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4"/>
  </p:notesMasterIdLst>
  <p:sldIdLst>
    <p:sldId id="754" r:id="rId3"/>
    <p:sldId id="753" r:id="rId4"/>
    <p:sldId id="256" r:id="rId5"/>
    <p:sldId id="675" r:id="rId6"/>
    <p:sldId id="676" r:id="rId7"/>
    <p:sldId id="677" r:id="rId8"/>
    <p:sldId id="678" r:id="rId9"/>
    <p:sldId id="679" r:id="rId10"/>
    <p:sldId id="680" r:id="rId11"/>
    <p:sldId id="681" r:id="rId12"/>
    <p:sldId id="682" r:id="rId13"/>
    <p:sldId id="683" r:id="rId14"/>
    <p:sldId id="684" r:id="rId15"/>
    <p:sldId id="685" r:id="rId16"/>
    <p:sldId id="686" r:id="rId17"/>
    <p:sldId id="687" r:id="rId18"/>
    <p:sldId id="688" r:id="rId19"/>
    <p:sldId id="689" r:id="rId20"/>
    <p:sldId id="690" r:id="rId21"/>
    <p:sldId id="691" r:id="rId22"/>
    <p:sldId id="692" r:id="rId23"/>
    <p:sldId id="693" r:id="rId24"/>
    <p:sldId id="694" r:id="rId25"/>
    <p:sldId id="695" r:id="rId26"/>
    <p:sldId id="696" r:id="rId27"/>
    <p:sldId id="697" r:id="rId28"/>
    <p:sldId id="698" r:id="rId29"/>
    <p:sldId id="699" r:id="rId30"/>
    <p:sldId id="700" r:id="rId31"/>
    <p:sldId id="701" r:id="rId32"/>
    <p:sldId id="702" r:id="rId33"/>
    <p:sldId id="703" r:id="rId34"/>
    <p:sldId id="704" r:id="rId35"/>
    <p:sldId id="705" r:id="rId36"/>
    <p:sldId id="706" r:id="rId37"/>
    <p:sldId id="707" r:id="rId38"/>
    <p:sldId id="708" r:id="rId39"/>
    <p:sldId id="709" r:id="rId40"/>
    <p:sldId id="633" r:id="rId41"/>
    <p:sldId id="632" r:id="rId42"/>
    <p:sldId id="710" r:id="rId43"/>
    <p:sldId id="500" r:id="rId44"/>
    <p:sldId id="501" r:id="rId45"/>
    <p:sldId id="531" r:id="rId46"/>
    <p:sldId id="502" r:id="rId47"/>
    <p:sldId id="503" r:id="rId48"/>
    <p:sldId id="504" r:id="rId49"/>
    <p:sldId id="474" r:id="rId50"/>
    <p:sldId id="475" r:id="rId51"/>
    <p:sldId id="476" r:id="rId52"/>
    <p:sldId id="477" r:id="rId53"/>
    <p:sldId id="480" r:id="rId54"/>
    <p:sldId id="481" r:id="rId55"/>
    <p:sldId id="484" r:id="rId56"/>
    <p:sldId id="485" r:id="rId57"/>
    <p:sldId id="372" r:id="rId58"/>
    <p:sldId id="612" r:id="rId59"/>
    <p:sldId id="613" r:id="rId60"/>
    <p:sldId id="614" r:id="rId61"/>
    <p:sldId id="615" r:id="rId62"/>
    <p:sldId id="616" r:id="rId63"/>
    <p:sldId id="617" r:id="rId64"/>
    <p:sldId id="618" r:id="rId65"/>
    <p:sldId id="627" r:id="rId66"/>
    <p:sldId id="628" r:id="rId67"/>
    <p:sldId id="619" r:id="rId68"/>
    <p:sldId id="620" r:id="rId69"/>
    <p:sldId id="621" r:id="rId70"/>
    <p:sldId id="622" r:id="rId71"/>
    <p:sldId id="623" r:id="rId72"/>
    <p:sldId id="624" r:id="rId73"/>
    <p:sldId id="625" r:id="rId74"/>
    <p:sldId id="626" r:id="rId75"/>
    <p:sldId id="629" r:id="rId76"/>
    <p:sldId id="630" r:id="rId77"/>
    <p:sldId id="635" r:id="rId78"/>
    <p:sldId id="634" r:id="rId79"/>
    <p:sldId id="631" r:id="rId80"/>
    <p:sldId id="380" r:id="rId81"/>
    <p:sldId id="381" r:id="rId82"/>
    <p:sldId id="382" r:id="rId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2">
          <p15:clr>
            <a:srgbClr val="A4A3A4"/>
          </p15:clr>
        </p15:guide>
        <p15:guide id="2" pos="28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308"/>
    <a:srgbClr val="F81414"/>
    <a:srgbClr val="F72A15"/>
    <a:srgbClr val="FD470F"/>
    <a:srgbClr val="F1FC72"/>
    <a:srgbClr val="F4F7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22" autoAdjust="0"/>
  </p:normalViewPr>
  <p:slideViewPr>
    <p:cSldViewPr>
      <p:cViewPr varScale="1">
        <p:scale>
          <a:sx n="91" d="100"/>
          <a:sy n="91" d="100"/>
        </p:scale>
        <p:origin x="702" y="90"/>
      </p:cViewPr>
      <p:guideLst>
        <p:guide orient="horz" pos="1422"/>
        <p:guide pos="283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t>15-02-2022</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t>‹#›</a:t>
            </a:fld>
            <a:endParaRPr lang="en-IN"/>
          </a:p>
        </p:txBody>
      </p:sp>
    </p:spTree>
    <p:extLst>
      <p:ext uri="{BB962C8B-B14F-4D97-AF65-F5344CB8AC3E}">
        <p14:creationId xmlns:p14="http://schemas.microsoft.com/office/powerpoint/2010/main" val="2122654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onlineclassnotes.com/2015/04/what-are-necessities-or-advantages-of.html?ref=Content%20Body" TargetMode="External"/><Relationship Id="rId3" Type="http://schemas.openxmlformats.org/officeDocument/2006/relationships/hyperlink" Target="http://www.onlineclassnotes.com/2015/04/what-is-include-directive.html?ref=Content%20Body" TargetMode="External"/><Relationship Id="rId7" Type="http://schemas.openxmlformats.org/officeDocument/2006/relationships/hyperlink" Target="http://www.onlineclassnotes.com/2015/04/what-is-multi-function-program.html?ref=Content%20Bod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onlineclassnotes.com/2015/04/what-are-variables-what-are-conditions.html?ref=Content%20Body" TargetMode="External"/><Relationship Id="rId5" Type="http://schemas.openxmlformats.org/officeDocument/2006/relationships/hyperlink" Target="http://www.onlineclassnotes.com/2015/04/what-is-user-defined-functions.html?ref=Content%20Body" TargetMode="External"/><Relationship Id="rId4" Type="http://schemas.openxmlformats.org/officeDocument/2006/relationships/hyperlink" Target="http://www.onlineclassnotes.com/2015/04/what-is-define-directive.html?ref=Content%20Body"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798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a:t>
            </a:fld>
            <a:endParaRPr lang="en-IN"/>
          </a:p>
        </p:txBody>
      </p:sp>
    </p:spTree>
    <p:extLst>
      <p:ext uri="{BB962C8B-B14F-4D97-AF65-F5344CB8AC3E}">
        <p14:creationId xmlns:p14="http://schemas.microsoft.com/office/powerpoint/2010/main" val="827992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allows a variable to be tested for equality against a list of values. Each value is called a case, and the variable being switched on is checked for each </a:t>
            </a:r>
            <a:r>
              <a:rPr lang="en-IN" sz="1200" b="1" i="0" kern="1200" dirty="0" smtClean="0">
                <a:solidFill>
                  <a:schemeClr val="tx1"/>
                </a:solidFill>
                <a:latin typeface="+mn-lt"/>
                <a:ea typeface="+mn-ea"/>
                <a:cs typeface="+mn-cs"/>
              </a:rPr>
              <a:t>switch case</a:t>
            </a:r>
            <a:r>
              <a:rPr lang="en-IN" sz="1200" b="0" i="0" kern="1200" dirty="0" smtClean="0">
                <a:solidFill>
                  <a:schemeClr val="tx1"/>
                </a:solidFill>
                <a:latin typeface="+mn-lt"/>
                <a:ea typeface="+mn-ea"/>
                <a:cs typeface="+mn-cs"/>
              </a:rPr>
              <a:t>.</a:t>
            </a: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The following rules apply to a switch statement −</a:t>
            </a:r>
          </a:p>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expression</a:t>
            </a:r>
            <a:r>
              <a:rPr lang="en-IN" sz="1200" b="0" i="0" kern="1200" dirty="0" smtClean="0">
                <a:solidFill>
                  <a:schemeClr val="tx1"/>
                </a:solidFill>
                <a:latin typeface="+mn-lt"/>
                <a:ea typeface="+mn-ea"/>
                <a:cs typeface="+mn-cs"/>
              </a:rPr>
              <a:t> used in 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must have an integral or enumerated type, or be of a class type in which the class has a single conversion function to an integral or enumerated type.</a:t>
            </a:r>
          </a:p>
          <a:p>
            <a:pPr marL="228600" indent="-228600">
              <a:buFont typeface="+mj-lt"/>
              <a:buAutoNum type="arabicPeriod"/>
            </a:pPr>
            <a:r>
              <a:rPr lang="en-IN" sz="1200" b="0" i="0" kern="1200" dirty="0" smtClean="0">
                <a:solidFill>
                  <a:schemeClr val="tx1"/>
                </a:solidFill>
                <a:latin typeface="+mn-lt"/>
                <a:ea typeface="+mn-ea"/>
                <a:cs typeface="+mn-cs"/>
              </a:rPr>
              <a:t>You can have any number of case statements within a switch. Each case is followed by the value to be compared to and a colon.</a:t>
            </a:r>
          </a:p>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constant-expression</a:t>
            </a:r>
            <a:r>
              <a:rPr lang="en-IN" sz="1200" b="0" i="0" kern="1200" dirty="0" smtClean="0">
                <a:solidFill>
                  <a:schemeClr val="tx1"/>
                </a:solidFill>
                <a:latin typeface="+mn-lt"/>
                <a:ea typeface="+mn-ea"/>
                <a:cs typeface="+mn-cs"/>
              </a:rPr>
              <a:t> for a case must be the same data type as the variable in the switch, and it must be a constant or a literal.</a:t>
            </a:r>
          </a:p>
          <a:p>
            <a:pPr marL="228600" indent="-228600">
              <a:buFont typeface="+mj-lt"/>
              <a:buAutoNum type="arabicPeriod"/>
            </a:pPr>
            <a:r>
              <a:rPr lang="en-IN" sz="1200" b="0" i="0" kern="1200" dirty="0" smtClean="0">
                <a:solidFill>
                  <a:schemeClr val="tx1"/>
                </a:solidFill>
                <a:latin typeface="+mn-lt"/>
                <a:ea typeface="+mn-ea"/>
                <a:cs typeface="+mn-cs"/>
              </a:rPr>
              <a:t>When the variable being switched on is equal to a case, the statements following that case will execute until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statement is reached.</a:t>
            </a:r>
          </a:p>
          <a:p>
            <a:pPr marL="228600" indent="-228600">
              <a:buFont typeface="+mj-lt"/>
              <a:buAutoNum type="arabicPeriod"/>
            </a:pPr>
            <a:r>
              <a:rPr lang="en-IN" sz="1200" b="0" i="0" kern="1200" dirty="0" smtClean="0">
                <a:solidFill>
                  <a:schemeClr val="tx1"/>
                </a:solidFill>
                <a:latin typeface="+mn-lt"/>
                <a:ea typeface="+mn-ea"/>
                <a:cs typeface="+mn-cs"/>
              </a:rPr>
              <a:t>When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statement is reached, the switch terminates, and the flow of control jumps to the next line following the switch statement.</a:t>
            </a:r>
          </a:p>
          <a:p>
            <a:pPr marL="228600" indent="-228600">
              <a:buFont typeface="+mj-lt"/>
              <a:buAutoNum type="arabicPeriod"/>
            </a:pPr>
            <a:r>
              <a:rPr lang="en-IN" sz="1200" b="0" i="0" kern="1200" dirty="0" smtClean="0">
                <a:solidFill>
                  <a:schemeClr val="tx1"/>
                </a:solidFill>
                <a:latin typeface="+mn-lt"/>
                <a:ea typeface="+mn-ea"/>
                <a:cs typeface="+mn-cs"/>
              </a:rPr>
              <a:t>Not every case needs to contain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If no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appears, the flow of control will </a:t>
            </a:r>
            <a:r>
              <a:rPr lang="en-IN" sz="1200" b="0" i="1" kern="1200" dirty="0" smtClean="0">
                <a:solidFill>
                  <a:schemeClr val="tx1"/>
                </a:solidFill>
                <a:latin typeface="+mn-lt"/>
                <a:ea typeface="+mn-ea"/>
                <a:cs typeface="+mn-cs"/>
              </a:rPr>
              <a:t>fall through</a:t>
            </a:r>
            <a:r>
              <a:rPr lang="en-IN" sz="1200" b="0" i="0" kern="1200" dirty="0" smtClean="0">
                <a:solidFill>
                  <a:schemeClr val="tx1"/>
                </a:solidFill>
                <a:latin typeface="+mn-lt"/>
                <a:ea typeface="+mn-ea"/>
                <a:cs typeface="+mn-cs"/>
              </a:rPr>
              <a:t> to subsequent cases until a break is reached.</a:t>
            </a:r>
          </a:p>
          <a:p>
            <a:pPr marL="228600" indent="-228600">
              <a:buFont typeface="+mj-lt"/>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can have an optional </a:t>
            </a:r>
            <a:r>
              <a:rPr lang="en-IN" sz="1200" b="1" i="0" kern="1200" dirty="0" smtClean="0">
                <a:solidFill>
                  <a:schemeClr val="tx1"/>
                </a:solidFill>
                <a:latin typeface="+mn-lt"/>
                <a:ea typeface="+mn-ea"/>
                <a:cs typeface="+mn-cs"/>
              </a:rPr>
              <a:t>default</a:t>
            </a:r>
            <a:r>
              <a:rPr lang="en-IN" sz="1200" b="0" i="0" kern="1200" dirty="0" smtClean="0">
                <a:solidFill>
                  <a:schemeClr val="tx1"/>
                </a:solidFill>
                <a:latin typeface="+mn-lt"/>
                <a:ea typeface="+mn-ea"/>
                <a:cs typeface="+mn-cs"/>
              </a:rPr>
              <a:t> case, which must appear at the end of the switch. The default case can be used for performing a task when none of the cases is true. No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is needed in the default case.</a:t>
            </a:r>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6CF9809-9E45-47B4-894C-F7B6C588F342}" type="slidenum">
              <a:rPr lang="en-US" smtClean="0"/>
              <a:t>16</a:t>
            </a:fld>
            <a:endParaRPr lang="en-US" dirty="0"/>
          </a:p>
        </p:txBody>
      </p:sp>
    </p:spTree>
    <p:extLst>
      <p:ext uri="{BB962C8B-B14F-4D97-AF65-F5344CB8AC3E}">
        <p14:creationId xmlns:p14="http://schemas.microsoft.com/office/powerpoint/2010/main" val="486641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allows a variable to be tested for equality against a list of values. Each value is called a case, and the variable being switched on is checked for each </a:t>
            </a:r>
            <a:r>
              <a:rPr lang="en-IN" sz="1200" b="1" i="0" kern="1200" dirty="0" smtClean="0">
                <a:solidFill>
                  <a:schemeClr val="tx1"/>
                </a:solidFill>
                <a:latin typeface="+mn-lt"/>
                <a:ea typeface="+mn-ea"/>
                <a:cs typeface="+mn-cs"/>
              </a:rPr>
              <a:t>switch case</a:t>
            </a:r>
            <a:r>
              <a:rPr lang="en-IN" sz="1200" b="0" i="0" kern="1200" dirty="0" smtClean="0">
                <a:solidFill>
                  <a:schemeClr val="tx1"/>
                </a:solidFill>
                <a:latin typeface="+mn-lt"/>
                <a:ea typeface="+mn-ea"/>
                <a:cs typeface="+mn-cs"/>
              </a:rPr>
              <a:t>.</a:t>
            </a: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The following rules apply to a switch statement −</a:t>
            </a:r>
          </a:p>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expression</a:t>
            </a:r>
            <a:r>
              <a:rPr lang="en-IN" sz="1200" b="0" i="0" kern="1200" dirty="0" smtClean="0">
                <a:solidFill>
                  <a:schemeClr val="tx1"/>
                </a:solidFill>
                <a:latin typeface="+mn-lt"/>
                <a:ea typeface="+mn-ea"/>
                <a:cs typeface="+mn-cs"/>
              </a:rPr>
              <a:t> used in 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must have an integral or enumerated type, or be of a class type in which the class has a single conversion function to an integral or enumerated type.</a:t>
            </a:r>
          </a:p>
          <a:p>
            <a:pPr marL="228600" indent="-228600">
              <a:buFont typeface="+mj-lt"/>
              <a:buAutoNum type="arabicPeriod"/>
            </a:pPr>
            <a:r>
              <a:rPr lang="en-IN" sz="1200" b="0" i="0" kern="1200" dirty="0" smtClean="0">
                <a:solidFill>
                  <a:schemeClr val="tx1"/>
                </a:solidFill>
                <a:latin typeface="+mn-lt"/>
                <a:ea typeface="+mn-ea"/>
                <a:cs typeface="+mn-cs"/>
              </a:rPr>
              <a:t>You can have any number of case statements within a switch. Each case is followed by the value to be compared to and a colon.</a:t>
            </a:r>
          </a:p>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constant-expression</a:t>
            </a:r>
            <a:r>
              <a:rPr lang="en-IN" sz="1200" b="0" i="0" kern="1200" dirty="0" smtClean="0">
                <a:solidFill>
                  <a:schemeClr val="tx1"/>
                </a:solidFill>
                <a:latin typeface="+mn-lt"/>
                <a:ea typeface="+mn-ea"/>
                <a:cs typeface="+mn-cs"/>
              </a:rPr>
              <a:t> for a case must be the same data type as the variable in the switch, and it must be a constant or a literal.</a:t>
            </a:r>
          </a:p>
          <a:p>
            <a:pPr marL="228600" indent="-228600">
              <a:buFont typeface="+mj-lt"/>
              <a:buAutoNum type="arabicPeriod"/>
            </a:pPr>
            <a:r>
              <a:rPr lang="en-IN" sz="1200" b="0" i="0" kern="1200" dirty="0" smtClean="0">
                <a:solidFill>
                  <a:schemeClr val="tx1"/>
                </a:solidFill>
                <a:latin typeface="+mn-lt"/>
                <a:ea typeface="+mn-ea"/>
                <a:cs typeface="+mn-cs"/>
              </a:rPr>
              <a:t>When the variable being switched on is equal to a case, the statements following that case will execute until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statement is reached.</a:t>
            </a:r>
          </a:p>
          <a:p>
            <a:pPr marL="228600" indent="-228600">
              <a:buFont typeface="+mj-lt"/>
              <a:buAutoNum type="arabicPeriod"/>
            </a:pPr>
            <a:r>
              <a:rPr lang="en-IN" sz="1200" b="0" i="0" kern="1200" dirty="0" smtClean="0">
                <a:solidFill>
                  <a:schemeClr val="tx1"/>
                </a:solidFill>
                <a:latin typeface="+mn-lt"/>
                <a:ea typeface="+mn-ea"/>
                <a:cs typeface="+mn-cs"/>
              </a:rPr>
              <a:t>When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statement is reached, the switch terminates, and the flow of control jumps to the next line following the switch statement.</a:t>
            </a:r>
          </a:p>
          <a:p>
            <a:pPr marL="228600" indent="-228600">
              <a:buFont typeface="+mj-lt"/>
              <a:buAutoNum type="arabicPeriod"/>
            </a:pPr>
            <a:r>
              <a:rPr lang="en-IN" sz="1200" b="0" i="0" kern="1200" dirty="0" smtClean="0">
                <a:solidFill>
                  <a:schemeClr val="tx1"/>
                </a:solidFill>
                <a:latin typeface="+mn-lt"/>
                <a:ea typeface="+mn-ea"/>
                <a:cs typeface="+mn-cs"/>
              </a:rPr>
              <a:t>Not every case needs to contain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If no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appears, the flow of control will </a:t>
            </a:r>
            <a:r>
              <a:rPr lang="en-IN" sz="1200" b="0" i="1" kern="1200" dirty="0" smtClean="0">
                <a:solidFill>
                  <a:schemeClr val="tx1"/>
                </a:solidFill>
                <a:latin typeface="+mn-lt"/>
                <a:ea typeface="+mn-ea"/>
                <a:cs typeface="+mn-cs"/>
              </a:rPr>
              <a:t>fall through</a:t>
            </a:r>
            <a:r>
              <a:rPr lang="en-IN" sz="1200" b="0" i="0" kern="1200" dirty="0" smtClean="0">
                <a:solidFill>
                  <a:schemeClr val="tx1"/>
                </a:solidFill>
                <a:latin typeface="+mn-lt"/>
                <a:ea typeface="+mn-ea"/>
                <a:cs typeface="+mn-cs"/>
              </a:rPr>
              <a:t> to subsequent cases until a break is reached.</a:t>
            </a:r>
          </a:p>
          <a:p>
            <a:pPr marL="228600" indent="-228600">
              <a:buFont typeface="+mj-lt"/>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can have an optional </a:t>
            </a:r>
            <a:r>
              <a:rPr lang="en-IN" sz="1200" b="1" i="0" kern="1200" dirty="0" smtClean="0">
                <a:solidFill>
                  <a:schemeClr val="tx1"/>
                </a:solidFill>
                <a:latin typeface="+mn-lt"/>
                <a:ea typeface="+mn-ea"/>
                <a:cs typeface="+mn-cs"/>
              </a:rPr>
              <a:t>default</a:t>
            </a:r>
            <a:r>
              <a:rPr lang="en-IN" sz="1200" b="0" i="0" kern="1200" dirty="0" smtClean="0">
                <a:solidFill>
                  <a:schemeClr val="tx1"/>
                </a:solidFill>
                <a:latin typeface="+mn-lt"/>
                <a:ea typeface="+mn-ea"/>
                <a:cs typeface="+mn-cs"/>
              </a:rPr>
              <a:t> case, which must appear at the end of the switch. The default case can be used for performing a task when none of the cases is true. No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is needed in the default case.</a:t>
            </a:r>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6CF9809-9E45-47B4-894C-F7B6C588F342}" type="slidenum">
              <a:rPr lang="en-US" smtClean="0"/>
              <a:t>17</a:t>
            </a:fld>
            <a:endParaRPr lang="en-US" dirty="0"/>
          </a:p>
        </p:txBody>
      </p:sp>
    </p:spTree>
    <p:extLst>
      <p:ext uri="{BB962C8B-B14F-4D97-AF65-F5344CB8AC3E}">
        <p14:creationId xmlns:p14="http://schemas.microsoft.com/office/powerpoint/2010/main" val="216337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allows a variable to be tested for equality against a list of values. Each value is called a case, and the variable being switched on is checked for each </a:t>
            </a:r>
            <a:r>
              <a:rPr lang="en-IN" sz="1200" b="1" i="0" kern="1200" dirty="0" smtClean="0">
                <a:solidFill>
                  <a:schemeClr val="tx1"/>
                </a:solidFill>
                <a:latin typeface="+mn-lt"/>
                <a:ea typeface="+mn-ea"/>
                <a:cs typeface="+mn-cs"/>
              </a:rPr>
              <a:t>switch case</a:t>
            </a:r>
            <a:r>
              <a:rPr lang="en-IN" sz="1200" b="0" i="0" kern="1200" dirty="0" smtClean="0">
                <a:solidFill>
                  <a:schemeClr val="tx1"/>
                </a:solidFill>
                <a:latin typeface="+mn-lt"/>
                <a:ea typeface="+mn-ea"/>
                <a:cs typeface="+mn-cs"/>
              </a:rPr>
              <a:t>.</a:t>
            </a: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The following rules apply to a switch statement −</a:t>
            </a:r>
          </a:p>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expression</a:t>
            </a:r>
            <a:r>
              <a:rPr lang="en-IN" sz="1200" b="0" i="0" kern="1200" dirty="0" smtClean="0">
                <a:solidFill>
                  <a:schemeClr val="tx1"/>
                </a:solidFill>
                <a:latin typeface="+mn-lt"/>
                <a:ea typeface="+mn-ea"/>
                <a:cs typeface="+mn-cs"/>
              </a:rPr>
              <a:t> used in 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must have an integral or enumerated type, or be of a class type in which the class has a single conversion function to an integral or enumerated type.</a:t>
            </a:r>
          </a:p>
          <a:p>
            <a:pPr marL="228600" indent="-228600">
              <a:buFont typeface="+mj-lt"/>
              <a:buAutoNum type="arabicPeriod"/>
            </a:pPr>
            <a:r>
              <a:rPr lang="en-IN" sz="1200" b="0" i="0" kern="1200" dirty="0" smtClean="0">
                <a:solidFill>
                  <a:schemeClr val="tx1"/>
                </a:solidFill>
                <a:latin typeface="+mn-lt"/>
                <a:ea typeface="+mn-ea"/>
                <a:cs typeface="+mn-cs"/>
              </a:rPr>
              <a:t>You can have any number of case statements within a switch. Each case is followed by the value to be compared to and a colon.</a:t>
            </a:r>
          </a:p>
          <a:p>
            <a:pPr marL="228600" indent="-228600">
              <a:buFont typeface="+mj-lt"/>
              <a:buAutoNum type="arabicPeriod"/>
            </a:pPr>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constant-expression</a:t>
            </a:r>
            <a:r>
              <a:rPr lang="en-IN" sz="1200" b="0" i="0" kern="1200" dirty="0" smtClean="0">
                <a:solidFill>
                  <a:schemeClr val="tx1"/>
                </a:solidFill>
                <a:latin typeface="+mn-lt"/>
                <a:ea typeface="+mn-ea"/>
                <a:cs typeface="+mn-cs"/>
              </a:rPr>
              <a:t> for a case must be the same data type as the variable in the switch, and it must be a constant or a literal.</a:t>
            </a:r>
          </a:p>
          <a:p>
            <a:pPr marL="228600" indent="-228600">
              <a:buFont typeface="+mj-lt"/>
              <a:buAutoNum type="arabicPeriod"/>
            </a:pPr>
            <a:r>
              <a:rPr lang="en-IN" sz="1200" b="0" i="0" kern="1200" dirty="0" smtClean="0">
                <a:solidFill>
                  <a:schemeClr val="tx1"/>
                </a:solidFill>
                <a:latin typeface="+mn-lt"/>
                <a:ea typeface="+mn-ea"/>
                <a:cs typeface="+mn-cs"/>
              </a:rPr>
              <a:t>When the variable being switched on is equal to a case, the statements following that case will execute until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statement is reached.</a:t>
            </a:r>
          </a:p>
          <a:p>
            <a:pPr marL="228600" indent="-228600">
              <a:buFont typeface="+mj-lt"/>
              <a:buAutoNum type="arabicPeriod"/>
            </a:pPr>
            <a:r>
              <a:rPr lang="en-IN" sz="1200" b="0" i="0" kern="1200" dirty="0" smtClean="0">
                <a:solidFill>
                  <a:schemeClr val="tx1"/>
                </a:solidFill>
                <a:latin typeface="+mn-lt"/>
                <a:ea typeface="+mn-ea"/>
                <a:cs typeface="+mn-cs"/>
              </a:rPr>
              <a:t>When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statement is reached, the switch terminates, and the flow of control jumps to the next line following the switch statement.</a:t>
            </a:r>
          </a:p>
          <a:p>
            <a:pPr marL="228600" indent="-228600">
              <a:buFont typeface="+mj-lt"/>
              <a:buAutoNum type="arabicPeriod"/>
            </a:pPr>
            <a:r>
              <a:rPr lang="en-IN" sz="1200" b="0" i="0" kern="1200" dirty="0" smtClean="0">
                <a:solidFill>
                  <a:schemeClr val="tx1"/>
                </a:solidFill>
                <a:latin typeface="+mn-lt"/>
                <a:ea typeface="+mn-ea"/>
                <a:cs typeface="+mn-cs"/>
              </a:rPr>
              <a:t>Not every case needs to contain a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If no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appears, the flow of control will </a:t>
            </a:r>
            <a:r>
              <a:rPr lang="en-IN" sz="1200" b="0" i="1" kern="1200" dirty="0" smtClean="0">
                <a:solidFill>
                  <a:schemeClr val="tx1"/>
                </a:solidFill>
                <a:latin typeface="+mn-lt"/>
                <a:ea typeface="+mn-ea"/>
                <a:cs typeface="+mn-cs"/>
              </a:rPr>
              <a:t>fall through</a:t>
            </a:r>
            <a:r>
              <a:rPr lang="en-IN" sz="1200" b="0" i="0" kern="1200" dirty="0" smtClean="0">
                <a:solidFill>
                  <a:schemeClr val="tx1"/>
                </a:solidFill>
                <a:latin typeface="+mn-lt"/>
                <a:ea typeface="+mn-ea"/>
                <a:cs typeface="+mn-cs"/>
              </a:rPr>
              <a:t> to subsequent cases until a break is reached.</a:t>
            </a:r>
          </a:p>
          <a:p>
            <a:pPr marL="228600" indent="-228600">
              <a:buFont typeface="+mj-lt"/>
              <a:buAutoNum type="arabicPeriod"/>
            </a:pP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switch</a:t>
            </a:r>
            <a:r>
              <a:rPr lang="en-IN" sz="1200" b="0" i="0" kern="1200" dirty="0" smtClean="0">
                <a:solidFill>
                  <a:schemeClr val="tx1"/>
                </a:solidFill>
                <a:latin typeface="+mn-lt"/>
                <a:ea typeface="+mn-ea"/>
                <a:cs typeface="+mn-cs"/>
              </a:rPr>
              <a:t> statement can have an optional </a:t>
            </a:r>
            <a:r>
              <a:rPr lang="en-IN" sz="1200" b="1" i="0" kern="1200" dirty="0" smtClean="0">
                <a:solidFill>
                  <a:schemeClr val="tx1"/>
                </a:solidFill>
                <a:latin typeface="+mn-lt"/>
                <a:ea typeface="+mn-ea"/>
                <a:cs typeface="+mn-cs"/>
              </a:rPr>
              <a:t>default</a:t>
            </a:r>
            <a:r>
              <a:rPr lang="en-IN" sz="1200" b="0" i="0" kern="1200" dirty="0" smtClean="0">
                <a:solidFill>
                  <a:schemeClr val="tx1"/>
                </a:solidFill>
                <a:latin typeface="+mn-lt"/>
                <a:ea typeface="+mn-ea"/>
                <a:cs typeface="+mn-cs"/>
              </a:rPr>
              <a:t> case, which must appear at the end of the switch. The default case can be used for performing a task when none of the cases is true. No </a:t>
            </a:r>
            <a:r>
              <a:rPr lang="en-IN" sz="1200" b="1" i="0" kern="1200" dirty="0" smtClean="0">
                <a:solidFill>
                  <a:schemeClr val="tx1"/>
                </a:solidFill>
                <a:latin typeface="+mn-lt"/>
                <a:ea typeface="+mn-ea"/>
                <a:cs typeface="+mn-cs"/>
              </a:rPr>
              <a:t>break</a:t>
            </a:r>
            <a:r>
              <a:rPr lang="en-IN" sz="1200" b="0" i="0" kern="1200" dirty="0" smtClean="0">
                <a:solidFill>
                  <a:schemeClr val="tx1"/>
                </a:solidFill>
                <a:latin typeface="+mn-lt"/>
                <a:ea typeface="+mn-ea"/>
                <a:cs typeface="+mn-cs"/>
              </a:rPr>
              <a:t> is needed in the default case.</a:t>
            </a:r>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6CF9809-9E45-47B4-894C-F7B6C588F342}" type="slidenum">
              <a:rPr lang="en-US" smtClean="0"/>
              <a:t>18</a:t>
            </a:fld>
            <a:endParaRPr lang="en-US" dirty="0"/>
          </a:p>
        </p:txBody>
      </p:sp>
    </p:spTree>
    <p:extLst>
      <p:ext uri="{BB962C8B-B14F-4D97-AF65-F5344CB8AC3E}">
        <p14:creationId xmlns:p14="http://schemas.microsoft.com/office/powerpoint/2010/main" val="317703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a:t>
            </a:r>
            <a:r>
              <a:rPr lang="en-IN" sz="1200" b="0" i="0" kern="1200" smtClean="0">
                <a:solidFill>
                  <a:schemeClr val="tx1"/>
                </a:solidFill>
                <a:latin typeface="+mn-lt"/>
                <a:ea typeface="+mn-ea"/>
                <a:cs typeface="+mn-cs"/>
              </a:rPr>
              <a:t>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19</a:t>
            </a:fld>
            <a:endParaRPr lang="en-IN"/>
          </a:p>
        </p:txBody>
      </p:sp>
    </p:spTree>
    <p:extLst>
      <p:ext uri="{BB962C8B-B14F-4D97-AF65-F5344CB8AC3E}">
        <p14:creationId xmlns:p14="http://schemas.microsoft.com/office/powerpoint/2010/main" val="252815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You may encounter situations, when a block of code needs to be executed several number of times. In general, statements are executed sequentially: The first statement in a function is executed first, followed by the second, and so on.</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20</a:t>
            </a:fld>
            <a:endParaRPr lang="en-IN"/>
          </a:p>
        </p:txBody>
      </p:sp>
    </p:spTree>
    <p:extLst>
      <p:ext uri="{BB962C8B-B14F-4D97-AF65-F5344CB8AC3E}">
        <p14:creationId xmlns:p14="http://schemas.microsoft.com/office/powerpoint/2010/main" val="2885076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a:t>
            </a:r>
            <a:r>
              <a:rPr lang="en-IN" sz="1200" b="0" i="0" kern="1200" smtClean="0">
                <a:solidFill>
                  <a:schemeClr val="tx1"/>
                </a:solidFill>
                <a:latin typeface="+mn-lt"/>
                <a:ea typeface="+mn-ea"/>
                <a:cs typeface="+mn-cs"/>
              </a:rPr>
              <a:t>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30</a:t>
            </a:fld>
            <a:endParaRPr lang="en-IN"/>
          </a:p>
        </p:txBody>
      </p:sp>
    </p:spTree>
    <p:extLst>
      <p:ext uri="{BB962C8B-B14F-4D97-AF65-F5344CB8AC3E}">
        <p14:creationId xmlns:p14="http://schemas.microsoft.com/office/powerpoint/2010/main" val="2009818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while</a:t>
            </a:r>
            <a:r>
              <a:rPr lang="en-US" sz="1200" b="0" i="0" kern="1200" dirty="0" smtClean="0">
                <a:solidFill>
                  <a:schemeClr val="tx1"/>
                </a:solidFill>
                <a:latin typeface="+mn-lt"/>
                <a:ea typeface="+mn-ea"/>
                <a:cs typeface="+mn-cs"/>
              </a:rPr>
              <a:t> loop in C programming repeatedly executes a target statement as long as a given condition is true.</a:t>
            </a:r>
          </a:p>
          <a:p>
            <a:r>
              <a:rPr lang="en-US" sz="1200" b="0" i="0" kern="1200" dirty="0" smtClean="0">
                <a:solidFill>
                  <a:schemeClr val="tx1"/>
                </a:solidFill>
                <a:effectLst/>
                <a:latin typeface="+mn-lt"/>
                <a:ea typeface="+mn-ea"/>
                <a:cs typeface="+mn-cs"/>
              </a:rPr>
              <a:t>Syntax</a:t>
            </a:r>
          </a:p>
          <a:p>
            <a:r>
              <a:rPr lang="en-US" sz="1200" b="0" i="0" kern="1200" dirty="0" smtClean="0">
                <a:solidFill>
                  <a:schemeClr val="tx1"/>
                </a:solidFill>
                <a:latin typeface="+mn-lt"/>
                <a:ea typeface="+mn-ea"/>
                <a:cs typeface="+mn-cs"/>
              </a:rPr>
              <a:t>The syntax of a </a:t>
            </a:r>
            <a:r>
              <a:rPr lang="en-US" sz="1200" b="1" i="0" kern="1200" dirty="0" smtClean="0">
                <a:solidFill>
                  <a:schemeClr val="tx1"/>
                </a:solidFill>
                <a:latin typeface="+mn-lt"/>
                <a:ea typeface="+mn-ea"/>
                <a:cs typeface="+mn-cs"/>
              </a:rPr>
              <a:t>while</a:t>
            </a:r>
            <a:r>
              <a:rPr lang="en-US" sz="1200" b="0" i="0" kern="1200" dirty="0" smtClean="0">
                <a:solidFill>
                  <a:schemeClr val="tx1"/>
                </a:solidFill>
                <a:latin typeface="+mn-lt"/>
                <a:ea typeface="+mn-ea"/>
                <a:cs typeface="+mn-cs"/>
              </a:rPr>
              <a:t> loop in C programming language is −</a:t>
            </a:r>
          </a:p>
          <a:p>
            <a:r>
              <a:rPr lang="en-US" dirty="0" smtClean="0"/>
              <a:t>while(condition) </a:t>
            </a:r>
          </a:p>
          <a:p>
            <a:r>
              <a:rPr lang="en-US" dirty="0" smtClean="0"/>
              <a:t>{ </a:t>
            </a:r>
          </a:p>
          <a:p>
            <a:r>
              <a:rPr lang="en-US" dirty="0" smtClean="0"/>
              <a:t>statement(s);</a:t>
            </a:r>
          </a:p>
          <a:p>
            <a:r>
              <a:rPr lang="en-US" dirty="0" smtClean="0"/>
              <a:t> }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Here, </a:t>
            </a:r>
            <a:r>
              <a:rPr lang="en-US" sz="1200" b="1" i="0" kern="1200" dirty="0" smtClean="0">
                <a:solidFill>
                  <a:schemeClr val="tx1"/>
                </a:solidFill>
                <a:latin typeface="+mn-lt"/>
                <a:ea typeface="+mn-ea"/>
                <a:cs typeface="+mn-cs"/>
              </a:rPr>
              <a:t>statement(s)</a:t>
            </a:r>
            <a:r>
              <a:rPr lang="en-US" sz="1200" b="0" i="0" kern="1200" dirty="0" smtClean="0">
                <a:solidFill>
                  <a:schemeClr val="tx1"/>
                </a:solidFill>
                <a:latin typeface="+mn-lt"/>
                <a:ea typeface="+mn-ea"/>
                <a:cs typeface="+mn-cs"/>
              </a:rPr>
              <a:t> may be a single statement or a block of statements. The </a:t>
            </a:r>
            <a:r>
              <a:rPr lang="en-US" sz="1200" b="1" i="0" kern="1200" dirty="0" smtClean="0">
                <a:solidFill>
                  <a:schemeClr val="tx1"/>
                </a:solidFill>
                <a:latin typeface="+mn-lt"/>
                <a:ea typeface="+mn-ea"/>
                <a:cs typeface="+mn-cs"/>
              </a:rPr>
              <a:t>condition</a:t>
            </a:r>
            <a:r>
              <a:rPr lang="en-US" sz="1200" b="0" i="0" kern="1200" dirty="0" smtClean="0">
                <a:solidFill>
                  <a:schemeClr val="tx1"/>
                </a:solidFill>
                <a:latin typeface="+mn-lt"/>
                <a:ea typeface="+mn-ea"/>
                <a:cs typeface="+mn-cs"/>
              </a:rPr>
              <a:t> may be any expression, and true is any nonzero value. The loop iterates while the condition is true.</a:t>
            </a:r>
          </a:p>
          <a:p>
            <a:r>
              <a:rPr lang="en-US" sz="1200" b="0" i="0" kern="1200" dirty="0" smtClean="0">
                <a:solidFill>
                  <a:schemeClr val="tx1"/>
                </a:solidFill>
                <a:latin typeface="+mn-lt"/>
                <a:ea typeface="+mn-ea"/>
                <a:cs typeface="+mn-cs"/>
              </a:rPr>
              <a:t>When the condition becomes false, the program control passes to the line immediately following the loop.</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31</a:t>
            </a:fld>
            <a:endParaRPr lang="en-IN"/>
          </a:p>
        </p:txBody>
      </p:sp>
    </p:spTree>
    <p:extLst>
      <p:ext uri="{BB962C8B-B14F-4D97-AF65-F5344CB8AC3E}">
        <p14:creationId xmlns:p14="http://schemas.microsoft.com/office/powerpoint/2010/main" val="1269034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a:t>
            </a:r>
            <a:r>
              <a:rPr lang="en-IN" sz="1200" b="0" i="0" kern="1200" smtClean="0">
                <a:solidFill>
                  <a:schemeClr val="tx1"/>
                </a:solidFill>
                <a:latin typeface="+mn-lt"/>
                <a:ea typeface="+mn-ea"/>
                <a:cs typeface="+mn-cs"/>
              </a:rPr>
              <a:t>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35</a:t>
            </a:fld>
            <a:endParaRPr lang="en-IN"/>
          </a:p>
        </p:txBody>
      </p:sp>
    </p:spTree>
    <p:extLst>
      <p:ext uri="{BB962C8B-B14F-4D97-AF65-F5344CB8AC3E}">
        <p14:creationId xmlns:p14="http://schemas.microsoft.com/office/powerpoint/2010/main" val="1158682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Unlike </a:t>
            </a:r>
            <a:r>
              <a:rPr lang="en-US" sz="1200" b="1" i="0" kern="1200" dirty="0" smtClean="0">
                <a:solidFill>
                  <a:schemeClr val="tx1"/>
                </a:solidFill>
                <a:latin typeface="+mn-lt"/>
                <a:ea typeface="+mn-ea"/>
                <a:cs typeface="+mn-cs"/>
              </a:rPr>
              <a:t>for</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while</a:t>
            </a:r>
            <a:r>
              <a:rPr lang="en-US" sz="1200" b="0" i="0" kern="1200" dirty="0" smtClean="0">
                <a:solidFill>
                  <a:schemeClr val="tx1"/>
                </a:solidFill>
                <a:latin typeface="+mn-lt"/>
                <a:ea typeface="+mn-ea"/>
                <a:cs typeface="+mn-cs"/>
              </a:rPr>
              <a:t> loops, which test the loop condition at the top of the loop, the </a:t>
            </a:r>
            <a:r>
              <a:rPr lang="en-US" sz="1200" b="1" i="0" kern="1200" dirty="0" smtClean="0">
                <a:solidFill>
                  <a:schemeClr val="tx1"/>
                </a:solidFill>
                <a:latin typeface="+mn-lt"/>
                <a:ea typeface="+mn-ea"/>
                <a:cs typeface="+mn-cs"/>
              </a:rPr>
              <a:t>do...while</a:t>
            </a:r>
            <a:r>
              <a:rPr lang="en-US" sz="1200" b="0" i="0" kern="1200" dirty="0" smtClean="0">
                <a:solidFill>
                  <a:schemeClr val="tx1"/>
                </a:solidFill>
                <a:latin typeface="+mn-lt"/>
                <a:ea typeface="+mn-ea"/>
                <a:cs typeface="+mn-cs"/>
              </a:rPr>
              <a:t> loop in C programming checks its condition at the bottom of the loop.</a:t>
            </a:r>
          </a:p>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do...while</a:t>
            </a:r>
            <a:r>
              <a:rPr lang="en-US" sz="1200" b="0" i="0" kern="1200" dirty="0" smtClean="0">
                <a:solidFill>
                  <a:schemeClr val="tx1"/>
                </a:solidFill>
                <a:latin typeface="+mn-lt"/>
                <a:ea typeface="+mn-ea"/>
                <a:cs typeface="+mn-cs"/>
              </a:rPr>
              <a:t> loop is similar to a while loop, except the fact that it is guaranteed to execute at least one time.</a:t>
            </a:r>
          </a:p>
          <a:p>
            <a:r>
              <a:rPr lang="en-US" sz="1200" b="0" i="0" kern="1200" dirty="0" smtClean="0">
                <a:solidFill>
                  <a:schemeClr val="tx1"/>
                </a:solidFill>
                <a:effectLst/>
                <a:latin typeface="+mn-lt"/>
                <a:ea typeface="+mn-ea"/>
                <a:cs typeface="+mn-cs"/>
              </a:rPr>
              <a:t>Syntax</a:t>
            </a:r>
          </a:p>
          <a:p>
            <a:r>
              <a:rPr lang="en-US" sz="1200" b="0" i="0" kern="1200" dirty="0" smtClean="0">
                <a:solidFill>
                  <a:schemeClr val="tx1"/>
                </a:solidFill>
                <a:latin typeface="+mn-lt"/>
                <a:ea typeface="+mn-ea"/>
                <a:cs typeface="+mn-cs"/>
              </a:rPr>
              <a:t>The syntax of a </a:t>
            </a:r>
            <a:r>
              <a:rPr lang="en-US" sz="1200" b="1" i="0" kern="1200" dirty="0" smtClean="0">
                <a:solidFill>
                  <a:schemeClr val="tx1"/>
                </a:solidFill>
                <a:latin typeface="+mn-lt"/>
                <a:ea typeface="+mn-ea"/>
                <a:cs typeface="+mn-cs"/>
              </a:rPr>
              <a:t>do...while</a:t>
            </a:r>
            <a:r>
              <a:rPr lang="en-US" sz="1200" b="0" i="0" kern="1200" dirty="0" smtClean="0">
                <a:solidFill>
                  <a:schemeClr val="tx1"/>
                </a:solidFill>
                <a:latin typeface="+mn-lt"/>
                <a:ea typeface="+mn-ea"/>
                <a:cs typeface="+mn-cs"/>
              </a:rPr>
              <a:t> loop in C programming language is −</a:t>
            </a:r>
          </a:p>
          <a:p>
            <a:r>
              <a:rPr lang="en-US" dirty="0" smtClean="0"/>
              <a:t>do </a:t>
            </a:r>
          </a:p>
          <a:p>
            <a:r>
              <a:rPr lang="en-US" dirty="0" smtClean="0"/>
              <a:t>{</a:t>
            </a:r>
          </a:p>
          <a:p>
            <a:r>
              <a:rPr lang="en-US" dirty="0" smtClean="0"/>
              <a:t> statement(s); </a:t>
            </a:r>
          </a:p>
          <a:p>
            <a:r>
              <a:rPr lang="en-US" dirty="0" smtClean="0"/>
              <a:t>} while( condition );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Notice that the conditional expression appears at the end of the loop, so the statement(s) in the loop executes once before the condition is tested.</a:t>
            </a:r>
          </a:p>
          <a:p>
            <a:r>
              <a:rPr lang="en-US" sz="1200" b="0" i="0" kern="1200" dirty="0" smtClean="0">
                <a:solidFill>
                  <a:schemeClr val="tx1"/>
                </a:solidFill>
                <a:latin typeface="+mn-lt"/>
                <a:ea typeface="+mn-ea"/>
                <a:cs typeface="+mn-cs"/>
              </a:rPr>
              <a:t>If the condition is true, the flow of control jumps back up to do, and the statement(s) in the loop executes again. This process repeats until the given condition becomes false.</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36</a:t>
            </a:fld>
            <a:endParaRPr lang="en-IN"/>
          </a:p>
        </p:txBody>
      </p:sp>
    </p:spTree>
    <p:extLst>
      <p:ext uri="{BB962C8B-B14F-4D97-AF65-F5344CB8AC3E}">
        <p14:creationId xmlns:p14="http://schemas.microsoft.com/office/powerpoint/2010/main" val="119757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IN" sz="1200" b="1" i="0" kern="1200" dirty="0" smtClean="0">
                <a:solidFill>
                  <a:schemeClr val="tx1"/>
                </a:solidFill>
                <a:latin typeface="+mn-lt"/>
                <a:ea typeface="+mn-ea"/>
                <a:cs typeface="+mn-cs"/>
              </a:rPr>
              <a:t>Documentation section:</a:t>
            </a:r>
          </a:p>
          <a:p>
            <a:r>
              <a:rPr lang="en-IN" sz="1200" b="0" i="0" kern="1200" dirty="0" smtClean="0">
                <a:solidFill>
                  <a:schemeClr val="tx1"/>
                </a:solidFill>
                <a:latin typeface="+mn-lt"/>
                <a:ea typeface="+mn-ea"/>
                <a:cs typeface="+mn-cs"/>
              </a:rPr>
              <a:t> The documentation section consists of a set of comment lines giving the name of the program, the author and other details, which the programmer would like to use later.</a:t>
            </a:r>
          </a:p>
          <a:p>
            <a:r>
              <a:rPr lang="en-IN" sz="1200" b="1" i="0" kern="1200" dirty="0" smtClean="0">
                <a:solidFill>
                  <a:schemeClr val="tx1"/>
                </a:solidFill>
                <a:latin typeface="+mn-lt"/>
                <a:ea typeface="+mn-ea"/>
                <a:cs typeface="+mn-cs"/>
              </a:rPr>
              <a:t>Link section:</a:t>
            </a:r>
            <a:r>
              <a:rPr lang="en-IN" sz="1200" b="0" i="0" kern="1200" dirty="0" smtClean="0">
                <a:solidFill>
                  <a:schemeClr val="tx1"/>
                </a:solidFill>
                <a:latin typeface="+mn-lt"/>
                <a:ea typeface="+mn-ea"/>
                <a:cs typeface="+mn-cs"/>
              </a:rPr>
              <a:t> The link section provides instructions to the compiler to link functions from the system library such as using the </a:t>
            </a:r>
            <a:r>
              <a:rPr lang="en-IN" sz="1200" b="0" i="1" u="sng" kern="1200" dirty="0" smtClean="0">
                <a:solidFill>
                  <a:schemeClr val="tx1"/>
                </a:solidFill>
                <a:latin typeface="+mn-lt"/>
                <a:ea typeface="+mn-ea"/>
                <a:cs typeface="+mn-cs"/>
                <a:hlinkClick r:id="rId3"/>
              </a:rPr>
              <a:t>#include directive</a:t>
            </a:r>
            <a:r>
              <a:rPr lang="en-IN" sz="1200" b="0" i="0" kern="1200" dirty="0" smtClean="0">
                <a:solidFill>
                  <a:schemeClr val="tx1"/>
                </a:solidFill>
                <a:latin typeface="+mn-lt"/>
                <a:ea typeface="+mn-ea"/>
                <a:cs typeface="+mn-cs"/>
              </a:rPr>
              <a:t>.</a:t>
            </a:r>
          </a:p>
          <a:p>
            <a:r>
              <a:rPr lang="en-IN" sz="1200" b="1" i="0" kern="1200" dirty="0" smtClean="0">
                <a:solidFill>
                  <a:schemeClr val="tx1"/>
                </a:solidFill>
                <a:latin typeface="+mn-lt"/>
                <a:ea typeface="+mn-ea"/>
                <a:cs typeface="+mn-cs"/>
              </a:rPr>
              <a:t>Definition section:</a:t>
            </a:r>
            <a:r>
              <a:rPr lang="en-IN" sz="1200" b="0" i="0" kern="1200" dirty="0" smtClean="0">
                <a:solidFill>
                  <a:schemeClr val="tx1"/>
                </a:solidFill>
                <a:latin typeface="+mn-lt"/>
                <a:ea typeface="+mn-ea"/>
                <a:cs typeface="+mn-cs"/>
              </a:rPr>
              <a:t> The definition section defines all symbolic constants such using the </a:t>
            </a:r>
            <a:r>
              <a:rPr lang="en-IN" sz="1200" b="0" i="1" u="sng" kern="1200" dirty="0" smtClean="0">
                <a:solidFill>
                  <a:schemeClr val="tx1"/>
                </a:solidFill>
                <a:latin typeface="+mn-lt"/>
                <a:ea typeface="+mn-ea"/>
                <a:cs typeface="+mn-cs"/>
                <a:hlinkClick r:id="rId4"/>
              </a:rPr>
              <a:t>#define directive</a:t>
            </a:r>
            <a:r>
              <a:rPr lang="en-IN" sz="1200" b="0" i="0" kern="1200" dirty="0" smtClean="0">
                <a:solidFill>
                  <a:schemeClr val="tx1"/>
                </a:solidFill>
                <a:latin typeface="+mn-lt"/>
                <a:ea typeface="+mn-ea"/>
                <a:cs typeface="+mn-cs"/>
              </a:rPr>
              <a:t>.</a:t>
            </a:r>
          </a:p>
          <a:p>
            <a:r>
              <a:rPr lang="en-IN" sz="1200" b="1" i="0" kern="1200" dirty="0" smtClean="0">
                <a:solidFill>
                  <a:schemeClr val="tx1"/>
                </a:solidFill>
                <a:latin typeface="+mn-lt"/>
                <a:ea typeface="+mn-ea"/>
                <a:cs typeface="+mn-cs"/>
              </a:rPr>
              <a:t>Global declaration section:</a:t>
            </a:r>
            <a:r>
              <a:rPr lang="en-IN" sz="1200" b="0" i="0" kern="1200" dirty="0" smtClean="0">
                <a:solidFill>
                  <a:schemeClr val="tx1"/>
                </a:solidFill>
                <a:latin typeface="+mn-lt"/>
                <a:ea typeface="+mn-ea"/>
                <a:cs typeface="+mn-cs"/>
              </a:rPr>
              <a:t> There are some variables that are used in more than one function. Such variables are called global variables and are declared in the global declaration section that is outside of all the functions. This section also declares all the </a:t>
            </a:r>
            <a:r>
              <a:rPr lang="en-IN" sz="1200" b="0" i="1" u="sng" kern="1200" dirty="0" smtClean="0">
                <a:solidFill>
                  <a:schemeClr val="tx1"/>
                </a:solidFill>
                <a:latin typeface="+mn-lt"/>
                <a:ea typeface="+mn-ea"/>
                <a:cs typeface="+mn-cs"/>
                <a:hlinkClick r:id="rId5"/>
              </a:rPr>
              <a:t>user-defined functions</a:t>
            </a:r>
            <a:r>
              <a:rPr lang="en-IN" sz="1200" b="0" i="0" kern="1200" dirty="0" smtClean="0">
                <a:solidFill>
                  <a:schemeClr val="tx1"/>
                </a:solidFill>
                <a:latin typeface="+mn-lt"/>
                <a:ea typeface="+mn-ea"/>
                <a:cs typeface="+mn-cs"/>
              </a:rPr>
              <a:t>.</a:t>
            </a:r>
          </a:p>
          <a:p>
            <a:r>
              <a:rPr lang="en-IN" sz="1200" b="1" i="0" kern="1200" dirty="0" smtClean="0">
                <a:solidFill>
                  <a:schemeClr val="tx1"/>
                </a:solidFill>
                <a:latin typeface="+mn-lt"/>
                <a:ea typeface="+mn-ea"/>
                <a:cs typeface="+mn-cs"/>
              </a:rPr>
              <a:t>main () function section:</a:t>
            </a:r>
            <a:r>
              <a:rPr lang="en-IN" sz="1200" b="0" i="0" kern="1200" dirty="0" smtClean="0">
                <a:solidFill>
                  <a:schemeClr val="tx1"/>
                </a:solidFill>
                <a:latin typeface="+mn-lt"/>
                <a:ea typeface="+mn-ea"/>
                <a:cs typeface="+mn-cs"/>
              </a:rPr>
              <a:t> Every C program must have one main function section. This section contains two parts; declaration part and executable part</a:t>
            </a:r>
          </a:p>
          <a:p>
            <a:pPr lvl="1"/>
            <a:r>
              <a:rPr lang="en-IN" sz="1200" b="1" i="0" kern="1200" dirty="0" smtClean="0">
                <a:solidFill>
                  <a:schemeClr val="tx1"/>
                </a:solidFill>
                <a:latin typeface="+mn-lt"/>
                <a:ea typeface="+mn-ea"/>
                <a:cs typeface="+mn-cs"/>
              </a:rPr>
              <a:t>Declaration part: </a:t>
            </a:r>
            <a:r>
              <a:rPr lang="en-IN" sz="1200" b="0" i="0" kern="1200" dirty="0" smtClean="0">
                <a:solidFill>
                  <a:schemeClr val="tx1"/>
                </a:solidFill>
                <a:latin typeface="+mn-lt"/>
                <a:ea typeface="+mn-ea"/>
                <a:cs typeface="+mn-cs"/>
              </a:rPr>
              <a:t>The declaration part declares all the </a:t>
            </a:r>
            <a:r>
              <a:rPr lang="en-IN" sz="1200" b="0" i="1" u="sng" kern="1200" dirty="0" smtClean="0">
                <a:solidFill>
                  <a:schemeClr val="tx1"/>
                </a:solidFill>
                <a:latin typeface="+mn-lt"/>
                <a:ea typeface="+mn-ea"/>
                <a:cs typeface="+mn-cs"/>
                <a:hlinkClick r:id="rId6"/>
              </a:rPr>
              <a:t>variables</a:t>
            </a:r>
            <a:r>
              <a:rPr lang="en-IN" sz="1200" b="0" i="0" kern="1200" dirty="0" smtClean="0">
                <a:solidFill>
                  <a:schemeClr val="tx1"/>
                </a:solidFill>
                <a:latin typeface="+mn-lt"/>
                <a:ea typeface="+mn-ea"/>
                <a:cs typeface="+mn-cs"/>
              </a:rPr>
              <a:t> used in the executable part.</a:t>
            </a:r>
          </a:p>
          <a:p>
            <a:pPr lvl="1"/>
            <a:r>
              <a:rPr lang="en-IN" sz="1200" b="1" i="0" kern="1200" dirty="0" smtClean="0">
                <a:solidFill>
                  <a:schemeClr val="tx1"/>
                </a:solidFill>
                <a:latin typeface="+mn-lt"/>
                <a:ea typeface="+mn-ea"/>
                <a:cs typeface="+mn-cs"/>
              </a:rPr>
              <a:t>Executable part: </a:t>
            </a:r>
            <a:r>
              <a:rPr lang="en-IN" sz="1200" b="0" i="0" kern="1200" dirty="0" smtClean="0">
                <a:solidFill>
                  <a:schemeClr val="tx1"/>
                </a:solidFill>
                <a:latin typeface="+mn-lt"/>
                <a:ea typeface="+mn-ea"/>
                <a:cs typeface="+mn-cs"/>
              </a:rPr>
              <a:t>There is at least one statement in the executable part. These two parts must appear between the opening and closing braces. The </a:t>
            </a:r>
            <a:r>
              <a:rPr lang="en-IN" sz="1200" b="0" i="1" u="sng" kern="1200" dirty="0" smtClean="0">
                <a:solidFill>
                  <a:schemeClr val="tx1"/>
                </a:solidFill>
                <a:latin typeface="+mn-lt"/>
                <a:ea typeface="+mn-ea"/>
                <a:cs typeface="+mn-cs"/>
                <a:hlinkClick r:id="rId6"/>
              </a:rPr>
              <a:t>program </a:t>
            </a:r>
            <a:r>
              <a:rPr lang="en-IN" sz="1200" b="0" i="1" u="sng" kern="1200" dirty="0" err="1" smtClean="0">
                <a:solidFill>
                  <a:schemeClr val="tx1"/>
                </a:solidFill>
                <a:latin typeface="+mn-lt"/>
                <a:ea typeface="+mn-ea"/>
                <a:cs typeface="+mn-cs"/>
                <a:hlinkClick r:id="rId6"/>
              </a:rPr>
              <a:t>execution</a:t>
            </a:r>
            <a:r>
              <a:rPr lang="en-IN" sz="1200" b="0" i="0" kern="1200" dirty="0" err="1" smtClean="0">
                <a:solidFill>
                  <a:schemeClr val="tx1"/>
                </a:solidFill>
                <a:latin typeface="+mn-lt"/>
                <a:ea typeface="+mn-ea"/>
                <a:cs typeface="+mn-cs"/>
              </a:rPr>
              <a:t>begins</a:t>
            </a:r>
            <a:r>
              <a:rPr lang="en-IN" sz="1200" b="0" i="0" kern="1200" dirty="0" smtClean="0">
                <a:solidFill>
                  <a:schemeClr val="tx1"/>
                </a:solidFill>
                <a:latin typeface="+mn-lt"/>
                <a:ea typeface="+mn-ea"/>
                <a:cs typeface="+mn-cs"/>
              </a:rPr>
              <a:t> at the opening brace and ends at the closing brace. The closing brace of the main function is the logical end of the program. All statements in the declaration and executable part end with a semicolon.</a:t>
            </a:r>
          </a:p>
          <a:p>
            <a:r>
              <a:rPr lang="en-IN" sz="1200" b="1" i="0" kern="1200" dirty="0" smtClean="0">
                <a:solidFill>
                  <a:schemeClr val="tx1"/>
                </a:solidFill>
                <a:latin typeface="+mn-lt"/>
                <a:ea typeface="+mn-ea"/>
                <a:cs typeface="+mn-cs"/>
              </a:rPr>
              <a:t>Subprogram section:</a:t>
            </a:r>
            <a:r>
              <a:rPr lang="en-IN" sz="1200" b="0" i="0" kern="1200" dirty="0" smtClean="0">
                <a:solidFill>
                  <a:schemeClr val="tx1"/>
                </a:solidFill>
                <a:latin typeface="+mn-lt"/>
                <a:ea typeface="+mn-ea"/>
                <a:cs typeface="+mn-cs"/>
              </a:rPr>
              <a:t> If the program is a </a:t>
            </a:r>
            <a:r>
              <a:rPr lang="en-IN" sz="1200" b="0" i="1" u="sng" kern="1200" dirty="0" smtClean="0">
                <a:solidFill>
                  <a:schemeClr val="tx1"/>
                </a:solidFill>
                <a:latin typeface="+mn-lt"/>
                <a:ea typeface="+mn-ea"/>
                <a:cs typeface="+mn-cs"/>
                <a:hlinkClick r:id="rId7"/>
              </a:rPr>
              <a:t>multi-function program</a:t>
            </a:r>
            <a:r>
              <a:rPr lang="en-IN" sz="1200" b="0" i="0" kern="1200" dirty="0" smtClean="0">
                <a:solidFill>
                  <a:schemeClr val="tx1"/>
                </a:solidFill>
                <a:latin typeface="+mn-lt"/>
                <a:ea typeface="+mn-ea"/>
                <a:cs typeface="+mn-cs"/>
              </a:rPr>
              <a:t> then the subprogram section contains all the </a:t>
            </a:r>
            <a:r>
              <a:rPr lang="en-IN" sz="1200" b="0" i="1" u="sng" kern="1200" dirty="0" smtClean="0">
                <a:solidFill>
                  <a:schemeClr val="tx1"/>
                </a:solidFill>
                <a:latin typeface="+mn-lt"/>
                <a:ea typeface="+mn-ea"/>
                <a:cs typeface="+mn-cs"/>
                <a:hlinkClick r:id="rId8"/>
              </a:rPr>
              <a:t>user-defined functions</a:t>
            </a:r>
            <a:r>
              <a:rPr lang="en-IN" sz="1200" b="0" i="0" kern="1200" dirty="0" smtClean="0">
                <a:solidFill>
                  <a:schemeClr val="tx1"/>
                </a:solidFill>
                <a:latin typeface="+mn-lt"/>
                <a:ea typeface="+mn-ea"/>
                <a:cs typeface="+mn-cs"/>
              </a:rPr>
              <a:t> that are called in the main () function. User-defined functions are generally placed immediately after the main () function, although they may appear in any order.</a:t>
            </a:r>
          </a:p>
          <a:p>
            <a:r>
              <a:rPr lang="en-IN" dirty="0" smtClean="0"/>
              <a:t/>
            </a:r>
            <a:br>
              <a:rPr lang="en-IN" dirty="0" smtClean="0"/>
            </a:br>
            <a:r>
              <a:rPr lang="en-IN" sz="1200" b="0" i="0" kern="1200" dirty="0" smtClean="0">
                <a:solidFill>
                  <a:schemeClr val="tx1"/>
                </a:solidFill>
                <a:latin typeface="+mn-lt"/>
                <a:ea typeface="+mn-ea"/>
                <a:cs typeface="+mn-cs"/>
              </a:rPr>
              <a:t>All section, except the main () function section may be absent when they are not required.</a:t>
            </a:r>
            <a:br>
              <a:rPr lang="en-IN" sz="1200" b="0" i="0" kern="1200" dirty="0" smtClean="0">
                <a:solidFill>
                  <a:schemeClr val="tx1"/>
                </a:solidFill>
                <a:latin typeface="+mn-lt"/>
                <a:ea typeface="+mn-ea"/>
                <a:cs typeface="+mn-cs"/>
              </a:rPr>
            </a:br>
            <a:endParaRPr lang="en-IN" sz="1200" b="0" i="0" kern="1200" smtClean="0">
              <a:solidFill>
                <a:schemeClr val="tx1"/>
              </a:solidFill>
              <a:latin typeface="+mn-lt"/>
              <a:ea typeface="+mn-ea"/>
              <a:cs typeface="+mn-cs"/>
            </a:endParaRPr>
          </a:p>
          <a:p>
            <a:endParaRPr lang="en-IN"/>
          </a:p>
        </p:txBody>
      </p:sp>
      <p:sp>
        <p:nvSpPr>
          <p:cNvPr id="4" name="Slide Number Placeholder 3"/>
          <p:cNvSpPr>
            <a:spLocks noGrp="1"/>
          </p:cNvSpPr>
          <p:nvPr>
            <p:ph type="sldNum" sz="quarter" idx="10"/>
          </p:nvPr>
        </p:nvSpPr>
        <p:spPr/>
        <p:txBody>
          <a:bodyPr/>
          <a:lstStyle/>
          <a:p>
            <a:fld id="{598F0E57-1924-4718-AAC4-C3C349DB1EB0}" type="slidenum">
              <a:rPr lang="en-IN" smtClean="0"/>
              <a:t>3</a:t>
            </a:fld>
            <a:endParaRPr lang="en-IN"/>
          </a:p>
        </p:txBody>
      </p:sp>
    </p:spTree>
    <p:extLst>
      <p:ext uri="{BB962C8B-B14F-4D97-AF65-F5344CB8AC3E}">
        <p14:creationId xmlns:p14="http://schemas.microsoft.com/office/powerpoint/2010/main" val="1203322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Unlike </a:t>
            </a:r>
            <a:r>
              <a:rPr lang="en-US" sz="1200" b="1" i="0" kern="1200" dirty="0" smtClean="0">
                <a:solidFill>
                  <a:schemeClr val="tx1"/>
                </a:solidFill>
                <a:latin typeface="+mn-lt"/>
                <a:ea typeface="+mn-ea"/>
                <a:cs typeface="+mn-cs"/>
              </a:rPr>
              <a:t>for</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while</a:t>
            </a:r>
            <a:r>
              <a:rPr lang="en-US" sz="1200" b="0" i="0" kern="1200" dirty="0" smtClean="0">
                <a:solidFill>
                  <a:schemeClr val="tx1"/>
                </a:solidFill>
                <a:latin typeface="+mn-lt"/>
                <a:ea typeface="+mn-ea"/>
                <a:cs typeface="+mn-cs"/>
              </a:rPr>
              <a:t> loops, which test the loop condition at the top of the loop, the </a:t>
            </a:r>
            <a:r>
              <a:rPr lang="en-US" sz="1200" b="1" i="0" kern="1200" dirty="0" smtClean="0">
                <a:solidFill>
                  <a:schemeClr val="tx1"/>
                </a:solidFill>
                <a:latin typeface="+mn-lt"/>
                <a:ea typeface="+mn-ea"/>
                <a:cs typeface="+mn-cs"/>
              </a:rPr>
              <a:t>do...while</a:t>
            </a:r>
            <a:r>
              <a:rPr lang="en-US" sz="1200" b="0" i="0" kern="1200" dirty="0" smtClean="0">
                <a:solidFill>
                  <a:schemeClr val="tx1"/>
                </a:solidFill>
                <a:latin typeface="+mn-lt"/>
                <a:ea typeface="+mn-ea"/>
                <a:cs typeface="+mn-cs"/>
              </a:rPr>
              <a:t> loop in C programming checks its condition at the bottom of the loop.</a:t>
            </a:r>
          </a:p>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do...while</a:t>
            </a:r>
            <a:r>
              <a:rPr lang="en-US" sz="1200" b="0" i="0" kern="1200" dirty="0" smtClean="0">
                <a:solidFill>
                  <a:schemeClr val="tx1"/>
                </a:solidFill>
                <a:latin typeface="+mn-lt"/>
                <a:ea typeface="+mn-ea"/>
                <a:cs typeface="+mn-cs"/>
              </a:rPr>
              <a:t> loop is similar to a while loop, except the fact that it is guaranteed to execute at least one time.</a:t>
            </a:r>
          </a:p>
          <a:p>
            <a:r>
              <a:rPr lang="en-US" sz="1200" b="0" i="0" kern="1200" dirty="0" smtClean="0">
                <a:solidFill>
                  <a:schemeClr val="tx1"/>
                </a:solidFill>
                <a:effectLst/>
                <a:latin typeface="+mn-lt"/>
                <a:ea typeface="+mn-ea"/>
                <a:cs typeface="+mn-cs"/>
              </a:rPr>
              <a:t>Syntax</a:t>
            </a:r>
          </a:p>
          <a:p>
            <a:r>
              <a:rPr lang="en-US" sz="1200" b="0" i="0" kern="1200" dirty="0" smtClean="0">
                <a:solidFill>
                  <a:schemeClr val="tx1"/>
                </a:solidFill>
                <a:latin typeface="+mn-lt"/>
                <a:ea typeface="+mn-ea"/>
                <a:cs typeface="+mn-cs"/>
              </a:rPr>
              <a:t>The syntax of a </a:t>
            </a:r>
            <a:r>
              <a:rPr lang="en-US" sz="1200" b="1" i="0" kern="1200" dirty="0" smtClean="0">
                <a:solidFill>
                  <a:schemeClr val="tx1"/>
                </a:solidFill>
                <a:latin typeface="+mn-lt"/>
                <a:ea typeface="+mn-ea"/>
                <a:cs typeface="+mn-cs"/>
              </a:rPr>
              <a:t>do...while</a:t>
            </a:r>
            <a:r>
              <a:rPr lang="en-US" sz="1200" b="0" i="0" kern="1200" dirty="0" smtClean="0">
                <a:solidFill>
                  <a:schemeClr val="tx1"/>
                </a:solidFill>
                <a:latin typeface="+mn-lt"/>
                <a:ea typeface="+mn-ea"/>
                <a:cs typeface="+mn-cs"/>
              </a:rPr>
              <a:t> loop in C programming language is −</a:t>
            </a:r>
          </a:p>
          <a:p>
            <a:r>
              <a:rPr lang="en-US" dirty="0" smtClean="0"/>
              <a:t>do </a:t>
            </a:r>
          </a:p>
          <a:p>
            <a:r>
              <a:rPr lang="en-US" dirty="0" smtClean="0"/>
              <a:t>{</a:t>
            </a:r>
          </a:p>
          <a:p>
            <a:r>
              <a:rPr lang="en-US" dirty="0" smtClean="0"/>
              <a:t> statement(s); </a:t>
            </a:r>
          </a:p>
          <a:p>
            <a:r>
              <a:rPr lang="en-US" dirty="0" smtClean="0"/>
              <a:t>} while( condition );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Notice that the conditional expression appears at the end of the loop, so the statement(s) in the loop executes once before the condition is tested.</a:t>
            </a:r>
          </a:p>
          <a:p>
            <a:r>
              <a:rPr lang="en-US" sz="1200" b="0" i="0" kern="1200" dirty="0" smtClean="0">
                <a:solidFill>
                  <a:schemeClr val="tx1"/>
                </a:solidFill>
                <a:latin typeface="+mn-lt"/>
                <a:ea typeface="+mn-ea"/>
                <a:cs typeface="+mn-cs"/>
              </a:rPr>
              <a:t>If the condition is true, the flow of control jumps back up to do, and the statement(s) in the loop executes again. This process repeats until the given condition becomes false.</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37</a:t>
            </a:fld>
            <a:endParaRPr lang="en-IN"/>
          </a:p>
        </p:txBody>
      </p:sp>
    </p:spTree>
    <p:extLst>
      <p:ext uri="{BB962C8B-B14F-4D97-AF65-F5344CB8AC3E}">
        <p14:creationId xmlns:p14="http://schemas.microsoft.com/office/powerpoint/2010/main" val="3887426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38</a:t>
            </a:fld>
            <a:endParaRPr lang="en-IN"/>
          </a:p>
        </p:txBody>
      </p:sp>
    </p:spTree>
    <p:extLst>
      <p:ext uri="{BB962C8B-B14F-4D97-AF65-F5344CB8AC3E}">
        <p14:creationId xmlns:p14="http://schemas.microsoft.com/office/powerpoint/2010/main" val="1248505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Stdio.h Header fie contains only the declaration of all</a:t>
            </a:r>
            <a:r>
              <a:rPr lang="en-US" baseline="0" dirty="0" smtClean="0"/>
              <a:t> the input and output functions.</a:t>
            </a:r>
          </a:p>
          <a:p>
            <a:r>
              <a:rPr lang="en-US" baseline="0" dirty="0" smtClean="0"/>
              <a:t>Here in program, we have to use printf, so the programmer can directly give the </a:t>
            </a:r>
            <a:r>
              <a:rPr lang="en-US" baseline="0" dirty="0" err="1" smtClean="0"/>
              <a:t>prinf</a:t>
            </a:r>
            <a:r>
              <a:rPr lang="en-US" baseline="0" dirty="0" smtClean="0"/>
              <a:t> function’s declaration part. </a:t>
            </a:r>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41</a:t>
            </a:fld>
            <a:endParaRPr lang="en-IN"/>
          </a:p>
        </p:txBody>
      </p:sp>
    </p:spTree>
    <p:extLst>
      <p:ext uri="{BB962C8B-B14F-4D97-AF65-F5344CB8AC3E}">
        <p14:creationId xmlns:p14="http://schemas.microsoft.com/office/powerpoint/2010/main" val="2267018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smtClean="0">
                <a:sym typeface="+mn-ea"/>
              </a:rPr>
              <a:t>float radius = (diameter)/2;</a:t>
            </a:r>
          </a:p>
          <a:p>
            <a:pPr marL="0" marR="0" indent="0" algn="l" defTabSz="914400" rtl="0" eaLnBrk="1" fontAlgn="auto" latinLnBrk="0" hangingPunct="1">
              <a:lnSpc>
                <a:spcPct val="100000"/>
              </a:lnSpc>
              <a:spcBef>
                <a:spcPts val="0"/>
              </a:spcBef>
              <a:spcAft>
                <a:spcPts val="0"/>
              </a:spcAft>
              <a:buClrTx/>
              <a:buSzTx/>
              <a:buFontTx/>
              <a:buNone/>
              <a:defRPr/>
            </a:pPr>
            <a:endParaRPr lang="en-IN" dirty="0" smtClean="0">
              <a:sym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en-IN" dirty="0" smtClean="0">
                <a:sym typeface="+mn-ea"/>
              </a:rPr>
              <a:t>When input =10, output will be 78.50</a:t>
            </a:r>
          </a:p>
          <a:p>
            <a:pPr marL="0" marR="0" indent="0" algn="l" defTabSz="914400" rtl="0" eaLnBrk="1" fontAlgn="auto" latinLnBrk="0" hangingPunct="1">
              <a:lnSpc>
                <a:spcPct val="100000"/>
              </a:lnSpc>
              <a:spcBef>
                <a:spcPts val="0"/>
              </a:spcBef>
              <a:spcAft>
                <a:spcPts val="0"/>
              </a:spcAft>
              <a:buClrTx/>
              <a:buSzTx/>
              <a:buFontTx/>
              <a:buNone/>
              <a:defRPr/>
            </a:pPr>
            <a:r>
              <a:rPr lang="en-US" altLang="en-IN" dirty="0" smtClean="0">
                <a:sym typeface="+mn-ea"/>
              </a:rPr>
              <a:t>But when input is 7, then output what is the output we get from the given program????</a:t>
            </a:r>
          </a:p>
          <a:p>
            <a:pPr marL="0" marR="0" indent="0" algn="l" defTabSz="914400" rtl="0" eaLnBrk="1" fontAlgn="auto" latinLnBrk="0" hangingPunct="1">
              <a:lnSpc>
                <a:spcPct val="100000"/>
              </a:lnSpc>
              <a:spcBef>
                <a:spcPts val="0"/>
              </a:spcBef>
              <a:spcAft>
                <a:spcPts val="0"/>
              </a:spcAft>
              <a:buClrTx/>
              <a:buSzTx/>
              <a:buFontTx/>
              <a:buNone/>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Ask the students like why the output will be different..????</a:t>
            </a:r>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Interact with them... give time.. then discuss..!!</a:t>
            </a:r>
          </a:p>
          <a:p>
            <a:pPr marL="0" marR="0" indent="0" algn="l" defTabSz="914400" rtl="0" eaLnBrk="1" fontAlgn="auto" latinLnBrk="0" hangingPunct="1">
              <a:lnSpc>
                <a:spcPct val="100000"/>
              </a:lnSpc>
              <a:spcBef>
                <a:spcPts val="0"/>
              </a:spcBef>
              <a:spcAft>
                <a:spcPts val="0"/>
              </a:spcAft>
              <a:buClrTx/>
              <a:buSzTx/>
              <a:buFontTx/>
              <a:buNone/>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%0.2f  </a:t>
            </a:r>
            <a:r>
              <a:rPr lang="en-US" dirty="0" smtClean="0"/>
              <a:t>is to print the answer with 2 values after decimal point.</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43</a:t>
            </a:fld>
            <a:endParaRPr lang="en-IN"/>
          </a:p>
        </p:txBody>
      </p:sp>
    </p:spTree>
    <p:extLst>
      <p:ext uri="{BB962C8B-B14F-4D97-AF65-F5344CB8AC3E}">
        <p14:creationId xmlns:p14="http://schemas.microsoft.com/office/powerpoint/2010/main" val="946294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smtClean="0">
                <a:sym typeface="+mn-ea"/>
              </a:rPr>
              <a:t>float radius = (diameter)/2;</a:t>
            </a:r>
          </a:p>
          <a:p>
            <a:pPr marL="0" marR="0" indent="0" algn="l" defTabSz="914400" rtl="0" eaLnBrk="1" fontAlgn="auto" latinLnBrk="0" hangingPunct="1">
              <a:lnSpc>
                <a:spcPct val="100000"/>
              </a:lnSpc>
              <a:spcBef>
                <a:spcPts val="0"/>
              </a:spcBef>
              <a:spcAft>
                <a:spcPts val="0"/>
              </a:spcAft>
              <a:buClrTx/>
              <a:buSzTx/>
              <a:buFontTx/>
              <a:buNone/>
              <a:defRPr/>
            </a:pPr>
            <a:r>
              <a:rPr lang="en-US" altLang="en-IN" dirty="0" smtClean="0">
                <a:sym typeface="+mn-ea"/>
              </a:rPr>
              <a:t>When input =10, output will be 78.50</a:t>
            </a:r>
          </a:p>
          <a:p>
            <a:pPr marL="0" marR="0" indent="0" algn="l" defTabSz="914400" rtl="0" eaLnBrk="1" fontAlgn="auto" latinLnBrk="0" hangingPunct="1">
              <a:lnSpc>
                <a:spcPct val="100000"/>
              </a:lnSpc>
              <a:spcBef>
                <a:spcPts val="0"/>
              </a:spcBef>
              <a:spcAft>
                <a:spcPts val="0"/>
              </a:spcAft>
              <a:buClrTx/>
              <a:buSzTx/>
              <a:buFontTx/>
              <a:buNone/>
              <a:defRPr/>
            </a:pPr>
            <a:r>
              <a:rPr lang="en-US" altLang="en-IN" dirty="0" smtClean="0">
                <a:sym typeface="+mn-ea"/>
              </a:rPr>
              <a:t>Give them different inputs (even number integers)for which they will get correct output.</a:t>
            </a:r>
          </a:p>
          <a:p>
            <a:pPr marL="0" marR="0" indent="0" algn="l" defTabSz="914400" rtl="0" eaLnBrk="1" fontAlgn="auto" latinLnBrk="0" hangingPunct="1">
              <a:lnSpc>
                <a:spcPct val="100000"/>
              </a:lnSpc>
              <a:spcBef>
                <a:spcPts val="0"/>
              </a:spcBef>
              <a:spcAft>
                <a:spcPts val="0"/>
              </a:spcAft>
              <a:buClrTx/>
              <a:buSzTx/>
              <a:buFontTx/>
              <a:buNone/>
              <a:defRPr/>
            </a:pPr>
            <a:r>
              <a:rPr lang="en-US" altLang="en-IN" dirty="0" smtClean="0">
                <a:sym typeface="+mn-ea"/>
              </a:rPr>
              <a:t>Then, later give them odd numbers as an input, for which their program </a:t>
            </a:r>
            <a:r>
              <a:rPr lang="en-US" altLang="en-IN" b="1" dirty="0" smtClean="0">
                <a:sym typeface="+mn-ea"/>
              </a:rPr>
              <a:t>might</a:t>
            </a:r>
            <a:r>
              <a:rPr lang="en-US" altLang="en-IN" dirty="0" smtClean="0">
                <a:sym typeface="+mn-ea"/>
              </a:rPr>
              <a:t> fail to give the correct output, here teach them about hidden test case, </a:t>
            </a:r>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Ask the students like why the output will be different..????</a:t>
            </a:r>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Interact with them... give time.. then discuss..!!</a:t>
            </a:r>
          </a:p>
          <a:p>
            <a:pPr marL="0" marR="0" indent="0" algn="l" defTabSz="914400" rtl="0" eaLnBrk="1" fontAlgn="auto" latinLnBrk="0" hangingPunct="1">
              <a:lnSpc>
                <a:spcPct val="100000"/>
              </a:lnSpc>
              <a:spcBef>
                <a:spcPts val="0"/>
              </a:spcBef>
              <a:spcAft>
                <a:spcPts val="0"/>
              </a:spcAft>
              <a:buClrTx/>
              <a:buSzTx/>
              <a:buFontTx/>
              <a:buNone/>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%0.2f  </a:t>
            </a:r>
            <a:r>
              <a:rPr lang="en-US" dirty="0" smtClean="0"/>
              <a:t>is to print the answer with 2 values after decimal point.</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44</a:t>
            </a:fld>
            <a:endParaRPr lang="en-IN"/>
          </a:p>
        </p:txBody>
      </p:sp>
    </p:spTree>
    <p:extLst>
      <p:ext uri="{BB962C8B-B14F-4D97-AF65-F5344CB8AC3E}">
        <p14:creationId xmlns:p14="http://schemas.microsoft.com/office/powerpoint/2010/main" val="1872357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int / int is int </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So, 7/2 is 3 (not 3.5)</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float radius = (3 will be stored as float type)</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So when the input is even, radius will not be a problem. </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When the input is odd, radius will be a problem. So we should do type casting. (explicit type-casting)</a:t>
            </a:r>
          </a:p>
          <a:p>
            <a:pPr marL="0" marR="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dirty="0"/>
              <a:t>float radius - (float) diameter /2;   --&gt; Here diameter is taken as float (type-casted).  float/ int = float </a:t>
            </a:r>
          </a:p>
        </p:txBody>
      </p:sp>
      <p:sp>
        <p:nvSpPr>
          <p:cNvPr id="4" name="Slide Number Placeholder 3"/>
          <p:cNvSpPr>
            <a:spLocks noGrp="1"/>
          </p:cNvSpPr>
          <p:nvPr>
            <p:ph type="sldNum" sz="quarter" idx="10"/>
          </p:nvPr>
        </p:nvSpPr>
        <p:spPr/>
        <p:txBody>
          <a:bodyPr/>
          <a:lstStyle/>
          <a:p>
            <a:fld id="{598F0E57-1924-4718-AAC4-C3C349DB1EB0}" type="slidenum">
              <a:rPr lang="en-IN" smtClean="0"/>
              <a:t>45</a:t>
            </a:fld>
            <a:endParaRPr lang="en-IN"/>
          </a:p>
        </p:txBody>
      </p:sp>
    </p:spTree>
    <p:extLst>
      <p:ext uri="{BB962C8B-B14F-4D97-AF65-F5344CB8AC3E}">
        <p14:creationId xmlns:p14="http://schemas.microsoft.com/office/powerpoint/2010/main" val="1206582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int / int is int </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So, 7/2 is 3 (not 3.5)</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float radius = (3 will be stored as float type)</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So when the input is even, radius will not be a problem. </a:t>
            </a:r>
          </a:p>
          <a:p>
            <a:pPr marL="0" marR="0" indent="0" algn="l" defTabSz="914400" rtl="0" eaLnBrk="1" fontAlgn="auto" latinLnBrk="0" hangingPunct="1">
              <a:lnSpc>
                <a:spcPct val="100000"/>
              </a:lnSpc>
              <a:spcBef>
                <a:spcPts val="0"/>
              </a:spcBef>
              <a:spcAft>
                <a:spcPts val="0"/>
              </a:spcAft>
              <a:buClrTx/>
              <a:buSzTx/>
              <a:buFontTx/>
              <a:buNone/>
              <a:defRPr/>
            </a:pPr>
            <a:r>
              <a:rPr lang="en-US" dirty="0" smtClean="0"/>
              <a:t>When the input is odd, radius will be a problem. So we should do type casting. (explicit type-casting)</a:t>
            </a:r>
          </a:p>
          <a:p>
            <a:pPr marL="0" marR="0" indent="0" algn="l" defTabSz="914400" rtl="0" eaLnBrk="1" fontAlgn="auto" latinLnBrk="0" hangingPunct="1">
              <a:lnSpc>
                <a:spcPct val="100000"/>
              </a:lnSpc>
              <a:spcBef>
                <a:spcPts val="0"/>
              </a:spcBef>
              <a:spcAft>
                <a:spcPts val="0"/>
              </a:spcAft>
              <a:buClrTx/>
              <a:buSzTx/>
              <a:buFontTx/>
              <a:buNone/>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dirty="0"/>
              <a:t>float radius - (float) diameter /2;   --&gt; Here diameter is taken as float (type-casted).  float/ int = float </a:t>
            </a:r>
          </a:p>
        </p:txBody>
      </p:sp>
      <p:sp>
        <p:nvSpPr>
          <p:cNvPr id="4" name="Slide Number Placeholder 3"/>
          <p:cNvSpPr>
            <a:spLocks noGrp="1"/>
          </p:cNvSpPr>
          <p:nvPr>
            <p:ph type="sldNum" sz="quarter" idx="10"/>
          </p:nvPr>
        </p:nvSpPr>
        <p:spPr/>
        <p:txBody>
          <a:bodyPr/>
          <a:lstStyle/>
          <a:p>
            <a:fld id="{598F0E57-1924-4718-AAC4-C3C349DB1EB0}" type="slidenum">
              <a:rPr lang="en-IN" smtClean="0"/>
              <a:t>46</a:t>
            </a:fld>
            <a:endParaRPr lang="en-IN"/>
          </a:p>
        </p:txBody>
      </p:sp>
    </p:spTree>
    <p:extLst>
      <p:ext uri="{BB962C8B-B14F-4D97-AF65-F5344CB8AC3E}">
        <p14:creationId xmlns:p14="http://schemas.microsoft.com/office/powerpoint/2010/main" val="3154807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Works for both even input and odd output.</a:t>
            </a:r>
          </a:p>
        </p:txBody>
      </p:sp>
      <p:sp>
        <p:nvSpPr>
          <p:cNvPr id="4" name="Slide Number Placeholder 3"/>
          <p:cNvSpPr>
            <a:spLocks noGrp="1"/>
          </p:cNvSpPr>
          <p:nvPr>
            <p:ph type="sldNum" sz="quarter" idx="10"/>
          </p:nvPr>
        </p:nvSpPr>
        <p:spPr/>
        <p:txBody>
          <a:bodyPr/>
          <a:lstStyle/>
          <a:p>
            <a:fld id="{598F0E57-1924-4718-AAC4-C3C349DB1EB0}" type="slidenum">
              <a:rPr lang="en-IN" smtClean="0"/>
              <a:t>47</a:t>
            </a:fld>
            <a:endParaRPr lang="en-IN"/>
          </a:p>
        </p:txBody>
      </p:sp>
    </p:spTree>
    <p:extLst>
      <p:ext uri="{BB962C8B-B14F-4D97-AF65-F5344CB8AC3E}">
        <p14:creationId xmlns:p14="http://schemas.microsoft.com/office/powerpoint/2010/main" val="1835404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49</a:t>
            </a:fld>
            <a:endParaRPr lang="en-IN"/>
          </a:p>
        </p:txBody>
      </p:sp>
    </p:spTree>
    <p:extLst>
      <p:ext uri="{BB962C8B-B14F-4D97-AF65-F5344CB8AC3E}">
        <p14:creationId xmlns:p14="http://schemas.microsoft.com/office/powerpoint/2010/main" val="720373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51</a:t>
            </a:fld>
            <a:endParaRPr lang="en-IN"/>
          </a:p>
        </p:txBody>
      </p:sp>
    </p:spTree>
    <p:extLst>
      <p:ext uri="{BB962C8B-B14F-4D97-AF65-F5344CB8AC3E}">
        <p14:creationId xmlns:p14="http://schemas.microsoft.com/office/powerpoint/2010/main" val="3257417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Decision making in C</a:t>
            </a:r>
          </a:p>
          <a:p>
            <a:r>
              <a:rPr lang="en-IN" sz="1200" b="0" i="0" kern="1200" dirty="0" smtClean="0">
                <a:solidFill>
                  <a:schemeClr val="tx1"/>
                </a:solidFill>
                <a:latin typeface="+mn-lt"/>
                <a:ea typeface="+mn-ea"/>
                <a:cs typeface="+mn-cs"/>
              </a:rPr>
              <a:t>Decision making is about deciding the order of execution of statements based on certain conditions or repeat a group of statements until certain specified conditions are met. C language handles decision-making by supporting the following statements,</a:t>
            </a:r>
          </a:p>
          <a:p>
            <a:r>
              <a:rPr lang="en-IN" sz="1200" b="0" i="0" kern="1200" dirty="0" smtClean="0">
                <a:solidFill>
                  <a:schemeClr val="tx1"/>
                </a:solidFill>
                <a:latin typeface="+mn-lt"/>
                <a:ea typeface="+mn-ea"/>
                <a:cs typeface="+mn-cs"/>
              </a:rPr>
              <a:t>if statement</a:t>
            </a:r>
          </a:p>
          <a:p>
            <a:r>
              <a:rPr lang="en-IN" sz="1200" b="0" i="0" kern="1200" dirty="0" smtClean="0">
                <a:solidFill>
                  <a:schemeClr val="tx1"/>
                </a:solidFill>
                <a:latin typeface="+mn-lt"/>
                <a:ea typeface="+mn-ea"/>
                <a:cs typeface="+mn-cs"/>
              </a:rPr>
              <a:t>switch statement</a:t>
            </a:r>
          </a:p>
          <a:p>
            <a:r>
              <a:rPr lang="en-IN" sz="1200" b="0" i="0" kern="1200" dirty="0" smtClean="0">
                <a:solidFill>
                  <a:schemeClr val="tx1"/>
                </a:solidFill>
                <a:latin typeface="+mn-lt"/>
                <a:ea typeface="+mn-ea"/>
                <a:cs typeface="+mn-cs"/>
              </a:rPr>
              <a:t>conditional operator statement (? : operator)</a:t>
            </a:r>
          </a:p>
          <a:p>
            <a:r>
              <a:rPr lang="en-IN" sz="1200" b="0" i="0" kern="1200" dirty="0" err="1" smtClean="0">
                <a:solidFill>
                  <a:schemeClr val="tx1"/>
                </a:solidFill>
                <a:latin typeface="+mn-lt"/>
                <a:ea typeface="+mn-ea"/>
                <a:cs typeface="+mn-cs"/>
              </a:rPr>
              <a:t>goto</a:t>
            </a:r>
            <a:r>
              <a:rPr lang="en-IN" sz="1200" b="0" i="0" kern="1200" dirty="0" smtClean="0">
                <a:solidFill>
                  <a:schemeClr val="tx1"/>
                </a:solidFill>
                <a:latin typeface="+mn-lt"/>
                <a:ea typeface="+mn-ea"/>
                <a:cs typeface="+mn-cs"/>
              </a:rPr>
              <a:t> statement</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5</a:t>
            </a:fld>
            <a:endParaRPr lang="en-IN"/>
          </a:p>
        </p:txBody>
      </p:sp>
    </p:spTree>
    <p:extLst>
      <p:ext uri="{BB962C8B-B14F-4D97-AF65-F5344CB8AC3E}">
        <p14:creationId xmlns:p14="http://schemas.microsoft.com/office/powerpoint/2010/main" val="2497721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53</a:t>
            </a:fld>
            <a:endParaRPr lang="en-IN"/>
          </a:p>
        </p:txBody>
      </p:sp>
    </p:spTree>
    <p:extLst>
      <p:ext uri="{BB962C8B-B14F-4D97-AF65-F5344CB8AC3E}">
        <p14:creationId xmlns:p14="http://schemas.microsoft.com/office/powerpoint/2010/main" val="1246839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r>
              <a:rPr lang="en-US"/>
              <a:t>Here the program is just to check whether the given number is a prime or not..!! </a:t>
            </a:r>
          </a:p>
          <a:p>
            <a:r>
              <a:rPr lang="en-US"/>
              <a:t>Task is..!! If its a prime number  what has to print... else..??</a:t>
            </a:r>
          </a:p>
          <a:p>
            <a:r>
              <a:rPr lang="en-US"/>
              <a:t>Ask the students to look at the sample input and output to understand what has to be printed if its a prime..!!</a:t>
            </a:r>
          </a:p>
          <a:p>
            <a:endParaRPr lang="en-US"/>
          </a:p>
          <a:p>
            <a:r>
              <a:rPr lang="en-US"/>
              <a:t>Here, if its a prime number, we should print the square of the given number. And if it's not a prime then half of the given number has to be printed.</a:t>
            </a:r>
          </a:p>
          <a:p>
            <a:endParaRPr lang="en-US"/>
          </a:p>
          <a:p>
            <a:r>
              <a:rPr lang="en-US"/>
              <a:t>(If not a prime number and odd) --&gt; then print half the number with 2 presicion values </a:t>
            </a:r>
          </a:p>
          <a:p>
            <a:r>
              <a:rPr lang="en-US"/>
              <a:t>(If not a prime and even number) --&gt; then half the number in integer form</a:t>
            </a:r>
          </a:p>
          <a:p>
            <a:endParaRPr lang="en-US"/>
          </a:p>
        </p:txBody>
      </p:sp>
    </p:spTree>
    <p:extLst>
      <p:ext uri="{BB962C8B-B14F-4D97-AF65-F5344CB8AC3E}">
        <p14:creationId xmlns:p14="http://schemas.microsoft.com/office/powerpoint/2010/main" val="2410219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55</a:t>
            </a:fld>
            <a:endParaRPr lang="en-IN"/>
          </a:p>
        </p:txBody>
      </p:sp>
    </p:spTree>
    <p:extLst>
      <p:ext uri="{BB962C8B-B14F-4D97-AF65-F5344CB8AC3E}">
        <p14:creationId xmlns:p14="http://schemas.microsoft.com/office/powerpoint/2010/main" val="235816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57</a:t>
            </a:fld>
            <a:endParaRPr lang="en-IN"/>
          </a:p>
        </p:txBody>
      </p:sp>
    </p:spTree>
    <p:extLst>
      <p:ext uri="{BB962C8B-B14F-4D97-AF65-F5344CB8AC3E}">
        <p14:creationId xmlns:p14="http://schemas.microsoft.com/office/powerpoint/2010/main" val="2659403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long long is int type only, %lld is theformat specifier used.</a:t>
            </a:r>
          </a:p>
        </p:txBody>
      </p:sp>
      <p:sp>
        <p:nvSpPr>
          <p:cNvPr id="4" name="Slide Number Placeholder 3"/>
          <p:cNvSpPr>
            <a:spLocks noGrp="1"/>
          </p:cNvSpPr>
          <p:nvPr>
            <p:ph type="sldNum" sz="quarter" idx="10"/>
          </p:nvPr>
        </p:nvSpPr>
        <p:spPr/>
        <p:txBody>
          <a:bodyPr/>
          <a:lstStyle/>
          <a:p>
            <a:fld id="{598F0E57-1924-4718-AAC4-C3C349DB1EB0}" type="slidenum">
              <a:rPr lang="en-IN" smtClean="0"/>
              <a:t>59</a:t>
            </a:fld>
            <a:endParaRPr lang="en-IN"/>
          </a:p>
        </p:txBody>
      </p:sp>
    </p:spTree>
    <p:extLst>
      <p:ext uri="{BB962C8B-B14F-4D97-AF65-F5344CB8AC3E}">
        <p14:creationId xmlns:p14="http://schemas.microsoft.com/office/powerpoint/2010/main" val="358460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641070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61</a:t>
            </a:fld>
            <a:endParaRPr lang="en-IN"/>
          </a:p>
        </p:txBody>
      </p:sp>
    </p:spTree>
    <p:extLst>
      <p:ext uri="{BB962C8B-B14F-4D97-AF65-F5344CB8AC3E}">
        <p14:creationId xmlns:p14="http://schemas.microsoft.com/office/powerpoint/2010/main" val="616454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407272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long long is int type only, %lld is theformat specifier used.</a:t>
            </a:r>
          </a:p>
        </p:txBody>
      </p:sp>
      <p:sp>
        <p:nvSpPr>
          <p:cNvPr id="4" name="Slide Number Placeholder 3"/>
          <p:cNvSpPr>
            <a:spLocks noGrp="1"/>
          </p:cNvSpPr>
          <p:nvPr>
            <p:ph type="sldNum" sz="quarter" idx="10"/>
          </p:nvPr>
        </p:nvSpPr>
        <p:spPr/>
        <p:txBody>
          <a:bodyPr/>
          <a:lstStyle/>
          <a:p>
            <a:fld id="{598F0E57-1924-4718-AAC4-C3C349DB1EB0}" type="slidenum">
              <a:rPr lang="en-IN" smtClean="0"/>
              <a:t>63</a:t>
            </a:fld>
            <a:endParaRPr lang="en-IN"/>
          </a:p>
        </p:txBody>
      </p:sp>
    </p:spTree>
    <p:extLst>
      <p:ext uri="{BB962C8B-B14F-4D97-AF65-F5344CB8AC3E}">
        <p14:creationId xmlns:p14="http://schemas.microsoft.com/office/powerpoint/2010/main" val="597080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1104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6</a:t>
            </a:fld>
            <a:endParaRPr lang="en-IN"/>
          </a:p>
        </p:txBody>
      </p:sp>
    </p:spTree>
    <p:extLst>
      <p:ext uri="{BB962C8B-B14F-4D97-AF65-F5344CB8AC3E}">
        <p14:creationId xmlns:p14="http://schemas.microsoft.com/office/powerpoint/2010/main" val="2919667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long long is int type only, %lld is theformat specifier used.</a:t>
            </a:r>
          </a:p>
        </p:txBody>
      </p:sp>
      <p:sp>
        <p:nvSpPr>
          <p:cNvPr id="4" name="Slide Number Placeholder 3"/>
          <p:cNvSpPr>
            <a:spLocks noGrp="1"/>
          </p:cNvSpPr>
          <p:nvPr>
            <p:ph type="sldNum" sz="quarter" idx="10"/>
          </p:nvPr>
        </p:nvSpPr>
        <p:spPr/>
        <p:txBody>
          <a:bodyPr/>
          <a:lstStyle/>
          <a:p>
            <a:fld id="{598F0E57-1924-4718-AAC4-C3C349DB1EB0}" type="slidenum">
              <a:rPr lang="en-IN" smtClean="0"/>
              <a:t>65</a:t>
            </a:fld>
            <a:endParaRPr lang="en-IN"/>
          </a:p>
        </p:txBody>
      </p:sp>
    </p:spTree>
    <p:extLst>
      <p:ext uri="{BB962C8B-B14F-4D97-AF65-F5344CB8AC3E}">
        <p14:creationId xmlns:p14="http://schemas.microsoft.com/office/powerpoint/2010/main" val="4030058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969874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67</a:t>
            </a:fld>
            <a:endParaRPr lang="en-IN"/>
          </a:p>
        </p:txBody>
      </p:sp>
    </p:spTree>
    <p:extLst>
      <p:ext uri="{BB962C8B-B14F-4D97-AF65-F5344CB8AC3E}">
        <p14:creationId xmlns:p14="http://schemas.microsoft.com/office/powerpoint/2010/main" val="4092578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976994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69</a:t>
            </a:fld>
            <a:endParaRPr lang="en-IN"/>
          </a:p>
        </p:txBody>
      </p:sp>
    </p:spTree>
    <p:extLst>
      <p:ext uri="{BB962C8B-B14F-4D97-AF65-F5344CB8AC3E}">
        <p14:creationId xmlns:p14="http://schemas.microsoft.com/office/powerpoint/2010/main" val="3709069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723615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71</a:t>
            </a:fld>
            <a:endParaRPr lang="en-IN"/>
          </a:p>
        </p:txBody>
      </p:sp>
    </p:spTree>
    <p:extLst>
      <p:ext uri="{BB962C8B-B14F-4D97-AF65-F5344CB8AC3E}">
        <p14:creationId xmlns:p14="http://schemas.microsoft.com/office/powerpoint/2010/main" val="37413093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446976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73</a:t>
            </a:fld>
            <a:endParaRPr lang="en-IN"/>
          </a:p>
        </p:txBody>
      </p:sp>
    </p:spTree>
    <p:extLst>
      <p:ext uri="{BB962C8B-B14F-4D97-AF65-F5344CB8AC3E}">
        <p14:creationId xmlns:p14="http://schemas.microsoft.com/office/powerpoint/2010/main" val="3919938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522974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7</a:t>
            </a:fld>
            <a:endParaRPr lang="en-IN"/>
          </a:p>
        </p:txBody>
      </p:sp>
    </p:spTree>
    <p:extLst>
      <p:ext uri="{BB962C8B-B14F-4D97-AF65-F5344CB8AC3E}">
        <p14:creationId xmlns:p14="http://schemas.microsoft.com/office/powerpoint/2010/main" val="30972708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75</a:t>
            </a:fld>
            <a:endParaRPr lang="en-IN"/>
          </a:p>
        </p:txBody>
      </p:sp>
    </p:spTree>
    <p:extLst>
      <p:ext uri="{BB962C8B-B14F-4D97-AF65-F5344CB8AC3E}">
        <p14:creationId xmlns:p14="http://schemas.microsoft.com/office/powerpoint/2010/main" val="3703224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78</a:t>
            </a:fld>
            <a:endParaRPr lang="en-IN"/>
          </a:p>
        </p:txBody>
      </p:sp>
    </p:spTree>
    <p:extLst>
      <p:ext uri="{BB962C8B-B14F-4D97-AF65-F5344CB8AC3E}">
        <p14:creationId xmlns:p14="http://schemas.microsoft.com/office/powerpoint/2010/main" val="2669114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Doubts???</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79</a:t>
            </a:fld>
            <a:endParaRPr lang="en-US"/>
          </a:p>
        </p:txBody>
      </p:sp>
    </p:spTree>
    <p:extLst>
      <p:ext uri="{BB962C8B-B14F-4D97-AF65-F5344CB8AC3E}">
        <p14:creationId xmlns:p14="http://schemas.microsoft.com/office/powerpoint/2010/main" val="31052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 </a:t>
            </a:r>
            <a:r>
              <a:rPr lang="en-IN" sz="1200" b="1" i="0" kern="1200" dirty="0" smtClean="0">
                <a:solidFill>
                  <a:schemeClr val="tx1"/>
                </a:solidFill>
                <a:latin typeface="+mn-lt"/>
                <a:ea typeface="+mn-ea"/>
                <a:cs typeface="+mn-cs"/>
              </a:rPr>
              <a:t>if</a:t>
            </a:r>
            <a:r>
              <a:rPr lang="en-IN" sz="1200" b="0" i="0" kern="1200" dirty="0" smtClean="0">
                <a:solidFill>
                  <a:schemeClr val="tx1"/>
                </a:solidFill>
                <a:latin typeface="+mn-lt"/>
                <a:ea typeface="+mn-ea"/>
                <a:cs typeface="+mn-cs"/>
              </a:rPr>
              <a:t> statement consists of a Boolean expression followed by one or more statements.</a:t>
            </a:r>
          </a:p>
          <a:p>
            <a:endParaRPr lang="en-US" sz="1200" b="1" i="0" kern="1200" dirty="0" smtClean="0">
              <a:solidFill>
                <a:schemeClr val="tx1"/>
              </a:solidFill>
              <a:latin typeface="+mn-lt"/>
              <a:ea typeface="+mn-ea"/>
              <a:cs typeface="+mn-cs"/>
            </a:endParaRPr>
          </a:p>
          <a:p>
            <a:r>
              <a:rPr lang="en-IN" sz="1200" b="1" i="0" kern="1200" dirty="0" smtClean="0">
                <a:solidFill>
                  <a:schemeClr val="tx1"/>
                </a:solidFill>
                <a:effectLst/>
                <a:latin typeface="+mn-lt"/>
                <a:ea typeface="+mn-ea"/>
                <a:cs typeface="+mn-cs"/>
              </a:rPr>
              <a:t>Syntax</a:t>
            </a:r>
          </a:p>
          <a:p>
            <a:r>
              <a:rPr lang="en-IN" sz="1200" b="0" i="0" kern="1200" dirty="0" smtClean="0">
                <a:solidFill>
                  <a:schemeClr val="tx1"/>
                </a:solidFill>
                <a:latin typeface="+mn-lt"/>
                <a:ea typeface="+mn-ea"/>
                <a:cs typeface="+mn-cs"/>
              </a:rPr>
              <a:t>The syntax of an 'if' statement in C programming language is −</a:t>
            </a:r>
          </a:p>
          <a:p>
            <a:r>
              <a:rPr lang="en-IN" dirty="0" smtClean="0"/>
              <a:t>if(</a:t>
            </a:r>
            <a:r>
              <a:rPr lang="en-IN" dirty="0" err="1" smtClean="0"/>
              <a:t>boolean_expression</a:t>
            </a:r>
            <a:r>
              <a:rPr lang="en-IN" dirty="0" smtClean="0"/>
              <a:t>) </a:t>
            </a:r>
          </a:p>
          <a:p>
            <a:r>
              <a:rPr lang="en-IN" dirty="0" smtClean="0"/>
              <a:t>{ </a:t>
            </a:r>
          </a:p>
          <a:p>
            <a:r>
              <a:rPr lang="en-IN" dirty="0" smtClean="0"/>
              <a:t>/* statement(s) will execute if the </a:t>
            </a:r>
            <a:r>
              <a:rPr lang="en-IN" dirty="0" err="1" smtClean="0"/>
              <a:t>boolean</a:t>
            </a:r>
            <a:r>
              <a:rPr lang="en-IN" dirty="0" smtClean="0"/>
              <a:t> expression is true */</a:t>
            </a:r>
          </a:p>
          <a:p>
            <a:r>
              <a:rPr lang="en-IN" dirty="0" smtClean="0"/>
              <a:t> }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If the Boolean expression evaluates to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then the block of code inside the 'if' statement will be executed. If the Boolean expression evaluates to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then the first set of code after the end of the 'if' statement (after the closing curly brace) will be executed.</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value.</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8</a:t>
            </a:fld>
            <a:endParaRPr lang="en-IN"/>
          </a:p>
        </p:txBody>
      </p:sp>
    </p:spTree>
    <p:extLst>
      <p:ext uri="{BB962C8B-B14F-4D97-AF65-F5344CB8AC3E}">
        <p14:creationId xmlns:p14="http://schemas.microsoft.com/office/powerpoint/2010/main" val="115580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a:t>
            </a:fld>
            <a:endParaRPr lang="en-IN"/>
          </a:p>
        </p:txBody>
      </p:sp>
    </p:spTree>
    <p:extLst>
      <p:ext uri="{BB962C8B-B14F-4D97-AF65-F5344CB8AC3E}">
        <p14:creationId xmlns:p14="http://schemas.microsoft.com/office/powerpoint/2010/main" val="364601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 programming language assumes any </a:t>
            </a:r>
            <a:r>
              <a:rPr lang="en-IN" sz="1200" b="1" i="0" kern="1200" dirty="0" smtClean="0">
                <a:solidFill>
                  <a:schemeClr val="tx1"/>
                </a:solidFill>
                <a:latin typeface="+mn-lt"/>
                <a:ea typeface="+mn-ea"/>
                <a:cs typeface="+mn-cs"/>
              </a:rPr>
              <a:t>non-zero</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non-null</a:t>
            </a:r>
            <a:r>
              <a:rPr lang="en-IN" sz="1200" b="0" i="0" kern="1200" dirty="0" smtClean="0">
                <a:solidFill>
                  <a:schemeClr val="tx1"/>
                </a:solidFill>
                <a:latin typeface="+mn-lt"/>
                <a:ea typeface="+mn-ea"/>
                <a:cs typeface="+mn-cs"/>
              </a:rPr>
              <a:t> values as </a:t>
            </a:r>
            <a:r>
              <a:rPr lang="en-IN" sz="1200" b="1" i="0" kern="1200" dirty="0" smtClean="0">
                <a:solidFill>
                  <a:schemeClr val="tx1"/>
                </a:solidFill>
                <a:latin typeface="+mn-lt"/>
                <a:ea typeface="+mn-ea"/>
                <a:cs typeface="+mn-cs"/>
              </a:rPr>
              <a:t>true</a:t>
            </a:r>
            <a:r>
              <a:rPr lang="en-IN" sz="1200" b="0" i="0" kern="1200" dirty="0" smtClean="0">
                <a:solidFill>
                  <a:schemeClr val="tx1"/>
                </a:solidFill>
                <a:latin typeface="+mn-lt"/>
                <a:ea typeface="+mn-ea"/>
                <a:cs typeface="+mn-cs"/>
              </a:rPr>
              <a:t>, and if it is either </a:t>
            </a:r>
            <a:r>
              <a:rPr lang="en-IN" sz="1200" b="1" i="0" kern="1200" dirty="0" smtClean="0">
                <a:solidFill>
                  <a:schemeClr val="tx1"/>
                </a:solidFill>
                <a:latin typeface="+mn-lt"/>
                <a:ea typeface="+mn-ea"/>
                <a:cs typeface="+mn-cs"/>
              </a:rPr>
              <a:t>zero</a:t>
            </a:r>
            <a:r>
              <a:rPr lang="en-IN" sz="1200" b="0" i="0" kern="1200" dirty="0" smtClean="0">
                <a:solidFill>
                  <a:schemeClr val="tx1"/>
                </a:solidFill>
                <a:latin typeface="+mn-lt"/>
                <a:ea typeface="+mn-ea"/>
                <a:cs typeface="+mn-cs"/>
              </a:rPr>
              <a:t> or </a:t>
            </a:r>
            <a:r>
              <a:rPr lang="en-IN" sz="1200" b="1" i="0" kern="1200" dirty="0" smtClean="0">
                <a:solidFill>
                  <a:schemeClr val="tx1"/>
                </a:solidFill>
                <a:latin typeface="+mn-lt"/>
                <a:ea typeface="+mn-ea"/>
                <a:cs typeface="+mn-cs"/>
              </a:rPr>
              <a:t>null</a:t>
            </a:r>
            <a:r>
              <a:rPr lang="en-IN" sz="1200" b="0" i="0" kern="1200" dirty="0" smtClean="0">
                <a:solidFill>
                  <a:schemeClr val="tx1"/>
                </a:solidFill>
                <a:latin typeface="+mn-lt"/>
                <a:ea typeface="+mn-ea"/>
                <a:cs typeface="+mn-cs"/>
              </a:rPr>
              <a:t>, then it is assumed as </a:t>
            </a:r>
            <a:r>
              <a:rPr lang="en-IN" sz="1200" b="1" i="0" kern="1200" dirty="0" smtClean="0">
                <a:solidFill>
                  <a:schemeClr val="tx1"/>
                </a:solidFill>
                <a:latin typeface="+mn-lt"/>
                <a:ea typeface="+mn-ea"/>
                <a:cs typeface="+mn-cs"/>
              </a:rPr>
              <a:t>false</a:t>
            </a:r>
            <a:r>
              <a:rPr lang="en-IN" sz="1200" b="0" i="0" kern="1200" dirty="0" smtClean="0">
                <a:solidFill>
                  <a:schemeClr val="tx1"/>
                </a:solidFill>
                <a:latin typeface="+mn-lt"/>
                <a:ea typeface="+mn-ea"/>
                <a:cs typeface="+mn-cs"/>
              </a:rPr>
              <a:t> value.</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12</a:t>
            </a:fld>
            <a:endParaRPr lang="en-IN"/>
          </a:p>
        </p:txBody>
      </p:sp>
    </p:spTree>
    <p:extLst>
      <p:ext uri="{BB962C8B-B14F-4D97-AF65-F5344CB8AC3E}">
        <p14:creationId xmlns:p14="http://schemas.microsoft.com/office/powerpoint/2010/main" val="160454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A=b=c</a:t>
            </a:r>
            <a:endParaRPr lang="en-US" dirty="0"/>
          </a:p>
        </p:txBody>
      </p:sp>
      <p:sp>
        <p:nvSpPr>
          <p:cNvPr id="4" name="Slide Number Placeholder 3"/>
          <p:cNvSpPr>
            <a:spLocks noGrp="1"/>
          </p:cNvSpPr>
          <p:nvPr>
            <p:ph type="sldNum" sz="quarter" idx="10"/>
          </p:nvPr>
        </p:nvSpPr>
        <p:spPr/>
        <p:txBody>
          <a:bodyPr/>
          <a:lstStyle/>
          <a:p>
            <a:fld id="{66CF9809-9E45-47B4-894C-F7B6C588F342}" type="slidenum">
              <a:rPr lang="en-US" smtClean="0"/>
              <a:t>14</a:t>
            </a:fld>
            <a:endParaRPr lang="en-US" dirty="0"/>
          </a:p>
        </p:txBody>
      </p:sp>
    </p:spTree>
    <p:extLst>
      <p:ext uri="{BB962C8B-B14F-4D97-AF65-F5344CB8AC3E}">
        <p14:creationId xmlns:p14="http://schemas.microsoft.com/office/powerpoint/2010/main" val="62894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101"/>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9435" indent="0" algn="ctr">
              <a:buNone/>
              <a:defRPr>
                <a:solidFill>
                  <a:schemeClr val="tx1">
                    <a:tint val="75000"/>
                  </a:schemeClr>
                </a:solidFill>
              </a:defRPr>
            </a:lvl5pPr>
            <a:lvl6pPr marL="2286635" indent="0" algn="ctr">
              <a:buNone/>
              <a:defRPr>
                <a:solidFill>
                  <a:schemeClr val="tx1">
                    <a:tint val="75000"/>
                  </a:schemeClr>
                </a:solidFill>
              </a:defRPr>
            </a:lvl6pPr>
            <a:lvl7pPr marL="2743835" indent="0" algn="ctr">
              <a:buNone/>
              <a:defRPr>
                <a:solidFill>
                  <a:schemeClr val="tx1">
                    <a:tint val="75000"/>
                  </a:schemeClr>
                </a:solidFill>
              </a:defRPr>
            </a:lvl7pPr>
            <a:lvl8pPr marL="3201035" indent="0" algn="ctr">
              <a:buNone/>
              <a:defRPr>
                <a:solidFill>
                  <a:schemeClr val="tx1">
                    <a:tint val="75000"/>
                  </a:schemeClr>
                </a:solidFill>
              </a:defRPr>
            </a:lvl8pPr>
            <a:lvl9pPr marL="36582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6"/>
            <a:ext cx="2057400" cy="43894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6"/>
            <a:ext cx="6019800" cy="4389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4"/>
            <a:ext cx="7772400" cy="102173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9435" indent="0">
              <a:buNone/>
              <a:defRPr sz="1400">
                <a:solidFill>
                  <a:schemeClr val="tx1">
                    <a:tint val="75000"/>
                  </a:schemeClr>
                </a:solidFill>
              </a:defRPr>
            </a:lvl5pPr>
            <a:lvl6pPr marL="2286635" indent="0">
              <a:buNone/>
              <a:defRPr sz="1400">
                <a:solidFill>
                  <a:schemeClr val="tx1">
                    <a:tint val="75000"/>
                  </a:schemeClr>
                </a:solidFill>
              </a:defRPr>
            </a:lvl6pPr>
            <a:lvl7pPr marL="2743835" indent="0">
              <a:buNone/>
              <a:defRPr sz="1400">
                <a:solidFill>
                  <a:schemeClr val="tx1">
                    <a:tint val="75000"/>
                  </a:schemeClr>
                </a:solidFill>
              </a:defRPr>
            </a:lvl7pPr>
            <a:lvl8pPr marL="3201035" indent="0">
              <a:buNone/>
              <a:defRPr sz="1400">
                <a:solidFill>
                  <a:schemeClr val="tx1">
                    <a:tint val="75000"/>
                  </a:schemeClr>
                </a:solidFill>
              </a:defRPr>
            </a:lvl8pPr>
            <a:lvl9pPr marL="36582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6"/>
            <a:ext cx="4040188"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441"/>
            <a:ext cx="4040188" cy="29639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32" y="1151536"/>
            <a:ext cx="4041775"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441"/>
            <a:ext cx="4041775" cy="29639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823"/>
            <a:ext cx="3008313" cy="87169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827"/>
            <a:ext cx="5111750" cy="43906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7" y="1076516"/>
            <a:ext cx="3008313" cy="35189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1"/>
            <a:ext cx="5486400" cy="42512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1"/>
            <a:ext cx="5486400" cy="30866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7"/>
            <a:ext cx="2133600" cy="273892"/>
          </a:xfrm>
          <a:prstGeom prst="rect">
            <a:avLst/>
          </a:prstGeom>
        </p:spPr>
        <p:txBody>
          <a:bodyPr vert="horz" lIns="91440" tIns="45720" rIns="91440" bIns="45720" rtlCol="0" anchor="ctr"/>
          <a:lstStyle>
            <a:lvl1pPr algn="l">
              <a:defRPr sz="1200">
                <a:solidFill>
                  <a:schemeClr val="tx1">
                    <a:tint val="75000"/>
                  </a:schemeClr>
                </a:solidFill>
              </a:defRPr>
            </a:lvl1pPr>
          </a:lstStyle>
          <a:p>
            <a:fld id="{8E1CD532-C42D-447E-B935-68E7A58B8760}" type="datetimeFigureOut">
              <a:rPr lang="en-IN" smtClean="0"/>
              <a:t>15-02-2022</a:t>
            </a:fld>
            <a:endParaRPr lang="en-IN"/>
          </a:p>
        </p:txBody>
      </p:sp>
      <p:sp>
        <p:nvSpPr>
          <p:cNvPr id="5" name="Footer Placeholder 4"/>
          <p:cNvSpPr>
            <a:spLocks noGrp="1"/>
          </p:cNvSpPr>
          <p:nvPr>
            <p:ph type="ftr" sz="quarter" idx="3"/>
          </p:nvPr>
        </p:nvSpPr>
        <p:spPr>
          <a:xfrm>
            <a:off x="3124200" y="4768097"/>
            <a:ext cx="2895600" cy="27389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7"/>
            <a:ext cx="2133600" cy="273892"/>
          </a:xfrm>
          <a:prstGeom prst="rect">
            <a:avLst/>
          </a:prstGeom>
        </p:spPr>
        <p:txBody>
          <a:bodyPr vert="horz" lIns="91440" tIns="45720" rIns="91440" bIns="45720" rtlCol="0" anchor="ctr"/>
          <a:lstStyle>
            <a:lvl1pPr algn="r">
              <a:defRPr sz="12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t>15-02-2022</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Picture 2">
            <a:extLst>
              <a:ext uri="{FF2B5EF4-FFF2-40B4-BE49-F238E27FC236}">
                <a16:creationId xmlns:a16="http://schemas.microsoft.com/office/drawing/2014/main" id="{98272310-1979-4375-A4CF-AE16DA8E1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6691" y="1728789"/>
            <a:ext cx="3575781" cy="168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439483" y="4850743"/>
            <a:ext cx="722565" cy="253916"/>
          </a:xfrm>
          <a:prstGeom prst="rect">
            <a:avLst/>
          </a:prstGeom>
          <a:noFill/>
        </p:spPr>
        <p:txBody>
          <a:bodyPr wrap="square" rtlCol="0">
            <a:spAutoFit/>
          </a:bodyPr>
          <a:lstStyle/>
          <a:p>
            <a:pPr algn="ctr"/>
            <a:r>
              <a:rPr lang="en-GB" sz="1050" dirty="0">
                <a:solidFill>
                  <a:schemeClr val="bg1"/>
                </a:solidFill>
              </a:rPr>
              <a:t>terv.pro</a:t>
            </a:r>
          </a:p>
        </p:txBody>
      </p:sp>
      <p:pic>
        <p:nvPicPr>
          <p:cNvPr id="2054" name="Picture 6" descr="Creative Block? The Answer Could Be as Simple as Electric Shocks to Your  Brain | Brain gif, Limbic system, Brain boost"/>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82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6760" y="0"/>
            <a:ext cx="5867311"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7" name="TextBox 6"/>
          <p:cNvSpPr txBox="1"/>
          <p:nvPr/>
        </p:nvSpPr>
        <p:spPr>
          <a:xfrm>
            <a:off x="3625332" y="541588"/>
            <a:ext cx="5594294" cy="4123055"/>
          </a:xfrm>
          <a:prstGeom prst="rect">
            <a:avLst/>
          </a:prstGeom>
          <a:noFill/>
        </p:spPr>
        <p:txBody>
          <a:bodyPr wrap="square" rtlCol="0">
            <a:spAutoFit/>
          </a:bodyPr>
          <a:lstStyle/>
          <a:p>
            <a:endParaRPr lang="en-US" sz="2200" dirty="0" smtClean="0">
              <a:solidFill>
                <a:schemeClr val="bg1"/>
              </a:solidFill>
            </a:endParaRPr>
          </a:p>
          <a:p>
            <a:r>
              <a:rPr lang="en-US" sz="2200" dirty="0" smtClean="0">
                <a:solidFill>
                  <a:schemeClr val="bg1"/>
                </a:solidFill>
                <a:latin typeface="Consolas" panose="020B0609020204030204" pitchFamily="49" charset="0"/>
                <a:cs typeface="Consolas" panose="020B0609020204030204" pitchFamily="49" charset="0"/>
              </a:rPr>
              <a:t>if (x &lt; y) </a:t>
            </a:r>
          </a:p>
          <a:p>
            <a:r>
              <a:rPr lang="en-US" sz="2200" dirty="0" smtClean="0">
                <a:solidFill>
                  <a:schemeClr val="bg1"/>
                </a:solidFill>
                <a:latin typeface="Consolas" panose="020B0609020204030204" pitchFamily="49" charset="0"/>
                <a:cs typeface="Consolas" panose="020B0609020204030204" pitchFamily="49" charset="0"/>
              </a:rPr>
              <a:t>{</a:t>
            </a:r>
          </a:p>
          <a:p>
            <a:r>
              <a:rPr lang="en-US" sz="2200" dirty="0" smtClean="0">
                <a:solidFill>
                  <a:schemeClr val="bg1"/>
                </a:solidFill>
                <a:latin typeface="Consolas" panose="020B0609020204030204" pitchFamily="49" charset="0"/>
                <a:cs typeface="Consolas" panose="020B0609020204030204" pitchFamily="49" charset="0"/>
              </a:rPr>
              <a:t>  printf(“x is less than y \n”);</a:t>
            </a:r>
          </a:p>
          <a:p>
            <a:r>
              <a:rPr lang="en-US" sz="2200" dirty="0" smtClean="0">
                <a:solidFill>
                  <a:schemeClr val="bg1"/>
                </a:solidFill>
                <a:latin typeface="Consolas" panose="020B0609020204030204" pitchFamily="49" charset="0"/>
                <a:cs typeface="Consolas" panose="020B0609020204030204" pitchFamily="49" charset="0"/>
              </a:rPr>
              <a:t>}</a:t>
            </a:r>
          </a:p>
          <a:p>
            <a:endParaRPr lang="en-US" sz="2200" dirty="0" smtClean="0">
              <a:solidFill>
                <a:schemeClr val="bg1"/>
              </a:solidFill>
              <a:latin typeface="Consolas" panose="020B0609020204030204" pitchFamily="49" charset="0"/>
              <a:cs typeface="Consolas" panose="020B0609020204030204" pitchFamily="49" charset="0"/>
            </a:endParaRPr>
          </a:p>
          <a:p>
            <a:r>
              <a:rPr lang="en-US" sz="2200" dirty="0" smtClean="0">
                <a:solidFill>
                  <a:schemeClr val="bg1"/>
                </a:solidFill>
                <a:latin typeface="Consolas" panose="020B0609020204030204" pitchFamily="49" charset="0"/>
                <a:cs typeface="Consolas" panose="020B0609020204030204" pitchFamily="49" charset="0"/>
              </a:rPr>
              <a:t>else  </a:t>
            </a:r>
          </a:p>
          <a:p>
            <a:r>
              <a:rPr lang="en-US" sz="2200" dirty="0" smtClean="0">
                <a:solidFill>
                  <a:schemeClr val="bg1"/>
                </a:solidFill>
                <a:latin typeface="Consolas" panose="020B0609020204030204" pitchFamily="49" charset="0"/>
                <a:cs typeface="Consolas" panose="020B0609020204030204" pitchFamily="49" charset="0"/>
              </a:rPr>
              <a:t>{</a:t>
            </a:r>
          </a:p>
          <a:p>
            <a:r>
              <a:rPr lang="en-US" sz="2200" dirty="0" smtClean="0">
                <a:solidFill>
                  <a:schemeClr val="bg1"/>
                </a:solidFill>
                <a:latin typeface="Consolas" panose="020B0609020204030204" pitchFamily="49" charset="0"/>
                <a:cs typeface="Consolas" panose="020B0609020204030204" pitchFamily="49" charset="0"/>
              </a:rPr>
              <a:t>  printf(“x is greater than y \n”);</a:t>
            </a:r>
          </a:p>
          <a:p>
            <a:r>
              <a:rPr lang="en-US" sz="2200" dirty="0" smtClean="0">
                <a:solidFill>
                  <a:schemeClr val="bg1"/>
                </a:solidFill>
                <a:latin typeface="Consolas" panose="020B0609020204030204" pitchFamily="49" charset="0"/>
                <a:cs typeface="Consolas" panose="020B0609020204030204" pitchFamily="49" charset="0"/>
              </a:rPr>
              <a:t>}</a:t>
            </a:r>
          </a:p>
          <a:p>
            <a:endParaRPr lang="en-US" sz="2100" dirty="0" smtClean="0">
              <a:solidFill>
                <a:schemeClr val="bg1"/>
              </a:solidFill>
            </a:endParaRPr>
          </a:p>
          <a:p>
            <a:endParaRPr lang="en-US" sz="2100" dirty="0" smtClean="0">
              <a:solidFill>
                <a:schemeClr val="bg1"/>
              </a:solidFill>
            </a:endParaRPr>
          </a:p>
        </p:txBody>
      </p:sp>
      <p:sp>
        <p:nvSpPr>
          <p:cNvPr id="9" name="Title 4"/>
          <p:cNvSpPr>
            <a:spLocks noGrp="1"/>
          </p:cNvSpPr>
          <p:nvPr>
            <p:ph type="title"/>
          </p:nvPr>
        </p:nvSpPr>
        <p:spPr>
          <a:xfrm>
            <a:off x="228713" y="285750"/>
            <a:ext cx="2514600" cy="1500188"/>
          </a:xfrm>
        </p:spPr>
        <p:txBody>
          <a:bodyPr>
            <a:normAutofit/>
          </a:bodyPr>
          <a:lstStyle/>
          <a:p>
            <a:r>
              <a:rPr lang="en-US" sz="2800" b="1" dirty="0" smtClean="0"/>
              <a:t>Largest among 2 numbers</a:t>
            </a:r>
          </a:p>
        </p:txBody>
      </p:sp>
      <p:sp>
        <p:nvSpPr>
          <p:cNvPr id="11" name="TextBox 10"/>
          <p:cNvSpPr txBox="1"/>
          <p:nvPr/>
        </p:nvSpPr>
        <p:spPr>
          <a:xfrm>
            <a:off x="350406" y="1953019"/>
            <a:ext cx="2521274" cy="2122805"/>
          </a:xfrm>
          <a:prstGeom prst="rect">
            <a:avLst/>
          </a:prstGeom>
          <a:noFill/>
        </p:spPr>
        <p:txBody>
          <a:bodyPr wrap="square" rtlCol="0">
            <a:spAutoFit/>
          </a:bodyPr>
          <a:lstStyle/>
          <a:p>
            <a:r>
              <a:rPr lang="en-US" sz="2200" dirty="0" smtClean="0"/>
              <a:t>Let x =10 and y =20</a:t>
            </a:r>
          </a:p>
          <a:p>
            <a:endParaRPr lang="en-US" sz="2200" dirty="0" smtClean="0"/>
          </a:p>
          <a:p>
            <a:r>
              <a:rPr lang="en-US" sz="2200" dirty="0" smtClean="0"/>
              <a:t>And we get, </a:t>
            </a:r>
          </a:p>
          <a:p>
            <a:endParaRPr lang="en-US" sz="2200" dirty="0" smtClean="0"/>
          </a:p>
          <a:p>
            <a:endParaRPr lang="en-US" sz="2200" dirty="0" smtClean="0"/>
          </a:p>
          <a:p>
            <a:r>
              <a:rPr lang="en-US" sz="2200" dirty="0" smtClean="0"/>
              <a:t> </a:t>
            </a:r>
          </a:p>
        </p:txBody>
      </p:sp>
      <p:sp>
        <p:nvSpPr>
          <p:cNvPr id="12" name="Rectangle 11"/>
          <p:cNvSpPr/>
          <p:nvPr/>
        </p:nvSpPr>
        <p:spPr>
          <a:xfrm>
            <a:off x="516756" y="3168259"/>
            <a:ext cx="2073019" cy="429895"/>
          </a:xfrm>
          <a:prstGeom prst="rect">
            <a:avLst/>
          </a:prstGeom>
        </p:spPr>
        <p:txBody>
          <a:bodyPr wrap="square">
            <a:spAutoFit/>
          </a:bodyPr>
          <a:lstStyle/>
          <a:p>
            <a:r>
              <a:rPr lang="en-US" sz="2200" b="1" dirty="0" smtClean="0"/>
              <a:t>x is less than 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6760" y="0"/>
            <a:ext cx="5867311"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7" name="TextBox 6"/>
          <p:cNvSpPr txBox="1"/>
          <p:nvPr/>
        </p:nvSpPr>
        <p:spPr>
          <a:xfrm>
            <a:off x="3625332" y="541588"/>
            <a:ext cx="5594294" cy="4123055"/>
          </a:xfrm>
          <a:prstGeom prst="rect">
            <a:avLst/>
          </a:prstGeom>
          <a:noFill/>
        </p:spPr>
        <p:txBody>
          <a:bodyPr wrap="square" rtlCol="0">
            <a:spAutoFit/>
          </a:bodyPr>
          <a:lstStyle/>
          <a:p>
            <a:endParaRPr lang="en-US" sz="2200" dirty="0" smtClean="0">
              <a:solidFill>
                <a:schemeClr val="bg1"/>
              </a:solidFill>
            </a:endParaRPr>
          </a:p>
          <a:p>
            <a:r>
              <a:rPr lang="en-US" sz="2200" dirty="0" smtClean="0">
                <a:solidFill>
                  <a:schemeClr val="bg1"/>
                </a:solidFill>
                <a:latin typeface="Consolas" panose="020B0609020204030204" pitchFamily="49" charset="0"/>
                <a:cs typeface="Consolas" panose="020B0609020204030204" pitchFamily="49" charset="0"/>
              </a:rPr>
              <a:t>if (x &lt; y) </a:t>
            </a:r>
          </a:p>
          <a:p>
            <a:r>
              <a:rPr lang="en-US" sz="2200" dirty="0" smtClean="0">
                <a:solidFill>
                  <a:schemeClr val="bg1"/>
                </a:solidFill>
                <a:latin typeface="Consolas" panose="020B0609020204030204" pitchFamily="49" charset="0"/>
                <a:cs typeface="Consolas" panose="020B0609020204030204" pitchFamily="49" charset="0"/>
              </a:rPr>
              <a:t>{</a:t>
            </a:r>
          </a:p>
          <a:p>
            <a:r>
              <a:rPr lang="en-US" sz="2200" dirty="0" smtClean="0">
                <a:solidFill>
                  <a:schemeClr val="bg1"/>
                </a:solidFill>
                <a:latin typeface="Consolas" panose="020B0609020204030204" pitchFamily="49" charset="0"/>
                <a:cs typeface="Consolas" panose="020B0609020204030204" pitchFamily="49" charset="0"/>
              </a:rPr>
              <a:t>  printf(“x is less than y \n”);</a:t>
            </a:r>
          </a:p>
          <a:p>
            <a:r>
              <a:rPr lang="en-US" sz="2200" dirty="0" smtClean="0">
                <a:solidFill>
                  <a:schemeClr val="bg1"/>
                </a:solidFill>
                <a:latin typeface="Consolas" panose="020B0609020204030204" pitchFamily="49" charset="0"/>
                <a:cs typeface="Consolas" panose="020B0609020204030204" pitchFamily="49" charset="0"/>
              </a:rPr>
              <a:t>}</a:t>
            </a:r>
          </a:p>
          <a:p>
            <a:endParaRPr lang="en-US" sz="2200" dirty="0" smtClean="0">
              <a:solidFill>
                <a:schemeClr val="bg1"/>
              </a:solidFill>
              <a:latin typeface="Consolas" panose="020B0609020204030204" pitchFamily="49" charset="0"/>
              <a:cs typeface="Consolas" panose="020B0609020204030204" pitchFamily="49" charset="0"/>
            </a:endParaRPr>
          </a:p>
          <a:p>
            <a:r>
              <a:rPr lang="en-US" sz="2200" dirty="0" smtClean="0">
                <a:solidFill>
                  <a:schemeClr val="bg1"/>
                </a:solidFill>
                <a:latin typeface="Consolas" panose="020B0609020204030204" pitchFamily="49" charset="0"/>
                <a:cs typeface="Consolas" panose="020B0609020204030204" pitchFamily="49" charset="0"/>
              </a:rPr>
              <a:t>else  </a:t>
            </a:r>
          </a:p>
          <a:p>
            <a:r>
              <a:rPr lang="en-US" sz="2200" dirty="0" smtClean="0">
                <a:solidFill>
                  <a:schemeClr val="bg1"/>
                </a:solidFill>
                <a:latin typeface="Consolas" panose="020B0609020204030204" pitchFamily="49" charset="0"/>
                <a:cs typeface="Consolas" panose="020B0609020204030204" pitchFamily="49" charset="0"/>
              </a:rPr>
              <a:t>{</a:t>
            </a:r>
          </a:p>
          <a:p>
            <a:r>
              <a:rPr lang="en-US" sz="2200" dirty="0" smtClean="0">
                <a:solidFill>
                  <a:schemeClr val="bg1"/>
                </a:solidFill>
                <a:latin typeface="Consolas" panose="020B0609020204030204" pitchFamily="49" charset="0"/>
                <a:cs typeface="Consolas" panose="020B0609020204030204" pitchFamily="49" charset="0"/>
              </a:rPr>
              <a:t>  printf(“x is greater than y \n”);</a:t>
            </a:r>
          </a:p>
          <a:p>
            <a:r>
              <a:rPr lang="en-US" sz="2200" dirty="0" smtClean="0">
                <a:solidFill>
                  <a:schemeClr val="bg1"/>
                </a:solidFill>
                <a:latin typeface="Consolas" panose="020B0609020204030204" pitchFamily="49" charset="0"/>
                <a:cs typeface="Consolas" panose="020B0609020204030204" pitchFamily="49" charset="0"/>
              </a:rPr>
              <a:t>}</a:t>
            </a:r>
          </a:p>
          <a:p>
            <a:endParaRPr lang="en-US" sz="2100" dirty="0" smtClean="0">
              <a:solidFill>
                <a:schemeClr val="bg1"/>
              </a:solidFill>
            </a:endParaRPr>
          </a:p>
          <a:p>
            <a:endParaRPr lang="en-US" sz="2100" dirty="0" smtClean="0">
              <a:solidFill>
                <a:schemeClr val="bg1"/>
              </a:solidFill>
            </a:endParaRPr>
          </a:p>
        </p:txBody>
      </p:sp>
      <p:sp>
        <p:nvSpPr>
          <p:cNvPr id="9" name="Title 4"/>
          <p:cNvSpPr>
            <a:spLocks noGrp="1"/>
          </p:cNvSpPr>
          <p:nvPr>
            <p:ph type="title"/>
          </p:nvPr>
        </p:nvSpPr>
        <p:spPr>
          <a:xfrm>
            <a:off x="228713" y="285750"/>
            <a:ext cx="2514600" cy="1500188"/>
          </a:xfrm>
        </p:spPr>
        <p:txBody>
          <a:bodyPr>
            <a:normAutofit/>
          </a:bodyPr>
          <a:lstStyle/>
          <a:p>
            <a:r>
              <a:rPr lang="en-US" sz="2800" b="1" dirty="0" smtClean="0"/>
              <a:t>Largest among 2 numbers</a:t>
            </a:r>
          </a:p>
        </p:txBody>
      </p:sp>
      <p:sp>
        <p:nvSpPr>
          <p:cNvPr id="6" name="TextBox 5"/>
          <p:cNvSpPr txBox="1"/>
          <p:nvPr/>
        </p:nvSpPr>
        <p:spPr>
          <a:xfrm>
            <a:off x="305327" y="2038098"/>
            <a:ext cx="2742861" cy="2122805"/>
          </a:xfrm>
          <a:prstGeom prst="rect">
            <a:avLst/>
          </a:prstGeom>
          <a:noFill/>
        </p:spPr>
        <p:txBody>
          <a:bodyPr wrap="square" rtlCol="0">
            <a:spAutoFit/>
          </a:bodyPr>
          <a:lstStyle/>
          <a:p>
            <a:r>
              <a:rPr lang="en-US" sz="2200" dirty="0" smtClean="0"/>
              <a:t>Let </a:t>
            </a:r>
            <a:r>
              <a:rPr lang="en-US" sz="2200" b="1" dirty="0" smtClean="0">
                <a:solidFill>
                  <a:srgbClr val="FF0000"/>
                </a:solidFill>
                <a:effectLst>
                  <a:outerShdw blurRad="38100" dist="38100" dir="2700000" algn="tl">
                    <a:srgbClr val="000000">
                      <a:alpha val="43137"/>
                    </a:srgbClr>
                  </a:outerShdw>
                </a:effectLst>
              </a:rPr>
              <a:t>x =10 </a:t>
            </a:r>
            <a:r>
              <a:rPr lang="en-US" sz="2200" dirty="0" smtClean="0"/>
              <a:t>and </a:t>
            </a:r>
            <a:r>
              <a:rPr lang="en-US" sz="2200" b="1" dirty="0" smtClean="0">
                <a:solidFill>
                  <a:srgbClr val="FF0000"/>
                </a:solidFill>
                <a:effectLst>
                  <a:outerShdw blurRad="38100" dist="38100" dir="2700000" algn="tl">
                    <a:srgbClr val="000000">
                      <a:alpha val="43137"/>
                    </a:srgbClr>
                  </a:outerShdw>
                </a:effectLst>
              </a:rPr>
              <a:t>y =10</a:t>
            </a:r>
          </a:p>
          <a:p>
            <a:endParaRPr lang="en-US" sz="2200" dirty="0" smtClean="0"/>
          </a:p>
          <a:p>
            <a:r>
              <a:rPr lang="en-US" sz="2200" dirty="0" smtClean="0"/>
              <a:t>And here we get, </a:t>
            </a:r>
          </a:p>
          <a:p>
            <a:endParaRPr lang="en-US" sz="2200" dirty="0" smtClean="0"/>
          </a:p>
          <a:p>
            <a:endParaRPr lang="en-US" sz="2200" dirty="0" smtClean="0"/>
          </a:p>
          <a:p>
            <a:r>
              <a:rPr lang="en-US" sz="2200" dirty="0" smtClean="0"/>
              <a:t> </a:t>
            </a:r>
            <a:endParaRPr lang="en-IN" sz="2200" dirty="0"/>
          </a:p>
        </p:txBody>
      </p:sp>
      <p:sp>
        <p:nvSpPr>
          <p:cNvPr id="2" name="Rectangle 1"/>
          <p:cNvSpPr/>
          <p:nvPr/>
        </p:nvSpPr>
        <p:spPr>
          <a:xfrm>
            <a:off x="377708" y="3873022"/>
            <a:ext cx="2525083" cy="429895"/>
          </a:xfrm>
          <a:prstGeom prst="rect">
            <a:avLst/>
          </a:prstGeom>
        </p:spPr>
        <p:txBody>
          <a:bodyPr wrap="square">
            <a:spAutoFit/>
          </a:bodyPr>
          <a:lstStyle/>
          <a:p>
            <a:r>
              <a:rPr lang="en-US" sz="2200" b="1" dirty="0" smtClean="0"/>
              <a:t>x is greater than y</a:t>
            </a:r>
          </a:p>
        </p:txBody>
      </p:sp>
      <p:pic>
        <p:nvPicPr>
          <p:cNvPr id="1026" name="Picture 2" descr="C:\Users\nivethaa\AppData\Local\Microsoft\Windows\Temporary Internet Files\Content.IE5\CI5ZGQWT\500px-RedX.svg[1].png"/>
          <p:cNvPicPr>
            <a:picLocks noChangeAspect="1" noChangeArrowheads="1"/>
          </p:cNvPicPr>
          <p:nvPr/>
        </p:nvPicPr>
        <p:blipFill>
          <a:blip r:embed="rId2" cstate="print"/>
          <a:srcRect/>
          <a:stretch>
            <a:fillRect/>
          </a:stretch>
        </p:blipFill>
        <p:spPr bwMode="auto">
          <a:xfrm>
            <a:off x="900045" y="3568333"/>
            <a:ext cx="1007988" cy="1007988"/>
          </a:xfrm>
          <a:prstGeom prst="rect">
            <a:avLst/>
          </a:prstGeom>
          <a:no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strVal val="#ppt_w*0.70"/>
                                          </p:val>
                                        </p:tav>
                                        <p:tav tm="100000">
                                          <p:val>
                                            <p:strVal val="#ppt_w"/>
                                          </p:val>
                                        </p:tav>
                                      </p:tavLst>
                                    </p:anim>
                                    <p:anim calcmode="lin" valueType="num">
                                      <p:cBhvr>
                                        <p:cTn id="12" dur="1000" fill="hold"/>
                                        <p:tgtEl>
                                          <p:spTgt spid="1026"/>
                                        </p:tgtEl>
                                        <p:attrNameLst>
                                          <p:attrName>ppt_h</p:attrName>
                                        </p:attrNameLst>
                                      </p:cBhvr>
                                      <p:tavLst>
                                        <p:tav tm="0">
                                          <p:val>
                                            <p:strVal val="#ppt_h"/>
                                          </p:val>
                                        </p:tav>
                                        <p:tav tm="100000">
                                          <p:val>
                                            <p:strVal val="#ppt_h"/>
                                          </p:val>
                                        </p:tav>
                                      </p:tavLst>
                                    </p:anim>
                                    <p:animEffect transition="in" filter="fade">
                                      <p:cBhvr>
                                        <p:cTn id="1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4037"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8" name="Rectangle 7"/>
          <p:cNvSpPr/>
          <p:nvPr/>
        </p:nvSpPr>
        <p:spPr>
          <a:xfrm>
            <a:off x="1818034"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7">
                                            <p:txEl>
                                              <p:pRg st="3" end="3"/>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1000" fill="hold"/>
                                        <p:tgtEl>
                                          <p:spTgt spid="8">
                                            <p:txEl>
                                              <p:pRg st="0" end="0"/>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1000" fill="hold"/>
                                        <p:tgtEl>
                                          <p:spTgt spid="8">
                                            <p:txEl>
                                              <p:pRg st="1" end="1"/>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1000" fill="hold"/>
                                        <p:tgtEl>
                                          <p:spTgt spid="8">
                                            <p:txEl>
                                              <p:pRg st="2" end="2"/>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1000" fill="hold"/>
                                        <p:tgtEl>
                                          <p:spTgt spid="7">
                                            <p:txEl>
                                              <p:pRg st="1" end="1"/>
                                            </p:txEl>
                                          </p:spTgt>
                                        </p:tgtEl>
                                        <p:attrNameLst>
                                          <p:attrName>style.color</p:attrName>
                                        </p:attrNameLst>
                                      </p:cBhvr>
                                      <p:to>
                                        <a:srgbClr val="B2B2B2"/>
                                      </p:to>
                                    </p:animClr>
                                  </p:childTnLst>
                                </p:cTn>
                              </p:par>
                              <p:par>
                                <p:cTn id="17" presetID="6" presetClass="emph" presetSubtype="0" fill="hold" nodeType="withEffect">
                                  <p:stCondLst>
                                    <p:cond delay="0"/>
                                  </p:stCondLst>
                                  <p:childTnLst>
                                    <p:animScale>
                                      <p:cBhvr>
                                        <p:cTn id="18" dur="2000" fill="hold"/>
                                        <p:tgtEl>
                                          <p:spTgt spid="7">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5014" y="635"/>
            <a:ext cx="5818422"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7" name="Title 4"/>
          <p:cNvSpPr>
            <a:spLocks noGrp="1"/>
          </p:cNvSpPr>
          <p:nvPr>
            <p:ph type="title"/>
          </p:nvPr>
        </p:nvSpPr>
        <p:spPr>
          <a:xfrm>
            <a:off x="381517" y="142672"/>
            <a:ext cx="2514290" cy="1500003"/>
          </a:xfrm>
        </p:spPr>
        <p:txBody>
          <a:bodyPr>
            <a:normAutofit/>
          </a:bodyPr>
          <a:lstStyle/>
          <a:p>
            <a:r>
              <a:rPr lang="en-US" sz="2400" b="1" dirty="0" smtClean="0"/>
              <a:t>Largest among 2 numbers</a:t>
            </a:r>
            <a:endParaRPr lang="en-US" sz="2400" b="1" dirty="0"/>
          </a:p>
        </p:txBody>
      </p:sp>
      <p:pic>
        <p:nvPicPr>
          <p:cNvPr id="6" name="Picture 2" descr="F:\Face\Tech\LevelsPrograms\PPT\Intro\Capture16.PNG"/>
          <p:cNvPicPr>
            <a:picLocks noChangeAspect="1" noChangeArrowheads="1"/>
          </p:cNvPicPr>
          <p:nvPr/>
        </p:nvPicPr>
        <p:blipFill>
          <a:blip r:embed="rId2" cstate="print"/>
          <a:srcRect t="3214"/>
          <a:stretch>
            <a:fillRect/>
          </a:stretch>
        </p:blipFill>
        <p:spPr bwMode="auto">
          <a:xfrm>
            <a:off x="3377712" y="142857"/>
            <a:ext cx="5262865" cy="4923817"/>
          </a:xfrm>
          <a:prstGeom prst="rect">
            <a:avLst/>
          </a:prstGeom>
          <a:no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53268" y="635"/>
            <a:ext cx="5689533"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6" name="Content Placeholder 2"/>
          <p:cNvSpPr txBox="1"/>
          <p:nvPr/>
        </p:nvSpPr>
        <p:spPr>
          <a:xfrm>
            <a:off x="3653903" y="410159"/>
            <a:ext cx="5060960" cy="4478102"/>
          </a:xfrm>
          <a:prstGeom prst="rect">
            <a:avLst/>
          </a:prstGeom>
        </p:spPr>
        <p:txBody>
          <a:bodyPr vert="horz" lIns="68571" tIns="34285" rIns="68571" bIns="34285" rtlCol="0">
            <a:noAutofit/>
          </a:bodyPr>
          <a:lstStyle/>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#include&lt;stdio.h&gt;</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void main() </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int a, b, c;</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scanf("%d %d %d", &amp;a, &amp;b, &amp;c);</a:t>
            </a:r>
          </a:p>
          <a:p>
            <a:pPr lvl="0">
              <a:lnSpc>
                <a:spcPct val="80000"/>
              </a:lnSpc>
              <a:spcBef>
                <a:spcPct val="20000"/>
              </a:spcBef>
            </a:pPr>
            <a:endParaRPr lang="en-US" sz="2000" dirty="0" smtClean="0">
              <a:solidFill>
                <a:schemeClr val="bg1"/>
              </a:solidFill>
              <a:latin typeface="Consolas" panose="020B0609020204030204" pitchFamily="49" charset="0"/>
              <a:cs typeface="Consolas" panose="020B0609020204030204" pitchFamily="49" charset="0"/>
            </a:endParaRP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if ((a &gt; b) </a:t>
            </a:r>
            <a:r>
              <a:rPr lang="en-US" sz="2000" dirty="0" smtClean="0">
                <a:solidFill>
                  <a:srgbClr val="FFFF00"/>
                </a:solidFill>
                <a:latin typeface="Consolas" panose="020B0609020204030204" pitchFamily="49" charset="0"/>
                <a:cs typeface="Consolas" panose="020B0609020204030204" pitchFamily="49" charset="0"/>
              </a:rPr>
              <a:t>&amp;&amp;</a:t>
            </a:r>
            <a:r>
              <a:rPr lang="en-US" sz="2000" dirty="0" smtClean="0">
                <a:solidFill>
                  <a:schemeClr val="bg1"/>
                </a:solidFill>
                <a:latin typeface="Consolas" panose="020B0609020204030204" pitchFamily="49" charset="0"/>
                <a:cs typeface="Consolas" panose="020B0609020204030204" pitchFamily="49" charset="0"/>
              </a:rPr>
              <a:t> (a &gt; c))</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printf("\n a is greatest");</a:t>
            </a:r>
          </a:p>
          <a:p>
            <a:pPr lvl="0">
              <a:lnSpc>
                <a:spcPct val="80000"/>
              </a:lnSpc>
              <a:spcBef>
                <a:spcPct val="20000"/>
              </a:spcBef>
            </a:pPr>
            <a:endParaRPr lang="en-US" sz="2000" dirty="0" smtClean="0">
              <a:solidFill>
                <a:schemeClr val="bg1"/>
              </a:solidFill>
              <a:latin typeface="Consolas" panose="020B0609020204030204" pitchFamily="49" charset="0"/>
              <a:cs typeface="Consolas" panose="020B0609020204030204" pitchFamily="49" charset="0"/>
            </a:endParaRP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if ((b &gt; c) </a:t>
            </a:r>
            <a:r>
              <a:rPr lang="en-US" sz="2000" dirty="0" smtClean="0">
                <a:solidFill>
                  <a:srgbClr val="FFFF00"/>
                </a:solidFill>
                <a:latin typeface="Consolas" panose="020B0609020204030204" pitchFamily="49" charset="0"/>
                <a:cs typeface="Consolas" panose="020B0609020204030204" pitchFamily="49" charset="0"/>
              </a:rPr>
              <a:t>&amp;&amp;</a:t>
            </a:r>
            <a:r>
              <a:rPr lang="en-US" sz="2000" dirty="0" smtClean="0">
                <a:solidFill>
                  <a:schemeClr val="bg1"/>
                </a:solidFill>
                <a:latin typeface="Consolas" panose="020B0609020204030204" pitchFamily="49" charset="0"/>
                <a:cs typeface="Consolas" panose="020B0609020204030204" pitchFamily="49" charset="0"/>
              </a:rPr>
              <a:t> (b &gt; a))</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printf("\n b is greatest");</a:t>
            </a:r>
          </a:p>
          <a:p>
            <a:pPr lvl="0">
              <a:lnSpc>
                <a:spcPct val="80000"/>
              </a:lnSpc>
              <a:spcBef>
                <a:spcPct val="20000"/>
              </a:spcBef>
            </a:pPr>
            <a:endParaRPr lang="en-US" sz="2000" dirty="0" smtClean="0">
              <a:solidFill>
                <a:schemeClr val="bg1"/>
              </a:solidFill>
              <a:latin typeface="Consolas" panose="020B0609020204030204" pitchFamily="49" charset="0"/>
              <a:cs typeface="Consolas" panose="020B0609020204030204" pitchFamily="49" charset="0"/>
            </a:endParaRP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if ((c &gt; a) </a:t>
            </a:r>
            <a:r>
              <a:rPr lang="en-US" sz="2000" dirty="0" smtClean="0">
                <a:solidFill>
                  <a:srgbClr val="FFFF00"/>
                </a:solidFill>
                <a:latin typeface="Consolas" panose="020B0609020204030204" pitchFamily="49" charset="0"/>
                <a:cs typeface="Consolas" panose="020B0609020204030204" pitchFamily="49" charset="0"/>
              </a:rPr>
              <a:t>&amp;&amp;</a:t>
            </a:r>
            <a:r>
              <a:rPr lang="en-US" sz="2000" dirty="0" smtClean="0">
                <a:solidFill>
                  <a:schemeClr val="bg1"/>
                </a:solidFill>
                <a:latin typeface="Consolas" panose="020B0609020204030204" pitchFamily="49" charset="0"/>
                <a:cs typeface="Consolas" panose="020B0609020204030204" pitchFamily="49" charset="0"/>
              </a:rPr>
              <a:t> (c &gt; b))</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printf("\n c is greatest");</a:t>
            </a:r>
          </a:p>
          <a:p>
            <a:pPr lvl="0">
              <a:lnSpc>
                <a:spcPct val="80000"/>
              </a:lnSpc>
              <a:spcBef>
                <a:spcPct val="20000"/>
              </a:spcBef>
            </a:pPr>
            <a:r>
              <a:rPr lang="en-US" sz="2000" dirty="0" smtClean="0">
                <a:solidFill>
                  <a:schemeClr val="bg1"/>
                </a:solidFill>
                <a:latin typeface="Consolas" panose="020B0609020204030204" pitchFamily="49" charset="0"/>
                <a:cs typeface="Consolas" panose="020B0609020204030204" pitchFamily="49" charset="0"/>
              </a:rPr>
              <a:t> }</a:t>
            </a:r>
          </a:p>
        </p:txBody>
      </p:sp>
      <p:sp>
        <p:nvSpPr>
          <p:cNvPr id="11" name="Title 4"/>
          <p:cNvSpPr>
            <a:spLocks noGrp="1"/>
          </p:cNvSpPr>
          <p:nvPr>
            <p:ph type="title"/>
          </p:nvPr>
        </p:nvSpPr>
        <p:spPr>
          <a:xfrm>
            <a:off x="610089" y="286165"/>
            <a:ext cx="2514290" cy="1500003"/>
          </a:xfrm>
        </p:spPr>
        <p:txBody>
          <a:bodyPr>
            <a:normAutofit/>
          </a:bodyPr>
          <a:lstStyle/>
          <a:p>
            <a:r>
              <a:rPr lang="en-US" sz="2400" b="1" dirty="0" smtClean="0"/>
              <a:t>Largest among 3 numbers</a:t>
            </a:r>
            <a:endParaRPr lang="en-US" sz="2400" b="1" dirty="0"/>
          </a:p>
        </p:txBody>
      </p:sp>
      <p:sp>
        <p:nvSpPr>
          <p:cNvPr id="7" name="Rectangle 6"/>
          <p:cNvSpPr/>
          <p:nvPr/>
        </p:nvSpPr>
        <p:spPr>
          <a:xfrm>
            <a:off x="340415" y="2071881"/>
            <a:ext cx="2772410" cy="368300"/>
          </a:xfrm>
          <a:prstGeom prst="rect">
            <a:avLst/>
          </a:prstGeom>
        </p:spPr>
        <p:txBody>
          <a:bodyPr wrap="none">
            <a:spAutoFit/>
          </a:bodyPr>
          <a:lstStyle/>
          <a:p>
            <a:r>
              <a:rPr lang="en-US" b="1" dirty="0" smtClean="0"/>
              <a:t>&amp;&amp;  - Logical AND Operator</a:t>
            </a:r>
            <a:endParaRPr lang="en-US" b="1" dirty="0"/>
          </a:p>
        </p:txBody>
      </p:sp>
      <p:graphicFrame>
        <p:nvGraphicFramePr>
          <p:cNvPr id="9" name="Table 8"/>
          <p:cNvGraphicFramePr>
            <a:graphicFrameLocks noGrp="1"/>
          </p:cNvGraphicFramePr>
          <p:nvPr/>
        </p:nvGraphicFramePr>
        <p:xfrm>
          <a:off x="257708" y="2607623"/>
          <a:ext cx="2868930" cy="2145665"/>
        </p:xfrm>
        <a:graphic>
          <a:graphicData uri="http://schemas.openxmlformats.org/drawingml/2006/table">
            <a:tbl>
              <a:tblPr firstRow="1" bandRow="1">
                <a:tableStyleId>{073A0DAA-6AF3-43AB-8588-CEC1D06C72B9}</a:tableStyleId>
              </a:tblPr>
              <a:tblGrid>
                <a:gridCol w="956310">
                  <a:extLst>
                    <a:ext uri="{9D8B030D-6E8A-4147-A177-3AD203B41FA5}">
                      <a16:colId xmlns:a16="http://schemas.microsoft.com/office/drawing/2014/main" val="20000"/>
                    </a:ext>
                  </a:extLst>
                </a:gridCol>
                <a:gridCol w="956310">
                  <a:extLst>
                    <a:ext uri="{9D8B030D-6E8A-4147-A177-3AD203B41FA5}">
                      <a16:colId xmlns:a16="http://schemas.microsoft.com/office/drawing/2014/main" val="20001"/>
                    </a:ext>
                  </a:extLst>
                </a:gridCol>
                <a:gridCol w="956310">
                  <a:extLst>
                    <a:ext uri="{9D8B030D-6E8A-4147-A177-3AD203B41FA5}">
                      <a16:colId xmlns:a16="http://schemas.microsoft.com/office/drawing/2014/main" val="20002"/>
                    </a:ext>
                  </a:extLst>
                </a:gridCol>
              </a:tblGrid>
              <a:tr h="488315">
                <a:tc>
                  <a:txBody>
                    <a:bodyPr/>
                    <a:lstStyle/>
                    <a:p>
                      <a:r>
                        <a:rPr lang="en-US" sz="2000" dirty="0" smtClean="0"/>
                        <a:t>Input 1</a:t>
                      </a:r>
                      <a:endParaRPr lang="en-US" sz="2000" dirty="0" smtClean="0">
                        <a:solidFill>
                          <a:schemeClr val="tx1"/>
                        </a:solidFill>
                      </a:endParaRPr>
                    </a:p>
                  </a:txBody>
                  <a:tcPr marL="68571" marR="68571" marT="42856" marB="42856"/>
                </a:tc>
                <a:tc>
                  <a:txBody>
                    <a:bodyPr/>
                    <a:lstStyle/>
                    <a:p>
                      <a:r>
                        <a:rPr lang="en-US" sz="2000" dirty="0" smtClean="0"/>
                        <a:t>Input 2</a:t>
                      </a:r>
                      <a:endParaRPr lang="en-US" sz="2000" dirty="0" smtClean="0">
                        <a:solidFill>
                          <a:schemeClr val="tx1"/>
                        </a:solidFill>
                      </a:endParaRPr>
                    </a:p>
                  </a:txBody>
                  <a:tcPr marL="68571" marR="68571" marT="42856" marB="42856"/>
                </a:tc>
                <a:tc>
                  <a:txBody>
                    <a:bodyPr/>
                    <a:lstStyle/>
                    <a:p>
                      <a:r>
                        <a:rPr lang="en-US" sz="2000" dirty="0" smtClean="0"/>
                        <a:t>Output</a:t>
                      </a:r>
                      <a:endParaRPr lang="en-US" sz="2000" dirty="0" smtClean="0">
                        <a:solidFill>
                          <a:schemeClr val="tx1"/>
                        </a:solidFill>
                      </a:endParaRPr>
                    </a:p>
                  </a:txBody>
                  <a:tcPr marL="68571" marR="68571" marT="42856" marB="42856"/>
                </a:tc>
                <a:extLst>
                  <a:ext uri="{0D108BD9-81ED-4DB2-BD59-A6C34878D82A}">
                    <a16:rowId xmlns:a16="http://schemas.microsoft.com/office/drawing/2014/main" val="10000"/>
                  </a:ext>
                </a:extLst>
              </a:tr>
              <a:tr h="414655">
                <a:tc>
                  <a:txBody>
                    <a:bodyPr/>
                    <a:lstStyle/>
                    <a:p>
                      <a:r>
                        <a:rPr lang="en-US" sz="2000" dirty="0" smtClean="0"/>
                        <a:t>True </a:t>
                      </a:r>
                    </a:p>
                  </a:txBody>
                  <a:tcPr marL="68571" marR="68571" marT="42856" marB="42856"/>
                </a:tc>
                <a:tc>
                  <a:txBody>
                    <a:bodyPr/>
                    <a:lstStyle/>
                    <a:p>
                      <a:r>
                        <a:rPr lang="en-US" sz="2000" dirty="0" smtClean="0"/>
                        <a:t>True</a:t>
                      </a:r>
                    </a:p>
                  </a:txBody>
                  <a:tcPr marL="68571" marR="68571" marT="42856" marB="42856"/>
                </a:tc>
                <a:tc>
                  <a:txBody>
                    <a:bodyPr/>
                    <a:lstStyle/>
                    <a:p>
                      <a:r>
                        <a:rPr lang="en-US" sz="2000" dirty="0" smtClean="0"/>
                        <a:t>True</a:t>
                      </a:r>
                    </a:p>
                  </a:txBody>
                  <a:tcPr marL="68571" marR="68571" marT="42856" marB="42856"/>
                </a:tc>
                <a:extLst>
                  <a:ext uri="{0D108BD9-81ED-4DB2-BD59-A6C34878D82A}">
                    <a16:rowId xmlns:a16="http://schemas.microsoft.com/office/drawing/2014/main" val="10001"/>
                  </a:ext>
                </a:extLst>
              </a:tr>
              <a:tr h="414020">
                <a:tc>
                  <a:txBody>
                    <a:bodyPr/>
                    <a:lstStyle/>
                    <a:p>
                      <a:r>
                        <a:rPr lang="en-US" sz="2000" dirty="0" smtClean="0"/>
                        <a:t>True</a:t>
                      </a:r>
                    </a:p>
                  </a:txBody>
                  <a:tcPr marL="68571" marR="68571" marT="42856" marB="42856"/>
                </a:tc>
                <a:tc>
                  <a:txBody>
                    <a:bodyPr/>
                    <a:lstStyle/>
                    <a:p>
                      <a:r>
                        <a:rPr lang="en-US" sz="2000" dirty="0" smtClean="0"/>
                        <a:t>False</a:t>
                      </a:r>
                    </a:p>
                  </a:txBody>
                  <a:tcPr marL="68571" marR="68571" marT="42856" marB="42856"/>
                </a:tc>
                <a:tc>
                  <a:txBody>
                    <a:bodyPr/>
                    <a:lstStyle/>
                    <a:p>
                      <a:r>
                        <a:rPr lang="en-US" sz="2000" dirty="0" smtClean="0"/>
                        <a:t>False</a:t>
                      </a:r>
                    </a:p>
                  </a:txBody>
                  <a:tcPr marL="68571" marR="68571" marT="42856" marB="42856"/>
                </a:tc>
                <a:extLst>
                  <a:ext uri="{0D108BD9-81ED-4DB2-BD59-A6C34878D82A}">
                    <a16:rowId xmlns:a16="http://schemas.microsoft.com/office/drawing/2014/main" val="10002"/>
                  </a:ext>
                </a:extLst>
              </a:tr>
              <a:tr h="414020">
                <a:tc>
                  <a:txBody>
                    <a:bodyPr/>
                    <a:lstStyle/>
                    <a:p>
                      <a:r>
                        <a:rPr lang="en-US" sz="2000" dirty="0" smtClean="0"/>
                        <a:t>False</a:t>
                      </a:r>
                    </a:p>
                  </a:txBody>
                  <a:tcPr marL="68571" marR="68571" marT="42856" marB="42856"/>
                </a:tc>
                <a:tc>
                  <a:txBody>
                    <a:bodyPr/>
                    <a:lstStyle/>
                    <a:p>
                      <a:r>
                        <a:rPr lang="en-US" sz="2000" dirty="0" smtClean="0"/>
                        <a:t>True</a:t>
                      </a:r>
                    </a:p>
                  </a:txBody>
                  <a:tcPr marL="68571" marR="68571" marT="42856" marB="42856"/>
                </a:tc>
                <a:tc>
                  <a:txBody>
                    <a:bodyPr/>
                    <a:lstStyle/>
                    <a:p>
                      <a:r>
                        <a:rPr lang="en-US" sz="2000" dirty="0" smtClean="0"/>
                        <a:t>False</a:t>
                      </a:r>
                    </a:p>
                  </a:txBody>
                  <a:tcPr marL="68571" marR="68571" marT="42856" marB="42856"/>
                </a:tc>
                <a:extLst>
                  <a:ext uri="{0D108BD9-81ED-4DB2-BD59-A6C34878D82A}">
                    <a16:rowId xmlns:a16="http://schemas.microsoft.com/office/drawing/2014/main" val="10003"/>
                  </a:ext>
                </a:extLst>
              </a:tr>
              <a:tr h="414655">
                <a:tc>
                  <a:txBody>
                    <a:bodyPr/>
                    <a:lstStyle/>
                    <a:p>
                      <a:r>
                        <a:rPr lang="en-US" sz="2000" dirty="0" smtClean="0"/>
                        <a:t>False</a:t>
                      </a:r>
                    </a:p>
                  </a:txBody>
                  <a:tcPr marL="68571" marR="68571" marT="42856" marB="42856"/>
                </a:tc>
                <a:tc>
                  <a:txBody>
                    <a:bodyPr/>
                    <a:lstStyle/>
                    <a:p>
                      <a:r>
                        <a:rPr lang="en-US" sz="2000" dirty="0" smtClean="0"/>
                        <a:t>False</a:t>
                      </a:r>
                    </a:p>
                  </a:txBody>
                  <a:tcPr marL="68571" marR="68571" marT="42856" marB="42856"/>
                </a:tc>
                <a:tc>
                  <a:txBody>
                    <a:bodyPr/>
                    <a:lstStyle/>
                    <a:p>
                      <a:r>
                        <a:rPr lang="en-US" sz="2000" dirty="0" smtClean="0"/>
                        <a:t>False</a:t>
                      </a:r>
                    </a:p>
                  </a:txBody>
                  <a:tcPr marL="68571" marR="68571" marT="42856" marB="42856"/>
                </a:tc>
                <a:extLst>
                  <a:ext uri="{0D108BD9-81ED-4DB2-BD59-A6C34878D82A}">
                    <a16:rowId xmlns:a16="http://schemas.microsoft.com/office/drawing/2014/main" val="10004"/>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4037"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8" name="Rectangle 7"/>
          <p:cNvSpPr/>
          <p:nvPr/>
        </p:nvSpPr>
        <p:spPr>
          <a:xfrm>
            <a:off x="1818034"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8">
                                            <p:txEl>
                                              <p:pRg st="0" end="0"/>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1000" fill="hold"/>
                                        <p:tgtEl>
                                          <p:spTgt spid="8">
                                            <p:txEl>
                                              <p:pRg st="1" end="1"/>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1000" fill="hold"/>
                                        <p:tgtEl>
                                          <p:spTgt spid="8">
                                            <p:txEl>
                                              <p:pRg st="2" end="2"/>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1000" fill="hold"/>
                                        <p:tgtEl>
                                          <p:spTgt spid="7">
                                            <p:txEl>
                                              <p:pRg st="1" end="1"/>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1000" fill="hold"/>
                                        <p:tgtEl>
                                          <p:spTgt spid="7">
                                            <p:txEl>
                                              <p:pRg st="2" end="2"/>
                                            </p:txEl>
                                          </p:spTgt>
                                        </p:tgtEl>
                                        <p:attrNameLst>
                                          <p:attrName>style.color</p:attrName>
                                        </p:attrNameLst>
                                      </p:cBhvr>
                                      <p:to>
                                        <a:srgbClr val="B2B2B2"/>
                                      </p:to>
                                    </p:animClr>
                                  </p:childTnLst>
                                </p:cTn>
                              </p:par>
                              <p:par>
                                <p:cTn id="17" presetID="6" presetClass="emph" presetSubtype="0" fill="hold" nodeType="withEffect">
                                  <p:stCondLst>
                                    <p:cond delay="0"/>
                                  </p:stCondLst>
                                  <p:childTnLst>
                                    <p:animScale>
                                      <p:cBhvr>
                                        <p:cTn id="18" dur="2000" fill="hold"/>
                                        <p:tgtEl>
                                          <p:spTgt spid="7">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4" y="450"/>
            <a:ext cx="434286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6" name="Rectangle 5"/>
          <p:cNvSpPr/>
          <p:nvPr/>
        </p:nvSpPr>
        <p:spPr>
          <a:xfrm>
            <a:off x="297180" y="170212"/>
            <a:ext cx="3806572"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 int main () {</a:t>
            </a:r>
          </a:p>
          <a:p>
            <a:r>
              <a:rPr lang="en-IN" dirty="0" smtClean="0">
                <a:solidFill>
                  <a:schemeClr val="bg1"/>
                </a:solidFill>
              </a:rPr>
              <a:t>char grade = 'B';</a:t>
            </a:r>
          </a:p>
          <a:p>
            <a:r>
              <a:rPr lang="en-IN" dirty="0" smtClean="0">
                <a:solidFill>
                  <a:schemeClr val="bg1"/>
                </a:solidFill>
              </a:rPr>
              <a:t> switch (grade) </a:t>
            </a:r>
          </a:p>
          <a:p>
            <a:r>
              <a:rPr lang="en-IN" dirty="0" smtClean="0">
                <a:solidFill>
                  <a:schemeClr val="bg1"/>
                </a:solidFill>
              </a:rPr>
              <a:t> {</a:t>
            </a:r>
          </a:p>
          <a:p>
            <a:r>
              <a:rPr lang="en-IN" dirty="0" smtClean="0">
                <a:solidFill>
                  <a:schemeClr val="bg1"/>
                </a:solidFill>
              </a:rPr>
              <a:t>     case 'A' :</a:t>
            </a:r>
          </a:p>
          <a:p>
            <a:r>
              <a:rPr lang="en-IN" dirty="0" smtClean="0">
                <a:solidFill>
                  <a:schemeClr val="bg1"/>
                </a:solidFill>
              </a:rPr>
              <a:t>         printf("Excellent!\n" );</a:t>
            </a:r>
          </a:p>
          <a:p>
            <a:r>
              <a:rPr lang="en-IN" dirty="0" smtClean="0">
                <a:solidFill>
                  <a:schemeClr val="bg1"/>
                </a:solidFill>
              </a:rPr>
              <a:t>         </a:t>
            </a:r>
            <a:r>
              <a:rPr lang="en-IN" b="1" dirty="0" smtClean="0">
                <a:solidFill>
                  <a:schemeClr val="bg1"/>
                </a:solidFill>
              </a:rPr>
              <a:t>break;</a:t>
            </a:r>
          </a:p>
          <a:p>
            <a:r>
              <a:rPr lang="en-IN" dirty="0" smtClean="0">
                <a:solidFill>
                  <a:schemeClr val="bg1"/>
                </a:solidFill>
              </a:rPr>
              <a:t>      case 'B' :</a:t>
            </a:r>
          </a:p>
          <a:p>
            <a:r>
              <a:rPr lang="en-IN" dirty="0" smtClean="0">
                <a:solidFill>
                  <a:schemeClr val="bg1"/>
                </a:solidFill>
              </a:rPr>
              <a:t>               printf("Well done\n" );</a:t>
            </a:r>
          </a:p>
          <a:p>
            <a:r>
              <a:rPr lang="en-IN" dirty="0" smtClean="0">
                <a:solidFill>
                  <a:schemeClr val="bg1"/>
                </a:solidFill>
              </a:rPr>
              <a:t>         </a:t>
            </a:r>
            <a:r>
              <a:rPr lang="en-IN" b="1" dirty="0" smtClean="0">
                <a:solidFill>
                  <a:schemeClr val="bg1"/>
                </a:solidFill>
              </a:rPr>
              <a:t>break;</a:t>
            </a:r>
          </a:p>
          <a:p>
            <a:r>
              <a:rPr lang="en-IN" dirty="0" smtClean="0">
                <a:solidFill>
                  <a:schemeClr val="bg1"/>
                </a:solidFill>
              </a:rPr>
              <a:t>      default :</a:t>
            </a:r>
          </a:p>
          <a:p>
            <a:r>
              <a:rPr lang="en-IN" dirty="0" smtClean="0">
                <a:solidFill>
                  <a:schemeClr val="bg1"/>
                </a:solidFill>
              </a:rPr>
              <a:t>         printf("Invalid grade\n" );</a:t>
            </a:r>
          </a:p>
          <a:p>
            <a:r>
              <a:rPr lang="en-IN" dirty="0" smtClean="0">
                <a:solidFill>
                  <a:schemeClr val="bg1"/>
                </a:solidFill>
              </a:rPr>
              <a:t> }</a:t>
            </a:r>
          </a:p>
          <a:p>
            <a:r>
              <a:rPr lang="en-IN" dirty="0" smtClean="0">
                <a:solidFill>
                  <a:schemeClr val="bg1"/>
                </a:solidFill>
              </a:rPr>
              <a:t> printf("Your grade is  %c\n", grade );</a:t>
            </a:r>
          </a:p>
          <a:p>
            <a:r>
              <a:rPr lang="en-IN" dirty="0" smtClean="0">
                <a:solidFill>
                  <a:schemeClr val="bg1"/>
                </a:solidFill>
              </a:rPr>
              <a:t> return 0;</a:t>
            </a:r>
          </a:p>
          <a:p>
            <a:r>
              <a:rPr lang="en-IN" dirty="0" smtClean="0">
                <a:solidFill>
                  <a:schemeClr val="bg1"/>
                </a:solidFill>
              </a:rPr>
              <a:t>}</a:t>
            </a:r>
            <a:endParaRPr lang="en-IN"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4" y="450"/>
            <a:ext cx="434286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6" name="Rectangle 5"/>
          <p:cNvSpPr/>
          <p:nvPr/>
        </p:nvSpPr>
        <p:spPr>
          <a:xfrm>
            <a:off x="297180" y="170212"/>
            <a:ext cx="3806572"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 int main () {</a:t>
            </a:r>
          </a:p>
          <a:p>
            <a:r>
              <a:rPr lang="en-IN" dirty="0" smtClean="0">
                <a:solidFill>
                  <a:schemeClr val="bg1"/>
                </a:solidFill>
              </a:rPr>
              <a:t>char grade = 'B';</a:t>
            </a:r>
          </a:p>
          <a:p>
            <a:r>
              <a:rPr lang="en-IN" dirty="0" smtClean="0">
                <a:solidFill>
                  <a:schemeClr val="bg1"/>
                </a:solidFill>
              </a:rPr>
              <a:t> </a:t>
            </a:r>
            <a:r>
              <a:rPr lang="en-IN" dirty="0" smtClean="0">
                <a:solidFill>
                  <a:srgbClr val="FFFF00"/>
                </a:solidFill>
              </a:rPr>
              <a:t>switch (grade) </a:t>
            </a:r>
          </a:p>
          <a:p>
            <a:r>
              <a:rPr lang="en-IN" dirty="0" smtClean="0">
                <a:solidFill>
                  <a:schemeClr val="bg1"/>
                </a:solidFill>
              </a:rPr>
              <a:t> {</a:t>
            </a:r>
          </a:p>
          <a:p>
            <a:r>
              <a:rPr lang="en-IN" dirty="0" smtClean="0">
                <a:solidFill>
                  <a:schemeClr val="bg1"/>
                </a:solidFill>
              </a:rPr>
              <a:t>     case 'A' :</a:t>
            </a:r>
          </a:p>
          <a:p>
            <a:r>
              <a:rPr lang="en-IN" dirty="0" smtClean="0">
                <a:solidFill>
                  <a:schemeClr val="bg1"/>
                </a:solidFill>
              </a:rPr>
              <a:t>         printf("Excellent!\n" );</a:t>
            </a:r>
          </a:p>
          <a:p>
            <a:r>
              <a:rPr lang="en-IN" dirty="0" smtClean="0">
                <a:solidFill>
                  <a:schemeClr val="bg1"/>
                </a:solidFill>
              </a:rPr>
              <a:t>         </a:t>
            </a:r>
            <a:r>
              <a:rPr lang="en-IN" b="1" dirty="0" smtClean="0">
                <a:solidFill>
                  <a:schemeClr val="bg1"/>
                </a:solidFill>
              </a:rPr>
              <a:t>break;</a:t>
            </a:r>
          </a:p>
          <a:p>
            <a:r>
              <a:rPr lang="en-IN" dirty="0" smtClean="0">
                <a:solidFill>
                  <a:schemeClr val="bg1"/>
                </a:solidFill>
              </a:rPr>
              <a:t>      case 'B' :</a:t>
            </a:r>
          </a:p>
          <a:p>
            <a:r>
              <a:rPr lang="en-IN" dirty="0" smtClean="0">
                <a:solidFill>
                  <a:schemeClr val="bg1"/>
                </a:solidFill>
              </a:rPr>
              <a:t>               printf("Well done\n" );</a:t>
            </a:r>
          </a:p>
          <a:p>
            <a:r>
              <a:rPr lang="en-IN" dirty="0" smtClean="0">
                <a:solidFill>
                  <a:schemeClr val="bg1"/>
                </a:solidFill>
              </a:rPr>
              <a:t>         </a:t>
            </a:r>
            <a:r>
              <a:rPr lang="en-IN" b="1" dirty="0" smtClean="0">
                <a:solidFill>
                  <a:schemeClr val="bg1"/>
                </a:solidFill>
              </a:rPr>
              <a:t>break;</a:t>
            </a:r>
          </a:p>
          <a:p>
            <a:r>
              <a:rPr lang="en-IN" dirty="0" smtClean="0">
                <a:solidFill>
                  <a:schemeClr val="bg1"/>
                </a:solidFill>
              </a:rPr>
              <a:t>      default :</a:t>
            </a:r>
          </a:p>
          <a:p>
            <a:r>
              <a:rPr lang="en-IN" dirty="0" smtClean="0">
                <a:solidFill>
                  <a:schemeClr val="bg1"/>
                </a:solidFill>
              </a:rPr>
              <a:t>         printf("Invalid grade\n" );</a:t>
            </a:r>
          </a:p>
          <a:p>
            <a:r>
              <a:rPr lang="en-IN" dirty="0" smtClean="0">
                <a:solidFill>
                  <a:schemeClr val="bg1"/>
                </a:solidFill>
              </a:rPr>
              <a:t> }</a:t>
            </a:r>
          </a:p>
          <a:p>
            <a:r>
              <a:rPr lang="en-IN" dirty="0" smtClean="0">
                <a:solidFill>
                  <a:schemeClr val="bg1"/>
                </a:solidFill>
              </a:rPr>
              <a:t> printf("Your grade is  %c\n", grade );</a:t>
            </a:r>
          </a:p>
          <a:p>
            <a:r>
              <a:rPr lang="en-IN" dirty="0" smtClean="0">
                <a:solidFill>
                  <a:schemeClr val="bg1"/>
                </a:solidFill>
              </a:rPr>
              <a:t> return 0;</a:t>
            </a:r>
          </a:p>
          <a:p>
            <a:r>
              <a:rPr lang="en-IN" dirty="0" smtClean="0">
                <a:solidFill>
                  <a:schemeClr val="bg1"/>
                </a:solidFill>
              </a:rPr>
              <a:t>}</a:t>
            </a:r>
            <a:endParaRPr lang="en-IN" dirty="0">
              <a:solidFill>
                <a:schemeClr val="bg1"/>
              </a:solidFill>
            </a:endParaRPr>
          </a:p>
        </p:txBody>
      </p:sp>
      <p:sp>
        <p:nvSpPr>
          <p:cNvPr id="7" name="TextBox 6"/>
          <p:cNvSpPr txBox="1"/>
          <p:nvPr/>
        </p:nvSpPr>
        <p:spPr>
          <a:xfrm>
            <a:off x="5705986" y="2949878"/>
            <a:ext cx="1543685" cy="1753235"/>
          </a:xfrm>
          <a:prstGeom prst="rect">
            <a:avLst/>
          </a:prstGeom>
          <a:noFill/>
        </p:spPr>
        <p:txBody>
          <a:bodyPr wrap="none" rtlCol="0">
            <a:spAutoFit/>
          </a:bodyPr>
          <a:lstStyle/>
          <a:p>
            <a:pPr>
              <a:lnSpc>
                <a:spcPct val="150000"/>
              </a:lnSpc>
            </a:pPr>
            <a:r>
              <a:rPr lang="en-US" b="1" dirty="0" smtClean="0"/>
              <a:t>Output:</a:t>
            </a:r>
          </a:p>
          <a:p>
            <a:pPr>
              <a:lnSpc>
                <a:spcPct val="150000"/>
              </a:lnSpc>
            </a:pPr>
            <a:endParaRPr lang="en-US" dirty="0" smtClean="0"/>
          </a:p>
          <a:p>
            <a:pPr>
              <a:lnSpc>
                <a:spcPct val="150000"/>
              </a:lnSpc>
            </a:pPr>
            <a:r>
              <a:rPr lang="en-US" dirty="0" smtClean="0"/>
              <a:t>Well done</a:t>
            </a:r>
          </a:p>
          <a:p>
            <a:pPr>
              <a:lnSpc>
                <a:spcPct val="150000"/>
              </a:lnSpc>
            </a:pPr>
            <a:r>
              <a:rPr lang="en-US" dirty="0" smtClean="0"/>
              <a:t>Your grade is B</a:t>
            </a:r>
            <a:endParaRPr lang="en-IN" dirty="0"/>
          </a:p>
        </p:txBody>
      </p:sp>
      <p:sp>
        <p:nvSpPr>
          <p:cNvPr id="9" name="Rectangle 8"/>
          <p:cNvSpPr/>
          <p:nvPr/>
        </p:nvSpPr>
        <p:spPr>
          <a:xfrm>
            <a:off x="2165965" y="1005902"/>
            <a:ext cx="1346200" cy="368300"/>
          </a:xfrm>
          <a:prstGeom prst="rect">
            <a:avLst/>
          </a:prstGeom>
        </p:spPr>
        <p:txBody>
          <a:bodyPr wrap="none">
            <a:spAutoFit/>
          </a:bodyPr>
          <a:lstStyle/>
          <a:p>
            <a:r>
              <a:rPr lang="en-IN" dirty="0" smtClean="0">
                <a:solidFill>
                  <a:srgbClr val="FFFF00"/>
                </a:solidFill>
              </a:rPr>
              <a:t> switch ( 'B' )</a:t>
            </a:r>
            <a:endParaRPr lang="en-IN" dirty="0"/>
          </a:p>
        </p:txBody>
      </p:sp>
      <p:cxnSp>
        <p:nvCxnSpPr>
          <p:cNvPr id="10" name="Straight Arrow Connector 9"/>
          <p:cNvCxnSpPr/>
          <p:nvPr/>
        </p:nvCxnSpPr>
        <p:spPr>
          <a:xfrm>
            <a:off x="1818778" y="1190108"/>
            <a:ext cx="269997"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upRight)">
                                      <p:cBhvr>
                                        <p:cTn id="7" dur="1000"/>
                                        <p:tgtEl>
                                          <p:spTgt spid="10"/>
                                        </p:tgtEl>
                                      </p:cBhvr>
                                    </p:animEffect>
                                  </p:childTnLst>
                                </p:cTn>
                              </p:par>
                              <p:par>
                                <p:cTn id="8" presetID="18" presetClass="entr" presetSubtype="3"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strips(upRight)">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6">
                                            <p:txEl>
                                              <p:pRg st="3" end="3"/>
                                            </p:txEl>
                                          </p:spTgt>
                                        </p:tgtEl>
                                        <p:attrNameLst>
                                          <p:attrName>style.color</p:attrName>
                                        </p:attrNameLst>
                                      </p:cBhvr>
                                      <p:to>
                                        <a:schemeClr val="bg1"/>
                                      </p:to>
                                    </p:animClr>
                                  </p:childTnLst>
                                </p:cTn>
                              </p:par>
                              <p:par>
                                <p:cTn id="15" presetID="3" presetClass="emph" presetSubtype="2" fill="hold" nodeType="withEffect">
                                  <p:stCondLst>
                                    <p:cond delay="0"/>
                                  </p:stCondLst>
                                  <p:childTnLst>
                                    <p:animClr clrSpc="rgb" dir="cw">
                                      <p:cBhvr override="childStyle">
                                        <p:cTn id="16" dur="500" fill="hold"/>
                                        <p:tgtEl>
                                          <p:spTgt spid="6">
                                            <p:txEl>
                                              <p:pRg st="8" end="8"/>
                                            </p:txEl>
                                          </p:spTgt>
                                        </p:tgtEl>
                                        <p:attrNameLst>
                                          <p:attrName>style.color</p:attrName>
                                        </p:attrNameLst>
                                      </p:cBhvr>
                                      <p:to>
                                        <a:srgbClr val="FCF112"/>
                                      </p:to>
                                    </p:animClr>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500" fill="hold"/>
                                        <p:tgtEl>
                                          <p:spTgt spid="6">
                                            <p:txEl>
                                              <p:pRg st="9" end="9"/>
                                            </p:txEl>
                                          </p:spTgt>
                                        </p:tgtEl>
                                        <p:attrNameLst>
                                          <p:attrName>style.color</p:attrName>
                                        </p:attrNameLst>
                                      </p:cBhvr>
                                      <p:to>
                                        <a:srgbClr val="FA2A14"/>
                                      </p:to>
                                    </p:animClr>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9"/>
                                        </p:tgtEl>
                                      </p:cBhvr>
                                    </p:animEffect>
                                    <p:set>
                                      <p:cBhvr>
                                        <p:cTn id="26" dur="1" fill="hold">
                                          <p:stCondLst>
                                            <p:cond delay="1999"/>
                                          </p:stCondLst>
                                        </p:cTn>
                                        <p:tgtEl>
                                          <p:spTgt spid="9"/>
                                        </p:tgtEl>
                                        <p:attrNameLst>
                                          <p:attrName>style.visibility</p:attrName>
                                        </p:attrNameLst>
                                      </p:cBhvr>
                                      <p:to>
                                        <p:strVal val="hidden"/>
                                      </p:to>
                                    </p:set>
                                  </p:childTnLst>
                                </p:cTn>
                              </p:par>
                              <p:par>
                                <p:cTn id="27" presetID="1" presetClass="entr" presetSubtype="0" fill="hold" nodeType="withEffect">
                                  <p:stCondLst>
                                    <p:cond delay="100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nodeType="withEffect">
                                  <p:stCondLst>
                                    <p:cond delay="100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6">
                                            <p:txEl>
                                              <p:pRg st="9" end="9"/>
                                            </p:txEl>
                                          </p:spTgt>
                                        </p:tgtEl>
                                        <p:attrNameLst>
                                          <p:attrName>style.color</p:attrName>
                                        </p:attrNameLst>
                                      </p:cBhvr>
                                      <p:to>
                                        <a:schemeClr val="bg1"/>
                                      </p:to>
                                    </p:animClr>
                                  </p:childTnLst>
                                </p:cTn>
                              </p:par>
                              <p:par>
                                <p:cTn id="35" presetID="3" presetClass="emph" presetSubtype="2" fill="hold" nodeType="withEffect">
                                  <p:stCondLst>
                                    <p:cond delay="0"/>
                                  </p:stCondLst>
                                  <p:childTnLst>
                                    <p:animClr clrSpc="rgb" dir="cw">
                                      <p:cBhvr override="childStyle">
                                        <p:cTn id="36" dur="500" fill="hold"/>
                                        <p:tgtEl>
                                          <p:spTgt spid="6">
                                            <p:txEl>
                                              <p:pRg st="10" end="10"/>
                                            </p:txEl>
                                          </p:spTgt>
                                        </p:tgtEl>
                                        <p:attrNameLst>
                                          <p:attrName>style.color</p:attrName>
                                        </p:attrNameLst>
                                      </p:cBhvr>
                                      <p:to>
                                        <a:srgbClr val="FCF112"/>
                                      </p:to>
                                    </p:animClr>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14" end="14"/>
                                            </p:txEl>
                                          </p:spTgt>
                                        </p:tgtEl>
                                        <p:attrNameLst>
                                          <p:attrName>style.color</p:attrName>
                                        </p:attrNameLst>
                                      </p:cBhvr>
                                      <p:to>
                                        <a:srgbClr val="FA2A14"/>
                                      </p:to>
                                    </p:animClr>
                                  </p:childTnLst>
                                </p:cTn>
                              </p:par>
                              <p:par>
                                <p:cTn id="41" presetID="1" presetClass="entr" presetSubtype="0" fill="hold" nodeType="with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74" y="450"/>
            <a:ext cx="434286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6" name="Rectangle 5"/>
          <p:cNvSpPr/>
          <p:nvPr/>
        </p:nvSpPr>
        <p:spPr>
          <a:xfrm>
            <a:off x="300989" y="170212"/>
            <a:ext cx="3806572"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 int main () </a:t>
            </a:r>
          </a:p>
          <a:p>
            <a:r>
              <a:rPr lang="en-IN" dirty="0" smtClean="0">
                <a:solidFill>
                  <a:schemeClr val="bg1"/>
                </a:solidFill>
              </a:rPr>
              <a:t>{</a:t>
            </a:r>
          </a:p>
          <a:p>
            <a:r>
              <a:rPr lang="en-IN" dirty="0" smtClean="0">
                <a:solidFill>
                  <a:schemeClr val="bg1"/>
                </a:solidFill>
              </a:rPr>
              <a:t>char grade = 'B';</a:t>
            </a:r>
          </a:p>
          <a:p>
            <a:r>
              <a:rPr lang="en-IN" dirty="0" smtClean="0">
                <a:solidFill>
                  <a:schemeClr val="bg1"/>
                </a:solidFill>
              </a:rPr>
              <a:t> switch (grade) </a:t>
            </a:r>
          </a:p>
          <a:p>
            <a:r>
              <a:rPr lang="en-IN" dirty="0" smtClean="0">
                <a:solidFill>
                  <a:schemeClr val="bg1"/>
                </a:solidFill>
              </a:rPr>
              <a:t> {</a:t>
            </a:r>
          </a:p>
          <a:p>
            <a:r>
              <a:rPr lang="en-IN" dirty="0" smtClean="0">
                <a:solidFill>
                  <a:schemeClr val="bg1"/>
                </a:solidFill>
              </a:rPr>
              <a:t>     case 'A' :</a:t>
            </a:r>
          </a:p>
          <a:p>
            <a:r>
              <a:rPr lang="en-IN" dirty="0" smtClean="0">
                <a:solidFill>
                  <a:schemeClr val="bg1"/>
                </a:solidFill>
              </a:rPr>
              <a:t>         printf("Excellent!\n" );</a:t>
            </a:r>
          </a:p>
          <a:p>
            <a:r>
              <a:rPr lang="en-IN" dirty="0" smtClean="0">
                <a:solidFill>
                  <a:schemeClr val="bg1"/>
                </a:solidFill>
              </a:rPr>
              <a:t>         break;</a:t>
            </a:r>
          </a:p>
          <a:p>
            <a:r>
              <a:rPr lang="en-IN" dirty="0" smtClean="0">
                <a:solidFill>
                  <a:schemeClr val="bg1"/>
                </a:solidFill>
              </a:rPr>
              <a:t>      case 'B' :</a:t>
            </a:r>
          </a:p>
          <a:p>
            <a:r>
              <a:rPr lang="en-IN" dirty="0" smtClean="0">
                <a:solidFill>
                  <a:schemeClr val="bg1"/>
                </a:solidFill>
              </a:rPr>
              <a:t>               printf("Well done\n" );</a:t>
            </a:r>
          </a:p>
          <a:p>
            <a:r>
              <a:rPr lang="en-IN" dirty="0" smtClean="0">
                <a:solidFill>
                  <a:schemeClr val="bg1"/>
                </a:solidFill>
              </a:rPr>
              <a:t>      default :</a:t>
            </a:r>
          </a:p>
          <a:p>
            <a:r>
              <a:rPr lang="en-IN" dirty="0" smtClean="0">
                <a:solidFill>
                  <a:schemeClr val="bg1"/>
                </a:solidFill>
              </a:rPr>
              <a:t>         printf("Invalid grade\n" );</a:t>
            </a:r>
          </a:p>
          <a:p>
            <a:r>
              <a:rPr lang="en-IN" dirty="0" smtClean="0">
                <a:solidFill>
                  <a:schemeClr val="bg1"/>
                </a:solidFill>
              </a:rPr>
              <a:t> }</a:t>
            </a:r>
          </a:p>
          <a:p>
            <a:r>
              <a:rPr lang="en-IN" dirty="0" smtClean="0">
                <a:solidFill>
                  <a:schemeClr val="bg1"/>
                </a:solidFill>
              </a:rPr>
              <a:t> printf("Your grade is  %c\n", grade );</a:t>
            </a:r>
          </a:p>
          <a:p>
            <a:r>
              <a:rPr lang="en-IN" dirty="0" smtClean="0">
                <a:solidFill>
                  <a:schemeClr val="bg1"/>
                </a:solidFill>
              </a:rPr>
              <a:t> return 0;</a:t>
            </a:r>
          </a:p>
          <a:p>
            <a:r>
              <a:rPr lang="en-IN" dirty="0" smtClean="0">
                <a:solidFill>
                  <a:schemeClr val="bg1"/>
                </a:solidFill>
              </a:rPr>
              <a:t>}</a:t>
            </a:r>
            <a:endParaRPr lang="en-IN" dirty="0">
              <a:solidFill>
                <a:schemeClr val="bg1"/>
              </a:solidFill>
            </a:endParaRPr>
          </a:p>
        </p:txBody>
      </p:sp>
      <p:sp>
        <p:nvSpPr>
          <p:cNvPr id="9" name="TextBox 8"/>
          <p:cNvSpPr txBox="1"/>
          <p:nvPr/>
        </p:nvSpPr>
        <p:spPr>
          <a:xfrm>
            <a:off x="4728083" y="665913"/>
            <a:ext cx="2699966" cy="1753235"/>
          </a:xfrm>
          <a:prstGeom prst="rect">
            <a:avLst/>
          </a:prstGeom>
          <a:noFill/>
        </p:spPr>
        <p:txBody>
          <a:bodyPr wrap="square" rtlCol="0">
            <a:spAutoFit/>
          </a:bodyPr>
          <a:lstStyle/>
          <a:p>
            <a:pPr>
              <a:lnSpc>
                <a:spcPct val="200000"/>
              </a:lnSpc>
            </a:pPr>
            <a:r>
              <a:rPr lang="en-US" b="1" dirty="0" smtClean="0"/>
              <a:t>- No break statement </a:t>
            </a:r>
          </a:p>
          <a:p>
            <a:pPr>
              <a:lnSpc>
                <a:spcPct val="200000"/>
              </a:lnSpc>
            </a:pPr>
            <a:r>
              <a:rPr lang="en-US" b="1" dirty="0" smtClean="0"/>
              <a:t>- Executes until it reaches the end of switch block</a:t>
            </a:r>
          </a:p>
        </p:txBody>
      </p:sp>
      <p:sp>
        <p:nvSpPr>
          <p:cNvPr id="7" name="TextBox 6"/>
          <p:cNvSpPr txBox="1"/>
          <p:nvPr/>
        </p:nvSpPr>
        <p:spPr>
          <a:xfrm>
            <a:off x="4944080" y="2792059"/>
            <a:ext cx="1543685" cy="1753235"/>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Well done</a:t>
            </a:r>
          </a:p>
          <a:p>
            <a:pPr>
              <a:lnSpc>
                <a:spcPct val="150000"/>
              </a:lnSpc>
            </a:pPr>
            <a:r>
              <a:rPr lang="en-US" dirty="0" smtClean="0"/>
              <a:t>Invalid grade</a:t>
            </a:r>
          </a:p>
          <a:p>
            <a:pPr>
              <a:lnSpc>
                <a:spcPct val="150000"/>
              </a:lnSpc>
            </a:pPr>
            <a:r>
              <a:rPr lang="en-US" dirty="0" smtClean="0"/>
              <a:t>Your grade is B</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9" end="9"/>
                                            </p:txEl>
                                          </p:spTgt>
                                        </p:tgtEl>
                                        <p:attrNameLst>
                                          <p:attrName>style.color</p:attrName>
                                        </p:attrNameLst>
                                      </p:cBhvr>
                                      <p:to>
                                        <a:srgbClr val="FCF11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6">
                                            <p:txEl>
                                              <p:pRg st="10" end="10"/>
                                            </p:txEl>
                                          </p:spTgt>
                                        </p:tgtEl>
                                        <p:attrNameLst>
                                          <p:attrName>style.color</p:attrName>
                                        </p:attrNameLst>
                                      </p:cBhvr>
                                      <p:to>
                                        <a:srgbClr val="FA2A14"/>
                                      </p:to>
                                    </p:animClr>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3" presetClass="emph" presetSubtype="2" fill="hold" nodeType="withEffect">
                                  <p:stCondLst>
                                    <p:cond delay="1000"/>
                                  </p:stCondLst>
                                  <p:childTnLst>
                                    <p:animClr clrSpc="rgb" dir="cw">
                                      <p:cBhvr override="childStyle">
                                        <p:cTn id="24" dur="500" fill="hold"/>
                                        <p:tgtEl>
                                          <p:spTgt spid="6">
                                            <p:txEl>
                                              <p:pRg st="12" end="12"/>
                                            </p:txEl>
                                          </p:spTgt>
                                        </p:tgtEl>
                                        <p:attrNameLst>
                                          <p:attrName>style.color</p:attrName>
                                        </p:attrNameLst>
                                      </p:cBhvr>
                                      <p:to>
                                        <a:srgbClr val="FA2A14"/>
                                      </p:to>
                                    </p:animClr>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4037"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8" name="Rectangle 7"/>
          <p:cNvSpPr/>
          <p:nvPr/>
        </p:nvSpPr>
        <p:spPr>
          <a:xfrm>
            <a:off x="1818034"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8">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1000" fill="hold"/>
                                        <p:tgtEl>
                                          <p:spTgt spid="8">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1000" fill="hold"/>
                                        <p:tgtEl>
                                          <p:spTgt spid="7">
                                            <p:txEl>
                                              <p:pRg st="1" end="1"/>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1000" fill="hold"/>
                                        <p:tgtEl>
                                          <p:spTgt spid="7">
                                            <p:txEl>
                                              <p:pRg st="2" end="2"/>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2000" fill="hold"/>
                                        <p:tgtEl>
                                          <p:spTgt spid="7">
                                            <p:txEl>
                                              <p:pRg st="3" end="3"/>
                                            </p:txEl>
                                          </p:spTgt>
                                        </p:tgtEl>
                                        <p:attrNameLst>
                                          <p:attrName>style.color</p:attrName>
                                        </p:attrNameLst>
                                      </p:cBhvr>
                                      <p:to>
                                        <a:srgbClr val="B2B2B2"/>
                                      </p:to>
                                    </p:animClr>
                                  </p:childTnLst>
                                </p:cTn>
                              </p:par>
                              <p:par>
                                <p:cTn id="17" presetID="6" presetClass="emph" presetSubtype="0" fill="hold" nodeType="withEffect">
                                  <p:stCondLst>
                                    <p:cond delay="0"/>
                                  </p:stCondLst>
                                  <p:childTnLst>
                                    <p:animScale>
                                      <p:cBhvr>
                                        <p:cTn id="18" dur="2000" fill="hold"/>
                                        <p:tgtEl>
                                          <p:spTgt spid="8">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smtClean="0">
                <a:solidFill>
                  <a:schemeClr val="dk1"/>
                </a:solidFill>
              </a:rPr>
              <a:t>C Programming</a:t>
            </a:r>
            <a:r>
              <a:rPr lang="en-GB" sz="2700" dirty="0">
                <a:solidFill>
                  <a:schemeClr val="dk1"/>
                </a:solidFill>
              </a:rPr>
              <a:t/>
            </a:r>
            <a:br>
              <a:rPr lang="en-GB" sz="2700" dirty="0">
                <a:solidFill>
                  <a:schemeClr val="dk1"/>
                </a:solidFill>
              </a:rPr>
            </a:br>
            <a:r>
              <a:rPr lang="en-GB" sz="1950" dirty="0" smtClean="0">
                <a:solidFill>
                  <a:schemeClr val="dk1"/>
                </a:solidFill>
              </a:rPr>
              <a:t>Session </a:t>
            </a:r>
            <a:r>
              <a:rPr lang="en-US" altLang="en-GB" sz="1950" dirty="0" smtClean="0">
                <a:solidFill>
                  <a:schemeClr val="dk1"/>
                </a:solidFill>
              </a:rPr>
              <a:t>1.2</a:t>
            </a:r>
          </a:p>
        </p:txBody>
      </p:sp>
      <p:sp>
        <p:nvSpPr>
          <p:cNvPr id="113" name="Shape 113"/>
          <p:cNvSpPr txBox="1">
            <a:spLocks noGrp="1"/>
          </p:cNvSpPr>
          <p:nvPr>
            <p:ph type="subTitle" idx="4294967295"/>
          </p:nvPr>
        </p:nvSpPr>
        <p:spPr>
          <a:xfrm>
            <a:off x="1999800" y="2930642"/>
            <a:ext cx="5144400" cy="1241916"/>
          </a:xfrm>
          <a:prstGeom prst="rect">
            <a:avLst/>
          </a:prstGeom>
          <a:noFill/>
          <a:ln>
            <a:noFill/>
          </a:ln>
        </p:spPr>
        <p:txBody>
          <a:bodyPr lIns="41414" tIns="20699" rIns="41414" bIns="20699" anchor="t" anchorCtr="0">
            <a:noAutofit/>
          </a:bodyPr>
          <a:lstStyle/>
          <a:p>
            <a:pPr marL="0" indent="0" algn="ctr">
              <a:spcBef>
                <a:spcPts val="0"/>
              </a:spcBef>
              <a:buClr>
                <a:schemeClr val="dk1"/>
              </a:buClr>
              <a:buSzPct val="25000"/>
              <a:buNone/>
            </a:pPr>
            <a:endParaRPr lang="en-GB" sz="1050" dirty="0">
              <a:solidFill>
                <a:schemeClr val="dk1"/>
              </a:solidFill>
            </a:endParaRPr>
          </a:p>
          <a:p>
            <a:pPr marL="0" indent="0" algn="ctr">
              <a:lnSpc>
                <a:spcPct val="90000"/>
              </a:lnSpc>
              <a:spcBef>
                <a:spcPts val="0"/>
              </a:spcBef>
              <a:buClr>
                <a:schemeClr val="dk1"/>
              </a:buClr>
              <a:buSzPct val="25000"/>
              <a:buNone/>
            </a:pPr>
            <a:endParaRPr lang="en-GB" sz="1050" dirty="0">
              <a:solidFill>
                <a:schemeClr val="dk1"/>
              </a:solidFill>
            </a:endParaRP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t>2</a:t>
            </a:fld>
            <a:endParaRPr lang="en-GB" sz="9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7391" y="1181589"/>
            <a:ext cx="3860958" cy="1753235"/>
          </a:xfrm>
          <a:prstGeom prst="rect">
            <a:avLst/>
          </a:prstGeom>
          <a:noFill/>
        </p:spPr>
        <p:txBody>
          <a:bodyPr wrap="square" rtlCol="0">
            <a:spAutoFit/>
          </a:bodyPr>
          <a:lstStyle/>
          <a:p>
            <a:pPr>
              <a:lnSpc>
                <a:spcPct val="150000"/>
              </a:lnSpc>
            </a:pPr>
            <a:r>
              <a:rPr lang="en-US" sz="2400" b="1" dirty="0" smtClean="0"/>
              <a:t>For loop:</a:t>
            </a:r>
          </a:p>
          <a:p>
            <a:pPr>
              <a:lnSpc>
                <a:spcPct val="150000"/>
              </a:lnSpc>
            </a:pPr>
            <a:r>
              <a:rPr lang="en-US" sz="2400" dirty="0" smtClean="0"/>
              <a:t>A</a:t>
            </a:r>
            <a:r>
              <a:rPr lang="en-IN" sz="2400" dirty="0" smtClean="0"/>
              <a:t> repetition control structure</a:t>
            </a:r>
            <a:endParaRPr lang="en-IN" sz="2400" b="1" dirty="0" smtClean="0"/>
          </a:p>
          <a:p>
            <a:pPr>
              <a:lnSpc>
                <a:spcPct val="150000"/>
              </a:lnSpc>
            </a:pPr>
            <a:endParaRPr lang="en-IN" sz="2400" b="1" dirty="0" smtClean="0"/>
          </a:p>
        </p:txBody>
      </p:sp>
      <p:pic>
        <p:nvPicPr>
          <p:cNvPr id="7" name="Picture 2" descr="F:\Face\Tech\LevelsPrograms\PPT\Intro\Capture11.PNG"/>
          <p:cNvPicPr>
            <a:picLocks noChangeAspect="1" noChangeArrowheads="1"/>
          </p:cNvPicPr>
          <p:nvPr/>
        </p:nvPicPr>
        <p:blipFill>
          <a:blip r:embed="rId3" cstate="print"/>
          <a:srcRect l="2740" r="4110"/>
          <a:stretch>
            <a:fillRect/>
          </a:stretch>
        </p:blipFill>
        <p:spPr bwMode="auto">
          <a:xfrm>
            <a:off x="5238668" y="451"/>
            <a:ext cx="3885720" cy="5161617"/>
          </a:xfrm>
          <a:prstGeom prst="rect">
            <a:avLst/>
          </a:prstGeom>
          <a:noFill/>
        </p:spPr>
      </p:pic>
      <p:pic>
        <p:nvPicPr>
          <p:cNvPr id="6" name="Picture 2" descr="F:\Face\Tech\LevelsPrograms\PPT\Intro\Capture10.PNG"/>
          <p:cNvPicPr>
            <a:picLocks noChangeAspect="1" noChangeArrowheads="1"/>
          </p:cNvPicPr>
          <p:nvPr/>
        </p:nvPicPr>
        <p:blipFill>
          <a:blip r:embed="rId4" cstate="print"/>
          <a:srcRect/>
          <a:stretch>
            <a:fillRect/>
          </a:stretch>
        </p:blipFill>
        <p:spPr bwMode="auto">
          <a:xfrm>
            <a:off x="4993588" y="1270"/>
            <a:ext cx="4143498" cy="5151754"/>
          </a:xfrm>
          <a:prstGeom prst="rect">
            <a:avLst/>
          </a:prstGeom>
          <a:noFill/>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Face\Tech\LevelsPrograms\PPT\Intro\Capture10.PNG"/>
          <p:cNvPicPr>
            <a:picLocks noChangeAspect="1" noChangeArrowheads="1"/>
          </p:cNvPicPr>
          <p:nvPr/>
        </p:nvPicPr>
        <p:blipFill>
          <a:blip r:embed="rId2" cstate="print"/>
          <a:srcRect/>
          <a:stretch>
            <a:fillRect/>
          </a:stretch>
        </p:blipFill>
        <p:spPr bwMode="auto">
          <a:xfrm>
            <a:off x="5000205" y="451"/>
            <a:ext cx="4143231" cy="5142865"/>
          </a:xfrm>
          <a:prstGeom prst="rect">
            <a:avLst/>
          </a:prstGeom>
          <a:noFill/>
        </p:spPr>
      </p:pic>
      <p:pic>
        <p:nvPicPr>
          <p:cNvPr id="11266" name="Picture 2" descr="F:\Face\Tech\LevelsPrograms\PPT\Intro\Capture11.PNG"/>
          <p:cNvPicPr>
            <a:picLocks noChangeAspect="1" noChangeArrowheads="1"/>
          </p:cNvPicPr>
          <p:nvPr/>
        </p:nvPicPr>
        <p:blipFill>
          <a:blip r:embed="rId3" cstate="print"/>
          <a:srcRect l="2740" r="4110"/>
          <a:stretch>
            <a:fillRect/>
          </a:stretch>
        </p:blipFill>
        <p:spPr bwMode="auto">
          <a:xfrm>
            <a:off x="5086287" y="451"/>
            <a:ext cx="3885720" cy="5161617"/>
          </a:xfrm>
          <a:prstGeom prst="rect">
            <a:avLst/>
          </a:prstGeom>
          <a:noFill/>
        </p:spPr>
      </p:pic>
      <p:sp>
        <p:nvSpPr>
          <p:cNvPr id="5" name="TextBox 4"/>
          <p:cNvSpPr txBox="1"/>
          <p:nvPr/>
        </p:nvSpPr>
        <p:spPr>
          <a:xfrm>
            <a:off x="295803" y="909208"/>
            <a:ext cx="4526991" cy="1198880"/>
          </a:xfrm>
          <a:prstGeom prst="rect">
            <a:avLst/>
          </a:prstGeom>
          <a:noFill/>
        </p:spPr>
        <p:txBody>
          <a:bodyPr wrap="square" rtlCol="0">
            <a:spAutoFit/>
          </a:bodyPr>
          <a:lstStyle/>
          <a:p>
            <a:pPr>
              <a:lnSpc>
                <a:spcPct val="150000"/>
              </a:lnSpc>
            </a:pPr>
            <a:r>
              <a:rPr lang="en-US" sz="2400" b="1" dirty="0" smtClean="0"/>
              <a:t>int </a:t>
            </a:r>
            <a:r>
              <a:rPr lang="en-US" sz="2400" b="1" dirty="0" err="1" smtClean="0"/>
              <a:t>i</a:t>
            </a:r>
            <a:r>
              <a:rPr lang="en-US" sz="2400" b="1" dirty="0" smtClean="0"/>
              <a:t> = 0;</a:t>
            </a:r>
          </a:p>
          <a:p>
            <a:pPr>
              <a:lnSpc>
                <a:spcPct val="150000"/>
              </a:lnSpc>
            </a:pPr>
            <a:r>
              <a:rPr lang="en-US" sz="2400" dirty="0" smtClean="0"/>
              <a:t>Initialization – executed only once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Face\Tech\LevelsPrograms\PPT\Intro\Capture10.PNG"/>
          <p:cNvPicPr>
            <a:picLocks noChangeAspect="1" noChangeArrowheads="1"/>
          </p:cNvPicPr>
          <p:nvPr/>
        </p:nvPicPr>
        <p:blipFill>
          <a:blip r:embed="rId2" cstate="print"/>
          <a:srcRect/>
          <a:stretch>
            <a:fillRect/>
          </a:stretch>
        </p:blipFill>
        <p:spPr bwMode="auto">
          <a:xfrm>
            <a:off x="4999937" y="-80635"/>
            <a:ext cx="4143498" cy="5224135"/>
          </a:xfrm>
          <a:prstGeom prst="rect">
            <a:avLst/>
          </a:prstGeom>
          <a:noFill/>
        </p:spPr>
      </p:pic>
      <p:pic>
        <p:nvPicPr>
          <p:cNvPr id="12290" name="Picture 2" descr="F:\Face\Tech\LevelsPrograms\PPT\Intro\Capture12.PNG"/>
          <p:cNvPicPr>
            <a:picLocks noChangeAspect="1" noChangeArrowheads="1"/>
          </p:cNvPicPr>
          <p:nvPr/>
        </p:nvPicPr>
        <p:blipFill>
          <a:blip r:embed="rId3" cstate="print"/>
          <a:srcRect r="4138"/>
          <a:stretch>
            <a:fillRect/>
          </a:stretch>
        </p:blipFill>
        <p:spPr bwMode="auto">
          <a:xfrm>
            <a:off x="5000572" y="-80635"/>
            <a:ext cx="3971435" cy="5224135"/>
          </a:xfrm>
          <a:prstGeom prst="rect">
            <a:avLst/>
          </a:prstGeom>
          <a:noFill/>
        </p:spPr>
      </p:pic>
      <p:sp>
        <p:nvSpPr>
          <p:cNvPr id="5" name="TextBox 4"/>
          <p:cNvSpPr txBox="1"/>
          <p:nvPr/>
        </p:nvSpPr>
        <p:spPr>
          <a:xfrm>
            <a:off x="297073" y="732065"/>
            <a:ext cx="4702864" cy="2306955"/>
          </a:xfrm>
          <a:prstGeom prst="rect">
            <a:avLst/>
          </a:prstGeom>
          <a:noFill/>
        </p:spPr>
        <p:txBody>
          <a:bodyPr wrap="square" rtlCol="0">
            <a:spAutoFit/>
          </a:bodyPr>
          <a:lstStyle/>
          <a:p>
            <a:pPr>
              <a:lnSpc>
                <a:spcPct val="150000"/>
              </a:lnSpc>
            </a:pPr>
            <a:r>
              <a:rPr lang="en-US" sz="2400" b="1" dirty="0" err="1" smtClean="0"/>
              <a:t>i</a:t>
            </a:r>
            <a:r>
              <a:rPr lang="en-US" sz="2400" b="1" dirty="0" smtClean="0"/>
              <a:t> &lt; 50</a:t>
            </a:r>
          </a:p>
          <a:p>
            <a:pPr>
              <a:lnSpc>
                <a:spcPct val="150000"/>
              </a:lnSpc>
            </a:pPr>
            <a:r>
              <a:rPr lang="en-US" sz="2400" dirty="0" smtClean="0"/>
              <a:t>Condition – </a:t>
            </a:r>
          </a:p>
          <a:p>
            <a:pPr>
              <a:lnSpc>
                <a:spcPct val="150000"/>
              </a:lnSpc>
            </a:pPr>
            <a:r>
              <a:rPr lang="en-US" sz="2400" dirty="0" smtClean="0"/>
              <a:t>If true – enters the loop</a:t>
            </a:r>
          </a:p>
          <a:p>
            <a:pPr>
              <a:lnSpc>
                <a:spcPct val="150000"/>
              </a:lnSpc>
            </a:pPr>
            <a:r>
              <a:rPr lang="en-US" sz="2400" dirty="0" smtClean="0"/>
              <a:t>If false – comes out of the for loop</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Face\Tech\LevelsPrograms\PPT\Intro\Capture10.PNG"/>
          <p:cNvPicPr>
            <a:picLocks noChangeAspect="1" noChangeArrowheads="1"/>
          </p:cNvPicPr>
          <p:nvPr/>
        </p:nvPicPr>
        <p:blipFill>
          <a:blip r:embed="rId2" cstate="print"/>
          <a:srcRect/>
          <a:stretch>
            <a:fillRect/>
          </a:stretch>
        </p:blipFill>
        <p:spPr bwMode="auto">
          <a:xfrm>
            <a:off x="4999937" y="-28571"/>
            <a:ext cx="4143498" cy="5172071"/>
          </a:xfrm>
          <a:prstGeom prst="rect">
            <a:avLst/>
          </a:prstGeom>
          <a:noFill/>
        </p:spPr>
      </p:pic>
      <p:pic>
        <p:nvPicPr>
          <p:cNvPr id="13314" name="Picture 2" descr="F:\Face\Tech\LevelsPrograms\PPT\Intro\Capture13.PNG"/>
          <p:cNvPicPr>
            <a:picLocks noChangeAspect="1" noChangeArrowheads="1"/>
          </p:cNvPicPr>
          <p:nvPr/>
        </p:nvPicPr>
        <p:blipFill>
          <a:blip r:embed="rId3" cstate="print"/>
          <a:srcRect l="2041" t="3214" r="2759" b="4676"/>
          <a:stretch>
            <a:fillRect/>
          </a:stretch>
        </p:blipFill>
        <p:spPr bwMode="auto">
          <a:xfrm>
            <a:off x="5086287" y="138413"/>
            <a:ext cx="3942863" cy="4764452"/>
          </a:xfrm>
          <a:prstGeom prst="rect">
            <a:avLst/>
          </a:prstGeom>
          <a:noFill/>
        </p:spPr>
      </p:pic>
      <p:sp>
        <p:nvSpPr>
          <p:cNvPr id="5" name="TextBox 4"/>
          <p:cNvSpPr txBox="1"/>
          <p:nvPr/>
        </p:nvSpPr>
        <p:spPr>
          <a:xfrm>
            <a:off x="255803" y="1099684"/>
            <a:ext cx="3452704" cy="1198880"/>
          </a:xfrm>
          <a:prstGeom prst="rect">
            <a:avLst/>
          </a:prstGeom>
          <a:noFill/>
        </p:spPr>
        <p:txBody>
          <a:bodyPr wrap="square" rtlCol="0">
            <a:spAutoFit/>
          </a:bodyPr>
          <a:lstStyle/>
          <a:p>
            <a:pPr>
              <a:lnSpc>
                <a:spcPct val="150000"/>
              </a:lnSpc>
            </a:pPr>
            <a:r>
              <a:rPr lang="en-US" sz="2400" dirty="0" smtClean="0"/>
              <a:t>Since condition is true – it enters the loop</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F:\Face\Tech\LevelsPrograms\PPT\Intro\Capture14.PNG"/>
          <p:cNvPicPr>
            <a:picLocks noChangeAspect="1" noChangeArrowheads="1"/>
          </p:cNvPicPr>
          <p:nvPr/>
        </p:nvPicPr>
        <p:blipFill>
          <a:blip r:embed="rId2" cstate="print"/>
          <a:srcRect/>
          <a:stretch>
            <a:fillRect/>
          </a:stretch>
        </p:blipFill>
        <p:spPr bwMode="auto">
          <a:xfrm>
            <a:off x="4993588" y="635"/>
            <a:ext cx="4149848" cy="5142865"/>
          </a:xfrm>
          <a:prstGeom prst="rect">
            <a:avLst/>
          </a:prstGeom>
          <a:noFill/>
        </p:spPr>
      </p:pic>
      <p:sp>
        <p:nvSpPr>
          <p:cNvPr id="5" name="TextBox 4"/>
          <p:cNvSpPr txBox="1"/>
          <p:nvPr/>
        </p:nvSpPr>
        <p:spPr>
          <a:xfrm>
            <a:off x="189771" y="963176"/>
            <a:ext cx="4143498" cy="1198880"/>
          </a:xfrm>
          <a:prstGeom prst="rect">
            <a:avLst/>
          </a:prstGeom>
          <a:noFill/>
        </p:spPr>
        <p:txBody>
          <a:bodyPr wrap="square" rtlCol="0">
            <a:spAutoFit/>
          </a:bodyPr>
          <a:lstStyle/>
          <a:p>
            <a:pPr>
              <a:lnSpc>
                <a:spcPct val="150000"/>
              </a:lnSpc>
            </a:pPr>
            <a:r>
              <a:rPr lang="en-US" sz="2400" dirty="0" smtClean="0"/>
              <a:t>Each time after the execution of loop, it increments the value.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F:\Face\Tech\LevelsPrograms\PPT\Intro\Capture15.PNG"/>
          <p:cNvPicPr>
            <a:picLocks noChangeAspect="1" noChangeArrowheads="1"/>
          </p:cNvPicPr>
          <p:nvPr/>
        </p:nvPicPr>
        <p:blipFill>
          <a:blip r:embed="rId2" cstate="print"/>
          <a:srcRect/>
          <a:stretch>
            <a:fillRect/>
          </a:stretch>
        </p:blipFill>
        <p:spPr bwMode="auto">
          <a:xfrm>
            <a:off x="4985969" y="450"/>
            <a:ext cx="4171435" cy="5186518"/>
          </a:xfrm>
          <a:prstGeom prst="rect">
            <a:avLst/>
          </a:prstGeom>
          <a:noFill/>
        </p:spPr>
      </p:pic>
      <p:sp>
        <p:nvSpPr>
          <p:cNvPr id="5" name="TextBox 4"/>
          <p:cNvSpPr txBox="1"/>
          <p:nvPr/>
        </p:nvSpPr>
        <p:spPr>
          <a:xfrm>
            <a:off x="135168" y="1045081"/>
            <a:ext cx="4755563" cy="1753235"/>
          </a:xfrm>
          <a:prstGeom prst="rect">
            <a:avLst/>
          </a:prstGeom>
          <a:noFill/>
        </p:spPr>
        <p:txBody>
          <a:bodyPr wrap="square" rtlCol="0">
            <a:spAutoFit/>
          </a:bodyPr>
          <a:lstStyle/>
          <a:p>
            <a:pPr>
              <a:lnSpc>
                <a:spcPct val="150000"/>
              </a:lnSpc>
            </a:pPr>
            <a:r>
              <a:rPr lang="en-US" sz="2400" dirty="0" smtClean="0"/>
              <a:t>After incrementing the value, again it checks the condition before entering the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Face\Tech\LevelsPrograms\PPT\Intro\Capture10.PNG"/>
          <p:cNvPicPr>
            <a:picLocks noChangeAspect="1" noChangeArrowheads="1"/>
          </p:cNvPicPr>
          <p:nvPr/>
        </p:nvPicPr>
        <p:blipFill>
          <a:blip r:embed="rId2" cstate="print"/>
          <a:srcRect/>
          <a:stretch>
            <a:fillRect/>
          </a:stretch>
        </p:blipFill>
        <p:spPr bwMode="auto">
          <a:xfrm>
            <a:off x="5000205" y="451"/>
            <a:ext cx="4143231" cy="5142865"/>
          </a:xfrm>
          <a:prstGeom prst="rect">
            <a:avLst/>
          </a:prstGeom>
          <a:noFill/>
        </p:spPr>
      </p:pic>
      <p:pic>
        <p:nvPicPr>
          <p:cNvPr id="13314" name="Picture 2" descr="F:\Face\Tech\LevelsPrograms\PPT\Intro\Capture13.PNG"/>
          <p:cNvPicPr>
            <a:picLocks noChangeAspect="1" noChangeArrowheads="1"/>
          </p:cNvPicPr>
          <p:nvPr/>
        </p:nvPicPr>
        <p:blipFill>
          <a:blip r:embed="rId3" cstate="print"/>
          <a:srcRect l="661" t="4676" r="4139" b="3214"/>
          <a:stretch>
            <a:fillRect/>
          </a:stretch>
        </p:blipFill>
        <p:spPr bwMode="auto">
          <a:xfrm>
            <a:off x="5029144" y="240909"/>
            <a:ext cx="3942863" cy="4737137"/>
          </a:xfrm>
          <a:prstGeom prst="rect">
            <a:avLst/>
          </a:prstGeom>
          <a:noFill/>
        </p:spPr>
      </p:pic>
      <p:sp>
        <p:nvSpPr>
          <p:cNvPr id="5" name="TextBox 4"/>
          <p:cNvSpPr txBox="1"/>
          <p:nvPr/>
        </p:nvSpPr>
        <p:spPr>
          <a:xfrm>
            <a:off x="189136" y="1612066"/>
            <a:ext cx="4714928" cy="645160"/>
          </a:xfrm>
          <a:prstGeom prst="rect">
            <a:avLst/>
          </a:prstGeom>
          <a:noFill/>
        </p:spPr>
        <p:txBody>
          <a:bodyPr wrap="square" rtlCol="0">
            <a:spAutoFit/>
          </a:bodyPr>
          <a:lstStyle/>
          <a:p>
            <a:pPr>
              <a:lnSpc>
                <a:spcPct val="150000"/>
              </a:lnSpc>
            </a:pPr>
            <a:r>
              <a:rPr lang="en-US" sz="2400" dirty="0" smtClean="0"/>
              <a:t>If condition is true, it enters the loop</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F:\Face\Tech\LevelsPrograms\PPT\Intro\Capture14.PNG"/>
          <p:cNvPicPr>
            <a:picLocks noChangeAspect="1" noChangeArrowheads="1"/>
          </p:cNvPicPr>
          <p:nvPr/>
        </p:nvPicPr>
        <p:blipFill>
          <a:blip r:embed="rId2" cstate="print"/>
          <a:srcRect/>
          <a:stretch>
            <a:fillRect/>
          </a:stretch>
        </p:blipFill>
        <p:spPr bwMode="auto">
          <a:xfrm>
            <a:off x="4993276" y="451"/>
            <a:ext cx="4150161" cy="5142865"/>
          </a:xfrm>
          <a:prstGeom prst="rect">
            <a:avLst/>
          </a:prstGeom>
          <a:noFill/>
        </p:spPr>
      </p:pic>
      <p:sp>
        <p:nvSpPr>
          <p:cNvPr id="5" name="TextBox 4"/>
          <p:cNvSpPr txBox="1"/>
          <p:nvPr/>
        </p:nvSpPr>
        <p:spPr>
          <a:xfrm>
            <a:off x="135168" y="786668"/>
            <a:ext cx="4646991" cy="1198880"/>
          </a:xfrm>
          <a:prstGeom prst="rect">
            <a:avLst/>
          </a:prstGeom>
          <a:noFill/>
        </p:spPr>
        <p:txBody>
          <a:bodyPr wrap="square" rtlCol="0">
            <a:spAutoFit/>
          </a:bodyPr>
          <a:lstStyle/>
          <a:p>
            <a:pPr>
              <a:lnSpc>
                <a:spcPct val="150000"/>
              </a:lnSpc>
            </a:pPr>
            <a:r>
              <a:rPr lang="en-US" sz="2400" dirty="0" smtClean="0"/>
              <a:t>And, the process repeats until the condition becomes false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Face\Tech\LevelsPrograms\PPT\Intro\Capture15.PNG"/>
          <p:cNvPicPr>
            <a:picLocks noChangeAspect="1" noChangeArrowheads="1"/>
          </p:cNvPicPr>
          <p:nvPr/>
        </p:nvPicPr>
        <p:blipFill>
          <a:blip r:embed="rId2" cstate="print"/>
          <a:srcRect/>
          <a:stretch>
            <a:fillRect/>
          </a:stretch>
        </p:blipFill>
        <p:spPr bwMode="auto">
          <a:xfrm>
            <a:off x="4972001" y="450"/>
            <a:ext cx="4171435" cy="5186518"/>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F:\Face\Tech\LevelsPrograms\PPT\Intro\Capture13.PNG"/>
          <p:cNvPicPr>
            <a:picLocks noChangeAspect="1" noChangeArrowheads="1"/>
          </p:cNvPicPr>
          <p:nvPr/>
        </p:nvPicPr>
        <p:blipFill>
          <a:blip r:embed="rId2" cstate="print"/>
          <a:srcRect l="2041" t="3214" r="2759" b="4676"/>
          <a:stretch>
            <a:fillRect/>
          </a:stretch>
        </p:blipFill>
        <p:spPr bwMode="auto">
          <a:xfrm>
            <a:off x="5037398" y="635"/>
            <a:ext cx="4105403" cy="5133341"/>
          </a:xfrm>
          <a:prstGeom prst="rect">
            <a:avLst/>
          </a:prstGeom>
          <a:noFill/>
        </p:spPr>
      </p:pic>
      <p:sp>
        <p:nvSpPr>
          <p:cNvPr id="7" name="TextBox 6"/>
          <p:cNvSpPr txBox="1"/>
          <p:nvPr/>
        </p:nvSpPr>
        <p:spPr>
          <a:xfrm>
            <a:off x="243739" y="203810"/>
            <a:ext cx="4047625" cy="4523105"/>
          </a:xfrm>
          <a:prstGeom prst="rect">
            <a:avLst/>
          </a:prstGeom>
          <a:noFill/>
        </p:spPr>
        <p:txBody>
          <a:bodyPr wrap="square" rtlCol="0">
            <a:spAutoFit/>
          </a:bodyPr>
          <a:lstStyle/>
          <a:p>
            <a:pPr>
              <a:lnSpc>
                <a:spcPct val="150000"/>
              </a:lnSpc>
            </a:pPr>
            <a:r>
              <a:rPr lang="en-US" sz="2400" b="1" dirty="0" smtClean="0"/>
              <a:t>Output: </a:t>
            </a:r>
          </a:p>
          <a:p>
            <a:pPr>
              <a:lnSpc>
                <a:spcPct val="150000"/>
              </a:lnSpc>
            </a:pPr>
            <a:r>
              <a:rPr lang="en-US" sz="2400" dirty="0" smtClean="0"/>
              <a:t>hello, world</a:t>
            </a:r>
          </a:p>
          <a:p>
            <a:pPr>
              <a:lnSpc>
                <a:spcPct val="150000"/>
              </a:lnSpc>
            </a:pPr>
            <a:r>
              <a:rPr lang="en-US" sz="2400" dirty="0" smtClean="0"/>
              <a:t>hello, world</a:t>
            </a:r>
          </a:p>
          <a:p>
            <a:pPr>
              <a:lnSpc>
                <a:spcPct val="150000"/>
              </a:lnSpc>
            </a:pPr>
            <a:r>
              <a:rPr lang="en-US" sz="2400" dirty="0" smtClean="0"/>
              <a:t>hello, world</a:t>
            </a:r>
          </a:p>
          <a:p>
            <a:r>
              <a:rPr lang="en-US" sz="2400" dirty="0" smtClean="0"/>
              <a:t>.</a:t>
            </a:r>
          </a:p>
          <a:p>
            <a:r>
              <a:rPr lang="en-US" sz="2400" dirty="0" smtClean="0"/>
              <a:t>.</a:t>
            </a:r>
          </a:p>
          <a:p>
            <a:r>
              <a:rPr lang="en-US" sz="2400" dirty="0" smtClean="0"/>
              <a:t>.</a:t>
            </a:r>
          </a:p>
          <a:p>
            <a:pPr>
              <a:lnSpc>
                <a:spcPct val="150000"/>
              </a:lnSpc>
            </a:pPr>
            <a:r>
              <a:rPr lang="en-US" sz="2400" dirty="0" smtClean="0"/>
              <a:t>hello, world</a:t>
            </a:r>
          </a:p>
          <a:p>
            <a:pPr>
              <a:lnSpc>
                <a:spcPct val="150000"/>
              </a:lnSpc>
            </a:pPr>
            <a:r>
              <a:rPr lang="en-US" sz="2400" dirty="0" smtClean="0"/>
              <a:t>(50 times will be printed)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220072" y="872050"/>
            <a:ext cx="4139952" cy="42719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sp>
        <p:nvSpPr>
          <p:cNvPr id="9222" name="AutoShape 6"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4" name="AutoShape 8"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6" name="AutoShape 10"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28" name="AutoShape 12" descr="Image result for Dennis ritchie imag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16" name="Rectangle 15"/>
          <p:cNvSpPr/>
          <p:nvPr/>
        </p:nvSpPr>
        <p:spPr>
          <a:xfrm>
            <a:off x="5" y="-107414"/>
            <a:ext cx="4176463" cy="4507865"/>
          </a:xfrm>
          <a:prstGeom prst="rect">
            <a:avLst/>
          </a:prstGeom>
        </p:spPr>
        <p:txBody>
          <a:bodyPr wrap="square">
            <a:spAutoFit/>
          </a:bodyPr>
          <a:lstStyle/>
          <a:p>
            <a:r>
              <a:rPr lang="en-US" sz="28700" b="1" dirty="0" smtClean="0">
                <a:ln w="10541" cmpd="sng">
                  <a:solidFill>
                    <a:srgbClr val="7D7D7D">
                      <a:tint val="100000"/>
                      <a:shade val="100000"/>
                      <a:satMod val="110000"/>
                    </a:srgbClr>
                  </a:solidFill>
                  <a:prstDash val="solid"/>
                </a:ln>
                <a:solidFill>
                  <a:schemeClr val="bg1"/>
                </a:solidFill>
              </a:rPr>
              <a:t>C</a:t>
            </a:r>
          </a:p>
        </p:txBody>
      </p:sp>
      <p:sp>
        <p:nvSpPr>
          <p:cNvPr id="17" name="Rectangle 16"/>
          <p:cNvSpPr/>
          <p:nvPr/>
        </p:nvSpPr>
        <p:spPr>
          <a:xfrm>
            <a:off x="2051725" y="1996138"/>
            <a:ext cx="2574290" cy="829945"/>
          </a:xfrm>
          <a:prstGeom prst="rect">
            <a:avLst/>
          </a:prstGeom>
        </p:spPr>
        <p:txBody>
          <a:bodyPr wrap="none">
            <a:spAutoFit/>
          </a:bodyPr>
          <a:lstStyle/>
          <a:p>
            <a:r>
              <a:rPr lang="en-US" sz="4800" b="1" dirty="0" smtClean="0">
                <a:ln w="10541" cmpd="sng">
                  <a:solidFill>
                    <a:srgbClr val="7D7D7D">
                      <a:tint val="100000"/>
                      <a:shade val="100000"/>
                      <a:satMod val="110000"/>
                    </a:srgbClr>
                  </a:solidFill>
                  <a:prstDash val="solid"/>
                </a:ln>
                <a:solidFill>
                  <a:schemeClr val="bg1"/>
                </a:solidFill>
              </a:rPr>
              <a:t>Language</a:t>
            </a:r>
            <a:endParaRPr lang="en-IN" dirty="0"/>
          </a:p>
        </p:txBody>
      </p:sp>
      <p:sp>
        <p:nvSpPr>
          <p:cNvPr id="9235" name="AutoShape 19"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7" name="AutoShape 21"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39" name="AutoShape 23"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sp>
        <p:nvSpPr>
          <p:cNvPr id="9241" name="AutoShape 25" descr="Image result for Dennis ritchie pictures black and white png"/>
          <p:cNvSpPr>
            <a:spLocks noChangeAspect="1" noChangeArrowheads="1"/>
          </p:cNvSpPr>
          <p:nvPr/>
        </p:nvSpPr>
        <p:spPr bwMode="auto">
          <a:xfrm>
            <a:off x="155575" y="-107896"/>
            <a:ext cx="304800" cy="228601"/>
          </a:xfrm>
          <a:prstGeom prst="rect">
            <a:avLst/>
          </a:prstGeom>
          <a:noFill/>
        </p:spPr>
        <p:txBody>
          <a:bodyPr vert="horz" wrap="square" lIns="91440" tIns="45720" rIns="91440" bIns="45720" numCol="1" anchor="t" anchorCtr="0" compatLnSpc="1"/>
          <a:lstStyle/>
          <a:p>
            <a:endParaRPr lang="en-IN"/>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4037"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8" name="Rectangle 7"/>
          <p:cNvSpPr/>
          <p:nvPr/>
        </p:nvSpPr>
        <p:spPr>
          <a:xfrm>
            <a:off x="1818034"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8">
                                            <p:txEl>
                                              <p:pRg st="2" end="2"/>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1000" fill="hold"/>
                                        <p:tgtEl>
                                          <p:spTgt spid="7">
                                            <p:txEl>
                                              <p:pRg st="1" end="1"/>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1000" fill="hold"/>
                                        <p:tgtEl>
                                          <p:spTgt spid="7">
                                            <p:txEl>
                                              <p:pRg st="2" end="2"/>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2000" fill="hold"/>
                                        <p:tgtEl>
                                          <p:spTgt spid="7">
                                            <p:txEl>
                                              <p:pRg st="3" end="3"/>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2000" fill="hold"/>
                                        <p:tgtEl>
                                          <p:spTgt spid="8">
                                            <p:txEl>
                                              <p:pRg st="0" end="0"/>
                                            </p:txEl>
                                          </p:spTgt>
                                        </p:tgtEl>
                                        <p:attrNameLst>
                                          <p:attrName>style.color</p:attrName>
                                        </p:attrNameLst>
                                      </p:cBhvr>
                                      <p:to>
                                        <a:srgbClr val="B2B2B2"/>
                                      </p:to>
                                    </p:animClr>
                                  </p:childTnLst>
                                </p:cTn>
                              </p:par>
                              <p:par>
                                <p:cTn id="17" presetID="6" presetClass="emph" presetSubtype="0" fill="hold" nodeType="withEffect">
                                  <p:stCondLst>
                                    <p:cond delay="0"/>
                                  </p:stCondLst>
                                  <p:childTnLst>
                                    <p:animScale>
                                      <p:cBhvr>
                                        <p:cTn id="18" dur="2000" fill="hold"/>
                                        <p:tgtEl>
                                          <p:spTgt spid="8">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00572" y="451"/>
            <a:ext cx="434286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pic>
        <p:nvPicPr>
          <p:cNvPr id="7170" name="Picture 2" descr="F:\Face\Tech\LevelsPrograms\PPT\Intro\Capture7.PNG"/>
          <p:cNvPicPr>
            <a:picLocks noChangeAspect="1" noChangeArrowheads="1"/>
          </p:cNvPicPr>
          <p:nvPr/>
        </p:nvPicPr>
        <p:blipFill>
          <a:blip r:embed="rId3" cstate="print"/>
          <a:srcRect l="2754" r="3599"/>
          <a:stretch>
            <a:fillRect/>
          </a:stretch>
        </p:blipFill>
        <p:spPr bwMode="auto">
          <a:xfrm>
            <a:off x="5143429" y="451"/>
            <a:ext cx="3885720" cy="5142865"/>
          </a:xfrm>
          <a:prstGeom prst="rect">
            <a:avLst/>
          </a:prstGeom>
          <a:noFill/>
        </p:spPr>
      </p:pic>
      <p:sp>
        <p:nvSpPr>
          <p:cNvPr id="4" name="TextBox 3"/>
          <p:cNvSpPr txBox="1"/>
          <p:nvPr/>
        </p:nvSpPr>
        <p:spPr>
          <a:xfrm>
            <a:off x="257708" y="1262859"/>
            <a:ext cx="4542229" cy="1198880"/>
          </a:xfrm>
          <a:prstGeom prst="rect">
            <a:avLst/>
          </a:prstGeom>
          <a:noFill/>
        </p:spPr>
        <p:txBody>
          <a:bodyPr wrap="square" rtlCol="0">
            <a:spAutoFit/>
          </a:bodyPr>
          <a:lstStyle/>
          <a:p>
            <a:pPr>
              <a:lnSpc>
                <a:spcPct val="150000"/>
              </a:lnSpc>
            </a:pPr>
            <a:r>
              <a:rPr lang="en-US" sz="2400" dirty="0" smtClean="0"/>
              <a:t>If condition is true, it enters the loop</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00572" y="451"/>
            <a:ext cx="434286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pic>
        <p:nvPicPr>
          <p:cNvPr id="8194" name="Picture 2" descr="F:\Face\Tech\LevelsPrograms\PPT\Intro\Capture8.PNG"/>
          <p:cNvPicPr>
            <a:picLocks noChangeAspect="1" noChangeArrowheads="1"/>
          </p:cNvPicPr>
          <p:nvPr/>
        </p:nvPicPr>
        <p:blipFill>
          <a:blip r:embed="rId2" cstate="print"/>
          <a:srcRect l="1375" r="1010"/>
          <a:stretch>
            <a:fillRect/>
          </a:stretch>
        </p:blipFill>
        <p:spPr bwMode="auto">
          <a:xfrm>
            <a:off x="5086287" y="451"/>
            <a:ext cx="4057149" cy="5142865"/>
          </a:xfrm>
          <a:prstGeom prst="rect">
            <a:avLst/>
          </a:prstGeom>
          <a:no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00572" y="451"/>
            <a:ext cx="434286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pic>
        <p:nvPicPr>
          <p:cNvPr id="9218" name="Picture 2" descr="F:\Face\Tech\LevelsPrograms\PPT\Intro\Capture9.PNG"/>
          <p:cNvPicPr>
            <a:picLocks noChangeAspect="1" noChangeArrowheads="1"/>
          </p:cNvPicPr>
          <p:nvPr/>
        </p:nvPicPr>
        <p:blipFill>
          <a:blip r:embed="rId2" cstate="print"/>
          <a:srcRect l="1381" t="4386" b="289"/>
          <a:stretch>
            <a:fillRect/>
          </a:stretch>
        </p:blipFill>
        <p:spPr bwMode="auto">
          <a:xfrm>
            <a:off x="5086288" y="240909"/>
            <a:ext cx="4079183" cy="4902406"/>
          </a:xfrm>
          <a:prstGeom prst="rect">
            <a:avLst/>
          </a:prstGeom>
          <a:no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00572" y="451"/>
            <a:ext cx="434286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pic>
        <p:nvPicPr>
          <p:cNvPr id="8194" name="Picture 2" descr="F:\Face\Tech\LevelsPrograms\PPT\Intro\Capture8.PNG"/>
          <p:cNvPicPr>
            <a:picLocks noChangeAspect="1" noChangeArrowheads="1"/>
          </p:cNvPicPr>
          <p:nvPr/>
        </p:nvPicPr>
        <p:blipFill>
          <a:blip r:embed="rId2" cstate="print"/>
          <a:srcRect l="4125" t="3213" r="1010" b="3214"/>
          <a:stretch>
            <a:fillRect/>
          </a:stretch>
        </p:blipFill>
        <p:spPr bwMode="auto">
          <a:xfrm>
            <a:off x="5200572" y="165717"/>
            <a:ext cx="3942863" cy="4812330"/>
          </a:xfrm>
          <a:prstGeom prst="rect">
            <a:avLst/>
          </a:prstGeom>
          <a:noFill/>
        </p:spPr>
      </p:pic>
      <p:sp>
        <p:nvSpPr>
          <p:cNvPr id="4" name="TextBox 3"/>
          <p:cNvSpPr txBox="1"/>
          <p:nvPr/>
        </p:nvSpPr>
        <p:spPr>
          <a:xfrm>
            <a:off x="257073" y="991113"/>
            <a:ext cx="4415880" cy="1198880"/>
          </a:xfrm>
          <a:prstGeom prst="rect">
            <a:avLst/>
          </a:prstGeom>
          <a:noFill/>
        </p:spPr>
        <p:txBody>
          <a:bodyPr wrap="square" rtlCol="0">
            <a:spAutoFit/>
          </a:bodyPr>
          <a:lstStyle/>
          <a:p>
            <a:pPr>
              <a:lnSpc>
                <a:spcPct val="150000"/>
              </a:lnSpc>
            </a:pPr>
            <a:r>
              <a:rPr lang="en-US" sz="2400" dirty="0" smtClean="0"/>
              <a:t>The loop will be executed until the condition becomes false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4037"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8" name="Rectangle 7"/>
          <p:cNvSpPr/>
          <p:nvPr/>
        </p:nvSpPr>
        <p:spPr>
          <a:xfrm>
            <a:off x="1818034"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7">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1000" fill="hold"/>
                                        <p:tgtEl>
                                          <p:spTgt spid="7">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2000" fill="hold"/>
                                        <p:tgtEl>
                                          <p:spTgt spid="7">
                                            <p:txEl>
                                              <p:pRg st="3" end="3"/>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2000" fill="hold"/>
                                        <p:tgtEl>
                                          <p:spTgt spid="8">
                                            <p:txEl>
                                              <p:pRg st="0" end="0"/>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2000" fill="hold"/>
                                        <p:tgtEl>
                                          <p:spTgt spid="8">
                                            <p:txEl>
                                              <p:pRg st="1" end="1"/>
                                            </p:txEl>
                                          </p:spTgt>
                                        </p:tgtEl>
                                        <p:attrNameLst>
                                          <p:attrName>style.color</p:attrName>
                                        </p:attrNameLst>
                                      </p:cBhvr>
                                      <p:to>
                                        <a:srgbClr val="B2B2B2"/>
                                      </p:to>
                                    </p:animClr>
                                  </p:childTnLst>
                                </p:cTn>
                              </p:par>
                              <p:par>
                                <p:cTn id="17" presetID="6" presetClass="emph" presetSubtype="0" fill="hold" nodeType="withEffect">
                                  <p:stCondLst>
                                    <p:cond delay="0"/>
                                  </p:stCondLst>
                                  <p:childTnLst>
                                    <p:animScale>
                                      <p:cBhvr>
                                        <p:cTn id="18" dur="2000" fill="hold"/>
                                        <p:tgtEl>
                                          <p:spTgt spid="8">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4" y="635"/>
            <a:ext cx="4690801"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6" name="Rectangle 5"/>
          <p:cNvSpPr/>
          <p:nvPr/>
        </p:nvSpPr>
        <p:spPr>
          <a:xfrm>
            <a:off x="321835" y="214604"/>
            <a:ext cx="3917466" cy="4492625"/>
          </a:xfrm>
          <a:prstGeom prst="rect">
            <a:avLst/>
          </a:prstGeom>
        </p:spPr>
        <p:txBody>
          <a:bodyPr wrap="square">
            <a:spAutoFit/>
          </a:bodyPr>
          <a:lstStyle/>
          <a:p>
            <a:pPr>
              <a:lnSpc>
                <a:spcPct val="130000"/>
              </a:lnSpc>
            </a:pPr>
            <a:r>
              <a:rPr lang="en-US" sz="2000" dirty="0" smtClean="0">
                <a:solidFill>
                  <a:schemeClr val="bg1"/>
                </a:solidFill>
              </a:rPr>
              <a:t>#include &lt;stdio.h&gt;</a:t>
            </a:r>
          </a:p>
          <a:p>
            <a:pPr>
              <a:lnSpc>
                <a:spcPct val="130000"/>
              </a:lnSpc>
            </a:pPr>
            <a:r>
              <a:rPr lang="en-US" sz="2000" dirty="0" smtClean="0">
                <a:solidFill>
                  <a:schemeClr val="bg1"/>
                </a:solidFill>
              </a:rPr>
              <a:t> int main () </a:t>
            </a:r>
          </a:p>
          <a:p>
            <a:pPr>
              <a:lnSpc>
                <a:spcPct val="130000"/>
              </a:lnSpc>
            </a:pPr>
            <a:r>
              <a:rPr lang="en-US" sz="2000" dirty="0" smtClean="0">
                <a:solidFill>
                  <a:schemeClr val="bg1"/>
                </a:solidFill>
              </a:rPr>
              <a:t>{</a:t>
            </a:r>
          </a:p>
          <a:p>
            <a:pPr>
              <a:lnSpc>
                <a:spcPct val="130000"/>
              </a:lnSpc>
            </a:pPr>
            <a:r>
              <a:rPr lang="en-US" sz="2000" dirty="0" smtClean="0">
                <a:solidFill>
                  <a:schemeClr val="bg1"/>
                </a:solidFill>
              </a:rPr>
              <a:t>int a = 1;</a:t>
            </a:r>
          </a:p>
          <a:p>
            <a:pPr>
              <a:lnSpc>
                <a:spcPct val="130000"/>
              </a:lnSpc>
            </a:pPr>
            <a:r>
              <a:rPr lang="en-US" sz="2000" dirty="0" smtClean="0">
                <a:solidFill>
                  <a:schemeClr val="bg1"/>
                </a:solidFill>
              </a:rPr>
              <a:t>    </a:t>
            </a:r>
            <a:r>
              <a:rPr lang="en-US" sz="2000" dirty="0" smtClean="0">
                <a:solidFill>
                  <a:srgbClr val="FFFF00"/>
                </a:solidFill>
              </a:rPr>
              <a:t>do </a:t>
            </a:r>
          </a:p>
          <a:p>
            <a:pPr>
              <a:lnSpc>
                <a:spcPct val="130000"/>
              </a:lnSpc>
            </a:pPr>
            <a:r>
              <a:rPr lang="en-US" sz="2000" dirty="0" smtClean="0">
                <a:solidFill>
                  <a:srgbClr val="FFFF00"/>
                </a:solidFill>
              </a:rPr>
              <a:t>     {</a:t>
            </a:r>
          </a:p>
          <a:p>
            <a:pPr>
              <a:lnSpc>
                <a:spcPct val="130000"/>
              </a:lnSpc>
            </a:pPr>
            <a:r>
              <a:rPr lang="en-US" sz="2000" dirty="0" smtClean="0">
                <a:solidFill>
                  <a:srgbClr val="FFFF00"/>
                </a:solidFill>
              </a:rPr>
              <a:t>         printf(“Value of a: %d\n", a);</a:t>
            </a:r>
          </a:p>
          <a:p>
            <a:pPr>
              <a:lnSpc>
                <a:spcPct val="130000"/>
              </a:lnSpc>
            </a:pPr>
            <a:r>
              <a:rPr lang="en-US" sz="2000" dirty="0" smtClean="0">
                <a:solidFill>
                  <a:srgbClr val="FFFF00"/>
                </a:solidFill>
              </a:rPr>
              <a:t>         a = a + 1;</a:t>
            </a:r>
          </a:p>
          <a:p>
            <a:pPr>
              <a:lnSpc>
                <a:spcPct val="130000"/>
              </a:lnSpc>
            </a:pPr>
            <a:r>
              <a:rPr lang="en-US" sz="2000" dirty="0" smtClean="0">
                <a:solidFill>
                  <a:srgbClr val="FFFF00"/>
                </a:solidFill>
              </a:rPr>
              <a:t>      } while( a &lt; 4 );</a:t>
            </a:r>
          </a:p>
          <a:p>
            <a:pPr>
              <a:lnSpc>
                <a:spcPct val="130000"/>
              </a:lnSpc>
            </a:pPr>
            <a:r>
              <a:rPr lang="en-US" sz="2000" dirty="0" smtClean="0">
                <a:solidFill>
                  <a:schemeClr val="bg1"/>
                </a:solidFill>
              </a:rPr>
              <a:t>   return 0;</a:t>
            </a:r>
          </a:p>
          <a:p>
            <a:pPr>
              <a:lnSpc>
                <a:spcPct val="130000"/>
              </a:lnSpc>
            </a:pPr>
            <a:r>
              <a:rPr lang="en-US" sz="2000" dirty="0" smtClean="0">
                <a:solidFill>
                  <a:schemeClr val="bg1"/>
                </a:solidFill>
              </a:rPr>
              <a:t>}</a:t>
            </a:r>
          </a:p>
        </p:txBody>
      </p:sp>
      <p:sp>
        <p:nvSpPr>
          <p:cNvPr id="7" name="TextBox 6"/>
          <p:cNvSpPr txBox="1"/>
          <p:nvPr/>
        </p:nvSpPr>
        <p:spPr>
          <a:xfrm>
            <a:off x="5161290" y="2679026"/>
            <a:ext cx="2483969" cy="1938020"/>
          </a:xfrm>
          <a:prstGeom prst="rect">
            <a:avLst/>
          </a:prstGeom>
          <a:noFill/>
        </p:spPr>
        <p:txBody>
          <a:bodyPr wrap="square" rtlCol="0">
            <a:spAutoFit/>
          </a:bodyPr>
          <a:lstStyle/>
          <a:p>
            <a:pPr>
              <a:lnSpc>
                <a:spcPct val="150000"/>
              </a:lnSpc>
            </a:pPr>
            <a:r>
              <a:rPr lang="en-US" sz="2000" dirty="0" smtClean="0"/>
              <a:t>Output:</a:t>
            </a:r>
          </a:p>
          <a:p>
            <a:pPr>
              <a:lnSpc>
                <a:spcPct val="150000"/>
              </a:lnSpc>
            </a:pPr>
            <a:r>
              <a:rPr lang="en-US" sz="2000" dirty="0" smtClean="0"/>
              <a:t>Value of a: 1</a:t>
            </a:r>
          </a:p>
          <a:p>
            <a:pPr>
              <a:lnSpc>
                <a:spcPct val="150000"/>
              </a:lnSpc>
            </a:pPr>
            <a:r>
              <a:rPr lang="en-US" sz="2000" dirty="0" smtClean="0"/>
              <a:t>Value of a: 2</a:t>
            </a:r>
          </a:p>
          <a:p>
            <a:pPr>
              <a:lnSpc>
                <a:spcPct val="150000"/>
              </a:lnSpc>
            </a:pPr>
            <a:r>
              <a:rPr lang="en-US" sz="2000" dirty="0" smtClean="0"/>
              <a:t>Value of a: 3</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4" y="635"/>
            <a:ext cx="4500324"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6" name="Rectangle 5"/>
          <p:cNvSpPr/>
          <p:nvPr/>
        </p:nvSpPr>
        <p:spPr>
          <a:xfrm>
            <a:off x="214533" y="161270"/>
            <a:ext cx="3850800" cy="4707890"/>
          </a:xfrm>
          <a:prstGeom prst="rect">
            <a:avLst/>
          </a:prstGeom>
        </p:spPr>
        <p:txBody>
          <a:bodyPr wrap="square">
            <a:spAutoFit/>
          </a:bodyPr>
          <a:lstStyle/>
          <a:p>
            <a:pPr>
              <a:lnSpc>
                <a:spcPct val="150000"/>
              </a:lnSpc>
            </a:pPr>
            <a:r>
              <a:rPr lang="en-US" sz="2000" dirty="0" smtClean="0">
                <a:solidFill>
                  <a:schemeClr val="bg1"/>
                </a:solidFill>
              </a:rPr>
              <a:t>#include &lt;stdio.h&gt;</a:t>
            </a:r>
          </a:p>
          <a:p>
            <a:pPr>
              <a:lnSpc>
                <a:spcPct val="150000"/>
              </a:lnSpc>
            </a:pPr>
            <a:r>
              <a:rPr lang="en-US" sz="2000" dirty="0" smtClean="0">
                <a:solidFill>
                  <a:schemeClr val="bg1"/>
                </a:solidFill>
              </a:rPr>
              <a:t> int main ()  {</a:t>
            </a:r>
          </a:p>
          <a:p>
            <a:pPr>
              <a:lnSpc>
                <a:spcPct val="150000"/>
              </a:lnSpc>
            </a:pPr>
            <a:r>
              <a:rPr lang="en-US" sz="2000" dirty="0" smtClean="0">
                <a:solidFill>
                  <a:schemeClr val="bg1"/>
                </a:solidFill>
              </a:rPr>
              <a:t>int a = 1;</a:t>
            </a:r>
          </a:p>
          <a:p>
            <a:pPr>
              <a:lnSpc>
                <a:spcPct val="150000"/>
              </a:lnSpc>
            </a:pPr>
            <a:r>
              <a:rPr lang="en-US" sz="2000" dirty="0" smtClean="0">
                <a:solidFill>
                  <a:schemeClr val="bg1"/>
                </a:solidFill>
              </a:rPr>
              <a:t>     </a:t>
            </a:r>
            <a:r>
              <a:rPr lang="en-US" sz="2000" dirty="0" smtClean="0">
                <a:solidFill>
                  <a:srgbClr val="FFFF00"/>
                </a:solidFill>
              </a:rPr>
              <a:t>do </a:t>
            </a:r>
          </a:p>
          <a:p>
            <a:pPr>
              <a:lnSpc>
                <a:spcPct val="150000"/>
              </a:lnSpc>
            </a:pPr>
            <a:r>
              <a:rPr lang="en-US" sz="2000" dirty="0" smtClean="0">
                <a:solidFill>
                  <a:srgbClr val="FFFF00"/>
                </a:solidFill>
              </a:rPr>
              <a:t>     {</a:t>
            </a:r>
          </a:p>
          <a:p>
            <a:pPr>
              <a:lnSpc>
                <a:spcPct val="150000"/>
              </a:lnSpc>
            </a:pPr>
            <a:r>
              <a:rPr lang="en-US" sz="2000" dirty="0" smtClean="0">
                <a:solidFill>
                  <a:srgbClr val="FFFF00"/>
                </a:solidFill>
              </a:rPr>
              <a:t>         printf("Value of a: %d\n", a);</a:t>
            </a:r>
          </a:p>
          <a:p>
            <a:pPr>
              <a:lnSpc>
                <a:spcPct val="150000"/>
              </a:lnSpc>
            </a:pPr>
            <a:r>
              <a:rPr lang="en-US" sz="2000" dirty="0" smtClean="0">
                <a:solidFill>
                  <a:srgbClr val="FFFF00"/>
                </a:solidFill>
              </a:rPr>
              <a:t>         a = a + 1;</a:t>
            </a:r>
          </a:p>
          <a:p>
            <a:pPr>
              <a:lnSpc>
                <a:spcPct val="150000"/>
              </a:lnSpc>
            </a:pPr>
            <a:r>
              <a:rPr lang="en-US" sz="2000" dirty="0" smtClean="0">
                <a:solidFill>
                  <a:srgbClr val="FFFF00"/>
                </a:solidFill>
              </a:rPr>
              <a:t>      } while( a &lt; 1 );</a:t>
            </a:r>
          </a:p>
          <a:p>
            <a:pPr>
              <a:lnSpc>
                <a:spcPct val="150000"/>
              </a:lnSpc>
            </a:pPr>
            <a:r>
              <a:rPr lang="en-US" sz="2000" dirty="0" smtClean="0">
                <a:solidFill>
                  <a:schemeClr val="bg1"/>
                </a:solidFill>
              </a:rPr>
              <a:t>   return 0;</a:t>
            </a:r>
          </a:p>
          <a:p>
            <a:pPr>
              <a:lnSpc>
                <a:spcPct val="150000"/>
              </a:lnSpc>
            </a:pPr>
            <a:r>
              <a:rPr lang="en-US" sz="2000" dirty="0" smtClean="0">
                <a:solidFill>
                  <a:schemeClr val="bg1"/>
                </a:solidFill>
              </a:rPr>
              <a:t>}</a:t>
            </a:r>
          </a:p>
        </p:txBody>
      </p:sp>
      <p:sp>
        <p:nvSpPr>
          <p:cNvPr id="7" name="TextBox 6"/>
          <p:cNvSpPr txBox="1"/>
          <p:nvPr/>
        </p:nvSpPr>
        <p:spPr>
          <a:xfrm>
            <a:off x="2798178" y="4018323"/>
            <a:ext cx="1660729" cy="922020"/>
          </a:xfrm>
          <a:prstGeom prst="rect">
            <a:avLst/>
          </a:prstGeom>
          <a:noFill/>
        </p:spPr>
        <p:txBody>
          <a:bodyPr wrap="square" rtlCol="0">
            <a:spAutoFit/>
          </a:bodyPr>
          <a:lstStyle/>
          <a:p>
            <a:pPr>
              <a:lnSpc>
                <a:spcPct val="150000"/>
              </a:lnSpc>
            </a:pPr>
            <a:r>
              <a:rPr lang="en-US" dirty="0" smtClean="0">
                <a:solidFill>
                  <a:schemeClr val="bg1"/>
                </a:solidFill>
              </a:rPr>
              <a:t>Output:</a:t>
            </a:r>
          </a:p>
          <a:p>
            <a:pPr>
              <a:lnSpc>
                <a:spcPct val="150000"/>
              </a:lnSpc>
            </a:pPr>
            <a:r>
              <a:rPr lang="en-US" dirty="0" smtClean="0">
                <a:solidFill>
                  <a:schemeClr val="bg1"/>
                </a:solidFill>
              </a:rPr>
              <a:t>Value of a: 1</a:t>
            </a:r>
          </a:p>
        </p:txBody>
      </p:sp>
      <p:sp>
        <p:nvSpPr>
          <p:cNvPr id="9" name="Rectangle 8"/>
          <p:cNvSpPr/>
          <p:nvPr/>
        </p:nvSpPr>
        <p:spPr>
          <a:xfrm>
            <a:off x="5045652" y="161270"/>
            <a:ext cx="3796831" cy="4707890"/>
          </a:xfrm>
          <a:prstGeom prst="rect">
            <a:avLst/>
          </a:prstGeom>
        </p:spPr>
        <p:txBody>
          <a:bodyPr wrap="square">
            <a:spAutoFit/>
          </a:bodyPr>
          <a:lstStyle/>
          <a:p>
            <a:pPr>
              <a:lnSpc>
                <a:spcPct val="150000"/>
              </a:lnSpc>
            </a:pPr>
            <a:r>
              <a:rPr lang="en-US" sz="2000" dirty="0" smtClean="0"/>
              <a:t>#include &lt;stdio.h&gt;</a:t>
            </a:r>
          </a:p>
          <a:p>
            <a:pPr>
              <a:lnSpc>
                <a:spcPct val="150000"/>
              </a:lnSpc>
            </a:pPr>
            <a:r>
              <a:rPr lang="en-US" sz="2000" dirty="0" smtClean="0"/>
              <a:t> int main ()  {</a:t>
            </a:r>
          </a:p>
          <a:p>
            <a:pPr>
              <a:lnSpc>
                <a:spcPct val="150000"/>
              </a:lnSpc>
            </a:pPr>
            <a:r>
              <a:rPr lang="en-US" sz="2000" dirty="0" smtClean="0"/>
              <a:t>int a = 1;</a:t>
            </a:r>
          </a:p>
          <a:p>
            <a:pPr>
              <a:lnSpc>
                <a:spcPct val="150000"/>
              </a:lnSpc>
            </a:pPr>
            <a:r>
              <a:rPr lang="en-US" sz="2000" dirty="0" smtClean="0"/>
              <a:t> </a:t>
            </a:r>
            <a:r>
              <a:rPr lang="en-US" sz="2000" dirty="0" smtClean="0">
                <a:solidFill>
                  <a:srgbClr val="FF0000"/>
                </a:solidFill>
              </a:rPr>
              <a:t>while( a &lt; 1 )</a:t>
            </a:r>
          </a:p>
          <a:p>
            <a:pPr>
              <a:lnSpc>
                <a:spcPct val="150000"/>
              </a:lnSpc>
            </a:pPr>
            <a:r>
              <a:rPr lang="en-US" sz="2000" dirty="0" smtClean="0">
                <a:solidFill>
                  <a:srgbClr val="FF0000"/>
                </a:solidFill>
              </a:rPr>
              <a:t>  {</a:t>
            </a:r>
          </a:p>
          <a:p>
            <a:pPr>
              <a:lnSpc>
                <a:spcPct val="150000"/>
              </a:lnSpc>
            </a:pPr>
            <a:r>
              <a:rPr lang="en-US" sz="2000" dirty="0" smtClean="0">
                <a:solidFill>
                  <a:srgbClr val="FF0000"/>
                </a:solidFill>
              </a:rPr>
              <a:t>      printf("Value of a: %d\n", a);</a:t>
            </a:r>
          </a:p>
          <a:p>
            <a:pPr>
              <a:lnSpc>
                <a:spcPct val="150000"/>
              </a:lnSpc>
            </a:pPr>
            <a:r>
              <a:rPr lang="en-US" sz="2000" dirty="0" smtClean="0">
                <a:solidFill>
                  <a:srgbClr val="FF0000"/>
                </a:solidFill>
              </a:rPr>
              <a:t>      a = a + 1;</a:t>
            </a:r>
          </a:p>
          <a:p>
            <a:pPr>
              <a:lnSpc>
                <a:spcPct val="150000"/>
              </a:lnSpc>
            </a:pPr>
            <a:r>
              <a:rPr lang="en-US" sz="2000" dirty="0" smtClean="0">
                <a:solidFill>
                  <a:srgbClr val="FF0000"/>
                </a:solidFill>
              </a:rPr>
              <a:t>    }</a:t>
            </a:r>
          </a:p>
          <a:p>
            <a:pPr>
              <a:lnSpc>
                <a:spcPct val="150000"/>
              </a:lnSpc>
            </a:pPr>
            <a:r>
              <a:rPr lang="en-US" sz="2000" dirty="0" smtClean="0"/>
              <a:t>   return 0;</a:t>
            </a:r>
          </a:p>
          <a:p>
            <a:pPr>
              <a:lnSpc>
                <a:spcPct val="150000"/>
              </a:lnSpc>
            </a:pPr>
            <a:r>
              <a:rPr lang="en-US" sz="2000" dirty="0" smtClean="0"/>
              <a:t>}</a:t>
            </a:r>
          </a:p>
        </p:txBody>
      </p:sp>
      <p:sp>
        <p:nvSpPr>
          <p:cNvPr id="10" name="TextBox 9"/>
          <p:cNvSpPr txBox="1"/>
          <p:nvPr/>
        </p:nvSpPr>
        <p:spPr>
          <a:xfrm>
            <a:off x="6492254" y="4018323"/>
            <a:ext cx="1660729" cy="922020"/>
          </a:xfrm>
          <a:prstGeom prst="rect">
            <a:avLst/>
          </a:prstGeom>
          <a:noFill/>
        </p:spPr>
        <p:txBody>
          <a:bodyPr wrap="square" rtlCol="0">
            <a:spAutoFit/>
          </a:bodyPr>
          <a:lstStyle/>
          <a:p>
            <a:pPr>
              <a:lnSpc>
                <a:spcPct val="150000"/>
              </a:lnSpc>
            </a:pPr>
            <a:r>
              <a:rPr lang="en-US" dirty="0" smtClean="0"/>
              <a:t>Output:</a:t>
            </a:r>
          </a:p>
          <a:p>
            <a:pPr>
              <a:lnSpc>
                <a:spcPct val="150000"/>
              </a:lnSpc>
            </a:pPr>
            <a:r>
              <a:rPr lang="en-US" dirty="0" smtClean="0"/>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4" y="635"/>
            <a:ext cx="4488261"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dirty="0" smtClean="0"/>
              <a:t> </a:t>
            </a:r>
            <a:endParaRPr lang="en-US" sz="1350" dirty="0"/>
          </a:p>
        </p:txBody>
      </p:sp>
      <p:sp>
        <p:nvSpPr>
          <p:cNvPr id="7" name="TextBox 6"/>
          <p:cNvSpPr txBox="1"/>
          <p:nvPr/>
        </p:nvSpPr>
        <p:spPr>
          <a:xfrm>
            <a:off x="1382691" y="415833"/>
            <a:ext cx="1660729" cy="645160"/>
          </a:xfrm>
          <a:prstGeom prst="rect">
            <a:avLst/>
          </a:prstGeom>
          <a:noFill/>
        </p:spPr>
        <p:txBody>
          <a:bodyPr wrap="square" rtlCol="0">
            <a:spAutoFit/>
          </a:bodyPr>
          <a:lstStyle/>
          <a:p>
            <a:pPr>
              <a:lnSpc>
                <a:spcPct val="150000"/>
              </a:lnSpc>
            </a:pPr>
            <a:r>
              <a:rPr lang="en-US" sz="2400" b="1" dirty="0" smtClean="0">
                <a:solidFill>
                  <a:schemeClr val="bg1"/>
                </a:solidFill>
              </a:rPr>
              <a:t>while loop</a:t>
            </a:r>
          </a:p>
        </p:txBody>
      </p:sp>
      <p:sp>
        <p:nvSpPr>
          <p:cNvPr id="10" name="TextBox 9"/>
          <p:cNvSpPr txBox="1"/>
          <p:nvPr/>
        </p:nvSpPr>
        <p:spPr>
          <a:xfrm>
            <a:off x="5268509" y="429207"/>
            <a:ext cx="2068575" cy="645160"/>
          </a:xfrm>
          <a:prstGeom prst="rect">
            <a:avLst/>
          </a:prstGeom>
          <a:noFill/>
        </p:spPr>
        <p:txBody>
          <a:bodyPr wrap="square" rtlCol="0">
            <a:spAutoFit/>
          </a:bodyPr>
          <a:lstStyle/>
          <a:p>
            <a:pPr>
              <a:lnSpc>
                <a:spcPct val="150000"/>
              </a:lnSpc>
            </a:pPr>
            <a:r>
              <a:rPr lang="en-US" sz="2400" dirty="0" smtClean="0"/>
              <a:t>do...while loop</a:t>
            </a:r>
          </a:p>
        </p:txBody>
      </p:sp>
      <p:sp>
        <p:nvSpPr>
          <p:cNvPr id="11" name="TextBox 10"/>
          <p:cNvSpPr txBox="1"/>
          <p:nvPr/>
        </p:nvSpPr>
        <p:spPr>
          <a:xfrm>
            <a:off x="355486" y="1232383"/>
            <a:ext cx="3866038" cy="3169285"/>
          </a:xfrm>
          <a:prstGeom prst="rect">
            <a:avLst/>
          </a:prstGeom>
          <a:noFill/>
        </p:spPr>
        <p:txBody>
          <a:bodyPr wrap="square" rtlCol="0">
            <a:spAutoFit/>
          </a:bodyPr>
          <a:lstStyle/>
          <a:p>
            <a:pPr>
              <a:lnSpc>
                <a:spcPct val="200000"/>
              </a:lnSpc>
              <a:buFontTx/>
              <a:buChar char="-"/>
            </a:pPr>
            <a:r>
              <a:rPr lang="en-US" sz="2000" dirty="0" smtClean="0">
                <a:solidFill>
                  <a:schemeClr val="bg1"/>
                </a:solidFill>
              </a:rPr>
              <a:t>Condition is checked first, then loop body will be executed</a:t>
            </a:r>
          </a:p>
          <a:p>
            <a:pPr>
              <a:lnSpc>
                <a:spcPct val="200000"/>
              </a:lnSpc>
              <a:buFontTx/>
              <a:buChar char="-"/>
            </a:pPr>
            <a:r>
              <a:rPr lang="en-US" sz="2000" dirty="0" smtClean="0">
                <a:solidFill>
                  <a:schemeClr val="bg1"/>
                </a:solidFill>
              </a:rPr>
              <a:t> If condition is false, loop body </a:t>
            </a:r>
            <a:r>
              <a:rPr lang="en-US" sz="2000" b="1" dirty="0" smtClean="0">
                <a:solidFill>
                  <a:srgbClr val="FF0000"/>
                </a:solidFill>
              </a:rPr>
              <a:t>will</a:t>
            </a:r>
            <a:r>
              <a:rPr lang="en-US" sz="2000" dirty="0" smtClean="0">
                <a:solidFill>
                  <a:schemeClr val="bg1"/>
                </a:solidFill>
              </a:rPr>
              <a:t> </a:t>
            </a:r>
            <a:r>
              <a:rPr lang="en-US" sz="2000" b="1" dirty="0" smtClean="0">
                <a:solidFill>
                  <a:srgbClr val="FF0000"/>
                </a:solidFill>
              </a:rPr>
              <a:t>not be executed</a:t>
            </a:r>
          </a:p>
          <a:p>
            <a:pPr>
              <a:lnSpc>
                <a:spcPct val="200000"/>
              </a:lnSpc>
              <a:buFontTx/>
              <a:buChar char="-"/>
            </a:pPr>
            <a:r>
              <a:rPr lang="en-US" sz="2000" b="1" dirty="0" smtClean="0">
                <a:solidFill>
                  <a:srgbClr val="FF0000"/>
                </a:solidFill>
              </a:rPr>
              <a:t>Entry</a:t>
            </a:r>
            <a:r>
              <a:rPr lang="en-US" sz="2000" dirty="0" smtClean="0">
                <a:solidFill>
                  <a:schemeClr val="bg1"/>
                </a:solidFill>
              </a:rPr>
              <a:t> controlled loop</a:t>
            </a:r>
          </a:p>
        </p:txBody>
      </p:sp>
      <p:sp>
        <p:nvSpPr>
          <p:cNvPr id="12" name="TextBox 11"/>
          <p:cNvSpPr txBox="1"/>
          <p:nvPr/>
        </p:nvSpPr>
        <p:spPr>
          <a:xfrm>
            <a:off x="4893270" y="1232383"/>
            <a:ext cx="3962546" cy="3169285"/>
          </a:xfrm>
          <a:prstGeom prst="rect">
            <a:avLst/>
          </a:prstGeom>
          <a:noFill/>
        </p:spPr>
        <p:txBody>
          <a:bodyPr wrap="square" rtlCol="0">
            <a:spAutoFit/>
          </a:bodyPr>
          <a:lstStyle/>
          <a:p>
            <a:pPr>
              <a:lnSpc>
                <a:spcPct val="200000"/>
              </a:lnSpc>
              <a:buFontTx/>
              <a:buChar char="-"/>
            </a:pPr>
            <a:r>
              <a:rPr lang="en-US" sz="2000" dirty="0" smtClean="0"/>
              <a:t> Loop body will be executed first, then condition is checked</a:t>
            </a:r>
          </a:p>
          <a:p>
            <a:pPr>
              <a:lnSpc>
                <a:spcPct val="200000"/>
              </a:lnSpc>
              <a:buFontTx/>
              <a:buChar char="-"/>
            </a:pPr>
            <a:r>
              <a:rPr lang="en-US" sz="2000" dirty="0" smtClean="0"/>
              <a:t> If condition is false, loop body </a:t>
            </a:r>
            <a:r>
              <a:rPr lang="en-US" sz="2000" b="1" dirty="0" smtClean="0">
                <a:solidFill>
                  <a:srgbClr val="FF0000"/>
                </a:solidFill>
              </a:rPr>
              <a:t>will be executed at least once</a:t>
            </a:r>
          </a:p>
          <a:p>
            <a:pPr>
              <a:lnSpc>
                <a:spcPct val="200000"/>
              </a:lnSpc>
              <a:buFontTx/>
              <a:buChar char="-"/>
            </a:pPr>
            <a:r>
              <a:rPr lang="en-US" sz="2000" b="1" dirty="0" smtClean="0">
                <a:solidFill>
                  <a:srgbClr val="FF0000"/>
                </a:solidFill>
              </a:rPr>
              <a:t>Exit</a:t>
            </a:r>
            <a:r>
              <a:rPr lang="en-US" sz="2000" dirty="0" smtClean="0"/>
              <a:t> controlled loop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795905" y="1817370"/>
            <a:ext cx="3552190" cy="922020"/>
          </a:xfrm>
          <a:prstGeom prst="rect">
            <a:avLst/>
          </a:prstGeom>
          <a:noFill/>
          <a:ln>
            <a:noFill/>
          </a:ln>
        </p:spPr>
        <p:txBody>
          <a:bodyPr wrap="none" rtlCol="0" anchor="t">
            <a:spAutoFit/>
          </a:bodyPr>
          <a:lstStyle/>
          <a:p>
            <a:pPr algn="ctr"/>
            <a:r>
              <a:rPr lang="en-US" altLang="zh-CN" sz="5400" b="1">
                <a:ln>
                  <a:solidFill>
                    <a:schemeClr val="tx1"/>
                  </a:solidFill>
                </a:ln>
                <a:solidFill>
                  <a:schemeClr val="tx1"/>
                </a:solidFill>
                <a:effectLst>
                  <a:outerShdw blurRad="38100" dist="19050" dir="2700000" algn="tl" rotWithShape="0">
                    <a:schemeClr val="dk1">
                      <a:alpha val="40000"/>
                    </a:schemeClr>
                  </a:outerShdw>
                </a:effectLst>
              </a:rPr>
              <a:t>PROGRAMS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338" name="Picture 2" descr="Image result for &quot;Control Statements&quot; png"/>
          <p:cNvPicPr>
            <a:picLocks noChangeAspect="1" noChangeArrowheads="1"/>
          </p:cNvPicPr>
          <p:nvPr/>
        </p:nvPicPr>
        <p:blipFill>
          <a:blip r:embed="rId2" cstate="print">
            <a:clrChange>
              <a:clrFrom>
                <a:srgbClr val="38A198"/>
              </a:clrFrom>
              <a:clrTo>
                <a:srgbClr val="38A198">
                  <a:alpha val="0"/>
                </a:srgbClr>
              </a:clrTo>
            </a:clrChange>
            <a:duotone>
              <a:prstClr val="black"/>
              <a:schemeClr val="tx1">
                <a:tint val="45000"/>
                <a:satMod val="400000"/>
              </a:schemeClr>
            </a:duotone>
            <a:lum bright="100000" contrast="-1000"/>
          </a:blip>
          <a:srcRect/>
          <a:stretch>
            <a:fillRect/>
          </a:stretch>
        </p:blipFill>
        <p:spPr bwMode="auto">
          <a:xfrm>
            <a:off x="1872033" y="897904"/>
            <a:ext cx="5399933" cy="3037463"/>
          </a:xfrm>
          <a:prstGeom prst="rect">
            <a:avLst/>
          </a:prstGeom>
          <a:ln w="228600" cap="sq" cmpd="thickThin">
            <a:solidFill>
              <a:srgbClr val="000000"/>
            </a:solidFill>
            <a:prstDash val="solid"/>
            <a:miter lim="800000"/>
            <a:headEnd/>
            <a:tailEnd/>
          </a:ln>
          <a:effectLst>
            <a:innerShdw blurRad="76200">
              <a:srgbClr val="000000"/>
            </a:inn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795905" y="1817370"/>
            <a:ext cx="3552190" cy="922020"/>
          </a:xfrm>
          <a:prstGeom prst="rect">
            <a:avLst/>
          </a:prstGeom>
          <a:noFill/>
          <a:ln>
            <a:noFill/>
          </a:ln>
        </p:spPr>
        <p:txBody>
          <a:bodyPr wrap="none" rtlCol="0" anchor="t">
            <a:spAutoFit/>
          </a:bodyPr>
          <a:lstStyle/>
          <a:p>
            <a:pPr algn="ctr"/>
            <a:r>
              <a:rPr lang="en-US" altLang="zh-CN" sz="5400" b="1">
                <a:solidFill>
                  <a:schemeClr val="bg1"/>
                </a:solidFill>
                <a:effectLst>
                  <a:outerShdw blurRad="38100" dist="19050" dir="2700000" algn="tl" rotWithShape="0">
                    <a:schemeClr val="dk1">
                      <a:alpha val="40000"/>
                    </a:schemeClr>
                  </a:outerShdw>
                </a:effectLst>
              </a:rPr>
              <a:t>PROGRAMS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04800" y="450021"/>
            <a:ext cx="8610600" cy="978729"/>
          </a:xfrm>
          <a:prstGeom prst="rect">
            <a:avLst/>
          </a:prstGeom>
          <a:noFill/>
        </p:spPr>
        <p:txBody>
          <a:bodyPr wrap="square" rtlCol="0" anchor="t">
            <a:spAutoFit/>
          </a:bodyPr>
          <a:lstStyle/>
          <a:p>
            <a:pPr>
              <a:lnSpc>
                <a:spcPct val="120000"/>
              </a:lnSpc>
            </a:pPr>
            <a:r>
              <a:rPr lang="en-IN" altLang="en-US" sz="2200" b="1" dirty="0" smtClean="0"/>
              <a:t> Write a C program </a:t>
            </a:r>
            <a:r>
              <a:rPr lang="en-IN" altLang="en-US" sz="2400" b="1" dirty="0" smtClean="0"/>
              <a:t>print “Hello World” without using any header             file.</a:t>
            </a:r>
            <a:endParaRPr lang="en-US" sz="2200" b="1" dirty="0" smtClean="0">
              <a:sym typeface="+mn-ea"/>
            </a:endParaRPr>
          </a:p>
        </p:txBody>
      </p:sp>
      <p:sp>
        <p:nvSpPr>
          <p:cNvPr id="5" name="Text Box 5"/>
          <p:cNvSpPr txBox="1"/>
          <p:nvPr/>
        </p:nvSpPr>
        <p:spPr>
          <a:xfrm>
            <a:off x="1981200" y="1428750"/>
            <a:ext cx="3886200" cy="2862322"/>
          </a:xfrm>
          <a:prstGeom prst="rect">
            <a:avLst/>
          </a:prstGeom>
          <a:noFill/>
        </p:spPr>
        <p:txBody>
          <a:bodyPr wrap="square" rtlCol="0" anchor="t">
            <a:spAutoFit/>
          </a:bodyPr>
          <a:lstStyle/>
          <a:p>
            <a:pPr>
              <a:lnSpc>
                <a:spcPct val="150000"/>
              </a:lnSpc>
              <a:buFont typeface="Arial" panose="020B0604020202020204" pitchFamily="34" charset="0"/>
              <a:buNone/>
            </a:pPr>
            <a:r>
              <a:rPr lang="en-IN" altLang="en-US" sz="2000" b="1" dirty="0" smtClean="0"/>
              <a:t>int printf(const char *format, ...);</a:t>
            </a:r>
          </a:p>
          <a:p>
            <a:pPr>
              <a:lnSpc>
                <a:spcPct val="150000"/>
              </a:lnSpc>
              <a:buFont typeface="Arial" panose="020B0604020202020204" pitchFamily="34" charset="0"/>
              <a:buNone/>
            </a:pPr>
            <a:r>
              <a:rPr lang="en-IN" altLang="en-US" sz="2000" dirty="0" smtClean="0"/>
              <a:t>int main()</a:t>
            </a:r>
          </a:p>
          <a:p>
            <a:pPr>
              <a:lnSpc>
                <a:spcPct val="150000"/>
              </a:lnSpc>
              <a:buFont typeface="Arial" panose="020B0604020202020204" pitchFamily="34" charset="0"/>
              <a:buNone/>
            </a:pPr>
            <a:r>
              <a:rPr lang="en-IN" altLang="en-US" sz="2000" dirty="0" smtClean="0"/>
              <a:t>{</a:t>
            </a:r>
          </a:p>
          <a:p>
            <a:pPr>
              <a:lnSpc>
                <a:spcPct val="150000"/>
              </a:lnSpc>
              <a:buFont typeface="Arial" panose="020B0604020202020204" pitchFamily="34" charset="0"/>
              <a:buNone/>
            </a:pPr>
            <a:r>
              <a:rPr lang="en-IN" altLang="en-US" sz="2000" dirty="0" smtClean="0"/>
              <a:t>  printf( "Hello World" );</a:t>
            </a:r>
          </a:p>
          <a:p>
            <a:pPr>
              <a:lnSpc>
                <a:spcPct val="150000"/>
              </a:lnSpc>
              <a:buFont typeface="Arial" panose="020B0604020202020204" pitchFamily="34" charset="0"/>
              <a:buNone/>
            </a:pPr>
            <a:r>
              <a:rPr lang="en-IN" altLang="en-US" sz="2000" dirty="0" smtClean="0"/>
              <a:t>  return 0;</a:t>
            </a:r>
          </a:p>
          <a:p>
            <a:pPr>
              <a:lnSpc>
                <a:spcPct val="150000"/>
              </a:lnSpc>
              <a:buFont typeface="Arial" panose="020B0604020202020204" pitchFamily="34" charset="0"/>
              <a:buNone/>
            </a:pPr>
            <a:r>
              <a:rPr lang="en-IN" altLang="en-US" sz="2000" dirty="0" smtClean="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805" y="1485900"/>
            <a:ext cx="7915910" cy="1614805"/>
          </a:xfrm>
          <a:prstGeom prst="rect">
            <a:avLst/>
          </a:prstGeom>
          <a:noFill/>
        </p:spPr>
        <p:txBody>
          <a:bodyPr wrap="square" rtlCol="0">
            <a:spAutoFit/>
          </a:bodyPr>
          <a:lstStyle/>
          <a:p>
            <a:pPr algn="just">
              <a:lnSpc>
                <a:spcPct val="150000"/>
              </a:lnSpc>
            </a:pPr>
            <a:r>
              <a:rPr lang="en-US" sz="2200" dirty="0" smtClean="0"/>
              <a:t>The input diameter will be given only as an integer and the output area of a circle should be a floating point variable with 2 point precision. (Assume PI = 3.14)</a:t>
            </a:r>
          </a:p>
        </p:txBody>
      </p:sp>
      <p:sp>
        <p:nvSpPr>
          <p:cNvPr id="5" name="Rectangle 4"/>
          <p:cNvSpPr/>
          <p:nvPr/>
        </p:nvSpPr>
        <p:spPr>
          <a:xfrm>
            <a:off x="2209800" y="3554730"/>
            <a:ext cx="1964690" cy="1106805"/>
          </a:xfrm>
          <a:prstGeom prst="rect">
            <a:avLst/>
          </a:prstGeom>
        </p:spPr>
        <p:txBody>
          <a:bodyPr wrap="square">
            <a:spAutoFit/>
          </a:bodyPr>
          <a:lstStyle/>
          <a:p>
            <a:pPr algn="l">
              <a:lnSpc>
                <a:spcPct val="150000"/>
              </a:lnSpc>
              <a:buNone/>
            </a:pPr>
            <a:r>
              <a:rPr lang="en-US" sz="2200" dirty="0" smtClean="0"/>
              <a:t>Input:  10</a:t>
            </a:r>
          </a:p>
          <a:p>
            <a:pPr algn="l">
              <a:lnSpc>
                <a:spcPct val="150000"/>
              </a:lnSpc>
              <a:buNone/>
            </a:pPr>
            <a:r>
              <a:rPr lang="en-US" sz="2200" dirty="0" smtClean="0"/>
              <a:t>Output: 78.50</a:t>
            </a:r>
          </a:p>
        </p:txBody>
      </p:sp>
      <p:sp>
        <p:nvSpPr>
          <p:cNvPr id="2" name="Rectangle 1"/>
          <p:cNvSpPr/>
          <p:nvPr/>
        </p:nvSpPr>
        <p:spPr>
          <a:xfrm>
            <a:off x="4775200" y="3529330"/>
            <a:ext cx="1964690" cy="1106805"/>
          </a:xfrm>
          <a:prstGeom prst="rect">
            <a:avLst/>
          </a:prstGeom>
        </p:spPr>
        <p:txBody>
          <a:bodyPr wrap="square">
            <a:spAutoFit/>
          </a:bodyPr>
          <a:lstStyle/>
          <a:p>
            <a:pPr algn="l">
              <a:lnSpc>
                <a:spcPct val="150000"/>
              </a:lnSpc>
              <a:buNone/>
            </a:pPr>
            <a:r>
              <a:rPr lang="en-US" sz="2200" dirty="0" smtClean="0"/>
              <a:t>Input:  2</a:t>
            </a:r>
          </a:p>
          <a:p>
            <a:pPr algn="l">
              <a:lnSpc>
                <a:spcPct val="150000"/>
              </a:lnSpc>
              <a:buNone/>
            </a:pPr>
            <a:r>
              <a:rPr lang="en-US" sz="2200" dirty="0" smtClean="0"/>
              <a:t>Output: 3.14</a:t>
            </a:r>
          </a:p>
        </p:txBody>
      </p:sp>
      <p:sp>
        <p:nvSpPr>
          <p:cNvPr id="6" name="Text Box 5"/>
          <p:cNvSpPr txBox="1"/>
          <p:nvPr/>
        </p:nvSpPr>
        <p:spPr>
          <a:xfrm>
            <a:off x="396240" y="726440"/>
            <a:ext cx="7915275" cy="645160"/>
          </a:xfrm>
          <a:prstGeom prst="rect">
            <a:avLst/>
          </a:prstGeom>
          <a:noFill/>
        </p:spPr>
        <p:txBody>
          <a:bodyPr wrap="square" rtlCol="0" anchor="t">
            <a:spAutoFit/>
          </a:bodyPr>
          <a:lstStyle/>
          <a:p>
            <a:pPr algn="ctr">
              <a:lnSpc>
                <a:spcPct val="150000"/>
              </a:lnSpc>
            </a:pPr>
            <a:r>
              <a:rPr lang="en-US" sz="2400" b="1" dirty="0" smtClean="0">
                <a:sym typeface="+mn-ea"/>
              </a:rPr>
              <a:t>1. Write a C program to find the area of a circle.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9234"/>
            <a:ext cx="4572000" cy="5169535"/>
          </a:xfrm>
          <a:prstGeom prst="rect">
            <a:avLst/>
          </a:prstGeom>
        </p:spPr>
        <p:txBody>
          <a:bodyPr wrap="square">
            <a:spAutoFit/>
          </a:bodyPr>
          <a:lstStyle/>
          <a:p>
            <a:pPr>
              <a:lnSpc>
                <a:spcPct val="150000"/>
              </a:lnSpc>
              <a:buNone/>
            </a:pPr>
            <a:r>
              <a:rPr lang="en-IN" sz="2000" dirty="0" smtClean="0"/>
              <a:t>#include&lt;stdio.h&gt;</a:t>
            </a:r>
          </a:p>
          <a:p>
            <a:pPr>
              <a:lnSpc>
                <a:spcPct val="150000"/>
              </a:lnSpc>
              <a:buNone/>
            </a:pPr>
            <a:r>
              <a:rPr lang="en-IN" sz="2000" dirty="0" smtClean="0"/>
              <a:t>int main()</a:t>
            </a:r>
          </a:p>
          <a:p>
            <a:pPr>
              <a:lnSpc>
                <a:spcPct val="150000"/>
              </a:lnSpc>
              <a:buNone/>
            </a:pPr>
            <a:r>
              <a:rPr lang="en-IN" sz="2000" dirty="0" smtClean="0"/>
              <a:t>{</a:t>
            </a:r>
          </a:p>
          <a:p>
            <a:pPr>
              <a:lnSpc>
                <a:spcPct val="150000"/>
              </a:lnSpc>
              <a:buNone/>
            </a:pPr>
            <a:r>
              <a:rPr lang="en-IN" sz="2000" dirty="0" smtClean="0"/>
              <a:t>   int diameter;</a:t>
            </a:r>
          </a:p>
          <a:p>
            <a:pPr>
              <a:lnSpc>
                <a:spcPct val="150000"/>
              </a:lnSpc>
              <a:buNone/>
            </a:pPr>
            <a:r>
              <a:rPr lang="en-IN" sz="2000" dirty="0" smtClean="0"/>
              <a:t>   scanf("%d", &amp;diameter);</a:t>
            </a:r>
          </a:p>
          <a:p>
            <a:pPr>
              <a:lnSpc>
                <a:spcPct val="150000"/>
              </a:lnSpc>
              <a:buNone/>
            </a:pPr>
            <a:r>
              <a:rPr lang="en-IN" sz="2000" dirty="0" smtClean="0"/>
              <a:t>   float radius = (diameter)/2;</a:t>
            </a:r>
          </a:p>
          <a:p>
            <a:pPr>
              <a:lnSpc>
                <a:spcPct val="150000"/>
              </a:lnSpc>
              <a:buNone/>
            </a:pPr>
            <a:r>
              <a:rPr lang="en-IN" sz="2000" dirty="0" smtClean="0"/>
              <a:t>   float pi =3.14;</a:t>
            </a:r>
          </a:p>
          <a:p>
            <a:pPr>
              <a:lnSpc>
                <a:spcPct val="150000"/>
              </a:lnSpc>
              <a:buNone/>
            </a:pPr>
            <a:r>
              <a:rPr lang="en-IN" sz="2000" dirty="0" smtClean="0"/>
              <a:t>   float area = (pi) * (radius * radius);</a:t>
            </a:r>
          </a:p>
          <a:p>
            <a:pPr>
              <a:lnSpc>
                <a:spcPct val="150000"/>
              </a:lnSpc>
              <a:buNone/>
            </a:pPr>
            <a:r>
              <a:rPr lang="en-IN" sz="2000" dirty="0" smtClean="0"/>
              <a:t>   printf("%0.2f", area);</a:t>
            </a:r>
          </a:p>
          <a:p>
            <a:pPr>
              <a:lnSpc>
                <a:spcPct val="150000"/>
              </a:lnSpc>
              <a:buNone/>
            </a:pPr>
            <a:r>
              <a:rPr lang="en-IN" sz="2000" dirty="0" smtClean="0"/>
              <a:t>   return 0;</a:t>
            </a:r>
          </a:p>
          <a:p>
            <a:pPr>
              <a:lnSpc>
                <a:spcPct val="150000"/>
              </a:lnSpc>
              <a:buNone/>
            </a:pPr>
            <a:r>
              <a:rPr lang="en-US" altLang="en-IN" sz="2000" dirty="0" smtClean="0"/>
              <a:t>}</a:t>
            </a:r>
          </a:p>
        </p:txBody>
      </p:sp>
      <p:sp>
        <p:nvSpPr>
          <p:cNvPr id="5" name="Rectangle 4"/>
          <p:cNvSpPr/>
          <p:nvPr/>
        </p:nvSpPr>
        <p:spPr>
          <a:xfrm>
            <a:off x="5310505" y="-185"/>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481955" y="836930"/>
            <a:ext cx="1964690" cy="1106805"/>
          </a:xfrm>
          <a:prstGeom prst="rect">
            <a:avLst/>
          </a:prstGeom>
        </p:spPr>
        <p:txBody>
          <a:bodyPr wrap="square">
            <a:spAutoFit/>
          </a:bodyPr>
          <a:lstStyle/>
          <a:p>
            <a:pPr algn="l">
              <a:lnSpc>
                <a:spcPct val="150000"/>
              </a:lnSpc>
              <a:buNone/>
            </a:pPr>
            <a:r>
              <a:rPr lang="en-US" sz="2200" dirty="0" smtClean="0">
                <a:solidFill>
                  <a:schemeClr val="bg1"/>
                </a:solidFill>
              </a:rPr>
              <a:t>Input:  10</a:t>
            </a:r>
          </a:p>
          <a:p>
            <a:pPr algn="l">
              <a:lnSpc>
                <a:spcPct val="150000"/>
              </a:lnSpc>
              <a:buNone/>
            </a:pPr>
            <a:r>
              <a:rPr lang="en-US" sz="2200" dirty="0" smtClean="0">
                <a:solidFill>
                  <a:schemeClr val="bg1"/>
                </a:solidFill>
              </a:rPr>
              <a:t>Output: 78.50</a:t>
            </a:r>
          </a:p>
        </p:txBody>
      </p:sp>
      <p:sp>
        <p:nvSpPr>
          <p:cNvPr id="8" name="Rectangle 7"/>
          <p:cNvSpPr/>
          <p:nvPr/>
        </p:nvSpPr>
        <p:spPr>
          <a:xfrm>
            <a:off x="5481955" y="2324735"/>
            <a:ext cx="1964690" cy="1106805"/>
          </a:xfrm>
          <a:prstGeom prst="rect">
            <a:avLst/>
          </a:prstGeom>
        </p:spPr>
        <p:txBody>
          <a:bodyPr wrap="square">
            <a:spAutoFit/>
          </a:bodyPr>
          <a:lstStyle/>
          <a:p>
            <a:pPr algn="l">
              <a:lnSpc>
                <a:spcPct val="150000"/>
              </a:lnSpc>
              <a:buNone/>
            </a:pPr>
            <a:r>
              <a:rPr lang="en-US" sz="2200" dirty="0" smtClean="0">
                <a:solidFill>
                  <a:schemeClr val="bg1"/>
                </a:solidFill>
              </a:rPr>
              <a:t>Input:  2</a:t>
            </a:r>
          </a:p>
          <a:p>
            <a:pPr algn="l">
              <a:lnSpc>
                <a:spcPct val="150000"/>
              </a:lnSpc>
              <a:buNone/>
            </a:pPr>
            <a:r>
              <a:rPr lang="en-US" sz="2200" dirty="0" smtClean="0">
                <a:solidFill>
                  <a:schemeClr val="bg1"/>
                </a:solidFill>
              </a:rPr>
              <a:t>Output: </a:t>
            </a:r>
          </a:p>
        </p:txBody>
      </p:sp>
      <p:sp>
        <p:nvSpPr>
          <p:cNvPr id="9" name="Text Box 8"/>
          <p:cNvSpPr txBox="1"/>
          <p:nvPr/>
        </p:nvSpPr>
        <p:spPr>
          <a:xfrm>
            <a:off x="6410325" y="3001645"/>
            <a:ext cx="951865" cy="429895"/>
          </a:xfrm>
          <a:prstGeom prst="rect">
            <a:avLst/>
          </a:prstGeom>
          <a:noFill/>
        </p:spPr>
        <p:txBody>
          <a:bodyPr wrap="square" rtlCol="0" anchor="t">
            <a:spAutoFit/>
          </a:bodyPr>
          <a:lstStyle/>
          <a:p>
            <a:r>
              <a:rPr lang="en-US" sz="2200" dirty="0" smtClean="0">
                <a:solidFill>
                  <a:schemeClr val="bg1"/>
                </a:solidFill>
                <a:sym typeface="+mn-ea"/>
              </a:rPr>
              <a:t>3.14</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55"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ppt_w*0.70"/>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9234"/>
            <a:ext cx="4572000" cy="5169535"/>
          </a:xfrm>
          <a:prstGeom prst="rect">
            <a:avLst/>
          </a:prstGeom>
        </p:spPr>
        <p:txBody>
          <a:bodyPr wrap="square">
            <a:spAutoFit/>
          </a:bodyPr>
          <a:lstStyle/>
          <a:p>
            <a:pPr>
              <a:lnSpc>
                <a:spcPct val="150000"/>
              </a:lnSpc>
              <a:buNone/>
            </a:pPr>
            <a:r>
              <a:rPr lang="en-IN" sz="2000" dirty="0" smtClean="0"/>
              <a:t>#include&lt;stdio.h&gt;</a:t>
            </a:r>
          </a:p>
          <a:p>
            <a:pPr>
              <a:lnSpc>
                <a:spcPct val="150000"/>
              </a:lnSpc>
              <a:buNone/>
            </a:pPr>
            <a:r>
              <a:rPr lang="en-IN" sz="2000" dirty="0" smtClean="0"/>
              <a:t>int main()</a:t>
            </a:r>
          </a:p>
          <a:p>
            <a:pPr>
              <a:lnSpc>
                <a:spcPct val="150000"/>
              </a:lnSpc>
              <a:buNone/>
            </a:pPr>
            <a:r>
              <a:rPr lang="en-IN" sz="2000" dirty="0" smtClean="0"/>
              <a:t>{</a:t>
            </a:r>
          </a:p>
          <a:p>
            <a:pPr>
              <a:lnSpc>
                <a:spcPct val="150000"/>
              </a:lnSpc>
              <a:buNone/>
            </a:pPr>
            <a:r>
              <a:rPr lang="en-IN" sz="2000" dirty="0" smtClean="0"/>
              <a:t>   int diameter;</a:t>
            </a:r>
          </a:p>
          <a:p>
            <a:pPr>
              <a:lnSpc>
                <a:spcPct val="150000"/>
              </a:lnSpc>
              <a:buNone/>
            </a:pPr>
            <a:r>
              <a:rPr lang="en-IN" sz="2000" dirty="0" smtClean="0"/>
              <a:t>   scanf("%d", &amp;diameter);</a:t>
            </a:r>
          </a:p>
          <a:p>
            <a:pPr>
              <a:lnSpc>
                <a:spcPct val="150000"/>
              </a:lnSpc>
              <a:buNone/>
            </a:pPr>
            <a:r>
              <a:rPr lang="en-IN" sz="2000" dirty="0" smtClean="0"/>
              <a:t>   float radius = (diameter)/2;</a:t>
            </a:r>
          </a:p>
          <a:p>
            <a:pPr>
              <a:lnSpc>
                <a:spcPct val="150000"/>
              </a:lnSpc>
              <a:buNone/>
            </a:pPr>
            <a:r>
              <a:rPr lang="en-IN" sz="2000" dirty="0" smtClean="0"/>
              <a:t>   float pi =3.14;</a:t>
            </a:r>
          </a:p>
          <a:p>
            <a:pPr>
              <a:lnSpc>
                <a:spcPct val="150000"/>
              </a:lnSpc>
              <a:buNone/>
            </a:pPr>
            <a:r>
              <a:rPr lang="en-IN" sz="2000" dirty="0" smtClean="0"/>
              <a:t>   float area = (pi) * (radius * radius);</a:t>
            </a:r>
          </a:p>
          <a:p>
            <a:pPr>
              <a:lnSpc>
                <a:spcPct val="150000"/>
              </a:lnSpc>
              <a:buNone/>
            </a:pPr>
            <a:r>
              <a:rPr lang="en-IN" sz="2000" dirty="0" smtClean="0"/>
              <a:t>   printf("%0.2f", area);</a:t>
            </a:r>
          </a:p>
          <a:p>
            <a:pPr>
              <a:lnSpc>
                <a:spcPct val="150000"/>
              </a:lnSpc>
              <a:buNone/>
            </a:pPr>
            <a:r>
              <a:rPr lang="en-IN" sz="2000" dirty="0" smtClean="0"/>
              <a:t>   return 0;</a:t>
            </a:r>
          </a:p>
          <a:p>
            <a:pPr>
              <a:lnSpc>
                <a:spcPct val="150000"/>
              </a:lnSpc>
              <a:buNone/>
            </a:pPr>
            <a:r>
              <a:rPr lang="en-US" altLang="en-IN" sz="2000" dirty="0" smtClean="0"/>
              <a:t>}</a:t>
            </a:r>
          </a:p>
        </p:txBody>
      </p:sp>
      <p:sp>
        <p:nvSpPr>
          <p:cNvPr id="5" name="Rectangle 4"/>
          <p:cNvSpPr/>
          <p:nvPr/>
        </p:nvSpPr>
        <p:spPr>
          <a:xfrm>
            <a:off x="5310505" y="-185"/>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Rectangle 2"/>
          <p:cNvSpPr/>
          <p:nvPr/>
        </p:nvSpPr>
        <p:spPr>
          <a:xfrm>
            <a:off x="5578475" y="880745"/>
            <a:ext cx="3446145" cy="737235"/>
          </a:xfrm>
          <a:prstGeom prst="rect">
            <a:avLst/>
          </a:prstGeom>
        </p:spPr>
        <p:txBody>
          <a:bodyPr wrap="square">
            <a:spAutoFit/>
          </a:bodyPr>
          <a:lstStyle/>
          <a:p>
            <a:pPr algn="l">
              <a:lnSpc>
                <a:spcPct val="150000"/>
              </a:lnSpc>
              <a:buNone/>
            </a:pPr>
            <a:r>
              <a:rPr lang="en-US" sz="2800" b="1" dirty="0" smtClean="0">
                <a:solidFill>
                  <a:schemeClr val="bg1"/>
                </a:solidFill>
              </a:rPr>
              <a:t>Hidden test cases...!</a:t>
            </a:r>
          </a:p>
        </p:txBody>
      </p:sp>
      <p:sp>
        <p:nvSpPr>
          <p:cNvPr id="10" name="Rectangle 9"/>
          <p:cNvSpPr/>
          <p:nvPr/>
        </p:nvSpPr>
        <p:spPr>
          <a:xfrm>
            <a:off x="6207125" y="1832610"/>
            <a:ext cx="1475105" cy="598805"/>
          </a:xfrm>
          <a:prstGeom prst="rect">
            <a:avLst/>
          </a:prstGeom>
        </p:spPr>
        <p:txBody>
          <a:bodyPr wrap="square">
            <a:spAutoFit/>
          </a:bodyPr>
          <a:lstStyle/>
          <a:p>
            <a:pPr algn="l">
              <a:lnSpc>
                <a:spcPct val="150000"/>
              </a:lnSpc>
              <a:buNone/>
            </a:pPr>
            <a:r>
              <a:rPr lang="en-US" sz="2200" b="1" dirty="0" smtClean="0">
                <a:solidFill>
                  <a:schemeClr val="bg1"/>
                </a:solidFill>
              </a:rPr>
              <a:t>Try this...!</a:t>
            </a:r>
          </a:p>
        </p:txBody>
      </p:sp>
      <p:sp>
        <p:nvSpPr>
          <p:cNvPr id="7" name="Text Box 6"/>
          <p:cNvSpPr txBox="1"/>
          <p:nvPr/>
        </p:nvSpPr>
        <p:spPr>
          <a:xfrm>
            <a:off x="5665470" y="3722370"/>
            <a:ext cx="3272790" cy="429895"/>
          </a:xfrm>
          <a:prstGeom prst="rect">
            <a:avLst/>
          </a:prstGeom>
          <a:noFill/>
        </p:spPr>
        <p:txBody>
          <a:bodyPr wrap="square" rtlCol="0" anchor="t">
            <a:spAutoFit/>
          </a:bodyPr>
          <a:lstStyle/>
          <a:p>
            <a:r>
              <a:rPr lang="en-US" sz="2200" b="1" dirty="0" smtClean="0">
                <a:solidFill>
                  <a:schemeClr val="bg1"/>
                </a:solidFill>
                <a:sym typeface="+mn-ea"/>
              </a:rPr>
              <a:t>Actually answer is 7.07</a:t>
            </a:r>
          </a:p>
        </p:txBody>
      </p:sp>
      <p:sp>
        <p:nvSpPr>
          <p:cNvPr id="12" name="Rectangle 11"/>
          <p:cNvSpPr/>
          <p:nvPr/>
        </p:nvSpPr>
        <p:spPr>
          <a:xfrm>
            <a:off x="5481955" y="2324735"/>
            <a:ext cx="1964690" cy="1106805"/>
          </a:xfrm>
          <a:prstGeom prst="rect">
            <a:avLst/>
          </a:prstGeom>
        </p:spPr>
        <p:txBody>
          <a:bodyPr wrap="square">
            <a:spAutoFit/>
          </a:bodyPr>
          <a:lstStyle/>
          <a:p>
            <a:pPr algn="l">
              <a:lnSpc>
                <a:spcPct val="150000"/>
              </a:lnSpc>
              <a:buNone/>
            </a:pPr>
            <a:r>
              <a:rPr lang="en-US" sz="2200" dirty="0" smtClean="0">
                <a:solidFill>
                  <a:schemeClr val="bg1"/>
                </a:solidFill>
              </a:rPr>
              <a:t>Input:  3</a:t>
            </a:r>
          </a:p>
          <a:p>
            <a:pPr algn="l">
              <a:lnSpc>
                <a:spcPct val="150000"/>
              </a:lnSpc>
              <a:buNone/>
            </a:pPr>
            <a:r>
              <a:rPr lang="en-US" sz="2200" dirty="0" smtClean="0">
                <a:solidFill>
                  <a:schemeClr val="bg1"/>
                </a:solidFill>
              </a:rPr>
              <a:t>Output: </a:t>
            </a:r>
          </a:p>
        </p:txBody>
      </p:sp>
      <p:sp>
        <p:nvSpPr>
          <p:cNvPr id="13" name="Text Box 12"/>
          <p:cNvSpPr txBox="1"/>
          <p:nvPr/>
        </p:nvSpPr>
        <p:spPr>
          <a:xfrm>
            <a:off x="6410325" y="3001645"/>
            <a:ext cx="951865" cy="429895"/>
          </a:xfrm>
          <a:prstGeom prst="rect">
            <a:avLst/>
          </a:prstGeom>
          <a:noFill/>
        </p:spPr>
        <p:txBody>
          <a:bodyPr wrap="square" rtlCol="0" anchor="t">
            <a:spAutoFit/>
          </a:bodyPr>
          <a:lstStyle/>
          <a:p>
            <a:r>
              <a:rPr lang="en-US" sz="2200" dirty="0" smtClean="0">
                <a:solidFill>
                  <a:schemeClr val="bg1"/>
                </a:solidFill>
                <a:sym typeface="+mn-ea"/>
              </a:rPr>
              <a:t>3.14</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1000" fill="hold"/>
                                        <p:tgtEl>
                                          <p:spTgt spid="13"/>
                                        </p:tgtEl>
                                        <p:attrNameLst>
                                          <p:attrName>ppt_w</p:attrName>
                                        </p:attrNameLst>
                                      </p:cBhvr>
                                      <p:tavLst>
                                        <p:tav tm="0">
                                          <p:val>
                                            <p:strVal val="#ppt_w*0.70"/>
                                          </p:val>
                                        </p:tav>
                                        <p:tav tm="100000">
                                          <p:val>
                                            <p:strVal val="#ppt_w"/>
                                          </p:val>
                                        </p:tav>
                                      </p:tavLst>
                                    </p:anim>
                                    <p:anim calcmode="lin" valueType="num">
                                      <p:cBhvr>
                                        <p:cTn id="11" dur="1000" fill="hold"/>
                                        <p:tgtEl>
                                          <p:spTgt spid="13"/>
                                        </p:tgtEl>
                                        <p:attrNameLst>
                                          <p:attrName>ppt_h</p:attrName>
                                        </p:attrNameLst>
                                      </p:cBhvr>
                                      <p:tavLst>
                                        <p:tav tm="0">
                                          <p:val>
                                            <p:strVal val="#ppt_h"/>
                                          </p:val>
                                        </p:tav>
                                        <p:tav tm="100000">
                                          <p:val>
                                            <p:strVal val="#ppt_h"/>
                                          </p:val>
                                        </p:tav>
                                      </p:tavLst>
                                    </p:anim>
                                    <p:animEffect transition="in" filter="fade">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7" grpId="0"/>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310505" y="-185"/>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228600" y="-59234"/>
            <a:ext cx="4572000" cy="5169535"/>
          </a:xfrm>
          <a:prstGeom prst="rect">
            <a:avLst/>
          </a:prstGeom>
        </p:spPr>
        <p:txBody>
          <a:bodyPr wrap="square">
            <a:spAutoFit/>
          </a:bodyPr>
          <a:lstStyle/>
          <a:p>
            <a:pPr>
              <a:lnSpc>
                <a:spcPct val="150000"/>
              </a:lnSpc>
              <a:buNone/>
            </a:pPr>
            <a:r>
              <a:rPr lang="en-IN" sz="2000" dirty="0" smtClean="0"/>
              <a:t>#include&lt;stdio.h&gt;</a:t>
            </a:r>
          </a:p>
          <a:p>
            <a:pPr>
              <a:lnSpc>
                <a:spcPct val="150000"/>
              </a:lnSpc>
              <a:buNone/>
            </a:pPr>
            <a:r>
              <a:rPr lang="en-IN" sz="2000" dirty="0" smtClean="0"/>
              <a:t>int main()</a:t>
            </a:r>
          </a:p>
          <a:p>
            <a:pPr>
              <a:lnSpc>
                <a:spcPct val="150000"/>
              </a:lnSpc>
              <a:buNone/>
            </a:pPr>
            <a:r>
              <a:rPr lang="en-IN" sz="2000" dirty="0" smtClean="0"/>
              <a:t>{</a:t>
            </a:r>
          </a:p>
          <a:p>
            <a:pPr>
              <a:lnSpc>
                <a:spcPct val="150000"/>
              </a:lnSpc>
              <a:buNone/>
            </a:pPr>
            <a:r>
              <a:rPr lang="en-IN" sz="2000" dirty="0" smtClean="0"/>
              <a:t>   int diameter;</a:t>
            </a:r>
          </a:p>
          <a:p>
            <a:pPr>
              <a:lnSpc>
                <a:spcPct val="150000"/>
              </a:lnSpc>
              <a:buNone/>
            </a:pPr>
            <a:r>
              <a:rPr lang="en-IN" sz="2000" dirty="0" smtClean="0"/>
              <a:t>   scanf("%d", &amp;diameter);</a:t>
            </a:r>
          </a:p>
          <a:p>
            <a:pPr>
              <a:lnSpc>
                <a:spcPct val="150000"/>
              </a:lnSpc>
              <a:buNone/>
            </a:pPr>
            <a:r>
              <a:rPr lang="en-IN" sz="2000" dirty="0" smtClean="0"/>
              <a:t>  </a:t>
            </a:r>
            <a:r>
              <a:rPr lang="en-IN" sz="2000" b="1" dirty="0" smtClean="0">
                <a:solidFill>
                  <a:srgbClr val="FF0000"/>
                </a:solidFill>
              </a:rPr>
              <a:t> float radius = </a:t>
            </a:r>
            <a:r>
              <a:rPr lang="en-IN" sz="2000" b="1" dirty="0" smtClean="0">
                <a:solidFill>
                  <a:srgbClr val="FF0000"/>
                </a:solidFill>
                <a:sym typeface="+mn-ea"/>
              </a:rPr>
              <a:t>(diameter)/2;</a:t>
            </a:r>
            <a:endParaRPr lang="en-IN" altLang="en-IN" sz="2000" b="1" dirty="0" smtClean="0">
              <a:solidFill>
                <a:srgbClr val="FF0000"/>
              </a:solidFill>
              <a:sym typeface="+mn-ea"/>
            </a:endParaRPr>
          </a:p>
          <a:p>
            <a:pPr>
              <a:lnSpc>
                <a:spcPct val="150000"/>
              </a:lnSpc>
              <a:buNone/>
            </a:pPr>
            <a:r>
              <a:rPr lang="en-IN" sz="2000" dirty="0" smtClean="0"/>
              <a:t>   float pi =3.14;</a:t>
            </a:r>
          </a:p>
          <a:p>
            <a:pPr>
              <a:lnSpc>
                <a:spcPct val="150000"/>
              </a:lnSpc>
              <a:buNone/>
            </a:pPr>
            <a:r>
              <a:rPr lang="en-IN" sz="2000" dirty="0" smtClean="0"/>
              <a:t>   float area = (pi) * (radius * radius);</a:t>
            </a:r>
          </a:p>
          <a:p>
            <a:pPr>
              <a:lnSpc>
                <a:spcPct val="150000"/>
              </a:lnSpc>
              <a:buNone/>
            </a:pPr>
            <a:r>
              <a:rPr lang="en-IN" sz="2000" dirty="0" smtClean="0"/>
              <a:t>   printf("%0.2f", area);</a:t>
            </a:r>
          </a:p>
          <a:p>
            <a:pPr>
              <a:lnSpc>
                <a:spcPct val="150000"/>
              </a:lnSpc>
              <a:buNone/>
            </a:pPr>
            <a:r>
              <a:rPr lang="en-IN" sz="2000" dirty="0" smtClean="0"/>
              <a:t>   return 0;</a:t>
            </a:r>
          </a:p>
          <a:p>
            <a:pPr>
              <a:lnSpc>
                <a:spcPct val="150000"/>
              </a:lnSpc>
              <a:buNone/>
            </a:pPr>
            <a:r>
              <a:rPr lang="en-US" altLang="en-IN" sz="2000" dirty="0" smtClean="0"/>
              <a:t>}</a:t>
            </a:r>
          </a:p>
        </p:txBody>
      </p:sp>
      <p:sp>
        <p:nvSpPr>
          <p:cNvPr id="9" name="Text Box 8"/>
          <p:cNvSpPr txBox="1"/>
          <p:nvPr/>
        </p:nvSpPr>
        <p:spPr>
          <a:xfrm>
            <a:off x="5498465" y="862965"/>
            <a:ext cx="3279140" cy="429895"/>
          </a:xfrm>
          <a:prstGeom prst="rect">
            <a:avLst/>
          </a:prstGeom>
          <a:noFill/>
        </p:spPr>
        <p:txBody>
          <a:bodyPr wrap="none" rtlCol="0">
            <a:spAutoFit/>
          </a:bodyPr>
          <a:lstStyle/>
          <a:p>
            <a:r>
              <a:rPr lang="en-US" sz="2200">
                <a:solidFill>
                  <a:schemeClr val="bg1"/>
                </a:solidFill>
              </a:rPr>
              <a:t>float radius  = </a:t>
            </a:r>
            <a:r>
              <a:rPr lang="en-US" sz="2200" b="1">
                <a:solidFill>
                  <a:schemeClr val="bg1"/>
                </a:solidFill>
              </a:rPr>
              <a:t>diameter </a:t>
            </a:r>
            <a:r>
              <a:rPr lang="en-US" sz="2200">
                <a:solidFill>
                  <a:schemeClr val="bg1"/>
                </a:solidFill>
              </a:rPr>
              <a:t>/ 2 </a:t>
            </a:r>
          </a:p>
        </p:txBody>
      </p:sp>
      <p:sp>
        <p:nvSpPr>
          <p:cNvPr id="10" name="Text Box 9"/>
          <p:cNvSpPr txBox="1"/>
          <p:nvPr/>
        </p:nvSpPr>
        <p:spPr>
          <a:xfrm>
            <a:off x="6758940" y="1358265"/>
            <a:ext cx="1119505" cy="429895"/>
          </a:xfrm>
          <a:prstGeom prst="rect">
            <a:avLst/>
          </a:prstGeom>
          <a:noFill/>
        </p:spPr>
        <p:txBody>
          <a:bodyPr wrap="square" rtlCol="0">
            <a:spAutoFit/>
          </a:bodyPr>
          <a:lstStyle/>
          <a:p>
            <a:r>
              <a:rPr lang="en-US" sz="2200">
                <a:solidFill>
                  <a:schemeClr val="bg1"/>
                </a:solidFill>
              </a:rPr>
              <a:t>  = 7 / 2 </a:t>
            </a:r>
          </a:p>
        </p:txBody>
      </p:sp>
      <p:sp>
        <p:nvSpPr>
          <p:cNvPr id="11" name="Text Box 10"/>
          <p:cNvSpPr txBox="1"/>
          <p:nvPr/>
        </p:nvSpPr>
        <p:spPr>
          <a:xfrm>
            <a:off x="6724015" y="1802765"/>
            <a:ext cx="2437765" cy="429895"/>
          </a:xfrm>
          <a:prstGeom prst="rect">
            <a:avLst/>
          </a:prstGeom>
          <a:noFill/>
        </p:spPr>
        <p:txBody>
          <a:bodyPr wrap="square" rtlCol="0">
            <a:spAutoFit/>
          </a:bodyPr>
          <a:lstStyle/>
          <a:p>
            <a:r>
              <a:rPr lang="en-US">
                <a:solidFill>
                  <a:schemeClr val="bg1"/>
                </a:solidFill>
              </a:rPr>
              <a:t>   </a:t>
            </a:r>
            <a:r>
              <a:rPr lang="en-US" sz="2200">
                <a:solidFill>
                  <a:schemeClr val="bg1"/>
                </a:solidFill>
              </a:rPr>
              <a:t>= int / int  = int</a:t>
            </a:r>
          </a:p>
        </p:txBody>
      </p:sp>
      <p:sp>
        <p:nvSpPr>
          <p:cNvPr id="12" name="Text Box 11"/>
          <p:cNvSpPr txBox="1"/>
          <p:nvPr/>
        </p:nvSpPr>
        <p:spPr>
          <a:xfrm>
            <a:off x="6733540" y="2323465"/>
            <a:ext cx="1967865" cy="429895"/>
          </a:xfrm>
          <a:prstGeom prst="rect">
            <a:avLst/>
          </a:prstGeom>
          <a:noFill/>
        </p:spPr>
        <p:txBody>
          <a:bodyPr wrap="square" rtlCol="0">
            <a:spAutoFit/>
          </a:bodyPr>
          <a:lstStyle/>
          <a:p>
            <a:r>
              <a:rPr lang="en-US" sz="2200">
                <a:solidFill>
                  <a:schemeClr val="bg1"/>
                </a:solidFill>
              </a:rPr>
              <a:t>   = 3  (not 3.5)</a:t>
            </a:r>
          </a:p>
        </p:txBody>
      </p:sp>
      <p:sp>
        <p:nvSpPr>
          <p:cNvPr id="13" name="Text Box 12"/>
          <p:cNvSpPr txBox="1"/>
          <p:nvPr/>
        </p:nvSpPr>
        <p:spPr>
          <a:xfrm>
            <a:off x="5498465" y="3140710"/>
            <a:ext cx="2959735" cy="429895"/>
          </a:xfrm>
          <a:prstGeom prst="rect">
            <a:avLst/>
          </a:prstGeom>
          <a:noFill/>
        </p:spPr>
        <p:txBody>
          <a:bodyPr wrap="none" rtlCol="0">
            <a:spAutoFit/>
          </a:bodyPr>
          <a:lstStyle/>
          <a:p>
            <a:r>
              <a:rPr lang="en-US" sz="2200">
                <a:solidFill>
                  <a:schemeClr val="bg1"/>
                </a:solidFill>
              </a:rPr>
              <a:t>           radius = </a:t>
            </a:r>
            <a:r>
              <a:rPr lang="en-US" sz="2200" b="1">
                <a:solidFill>
                  <a:schemeClr val="bg1"/>
                </a:solidFill>
              </a:rPr>
              <a:t>3.000000</a:t>
            </a:r>
            <a:r>
              <a:rPr lang="en-US" sz="2200">
                <a:solidFill>
                  <a:schemeClr val="bg1"/>
                </a:solidFill>
              </a:rPr>
              <a:t>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1000"/>
                                        <p:tgtEl>
                                          <p:spTgt spid="9"/>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Righ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Right)">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Right)">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trips(downRight)">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10505" y="-185"/>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228600" y="-59234"/>
            <a:ext cx="4572000" cy="5169535"/>
          </a:xfrm>
          <a:prstGeom prst="rect">
            <a:avLst/>
          </a:prstGeom>
        </p:spPr>
        <p:txBody>
          <a:bodyPr wrap="square">
            <a:spAutoFit/>
          </a:bodyPr>
          <a:lstStyle/>
          <a:p>
            <a:pPr>
              <a:lnSpc>
                <a:spcPct val="150000"/>
              </a:lnSpc>
              <a:buNone/>
            </a:pPr>
            <a:r>
              <a:rPr lang="en-IN" sz="2000" dirty="0" smtClean="0"/>
              <a:t>#include&lt;stdio.h&gt;</a:t>
            </a:r>
          </a:p>
          <a:p>
            <a:pPr>
              <a:lnSpc>
                <a:spcPct val="150000"/>
              </a:lnSpc>
              <a:buNone/>
            </a:pPr>
            <a:r>
              <a:rPr lang="en-IN" sz="2000" dirty="0" smtClean="0"/>
              <a:t>int main()</a:t>
            </a:r>
          </a:p>
          <a:p>
            <a:pPr>
              <a:lnSpc>
                <a:spcPct val="150000"/>
              </a:lnSpc>
              <a:buNone/>
            </a:pPr>
            <a:r>
              <a:rPr lang="en-IN" sz="2000" dirty="0" smtClean="0"/>
              <a:t>{</a:t>
            </a:r>
          </a:p>
          <a:p>
            <a:pPr>
              <a:lnSpc>
                <a:spcPct val="150000"/>
              </a:lnSpc>
              <a:buNone/>
            </a:pPr>
            <a:r>
              <a:rPr lang="en-IN" sz="2000" dirty="0" smtClean="0"/>
              <a:t>   int diameter;</a:t>
            </a:r>
          </a:p>
          <a:p>
            <a:pPr>
              <a:lnSpc>
                <a:spcPct val="150000"/>
              </a:lnSpc>
              <a:buNone/>
            </a:pPr>
            <a:r>
              <a:rPr lang="en-IN" sz="2000" dirty="0" smtClean="0"/>
              <a:t>   scanf("%d", &amp;diameter);</a:t>
            </a:r>
          </a:p>
          <a:p>
            <a:pPr>
              <a:lnSpc>
                <a:spcPct val="150000"/>
              </a:lnSpc>
              <a:buNone/>
            </a:pPr>
            <a:r>
              <a:rPr lang="en-IN" sz="2000" dirty="0" smtClean="0"/>
              <a:t>  </a:t>
            </a:r>
            <a:r>
              <a:rPr lang="en-IN" sz="2000" b="1" dirty="0" smtClean="0">
                <a:solidFill>
                  <a:srgbClr val="FF0000"/>
                </a:solidFill>
              </a:rPr>
              <a:t> float radius = (float)</a:t>
            </a:r>
            <a:r>
              <a:rPr lang="en-IN" sz="2000" b="1" dirty="0" smtClean="0">
                <a:solidFill>
                  <a:srgbClr val="FF0000"/>
                </a:solidFill>
                <a:sym typeface="+mn-ea"/>
              </a:rPr>
              <a:t>diameter/2;</a:t>
            </a:r>
            <a:endParaRPr lang="en-IN" altLang="en-IN" sz="2000" b="1" dirty="0" smtClean="0">
              <a:solidFill>
                <a:srgbClr val="FF0000"/>
              </a:solidFill>
              <a:sym typeface="+mn-ea"/>
            </a:endParaRPr>
          </a:p>
          <a:p>
            <a:pPr>
              <a:lnSpc>
                <a:spcPct val="150000"/>
              </a:lnSpc>
              <a:buNone/>
            </a:pPr>
            <a:r>
              <a:rPr lang="en-IN" sz="2000" dirty="0" smtClean="0"/>
              <a:t>   float pi =3.14;</a:t>
            </a:r>
          </a:p>
          <a:p>
            <a:pPr>
              <a:lnSpc>
                <a:spcPct val="150000"/>
              </a:lnSpc>
              <a:buNone/>
            </a:pPr>
            <a:r>
              <a:rPr lang="en-IN" sz="2000" dirty="0" smtClean="0"/>
              <a:t>   float area = (pi) * (radius * radius);</a:t>
            </a:r>
          </a:p>
          <a:p>
            <a:pPr>
              <a:lnSpc>
                <a:spcPct val="150000"/>
              </a:lnSpc>
              <a:buNone/>
            </a:pPr>
            <a:r>
              <a:rPr lang="en-IN" sz="2000" dirty="0" smtClean="0"/>
              <a:t>   printf("%0.2f", area);</a:t>
            </a:r>
          </a:p>
          <a:p>
            <a:pPr>
              <a:lnSpc>
                <a:spcPct val="150000"/>
              </a:lnSpc>
              <a:buNone/>
            </a:pPr>
            <a:r>
              <a:rPr lang="en-IN" sz="2000" dirty="0" smtClean="0"/>
              <a:t>   return 0;</a:t>
            </a:r>
          </a:p>
          <a:p>
            <a:pPr>
              <a:lnSpc>
                <a:spcPct val="150000"/>
              </a:lnSpc>
              <a:buNone/>
            </a:pPr>
            <a:r>
              <a:rPr lang="en-US" altLang="en-IN" sz="2000" dirty="0" smtClean="0"/>
              <a:t>}</a:t>
            </a:r>
          </a:p>
        </p:txBody>
      </p:sp>
      <p:sp>
        <p:nvSpPr>
          <p:cNvPr id="9" name="Text Box 8"/>
          <p:cNvSpPr txBox="1"/>
          <p:nvPr/>
        </p:nvSpPr>
        <p:spPr>
          <a:xfrm>
            <a:off x="5269865" y="862965"/>
            <a:ext cx="3992245" cy="429895"/>
          </a:xfrm>
          <a:prstGeom prst="rect">
            <a:avLst/>
          </a:prstGeom>
          <a:noFill/>
        </p:spPr>
        <p:txBody>
          <a:bodyPr wrap="none" rtlCol="0">
            <a:spAutoFit/>
          </a:bodyPr>
          <a:lstStyle/>
          <a:p>
            <a:r>
              <a:rPr lang="en-US" sz="2200">
                <a:solidFill>
                  <a:schemeClr val="bg1"/>
                </a:solidFill>
              </a:rPr>
              <a:t>float radius  = </a:t>
            </a:r>
            <a:r>
              <a:rPr lang="en-US" sz="2200" b="1">
                <a:solidFill>
                  <a:srgbClr val="FF0000"/>
                </a:solidFill>
              </a:rPr>
              <a:t>(float)</a:t>
            </a:r>
            <a:r>
              <a:rPr lang="en-US" sz="2200" b="1">
                <a:solidFill>
                  <a:schemeClr val="bg1"/>
                </a:solidFill>
              </a:rPr>
              <a:t>diameter </a:t>
            </a:r>
            <a:r>
              <a:rPr lang="en-US" sz="2200">
                <a:solidFill>
                  <a:schemeClr val="bg1"/>
                </a:solidFill>
              </a:rPr>
              <a:t>/ 2 </a:t>
            </a:r>
          </a:p>
        </p:txBody>
      </p:sp>
      <p:sp>
        <p:nvSpPr>
          <p:cNvPr id="10" name="Text Box 9"/>
          <p:cNvSpPr txBox="1"/>
          <p:nvPr/>
        </p:nvSpPr>
        <p:spPr>
          <a:xfrm>
            <a:off x="6618605" y="1976120"/>
            <a:ext cx="2267585" cy="429895"/>
          </a:xfrm>
          <a:prstGeom prst="rect">
            <a:avLst/>
          </a:prstGeom>
          <a:noFill/>
        </p:spPr>
        <p:txBody>
          <a:bodyPr wrap="square" rtlCol="0">
            <a:spAutoFit/>
          </a:bodyPr>
          <a:lstStyle/>
          <a:p>
            <a:r>
              <a:rPr lang="en-US" sz="2200">
                <a:solidFill>
                  <a:schemeClr val="bg1"/>
                </a:solidFill>
              </a:rPr>
              <a:t>  = 7.000000 / 2 </a:t>
            </a:r>
          </a:p>
        </p:txBody>
      </p:sp>
      <p:sp>
        <p:nvSpPr>
          <p:cNvPr id="11" name="Text Box 10"/>
          <p:cNvSpPr txBox="1"/>
          <p:nvPr/>
        </p:nvSpPr>
        <p:spPr>
          <a:xfrm>
            <a:off x="6498590" y="1421765"/>
            <a:ext cx="2664460" cy="429895"/>
          </a:xfrm>
          <a:prstGeom prst="rect">
            <a:avLst/>
          </a:prstGeom>
          <a:noFill/>
        </p:spPr>
        <p:txBody>
          <a:bodyPr wrap="square" rtlCol="0">
            <a:spAutoFit/>
          </a:bodyPr>
          <a:lstStyle/>
          <a:p>
            <a:r>
              <a:rPr lang="en-US">
                <a:solidFill>
                  <a:schemeClr val="bg1"/>
                </a:solidFill>
              </a:rPr>
              <a:t>    </a:t>
            </a:r>
            <a:r>
              <a:rPr lang="en-US" sz="2200">
                <a:solidFill>
                  <a:schemeClr val="bg1"/>
                </a:solidFill>
              </a:rPr>
              <a:t>= float / int  = float</a:t>
            </a:r>
          </a:p>
        </p:txBody>
      </p:sp>
      <p:sp>
        <p:nvSpPr>
          <p:cNvPr id="13" name="Text Box 12"/>
          <p:cNvSpPr txBox="1"/>
          <p:nvPr/>
        </p:nvSpPr>
        <p:spPr>
          <a:xfrm>
            <a:off x="5428615" y="2464435"/>
            <a:ext cx="2834005" cy="429895"/>
          </a:xfrm>
          <a:prstGeom prst="rect">
            <a:avLst/>
          </a:prstGeom>
          <a:noFill/>
        </p:spPr>
        <p:txBody>
          <a:bodyPr wrap="none" rtlCol="0">
            <a:spAutoFit/>
          </a:bodyPr>
          <a:lstStyle/>
          <a:p>
            <a:r>
              <a:rPr lang="en-US" sz="2200">
                <a:solidFill>
                  <a:schemeClr val="bg1"/>
                </a:solidFill>
              </a:rPr>
              <a:t>         radius = </a:t>
            </a:r>
            <a:r>
              <a:rPr lang="en-US" sz="2200" b="1">
                <a:solidFill>
                  <a:schemeClr val="bg1"/>
                </a:solidFill>
              </a:rPr>
              <a:t>3.500000</a:t>
            </a:r>
            <a:r>
              <a:rPr lang="en-US" sz="2200">
                <a:solidFill>
                  <a:schemeClr val="bg1"/>
                </a:solidFill>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10505" y="-185"/>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228600" y="-59234"/>
            <a:ext cx="4572000" cy="5169535"/>
          </a:xfrm>
          <a:prstGeom prst="rect">
            <a:avLst/>
          </a:prstGeom>
        </p:spPr>
        <p:txBody>
          <a:bodyPr wrap="square">
            <a:spAutoFit/>
          </a:bodyPr>
          <a:lstStyle/>
          <a:p>
            <a:pPr>
              <a:lnSpc>
                <a:spcPct val="150000"/>
              </a:lnSpc>
              <a:buNone/>
            </a:pPr>
            <a:r>
              <a:rPr lang="en-IN" sz="2000" dirty="0" smtClean="0"/>
              <a:t>#include&lt;stdio.h&gt;</a:t>
            </a:r>
          </a:p>
          <a:p>
            <a:pPr>
              <a:lnSpc>
                <a:spcPct val="150000"/>
              </a:lnSpc>
              <a:buNone/>
            </a:pPr>
            <a:r>
              <a:rPr lang="en-IN" sz="2000" dirty="0" smtClean="0"/>
              <a:t>int main()</a:t>
            </a:r>
          </a:p>
          <a:p>
            <a:pPr>
              <a:lnSpc>
                <a:spcPct val="150000"/>
              </a:lnSpc>
              <a:buNone/>
            </a:pPr>
            <a:r>
              <a:rPr lang="en-IN" sz="2000" dirty="0" smtClean="0"/>
              <a:t>{</a:t>
            </a:r>
          </a:p>
          <a:p>
            <a:pPr>
              <a:lnSpc>
                <a:spcPct val="150000"/>
              </a:lnSpc>
              <a:buNone/>
            </a:pPr>
            <a:r>
              <a:rPr lang="en-IN" sz="2000" dirty="0" smtClean="0"/>
              <a:t>   int diameter;</a:t>
            </a:r>
          </a:p>
          <a:p>
            <a:pPr>
              <a:lnSpc>
                <a:spcPct val="150000"/>
              </a:lnSpc>
              <a:buNone/>
            </a:pPr>
            <a:r>
              <a:rPr lang="en-IN" sz="2000" dirty="0" smtClean="0"/>
              <a:t>   scanf("%d", &amp;diameter);</a:t>
            </a:r>
          </a:p>
          <a:p>
            <a:pPr>
              <a:lnSpc>
                <a:spcPct val="150000"/>
              </a:lnSpc>
              <a:buNone/>
            </a:pPr>
            <a:r>
              <a:rPr lang="en-IN" sz="2000" dirty="0" smtClean="0"/>
              <a:t>  </a:t>
            </a:r>
            <a:r>
              <a:rPr lang="en-IN" sz="2000" b="1" dirty="0" smtClean="0">
                <a:solidFill>
                  <a:srgbClr val="FF0000"/>
                </a:solidFill>
              </a:rPr>
              <a:t> float radius = (float)</a:t>
            </a:r>
            <a:r>
              <a:rPr lang="en-IN" sz="2000" b="1" dirty="0" smtClean="0">
                <a:solidFill>
                  <a:srgbClr val="FF0000"/>
                </a:solidFill>
                <a:sym typeface="+mn-ea"/>
              </a:rPr>
              <a:t>diameter/2;</a:t>
            </a:r>
            <a:endParaRPr lang="en-IN" altLang="en-IN" sz="2000" b="1" dirty="0" smtClean="0">
              <a:solidFill>
                <a:srgbClr val="FF0000"/>
              </a:solidFill>
              <a:sym typeface="+mn-ea"/>
            </a:endParaRPr>
          </a:p>
          <a:p>
            <a:pPr>
              <a:lnSpc>
                <a:spcPct val="150000"/>
              </a:lnSpc>
              <a:buNone/>
            </a:pPr>
            <a:r>
              <a:rPr lang="en-IN" sz="2000" dirty="0" smtClean="0"/>
              <a:t>   float pi =3.14;</a:t>
            </a:r>
          </a:p>
          <a:p>
            <a:pPr>
              <a:lnSpc>
                <a:spcPct val="150000"/>
              </a:lnSpc>
              <a:buNone/>
            </a:pPr>
            <a:r>
              <a:rPr lang="en-IN" sz="2000" dirty="0" smtClean="0"/>
              <a:t>   float area = (pi) * (radius * radius);</a:t>
            </a:r>
          </a:p>
          <a:p>
            <a:pPr>
              <a:lnSpc>
                <a:spcPct val="150000"/>
              </a:lnSpc>
              <a:buNone/>
            </a:pPr>
            <a:r>
              <a:rPr lang="en-IN" sz="2000" dirty="0" smtClean="0"/>
              <a:t>   </a:t>
            </a:r>
            <a:r>
              <a:rPr lang="en-IN" sz="2000" b="1" dirty="0" smtClean="0"/>
              <a:t>printf("%0.2f", area);</a:t>
            </a:r>
          </a:p>
          <a:p>
            <a:pPr>
              <a:lnSpc>
                <a:spcPct val="150000"/>
              </a:lnSpc>
              <a:buNone/>
            </a:pPr>
            <a:r>
              <a:rPr lang="en-IN" sz="2000" dirty="0" smtClean="0"/>
              <a:t>   return 0;</a:t>
            </a:r>
          </a:p>
          <a:p>
            <a:pPr>
              <a:lnSpc>
                <a:spcPct val="150000"/>
              </a:lnSpc>
              <a:buNone/>
            </a:pPr>
            <a:r>
              <a:rPr lang="en-US" altLang="en-IN" sz="2000" dirty="0" smtClean="0"/>
              <a:t>}</a:t>
            </a:r>
          </a:p>
        </p:txBody>
      </p:sp>
      <p:sp>
        <p:nvSpPr>
          <p:cNvPr id="7" name="Rectangle 6"/>
          <p:cNvSpPr/>
          <p:nvPr/>
        </p:nvSpPr>
        <p:spPr>
          <a:xfrm>
            <a:off x="5481955" y="1217930"/>
            <a:ext cx="1964690" cy="1106805"/>
          </a:xfrm>
          <a:prstGeom prst="rect">
            <a:avLst/>
          </a:prstGeom>
        </p:spPr>
        <p:txBody>
          <a:bodyPr wrap="square">
            <a:spAutoFit/>
          </a:bodyPr>
          <a:lstStyle/>
          <a:p>
            <a:pPr algn="l">
              <a:lnSpc>
                <a:spcPct val="150000"/>
              </a:lnSpc>
              <a:buNone/>
            </a:pPr>
            <a:r>
              <a:rPr lang="en-US" sz="2200" dirty="0" smtClean="0">
                <a:solidFill>
                  <a:schemeClr val="bg1"/>
                </a:solidFill>
              </a:rPr>
              <a:t>Input:  20</a:t>
            </a:r>
          </a:p>
          <a:p>
            <a:pPr algn="l">
              <a:lnSpc>
                <a:spcPct val="150000"/>
              </a:lnSpc>
              <a:buNone/>
            </a:pPr>
            <a:r>
              <a:rPr lang="en-US" sz="2200" dirty="0" smtClean="0">
                <a:solidFill>
                  <a:schemeClr val="bg1"/>
                </a:solidFill>
              </a:rPr>
              <a:t>Output: 314.00</a:t>
            </a:r>
          </a:p>
        </p:txBody>
      </p:sp>
      <p:sp>
        <p:nvSpPr>
          <p:cNvPr id="8" name="Rectangle 7"/>
          <p:cNvSpPr/>
          <p:nvPr/>
        </p:nvSpPr>
        <p:spPr>
          <a:xfrm>
            <a:off x="5481955" y="2705735"/>
            <a:ext cx="1964690" cy="1106805"/>
          </a:xfrm>
          <a:prstGeom prst="rect">
            <a:avLst/>
          </a:prstGeom>
        </p:spPr>
        <p:txBody>
          <a:bodyPr wrap="square">
            <a:spAutoFit/>
          </a:bodyPr>
          <a:lstStyle/>
          <a:p>
            <a:pPr algn="l">
              <a:lnSpc>
                <a:spcPct val="150000"/>
              </a:lnSpc>
              <a:buNone/>
            </a:pPr>
            <a:r>
              <a:rPr lang="en-US" sz="2200" dirty="0" smtClean="0">
                <a:solidFill>
                  <a:schemeClr val="bg1"/>
                </a:solidFill>
              </a:rPr>
              <a:t>Input:  3</a:t>
            </a:r>
          </a:p>
          <a:p>
            <a:pPr algn="l">
              <a:lnSpc>
                <a:spcPct val="150000"/>
              </a:lnSpc>
              <a:buNone/>
            </a:pPr>
            <a:r>
              <a:rPr lang="en-US" sz="2200" dirty="0" smtClean="0">
                <a:solidFill>
                  <a:schemeClr val="bg1"/>
                </a:solidFill>
              </a:rPr>
              <a:t>Output: 7.07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ppt_x</p:attrName>
                                        </p:attrNameLst>
                                      </p:cBhvr>
                                      <p:tavLst>
                                        <p:tav tm="0">
                                          <p:val>
                                            <p:strVal val="#ppt_x-.2"/>
                                          </p:val>
                                        </p:tav>
                                        <p:tav tm="100000">
                                          <p:val>
                                            <p:strVal val="#ppt_x"/>
                                          </p:val>
                                        </p:tav>
                                      </p:tavLst>
                                    </p:anim>
                                    <p:anim calcmode="lin" valueType="num">
                                      <p:cBhvr>
                                        <p:cTn id="1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nodeType="clickEffect">
                                  <p:stCondLst>
                                    <p:cond delay="0"/>
                                  </p:stCondLst>
                                  <p:childTnLst>
                                    <p:animClr clrSpc="rgb" dir="cw">
                                      <p:cBhvr override="childStyle">
                                        <p:cTn id="19" dur="2000" fill="hold"/>
                                        <p:tgtEl>
                                          <p:spTgt spid="4">
                                            <p:txEl>
                                              <p:pRg st="8" end="8"/>
                                            </p:txEl>
                                          </p:spTgt>
                                        </p:tgtEl>
                                        <p:attrNameLst>
                                          <p:attrName>style.color</p:attrName>
                                        </p:attrNameLst>
                                      </p:cBhvr>
                                      <p:to>
                                        <a:srgbClr val="F8141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005" y="1562100"/>
            <a:ext cx="7915910" cy="1055545"/>
          </a:xfrm>
          <a:prstGeom prst="rect">
            <a:avLst/>
          </a:prstGeom>
          <a:noFill/>
        </p:spPr>
        <p:txBody>
          <a:bodyPr wrap="square" rtlCol="0">
            <a:spAutoFit/>
          </a:bodyPr>
          <a:lstStyle/>
          <a:p>
            <a:pPr algn="just">
              <a:lnSpc>
                <a:spcPct val="150000"/>
              </a:lnSpc>
            </a:pPr>
            <a:r>
              <a:rPr lang="en-US" sz="2200" dirty="0" smtClean="0"/>
              <a:t>Get any character as  an  input from the user and check whether the given character is an alphabet or not.</a:t>
            </a:r>
          </a:p>
        </p:txBody>
      </p:sp>
      <p:sp>
        <p:nvSpPr>
          <p:cNvPr id="5" name="Rectangle 4"/>
          <p:cNvSpPr/>
          <p:nvPr/>
        </p:nvSpPr>
        <p:spPr>
          <a:xfrm>
            <a:off x="334645" y="3148330"/>
            <a:ext cx="2510155" cy="1106805"/>
          </a:xfrm>
          <a:prstGeom prst="rect">
            <a:avLst/>
          </a:prstGeom>
        </p:spPr>
        <p:txBody>
          <a:bodyPr wrap="square">
            <a:spAutoFit/>
          </a:bodyPr>
          <a:lstStyle/>
          <a:p>
            <a:pPr algn="l">
              <a:lnSpc>
                <a:spcPct val="150000"/>
              </a:lnSpc>
              <a:buNone/>
            </a:pPr>
            <a:r>
              <a:rPr lang="en-US" sz="2200" dirty="0" smtClean="0"/>
              <a:t>Input:  A </a:t>
            </a:r>
          </a:p>
          <a:p>
            <a:pPr algn="l">
              <a:lnSpc>
                <a:spcPct val="150000"/>
              </a:lnSpc>
              <a:buNone/>
            </a:pPr>
            <a:r>
              <a:rPr lang="en-US" sz="2200" dirty="0" smtClean="0"/>
              <a:t>Output:  ALPHABET</a:t>
            </a:r>
          </a:p>
        </p:txBody>
      </p:sp>
      <p:sp>
        <p:nvSpPr>
          <p:cNvPr id="2" name="Rectangle 1"/>
          <p:cNvSpPr/>
          <p:nvPr/>
        </p:nvSpPr>
        <p:spPr>
          <a:xfrm>
            <a:off x="3056255" y="3148330"/>
            <a:ext cx="2345055" cy="1106805"/>
          </a:xfrm>
          <a:prstGeom prst="rect">
            <a:avLst/>
          </a:prstGeom>
        </p:spPr>
        <p:txBody>
          <a:bodyPr wrap="square">
            <a:spAutoFit/>
          </a:bodyPr>
          <a:lstStyle/>
          <a:p>
            <a:pPr algn="l">
              <a:lnSpc>
                <a:spcPct val="150000"/>
              </a:lnSpc>
              <a:buNone/>
            </a:pPr>
            <a:r>
              <a:rPr lang="en-US" sz="2200" dirty="0" smtClean="0"/>
              <a:t>Input:  a</a:t>
            </a:r>
          </a:p>
          <a:p>
            <a:pPr algn="l">
              <a:lnSpc>
                <a:spcPct val="150000"/>
              </a:lnSpc>
              <a:buNone/>
            </a:pPr>
            <a:r>
              <a:rPr lang="en-US" sz="2200" dirty="0" smtClean="0"/>
              <a:t>Output: ALPHABET</a:t>
            </a:r>
          </a:p>
        </p:txBody>
      </p:sp>
      <p:sp>
        <p:nvSpPr>
          <p:cNvPr id="6" name="Text Box 5"/>
          <p:cNvSpPr txBox="1"/>
          <p:nvPr/>
        </p:nvSpPr>
        <p:spPr>
          <a:xfrm>
            <a:off x="472440" y="574040"/>
            <a:ext cx="7915275" cy="645160"/>
          </a:xfrm>
          <a:prstGeom prst="rect">
            <a:avLst/>
          </a:prstGeom>
          <a:noFill/>
        </p:spPr>
        <p:txBody>
          <a:bodyPr wrap="square" rtlCol="0" anchor="t">
            <a:spAutoFit/>
          </a:bodyPr>
          <a:lstStyle/>
          <a:p>
            <a:pPr algn="ctr">
              <a:lnSpc>
                <a:spcPct val="150000"/>
              </a:lnSpc>
            </a:pPr>
            <a:r>
              <a:rPr lang="en-US" sz="2400" b="1" dirty="0" smtClean="0">
                <a:sym typeface="+mn-ea"/>
              </a:rPr>
              <a:t>2. Write a C program to check alphabet or not.</a:t>
            </a:r>
          </a:p>
        </p:txBody>
      </p:sp>
      <p:sp>
        <p:nvSpPr>
          <p:cNvPr id="7" name="Rectangle 6"/>
          <p:cNvSpPr/>
          <p:nvPr/>
        </p:nvSpPr>
        <p:spPr>
          <a:xfrm>
            <a:off x="5664200" y="3148330"/>
            <a:ext cx="3310890" cy="1106805"/>
          </a:xfrm>
          <a:prstGeom prst="rect">
            <a:avLst/>
          </a:prstGeom>
        </p:spPr>
        <p:txBody>
          <a:bodyPr wrap="square">
            <a:spAutoFit/>
          </a:bodyPr>
          <a:lstStyle/>
          <a:p>
            <a:pPr algn="l">
              <a:lnSpc>
                <a:spcPct val="150000"/>
              </a:lnSpc>
              <a:buNone/>
            </a:pPr>
            <a:r>
              <a:rPr lang="en-US" sz="2200" dirty="0" smtClean="0"/>
              <a:t>Input:  ?</a:t>
            </a:r>
          </a:p>
          <a:p>
            <a:pPr algn="l">
              <a:lnSpc>
                <a:spcPct val="150000"/>
              </a:lnSpc>
              <a:buNone/>
            </a:pPr>
            <a:r>
              <a:rPr lang="en-US" sz="2200" dirty="0" smtClean="0"/>
              <a:t>Output: NOT AN ALPHABET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10505" y="-185"/>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481955" y="455930"/>
            <a:ext cx="2906395" cy="1106805"/>
          </a:xfrm>
          <a:prstGeom prst="rect">
            <a:avLst/>
          </a:prstGeom>
        </p:spPr>
        <p:txBody>
          <a:bodyPr wrap="square">
            <a:spAutoFit/>
          </a:bodyPr>
          <a:lstStyle/>
          <a:p>
            <a:pPr algn="l">
              <a:lnSpc>
                <a:spcPct val="150000"/>
              </a:lnSpc>
              <a:buNone/>
            </a:pPr>
            <a:r>
              <a:rPr lang="en-US" sz="2200" dirty="0" smtClean="0">
                <a:solidFill>
                  <a:schemeClr val="bg1"/>
                </a:solidFill>
              </a:rPr>
              <a:t>Input:  A</a:t>
            </a:r>
          </a:p>
          <a:p>
            <a:pPr algn="l">
              <a:lnSpc>
                <a:spcPct val="150000"/>
              </a:lnSpc>
              <a:buNone/>
            </a:pPr>
            <a:r>
              <a:rPr lang="en-US" sz="2200" dirty="0" smtClean="0">
                <a:solidFill>
                  <a:schemeClr val="bg1"/>
                </a:solidFill>
              </a:rPr>
              <a:t>Output:  ALPHABET</a:t>
            </a:r>
          </a:p>
        </p:txBody>
      </p:sp>
      <p:sp>
        <p:nvSpPr>
          <p:cNvPr id="8" name="Rectangle 7"/>
          <p:cNvSpPr/>
          <p:nvPr/>
        </p:nvSpPr>
        <p:spPr>
          <a:xfrm>
            <a:off x="5481955" y="1943735"/>
            <a:ext cx="2906395" cy="1106805"/>
          </a:xfrm>
          <a:prstGeom prst="rect">
            <a:avLst/>
          </a:prstGeom>
        </p:spPr>
        <p:txBody>
          <a:bodyPr wrap="square">
            <a:spAutoFit/>
          </a:bodyPr>
          <a:lstStyle/>
          <a:p>
            <a:pPr algn="l">
              <a:lnSpc>
                <a:spcPct val="150000"/>
              </a:lnSpc>
              <a:buNone/>
            </a:pPr>
            <a:r>
              <a:rPr lang="en-US" sz="2200" dirty="0" smtClean="0">
                <a:solidFill>
                  <a:schemeClr val="bg1"/>
                </a:solidFill>
              </a:rPr>
              <a:t>Input:  a</a:t>
            </a:r>
          </a:p>
          <a:p>
            <a:pPr algn="l">
              <a:lnSpc>
                <a:spcPct val="150000"/>
              </a:lnSpc>
              <a:buNone/>
            </a:pPr>
            <a:r>
              <a:rPr lang="en-US" sz="2200" dirty="0" smtClean="0">
                <a:solidFill>
                  <a:schemeClr val="bg1"/>
                </a:solidFill>
              </a:rPr>
              <a:t>Output:   ALPHABET </a:t>
            </a:r>
          </a:p>
        </p:txBody>
      </p:sp>
      <p:sp>
        <p:nvSpPr>
          <p:cNvPr id="6" name="Text Box 5"/>
          <p:cNvSpPr txBox="1"/>
          <p:nvPr/>
        </p:nvSpPr>
        <p:spPr>
          <a:xfrm>
            <a:off x="257175" y="-26035"/>
            <a:ext cx="5053330" cy="5169535"/>
          </a:xfrm>
          <a:prstGeom prst="rect">
            <a:avLst/>
          </a:prstGeom>
          <a:noFill/>
        </p:spPr>
        <p:txBody>
          <a:bodyPr wrap="square" rtlCol="0" anchor="t">
            <a:spAutoFit/>
          </a:bodyPr>
          <a:lstStyle/>
          <a:p>
            <a:pPr>
              <a:lnSpc>
                <a:spcPct val="150000"/>
              </a:lnSpc>
            </a:pPr>
            <a:r>
              <a:rPr lang="en-US" sz="2000" dirty="0"/>
              <a:t>#include &lt;stdio.h&gt;</a:t>
            </a:r>
          </a:p>
          <a:p>
            <a:pPr>
              <a:lnSpc>
                <a:spcPct val="150000"/>
              </a:lnSpc>
            </a:pPr>
            <a:r>
              <a:rPr lang="en-US" sz="2000" dirty="0"/>
              <a:t>int main()</a:t>
            </a:r>
          </a:p>
          <a:p>
            <a:pPr>
              <a:lnSpc>
                <a:spcPct val="150000"/>
              </a:lnSpc>
            </a:pPr>
            <a:r>
              <a:rPr lang="en-US" sz="2000" dirty="0"/>
              <a:t>{</a:t>
            </a:r>
          </a:p>
          <a:p>
            <a:pPr>
              <a:lnSpc>
                <a:spcPct val="150000"/>
              </a:lnSpc>
            </a:pPr>
            <a:r>
              <a:rPr lang="en-US" sz="2000" dirty="0"/>
              <a:t>    char c;</a:t>
            </a:r>
          </a:p>
          <a:p>
            <a:pPr>
              <a:lnSpc>
                <a:spcPct val="150000"/>
              </a:lnSpc>
            </a:pPr>
            <a:r>
              <a:rPr lang="en-US" sz="2000" dirty="0"/>
              <a:t>    scanf("%c",&amp;c);</a:t>
            </a:r>
          </a:p>
          <a:p>
            <a:pPr>
              <a:lnSpc>
                <a:spcPct val="150000"/>
              </a:lnSpc>
            </a:pPr>
            <a:r>
              <a:rPr lang="en-US" sz="2000" dirty="0"/>
              <a:t>    if( </a:t>
            </a:r>
            <a:r>
              <a:rPr lang="en-US" sz="2000" b="1" dirty="0"/>
              <a:t>(c&gt;='a' &amp;&amp; c&lt;='z') || (c&gt;='A' &amp;&amp; c&lt;='Z')</a:t>
            </a:r>
            <a:r>
              <a:rPr lang="en-US" sz="2000" dirty="0"/>
              <a:t>)</a:t>
            </a:r>
          </a:p>
          <a:p>
            <a:pPr>
              <a:lnSpc>
                <a:spcPct val="150000"/>
              </a:lnSpc>
            </a:pPr>
            <a:r>
              <a:rPr lang="en-US" sz="2000" dirty="0"/>
              <a:t>        printf("ALPHABET");</a:t>
            </a:r>
          </a:p>
          <a:p>
            <a:pPr>
              <a:lnSpc>
                <a:spcPct val="150000"/>
              </a:lnSpc>
            </a:pPr>
            <a:r>
              <a:rPr lang="en-US" sz="2000" dirty="0"/>
              <a:t>    else</a:t>
            </a:r>
          </a:p>
          <a:p>
            <a:pPr>
              <a:lnSpc>
                <a:spcPct val="150000"/>
              </a:lnSpc>
            </a:pPr>
            <a:r>
              <a:rPr lang="en-US" sz="2000" dirty="0"/>
              <a:t>        printf("NOT AN ALPHABET");</a:t>
            </a:r>
          </a:p>
          <a:p>
            <a:pPr>
              <a:lnSpc>
                <a:spcPct val="150000"/>
              </a:lnSpc>
            </a:pPr>
            <a:r>
              <a:rPr lang="en-US" sz="2000" dirty="0"/>
              <a:t>    return 0;</a:t>
            </a:r>
          </a:p>
          <a:p>
            <a:pPr>
              <a:lnSpc>
                <a:spcPct val="150000"/>
              </a:lnSpc>
            </a:pPr>
            <a:r>
              <a:rPr lang="en-US" sz="2000" dirty="0"/>
              <a:t>}</a:t>
            </a:r>
          </a:p>
        </p:txBody>
      </p:sp>
      <p:sp>
        <p:nvSpPr>
          <p:cNvPr id="3" name="Rectangle 2"/>
          <p:cNvSpPr/>
          <p:nvPr/>
        </p:nvSpPr>
        <p:spPr>
          <a:xfrm>
            <a:off x="5532755" y="3442335"/>
            <a:ext cx="3629025" cy="1106805"/>
          </a:xfrm>
          <a:prstGeom prst="rect">
            <a:avLst/>
          </a:prstGeom>
        </p:spPr>
        <p:txBody>
          <a:bodyPr wrap="square">
            <a:spAutoFit/>
          </a:bodyPr>
          <a:lstStyle/>
          <a:p>
            <a:pPr algn="l">
              <a:lnSpc>
                <a:spcPct val="150000"/>
              </a:lnSpc>
              <a:buNone/>
            </a:pPr>
            <a:r>
              <a:rPr lang="en-US" sz="2200" dirty="0" smtClean="0">
                <a:solidFill>
                  <a:schemeClr val="bg1"/>
                </a:solidFill>
              </a:rPr>
              <a:t>Input:  ?</a:t>
            </a:r>
          </a:p>
          <a:p>
            <a:pPr algn="l">
              <a:lnSpc>
                <a:spcPct val="150000"/>
              </a:lnSpc>
              <a:buNone/>
            </a:pPr>
            <a:r>
              <a:rPr lang="en-US" sz="2200" dirty="0" smtClean="0">
                <a:solidFill>
                  <a:schemeClr val="bg1"/>
                </a:solidFill>
              </a:rPr>
              <a:t>Output:   NOT AN ALPHABET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orizontal Scroll 5"/>
          <p:cNvSpPr/>
          <p:nvPr/>
        </p:nvSpPr>
        <p:spPr>
          <a:xfrm>
            <a:off x="2952020" y="465909"/>
            <a:ext cx="3077962" cy="863989"/>
          </a:xfrm>
          <a:prstGeom prst="horizontalScroll">
            <a:avLst>
              <a:gd name="adj" fmla="val 2011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100" b="1" i="1" dirty="0" smtClean="0">
                <a:solidFill>
                  <a:schemeClr val="tx1"/>
                </a:solidFill>
                <a:effectLst>
                  <a:outerShdw blurRad="38100" dist="38100" dir="2700000" algn="tl">
                    <a:srgbClr val="000000">
                      <a:alpha val="43137"/>
                    </a:srgbClr>
                  </a:outerShdw>
                </a:effectLst>
                <a:latin typeface="Letter Gothic Std" panose="020B0409020202030304" pitchFamily="49" charset="0"/>
              </a:rPr>
              <a:t>Flow Control</a:t>
            </a:r>
            <a:endParaRPr lang="en-IN" sz="2100" b="1" i="1" dirty="0">
              <a:solidFill>
                <a:schemeClr val="tx1"/>
              </a:solidFill>
              <a:effectLst>
                <a:outerShdw blurRad="38100" dist="38100" dir="2700000" algn="tl">
                  <a:srgbClr val="000000">
                    <a:alpha val="43137"/>
                  </a:srgbClr>
                </a:outerShdw>
              </a:effectLst>
              <a:latin typeface="Letter Gothic Std" panose="020B0409020202030304" pitchFamily="49" charset="0"/>
            </a:endParaRPr>
          </a:p>
        </p:txBody>
      </p:sp>
      <p:sp>
        <p:nvSpPr>
          <p:cNvPr id="8" name="Pentagon 7"/>
          <p:cNvSpPr/>
          <p:nvPr/>
        </p:nvSpPr>
        <p:spPr>
          <a:xfrm>
            <a:off x="2412027" y="2031889"/>
            <a:ext cx="1997975" cy="593993"/>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100" b="1" i="1" dirty="0">
                <a:solidFill>
                  <a:schemeClr val="tx1"/>
                </a:solidFill>
                <a:effectLst>
                  <a:outerShdw blurRad="38100" dist="38100" dir="2700000" algn="tl">
                    <a:srgbClr val="000000">
                      <a:alpha val="43137"/>
                    </a:srgbClr>
                  </a:outerShdw>
                </a:effectLst>
                <a:latin typeface="Letter Gothic Std" panose="020B0409020202030304" pitchFamily="49" charset="0"/>
              </a:rPr>
              <a:t>Branching</a:t>
            </a:r>
            <a:endParaRPr lang="en-IN" sz="2100" b="1" i="1" dirty="0">
              <a:solidFill>
                <a:schemeClr val="tx1"/>
              </a:solidFill>
              <a:effectLst>
                <a:outerShdw blurRad="38100" dist="38100" dir="2700000" algn="tl">
                  <a:srgbClr val="000000">
                    <a:alpha val="43137"/>
                  </a:srgbClr>
                </a:outerShdw>
              </a:effectLst>
              <a:latin typeface="Letter Gothic Std" panose="020B0409020202030304" pitchFamily="49" charset="0"/>
            </a:endParaRPr>
          </a:p>
        </p:txBody>
      </p:sp>
      <p:sp>
        <p:nvSpPr>
          <p:cNvPr id="9" name="Pentagon 8"/>
          <p:cNvSpPr/>
          <p:nvPr/>
        </p:nvSpPr>
        <p:spPr>
          <a:xfrm>
            <a:off x="2412027" y="3165876"/>
            <a:ext cx="1997975" cy="593993"/>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100" b="1" i="1" dirty="0" smtClean="0">
                <a:solidFill>
                  <a:schemeClr val="tx1"/>
                </a:solidFill>
                <a:effectLst>
                  <a:outerShdw blurRad="38100" dist="38100" dir="2700000" algn="tl">
                    <a:srgbClr val="000000">
                      <a:alpha val="43137"/>
                    </a:srgbClr>
                  </a:outerShdw>
                </a:effectLst>
                <a:latin typeface="Letter Gothic Std" panose="020B0409020202030304" pitchFamily="49" charset="0"/>
              </a:rPr>
              <a:t>Looping</a:t>
            </a:r>
            <a:endParaRPr lang="en-IN" sz="2100" b="1" i="1" dirty="0">
              <a:solidFill>
                <a:schemeClr val="tx1"/>
              </a:solidFill>
              <a:effectLst>
                <a:outerShdw blurRad="38100" dist="38100" dir="2700000" algn="tl">
                  <a:srgbClr val="000000">
                    <a:alpha val="43137"/>
                  </a:srgbClr>
                </a:outerShdw>
              </a:effectLst>
              <a:latin typeface="Letter Gothic Std" panose="020B0409020202030304" pitchFamily="49" charset="0"/>
            </a:endParaRPr>
          </a:p>
        </p:txBody>
      </p:sp>
      <p:sp>
        <p:nvSpPr>
          <p:cNvPr id="10" name="Rectangle 9"/>
          <p:cNvSpPr/>
          <p:nvPr/>
        </p:nvSpPr>
        <p:spPr>
          <a:xfrm>
            <a:off x="4680000" y="2140759"/>
            <a:ext cx="2727960" cy="344805"/>
          </a:xfrm>
          <a:prstGeom prst="rect">
            <a:avLst/>
          </a:prstGeom>
        </p:spPr>
        <p:txBody>
          <a:bodyPr wrap="none">
            <a:spAutoFit/>
          </a:bodyPr>
          <a:lstStyle/>
          <a:p>
            <a:r>
              <a:rPr lang="en-IN" sz="1650" dirty="0" smtClean="0"/>
              <a:t>- Decides </a:t>
            </a:r>
            <a:r>
              <a:rPr lang="en-IN" sz="1650" dirty="0"/>
              <a:t>what actions to take</a:t>
            </a:r>
          </a:p>
        </p:txBody>
      </p:sp>
      <p:sp>
        <p:nvSpPr>
          <p:cNvPr id="11" name="Rectangle 10"/>
          <p:cNvSpPr/>
          <p:nvPr/>
        </p:nvSpPr>
        <p:spPr>
          <a:xfrm>
            <a:off x="4679999" y="3184304"/>
            <a:ext cx="3077962" cy="852805"/>
          </a:xfrm>
          <a:prstGeom prst="rect">
            <a:avLst/>
          </a:prstGeom>
        </p:spPr>
        <p:txBody>
          <a:bodyPr wrap="square">
            <a:spAutoFit/>
          </a:bodyPr>
          <a:lstStyle/>
          <a:p>
            <a:pPr>
              <a:lnSpc>
                <a:spcPct val="150000"/>
              </a:lnSpc>
              <a:buFontTx/>
              <a:buChar char="-"/>
            </a:pPr>
            <a:r>
              <a:rPr lang="en-IN" sz="1650" dirty="0" smtClean="0"/>
              <a:t> Decides </a:t>
            </a:r>
            <a:r>
              <a:rPr lang="en-IN" sz="1650" dirty="0"/>
              <a:t>how many times </a:t>
            </a:r>
            <a:r>
              <a:rPr lang="en-IN" sz="1650" dirty="0" smtClean="0"/>
              <a:t>to</a:t>
            </a:r>
          </a:p>
          <a:p>
            <a:pPr>
              <a:lnSpc>
                <a:spcPct val="150000"/>
              </a:lnSpc>
            </a:pPr>
            <a:r>
              <a:rPr lang="en-IN" sz="1650" dirty="0"/>
              <a:t>  </a:t>
            </a:r>
            <a:r>
              <a:rPr lang="en-IN" sz="1650" dirty="0" smtClean="0"/>
              <a:t>take </a:t>
            </a:r>
            <a:r>
              <a:rPr lang="en-IN" sz="1650" dirty="0"/>
              <a:t>a certain action.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ppt_x</p:attrName>
                                        </p:attrNameLst>
                                      </p:cBhvr>
                                      <p:tavLst>
                                        <p:tav tm="0">
                                          <p:val>
                                            <p:strVal val="#ppt_x-.2"/>
                                          </p:val>
                                        </p:tav>
                                        <p:tav tm="100000">
                                          <p:val>
                                            <p:strVal val="#ppt_x"/>
                                          </p:val>
                                        </p:tav>
                                      </p:tavLst>
                                    </p:anim>
                                    <p:anim calcmode="lin" valueType="num">
                                      <p:cBhvr>
                                        <p:cTn id="1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ppt_x</p:attrName>
                                        </p:attrNameLst>
                                      </p:cBhvr>
                                      <p:tavLst>
                                        <p:tav tm="0">
                                          <p:val>
                                            <p:strVal val="#ppt_x-.2"/>
                                          </p:val>
                                        </p:tav>
                                        <p:tav tm="100000">
                                          <p:val>
                                            <p:strVal val="#ppt_x"/>
                                          </p:val>
                                        </p:tav>
                                      </p:tavLst>
                                    </p:anim>
                                    <p:anim calcmode="lin" valueType="num">
                                      <p:cBhvr>
                                        <p:cTn id="2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9" grpId="0" bldLvl="0" animBg="1"/>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005" y="1562100"/>
            <a:ext cx="7915910" cy="1106805"/>
          </a:xfrm>
          <a:prstGeom prst="rect">
            <a:avLst/>
          </a:prstGeom>
          <a:noFill/>
        </p:spPr>
        <p:txBody>
          <a:bodyPr wrap="square" rtlCol="0">
            <a:spAutoFit/>
          </a:bodyPr>
          <a:lstStyle/>
          <a:p>
            <a:pPr algn="just">
              <a:lnSpc>
                <a:spcPct val="150000"/>
              </a:lnSpc>
            </a:pPr>
            <a:r>
              <a:rPr lang="en-US" sz="2200" dirty="0" smtClean="0"/>
              <a:t>Get any character as  an  input from the user and check whether the given character is Vowel or Consonant.</a:t>
            </a:r>
          </a:p>
        </p:txBody>
      </p:sp>
      <p:sp>
        <p:nvSpPr>
          <p:cNvPr id="5" name="Rectangle 4"/>
          <p:cNvSpPr/>
          <p:nvPr/>
        </p:nvSpPr>
        <p:spPr>
          <a:xfrm>
            <a:off x="334645" y="3148330"/>
            <a:ext cx="2510155" cy="1106805"/>
          </a:xfrm>
          <a:prstGeom prst="rect">
            <a:avLst/>
          </a:prstGeom>
        </p:spPr>
        <p:txBody>
          <a:bodyPr wrap="square">
            <a:spAutoFit/>
          </a:bodyPr>
          <a:lstStyle/>
          <a:p>
            <a:pPr algn="l">
              <a:lnSpc>
                <a:spcPct val="150000"/>
              </a:lnSpc>
              <a:buNone/>
            </a:pPr>
            <a:r>
              <a:rPr lang="en-US" sz="2200" dirty="0" smtClean="0"/>
              <a:t>Input:  A </a:t>
            </a:r>
          </a:p>
          <a:p>
            <a:pPr algn="l">
              <a:lnSpc>
                <a:spcPct val="150000"/>
              </a:lnSpc>
              <a:buNone/>
            </a:pPr>
            <a:r>
              <a:rPr lang="en-US" sz="2200" dirty="0" smtClean="0"/>
              <a:t>Output:  Vowel</a:t>
            </a:r>
          </a:p>
        </p:txBody>
      </p:sp>
      <p:sp>
        <p:nvSpPr>
          <p:cNvPr id="2" name="Rectangle 1"/>
          <p:cNvSpPr/>
          <p:nvPr/>
        </p:nvSpPr>
        <p:spPr>
          <a:xfrm>
            <a:off x="2971800" y="3140154"/>
            <a:ext cx="2590800" cy="1107996"/>
          </a:xfrm>
          <a:prstGeom prst="rect">
            <a:avLst/>
          </a:prstGeom>
        </p:spPr>
        <p:txBody>
          <a:bodyPr wrap="square">
            <a:spAutoFit/>
          </a:bodyPr>
          <a:lstStyle/>
          <a:p>
            <a:pPr algn="l">
              <a:lnSpc>
                <a:spcPct val="150000"/>
              </a:lnSpc>
              <a:buNone/>
            </a:pPr>
            <a:r>
              <a:rPr lang="en-US" sz="2200" dirty="0" smtClean="0"/>
              <a:t>Input:  a</a:t>
            </a:r>
          </a:p>
          <a:p>
            <a:pPr algn="l">
              <a:lnSpc>
                <a:spcPct val="150000"/>
              </a:lnSpc>
              <a:buNone/>
            </a:pPr>
            <a:r>
              <a:rPr lang="en-US" sz="2200" dirty="0" smtClean="0"/>
              <a:t>Output: Vowel</a:t>
            </a:r>
          </a:p>
        </p:txBody>
      </p:sp>
      <p:sp>
        <p:nvSpPr>
          <p:cNvPr id="6" name="Text Box 5"/>
          <p:cNvSpPr txBox="1"/>
          <p:nvPr/>
        </p:nvSpPr>
        <p:spPr>
          <a:xfrm>
            <a:off x="472440" y="574040"/>
            <a:ext cx="7915275" cy="645160"/>
          </a:xfrm>
          <a:prstGeom prst="rect">
            <a:avLst/>
          </a:prstGeom>
          <a:noFill/>
        </p:spPr>
        <p:txBody>
          <a:bodyPr wrap="square" rtlCol="0" anchor="t">
            <a:spAutoFit/>
          </a:bodyPr>
          <a:lstStyle/>
          <a:p>
            <a:pPr algn="ctr">
              <a:lnSpc>
                <a:spcPct val="150000"/>
              </a:lnSpc>
            </a:pPr>
            <a:r>
              <a:rPr lang="en-US" sz="2400" b="1" dirty="0" smtClean="0">
                <a:sym typeface="+mn-ea"/>
              </a:rPr>
              <a:t>3. Write a C program to check Vowel or Consonant.</a:t>
            </a:r>
          </a:p>
        </p:txBody>
      </p:sp>
      <p:sp>
        <p:nvSpPr>
          <p:cNvPr id="7" name="Rectangle 6"/>
          <p:cNvSpPr/>
          <p:nvPr/>
        </p:nvSpPr>
        <p:spPr>
          <a:xfrm>
            <a:off x="5664200" y="3148330"/>
            <a:ext cx="3310890" cy="1107996"/>
          </a:xfrm>
          <a:prstGeom prst="rect">
            <a:avLst/>
          </a:prstGeom>
        </p:spPr>
        <p:txBody>
          <a:bodyPr wrap="square">
            <a:spAutoFit/>
          </a:bodyPr>
          <a:lstStyle/>
          <a:p>
            <a:pPr algn="l">
              <a:lnSpc>
                <a:spcPct val="150000"/>
              </a:lnSpc>
              <a:buNone/>
            </a:pPr>
            <a:r>
              <a:rPr lang="en-US" sz="2200" dirty="0" smtClean="0"/>
              <a:t>Input:  R</a:t>
            </a:r>
          </a:p>
          <a:p>
            <a:pPr algn="l">
              <a:lnSpc>
                <a:spcPct val="150000"/>
              </a:lnSpc>
              <a:buNone/>
            </a:pPr>
            <a:r>
              <a:rPr lang="en-US" sz="2200" dirty="0" smtClean="0"/>
              <a:t>Output:  Consonant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72555" y="0"/>
            <a:ext cx="26898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6624955" y="455930"/>
            <a:ext cx="2537460" cy="1106805"/>
          </a:xfrm>
          <a:prstGeom prst="rect">
            <a:avLst/>
          </a:prstGeom>
        </p:spPr>
        <p:txBody>
          <a:bodyPr wrap="square">
            <a:spAutoFit/>
          </a:bodyPr>
          <a:lstStyle/>
          <a:p>
            <a:pPr algn="l">
              <a:lnSpc>
                <a:spcPct val="150000"/>
              </a:lnSpc>
              <a:buNone/>
            </a:pPr>
            <a:r>
              <a:rPr lang="en-US" sz="2200" dirty="0" smtClean="0">
                <a:solidFill>
                  <a:schemeClr val="bg1"/>
                </a:solidFill>
              </a:rPr>
              <a:t>Input:  A</a:t>
            </a:r>
          </a:p>
          <a:p>
            <a:pPr algn="l">
              <a:lnSpc>
                <a:spcPct val="150000"/>
              </a:lnSpc>
              <a:buNone/>
            </a:pPr>
            <a:r>
              <a:rPr lang="en-US" sz="2200" dirty="0" smtClean="0">
                <a:solidFill>
                  <a:schemeClr val="bg1"/>
                </a:solidFill>
              </a:rPr>
              <a:t>Output:  Vowel</a:t>
            </a:r>
          </a:p>
        </p:txBody>
      </p:sp>
      <p:sp>
        <p:nvSpPr>
          <p:cNvPr id="8" name="Rectangle 7"/>
          <p:cNvSpPr/>
          <p:nvPr/>
        </p:nvSpPr>
        <p:spPr>
          <a:xfrm>
            <a:off x="6624955" y="1943735"/>
            <a:ext cx="2537460" cy="1106805"/>
          </a:xfrm>
          <a:prstGeom prst="rect">
            <a:avLst/>
          </a:prstGeom>
        </p:spPr>
        <p:txBody>
          <a:bodyPr wrap="square">
            <a:spAutoFit/>
          </a:bodyPr>
          <a:lstStyle/>
          <a:p>
            <a:pPr algn="l">
              <a:lnSpc>
                <a:spcPct val="150000"/>
              </a:lnSpc>
              <a:buNone/>
            </a:pPr>
            <a:r>
              <a:rPr lang="en-US" sz="2200" dirty="0" smtClean="0">
                <a:solidFill>
                  <a:schemeClr val="bg1"/>
                </a:solidFill>
              </a:rPr>
              <a:t>Input:  a</a:t>
            </a:r>
          </a:p>
          <a:p>
            <a:pPr algn="l">
              <a:lnSpc>
                <a:spcPct val="150000"/>
              </a:lnSpc>
              <a:buNone/>
            </a:pPr>
            <a:r>
              <a:rPr lang="en-US" sz="2200" dirty="0" smtClean="0">
                <a:solidFill>
                  <a:schemeClr val="bg1"/>
                </a:solidFill>
              </a:rPr>
              <a:t>Output:   Vowel </a:t>
            </a:r>
          </a:p>
        </p:txBody>
      </p:sp>
      <p:sp>
        <p:nvSpPr>
          <p:cNvPr id="6" name="Text Box 5"/>
          <p:cNvSpPr txBox="1"/>
          <p:nvPr/>
        </p:nvSpPr>
        <p:spPr>
          <a:xfrm>
            <a:off x="175895" y="-26035"/>
            <a:ext cx="6348095" cy="5169535"/>
          </a:xfrm>
          <a:prstGeom prst="rect">
            <a:avLst/>
          </a:prstGeom>
          <a:noFill/>
        </p:spPr>
        <p:txBody>
          <a:bodyPr wrap="square" rtlCol="0" anchor="t">
            <a:spAutoFit/>
          </a:bodyPr>
          <a:lstStyle/>
          <a:p>
            <a:pPr>
              <a:lnSpc>
                <a:spcPct val="150000"/>
              </a:lnSpc>
            </a:pPr>
            <a:r>
              <a:rPr lang="en-US" sz="2000" dirty="0"/>
              <a:t>#include &lt;stdio.h&gt;</a:t>
            </a:r>
          </a:p>
          <a:p>
            <a:pPr>
              <a:lnSpc>
                <a:spcPct val="150000"/>
              </a:lnSpc>
            </a:pPr>
            <a:r>
              <a:rPr lang="en-US" sz="2000" dirty="0"/>
              <a:t>int main() {</a:t>
            </a:r>
          </a:p>
          <a:p>
            <a:pPr>
              <a:lnSpc>
                <a:spcPct val="150000"/>
              </a:lnSpc>
            </a:pPr>
            <a:r>
              <a:rPr lang="en-US" sz="2000" dirty="0"/>
              <a:t>    char c;    int Low, Upp;</a:t>
            </a:r>
          </a:p>
          <a:p>
            <a:pPr>
              <a:lnSpc>
                <a:spcPct val="150000"/>
              </a:lnSpc>
            </a:pPr>
            <a:r>
              <a:rPr lang="en-US" sz="2000" dirty="0"/>
              <a:t>    scanf("%c",&amp;c);</a:t>
            </a:r>
          </a:p>
          <a:p>
            <a:pPr>
              <a:lnSpc>
                <a:spcPct val="150000"/>
              </a:lnSpc>
            </a:pPr>
            <a:r>
              <a:rPr lang="en-US" sz="2000" dirty="0"/>
              <a:t>  Low = (c == 'a' || c == 'e' || c == 'i' || c == 'o' || c == 'u');</a:t>
            </a:r>
          </a:p>
          <a:p>
            <a:pPr>
              <a:lnSpc>
                <a:spcPct val="150000"/>
              </a:lnSpc>
            </a:pPr>
            <a:r>
              <a:rPr lang="en-US" sz="2000" dirty="0"/>
              <a:t>  Upp = (c == 'A' || c == 'E' || c == 'I' || c == 'O' || c == 'U');</a:t>
            </a:r>
          </a:p>
          <a:p>
            <a:pPr>
              <a:lnSpc>
                <a:spcPct val="150000"/>
              </a:lnSpc>
            </a:pPr>
            <a:r>
              <a:rPr lang="en-US" sz="2000" dirty="0"/>
              <a:t> if (Low || Upp)</a:t>
            </a:r>
          </a:p>
          <a:p>
            <a:pPr>
              <a:lnSpc>
                <a:spcPct val="150000"/>
              </a:lnSpc>
            </a:pPr>
            <a:r>
              <a:rPr lang="en-US" sz="2000" dirty="0"/>
              <a:t>        printf("Vowel");</a:t>
            </a:r>
          </a:p>
          <a:p>
            <a:pPr>
              <a:lnSpc>
                <a:spcPct val="150000"/>
              </a:lnSpc>
            </a:pPr>
            <a:r>
              <a:rPr lang="en-US" sz="2000" dirty="0"/>
              <a:t>    else</a:t>
            </a:r>
          </a:p>
          <a:p>
            <a:pPr>
              <a:lnSpc>
                <a:spcPct val="150000"/>
              </a:lnSpc>
            </a:pPr>
            <a:r>
              <a:rPr lang="en-US" sz="2000" dirty="0"/>
              <a:t>        printf("Consonant");</a:t>
            </a:r>
          </a:p>
          <a:p>
            <a:pPr>
              <a:lnSpc>
                <a:spcPct val="150000"/>
              </a:lnSpc>
            </a:pPr>
            <a:r>
              <a:rPr lang="en-US" sz="2000" dirty="0"/>
              <a:t>    return 0;  }</a:t>
            </a:r>
          </a:p>
        </p:txBody>
      </p:sp>
      <p:sp>
        <p:nvSpPr>
          <p:cNvPr id="3" name="Rectangle 2"/>
          <p:cNvSpPr/>
          <p:nvPr/>
        </p:nvSpPr>
        <p:spPr>
          <a:xfrm>
            <a:off x="6675755" y="3442335"/>
            <a:ext cx="2568575" cy="1106805"/>
          </a:xfrm>
          <a:prstGeom prst="rect">
            <a:avLst/>
          </a:prstGeom>
        </p:spPr>
        <p:txBody>
          <a:bodyPr wrap="square">
            <a:spAutoFit/>
          </a:bodyPr>
          <a:lstStyle/>
          <a:p>
            <a:pPr algn="l">
              <a:lnSpc>
                <a:spcPct val="150000"/>
              </a:lnSpc>
              <a:buNone/>
            </a:pPr>
            <a:r>
              <a:rPr lang="en-US" sz="2200" dirty="0" smtClean="0">
                <a:solidFill>
                  <a:schemeClr val="bg1"/>
                </a:solidFill>
              </a:rPr>
              <a:t>Input:  R</a:t>
            </a:r>
          </a:p>
          <a:p>
            <a:pPr algn="l">
              <a:lnSpc>
                <a:spcPct val="150000"/>
              </a:lnSpc>
              <a:buNone/>
            </a:pPr>
            <a:r>
              <a:rPr lang="en-US" sz="2200" dirty="0" smtClean="0">
                <a:solidFill>
                  <a:schemeClr val="bg1"/>
                </a:solidFill>
              </a:rPr>
              <a:t>Output:   Consonant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005" y="1562100"/>
            <a:ext cx="7915910" cy="1106805"/>
          </a:xfrm>
          <a:prstGeom prst="rect">
            <a:avLst/>
          </a:prstGeom>
          <a:noFill/>
        </p:spPr>
        <p:txBody>
          <a:bodyPr wrap="square" rtlCol="0">
            <a:spAutoFit/>
          </a:bodyPr>
          <a:lstStyle/>
          <a:p>
            <a:pPr algn="just">
              <a:lnSpc>
                <a:spcPct val="150000"/>
              </a:lnSpc>
            </a:pPr>
            <a:r>
              <a:rPr lang="en-US" sz="2200" dirty="0" smtClean="0"/>
              <a:t>Get any integer (yyyy) as  an  input from the user and check whether the given year is a leap year or not.</a:t>
            </a:r>
          </a:p>
        </p:txBody>
      </p:sp>
      <p:sp>
        <p:nvSpPr>
          <p:cNvPr id="5" name="Rectangle 4"/>
          <p:cNvSpPr/>
          <p:nvPr/>
        </p:nvSpPr>
        <p:spPr>
          <a:xfrm>
            <a:off x="1858645" y="3148330"/>
            <a:ext cx="2510155" cy="1106805"/>
          </a:xfrm>
          <a:prstGeom prst="rect">
            <a:avLst/>
          </a:prstGeom>
        </p:spPr>
        <p:txBody>
          <a:bodyPr wrap="square">
            <a:spAutoFit/>
          </a:bodyPr>
          <a:lstStyle/>
          <a:p>
            <a:pPr algn="l">
              <a:lnSpc>
                <a:spcPct val="150000"/>
              </a:lnSpc>
              <a:buNone/>
            </a:pPr>
            <a:r>
              <a:rPr lang="en-US" sz="2200" dirty="0" smtClean="0"/>
              <a:t>Input:  1600 </a:t>
            </a:r>
          </a:p>
          <a:p>
            <a:pPr algn="l">
              <a:lnSpc>
                <a:spcPct val="150000"/>
              </a:lnSpc>
              <a:buNone/>
            </a:pPr>
            <a:r>
              <a:rPr lang="en-US" sz="2200" dirty="0" smtClean="0"/>
              <a:t>Output:  Leap year</a:t>
            </a:r>
          </a:p>
        </p:txBody>
      </p:sp>
      <p:sp>
        <p:nvSpPr>
          <p:cNvPr id="2" name="Rectangle 1"/>
          <p:cNvSpPr/>
          <p:nvPr/>
        </p:nvSpPr>
        <p:spPr>
          <a:xfrm>
            <a:off x="4580255" y="3148330"/>
            <a:ext cx="3623945" cy="1106805"/>
          </a:xfrm>
          <a:prstGeom prst="rect">
            <a:avLst/>
          </a:prstGeom>
        </p:spPr>
        <p:txBody>
          <a:bodyPr wrap="square">
            <a:spAutoFit/>
          </a:bodyPr>
          <a:lstStyle/>
          <a:p>
            <a:pPr algn="l">
              <a:lnSpc>
                <a:spcPct val="150000"/>
              </a:lnSpc>
              <a:buNone/>
            </a:pPr>
            <a:r>
              <a:rPr lang="en-US" sz="2200" dirty="0" smtClean="0"/>
              <a:t>Input:  2011</a:t>
            </a:r>
          </a:p>
          <a:p>
            <a:pPr algn="l">
              <a:lnSpc>
                <a:spcPct val="150000"/>
              </a:lnSpc>
              <a:buNone/>
            </a:pPr>
            <a:r>
              <a:rPr lang="en-US" sz="2200" dirty="0" smtClean="0"/>
              <a:t>Output: Not a leap year</a:t>
            </a:r>
          </a:p>
        </p:txBody>
      </p:sp>
      <p:sp>
        <p:nvSpPr>
          <p:cNvPr id="6" name="Text Box 5"/>
          <p:cNvSpPr txBox="1"/>
          <p:nvPr/>
        </p:nvSpPr>
        <p:spPr>
          <a:xfrm>
            <a:off x="326390" y="878840"/>
            <a:ext cx="7223125" cy="645160"/>
          </a:xfrm>
          <a:prstGeom prst="rect">
            <a:avLst/>
          </a:prstGeom>
          <a:noFill/>
        </p:spPr>
        <p:txBody>
          <a:bodyPr wrap="square" rtlCol="0" anchor="t">
            <a:spAutoFit/>
          </a:bodyPr>
          <a:lstStyle/>
          <a:p>
            <a:pPr algn="ctr">
              <a:lnSpc>
                <a:spcPct val="150000"/>
              </a:lnSpc>
            </a:pPr>
            <a:r>
              <a:rPr lang="en-US" sz="2400" b="1" dirty="0" smtClean="0">
                <a:sym typeface="+mn-ea"/>
              </a:rPr>
              <a:t>4. Write a C program to check Leap year.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8890" y="0"/>
            <a:ext cx="28035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257175" y="50165"/>
            <a:ext cx="6101715" cy="5077460"/>
          </a:xfrm>
          <a:prstGeom prst="rect">
            <a:avLst/>
          </a:prstGeom>
          <a:noFill/>
        </p:spPr>
        <p:txBody>
          <a:bodyPr wrap="square" rtlCol="0" anchor="t">
            <a:spAutoFit/>
          </a:bodyPr>
          <a:lstStyle/>
          <a:p>
            <a:pPr>
              <a:lnSpc>
                <a:spcPct val="150000"/>
              </a:lnSpc>
            </a:pPr>
            <a:r>
              <a:rPr lang="en-US" dirty="0"/>
              <a:t>#include &lt;stdio.h&gt;</a:t>
            </a:r>
          </a:p>
          <a:p>
            <a:pPr>
              <a:lnSpc>
                <a:spcPct val="150000"/>
              </a:lnSpc>
            </a:pPr>
            <a:r>
              <a:rPr lang="en-US" dirty="0"/>
              <a:t>int main()  {</a:t>
            </a:r>
          </a:p>
          <a:p>
            <a:pPr>
              <a:lnSpc>
                <a:spcPct val="150000"/>
              </a:lnSpc>
            </a:pPr>
            <a:r>
              <a:rPr lang="en-US" dirty="0"/>
              <a:t>    int year;</a:t>
            </a:r>
          </a:p>
          <a:p>
            <a:pPr>
              <a:lnSpc>
                <a:spcPct val="150000"/>
              </a:lnSpc>
            </a:pPr>
            <a:r>
              <a:rPr lang="en-US" dirty="0"/>
              <a:t>    scanf("%d",&amp;year);</a:t>
            </a:r>
          </a:p>
          <a:p>
            <a:pPr>
              <a:lnSpc>
                <a:spcPct val="150000"/>
              </a:lnSpc>
            </a:pPr>
            <a:r>
              <a:rPr lang="en-US" dirty="0"/>
              <a:t>    if( </a:t>
            </a:r>
            <a:r>
              <a:rPr lang="en-US" b="1" dirty="0"/>
              <a:t>year%100 == 0</a:t>
            </a:r>
            <a:r>
              <a:rPr lang="en-US" dirty="0"/>
              <a:t>)</a:t>
            </a:r>
          </a:p>
          <a:p>
            <a:pPr>
              <a:lnSpc>
                <a:spcPct val="150000"/>
              </a:lnSpc>
            </a:pPr>
            <a:r>
              <a:rPr lang="en-US" dirty="0"/>
              <a:t>        {      if( </a:t>
            </a:r>
            <a:r>
              <a:rPr lang="en-US" b="1" dirty="0"/>
              <a:t>year%400 == 0</a:t>
            </a:r>
            <a:r>
              <a:rPr lang="en-US" dirty="0"/>
              <a:t>)    {     printf("Leap year");              }</a:t>
            </a:r>
          </a:p>
          <a:p>
            <a:pPr>
              <a:lnSpc>
                <a:spcPct val="150000"/>
              </a:lnSpc>
            </a:pPr>
            <a:r>
              <a:rPr lang="en-US" dirty="0"/>
              <a:t>                else  	                {     printf("Not a Leap year");    }</a:t>
            </a:r>
          </a:p>
          <a:p>
            <a:pPr>
              <a:lnSpc>
                <a:spcPct val="150000"/>
              </a:lnSpc>
            </a:pPr>
            <a:r>
              <a:rPr lang="en-US" dirty="0"/>
              <a:t>        }</a:t>
            </a:r>
          </a:p>
          <a:p>
            <a:pPr>
              <a:lnSpc>
                <a:spcPct val="150000"/>
              </a:lnSpc>
            </a:pPr>
            <a:r>
              <a:rPr lang="en-US" dirty="0"/>
              <a:t>        else if(</a:t>
            </a:r>
            <a:r>
              <a:rPr lang="en-US" b="1" dirty="0"/>
              <a:t>year%4 == 0</a:t>
            </a:r>
            <a:r>
              <a:rPr lang="en-US" dirty="0"/>
              <a:t>)       {     printf("Leap year");                }</a:t>
            </a:r>
          </a:p>
          <a:p>
            <a:pPr>
              <a:lnSpc>
                <a:spcPct val="150000"/>
              </a:lnSpc>
            </a:pPr>
            <a:r>
              <a:rPr lang="en-US" dirty="0"/>
              <a:t>        else   	               {     printf("Not a Leap year");     }</a:t>
            </a:r>
          </a:p>
          <a:p>
            <a:pPr>
              <a:lnSpc>
                <a:spcPct val="150000"/>
              </a:lnSpc>
            </a:pPr>
            <a:r>
              <a:rPr lang="en-US" dirty="0"/>
              <a:t>    return 0;   </a:t>
            </a:r>
          </a:p>
          <a:p>
            <a:pPr>
              <a:lnSpc>
                <a:spcPct val="150000"/>
              </a:lnSpc>
            </a:pPr>
            <a:r>
              <a:rPr lang="en-US" dirty="0"/>
              <a:t>}</a:t>
            </a:r>
          </a:p>
        </p:txBody>
      </p:sp>
      <p:sp>
        <p:nvSpPr>
          <p:cNvPr id="4" name="Rectangle 3"/>
          <p:cNvSpPr/>
          <p:nvPr/>
        </p:nvSpPr>
        <p:spPr>
          <a:xfrm>
            <a:off x="6526530" y="1379220"/>
            <a:ext cx="1859915" cy="1476375"/>
          </a:xfrm>
          <a:prstGeom prst="rect">
            <a:avLst/>
          </a:prstGeom>
        </p:spPr>
        <p:txBody>
          <a:bodyPr wrap="square">
            <a:spAutoFit/>
          </a:bodyPr>
          <a:lstStyle/>
          <a:p>
            <a:pPr algn="l">
              <a:lnSpc>
                <a:spcPct val="150000"/>
              </a:lnSpc>
              <a:buNone/>
            </a:pPr>
            <a:r>
              <a:rPr lang="en-US" sz="2000" b="1" dirty="0" smtClean="0">
                <a:solidFill>
                  <a:schemeClr val="bg1"/>
                </a:solidFill>
              </a:rPr>
              <a:t>Input:  1600 </a:t>
            </a:r>
          </a:p>
          <a:p>
            <a:pPr algn="l">
              <a:lnSpc>
                <a:spcPct val="150000"/>
              </a:lnSpc>
              <a:buNone/>
            </a:pPr>
            <a:r>
              <a:rPr lang="en-US" sz="2000" b="1" dirty="0" smtClean="0">
                <a:solidFill>
                  <a:schemeClr val="bg1"/>
                </a:solidFill>
              </a:rPr>
              <a:t>Output:  Leap year</a:t>
            </a:r>
          </a:p>
        </p:txBody>
      </p:sp>
      <p:sp>
        <p:nvSpPr>
          <p:cNvPr id="9" name="Rectangle 8"/>
          <p:cNvSpPr/>
          <p:nvPr/>
        </p:nvSpPr>
        <p:spPr>
          <a:xfrm>
            <a:off x="6511290" y="3148330"/>
            <a:ext cx="2685415" cy="1014730"/>
          </a:xfrm>
          <a:prstGeom prst="rect">
            <a:avLst/>
          </a:prstGeom>
        </p:spPr>
        <p:txBody>
          <a:bodyPr wrap="square">
            <a:spAutoFit/>
          </a:bodyPr>
          <a:lstStyle/>
          <a:p>
            <a:pPr algn="l">
              <a:lnSpc>
                <a:spcPct val="150000"/>
              </a:lnSpc>
              <a:buNone/>
            </a:pPr>
            <a:r>
              <a:rPr lang="en-US" sz="2000" b="1" dirty="0" smtClean="0">
                <a:solidFill>
                  <a:schemeClr val="bg1"/>
                </a:solidFill>
              </a:rPr>
              <a:t>Input:  2011</a:t>
            </a:r>
          </a:p>
          <a:p>
            <a:pPr algn="l">
              <a:lnSpc>
                <a:spcPct val="150000"/>
              </a:lnSpc>
              <a:buNone/>
            </a:pPr>
            <a:r>
              <a:rPr lang="en-US" sz="2000" b="1" dirty="0" smtClean="0">
                <a:solidFill>
                  <a:schemeClr val="bg1"/>
                </a:solidFill>
              </a:rPr>
              <a:t>Output: Not a leap year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4205" y="1562100"/>
            <a:ext cx="7915910" cy="1106805"/>
          </a:xfrm>
          <a:prstGeom prst="rect">
            <a:avLst/>
          </a:prstGeom>
          <a:noFill/>
        </p:spPr>
        <p:txBody>
          <a:bodyPr wrap="square" rtlCol="0">
            <a:spAutoFit/>
          </a:bodyPr>
          <a:lstStyle/>
          <a:p>
            <a:pPr algn="just">
              <a:lnSpc>
                <a:spcPct val="150000"/>
              </a:lnSpc>
            </a:pPr>
            <a:r>
              <a:rPr lang="en-US" sz="2200" dirty="0" smtClean="0"/>
              <a:t>Get two integers as  an  input from the user and check swap the two integers without using third variable</a:t>
            </a:r>
          </a:p>
        </p:txBody>
      </p:sp>
      <p:sp>
        <p:nvSpPr>
          <p:cNvPr id="5" name="Rectangle 4"/>
          <p:cNvSpPr/>
          <p:nvPr/>
        </p:nvSpPr>
        <p:spPr>
          <a:xfrm>
            <a:off x="1538605" y="3148330"/>
            <a:ext cx="2141855" cy="1106805"/>
          </a:xfrm>
          <a:prstGeom prst="rect">
            <a:avLst/>
          </a:prstGeom>
        </p:spPr>
        <p:txBody>
          <a:bodyPr wrap="square">
            <a:spAutoFit/>
          </a:bodyPr>
          <a:lstStyle/>
          <a:p>
            <a:pPr algn="l">
              <a:lnSpc>
                <a:spcPct val="150000"/>
              </a:lnSpc>
              <a:buNone/>
            </a:pPr>
            <a:r>
              <a:rPr lang="en-US" sz="2200" dirty="0" smtClean="0"/>
              <a:t>Input:  10  20 </a:t>
            </a:r>
          </a:p>
          <a:p>
            <a:pPr algn="l">
              <a:lnSpc>
                <a:spcPct val="150000"/>
              </a:lnSpc>
              <a:buNone/>
            </a:pPr>
            <a:r>
              <a:rPr lang="en-US" sz="2200" dirty="0" smtClean="0"/>
              <a:t>Output:  20   10</a:t>
            </a:r>
          </a:p>
        </p:txBody>
      </p:sp>
      <p:sp>
        <p:nvSpPr>
          <p:cNvPr id="6" name="Text Box 5"/>
          <p:cNvSpPr txBox="1"/>
          <p:nvPr/>
        </p:nvSpPr>
        <p:spPr>
          <a:xfrm>
            <a:off x="-60325" y="574040"/>
            <a:ext cx="9257030" cy="645160"/>
          </a:xfrm>
          <a:prstGeom prst="rect">
            <a:avLst/>
          </a:prstGeom>
          <a:noFill/>
        </p:spPr>
        <p:txBody>
          <a:bodyPr wrap="square" rtlCol="0" anchor="t">
            <a:spAutoFit/>
          </a:bodyPr>
          <a:lstStyle/>
          <a:p>
            <a:pPr algn="ctr">
              <a:lnSpc>
                <a:spcPct val="150000"/>
              </a:lnSpc>
            </a:pPr>
            <a:r>
              <a:rPr lang="en-US" sz="2400" b="1" dirty="0" smtClean="0">
                <a:sym typeface="+mn-ea"/>
              </a:rPr>
              <a:t>5. Write a C program to swap two numbers without third variable.</a:t>
            </a:r>
          </a:p>
        </p:txBody>
      </p:sp>
      <p:sp>
        <p:nvSpPr>
          <p:cNvPr id="7" name="Rectangle 6"/>
          <p:cNvSpPr/>
          <p:nvPr/>
        </p:nvSpPr>
        <p:spPr>
          <a:xfrm>
            <a:off x="4525010" y="3148330"/>
            <a:ext cx="2141220" cy="1106805"/>
          </a:xfrm>
          <a:prstGeom prst="rect">
            <a:avLst/>
          </a:prstGeom>
        </p:spPr>
        <p:txBody>
          <a:bodyPr wrap="square">
            <a:spAutoFit/>
          </a:bodyPr>
          <a:lstStyle/>
          <a:p>
            <a:pPr algn="l">
              <a:lnSpc>
                <a:spcPct val="150000"/>
              </a:lnSpc>
              <a:buNone/>
            </a:pPr>
            <a:r>
              <a:rPr lang="en-US" sz="2200" dirty="0" smtClean="0"/>
              <a:t>Input: 15  22 Output: 22   15</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68390" y="0"/>
            <a:ext cx="299402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6221730" y="1997154"/>
            <a:ext cx="2510155" cy="1107996"/>
          </a:xfrm>
          <a:prstGeom prst="rect">
            <a:avLst/>
          </a:prstGeom>
        </p:spPr>
        <p:txBody>
          <a:bodyPr wrap="square">
            <a:spAutoFit/>
          </a:bodyPr>
          <a:lstStyle/>
          <a:p>
            <a:pPr algn="l">
              <a:lnSpc>
                <a:spcPct val="150000"/>
              </a:lnSpc>
              <a:buNone/>
            </a:pPr>
            <a:r>
              <a:rPr lang="en-US" sz="2200" b="1" dirty="0" smtClean="0">
                <a:solidFill>
                  <a:schemeClr val="bg1"/>
                </a:solidFill>
              </a:rPr>
              <a:t>Input:  10 20 </a:t>
            </a:r>
          </a:p>
          <a:p>
            <a:pPr algn="l">
              <a:lnSpc>
                <a:spcPct val="150000"/>
              </a:lnSpc>
              <a:buNone/>
            </a:pPr>
            <a:r>
              <a:rPr lang="en-US" sz="2200" b="1" dirty="0" smtClean="0">
                <a:solidFill>
                  <a:schemeClr val="bg1"/>
                </a:solidFill>
              </a:rPr>
              <a:t>Output:  20 10</a:t>
            </a:r>
          </a:p>
        </p:txBody>
      </p:sp>
      <p:sp>
        <p:nvSpPr>
          <p:cNvPr id="9" name="Rectangle 8"/>
          <p:cNvSpPr/>
          <p:nvPr/>
        </p:nvSpPr>
        <p:spPr>
          <a:xfrm>
            <a:off x="62064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15 22</a:t>
            </a:r>
          </a:p>
          <a:p>
            <a:pPr algn="l">
              <a:lnSpc>
                <a:spcPct val="150000"/>
              </a:lnSpc>
              <a:buNone/>
            </a:pPr>
            <a:r>
              <a:rPr lang="en-US" sz="2200" b="1" dirty="0" smtClean="0">
                <a:solidFill>
                  <a:schemeClr val="bg1"/>
                </a:solidFill>
              </a:rPr>
              <a:t>Output: 22 15</a:t>
            </a:r>
          </a:p>
        </p:txBody>
      </p:sp>
      <p:sp>
        <p:nvSpPr>
          <p:cNvPr id="3" name="Text Box 2"/>
          <p:cNvSpPr txBox="1"/>
          <p:nvPr/>
        </p:nvSpPr>
        <p:spPr>
          <a:xfrm>
            <a:off x="680720" y="130175"/>
            <a:ext cx="3668395" cy="4661535"/>
          </a:xfrm>
          <a:prstGeom prst="rect">
            <a:avLst/>
          </a:prstGeom>
          <a:noFill/>
        </p:spPr>
        <p:txBody>
          <a:bodyPr wrap="square" rtlCol="0" anchor="t">
            <a:spAutoFit/>
          </a:bodyPr>
          <a:lstStyle/>
          <a:p>
            <a:pPr>
              <a:lnSpc>
                <a:spcPct val="150000"/>
              </a:lnSpc>
            </a:pPr>
            <a:r>
              <a:rPr lang="en-US"/>
              <a:t>#include &lt;stdio.h&gt;</a:t>
            </a:r>
          </a:p>
          <a:p>
            <a:pPr>
              <a:lnSpc>
                <a:spcPct val="150000"/>
              </a:lnSpc>
            </a:pPr>
            <a:r>
              <a:rPr lang="en-US"/>
              <a:t>int main()</a:t>
            </a:r>
          </a:p>
          <a:p>
            <a:pPr>
              <a:lnSpc>
                <a:spcPct val="150000"/>
              </a:lnSpc>
            </a:pPr>
            <a:r>
              <a:rPr lang="en-US"/>
              <a:t>{</a:t>
            </a:r>
          </a:p>
          <a:p>
            <a:pPr>
              <a:lnSpc>
                <a:spcPct val="150000"/>
              </a:lnSpc>
            </a:pPr>
            <a:r>
              <a:rPr lang="en-US"/>
              <a:t>   int A, B;</a:t>
            </a:r>
          </a:p>
          <a:p>
            <a:pPr>
              <a:lnSpc>
                <a:spcPct val="150000"/>
              </a:lnSpc>
            </a:pPr>
            <a:r>
              <a:rPr lang="en-US"/>
              <a:t>   scanf("%d %d",&amp;A, &amp;B);</a:t>
            </a:r>
          </a:p>
          <a:p>
            <a:pPr>
              <a:lnSpc>
                <a:spcPct val="150000"/>
              </a:lnSpc>
            </a:pPr>
            <a:r>
              <a:rPr lang="en-US"/>
              <a:t>   A = A - B;</a:t>
            </a:r>
          </a:p>
          <a:p>
            <a:pPr>
              <a:lnSpc>
                <a:spcPct val="150000"/>
              </a:lnSpc>
            </a:pPr>
            <a:r>
              <a:rPr lang="en-US"/>
              <a:t>   B = A + B;</a:t>
            </a:r>
          </a:p>
          <a:p>
            <a:pPr>
              <a:lnSpc>
                <a:spcPct val="150000"/>
              </a:lnSpc>
            </a:pPr>
            <a:r>
              <a:rPr lang="en-US"/>
              <a:t>   A = B - A;</a:t>
            </a:r>
          </a:p>
          <a:p>
            <a:pPr>
              <a:lnSpc>
                <a:spcPct val="150000"/>
              </a:lnSpc>
            </a:pPr>
            <a:r>
              <a:rPr lang="en-US"/>
              <a:t>  printf("%d %d", A, B);</a:t>
            </a:r>
          </a:p>
          <a:p>
            <a:pPr>
              <a:lnSpc>
                <a:spcPct val="150000"/>
              </a:lnSpc>
            </a:pPr>
            <a:r>
              <a:rPr lang="en-US"/>
              <a:t>   return 0;</a:t>
            </a:r>
          </a:p>
          <a:p>
            <a:pPr>
              <a:lnSpc>
                <a:spcPct val="150000"/>
              </a:lnSpc>
            </a:pPr>
            <a:r>
              <a:rPr lang="en-US"/>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005" y="1562100"/>
            <a:ext cx="7915910" cy="1476375"/>
          </a:xfrm>
          <a:prstGeom prst="rect">
            <a:avLst/>
          </a:prstGeom>
          <a:noFill/>
        </p:spPr>
        <p:txBody>
          <a:bodyPr wrap="square" rtlCol="0">
            <a:spAutoFit/>
          </a:bodyPr>
          <a:lstStyle/>
          <a:p>
            <a:pPr algn="just">
              <a:lnSpc>
                <a:spcPct val="150000"/>
              </a:lnSpc>
              <a:buNone/>
            </a:pPr>
            <a:r>
              <a:rPr lang="en-US" sz="2000" b="1" dirty="0" smtClean="0">
                <a:sym typeface="+mn-ea"/>
              </a:rPr>
              <a:t>Factorial</a:t>
            </a:r>
            <a:r>
              <a:rPr lang="en-US" sz="2000" dirty="0" smtClean="0">
                <a:sym typeface="+mn-ea"/>
              </a:rPr>
              <a:t> of a non-negative integer n, denoted by n!, is the product of all positive integers less than or equal to n.  For example, The value of 5! is 5*4*3*2*1 = 120  (n&lt;20)</a:t>
            </a:r>
          </a:p>
        </p:txBody>
      </p:sp>
      <p:sp>
        <p:nvSpPr>
          <p:cNvPr id="5" name="Rectangle 4"/>
          <p:cNvSpPr/>
          <p:nvPr/>
        </p:nvSpPr>
        <p:spPr>
          <a:xfrm>
            <a:off x="2209800" y="3478530"/>
            <a:ext cx="1964690" cy="1106805"/>
          </a:xfrm>
          <a:prstGeom prst="rect">
            <a:avLst/>
          </a:prstGeom>
        </p:spPr>
        <p:txBody>
          <a:bodyPr wrap="square">
            <a:spAutoFit/>
          </a:bodyPr>
          <a:lstStyle/>
          <a:p>
            <a:pPr algn="l">
              <a:lnSpc>
                <a:spcPct val="150000"/>
              </a:lnSpc>
              <a:buNone/>
            </a:pPr>
            <a:r>
              <a:rPr lang="en-US" sz="2200" dirty="0" smtClean="0"/>
              <a:t>Input:  5 </a:t>
            </a:r>
          </a:p>
          <a:p>
            <a:pPr algn="l">
              <a:lnSpc>
                <a:spcPct val="150000"/>
              </a:lnSpc>
              <a:buNone/>
            </a:pPr>
            <a:r>
              <a:rPr lang="en-US" sz="2200" dirty="0" smtClean="0"/>
              <a:t>Output:  120</a:t>
            </a:r>
          </a:p>
        </p:txBody>
      </p:sp>
      <p:sp>
        <p:nvSpPr>
          <p:cNvPr id="2" name="Rectangle 1"/>
          <p:cNvSpPr/>
          <p:nvPr/>
        </p:nvSpPr>
        <p:spPr>
          <a:xfrm>
            <a:off x="4775200" y="3453130"/>
            <a:ext cx="2618105" cy="1106805"/>
          </a:xfrm>
          <a:prstGeom prst="rect">
            <a:avLst/>
          </a:prstGeom>
        </p:spPr>
        <p:txBody>
          <a:bodyPr wrap="square">
            <a:spAutoFit/>
          </a:bodyPr>
          <a:lstStyle/>
          <a:p>
            <a:pPr algn="l">
              <a:lnSpc>
                <a:spcPct val="150000"/>
              </a:lnSpc>
              <a:buNone/>
            </a:pPr>
            <a:r>
              <a:rPr lang="en-US" sz="2200" dirty="0" smtClean="0"/>
              <a:t>Input:  10</a:t>
            </a:r>
          </a:p>
          <a:p>
            <a:pPr algn="l">
              <a:lnSpc>
                <a:spcPct val="150000"/>
              </a:lnSpc>
              <a:buNone/>
            </a:pPr>
            <a:r>
              <a:rPr lang="en-US" sz="2200" dirty="0" smtClean="0"/>
              <a:t>Output:  3628800</a:t>
            </a:r>
          </a:p>
        </p:txBody>
      </p:sp>
      <p:sp>
        <p:nvSpPr>
          <p:cNvPr id="6" name="Text Box 5"/>
          <p:cNvSpPr txBox="1"/>
          <p:nvPr/>
        </p:nvSpPr>
        <p:spPr>
          <a:xfrm>
            <a:off x="472440" y="574040"/>
            <a:ext cx="7915275" cy="645160"/>
          </a:xfrm>
          <a:prstGeom prst="rect">
            <a:avLst/>
          </a:prstGeom>
          <a:noFill/>
        </p:spPr>
        <p:txBody>
          <a:bodyPr wrap="square" rtlCol="0" anchor="t">
            <a:spAutoFit/>
          </a:bodyPr>
          <a:lstStyle/>
          <a:p>
            <a:pPr algn="ctr">
              <a:lnSpc>
                <a:spcPct val="150000"/>
              </a:lnSpc>
            </a:pPr>
            <a:r>
              <a:rPr lang="en-US" sz="2400" b="1" dirty="0" smtClean="0">
                <a:sym typeface="+mn-ea"/>
              </a:rPr>
              <a:t>6.  Write a C program to find the factorial of a given number.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62064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10</a:t>
            </a:r>
          </a:p>
          <a:p>
            <a:pPr algn="l">
              <a:lnSpc>
                <a:spcPct val="150000"/>
              </a:lnSpc>
              <a:buNone/>
            </a:pPr>
            <a:r>
              <a:rPr lang="en-US" sz="2200" b="1" dirty="0" smtClean="0">
                <a:solidFill>
                  <a:schemeClr val="bg1"/>
                </a:solidFill>
              </a:rPr>
              <a:t>Output: 3628800 </a:t>
            </a:r>
          </a:p>
        </p:txBody>
      </p:sp>
      <p:sp>
        <p:nvSpPr>
          <p:cNvPr id="3" name="Text Box 2"/>
          <p:cNvSpPr txBox="1"/>
          <p:nvPr/>
        </p:nvSpPr>
        <p:spPr>
          <a:xfrm>
            <a:off x="528320" y="130175"/>
            <a:ext cx="4104005" cy="4831080"/>
          </a:xfrm>
          <a:prstGeom prst="rect">
            <a:avLst/>
          </a:prstGeom>
          <a:noFill/>
        </p:spPr>
        <p:txBody>
          <a:bodyPr wrap="square" rtlCol="0" anchor="t">
            <a:spAutoFit/>
          </a:bodyPr>
          <a:lstStyle/>
          <a:p>
            <a:pPr>
              <a:lnSpc>
                <a:spcPct val="140000"/>
              </a:lnSpc>
              <a:buNone/>
            </a:pPr>
            <a:r>
              <a:rPr lang="en-IN" sz="2000" dirty="0" smtClean="0">
                <a:sym typeface="+mn-ea"/>
              </a:rPr>
              <a:t>#include&lt;</a:t>
            </a:r>
            <a:r>
              <a:rPr lang="en-IN" sz="2000" dirty="0" err="1" smtClean="0">
                <a:sym typeface="+mn-ea"/>
              </a:rPr>
              <a:t>stdio.h</a:t>
            </a:r>
            <a:r>
              <a:rPr lang="en-IN" sz="2000" dirty="0" smtClean="0">
                <a:sym typeface="+mn-ea"/>
              </a:rPr>
              <a:t>&gt;</a:t>
            </a:r>
          </a:p>
          <a:p>
            <a:pPr>
              <a:lnSpc>
                <a:spcPct val="140000"/>
              </a:lnSpc>
              <a:buNone/>
            </a:pPr>
            <a:r>
              <a:rPr lang="en-IN" sz="2000" dirty="0" err="1" smtClean="0">
                <a:sym typeface="+mn-ea"/>
              </a:rPr>
              <a:t>int</a:t>
            </a:r>
            <a:r>
              <a:rPr lang="en-IN" sz="2000" dirty="0" smtClean="0">
                <a:sym typeface="+mn-ea"/>
              </a:rPr>
              <a:t> main(</a:t>
            </a:r>
            <a:r>
              <a:rPr lang="en-US" altLang="en-IN" sz="2000" dirty="0" smtClean="0">
                <a:sym typeface="+mn-ea"/>
              </a:rPr>
              <a:t>)  </a:t>
            </a:r>
          </a:p>
          <a:p>
            <a:pPr>
              <a:lnSpc>
                <a:spcPct val="140000"/>
              </a:lnSpc>
              <a:buNone/>
            </a:pPr>
            <a:r>
              <a:rPr lang="en-IN" sz="2000" dirty="0" smtClean="0">
                <a:sym typeface="+mn-ea"/>
              </a:rPr>
              <a:t>{  </a:t>
            </a:r>
          </a:p>
          <a:p>
            <a:pPr lvl="1">
              <a:lnSpc>
                <a:spcPct val="140000"/>
              </a:lnSpc>
              <a:buNone/>
            </a:pPr>
            <a:r>
              <a:rPr lang="en-US" altLang="en-IN" sz="2000" dirty="0" err="1" smtClean="0">
                <a:sym typeface="+mn-ea"/>
              </a:rPr>
              <a:t>i</a:t>
            </a:r>
            <a:r>
              <a:rPr lang="en-IN" sz="2000" dirty="0" err="1" smtClean="0">
                <a:sym typeface="+mn-ea"/>
              </a:rPr>
              <a:t>nt</a:t>
            </a:r>
            <a:r>
              <a:rPr lang="en-IN" sz="2000" dirty="0" smtClean="0">
                <a:sym typeface="+mn-ea"/>
              </a:rPr>
              <a:t> </a:t>
            </a:r>
            <a:r>
              <a:rPr lang="en-US" altLang="en-IN" sz="2000" dirty="0" smtClean="0">
                <a:sym typeface="+mn-ea"/>
              </a:rPr>
              <a:t>num</a:t>
            </a:r>
            <a:r>
              <a:rPr lang="en-IN" sz="2000" dirty="0" err="1" smtClean="0">
                <a:sym typeface="+mn-ea"/>
              </a:rPr>
              <a:t>, </a:t>
            </a:r>
            <a:r>
              <a:rPr lang="en-US" altLang="en-IN" sz="2000" dirty="0" err="1" smtClean="0">
                <a:sym typeface="+mn-ea"/>
              </a:rPr>
              <a:t>i</a:t>
            </a:r>
            <a:r>
              <a:rPr lang="en-IN" sz="2000" dirty="0" err="1" smtClean="0">
                <a:sym typeface="+mn-ea"/>
              </a:rPr>
              <a:t>, </a:t>
            </a:r>
          </a:p>
          <a:p>
            <a:pPr lvl="1">
              <a:lnSpc>
                <a:spcPct val="140000"/>
              </a:lnSpc>
              <a:buNone/>
            </a:pPr>
            <a:r>
              <a:rPr lang="en-US" altLang="en-IN" sz="2000" b="1" dirty="0" err="1" smtClean="0">
                <a:sym typeface="+mn-ea"/>
              </a:rPr>
              <a:t>long int</a:t>
            </a:r>
            <a:r>
              <a:rPr lang="en-US" altLang="en-IN" sz="2000" dirty="0" err="1" smtClean="0">
                <a:sym typeface="+mn-ea"/>
              </a:rPr>
              <a:t> </a:t>
            </a:r>
            <a:r>
              <a:rPr lang="en-IN" sz="2000" dirty="0" err="1" smtClean="0">
                <a:sym typeface="+mn-ea"/>
              </a:rPr>
              <a:t>f</a:t>
            </a:r>
            <a:r>
              <a:rPr lang="en-US" altLang="en-IN" sz="2000" dirty="0" err="1" smtClean="0">
                <a:sym typeface="+mn-ea"/>
              </a:rPr>
              <a:t>act</a:t>
            </a:r>
            <a:r>
              <a:rPr lang="en-IN" sz="2000" dirty="0" smtClean="0">
                <a:sym typeface="+mn-ea"/>
              </a:rPr>
              <a:t>=1;</a:t>
            </a:r>
          </a:p>
          <a:p>
            <a:pPr lvl="1">
              <a:lnSpc>
                <a:spcPct val="140000"/>
              </a:lnSpc>
              <a:buNone/>
            </a:pPr>
            <a:r>
              <a:rPr lang="en-US" altLang="en-IN" sz="2000" dirty="0" smtClean="0">
                <a:sym typeface="+mn-ea"/>
              </a:rPr>
              <a:t>scanf(“%d”, &amp;num);</a:t>
            </a:r>
          </a:p>
          <a:p>
            <a:pPr lvl="1">
              <a:lnSpc>
                <a:spcPct val="140000"/>
              </a:lnSpc>
              <a:buNone/>
            </a:pPr>
            <a:r>
              <a:rPr lang="en-IN" sz="2000" dirty="0" smtClean="0">
                <a:sym typeface="+mn-ea"/>
              </a:rPr>
              <a:t>for(</a:t>
            </a:r>
            <a:r>
              <a:rPr lang="en-IN" sz="2000" dirty="0" err="1" smtClean="0">
                <a:sym typeface="+mn-ea"/>
              </a:rPr>
              <a:t>i</a:t>
            </a:r>
            <a:r>
              <a:rPr lang="en-IN" sz="2000" dirty="0" smtClean="0">
                <a:sym typeface="+mn-ea"/>
              </a:rPr>
              <a:t>=1;i&lt;=</a:t>
            </a:r>
            <a:r>
              <a:rPr lang="en-US" altLang="en-IN" sz="2000" dirty="0" smtClean="0">
                <a:sym typeface="+mn-ea"/>
              </a:rPr>
              <a:t>num</a:t>
            </a:r>
            <a:r>
              <a:rPr lang="en-IN" sz="2000" dirty="0" err="1" smtClean="0">
                <a:sym typeface="+mn-ea"/>
              </a:rPr>
              <a:t>;i</a:t>
            </a:r>
            <a:r>
              <a:rPr lang="en-IN" sz="2000" dirty="0" smtClean="0">
                <a:sym typeface="+mn-ea"/>
              </a:rPr>
              <a:t>++)</a:t>
            </a:r>
          </a:p>
          <a:p>
            <a:pPr lvl="1">
              <a:lnSpc>
                <a:spcPct val="140000"/>
              </a:lnSpc>
              <a:buNone/>
            </a:pPr>
            <a:r>
              <a:rPr lang="en-IN" sz="2000" dirty="0" smtClean="0">
                <a:sym typeface="+mn-ea"/>
              </a:rPr>
              <a:t>     f</a:t>
            </a:r>
            <a:r>
              <a:rPr lang="en-US" altLang="en-IN" sz="2000" dirty="0" smtClean="0">
                <a:sym typeface="+mn-ea"/>
              </a:rPr>
              <a:t>act </a:t>
            </a:r>
            <a:r>
              <a:rPr lang="en-IN" sz="2000" dirty="0" smtClean="0">
                <a:sym typeface="+mn-ea"/>
              </a:rPr>
              <a:t>= f</a:t>
            </a:r>
            <a:r>
              <a:rPr lang="en-US" altLang="en-IN" sz="2000" dirty="0" smtClean="0">
                <a:sym typeface="+mn-ea"/>
              </a:rPr>
              <a:t>act </a:t>
            </a:r>
            <a:r>
              <a:rPr lang="en-IN" sz="2000" dirty="0" smtClean="0">
                <a:sym typeface="+mn-ea"/>
              </a:rPr>
              <a:t>* </a:t>
            </a:r>
            <a:r>
              <a:rPr lang="en-IN" sz="2000" dirty="0" err="1" smtClean="0">
                <a:sym typeface="+mn-ea"/>
              </a:rPr>
              <a:t>i</a:t>
            </a:r>
            <a:r>
              <a:rPr lang="en-IN" sz="2000" dirty="0" smtClean="0">
                <a:sym typeface="+mn-ea"/>
              </a:rPr>
              <a:t>;</a:t>
            </a:r>
          </a:p>
          <a:p>
            <a:pPr lvl="1">
              <a:lnSpc>
                <a:spcPct val="140000"/>
              </a:lnSpc>
              <a:buNone/>
            </a:pPr>
            <a:r>
              <a:rPr lang="en-IN" sz="2000" dirty="0" smtClean="0">
                <a:sym typeface="+mn-ea"/>
              </a:rPr>
              <a:t> </a:t>
            </a:r>
            <a:r>
              <a:rPr lang="en-IN" sz="2000" dirty="0" err="1" smtClean="0">
                <a:sym typeface="+mn-ea"/>
              </a:rPr>
              <a:t>printf</a:t>
            </a:r>
            <a:r>
              <a:rPr lang="en-IN" sz="2000" dirty="0" smtClean="0">
                <a:sym typeface="+mn-ea"/>
              </a:rPr>
              <a:t>("</a:t>
            </a:r>
            <a:r>
              <a:rPr lang="en-IN" sz="2000" b="1" dirty="0" smtClean="0">
                <a:sym typeface="+mn-ea"/>
              </a:rPr>
              <a:t>%</a:t>
            </a:r>
            <a:r>
              <a:rPr lang="en-US" altLang="en-IN" sz="2000" b="1" dirty="0" smtClean="0">
                <a:sym typeface="+mn-ea"/>
              </a:rPr>
              <a:t>l</a:t>
            </a:r>
            <a:r>
              <a:rPr lang="en-IN" sz="2000" b="1" dirty="0" err="1" smtClean="0">
                <a:sym typeface="+mn-ea"/>
              </a:rPr>
              <a:t>d</a:t>
            </a:r>
            <a:r>
              <a:rPr lang="en-IN" sz="2000" dirty="0" err="1" smtClean="0">
                <a:sym typeface="+mn-ea"/>
              </a:rPr>
              <a:t>",f</a:t>
            </a:r>
            <a:r>
              <a:rPr lang="en-US" altLang="en-IN" sz="2000" dirty="0" err="1" smtClean="0">
                <a:sym typeface="+mn-ea"/>
              </a:rPr>
              <a:t>act</a:t>
            </a:r>
            <a:r>
              <a:rPr lang="en-IN" sz="2000" dirty="0" smtClean="0">
                <a:sym typeface="+mn-ea"/>
              </a:rPr>
              <a:t>);</a:t>
            </a:r>
          </a:p>
          <a:p>
            <a:pPr lvl="1">
              <a:lnSpc>
                <a:spcPct val="140000"/>
              </a:lnSpc>
              <a:buNone/>
            </a:pPr>
            <a:r>
              <a:rPr lang="en-IN" sz="2000" dirty="0" smtClean="0">
                <a:sym typeface="+mn-ea"/>
              </a:rPr>
              <a:t>return 0;</a:t>
            </a:r>
          </a:p>
          <a:p>
            <a:pPr lvl="0">
              <a:lnSpc>
                <a:spcPct val="140000"/>
              </a:lnSpc>
              <a:buNone/>
            </a:pPr>
            <a:r>
              <a:rPr lang="en-IN" sz="2000" dirty="0" smtClean="0">
                <a:sym typeface="+mn-ea"/>
              </a:rPr>
              <a:t>}</a:t>
            </a:r>
          </a:p>
        </p:txBody>
      </p:sp>
      <p:sp>
        <p:nvSpPr>
          <p:cNvPr id="10" name="Rectangle 9"/>
          <p:cNvSpPr/>
          <p:nvPr/>
        </p:nvSpPr>
        <p:spPr>
          <a:xfrm>
            <a:off x="62572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5</a:t>
            </a:r>
          </a:p>
          <a:p>
            <a:pPr algn="l">
              <a:lnSpc>
                <a:spcPct val="150000"/>
              </a:lnSpc>
              <a:buNone/>
            </a:pPr>
            <a:r>
              <a:rPr lang="en-US" sz="2200" b="1" dirty="0" smtClean="0">
                <a:solidFill>
                  <a:schemeClr val="bg1"/>
                </a:solidFill>
              </a:rPr>
              <a:t>Output:  120</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405" y="1257300"/>
            <a:ext cx="8609330" cy="1476375"/>
          </a:xfrm>
          <a:prstGeom prst="rect">
            <a:avLst/>
          </a:prstGeom>
          <a:noFill/>
        </p:spPr>
        <p:txBody>
          <a:bodyPr wrap="square" rtlCol="0">
            <a:spAutoFit/>
          </a:bodyPr>
          <a:lstStyle/>
          <a:p>
            <a:pPr algn="just">
              <a:lnSpc>
                <a:spcPct val="150000"/>
              </a:lnSpc>
              <a:buNone/>
            </a:pPr>
            <a:r>
              <a:rPr lang="en-US" sz="2000" dirty="0" smtClean="0">
                <a:sym typeface="+mn-ea"/>
              </a:rPr>
              <a:t>The program takes two integers from the user (a base number and an exponent) and calculates the power. For example: In case of 2, 3 the first input 2 is the base number and second input 3 is the exponent. And, the power is equal to 2*2*2</a:t>
            </a:r>
          </a:p>
        </p:txBody>
      </p:sp>
      <p:sp>
        <p:nvSpPr>
          <p:cNvPr id="5" name="Rectangle 4"/>
          <p:cNvSpPr/>
          <p:nvPr/>
        </p:nvSpPr>
        <p:spPr>
          <a:xfrm>
            <a:off x="3429000" y="3478530"/>
            <a:ext cx="1964690" cy="1106805"/>
          </a:xfrm>
          <a:prstGeom prst="rect">
            <a:avLst/>
          </a:prstGeom>
        </p:spPr>
        <p:txBody>
          <a:bodyPr wrap="square">
            <a:spAutoFit/>
          </a:bodyPr>
          <a:lstStyle/>
          <a:p>
            <a:pPr algn="l">
              <a:lnSpc>
                <a:spcPct val="150000"/>
              </a:lnSpc>
              <a:buNone/>
            </a:pPr>
            <a:r>
              <a:rPr lang="en-US" sz="2200" dirty="0" smtClean="0"/>
              <a:t>Input:  2  3</a:t>
            </a:r>
          </a:p>
          <a:p>
            <a:pPr algn="l">
              <a:lnSpc>
                <a:spcPct val="150000"/>
              </a:lnSpc>
              <a:buNone/>
            </a:pPr>
            <a:r>
              <a:rPr lang="en-US" sz="2200" dirty="0" smtClean="0"/>
              <a:t>Output:  8</a:t>
            </a:r>
          </a:p>
        </p:txBody>
      </p:sp>
      <p:sp>
        <p:nvSpPr>
          <p:cNvPr id="2" name="Rectangle 1"/>
          <p:cNvSpPr/>
          <p:nvPr/>
        </p:nvSpPr>
        <p:spPr>
          <a:xfrm>
            <a:off x="5994400" y="3453130"/>
            <a:ext cx="2618105" cy="1106805"/>
          </a:xfrm>
          <a:prstGeom prst="rect">
            <a:avLst/>
          </a:prstGeom>
        </p:spPr>
        <p:txBody>
          <a:bodyPr wrap="square">
            <a:spAutoFit/>
          </a:bodyPr>
          <a:lstStyle/>
          <a:p>
            <a:pPr algn="l">
              <a:lnSpc>
                <a:spcPct val="150000"/>
              </a:lnSpc>
              <a:buNone/>
            </a:pPr>
            <a:r>
              <a:rPr lang="en-US" sz="2200" dirty="0" smtClean="0"/>
              <a:t>Input:  3  4</a:t>
            </a:r>
          </a:p>
          <a:p>
            <a:pPr algn="l">
              <a:lnSpc>
                <a:spcPct val="150000"/>
              </a:lnSpc>
              <a:buNone/>
            </a:pPr>
            <a:r>
              <a:rPr lang="en-US" sz="2200" dirty="0" smtClean="0"/>
              <a:t>Output: 81</a:t>
            </a:r>
          </a:p>
        </p:txBody>
      </p:sp>
      <p:sp>
        <p:nvSpPr>
          <p:cNvPr id="6" name="Text Box 5"/>
          <p:cNvSpPr txBox="1"/>
          <p:nvPr/>
        </p:nvSpPr>
        <p:spPr>
          <a:xfrm>
            <a:off x="243840" y="421640"/>
            <a:ext cx="8310245" cy="645160"/>
          </a:xfrm>
          <a:prstGeom prst="rect">
            <a:avLst/>
          </a:prstGeom>
          <a:noFill/>
        </p:spPr>
        <p:txBody>
          <a:bodyPr wrap="square" rtlCol="0" anchor="t">
            <a:spAutoFit/>
          </a:bodyPr>
          <a:lstStyle/>
          <a:p>
            <a:pPr algn="ctr">
              <a:lnSpc>
                <a:spcPct val="150000"/>
              </a:lnSpc>
            </a:pPr>
            <a:r>
              <a:rPr lang="en-US" sz="2400" b="1" dirty="0" smtClean="0">
                <a:sym typeface="+mn-ea"/>
              </a:rPr>
              <a:t>7.  Write a C program to power of a number.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62064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3  4</a:t>
            </a:r>
          </a:p>
          <a:p>
            <a:pPr algn="l">
              <a:lnSpc>
                <a:spcPct val="150000"/>
              </a:lnSpc>
              <a:buNone/>
            </a:pPr>
            <a:r>
              <a:rPr lang="en-US" sz="2200" b="1" dirty="0" smtClean="0">
                <a:solidFill>
                  <a:schemeClr val="bg1"/>
                </a:solidFill>
              </a:rPr>
              <a:t>Output:  81 </a:t>
            </a:r>
          </a:p>
        </p:txBody>
      </p:sp>
      <p:sp>
        <p:nvSpPr>
          <p:cNvPr id="3" name="Text Box 2"/>
          <p:cNvSpPr txBox="1"/>
          <p:nvPr/>
        </p:nvSpPr>
        <p:spPr>
          <a:xfrm>
            <a:off x="223520" y="-98425"/>
            <a:ext cx="4471035" cy="5262245"/>
          </a:xfrm>
          <a:prstGeom prst="rect">
            <a:avLst/>
          </a:prstGeom>
          <a:noFill/>
        </p:spPr>
        <p:txBody>
          <a:bodyPr wrap="square" rtlCol="0" anchor="t">
            <a:spAutoFit/>
          </a:bodyPr>
          <a:lstStyle/>
          <a:p>
            <a:pPr>
              <a:lnSpc>
                <a:spcPct val="140000"/>
              </a:lnSpc>
              <a:buNone/>
            </a:pPr>
            <a:r>
              <a:rPr lang="en-IN" sz="2000" smtClean="0">
                <a:sym typeface="+mn-ea"/>
              </a:rPr>
              <a:t>#include &lt;stdio.h&gt;</a:t>
            </a:r>
          </a:p>
          <a:p>
            <a:pPr>
              <a:lnSpc>
                <a:spcPct val="140000"/>
              </a:lnSpc>
              <a:buNone/>
            </a:pPr>
            <a:r>
              <a:rPr lang="en-IN" sz="2000" smtClean="0">
                <a:sym typeface="+mn-ea"/>
              </a:rPr>
              <a:t>int main() {</a:t>
            </a:r>
          </a:p>
          <a:p>
            <a:pPr>
              <a:lnSpc>
                <a:spcPct val="140000"/>
              </a:lnSpc>
              <a:buNone/>
            </a:pPr>
            <a:r>
              <a:rPr lang="en-IN" sz="2000" smtClean="0">
                <a:sym typeface="+mn-ea"/>
              </a:rPr>
              <a:t>    int base, exponent;</a:t>
            </a:r>
          </a:p>
          <a:p>
            <a:pPr>
              <a:lnSpc>
                <a:spcPct val="140000"/>
              </a:lnSpc>
              <a:buNone/>
            </a:pPr>
            <a:r>
              <a:rPr lang="en-IN" sz="2000" smtClean="0">
                <a:sym typeface="+mn-ea"/>
              </a:rPr>
              <a:t>   </a:t>
            </a:r>
            <a:r>
              <a:rPr lang="en-IN" sz="2000" b="1" smtClean="0">
                <a:sym typeface="+mn-ea"/>
              </a:rPr>
              <a:t> long long</a:t>
            </a:r>
            <a:r>
              <a:rPr lang="en-IN" sz="2000" smtClean="0">
                <a:sym typeface="+mn-ea"/>
              </a:rPr>
              <a:t> result = 1;</a:t>
            </a:r>
          </a:p>
          <a:p>
            <a:pPr>
              <a:lnSpc>
                <a:spcPct val="140000"/>
              </a:lnSpc>
              <a:buNone/>
            </a:pPr>
            <a:r>
              <a:rPr lang="en-IN" sz="2000" smtClean="0">
                <a:sym typeface="+mn-ea"/>
              </a:rPr>
              <a:t>    scanf("%d %d", &amp;base, &amp;exponent);</a:t>
            </a:r>
          </a:p>
          <a:p>
            <a:pPr>
              <a:lnSpc>
                <a:spcPct val="140000"/>
              </a:lnSpc>
              <a:buNone/>
            </a:pPr>
            <a:r>
              <a:rPr lang="en-IN" sz="2000" smtClean="0">
                <a:sym typeface="+mn-ea"/>
              </a:rPr>
              <a:t>    while (exponent != 0)</a:t>
            </a:r>
          </a:p>
          <a:p>
            <a:pPr>
              <a:lnSpc>
                <a:spcPct val="140000"/>
              </a:lnSpc>
              <a:buNone/>
            </a:pPr>
            <a:r>
              <a:rPr lang="en-IN" sz="2000" smtClean="0">
                <a:sym typeface="+mn-ea"/>
              </a:rPr>
              <a:t>    {</a:t>
            </a:r>
          </a:p>
          <a:p>
            <a:pPr>
              <a:lnSpc>
                <a:spcPct val="140000"/>
              </a:lnSpc>
              <a:buNone/>
            </a:pPr>
            <a:r>
              <a:rPr lang="en-IN" sz="2000" smtClean="0">
                <a:sym typeface="+mn-ea"/>
              </a:rPr>
              <a:t>        result *= base;         --exponent;</a:t>
            </a:r>
          </a:p>
          <a:p>
            <a:pPr>
              <a:lnSpc>
                <a:spcPct val="140000"/>
              </a:lnSpc>
              <a:buNone/>
            </a:pPr>
            <a:r>
              <a:rPr lang="en-IN" sz="2000" smtClean="0">
                <a:sym typeface="+mn-ea"/>
              </a:rPr>
              <a:t>    }</a:t>
            </a:r>
          </a:p>
          <a:p>
            <a:pPr>
              <a:lnSpc>
                <a:spcPct val="140000"/>
              </a:lnSpc>
              <a:buNone/>
            </a:pPr>
            <a:r>
              <a:rPr lang="en-IN" sz="2000" smtClean="0">
                <a:sym typeface="+mn-ea"/>
              </a:rPr>
              <a:t>    printf("%lld", result);</a:t>
            </a:r>
          </a:p>
          <a:p>
            <a:pPr>
              <a:lnSpc>
                <a:spcPct val="140000"/>
              </a:lnSpc>
              <a:buNone/>
            </a:pPr>
            <a:r>
              <a:rPr lang="en-IN" sz="2000" smtClean="0">
                <a:sym typeface="+mn-ea"/>
              </a:rPr>
              <a:t>    return 0;</a:t>
            </a:r>
          </a:p>
          <a:p>
            <a:pPr>
              <a:lnSpc>
                <a:spcPct val="140000"/>
              </a:lnSpc>
              <a:buNone/>
            </a:pPr>
            <a:r>
              <a:rPr lang="en-IN" sz="2000" smtClean="0">
                <a:sym typeface="+mn-ea"/>
              </a:rPr>
              <a:t>}</a:t>
            </a:r>
          </a:p>
        </p:txBody>
      </p:sp>
      <p:sp>
        <p:nvSpPr>
          <p:cNvPr id="10" name="Rectangle 9"/>
          <p:cNvSpPr/>
          <p:nvPr/>
        </p:nvSpPr>
        <p:spPr>
          <a:xfrm>
            <a:off x="62572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2  3 </a:t>
            </a:r>
          </a:p>
          <a:p>
            <a:pPr algn="l">
              <a:lnSpc>
                <a:spcPct val="150000"/>
              </a:lnSpc>
              <a:buNone/>
            </a:pPr>
            <a:r>
              <a:rPr lang="en-US" sz="2200" b="1" dirty="0" smtClean="0">
                <a:solidFill>
                  <a:schemeClr val="bg1"/>
                </a:solidFill>
              </a:rPr>
              <a:t>Output:  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p:nvSpPr>
        <p:spPr>
          <a:xfrm>
            <a:off x="4086006"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13" name="Pentagon 12"/>
          <p:cNvSpPr/>
          <p:nvPr/>
        </p:nvSpPr>
        <p:spPr>
          <a:xfrm>
            <a:off x="1548037" y="456760"/>
            <a:ext cx="1997975" cy="593993"/>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100" b="1" i="1" dirty="0">
                <a:solidFill>
                  <a:schemeClr val="tx1"/>
                </a:solidFill>
                <a:effectLst>
                  <a:outerShdw blurRad="38100" dist="38100" dir="2700000" algn="tl">
                    <a:srgbClr val="000000">
                      <a:alpha val="43137"/>
                    </a:srgbClr>
                  </a:outerShdw>
                </a:effectLst>
                <a:latin typeface="Letter Gothic Std" panose="020B0409020202030304" pitchFamily="49" charset="0"/>
              </a:rPr>
              <a:t>Branching</a:t>
            </a:r>
            <a:endParaRPr lang="en-IN" sz="2100" b="1" i="1" dirty="0">
              <a:solidFill>
                <a:schemeClr val="tx1"/>
              </a:solidFill>
              <a:effectLst>
                <a:outerShdw blurRad="38100" dist="38100" dir="2700000" algn="tl">
                  <a:srgbClr val="000000">
                    <a:alpha val="43137"/>
                  </a:srgbClr>
                </a:outerShdw>
              </a:effectLst>
              <a:latin typeface="Letter Gothic Std" panose="020B0409020202030304" pitchFamily="49" charset="0"/>
            </a:endParaRPr>
          </a:p>
        </p:txBody>
      </p:sp>
      <p:sp>
        <p:nvSpPr>
          <p:cNvPr id="14" name="Pentagon 13"/>
          <p:cNvSpPr/>
          <p:nvPr/>
        </p:nvSpPr>
        <p:spPr>
          <a:xfrm>
            <a:off x="1602037" y="2841879"/>
            <a:ext cx="1997975" cy="593993"/>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100" b="1" i="1" dirty="0" smtClean="0">
                <a:solidFill>
                  <a:schemeClr val="tx1"/>
                </a:solidFill>
                <a:effectLst>
                  <a:outerShdw blurRad="38100" dist="38100" dir="2700000" algn="tl">
                    <a:srgbClr val="000000">
                      <a:alpha val="43137"/>
                    </a:srgbClr>
                  </a:outerShdw>
                </a:effectLst>
                <a:latin typeface="Letter Gothic Std" panose="020B0409020202030304" pitchFamily="49" charset="0"/>
              </a:rPr>
              <a:t>Looping</a:t>
            </a:r>
            <a:endParaRPr lang="en-IN" sz="2100" b="1" i="1" dirty="0">
              <a:solidFill>
                <a:schemeClr val="tx1"/>
              </a:solidFill>
              <a:effectLst>
                <a:outerShdw blurRad="38100" dist="38100" dir="2700000" algn="tl">
                  <a:srgbClr val="000000">
                    <a:alpha val="43137"/>
                  </a:srgbClr>
                </a:outerShdw>
              </a:effectLst>
              <a:latin typeface="Letter Gothic Std" panose="020B0409020202030304" pitchFamily="49" charset="0"/>
            </a:endParaRPr>
          </a:p>
        </p:txBody>
      </p:sp>
      <p:sp>
        <p:nvSpPr>
          <p:cNvPr id="15" name="Rectangle 14"/>
          <p:cNvSpPr/>
          <p:nvPr/>
        </p:nvSpPr>
        <p:spPr>
          <a:xfrm>
            <a:off x="4140005"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3"/>
                                        </p:tgtEl>
                                      </p:cBhvr>
                                    </p:animEffect>
                                    <p:set>
                                      <p:cBhvr>
                                        <p:cTn id="21" dur="1" fill="hold">
                                          <p:stCondLst>
                                            <p:cond delay="1999"/>
                                          </p:stCondLst>
                                        </p:cTn>
                                        <p:tgtEl>
                                          <p:spTgt spid="1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000"/>
                                        <p:tgtEl>
                                          <p:spTgt spid="14"/>
                                        </p:tgtEl>
                                      </p:cBhvr>
                                    </p:animEffect>
                                    <p:set>
                                      <p:cBhvr>
                                        <p:cTn id="24" dur="1" fill="hold">
                                          <p:stCondLst>
                                            <p:cond delay="1999"/>
                                          </p:stCondLst>
                                        </p:cTn>
                                        <p:tgtEl>
                                          <p:spTgt spid="14"/>
                                        </p:tgtEl>
                                        <p:attrNameLst>
                                          <p:attrName>style.visibility</p:attrName>
                                        </p:attrNameLst>
                                      </p:cBhvr>
                                      <p:to>
                                        <p:strVal val="hidden"/>
                                      </p:to>
                                    </p:set>
                                  </p:childTnLst>
                                </p:cTn>
                              </p:par>
                              <p:par>
                                <p:cTn id="25" presetID="35" presetClass="path" presetSubtype="0" accel="50000" decel="50000" fill="hold" grpId="1" nodeType="withEffect">
                                  <p:stCondLst>
                                    <p:cond delay="0"/>
                                  </p:stCondLst>
                                  <p:childTnLst>
                                    <p:animMotion origin="layout" path="M 2.77778E-7 1.48148E-6 L -0.34097 0.00046 " pathEditMode="relative" rAng="0" ptsTypes="AA">
                                      <p:cBhvr>
                                        <p:cTn id="26" dur="2000" fill="hold"/>
                                        <p:tgtEl>
                                          <p:spTgt spid="12"/>
                                        </p:tgtEl>
                                        <p:attrNameLst>
                                          <p:attrName>ppt_x</p:attrName>
                                          <p:attrName>ppt_y</p:attrName>
                                        </p:attrNameLst>
                                      </p:cBhvr>
                                      <p:rCtr x="-170" y="0"/>
                                    </p:animMotion>
                                  </p:childTnLst>
                                </p:cTn>
                              </p:par>
                              <p:par>
                                <p:cTn id="27" presetID="35" presetClass="path" presetSubtype="0" accel="50000" decel="50000" fill="hold" grpId="1" nodeType="withEffect">
                                  <p:stCondLst>
                                    <p:cond delay="0"/>
                                  </p:stCondLst>
                                  <p:childTnLst>
                                    <p:animMotion origin="layout" path="M 1.38889E-6 3.7037E-6 L -0.33351 -0.00116 " pathEditMode="relative" rAng="0" ptsTypes="AA">
                                      <p:cBhvr>
                                        <p:cTn id="28" dur="2000" fill="hold"/>
                                        <p:tgtEl>
                                          <p:spTgt spid="15"/>
                                        </p:tgtEl>
                                        <p:attrNameLst>
                                          <p:attrName>ppt_x</p:attrName>
                                          <p:attrName>ppt_y</p:attrName>
                                        </p:attrNameLst>
                                      </p:cBhvr>
                                      <p:rCtr x="-167"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bldLvl="0" animBg="1"/>
      <p:bldP spid="13" grpId="1" bldLvl="0" animBg="1"/>
      <p:bldP spid="14" grpId="0" bldLvl="0" animBg="1"/>
      <p:bldP spid="14" grpId="1" bldLvl="0" animBg="1"/>
      <p:bldP spid="15" grpId="0"/>
      <p:bldP spid="15"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0405" y="1333500"/>
            <a:ext cx="7560945" cy="1476375"/>
          </a:xfrm>
          <a:prstGeom prst="rect">
            <a:avLst/>
          </a:prstGeom>
          <a:noFill/>
        </p:spPr>
        <p:txBody>
          <a:bodyPr wrap="square" rtlCol="0">
            <a:spAutoFit/>
          </a:bodyPr>
          <a:lstStyle/>
          <a:p>
            <a:pPr algn="just">
              <a:lnSpc>
                <a:spcPct val="150000"/>
              </a:lnSpc>
              <a:buNone/>
            </a:pPr>
            <a:r>
              <a:rPr lang="en-US" sz="2000" dirty="0" smtClean="0">
                <a:sym typeface="+mn-ea"/>
              </a:rPr>
              <a:t>The program takes a positive integer from the user and displays all the positive factors of that number. Example: If 6 is the input, then output should be 1 2 3 6.</a:t>
            </a:r>
          </a:p>
        </p:txBody>
      </p:sp>
      <p:sp>
        <p:nvSpPr>
          <p:cNvPr id="5" name="Rectangle 4"/>
          <p:cNvSpPr/>
          <p:nvPr/>
        </p:nvSpPr>
        <p:spPr>
          <a:xfrm>
            <a:off x="1447800" y="3173730"/>
            <a:ext cx="2318385" cy="1106805"/>
          </a:xfrm>
          <a:prstGeom prst="rect">
            <a:avLst/>
          </a:prstGeom>
        </p:spPr>
        <p:txBody>
          <a:bodyPr wrap="square">
            <a:spAutoFit/>
          </a:bodyPr>
          <a:lstStyle/>
          <a:p>
            <a:pPr algn="l">
              <a:lnSpc>
                <a:spcPct val="150000"/>
              </a:lnSpc>
              <a:buNone/>
            </a:pPr>
            <a:r>
              <a:rPr lang="en-US" sz="2200" dirty="0" smtClean="0"/>
              <a:t>Input:  15</a:t>
            </a:r>
          </a:p>
          <a:p>
            <a:pPr algn="l">
              <a:lnSpc>
                <a:spcPct val="150000"/>
              </a:lnSpc>
              <a:buNone/>
            </a:pPr>
            <a:r>
              <a:rPr lang="en-US" sz="2200" dirty="0" smtClean="0"/>
              <a:t>Output:  1  3  5  15</a:t>
            </a:r>
          </a:p>
        </p:txBody>
      </p:sp>
      <p:sp>
        <p:nvSpPr>
          <p:cNvPr id="2" name="Rectangle 1"/>
          <p:cNvSpPr/>
          <p:nvPr/>
        </p:nvSpPr>
        <p:spPr>
          <a:xfrm>
            <a:off x="5156200" y="3148330"/>
            <a:ext cx="3002915" cy="1106805"/>
          </a:xfrm>
          <a:prstGeom prst="rect">
            <a:avLst/>
          </a:prstGeom>
        </p:spPr>
        <p:txBody>
          <a:bodyPr wrap="square">
            <a:spAutoFit/>
          </a:bodyPr>
          <a:lstStyle/>
          <a:p>
            <a:pPr algn="l">
              <a:lnSpc>
                <a:spcPct val="150000"/>
              </a:lnSpc>
              <a:buNone/>
            </a:pPr>
            <a:r>
              <a:rPr lang="en-US" sz="2200" dirty="0" smtClean="0"/>
              <a:t>Input:  12</a:t>
            </a:r>
          </a:p>
          <a:p>
            <a:pPr algn="l">
              <a:lnSpc>
                <a:spcPct val="150000"/>
              </a:lnSpc>
              <a:buNone/>
            </a:pPr>
            <a:r>
              <a:rPr lang="en-US" sz="2200" dirty="0" smtClean="0"/>
              <a:t>Output: 1  2  3  4  6  12</a:t>
            </a:r>
          </a:p>
        </p:txBody>
      </p:sp>
      <p:sp>
        <p:nvSpPr>
          <p:cNvPr id="6" name="Text Box 5"/>
          <p:cNvSpPr txBox="1"/>
          <p:nvPr/>
        </p:nvSpPr>
        <p:spPr>
          <a:xfrm>
            <a:off x="243840" y="421640"/>
            <a:ext cx="8310245" cy="645160"/>
          </a:xfrm>
          <a:prstGeom prst="rect">
            <a:avLst/>
          </a:prstGeom>
          <a:noFill/>
        </p:spPr>
        <p:txBody>
          <a:bodyPr wrap="square" rtlCol="0" anchor="t">
            <a:spAutoFit/>
          </a:bodyPr>
          <a:lstStyle/>
          <a:p>
            <a:pPr algn="ctr">
              <a:lnSpc>
                <a:spcPct val="150000"/>
              </a:lnSpc>
            </a:pPr>
            <a:r>
              <a:rPr lang="en-US" sz="2400" b="1" dirty="0" smtClean="0">
                <a:sym typeface="+mn-ea"/>
              </a:rPr>
              <a:t>8.  Write a C program to print the factors of a positive integer.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59778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12</a:t>
            </a:r>
          </a:p>
          <a:p>
            <a:pPr algn="l">
              <a:lnSpc>
                <a:spcPct val="150000"/>
              </a:lnSpc>
              <a:buNone/>
            </a:pPr>
            <a:r>
              <a:rPr lang="en-US" sz="2200" b="1" dirty="0" smtClean="0">
                <a:solidFill>
                  <a:schemeClr val="bg1"/>
                </a:solidFill>
              </a:rPr>
              <a:t>Output:  1  2  3  4  6  12 </a:t>
            </a:r>
          </a:p>
        </p:txBody>
      </p:sp>
      <p:sp>
        <p:nvSpPr>
          <p:cNvPr id="3" name="Text Box 2"/>
          <p:cNvSpPr txBox="1"/>
          <p:nvPr/>
        </p:nvSpPr>
        <p:spPr>
          <a:xfrm>
            <a:off x="223520" y="-98425"/>
            <a:ext cx="4471035" cy="5262245"/>
          </a:xfrm>
          <a:prstGeom prst="rect">
            <a:avLst/>
          </a:prstGeom>
          <a:noFill/>
        </p:spPr>
        <p:txBody>
          <a:bodyPr wrap="square" rtlCol="0" anchor="t">
            <a:spAutoFit/>
          </a:bodyPr>
          <a:lstStyle/>
          <a:p>
            <a:pPr>
              <a:lnSpc>
                <a:spcPct val="140000"/>
              </a:lnSpc>
              <a:buNone/>
            </a:pPr>
            <a:r>
              <a:rPr lang="en-IN" sz="2000" smtClean="0">
                <a:sym typeface="+mn-ea"/>
              </a:rPr>
              <a:t>#include &lt;stdio.h&gt;</a:t>
            </a:r>
          </a:p>
          <a:p>
            <a:pPr>
              <a:lnSpc>
                <a:spcPct val="140000"/>
              </a:lnSpc>
              <a:buNone/>
            </a:pPr>
            <a:r>
              <a:rPr lang="en-IN" sz="2000" smtClean="0">
                <a:sym typeface="+mn-ea"/>
              </a:rPr>
              <a:t>int main()</a:t>
            </a:r>
          </a:p>
          <a:p>
            <a:pPr>
              <a:lnSpc>
                <a:spcPct val="140000"/>
              </a:lnSpc>
              <a:buNone/>
            </a:pPr>
            <a:r>
              <a:rPr lang="en-IN" sz="2000" smtClean="0">
                <a:sym typeface="+mn-ea"/>
              </a:rPr>
              <a:t>{</a:t>
            </a:r>
          </a:p>
          <a:p>
            <a:pPr>
              <a:lnSpc>
                <a:spcPct val="140000"/>
              </a:lnSpc>
              <a:buNone/>
            </a:pPr>
            <a:r>
              <a:rPr lang="en-IN" sz="2000" smtClean="0">
                <a:sym typeface="+mn-ea"/>
              </a:rPr>
              <a:t>    int number, i;</a:t>
            </a:r>
          </a:p>
          <a:p>
            <a:pPr>
              <a:lnSpc>
                <a:spcPct val="140000"/>
              </a:lnSpc>
              <a:buNone/>
            </a:pPr>
            <a:r>
              <a:rPr lang="en-IN" sz="2000" smtClean="0">
                <a:sym typeface="+mn-ea"/>
              </a:rPr>
              <a:t>    scanf("%d",&amp;number);</a:t>
            </a:r>
          </a:p>
          <a:p>
            <a:pPr>
              <a:lnSpc>
                <a:spcPct val="140000"/>
              </a:lnSpc>
              <a:buNone/>
            </a:pPr>
            <a:r>
              <a:rPr lang="en-IN" sz="2000" smtClean="0">
                <a:sym typeface="+mn-ea"/>
              </a:rPr>
              <a:t>    for(i=1; i &lt;= number; ++i)</a:t>
            </a:r>
          </a:p>
          <a:p>
            <a:pPr>
              <a:lnSpc>
                <a:spcPct val="140000"/>
              </a:lnSpc>
              <a:buNone/>
            </a:pPr>
            <a:r>
              <a:rPr lang="en-IN" sz="2000" smtClean="0">
                <a:sym typeface="+mn-ea"/>
              </a:rPr>
              <a:t>    {</a:t>
            </a:r>
          </a:p>
          <a:p>
            <a:pPr>
              <a:lnSpc>
                <a:spcPct val="140000"/>
              </a:lnSpc>
              <a:buNone/>
            </a:pPr>
            <a:r>
              <a:rPr lang="en-IN" sz="2000" smtClean="0">
                <a:sym typeface="+mn-ea"/>
              </a:rPr>
              <a:t>        if (number%i == 0)</a:t>
            </a:r>
          </a:p>
          <a:p>
            <a:pPr>
              <a:lnSpc>
                <a:spcPct val="140000"/>
              </a:lnSpc>
              <a:buNone/>
            </a:pPr>
            <a:r>
              <a:rPr lang="en-IN" sz="2000" smtClean="0">
                <a:sym typeface="+mn-ea"/>
              </a:rPr>
              <a:t>               printf("%d ",i);</a:t>
            </a:r>
          </a:p>
          <a:p>
            <a:pPr>
              <a:lnSpc>
                <a:spcPct val="140000"/>
              </a:lnSpc>
              <a:buNone/>
            </a:pPr>
            <a:r>
              <a:rPr lang="en-IN" sz="2000" smtClean="0">
                <a:sym typeface="+mn-ea"/>
              </a:rPr>
              <a:t>    }</a:t>
            </a:r>
          </a:p>
          <a:p>
            <a:pPr>
              <a:lnSpc>
                <a:spcPct val="140000"/>
              </a:lnSpc>
              <a:buNone/>
            </a:pPr>
            <a:r>
              <a:rPr lang="en-IN" sz="2000" smtClean="0">
                <a:sym typeface="+mn-ea"/>
              </a:rPr>
              <a:t>    return 0;</a:t>
            </a:r>
          </a:p>
          <a:p>
            <a:pPr>
              <a:lnSpc>
                <a:spcPct val="140000"/>
              </a:lnSpc>
              <a:buNone/>
            </a:pPr>
            <a:r>
              <a:rPr lang="en-IN" sz="2000" smtClean="0">
                <a:sym typeface="+mn-ea"/>
              </a:rPr>
              <a:t>}</a:t>
            </a:r>
          </a:p>
        </p:txBody>
      </p:sp>
      <p:sp>
        <p:nvSpPr>
          <p:cNvPr id="10" name="Rectangle 9"/>
          <p:cNvSpPr/>
          <p:nvPr/>
        </p:nvSpPr>
        <p:spPr>
          <a:xfrm>
            <a:off x="60286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15 </a:t>
            </a:r>
          </a:p>
          <a:p>
            <a:pPr algn="l">
              <a:lnSpc>
                <a:spcPct val="150000"/>
              </a:lnSpc>
              <a:buNone/>
            </a:pPr>
            <a:r>
              <a:rPr lang="en-US" sz="2200" b="1" dirty="0" smtClean="0">
                <a:solidFill>
                  <a:schemeClr val="bg1"/>
                </a:solidFill>
              </a:rPr>
              <a:t>Output:  1 3  5  15</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015" y="1333500"/>
            <a:ext cx="7404100" cy="1476375"/>
          </a:xfrm>
          <a:prstGeom prst="rect">
            <a:avLst/>
          </a:prstGeom>
          <a:noFill/>
        </p:spPr>
        <p:txBody>
          <a:bodyPr wrap="square" rtlCol="0">
            <a:spAutoFit/>
          </a:bodyPr>
          <a:lstStyle/>
          <a:p>
            <a:pPr algn="just">
              <a:lnSpc>
                <a:spcPct val="150000"/>
              </a:lnSpc>
              <a:buNone/>
            </a:pPr>
            <a:r>
              <a:rPr lang="en-US" sz="2000" dirty="0" smtClean="0">
                <a:sym typeface="+mn-ea"/>
              </a:rPr>
              <a:t>The program takes an integer from the user and calculates the number of digits. For example: If the user enters 2319, the output of the program will be 4.</a:t>
            </a:r>
          </a:p>
        </p:txBody>
      </p:sp>
      <p:sp>
        <p:nvSpPr>
          <p:cNvPr id="5" name="Rectangle 4"/>
          <p:cNvSpPr/>
          <p:nvPr/>
        </p:nvSpPr>
        <p:spPr>
          <a:xfrm>
            <a:off x="1828800" y="3173730"/>
            <a:ext cx="2318385" cy="1106805"/>
          </a:xfrm>
          <a:prstGeom prst="rect">
            <a:avLst/>
          </a:prstGeom>
        </p:spPr>
        <p:txBody>
          <a:bodyPr wrap="square">
            <a:spAutoFit/>
          </a:bodyPr>
          <a:lstStyle/>
          <a:p>
            <a:pPr algn="l">
              <a:lnSpc>
                <a:spcPct val="150000"/>
              </a:lnSpc>
              <a:buNone/>
            </a:pPr>
            <a:r>
              <a:rPr lang="en-US" sz="2200" dirty="0" smtClean="0"/>
              <a:t>Input:  23456</a:t>
            </a:r>
          </a:p>
          <a:p>
            <a:pPr algn="l">
              <a:lnSpc>
                <a:spcPct val="150000"/>
              </a:lnSpc>
              <a:buNone/>
            </a:pPr>
            <a:r>
              <a:rPr lang="en-US" sz="2200" dirty="0" smtClean="0"/>
              <a:t>Output:  5</a:t>
            </a:r>
          </a:p>
        </p:txBody>
      </p:sp>
      <p:sp>
        <p:nvSpPr>
          <p:cNvPr id="2" name="Rectangle 1"/>
          <p:cNvSpPr/>
          <p:nvPr/>
        </p:nvSpPr>
        <p:spPr>
          <a:xfrm>
            <a:off x="4699000" y="3148330"/>
            <a:ext cx="3002915" cy="1106805"/>
          </a:xfrm>
          <a:prstGeom prst="rect">
            <a:avLst/>
          </a:prstGeom>
        </p:spPr>
        <p:txBody>
          <a:bodyPr wrap="square">
            <a:spAutoFit/>
          </a:bodyPr>
          <a:lstStyle/>
          <a:p>
            <a:pPr algn="l">
              <a:lnSpc>
                <a:spcPct val="150000"/>
              </a:lnSpc>
              <a:buNone/>
            </a:pPr>
            <a:r>
              <a:rPr lang="en-US" sz="2200" dirty="0" smtClean="0"/>
              <a:t>Input:  12</a:t>
            </a:r>
          </a:p>
          <a:p>
            <a:pPr algn="l">
              <a:lnSpc>
                <a:spcPct val="150000"/>
              </a:lnSpc>
              <a:buNone/>
            </a:pPr>
            <a:r>
              <a:rPr lang="en-US" sz="2200" dirty="0" smtClean="0"/>
              <a:t>Output:  2</a:t>
            </a:r>
          </a:p>
        </p:txBody>
      </p:sp>
      <p:sp>
        <p:nvSpPr>
          <p:cNvPr id="6" name="Text Box 5"/>
          <p:cNvSpPr txBox="1"/>
          <p:nvPr/>
        </p:nvSpPr>
        <p:spPr>
          <a:xfrm>
            <a:off x="243840" y="421640"/>
            <a:ext cx="8310245" cy="645160"/>
          </a:xfrm>
          <a:prstGeom prst="rect">
            <a:avLst/>
          </a:prstGeom>
          <a:noFill/>
        </p:spPr>
        <p:txBody>
          <a:bodyPr wrap="square" rtlCol="0" anchor="t">
            <a:spAutoFit/>
          </a:bodyPr>
          <a:lstStyle/>
          <a:p>
            <a:pPr algn="ctr">
              <a:lnSpc>
                <a:spcPct val="150000"/>
              </a:lnSpc>
            </a:pPr>
            <a:r>
              <a:rPr lang="en-US" sz="2400" b="1" dirty="0" smtClean="0">
                <a:sym typeface="+mn-ea"/>
              </a:rPr>
              <a:t>9.  Write a C program to count number of digits in an integer.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1810"/>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59778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12</a:t>
            </a:r>
          </a:p>
          <a:p>
            <a:pPr algn="l">
              <a:lnSpc>
                <a:spcPct val="150000"/>
              </a:lnSpc>
              <a:buNone/>
            </a:pPr>
            <a:r>
              <a:rPr lang="en-US" sz="2200" b="1" dirty="0" smtClean="0">
                <a:solidFill>
                  <a:schemeClr val="bg1"/>
                </a:solidFill>
              </a:rPr>
              <a:t>Output:  2  </a:t>
            </a:r>
          </a:p>
        </p:txBody>
      </p:sp>
      <p:sp>
        <p:nvSpPr>
          <p:cNvPr id="3" name="Text Box 2"/>
          <p:cNvSpPr txBox="1"/>
          <p:nvPr/>
        </p:nvSpPr>
        <p:spPr>
          <a:xfrm>
            <a:off x="452120" y="-98425"/>
            <a:ext cx="4471035" cy="5292725"/>
          </a:xfrm>
          <a:prstGeom prst="rect">
            <a:avLst/>
          </a:prstGeom>
          <a:noFill/>
        </p:spPr>
        <p:txBody>
          <a:bodyPr wrap="square" rtlCol="0" anchor="t">
            <a:spAutoFit/>
          </a:bodyPr>
          <a:lstStyle/>
          <a:p>
            <a:pPr>
              <a:lnSpc>
                <a:spcPct val="130000"/>
              </a:lnSpc>
              <a:buNone/>
            </a:pPr>
            <a:r>
              <a:rPr lang="en-IN" sz="2000" smtClean="0">
                <a:sym typeface="+mn-ea"/>
              </a:rPr>
              <a:t>#include &lt;stdio.h&gt;</a:t>
            </a:r>
          </a:p>
          <a:p>
            <a:pPr>
              <a:lnSpc>
                <a:spcPct val="130000"/>
              </a:lnSpc>
              <a:buNone/>
            </a:pPr>
            <a:r>
              <a:rPr lang="en-IN" sz="2000" smtClean="0">
                <a:sym typeface="+mn-ea"/>
              </a:rPr>
              <a:t>int main()  {</a:t>
            </a:r>
          </a:p>
          <a:p>
            <a:pPr>
              <a:lnSpc>
                <a:spcPct val="130000"/>
              </a:lnSpc>
              <a:buNone/>
            </a:pPr>
            <a:r>
              <a:rPr lang="en-IN" sz="2000" smtClean="0">
                <a:sym typeface="+mn-ea"/>
              </a:rPr>
              <a:t>    long long n;</a:t>
            </a:r>
          </a:p>
          <a:p>
            <a:pPr>
              <a:lnSpc>
                <a:spcPct val="130000"/>
              </a:lnSpc>
              <a:buNone/>
            </a:pPr>
            <a:r>
              <a:rPr lang="en-IN" sz="2000" smtClean="0">
                <a:sym typeface="+mn-ea"/>
              </a:rPr>
              <a:t>    int count = 0;</a:t>
            </a:r>
          </a:p>
          <a:p>
            <a:pPr>
              <a:lnSpc>
                <a:spcPct val="130000"/>
              </a:lnSpc>
              <a:buNone/>
            </a:pPr>
            <a:r>
              <a:rPr lang="en-IN" sz="2000" smtClean="0">
                <a:sym typeface="+mn-ea"/>
              </a:rPr>
              <a:t>    scanf("%lld", &amp;n);</a:t>
            </a:r>
          </a:p>
          <a:p>
            <a:pPr>
              <a:lnSpc>
                <a:spcPct val="130000"/>
              </a:lnSpc>
              <a:buNone/>
            </a:pPr>
            <a:r>
              <a:rPr lang="en-IN" sz="2000" smtClean="0">
                <a:sym typeface="+mn-ea"/>
              </a:rPr>
              <a:t>    while(n != 0)</a:t>
            </a:r>
          </a:p>
          <a:p>
            <a:pPr>
              <a:lnSpc>
                <a:spcPct val="130000"/>
              </a:lnSpc>
              <a:buNone/>
            </a:pPr>
            <a:r>
              <a:rPr lang="en-IN" sz="2000" smtClean="0">
                <a:sym typeface="+mn-ea"/>
              </a:rPr>
              <a:t>    {</a:t>
            </a:r>
          </a:p>
          <a:p>
            <a:pPr>
              <a:lnSpc>
                <a:spcPct val="130000"/>
              </a:lnSpc>
              <a:buNone/>
            </a:pPr>
            <a:r>
              <a:rPr lang="en-IN" sz="2000" smtClean="0">
                <a:sym typeface="+mn-ea"/>
              </a:rPr>
              <a:t>        n /= 10;     </a:t>
            </a:r>
          </a:p>
          <a:p>
            <a:pPr>
              <a:lnSpc>
                <a:spcPct val="130000"/>
              </a:lnSpc>
              <a:buNone/>
            </a:pPr>
            <a:r>
              <a:rPr lang="en-IN" sz="2000" smtClean="0">
                <a:sym typeface="+mn-ea"/>
              </a:rPr>
              <a:t>        ++count;</a:t>
            </a:r>
          </a:p>
          <a:p>
            <a:pPr>
              <a:lnSpc>
                <a:spcPct val="130000"/>
              </a:lnSpc>
              <a:buNone/>
            </a:pPr>
            <a:r>
              <a:rPr lang="en-IN" sz="2000" smtClean="0">
                <a:sym typeface="+mn-ea"/>
              </a:rPr>
              <a:t>    }</a:t>
            </a:r>
          </a:p>
          <a:p>
            <a:pPr>
              <a:lnSpc>
                <a:spcPct val="130000"/>
              </a:lnSpc>
              <a:buNone/>
            </a:pPr>
            <a:r>
              <a:rPr lang="en-IN" sz="2000" smtClean="0">
                <a:sym typeface="+mn-ea"/>
              </a:rPr>
              <a:t>    printf("%d", count);</a:t>
            </a:r>
          </a:p>
          <a:p>
            <a:pPr>
              <a:lnSpc>
                <a:spcPct val="130000"/>
              </a:lnSpc>
              <a:buNone/>
            </a:pPr>
            <a:r>
              <a:rPr lang="en-IN" sz="2000" smtClean="0">
                <a:sym typeface="+mn-ea"/>
              </a:rPr>
              <a:t>    return 0;</a:t>
            </a:r>
          </a:p>
          <a:p>
            <a:pPr>
              <a:lnSpc>
                <a:spcPct val="130000"/>
              </a:lnSpc>
              <a:buNone/>
            </a:pPr>
            <a:r>
              <a:rPr lang="en-IN" sz="2000" smtClean="0">
                <a:sym typeface="+mn-ea"/>
              </a:rPr>
              <a:t>}</a:t>
            </a:r>
          </a:p>
        </p:txBody>
      </p:sp>
      <p:sp>
        <p:nvSpPr>
          <p:cNvPr id="10" name="Rectangle 9"/>
          <p:cNvSpPr/>
          <p:nvPr/>
        </p:nvSpPr>
        <p:spPr>
          <a:xfrm>
            <a:off x="60286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23456</a:t>
            </a:r>
          </a:p>
          <a:p>
            <a:pPr algn="l">
              <a:lnSpc>
                <a:spcPct val="150000"/>
              </a:lnSpc>
              <a:buNone/>
            </a:pPr>
            <a:r>
              <a:rPr lang="en-US" sz="2200" b="1" dirty="0" smtClean="0">
                <a:solidFill>
                  <a:schemeClr val="bg1"/>
                </a:solidFill>
              </a:rPr>
              <a:t>Output:   5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015" y="1333500"/>
            <a:ext cx="7920990" cy="1014730"/>
          </a:xfrm>
          <a:prstGeom prst="rect">
            <a:avLst/>
          </a:prstGeom>
          <a:noFill/>
        </p:spPr>
        <p:txBody>
          <a:bodyPr wrap="square" rtlCol="0">
            <a:spAutoFit/>
          </a:bodyPr>
          <a:lstStyle/>
          <a:p>
            <a:pPr algn="just">
              <a:lnSpc>
                <a:spcPct val="150000"/>
              </a:lnSpc>
              <a:buNone/>
            </a:pPr>
            <a:r>
              <a:rPr lang="en-US" sz="2000" dirty="0" smtClean="0">
                <a:sym typeface="+mn-ea"/>
              </a:rPr>
              <a:t>The program takes one positive integer as an input, find the sum of individual digits of a given positive integer. Example: 456 as 4+5+6 = 15</a:t>
            </a:r>
          </a:p>
        </p:txBody>
      </p:sp>
      <p:sp>
        <p:nvSpPr>
          <p:cNvPr id="5" name="Rectangle 4"/>
          <p:cNvSpPr/>
          <p:nvPr/>
        </p:nvSpPr>
        <p:spPr>
          <a:xfrm>
            <a:off x="1828800" y="3173730"/>
            <a:ext cx="2318385" cy="1106805"/>
          </a:xfrm>
          <a:prstGeom prst="rect">
            <a:avLst/>
          </a:prstGeom>
        </p:spPr>
        <p:txBody>
          <a:bodyPr wrap="square">
            <a:spAutoFit/>
          </a:bodyPr>
          <a:lstStyle/>
          <a:p>
            <a:pPr algn="l">
              <a:lnSpc>
                <a:spcPct val="150000"/>
              </a:lnSpc>
              <a:buNone/>
            </a:pPr>
            <a:r>
              <a:rPr lang="en-US" sz="2200" dirty="0" smtClean="0"/>
              <a:t>Input:  1236</a:t>
            </a:r>
          </a:p>
          <a:p>
            <a:pPr algn="l">
              <a:lnSpc>
                <a:spcPct val="150000"/>
              </a:lnSpc>
              <a:buNone/>
            </a:pPr>
            <a:r>
              <a:rPr lang="en-US" sz="2200" dirty="0" smtClean="0"/>
              <a:t>Output:  12</a:t>
            </a:r>
          </a:p>
        </p:txBody>
      </p:sp>
      <p:sp>
        <p:nvSpPr>
          <p:cNvPr id="2" name="Rectangle 1"/>
          <p:cNvSpPr/>
          <p:nvPr/>
        </p:nvSpPr>
        <p:spPr>
          <a:xfrm>
            <a:off x="4699000" y="3148330"/>
            <a:ext cx="3002915" cy="1106805"/>
          </a:xfrm>
          <a:prstGeom prst="rect">
            <a:avLst/>
          </a:prstGeom>
        </p:spPr>
        <p:txBody>
          <a:bodyPr wrap="square">
            <a:spAutoFit/>
          </a:bodyPr>
          <a:lstStyle/>
          <a:p>
            <a:pPr algn="l">
              <a:lnSpc>
                <a:spcPct val="150000"/>
              </a:lnSpc>
              <a:buNone/>
            </a:pPr>
            <a:r>
              <a:rPr lang="en-US" sz="2200" dirty="0" smtClean="0"/>
              <a:t>Input:  12</a:t>
            </a:r>
          </a:p>
          <a:p>
            <a:pPr algn="l">
              <a:lnSpc>
                <a:spcPct val="150000"/>
              </a:lnSpc>
              <a:buNone/>
            </a:pPr>
            <a:r>
              <a:rPr lang="en-US" sz="2200" dirty="0" smtClean="0"/>
              <a:t>Output:  3</a:t>
            </a:r>
          </a:p>
        </p:txBody>
      </p:sp>
      <p:sp>
        <p:nvSpPr>
          <p:cNvPr id="6" name="Text Box 5"/>
          <p:cNvSpPr txBox="1"/>
          <p:nvPr/>
        </p:nvSpPr>
        <p:spPr>
          <a:xfrm>
            <a:off x="15240" y="421640"/>
            <a:ext cx="8310245" cy="645160"/>
          </a:xfrm>
          <a:prstGeom prst="rect">
            <a:avLst/>
          </a:prstGeom>
          <a:noFill/>
        </p:spPr>
        <p:txBody>
          <a:bodyPr wrap="square" rtlCol="0" anchor="t">
            <a:spAutoFit/>
          </a:bodyPr>
          <a:lstStyle/>
          <a:p>
            <a:pPr algn="ctr">
              <a:lnSpc>
                <a:spcPct val="150000"/>
              </a:lnSpc>
            </a:pPr>
            <a:r>
              <a:rPr lang="en-US" sz="2400" b="1" dirty="0" smtClean="0">
                <a:sym typeface="+mn-ea"/>
              </a:rPr>
              <a:t>10.  Write a C program to sum of digits of a number.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59778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12</a:t>
            </a:r>
          </a:p>
          <a:p>
            <a:pPr algn="l">
              <a:lnSpc>
                <a:spcPct val="150000"/>
              </a:lnSpc>
              <a:buNone/>
            </a:pPr>
            <a:r>
              <a:rPr lang="en-US" sz="2200" b="1" dirty="0" smtClean="0">
                <a:solidFill>
                  <a:schemeClr val="bg1"/>
                </a:solidFill>
              </a:rPr>
              <a:t>Output:  3  </a:t>
            </a:r>
          </a:p>
        </p:txBody>
      </p:sp>
      <p:sp>
        <p:nvSpPr>
          <p:cNvPr id="3" name="Text Box 2"/>
          <p:cNvSpPr txBox="1"/>
          <p:nvPr/>
        </p:nvSpPr>
        <p:spPr>
          <a:xfrm>
            <a:off x="452120" y="53975"/>
            <a:ext cx="4471035" cy="4892675"/>
          </a:xfrm>
          <a:prstGeom prst="rect">
            <a:avLst/>
          </a:prstGeom>
          <a:noFill/>
        </p:spPr>
        <p:txBody>
          <a:bodyPr wrap="square" rtlCol="0" anchor="t">
            <a:spAutoFit/>
          </a:bodyPr>
          <a:lstStyle/>
          <a:p>
            <a:pPr>
              <a:lnSpc>
                <a:spcPct val="120000"/>
              </a:lnSpc>
              <a:buNone/>
            </a:pPr>
            <a:r>
              <a:rPr lang="en-IN" sz="2000" smtClean="0">
                <a:sym typeface="+mn-ea"/>
              </a:rPr>
              <a:t>#include &lt;stdio.h&gt;</a:t>
            </a:r>
          </a:p>
          <a:p>
            <a:pPr>
              <a:lnSpc>
                <a:spcPct val="120000"/>
              </a:lnSpc>
              <a:buNone/>
            </a:pPr>
            <a:r>
              <a:rPr lang="en-IN" sz="2000" smtClean="0">
                <a:sym typeface="+mn-ea"/>
              </a:rPr>
              <a:t>int main()  {</a:t>
            </a:r>
          </a:p>
          <a:p>
            <a:pPr>
              <a:lnSpc>
                <a:spcPct val="120000"/>
              </a:lnSpc>
              <a:buNone/>
            </a:pPr>
            <a:r>
              <a:rPr lang="en-IN" sz="2000" smtClean="0">
                <a:sym typeface="+mn-ea"/>
              </a:rPr>
              <a:t>   int n, t, sum = 0, rem;</a:t>
            </a:r>
          </a:p>
          <a:p>
            <a:pPr>
              <a:lnSpc>
                <a:spcPct val="120000"/>
              </a:lnSpc>
              <a:buNone/>
            </a:pPr>
            <a:r>
              <a:rPr lang="en-IN" sz="2000" smtClean="0">
                <a:sym typeface="+mn-ea"/>
              </a:rPr>
              <a:t>   scanf("%d", &amp;n);</a:t>
            </a:r>
          </a:p>
          <a:p>
            <a:pPr>
              <a:lnSpc>
                <a:spcPct val="120000"/>
              </a:lnSpc>
              <a:buNone/>
            </a:pPr>
            <a:r>
              <a:rPr lang="en-IN" sz="2000" smtClean="0">
                <a:sym typeface="+mn-ea"/>
              </a:rPr>
              <a:t>   while (n != 0)</a:t>
            </a:r>
          </a:p>
          <a:p>
            <a:pPr>
              <a:lnSpc>
                <a:spcPct val="120000"/>
              </a:lnSpc>
              <a:buNone/>
            </a:pPr>
            <a:r>
              <a:rPr lang="en-IN" sz="2000" smtClean="0">
                <a:sym typeface="+mn-ea"/>
              </a:rPr>
              <a:t>   {</a:t>
            </a:r>
          </a:p>
          <a:p>
            <a:pPr>
              <a:lnSpc>
                <a:spcPct val="120000"/>
              </a:lnSpc>
              <a:buNone/>
            </a:pPr>
            <a:r>
              <a:rPr lang="en-IN" sz="2000" smtClean="0">
                <a:sym typeface="+mn-ea"/>
              </a:rPr>
              <a:t>      </a:t>
            </a:r>
            <a:r>
              <a:rPr lang="en-IN" sz="2000" b="1" smtClean="0">
                <a:sym typeface="+mn-ea"/>
              </a:rPr>
              <a:t>rem = n % 10;</a:t>
            </a:r>
          </a:p>
          <a:p>
            <a:pPr>
              <a:lnSpc>
                <a:spcPct val="120000"/>
              </a:lnSpc>
              <a:buNone/>
            </a:pPr>
            <a:r>
              <a:rPr lang="en-IN" sz="2000" b="1" smtClean="0">
                <a:sym typeface="+mn-ea"/>
              </a:rPr>
              <a:t>      sum = sum + rem;</a:t>
            </a:r>
          </a:p>
          <a:p>
            <a:pPr>
              <a:lnSpc>
                <a:spcPct val="120000"/>
              </a:lnSpc>
              <a:buNone/>
            </a:pPr>
            <a:r>
              <a:rPr lang="en-IN" sz="2000" smtClean="0">
                <a:sym typeface="+mn-ea"/>
              </a:rPr>
              <a:t>      n   = n / 10;</a:t>
            </a:r>
          </a:p>
          <a:p>
            <a:pPr>
              <a:lnSpc>
                <a:spcPct val="120000"/>
              </a:lnSpc>
              <a:buNone/>
            </a:pPr>
            <a:r>
              <a:rPr lang="en-IN" sz="2000" smtClean="0">
                <a:sym typeface="+mn-ea"/>
              </a:rPr>
              <a:t>   }</a:t>
            </a:r>
          </a:p>
          <a:p>
            <a:pPr>
              <a:lnSpc>
                <a:spcPct val="120000"/>
              </a:lnSpc>
              <a:buNone/>
            </a:pPr>
            <a:r>
              <a:rPr lang="en-IN" sz="2000" smtClean="0">
                <a:sym typeface="+mn-ea"/>
              </a:rPr>
              <a:t>   printf(" %d ",sum);</a:t>
            </a:r>
          </a:p>
          <a:p>
            <a:pPr>
              <a:lnSpc>
                <a:spcPct val="120000"/>
              </a:lnSpc>
              <a:buNone/>
            </a:pPr>
            <a:r>
              <a:rPr lang="en-IN" sz="2000" smtClean="0">
                <a:sym typeface="+mn-ea"/>
              </a:rPr>
              <a:t>   return 0;</a:t>
            </a:r>
          </a:p>
          <a:p>
            <a:pPr>
              <a:lnSpc>
                <a:spcPct val="120000"/>
              </a:lnSpc>
              <a:buNone/>
            </a:pPr>
            <a:r>
              <a:rPr lang="en-IN" sz="2000" smtClean="0">
                <a:sym typeface="+mn-ea"/>
              </a:rPr>
              <a:t>}</a:t>
            </a:r>
          </a:p>
        </p:txBody>
      </p:sp>
      <p:sp>
        <p:nvSpPr>
          <p:cNvPr id="10" name="Rectangle 9"/>
          <p:cNvSpPr/>
          <p:nvPr/>
        </p:nvSpPr>
        <p:spPr>
          <a:xfrm>
            <a:off x="60286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1236</a:t>
            </a:r>
          </a:p>
          <a:p>
            <a:pPr algn="l">
              <a:lnSpc>
                <a:spcPct val="150000"/>
              </a:lnSpc>
              <a:buNone/>
            </a:pPr>
            <a:r>
              <a:rPr lang="en-US" sz="2200" b="1" dirty="0" smtClean="0">
                <a:solidFill>
                  <a:schemeClr val="bg1"/>
                </a:solidFill>
              </a:rPr>
              <a:t>Output:   12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015" y="1333500"/>
            <a:ext cx="7404100" cy="1476375"/>
          </a:xfrm>
          <a:prstGeom prst="rect">
            <a:avLst/>
          </a:prstGeom>
          <a:noFill/>
        </p:spPr>
        <p:txBody>
          <a:bodyPr wrap="square" rtlCol="0">
            <a:spAutoFit/>
          </a:bodyPr>
          <a:lstStyle/>
          <a:p>
            <a:pPr algn="just">
              <a:lnSpc>
                <a:spcPct val="150000"/>
              </a:lnSpc>
              <a:buNone/>
            </a:pPr>
            <a:r>
              <a:rPr lang="en-US" sz="2000" dirty="0" smtClean="0">
                <a:sym typeface="+mn-ea"/>
              </a:rPr>
              <a:t>This program takes an integer input from the user. For example: if input 215 , then after reversing the integer, should print 512 as an output.</a:t>
            </a:r>
          </a:p>
        </p:txBody>
      </p:sp>
      <p:sp>
        <p:nvSpPr>
          <p:cNvPr id="5" name="Rectangle 4"/>
          <p:cNvSpPr/>
          <p:nvPr/>
        </p:nvSpPr>
        <p:spPr>
          <a:xfrm>
            <a:off x="1828800" y="3173730"/>
            <a:ext cx="2318385" cy="1106805"/>
          </a:xfrm>
          <a:prstGeom prst="rect">
            <a:avLst/>
          </a:prstGeom>
        </p:spPr>
        <p:txBody>
          <a:bodyPr wrap="square">
            <a:spAutoFit/>
          </a:bodyPr>
          <a:lstStyle/>
          <a:p>
            <a:pPr algn="l">
              <a:lnSpc>
                <a:spcPct val="150000"/>
              </a:lnSpc>
              <a:buNone/>
            </a:pPr>
            <a:r>
              <a:rPr lang="en-US" sz="2200" dirty="0" smtClean="0"/>
              <a:t>Input:  234</a:t>
            </a:r>
          </a:p>
          <a:p>
            <a:pPr algn="l">
              <a:lnSpc>
                <a:spcPct val="150000"/>
              </a:lnSpc>
              <a:buNone/>
            </a:pPr>
            <a:r>
              <a:rPr lang="en-US" sz="2200" dirty="0" smtClean="0"/>
              <a:t>Output:  432</a:t>
            </a:r>
          </a:p>
        </p:txBody>
      </p:sp>
      <p:sp>
        <p:nvSpPr>
          <p:cNvPr id="2" name="Rectangle 1"/>
          <p:cNvSpPr/>
          <p:nvPr/>
        </p:nvSpPr>
        <p:spPr>
          <a:xfrm>
            <a:off x="4699000" y="3148330"/>
            <a:ext cx="3002915" cy="1106805"/>
          </a:xfrm>
          <a:prstGeom prst="rect">
            <a:avLst/>
          </a:prstGeom>
        </p:spPr>
        <p:txBody>
          <a:bodyPr wrap="square">
            <a:spAutoFit/>
          </a:bodyPr>
          <a:lstStyle/>
          <a:p>
            <a:pPr algn="l">
              <a:lnSpc>
                <a:spcPct val="150000"/>
              </a:lnSpc>
              <a:buNone/>
            </a:pPr>
            <a:r>
              <a:rPr lang="en-US" sz="2200" dirty="0" smtClean="0"/>
              <a:t>Input:  12</a:t>
            </a:r>
          </a:p>
          <a:p>
            <a:pPr algn="l">
              <a:lnSpc>
                <a:spcPct val="150000"/>
              </a:lnSpc>
              <a:buNone/>
            </a:pPr>
            <a:r>
              <a:rPr lang="en-US" sz="2200" dirty="0" smtClean="0"/>
              <a:t>Output:  21</a:t>
            </a:r>
          </a:p>
        </p:txBody>
      </p:sp>
      <p:sp>
        <p:nvSpPr>
          <p:cNvPr id="6" name="Text Box 5"/>
          <p:cNvSpPr txBox="1"/>
          <p:nvPr/>
        </p:nvSpPr>
        <p:spPr>
          <a:xfrm>
            <a:off x="243840" y="421640"/>
            <a:ext cx="7004685" cy="645160"/>
          </a:xfrm>
          <a:prstGeom prst="rect">
            <a:avLst/>
          </a:prstGeom>
          <a:noFill/>
        </p:spPr>
        <p:txBody>
          <a:bodyPr wrap="square" rtlCol="0" anchor="t">
            <a:spAutoFit/>
          </a:bodyPr>
          <a:lstStyle/>
          <a:p>
            <a:pPr algn="ctr">
              <a:lnSpc>
                <a:spcPct val="150000"/>
              </a:lnSpc>
            </a:pPr>
            <a:r>
              <a:rPr lang="en-US" sz="2400" b="1" dirty="0" smtClean="0">
                <a:sym typeface="+mn-ea"/>
              </a:rPr>
              <a:t>11.  Write a C program to reverse an integer.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59778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12</a:t>
            </a:r>
          </a:p>
          <a:p>
            <a:pPr algn="l">
              <a:lnSpc>
                <a:spcPct val="150000"/>
              </a:lnSpc>
              <a:buNone/>
            </a:pPr>
            <a:r>
              <a:rPr lang="en-US" sz="2200" b="1" dirty="0" smtClean="0">
                <a:solidFill>
                  <a:schemeClr val="bg1"/>
                </a:solidFill>
              </a:rPr>
              <a:t>Output:  21  </a:t>
            </a:r>
          </a:p>
        </p:txBody>
      </p:sp>
      <p:sp>
        <p:nvSpPr>
          <p:cNvPr id="3" name="Text Box 2"/>
          <p:cNvSpPr txBox="1"/>
          <p:nvPr/>
        </p:nvSpPr>
        <p:spPr>
          <a:xfrm>
            <a:off x="452120" y="-98425"/>
            <a:ext cx="4471035" cy="5262245"/>
          </a:xfrm>
          <a:prstGeom prst="rect">
            <a:avLst/>
          </a:prstGeom>
          <a:noFill/>
        </p:spPr>
        <p:txBody>
          <a:bodyPr wrap="square" rtlCol="0" anchor="t">
            <a:spAutoFit/>
          </a:bodyPr>
          <a:lstStyle/>
          <a:p>
            <a:pPr>
              <a:lnSpc>
                <a:spcPct val="140000"/>
              </a:lnSpc>
              <a:buNone/>
            </a:pPr>
            <a:r>
              <a:rPr lang="en-IN" sz="2000" dirty="0" smtClean="0">
                <a:sym typeface="+mn-ea"/>
              </a:rPr>
              <a:t>#include &lt;stdio.h&gt;</a:t>
            </a:r>
          </a:p>
          <a:p>
            <a:pPr>
              <a:lnSpc>
                <a:spcPct val="140000"/>
              </a:lnSpc>
              <a:buNone/>
            </a:pPr>
            <a:r>
              <a:rPr lang="en-IN" sz="2000" dirty="0" smtClean="0">
                <a:sym typeface="+mn-ea"/>
              </a:rPr>
              <a:t>int main() {</a:t>
            </a:r>
          </a:p>
          <a:p>
            <a:pPr>
              <a:lnSpc>
                <a:spcPct val="140000"/>
              </a:lnSpc>
              <a:buNone/>
            </a:pPr>
            <a:r>
              <a:rPr lang="en-IN" sz="2000" dirty="0" smtClean="0">
                <a:sym typeface="+mn-ea"/>
              </a:rPr>
              <a:t>    int rev =0, </a:t>
            </a:r>
            <a:r>
              <a:rPr lang="en-IN" sz="2000" dirty="0" err="1" smtClean="0">
                <a:sym typeface="+mn-ea"/>
              </a:rPr>
              <a:t>rem</a:t>
            </a:r>
            <a:r>
              <a:rPr lang="en-IN" sz="2000" dirty="0" smtClean="0">
                <a:sym typeface="+mn-ea"/>
              </a:rPr>
              <a:t>, n;</a:t>
            </a:r>
          </a:p>
          <a:p>
            <a:pPr>
              <a:lnSpc>
                <a:spcPct val="140000"/>
              </a:lnSpc>
              <a:buNone/>
            </a:pPr>
            <a:r>
              <a:rPr lang="en-IN" sz="2000" dirty="0" smtClean="0">
                <a:sym typeface="+mn-ea"/>
              </a:rPr>
              <a:t>    scanf("%d", &amp;n);</a:t>
            </a:r>
          </a:p>
          <a:p>
            <a:pPr>
              <a:lnSpc>
                <a:spcPct val="140000"/>
              </a:lnSpc>
              <a:buNone/>
            </a:pPr>
            <a:r>
              <a:rPr lang="en-IN" sz="2000" dirty="0" smtClean="0">
                <a:sym typeface="+mn-ea"/>
              </a:rPr>
              <a:t>    while(n != 0)</a:t>
            </a:r>
          </a:p>
          <a:p>
            <a:pPr>
              <a:lnSpc>
                <a:spcPct val="140000"/>
              </a:lnSpc>
              <a:buNone/>
            </a:pPr>
            <a:r>
              <a:rPr lang="en-IN" sz="2000" dirty="0" smtClean="0">
                <a:sym typeface="+mn-ea"/>
              </a:rPr>
              <a:t>    {</a:t>
            </a:r>
          </a:p>
          <a:p>
            <a:pPr>
              <a:lnSpc>
                <a:spcPct val="140000"/>
              </a:lnSpc>
              <a:buNone/>
            </a:pPr>
            <a:r>
              <a:rPr lang="en-IN" sz="2000" dirty="0" smtClean="0">
                <a:sym typeface="+mn-ea"/>
              </a:rPr>
              <a:t>       </a:t>
            </a:r>
            <a:r>
              <a:rPr lang="en-IN" sz="2000" b="1" dirty="0" err="1" smtClean="0">
                <a:sym typeface="+mn-ea"/>
              </a:rPr>
              <a:t>rem</a:t>
            </a:r>
            <a:r>
              <a:rPr lang="en-IN" sz="2000" b="1" dirty="0" smtClean="0">
                <a:sym typeface="+mn-ea"/>
              </a:rPr>
              <a:t> = n%10;</a:t>
            </a:r>
          </a:p>
          <a:p>
            <a:pPr>
              <a:lnSpc>
                <a:spcPct val="140000"/>
              </a:lnSpc>
              <a:buNone/>
            </a:pPr>
            <a:r>
              <a:rPr lang="en-IN" sz="2000" b="1" dirty="0" smtClean="0">
                <a:sym typeface="+mn-ea"/>
              </a:rPr>
              <a:t>       rev = rev *10 + </a:t>
            </a:r>
            <a:r>
              <a:rPr lang="en-IN" sz="2000" b="1" dirty="0" err="1" smtClean="0">
                <a:sym typeface="+mn-ea"/>
              </a:rPr>
              <a:t>rem</a:t>
            </a:r>
            <a:r>
              <a:rPr lang="en-IN" sz="2000" b="1" dirty="0" smtClean="0">
                <a:sym typeface="+mn-ea"/>
              </a:rPr>
              <a:t>;</a:t>
            </a:r>
          </a:p>
          <a:p>
            <a:pPr>
              <a:lnSpc>
                <a:spcPct val="140000"/>
              </a:lnSpc>
              <a:buNone/>
            </a:pPr>
            <a:r>
              <a:rPr lang="en-IN" sz="2000" dirty="0" smtClean="0">
                <a:sym typeface="+mn-ea"/>
              </a:rPr>
              <a:t>       n /= 10;</a:t>
            </a:r>
          </a:p>
          <a:p>
            <a:pPr>
              <a:lnSpc>
                <a:spcPct val="140000"/>
              </a:lnSpc>
              <a:buNone/>
            </a:pPr>
            <a:r>
              <a:rPr lang="en-IN" sz="2000" dirty="0" smtClean="0">
                <a:sym typeface="+mn-ea"/>
              </a:rPr>
              <a:t>    }</a:t>
            </a:r>
          </a:p>
          <a:p>
            <a:pPr>
              <a:lnSpc>
                <a:spcPct val="140000"/>
              </a:lnSpc>
              <a:buNone/>
            </a:pPr>
            <a:r>
              <a:rPr lang="en-IN" sz="2000" dirty="0" smtClean="0">
                <a:sym typeface="+mn-ea"/>
              </a:rPr>
              <a:t>    printf("%d", rev);</a:t>
            </a:r>
          </a:p>
          <a:p>
            <a:pPr>
              <a:lnSpc>
                <a:spcPct val="140000"/>
              </a:lnSpc>
              <a:buNone/>
            </a:pPr>
            <a:r>
              <a:rPr lang="en-IN" sz="2000" dirty="0" smtClean="0">
                <a:sym typeface="+mn-ea"/>
              </a:rPr>
              <a:t>    return 0;  }</a:t>
            </a:r>
          </a:p>
        </p:txBody>
      </p:sp>
      <p:sp>
        <p:nvSpPr>
          <p:cNvPr id="10" name="Rectangle 9"/>
          <p:cNvSpPr/>
          <p:nvPr/>
        </p:nvSpPr>
        <p:spPr>
          <a:xfrm>
            <a:off x="60286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234</a:t>
            </a:r>
          </a:p>
          <a:p>
            <a:pPr algn="l">
              <a:lnSpc>
                <a:spcPct val="150000"/>
              </a:lnSpc>
              <a:buNone/>
            </a:pPr>
            <a:r>
              <a:rPr lang="en-US" sz="2200" b="1" dirty="0" smtClean="0">
                <a:solidFill>
                  <a:schemeClr val="bg1"/>
                </a:solidFill>
              </a:rPr>
              <a:t>Output:   432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015" y="1104900"/>
            <a:ext cx="7880350" cy="1476375"/>
          </a:xfrm>
          <a:prstGeom prst="rect">
            <a:avLst/>
          </a:prstGeom>
          <a:noFill/>
        </p:spPr>
        <p:txBody>
          <a:bodyPr wrap="square" rtlCol="0">
            <a:spAutoFit/>
          </a:bodyPr>
          <a:lstStyle/>
          <a:p>
            <a:pPr algn="dist">
              <a:lnSpc>
                <a:spcPct val="150000"/>
              </a:lnSpc>
              <a:buNone/>
            </a:pPr>
            <a:r>
              <a:rPr lang="en-US" sz="2000" dirty="0" smtClean="0">
                <a:sym typeface="+mn-ea"/>
              </a:rPr>
              <a:t>An integer(n&lt;1000)  is a palindrome if the reverse of that number is equal to the original number. For example: If the input is 515, then after reversing we get 515 which is as same as the original number, Palindrome</a:t>
            </a:r>
          </a:p>
        </p:txBody>
      </p:sp>
      <p:sp>
        <p:nvSpPr>
          <p:cNvPr id="5" name="Rectangle 4"/>
          <p:cNvSpPr/>
          <p:nvPr/>
        </p:nvSpPr>
        <p:spPr>
          <a:xfrm>
            <a:off x="1219200" y="3173730"/>
            <a:ext cx="3175635" cy="1106805"/>
          </a:xfrm>
          <a:prstGeom prst="rect">
            <a:avLst/>
          </a:prstGeom>
        </p:spPr>
        <p:txBody>
          <a:bodyPr wrap="square">
            <a:spAutoFit/>
          </a:bodyPr>
          <a:lstStyle/>
          <a:p>
            <a:pPr algn="l">
              <a:lnSpc>
                <a:spcPct val="150000"/>
              </a:lnSpc>
              <a:buNone/>
            </a:pPr>
            <a:r>
              <a:rPr lang="en-US" sz="2200" dirty="0" smtClean="0"/>
              <a:t>Input:  234</a:t>
            </a:r>
          </a:p>
          <a:p>
            <a:pPr algn="l">
              <a:lnSpc>
                <a:spcPct val="150000"/>
              </a:lnSpc>
              <a:buNone/>
            </a:pPr>
            <a:r>
              <a:rPr lang="en-US" sz="2200" dirty="0" smtClean="0"/>
              <a:t>Output:  Not a Palindrome</a:t>
            </a:r>
          </a:p>
        </p:txBody>
      </p:sp>
      <p:sp>
        <p:nvSpPr>
          <p:cNvPr id="2" name="Rectangle 1"/>
          <p:cNvSpPr/>
          <p:nvPr/>
        </p:nvSpPr>
        <p:spPr>
          <a:xfrm>
            <a:off x="5156200" y="3148330"/>
            <a:ext cx="3002915" cy="1106805"/>
          </a:xfrm>
          <a:prstGeom prst="rect">
            <a:avLst/>
          </a:prstGeom>
        </p:spPr>
        <p:txBody>
          <a:bodyPr wrap="square">
            <a:spAutoFit/>
          </a:bodyPr>
          <a:lstStyle/>
          <a:p>
            <a:pPr algn="l">
              <a:lnSpc>
                <a:spcPct val="150000"/>
              </a:lnSpc>
              <a:buNone/>
            </a:pPr>
            <a:r>
              <a:rPr lang="en-US" sz="2200" dirty="0" smtClean="0"/>
              <a:t>Input:  121</a:t>
            </a:r>
          </a:p>
          <a:p>
            <a:pPr algn="l">
              <a:lnSpc>
                <a:spcPct val="150000"/>
              </a:lnSpc>
              <a:buNone/>
            </a:pPr>
            <a:r>
              <a:rPr lang="en-US" sz="2200" dirty="0" smtClean="0"/>
              <a:t>Output:  Palindrome</a:t>
            </a:r>
          </a:p>
        </p:txBody>
      </p:sp>
      <p:sp>
        <p:nvSpPr>
          <p:cNvPr id="6" name="Text Box 5"/>
          <p:cNvSpPr txBox="1"/>
          <p:nvPr/>
        </p:nvSpPr>
        <p:spPr>
          <a:xfrm>
            <a:off x="701040" y="345440"/>
            <a:ext cx="7004685" cy="645160"/>
          </a:xfrm>
          <a:prstGeom prst="rect">
            <a:avLst/>
          </a:prstGeom>
          <a:noFill/>
        </p:spPr>
        <p:txBody>
          <a:bodyPr wrap="square" rtlCol="0" anchor="t">
            <a:spAutoFit/>
          </a:bodyPr>
          <a:lstStyle/>
          <a:p>
            <a:pPr algn="ctr">
              <a:lnSpc>
                <a:spcPct val="150000"/>
              </a:lnSpc>
            </a:pPr>
            <a:r>
              <a:rPr lang="en-US" sz="2400" b="1" dirty="0" smtClean="0">
                <a:sym typeface="+mn-ea"/>
              </a:rPr>
              <a:t>12.  Write a C program to check palindrome.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08500" y="0"/>
            <a:ext cx="466788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367665" y="-42545"/>
            <a:ext cx="3845560" cy="5262245"/>
          </a:xfrm>
          <a:prstGeom prst="rect">
            <a:avLst/>
          </a:prstGeom>
          <a:noFill/>
        </p:spPr>
        <p:txBody>
          <a:bodyPr wrap="square" rtlCol="0" anchor="t">
            <a:spAutoFit/>
          </a:bodyPr>
          <a:lstStyle/>
          <a:p>
            <a:pPr>
              <a:lnSpc>
                <a:spcPct val="140000"/>
              </a:lnSpc>
              <a:buNone/>
            </a:pPr>
            <a:r>
              <a:rPr lang="en-IN" sz="2000" smtClean="0">
                <a:sym typeface="+mn-ea"/>
              </a:rPr>
              <a:t>#include &lt;stdio.h&gt;</a:t>
            </a:r>
          </a:p>
          <a:p>
            <a:pPr>
              <a:lnSpc>
                <a:spcPct val="140000"/>
              </a:lnSpc>
              <a:buNone/>
            </a:pPr>
            <a:r>
              <a:rPr lang="en-IN" sz="2000" smtClean="0">
                <a:sym typeface="+mn-ea"/>
              </a:rPr>
              <a:t>int main() </a:t>
            </a:r>
          </a:p>
          <a:p>
            <a:pPr>
              <a:lnSpc>
                <a:spcPct val="140000"/>
              </a:lnSpc>
              <a:buNone/>
            </a:pPr>
            <a:r>
              <a:rPr lang="en-IN" sz="2000" smtClean="0">
                <a:sym typeface="+mn-ea"/>
              </a:rPr>
              <a:t>{</a:t>
            </a:r>
          </a:p>
          <a:p>
            <a:pPr>
              <a:lnSpc>
                <a:spcPct val="140000"/>
              </a:lnSpc>
              <a:buNone/>
            </a:pPr>
            <a:r>
              <a:rPr lang="en-IN" sz="2000" smtClean="0">
                <a:sym typeface="+mn-ea"/>
              </a:rPr>
              <a:t>    int rev =0, rem, n</a:t>
            </a:r>
            <a:r>
              <a:rPr lang="en-US" altLang="en-IN" sz="2000" smtClean="0">
                <a:sym typeface="+mn-ea"/>
              </a:rPr>
              <a:t>, copy</a:t>
            </a:r>
            <a:r>
              <a:rPr lang="en-IN" sz="2000" smtClean="0">
                <a:sym typeface="+mn-ea"/>
              </a:rPr>
              <a:t>;</a:t>
            </a:r>
          </a:p>
          <a:p>
            <a:pPr>
              <a:lnSpc>
                <a:spcPct val="140000"/>
              </a:lnSpc>
              <a:buNone/>
            </a:pPr>
            <a:r>
              <a:rPr lang="en-IN" sz="2000" smtClean="0">
                <a:sym typeface="+mn-ea"/>
              </a:rPr>
              <a:t>    scanf("%d", &amp;n);</a:t>
            </a:r>
          </a:p>
          <a:p>
            <a:pPr>
              <a:lnSpc>
                <a:spcPct val="140000"/>
              </a:lnSpc>
              <a:buNone/>
            </a:pPr>
            <a:r>
              <a:rPr lang="en-US" altLang="en-IN" sz="2000" smtClean="0">
                <a:sym typeface="+mn-ea"/>
              </a:rPr>
              <a:t>    copy = n;</a:t>
            </a:r>
          </a:p>
          <a:p>
            <a:pPr>
              <a:lnSpc>
                <a:spcPct val="140000"/>
              </a:lnSpc>
              <a:buNone/>
            </a:pPr>
            <a:r>
              <a:rPr lang="en-IN" sz="2000" smtClean="0">
                <a:sym typeface="+mn-ea"/>
              </a:rPr>
              <a:t>    while(n != 0)</a:t>
            </a:r>
          </a:p>
          <a:p>
            <a:pPr>
              <a:lnSpc>
                <a:spcPct val="140000"/>
              </a:lnSpc>
              <a:buNone/>
            </a:pPr>
            <a:r>
              <a:rPr lang="en-IN" sz="2000" smtClean="0">
                <a:sym typeface="+mn-ea"/>
              </a:rPr>
              <a:t>    {</a:t>
            </a:r>
          </a:p>
          <a:p>
            <a:pPr>
              <a:lnSpc>
                <a:spcPct val="140000"/>
              </a:lnSpc>
              <a:buNone/>
            </a:pPr>
            <a:r>
              <a:rPr lang="en-IN" sz="2000" smtClean="0">
                <a:sym typeface="+mn-ea"/>
              </a:rPr>
              <a:t>       </a:t>
            </a:r>
            <a:r>
              <a:rPr lang="en-IN" sz="2000" b="1" smtClean="0">
                <a:sym typeface="+mn-ea"/>
              </a:rPr>
              <a:t>rem = n%10;</a:t>
            </a:r>
          </a:p>
          <a:p>
            <a:pPr>
              <a:lnSpc>
                <a:spcPct val="140000"/>
              </a:lnSpc>
              <a:buNone/>
            </a:pPr>
            <a:r>
              <a:rPr lang="en-IN" sz="2000" b="1" smtClean="0">
                <a:sym typeface="+mn-ea"/>
              </a:rPr>
              <a:t>       rev = rev *10 + rem;</a:t>
            </a:r>
          </a:p>
          <a:p>
            <a:pPr>
              <a:lnSpc>
                <a:spcPct val="140000"/>
              </a:lnSpc>
              <a:buNone/>
            </a:pPr>
            <a:r>
              <a:rPr lang="en-IN" sz="2000" smtClean="0">
                <a:sym typeface="+mn-ea"/>
              </a:rPr>
              <a:t>       n /= 10;</a:t>
            </a:r>
          </a:p>
          <a:p>
            <a:pPr>
              <a:lnSpc>
                <a:spcPct val="140000"/>
              </a:lnSpc>
              <a:buNone/>
            </a:pPr>
            <a:r>
              <a:rPr lang="en-IN" sz="2000" smtClean="0">
                <a:sym typeface="+mn-ea"/>
              </a:rPr>
              <a:t>    }</a:t>
            </a:r>
          </a:p>
        </p:txBody>
      </p:sp>
      <p:sp>
        <p:nvSpPr>
          <p:cNvPr id="4" name="Text Box 3"/>
          <p:cNvSpPr txBox="1"/>
          <p:nvPr/>
        </p:nvSpPr>
        <p:spPr>
          <a:xfrm>
            <a:off x="4840605" y="321310"/>
            <a:ext cx="3790950" cy="4399915"/>
          </a:xfrm>
          <a:prstGeom prst="rect">
            <a:avLst/>
          </a:prstGeom>
          <a:noFill/>
        </p:spPr>
        <p:txBody>
          <a:bodyPr wrap="square" rtlCol="0" anchor="t">
            <a:spAutoFit/>
          </a:bodyPr>
          <a:lstStyle/>
          <a:p>
            <a:pPr>
              <a:lnSpc>
                <a:spcPct val="140000"/>
              </a:lnSpc>
              <a:buNone/>
            </a:pPr>
            <a:r>
              <a:rPr lang="en-US" altLang="en-IN" sz="2000" smtClean="0">
                <a:solidFill>
                  <a:schemeClr val="bg1"/>
                </a:solidFill>
                <a:sym typeface="+mn-ea"/>
              </a:rPr>
              <a:t>if (</a:t>
            </a:r>
            <a:r>
              <a:rPr lang="en-US" altLang="en-IN" sz="2000" b="1" smtClean="0">
                <a:solidFill>
                  <a:srgbClr val="FFFF00"/>
                </a:solidFill>
                <a:sym typeface="+mn-ea"/>
              </a:rPr>
              <a:t>copy == rev</a:t>
            </a:r>
            <a:r>
              <a:rPr lang="en-US" altLang="en-IN" sz="2000" smtClean="0">
                <a:solidFill>
                  <a:schemeClr val="bg1"/>
                </a:solidFill>
                <a:sym typeface="+mn-ea"/>
              </a:rPr>
              <a:t>)</a:t>
            </a:r>
          </a:p>
          <a:p>
            <a:pPr>
              <a:lnSpc>
                <a:spcPct val="140000"/>
              </a:lnSpc>
              <a:buNone/>
            </a:pPr>
            <a:r>
              <a:rPr lang="en-US" altLang="en-IN" sz="2000" smtClean="0">
                <a:solidFill>
                  <a:schemeClr val="bg1"/>
                </a:solidFill>
                <a:sym typeface="+mn-ea"/>
              </a:rPr>
              <a:t>   {</a:t>
            </a:r>
          </a:p>
          <a:p>
            <a:pPr>
              <a:lnSpc>
                <a:spcPct val="140000"/>
              </a:lnSpc>
              <a:buNone/>
            </a:pPr>
            <a:r>
              <a:rPr lang="en-US" altLang="en-IN" sz="2000" smtClean="0">
                <a:solidFill>
                  <a:schemeClr val="bg1"/>
                </a:solidFill>
                <a:sym typeface="+mn-ea"/>
              </a:rPr>
              <a:t>       printf(“Palindrome”);</a:t>
            </a:r>
          </a:p>
          <a:p>
            <a:pPr>
              <a:lnSpc>
                <a:spcPct val="140000"/>
              </a:lnSpc>
              <a:buNone/>
            </a:pPr>
            <a:r>
              <a:rPr lang="en-US" altLang="en-IN" sz="2000" smtClean="0">
                <a:solidFill>
                  <a:schemeClr val="bg1"/>
                </a:solidFill>
                <a:sym typeface="+mn-ea"/>
              </a:rPr>
              <a:t>   }</a:t>
            </a:r>
          </a:p>
          <a:p>
            <a:pPr>
              <a:lnSpc>
                <a:spcPct val="140000"/>
              </a:lnSpc>
              <a:buNone/>
            </a:pPr>
            <a:r>
              <a:rPr lang="en-US" altLang="en-IN" sz="2000" smtClean="0">
                <a:solidFill>
                  <a:schemeClr val="bg1"/>
                </a:solidFill>
                <a:sym typeface="+mn-ea"/>
              </a:rPr>
              <a:t>else</a:t>
            </a:r>
          </a:p>
          <a:p>
            <a:pPr>
              <a:lnSpc>
                <a:spcPct val="140000"/>
              </a:lnSpc>
              <a:buNone/>
            </a:pPr>
            <a:r>
              <a:rPr lang="en-US" altLang="en-IN" sz="2000" smtClean="0">
                <a:solidFill>
                  <a:schemeClr val="bg1"/>
                </a:solidFill>
                <a:sym typeface="+mn-ea"/>
              </a:rPr>
              <a:t>   {</a:t>
            </a:r>
          </a:p>
          <a:p>
            <a:pPr>
              <a:lnSpc>
                <a:spcPct val="140000"/>
              </a:lnSpc>
              <a:buNone/>
            </a:pPr>
            <a:r>
              <a:rPr lang="en-US" altLang="en-IN" sz="2000" smtClean="0">
                <a:solidFill>
                  <a:schemeClr val="bg1"/>
                </a:solidFill>
                <a:sym typeface="+mn-ea"/>
              </a:rPr>
              <a:t>        printf(“Not a Palindrome”);</a:t>
            </a:r>
          </a:p>
          <a:p>
            <a:pPr>
              <a:lnSpc>
                <a:spcPct val="140000"/>
              </a:lnSpc>
              <a:buNone/>
            </a:pPr>
            <a:r>
              <a:rPr lang="en-US" altLang="en-IN" sz="2000" smtClean="0">
                <a:solidFill>
                  <a:schemeClr val="bg1"/>
                </a:solidFill>
                <a:sym typeface="+mn-ea"/>
              </a:rPr>
              <a:t>   }</a:t>
            </a:r>
          </a:p>
          <a:p>
            <a:pPr>
              <a:lnSpc>
                <a:spcPct val="140000"/>
              </a:lnSpc>
              <a:buNone/>
            </a:pPr>
            <a:r>
              <a:rPr lang="en-US" altLang="en-IN" sz="2000" smtClean="0">
                <a:solidFill>
                  <a:schemeClr val="bg1"/>
                </a:solidFill>
                <a:sym typeface="+mn-ea"/>
              </a:rPr>
              <a:t>return 0;</a:t>
            </a:r>
          </a:p>
          <a:p>
            <a:pPr>
              <a:lnSpc>
                <a:spcPct val="140000"/>
              </a:lnSpc>
              <a:buNone/>
            </a:pPr>
            <a:r>
              <a:rPr lang="en-US" altLang="en-IN" sz="2000" smtClean="0">
                <a:solidFill>
                  <a:schemeClr val="bg1"/>
                </a:solidFill>
                <a:sym typeface="+mn-ea"/>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4037"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8" name="Rectangle 7"/>
          <p:cNvSpPr/>
          <p:nvPr/>
        </p:nvSpPr>
        <p:spPr>
          <a:xfrm>
            <a:off x="1818034"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00" fill="hold"/>
                                        <p:tgtEl>
                                          <p:spTgt spid="7">
                                            <p:txEl>
                                              <p:pRg st="1" end="1"/>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7">
                                            <p:txEl>
                                              <p:pRg st="2" end="2"/>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1000" fill="hold"/>
                                        <p:tgtEl>
                                          <p:spTgt spid="7">
                                            <p:txEl>
                                              <p:pRg st="3" end="3"/>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1000" fill="hold"/>
                                        <p:tgtEl>
                                          <p:spTgt spid="8">
                                            <p:txEl>
                                              <p:pRg st="0" end="0"/>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1000" fill="hold"/>
                                        <p:tgtEl>
                                          <p:spTgt spid="8">
                                            <p:txEl>
                                              <p:pRg st="1" end="1"/>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1000" fill="hold"/>
                                        <p:tgtEl>
                                          <p:spTgt spid="8">
                                            <p:txEl>
                                              <p:pRg st="2" end="2"/>
                                            </p:txEl>
                                          </p:spTgt>
                                        </p:tgtEl>
                                        <p:attrNameLst>
                                          <p:attrName>style.color</p:attrName>
                                        </p:attrNameLst>
                                      </p:cBhvr>
                                      <p:to>
                                        <a:srgbClr val="B2B2B2"/>
                                      </p:to>
                                    </p:animClr>
                                  </p:childTnLst>
                                </p:cTn>
                              </p:par>
                              <p:par>
                                <p:cTn id="17" presetID="6" presetClass="emph" presetSubtype="0" fill="hold" nodeType="withEffect">
                                  <p:stCondLst>
                                    <p:cond delay="0"/>
                                  </p:stCondLst>
                                  <p:childTnLst>
                                    <p:animScale>
                                      <p:cBhvr>
                                        <p:cTn id="18" dur="1000" fill="hold"/>
                                        <p:tgtEl>
                                          <p:spTgt spid="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615" y="1333500"/>
            <a:ext cx="8492490" cy="1938020"/>
          </a:xfrm>
          <a:prstGeom prst="rect">
            <a:avLst/>
          </a:prstGeom>
          <a:noFill/>
        </p:spPr>
        <p:txBody>
          <a:bodyPr wrap="square" rtlCol="0">
            <a:spAutoFit/>
          </a:bodyPr>
          <a:lstStyle/>
          <a:p>
            <a:pPr algn="just">
              <a:lnSpc>
                <a:spcPct val="150000"/>
              </a:lnSpc>
              <a:buNone/>
            </a:pPr>
            <a:r>
              <a:rPr lang="en-US" sz="2000" dirty="0" smtClean="0">
                <a:sym typeface="+mn-ea"/>
              </a:rPr>
              <a:t>The first input, N1 which is a positive integer, will contain the lower bound of the range. The second input N2, which is also a positive integer will contain the upper bound of the range. The program should consider all the prime numbers within the range, excluding the upper bound and lower bound.</a:t>
            </a:r>
          </a:p>
        </p:txBody>
      </p:sp>
      <p:sp>
        <p:nvSpPr>
          <p:cNvPr id="5" name="Rectangle 4"/>
          <p:cNvSpPr/>
          <p:nvPr/>
        </p:nvSpPr>
        <p:spPr>
          <a:xfrm>
            <a:off x="5614670" y="3598545"/>
            <a:ext cx="2127250" cy="1106805"/>
          </a:xfrm>
          <a:prstGeom prst="rect">
            <a:avLst/>
          </a:prstGeom>
        </p:spPr>
        <p:txBody>
          <a:bodyPr wrap="square">
            <a:spAutoFit/>
          </a:bodyPr>
          <a:lstStyle/>
          <a:p>
            <a:pPr algn="l">
              <a:lnSpc>
                <a:spcPct val="150000"/>
              </a:lnSpc>
              <a:buNone/>
            </a:pPr>
            <a:r>
              <a:rPr lang="en-US" sz="2200" dirty="0" smtClean="0"/>
              <a:t>Input:  7   24</a:t>
            </a:r>
          </a:p>
          <a:p>
            <a:pPr algn="l">
              <a:lnSpc>
                <a:spcPct val="150000"/>
              </a:lnSpc>
              <a:buNone/>
            </a:pPr>
            <a:r>
              <a:rPr lang="en-US" sz="2200" dirty="0" smtClean="0"/>
              <a:t>Output:  83</a:t>
            </a:r>
          </a:p>
        </p:txBody>
      </p:sp>
      <p:sp>
        <p:nvSpPr>
          <p:cNvPr id="6" name="Text Box 5"/>
          <p:cNvSpPr txBox="1"/>
          <p:nvPr/>
        </p:nvSpPr>
        <p:spPr>
          <a:xfrm>
            <a:off x="193040" y="650240"/>
            <a:ext cx="8942705" cy="645160"/>
          </a:xfrm>
          <a:prstGeom prst="rect">
            <a:avLst/>
          </a:prstGeom>
          <a:noFill/>
        </p:spPr>
        <p:txBody>
          <a:bodyPr wrap="square" rtlCol="0" anchor="t">
            <a:spAutoFit/>
          </a:bodyPr>
          <a:lstStyle/>
          <a:p>
            <a:pPr algn="ctr">
              <a:lnSpc>
                <a:spcPct val="150000"/>
              </a:lnSpc>
            </a:pPr>
            <a:r>
              <a:rPr lang="en-US" sz="2400" b="1" dirty="0" smtClean="0">
                <a:sym typeface="+mn-ea"/>
              </a:rPr>
              <a:t>13.  Write a C program to sum all the prime numbers within a range.</a:t>
            </a:r>
          </a:p>
        </p:txBody>
      </p:sp>
      <p:sp>
        <p:nvSpPr>
          <p:cNvPr id="8" name="Rectangle 7"/>
          <p:cNvSpPr/>
          <p:nvPr/>
        </p:nvSpPr>
        <p:spPr>
          <a:xfrm>
            <a:off x="2856865" y="3598545"/>
            <a:ext cx="2127250" cy="1106805"/>
          </a:xfrm>
          <a:prstGeom prst="rect">
            <a:avLst/>
          </a:prstGeom>
        </p:spPr>
        <p:txBody>
          <a:bodyPr wrap="square">
            <a:spAutoFit/>
          </a:bodyPr>
          <a:lstStyle/>
          <a:p>
            <a:pPr algn="l">
              <a:lnSpc>
                <a:spcPct val="150000"/>
              </a:lnSpc>
              <a:buNone/>
            </a:pPr>
            <a:r>
              <a:rPr lang="en-US" sz="2200" dirty="0" smtClean="0"/>
              <a:t>Input:  5   13</a:t>
            </a:r>
          </a:p>
          <a:p>
            <a:pPr algn="l">
              <a:lnSpc>
                <a:spcPct val="150000"/>
              </a:lnSpc>
              <a:buNone/>
            </a:pPr>
            <a:r>
              <a:rPr lang="en-US" sz="2200" dirty="0" smtClean="0"/>
              <a:t>Output:  18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01390" y="0"/>
            <a:ext cx="567499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3" name="Text Box 2"/>
          <p:cNvSpPr txBox="1"/>
          <p:nvPr/>
        </p:nvSpPr>
        <p:spPr>
          <a:xfrm>
            <a:off x="145415" y="458470"/>
            <a:ext cx="3206750" cy="2861310"/>
          </a:xfrm>
          <a:prstGeom prst="rect">
            <a:avLst/>
          </a:prstGeom>
          <a:noFill/>
        </p:spPr>
        <p:txBody>
          <a:bodyPr wrap="square" rtlCol="0" anchor="t">
            <a:spAutoFit/>
          </a:bodyPr>
          <a:lstStyle/>
          <a:p>
            <a:pPr>
              <a:lnSpc>
                <a:spcPct val="150000"/>
              </a:lnSpc>
              <a:buNone/>
            </a:pPr>
            <a:r>
              <a:rPr lang="en-IN" sz="2000" smtClean="0">
                <a:sym typeface="+mn-ea"/>
              </a:rPr>
              <a:t>#include&lt;stdio.h&gt;</a:t>
            </a:r>
          </a:p>
          <a:p>
            <a:pPr>
              <a:lnSpc>
                <a:spcPct val="150000"/>
              </a:lnSpc>
              <a:buNone/>
            </a:pPr>
            <a:r>
              <a:rPr lang="en-US" altLang="en-IN" sz="2000" smtClean="0">
                <a:sym typeface="+mn-ea"/>
              </a:rPr>
              <a:t>#include&lt;math.h&gt;</a:t>
            </a:r>
          </a:p>
          <a:p>
            <a:pPr>
              <a:lnSpc>
                <a:spcPct val="150000"/>
              </a:lnSpc>
              <a:buNone/>
            </a:pPr>
            <a:r>
              <a:rPr lang="en-IN" sz="2000" smtClean="0">
                <a:sym typeface="+mn-ea"/>
              </a:rPr>
              <a:t>int main() {</a:t>
            </a:r>
          </a:p>
          <a:p>
            <a:pPr>
              <a:lnSpc>
                <a:spcPct val="150000"/>
              </a:lnSpc>
              <a:buNone/>
            </a:pPr>
            <a:r>
              <a:rPr lang="en-IN" sz="2000" smtClean="0">
                <a:sym typeface="+mn-ea"/>
              </a:rPr>
              <a:t>int N1, N2,i, j, count, sum=0;</a:t>
            </a:r>
          </a:p>
          <a:p>
            <a:pPr>
              <a:lnSpc>
                <a:spcPct val="150000"/>
              </a:lnSpc>
              <a:buNone/>
            </a:pPr>
            <a:r>
              <a:rPr lang="en-IN" sz="2000" smtClean="0">
                <a:sym typeface="+mn-ea"/>
              </a:rPr>
              <a:t>scanf("%d %d", &amp;N1, &amp;N2);</a:t>
            </a:r>
          </a:p>
          <a:p>
            <a:pPr>
              <a:lnSpc>
                <a:spcPct val="150000"/>
              </a:lnSpc>
              <a:buNone/>
            </a:pPr>
            <a:endParaRPr lang="en-IN" sz="2000" smtClean="0">
              <a:sym typeface="+mn-ea"/>
            </a:endParaRPr>
          </a:p>
        </p:txBody>
      </p:sp>
      <p:sp>
        <p:nvSpPr>
          <p:cNvPr id="4" name="Text Box 3"/>
          <p:cNvSpPr txBox="1"/>
          <p:nvPr/>
        </p:nvSpPr>
        <p:spPr>
          <a:xfrm>
            <a:off x="3654425" y="54610"/>
            <a:ext cx="3790950" cy="3969385"/>
          </a:xfrm>
          <a:prstGeom prst="rect">
            <a:avLst/>
          </a:prstGeom>
          <a:noFill/>
        </p:spPr>
        <p:txBody>
          <a:bodyPr wrap="square" rtlCol="0" anchor="t">
            <a:spAutoFit/>
          </a:bodyPr>
          <a:lstStyle/>
          <a:p>
            <a:pPr>
              <a:lnSpc>
                <a:spcPct val="90000"/>
              </a:lnSpc>
              <a:buNone/>
            </a:pPr>
            <a:r>
              <a:rPr lang="en-IN" sz="2000" b="1" smtClean="0">
                <a:solidFill>
                  <a:srgbClr val="F43308"/>
                </a:solidFill>
                <a:sym typeface="+mn-ea"/>
              </a:rPr>
              <a:t>for(i=N1+1; i&lt;N2; i++)</a:t>
            </a:r>
          </a:p>
          <a:p>
            <a:pPr>
              <a:lnSpc>
                <a:spcPct val="90000"/>
              </a:lnSpc>
              <a:buNone/>
            </a:pPr>
            <a:r>
              <a:rPr lang="en-IN" sz="2000" b="1" smtClean="0">
                <a:solidFill>
                  <a:srgbClr val="F43308"/>
                </a:solidFill>
                <a:sym typeface="+mn-ea"/>
              </a:rPr>
              <a:t>{ </a:t>
            </a:r>
          </a:p>
          <a:p>
            <a:pPr>
              <a:lnSpc>
                <a:spcPct val="90000"/>
              </a:lnSpc>
              <a:buNone/>
            </a:pPr>
            <a:r>
              <a:rPr lang="en-IN" sz="2000" smtClean="0">
                <a:solidFill>
                  <a:schemeClr val="bg1"/>
                </a:solidFill>
                <a:sym typeface="+mn-ea"/>
              </a:rPr>
              <a:t>    </a:t>
            </a:r>
            <a:r>
              <a:rPr lang="en-IN" sz="2000" b="1" smtClean="0">
                <a:solidFill>
                  <a:schemeClr val="accent3">
                    <a:lumMod val="40000"/>
                    <a:lumOff val="60000"/>
                  </a:schemeClr>
                </a:solidFill>
                <a:sym typeface="+mn-ea"/>
              </a:rPr>
              <a:t>for(j=2; j&lt;=sqrt(i); j++)</a:t>
            </a:r>
          </a:p>
          <a:p>
            <a:pPr>
              <a:lnSpc>
                <a:spcPct val="90000"/>
              </a:lnSpc>
              <a:buNone/>
            </a:pPr>
            <a:r>
              <a:rPr lang="en-IN" sz="2000" b="1" smtClean="0">
                <a:solidFill>
                  <a:schemeClr val="accent3">
                    <a:lumMod val="40000"/>
                    <a:lumOff val="60000"/>
                  </a:schemeClr>
                </a:solidFill>
                <a:sym typeface="+mn-ea"/>
              </a:rPr>
              <a:t>    {</a:t>
            </a:r>
          </a:p>
          <a:p>
            <a:pPr>
              <a:lnSpc>
                <a:spcPct val="90000"/>
              </a:lnSpc>
              <a:buNone/>
            </a:pPr>
            <a:r>
              <a:rPr lang="en-IN" sz="2000" b="1" smtClean="0">
                <a:solidFill>
                  <a:schemeClr val="accent3">
                    <a:lumMod val="40000"/>
                    <a:lumOff val="60000"/>
                  </a:schemeClr>
                </a:solidFill>
                <a:sym typeface="+mn-ea"/>
              </a:rPr>
              <a:t>           count=0;</a:t>
            </a:r>
          </a:p>
          <a:p>
            <a:pPr>
              <a:lnSpc>
                <a:spcPct val="90000"/>
              </a:lnSpc>
              <a:buNone/>
            </a:pPr>
            <a:r>
              <a:rPr lang="en-IN" sz="2000" b="1" smtClean="0">
                <a:solidFill>
                  <a:schemeClr val="accent3">
                    <a:lumMod val="40000"/>
                    <a:lumOff val="60000"/>
                  </a:schemeClr>
                </a:solidFill>
                <a:sym typeface="+mn-ea"/>
              </a:rPr>
              <a:t>           if(i%j == 0)</a:t>
            </a:r>
          </a:p>
          <a:p>
            <a:pPr>
              <a:lnSpc>
                <a:spcPct val="90000"/>
              </a:lnSpc>
              <a:buNone/>
            </a:pPr>
            <a:r>
              <a:rPr lang="en-IN" sz="2000" b="1" smtClean="0">
                <a:solidFill>
                  <a:schemeClr val="accent3">
                    <a:lumMod val="40000"/>
                    <a:lumOff val="60000"/>
                  </a:schemeClr>
                </a:solidFill>
                <a:sym typeface="+mn-ea"/>
              </a:rPr>
              <a:t>           {</a:t>
            </a:r>
          </a:p>
          <a:p>
            <a:pPr>
              <a:lnSpc>
                <a:spcPct val="90000"/>
              </a:lnSpc>
              <a:buNone/>
            </a:pPr>
            <a:r>
              <a:rPr lang="en-IN" sz="2000" b="1" smtClean="0">
                <a:solidFill>
                  <a:schemeClr val="accent3">
                    <a:lumMod val="40000"/>
                    <a:lumOff val="60000"/>
                  </a:schemeClr>
                </a:solidFill>
                <a:sym typeface="+mn-ea"/>
              </a:rPr>
              <a:t>                 count++;</a:t>
            </a:r>
          </a:p>
          <a:p>
            <a:pPr>
              <a:lnSpc>
                <a:spcPct val="90000"/>
              </a:lnSpc>
              <a:buNone/>
            </a:pPr>
            <a:r>
              <a:rPr lang="en-IN" sz="2000" b="1" smtClean="0">
                <a:solidFill>
                  <a:schemeClr val="accent3">
                    <a:lumMod val="40000"/>
                    <a:lumOff val="60000"/>
                  </a:schemeClr>
                </a:solidFill>
                <a:sym typeface="+mn-ea"/>
              </a:rPr>
              <a:t>                 break; </a:t>
            </a:r>
          </a:p>
          <a:p>
            <a:pPr>
              <a:lnSpc>
                <a:spcPct val="90000"/>
              </a:lnSpc>
              <a:buNone/>
            </a:pPr>
            <a:r>
              <a:rPr lang="en-IN" sz="2000" b="1" smtClean="0">
                <a:solidFill>
                  <a:schemeClr val="accent3">
                    <a:lumMod val="40000"/>
                    <a:lumOff val="60000"/>
                  </a:schemeClr>
                </a:solidFill>
                <a:sym typeface="+mn-ea"/>
              </a:rPr>
              <a:t>           }</a:t>
            </a:r>
          </a:p>
          <a:p>
            <a:pPr>
              <a:lnSpc>
                <a:spcPct val="90000"/>
              </a:lnSpc>
              <a:buNone/>
            </a:pPr>
            <a:r>
              <a:rPr lang="en-IN" sz="2000" b="1" smtClean="0">
                <a:solidFill>
                  <a:schemeClr val="accent3">
                    <a:lumMod val="40000"/>
                    <a:lumOff val="60000"/>
                  </a:schemeClr>
                </a:solidFill>
                <a:sym typeface="+mn-ea"/>
              </a:rPr>
              <a:t>     }</a:t>
            </a:r>
          </a:p>
          <a:p>
            <a:pPr>
              <a:lnSpc>
                <a:spcPct val="90000"/>
              </a:lnSpc>
              <a:buNone/>
            </a:pPr>
            <a:r>
              <a:rPr lang="en-IN" sz="2000" smtClean="0">
                <a:solidFill>
                  <a:schemeClr val="bg1"/>
                </a:solidFill>
                <a:sym typeface="+mn-ea"/>
              </a:rPr>
              <a:t>          </a:t>
            </a:r>
            <a:r>
              <a:rPr lang="en-IN" sz="2000" b="1" smtClean="0">
                <a:solidFill>
                  <a:srgbClr val="F43308"/>
                </a:solidFill>
                <a:sym typeface="+mn-ea"/>
              </a:rPr>
              <a:t>if(count == 0)</a:t>
            </a:r>
          </a:p>
          <a:p>
            <a:pPr>
              <a:lnSpc>
                <a:spcPct val="90000"/>
              </a:lnSpc>
              <a:buNone/>
            </a:pPr>
            <a:r>
              <a:rPr lang="en-IN" sz="2000" b="1" smtClean="0">
                <a:solidFill>
                  <a:srgbClr val="F43308"/>
                </a:solidFill>
                <a:sym typeface="+mn-ea"/>
              </a:rPr>
              <a:t>             sum = sum + i;</a:t>
            </a:r>
          </a:p>
          <a:p>
            <a:pPr>
              <a:lnSpc>
                <a:spcPct val="90000"/>
              </a:lnSpc>
              <a:buNone/>
            </a:pPr>
            <a:r>
              <a:rPr lang="en-IN" sz="2000" b="1" smtClean="0">
                <a:solidFill>
                  <a:srgbClr val="F43308"/>
                </a:solidFill>
                <a:sym typeface="+mn-ea"/>
              </a:rPr>
              <a:t>}</a:t>
            </a:r>
            <a:endParaRPr lang="en-IN" altLang="en-IN" sz="2000" b="1" smtClean="0">
              <a:solidFill>
                <a:srgbClr val="F43308"/>
              </a:solidFill>
              <a:sym typeface="+mn-ea"/>
            </a:endParaRPr>
          </a:p>
        </p:txBody>
      </p:sp>
      <p:sp>
        <p:nvSpPr>
          <p:cNvPr id="5" name="Text Box 4"/>
          <p:cNvSpPr txBox="1"/>
          <p:nvPr/>
        </p:nvSpPr>
        <p:spPr>
          <a:xfrm>
            <a:off x="3577590" y="3890645"/>
            <a:ext cx="2540000" cy="1252855"/>
          </a:xfrm>
          <a:prstGeom prst="rect">
            <a:avLst/>
          </a:prstGeom>
          <a:noFill/>
        </p:spPr>
        <p:txBody>
          <a:bodyPr wrap="square" rtlCol="0" anchor="t">
            <a:spAutoFit/>
          </a:bodyPr>
          <a:lstStyle/>
          <a:p>
            <a:pPr>
              <a:lnSpc>
                <a:spcPct val="140000"/>
              </a:lnSpc>
              <a:buNone/>
            </a:pPr>
            <a:r>
              <a:rPr lang="en-IN" smtClean="0">
                <a:solidFill>
                  <a:schemeClr val="bg1"/>
                </a:solidFill>
                <a:sym typeface="+mn-ea"/>
              </a:rPr>
              <a:t>printf("%d",sum);</a:t>
            </a:r>
          </a:p>
          <a:p>
            <a:pPr>
              <a:lnSpc>
                <a:spcPct val="140000"/>
              </a:lnSpc>
              <a:buNone/>
            </a:pPr>
            <a:r>
              <a:rPr lang="en-IN" smtClean="0">
                <a:solidFill>
                  <a:schemeClr val="bg1"/>
                </a:solidFill>
                <a:sym typeface="+mn-ea"/>
              </a:rPr>
              <a:t>return 0;</a:t>
            </a:r>
          </a:p>
          <a:p>
            <a:pPr>
              <a:lnSpc>
                <a:spcPct val="140000"/>
              </a:lnSpc>
              <a:buNone/>
            </a:pPr>
            <a:r>
              <a:rPr lang="en-IN" smtClean="0">
                <a:solidFill>
                  <a:schemeClr val="bg1"/>
                </a:solidFill>
                <a:sym typeface="+mn-ea"/>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015" y="1409700"/>
            <a:ext cx="7404100" cy="1014730"/>
          </a:xfrm>
          <a:prstGeom prst="rect">
            <a:avLst/>
          </a:prstGeom>
          <a:noFill/>
        </p:spPr>
        <p:txBody>
          <a:bodyPr wrap="square" rtlCol="0">
            <a:spAutoFit/>
          </a:bodyPr>
          <a:lstStyle/>
          <a:p>
            <a:pPr algn="just">
              <a:lnSpc>
                <a:spcPct val="150000"/>
              </a:lnSpc>
              <a:buNone/>
            </a:pPr>
            <a:r>
              <a:rPr lang="en-US" sz="2000" dirty="0" smtClean="0">
                <a:sym typeface="+mn-ea"/>
              </a:rPr>
              <a:t>The HCF or GCD of two integers is the largest integer that can exactly divide both numbers (without a remainder).</a:t>
            </a:r>
          </a:p>
        </p:txBody>
      </p:sp>
      <p:sp>
        <p:nvSpPr>
          <p:cNvPr id="5" name="Rectangle 4"/>
          <p:cNvSpPr/>
          <p:nvPr/>
        </p:nvSpPr>
        <p:spPr>
          <a:xfrm>
            <a:off x="1828800" y="3173730"/>
            <a:ext cx="2318385" cy="1106805"/>
          </a:xfrm>
          <a:prstGeom prst="rect">
            <a:avLst/>
          </a:prstGeom>
        </p:spPr>
        <p:txBody>
          <a:bodyPr wrap="square">
            <a:spAutoFit/>
          </a:bodyPr>
          <a:lstStyle/>
          <a:p>
            <a:pPr algn="l">
              <a:lnSpc>
                <a:spcPct val="150000"/>
              </a:lnSpc>
              <a:buNone/>
            </a:pPr>
            <a:r>
              <a:rPr lang="en-US" sz="2200" dirty="0" smtClean="0"/>
              <a:t>Input:  2   7</a:t>
            </a:r>
          </a:p>
          <a:p>
            <a:pPr algn="l">
              <a:lnSpc>
                <a:spcPct val="150000"/>
              </a:lnSpc>
              <a:buNone/>
            </a:pPr>
            <a:r>
              <a:rPr lang="en-US" sz="2200" dirty="0" smtClean="0"/>
              <a:t>Output:  1</a:t>
            </a:r>
          </a:p>
        </p:txBody>
      </p:sp>
      <p:sp>
        <p:nvSpPr>
          <p:cNvPr id="2" name="Rectangle 1"/>
          <p:cNvSpPr/>
          <p:nvPr/>
        </p:nvSpPr>
        <p:spPr>
          <a:xfrm>
            <a:off x="4699000" y="3148330"/>
            <a:ext cx="3002915" cy="1106805"/>
          </a:xfrm>
          <a:prstGeom prst="rect">
            <a:avLst/>
          </a:prstGeom>
        </p:spPr>
        <p:txBody>
          <a:bodyPr wrap="square">
            <a:spAutoFit/>
          </a:bodyPr>
          <a:lstStyle/>
          <a:p>
            <a:pPr algn="l">
              <a:lnSpc>
                <a:spcPct val="150000"/>
              </a:lnSpc>
              <a:buNone/>
            </a:pPr>
            <a:r>
              <a:rPr lang="en-US" sz="2200" dirty="0" smtClean="0"/>
              <a:t>Input:  5  15</a:t>
            </a:r>
          </a:p>
          <a:p>
            <a:pPr algn="l">
              <a:lnSpc>
                <a:spcPct val="150000"/>
              </a:lnSpc>
              <a:buNone/>
            </a:pPr>
            <a:r>
              <a:rPr lang="en-US" sz="2200" dirty="0" smtClean="0"/>
              <a:t>Output:  5</a:t>
            </a:r>
          </a:p>
        </p:txBody>
      </p:sp>
      <p:sp>
        <p:nvSpPr>
          <p:cNvPr id="6" name="Text Box 5"/>
          <p:cNvSpPr txBox="1"/>
          <p:nvPr/>
        </p:nvSpPr>
        <p:spPr>
          <a:xfrm>
            <a:off x="396240" y="631190"/>
            <a:ext cx="7004685" cy="645160"/>
          </a:xfrm>
          <a:prstGeom prst="rect">
            <a:avLst/>
          </a:prstGeom>
          <a:noFill/>
        </p:spPr>
        <p:txBody>
          <a:bodyPr wrap="square" rtlCol="0" anchor="t">
            <a:spAutoFit/>
          </a:bodyPr>
          <a:lstStyle/>
          <a:p>
            <a:pPr algn="ctr">
              <a:lnSpc>
                <a:spcPct val="150000"/>
              </a:lnSpc>
            </a:pPr>
            <a:r>
              <a:rPr lang="en-US" sz="2400" b="1" dirty="0" smtClean="0">
                <a:sym typeface="+mn-ea"/>
              </a:rPr>
              <a:t>14.  Write a C program to find GCD of 2 numbers.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59778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5  15</a:t>
            </a:r>
          </a:p>
          <a:p>
            <a:pPr algn="l">
              <a:lnSpc>
                <a:spcPct val="150000"/>
              </a:lnSpc>
              <a:buNone/>
            </a:pPr>
            <a:r>
              <a:rPr lang="en-US" sz="2200" b="1" dirty="0" smtClean="0">
                <a:solidFill>
                  <a:schemeClr val="bg1"/>
                </a:solidFill>
              </a:rPr>
              <a:t>Output:  5  </a:t>
            </a:r>
          </a:p>
        </p:txBody>
      </p:sp>
      <p:sp>
        <p:nvSpPr>
          <p:cNvPr id="3" name="Text Box 2"/>
          <p:cNvSpPr txBox="1"/>
          <p:nvPr/>
        </p:nvSpPr>
        <p:spPr>
          <a:xfrm>
            <a:off x="223520" y="130175"/>
            <a:ext cx="4471035" cy="4892675"/>
          </a:xfrm>
          <a:prstGeom prst="rect">
            <a:avLst/>
          </a:prstGeom>
          <a:noFill/>
        </p:spPr>
        <p:txBody>
          <a:bodyPr wrap="square" rtlCol="0" anchor="t">
            <a:spAutoFit/>
          </a:bodyPr>
          <a:lstStyle/>
          <a:p>
            <a:pPr marL="579755" indent="-122555">
              <a:lnSpc>
                <a:spcPct val="120000"/>
              </a:lnSpc>
              <a:buNone/>
            </a:pPr>
            <a:r>
              <a:rPr lang="en-IN" sz="2000" smtClean="0">
                <a:sym typeface="+mn-ea"/>
              </a:rPr>
              <a:t>#include&lt;stdio.h&gt;</a:t>
            </a:r>
          </a:p>
          <a:p>
            <a:pPr marL="579755" indent="-122555">
              <a:lnSpc>
                <a:spcPct val="120000"/>
              </a:lnSpc>
              <a:buNone/>
            </a:pPr>
            <a:r>
              <a:rPr lang="en-IN" sz="2000" smtClean="0">
                <a:sym typeface="+mn-ea"/>
              </a:rPr>
              <a:t>int main() {</a:t>
            </a:r>
          </a:p>
          <a:p>
            <a:pPr marL="579755" indent="-122555">
              <a:lnSpc>
                <a:spcPct val="120000"/>
              </a:lnSpc>
              <a:buNone/>
            </a:pPr>
            <a:r>
              <a:rPr lang="en-IN" sz="2000" smtClean="0">
                <a:sym typeface="+mn-ea"/>
              </a:rPr>
              <a:t>    int a,b,small,i;</a:t>
            </a:r>
          </a:p>
          <a:p>
            <a:pPr marL="579755" indent="-122555">
              <a:lnSpc>
                <a:spcPct val="120000"/>
              </a:lnSpc>
              <a:buNone/>
            </a:pPr>
            <a:r>
              <a:rPr lang="en-IN" sz="2000" smtClean="0">
                <a:sym typeface="+mn-ea"/>
              </a:rPr>
              <a:t>    scanf("%d %d", &amp;a, &amp;b);</a:t>
            </a:r>
          </a:p>
          <a:p>
            <a:pPr marL="579755" indent="-122555">
              <a:lnSpc>
                <a:spcPct val="120000"/>
              </a:lnSpc>
              <a:buNone/>
            </a:pPr>
            <a:r>
              <a:rPr lang="en-IN" sz="2000" smtClean="0">
                <a:sym typeface="+mn-ea"/>
              </a:rPr>
              <a:t>    small=a&gt;b?b:a;</a:t>
            </a:r>
          </a:p>
          <a:p>
            <a:pPr marL="579755" indent="-122555">
              <a:lnSpc>
                <a:spcPct val="120000"/>
              </a:lnSpc>
              <a:buNone/>
            </a:pPr>
            <a:r>
              <a:rPr lang="en-IN" sz="2000" smtClean="0">
                <a:sym typeface="+mn-ea"/>
              </a:rPr>
              <a:t>    for(i=small;i&gt;=1;i--)</a:t>
            </a:r>
          </a:p>
          <a:p>
            <a:pPr marL="579755" indent="-122555">
              <a:lnSpc>
                <a:spcPct val="120000"/>
              </a:lnSpc>
              <a:buNone/>
            </a:pPr>
            <a:r>
              <a:rPr lang="en-IN" sz="2000" smtClean="0">
                <a:sym typeface="+mn-ea"/>
              </a:rPr>
              <a:t>    {</a:t>
            </a:r>
          </a:p>
          <a:p>
            <a:pPr marL="579755" indent="-122555">
              <a:lnSpc>
                <a:spcPct val="120000"/>
              </a:lnSpc>
              <a:buNone/>
            </a:pPr>
            <a:r>
              <a:rPr lang="en-IN" sz="2000" smtClean="0">
                <a:sym typeface="+mn-ea"/>
              </a:rPr>
              <a:t>        if((a%i==0)&amp;&amp;(b%i==0))</a:t>
            </a:r>
          </a:p>
          <a:p>
            <a:pPr marL="579755" indent="-122555">
              <a:lnSpc>
                <a:spcPct val="120000"/>
              </a:lnSpc>
              <a:buNone/>
            </a:pPr>
            <a:r>
              <a:rPr lang="en-IN" sz="2000" smtClean="0">
                <a:sym typeface="+mn-ea"/>
              </a:rPr>
              <a:t>        {</a:t>
            </a:r>
          </a:p>
          <a:p>
            <a:pPr marL="579755" indent="-122555">
              <a:lnSpc>
                <a:spcPct val="120000"/>
              </a:lnSpc>
              <a:buNone/>
            </a:pPr>
            <a:r>
              <a:rPr lang="en-IN" sz="2000" smtClean="0">
                <a:sym typeface="+mn-ea"/>
              </a:rPr>
              <a:t>            printf("%d",i);            break;</a:t>
            </a:r>
          </a:p>
          <a:p>
            <a:pPr marL="579755" indent="-122555">
              <a:lnSpc>
                <a:spcPct val="120000"/>
              </a:lnSpc>
              <a:buNone/>
            </a:pPr>
            <a:r>
              <a:rPr lang="en-IN" sz="2000" smtClean="0">
                <a:sym typeface="+mn-ea"/>
              </a:rPr>
              <a:t>        }</a:t>
            </a:r>
          </a:p>
          <a:p>
            <a:pPr marL="579755" indent="-122555">
              <a:lnSpc>
                <a:spcPct val="120000"/>
              </a:lnSpc>
              <a:buNone/>
            </a:pPr>
            <a:r>
              <a:rPr lang="en-IN" sz="2000" smtClean="0">
                <a:sym typeface="+mn-ea"/>
              </a:rPr>
              <a:t>    }</a:t>
            </a:r>
          </a:p>
          <a:p>
            <a:pPr marL="579755" indent="-122555">
              <a:lnSpc>
                <a:spcPct val="120000"/>
              </a:lnSpc>
              <a:buNone/>
            </a:pPr>
            <a:r>
              <a:rPr lang="en-IN" sz="2000" smtClean="0">
                <a:sym typeface="+mn-ea"/>
              </a:rPr>
              <a:t>return 0;   }</a:t>
            </a:r>
          </a:p>
        </p:txBody>
      </p:sp>
      <p:sp>
        <p:nvSpPr>
          <p:cNvPr id="10" name="Rectangle 9"/>
          <p:cNvSpPr/>
          <p:nvPr/>
        </p:nvSpPr>
        <p:spPr>
          <a:xfrm>
            <a:off x="60286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2  7</a:t>
            </a:r>
          </a:p>
          <a:p>
            <a:pPr algn="l">
              <a:lnSpc>
                <a:spcPct val="150000"/>
              </a:lnSpc>
              <a:buNone/>
            </a:pPr>
            <a:r>
              <a:rPr lang="en-US" sz="2200" b="1" dirty="0" smtClean="0">
                <a:solidFill>
                  <a:schemeClr val="bg1"/>
                </a:solidFill>
              </a:rPr>
              <a:t>Output:   1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015" y="1409700"/>
            <a:ext cx="7404100" cy="1014730"/>
          </a:xfrm>
          <a:prstGeom prst="rect">
            <a:avLst/>
          </a:prstGeom>
          <a:noFill/>
        </p:spPr>
        <p:txBody>
          <a:bodyPr wrap="square" rtlCol="0">
            <a:spAutoFit/>
          </a:bodyPr>
          <a:lstStyle/>
          <a:p>
            <a:pPr algn="just">
              <a:lnSpc>
                <a:spcPct val="150000"/>
              </a:lnSpc>
              <a:buNone/>
            </a:pPr>
            <a:r>
              <a:rPr lang="en-US" sz="2000" dirty="0" smtClean="0">
                <a:sym typeface="+mn-ea"/>
              </a:rPr>
              <a:t>The HCF or GCD of two integers is the largest integer that can exactly divide both numbers (without a remainder).</a:t>
            </a:r>
          </a:p>
        </p:txBody>
      </p:sp>
      <p:sp>
        <p:nvSpPr>
          <p:cNvPr id="5" name="Rectangle 4"/>
          <p:cNvSpPr/>
          <p:nvPr/>
        </p:nvSpPr>
        <p:spPr>
          <a:xfrm>
            <a:off x="1828800" y="3173730"/>
            <a:ext cx="2318385" cy="1106805"/>
          </a:xfrm>
          <a:prstGeom prst="rect">
            <a:avLst/>
          </a:prstGeom>
        </p:spPr>
        <p:txBody>
          <a:bodyPr wrap="square">
            <a:spAutoFit/>
          </a:bodyPr>
          <a:lstStyle/>
          <a:p>
            <a:pPr algn="l">
              <a:lnSpc>
                <a:spcPct val="150000"/>
              </a:lnSpc>
              <a:buNone/>
            </a:pPr>
            <a:r>
              <a:rPr lang="en-US" sz="2200" dirty="0" smtClean="0"/>
              <a:t>Input:  5   7</a:t>
            </a:r>
          </a:p>
          <a:p>
            <a:pPr algn="l">
              <a:lnSpc>
                <a:spcPct val="150000"/>
              </a:lnSpc>
              <a:buNone/>
            </a:pPr>
            <a:r>
              <a:rPr lang="en-US" sz="2200" dirty="0" smtClean="0"/>
              <a:t>Output:  35</a:t>
            </a:r>
          </a:p>
        </p:txBody>
      </p:sp>
      <p:sp>
        <p:nvSpPr>
          <p:cNvPr id="2" name="Rectangle 1"/>
          <p:cNvSpPr/>
          <p:nvPr/>
        </p:nvSpPr>
        <p:spPr>
          <a:xfrm>
            <a:off x="4699000" y="3148330"/>
            <a:ext cx="3002915" cy="1106805"/>
          </a:xfrm>
          <a:prstGeom prst="rect">
            <a:avLst/>
          </a:prstGeom>
        </p:spPr>
        <p:txBody>
          <a:bodyPr wrap="square">
            <a:spAutoFit/>
          </a:bodyPr>
          <a:lstStyle/>
          <a:p>
            <a:pPr algn="l">
              <a:lnSpc>
                <a:spcPct val="150000"/>
              </a:lnSpc>
              <a:buNone/>
            </a:pPr>
            <a:r>
              <a:rPr lang="en-US" sz="2200" dirty="0" smtClean="0"/>
              <a:t>Input:  5  15</a:t>
            </a:r>
          </a:p>
          <a:p>
            <a:pPr algn="l">
              <a:lnSpc>
                <a:spcPct val="150000"/>
              </a:lnSpc>
              <a:buNone/>
            </a:pPr>
            <a:r>
              <a:rPr lang="en-US" sz="2200" dirty="0" smtClean="0"/>
              <a:t>Output:  15</a:t>
            </a:r>
          </a:p>
        </p:txBody>
      </p:sp>
      <p:sp>
        <p:nvSpPr>
          <p:cNvPr id="6" name="Text Box 5"/>
          <p:cNvSpPr txBox="1"/>
          <p:nvPr/>
        </p:nvSpPr>
        <p:spPr>
          <a:xfrm>
            <a:off x="304800" y="631190"/>
            <a:ext cx="8519160" cy="645160"/>
          </a:xfrm>
          <a:prstGeom prst="rect">
            <a:avLst/>
          </a:prstGeom>
          <a:noFill/>
        </p:spPr>
        <p:txBody>
          <a:bodyPr wrap="square" rtlCol="0" anchor="t">
            <a:spAutoFit/>
          </a:bodyPr>
          <a:lstStyle/>
          <a:p>
            <a:pPr algn="ctr">
              <a:lnSpc>
                <a:spcPct val="150000"/>
              </a:lnSpc>
            </a:pPr>
            <a:r>
              <a:rPr lang="en-US" sz="2400" b="1" dirty="0" smtClean="0">
                <a:sym typeface="+mn-ea"/>
              </a:rPr>
              <a:t>15.  Write a C program to find LCM of 2 numbers using GCD.</a:t>
            </a:r>
          </a:p>
        </p:txBody>
      </p:sp>
      <p:sp>
        <p:nvSpPr>
          <p:cNvPr id="7" name="Text Box 6"/>
          <p:cNvSpPr txBox="1"/>
          <p:nvPr/>
        </p:nvSpPr>
        <p:spPr>
          <a:xfrm>
            <a:off x="164465" y="128270"/>
            <a:ext cx="1439240" cy="461665"/>
          </a:xfrm>
          <a:prstGeom prst="rect">
            <a:avLst/>
          </a:prstGeom>
          <a:noFill/>
        </p:spPr>
        <p:txBody>
          <a:bodyPr wrap="none" rtlCol="0">
            <a:spAutoFit/>
          </a:bodyPr>
          <a:lstStyle/>
          <a:p>
            <a:r>
              <a:rPr lang="en-US" sz="2400" b="1" dirty="0" smtClean="0"/>
              <a:t>Wipro: 02</a:t>
            </a:r>
            <a:endParaRPr lang="en-US" sz="24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8805" y="0"/>
            <a:ext cx="34836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9" name="Rectangle 8"/>
          <p:cNvSpPr/>
          <p:nvPr/>
        </p:nvSpPr>
        <p:spPr>
          <a:xfrm>
            <a:off x="5977890" y="3453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5  15</a:t>
            </a:r>
          </a:p>
          <a:p>
            <a:pPr algn="l">
              <a:lnSpc>
                <a:spcPct val="150000"/>
              </a:lnSpc>
              <a:buNone/>
            </a:pPr>
            <a:r>
              <a:rPr lang="en-US" sz="2200" b="1" dirty="0" smtClean="0">
                <a:solidFill>
                  <a:schemeClr val="bg1"/>
                </a:solidFill>
              </a:rPr>
              <a:t>Output:   15  </a:t>
            </a:r>
          </a:p>
        </p:txBody>
      </p:sp>
      <p:sp>
        <p:nvSpPr>
          <p:cNvPr id="3" name="Text Box 2"/>
          <p:cNvSpPr txBox="1"/>
          <p:nvPr/>
        </p:nvSpPr>
        <p:spPr>
          <a:xfrm>
            <a:off x="71120" y="0"/>
            <a:ext cx="5354955" cy="5139055"/>
          </a:xfrm>
          <a:prstGeom prst="rect">
            <a:avLst/>
          </a:prstGeom>
          <a:noFill/>
        </p:spPr>
        <p:txBody>
          <a:bodyPr wrap="square" rtlCol="0" anchor="t">
            <a:spAutoFit/>
          </a:bodyPr>
          <a:lstStyle/>
          <a:p>
            <a:pPr marL="579755" indent="-122555">
              <a:lnSpc>
                <a:spcPct val="110000"/>
              </a:lnSpc>
              <a:buNone/>
            </a:pPr>
            <a:r>
              <a:rPr lang="en-IN" sz="2000" smtClean="0">
                <a:sym typeface="+mn-ea"/>
              </a:rPr>
              <a:t>#include&lt;stdio.h&gt;</a:t>
            </a:r>
          </a:p>
          <a:p>
            <a:pPr marL="579755" indent="-122555">
              <a:lnSpc>
                <a:spcPct val="110000"/>
              </a:lnSpc>
              <a:buNone/>
            </a:pPr>
            <a:r>
              <a:rPr lang="en-IN" sz="2000" smtClean="0">
                <a:sym typeface="+mn-ea"/>
              </a:rPr>
              <a:t>int main() {</a:t>
            </a:r>
          </a:p>
          <a:p>
            <a:pPr marL="579755" indent="-122555">
              <a:lnSpc>
                <a:spcPct val="110000"/>
              </a:lnSpc>
              <a:buNone/>
            </a:pPr>
            <a:r>
              <a:rPr lang="en-IN" sz="2000" smtClean="0">
                <a:sym typeface="+mn-ea"/>
              </a:rPr>
              <a:t>    int a, b, small, i</a:t>
            </a:r>
            <a:r>
              <a:rPr lang="en-US" altLang="en-IN" sz="2000" smtClean="0">
                <a:sym typeface="+mn-ea"/>
              </a:rPr>
              <a:t>, GCD, LCM;</a:t>
            </a:r>
          </a:p>
          <a:p>
            <a:pPr marL="579755" indent="-122555">
              <a:lnSpc>
                <a:spcPct val="110000"/>
              </a:lnSpc>
              <a:buNone/>
            </a:pPr>
            <a:r>
              <a:rPr lang="en-IN" sz="2000" smtClean="0">
                <a:sym typeface="+mn-ea"/>
              </a:rPr>
              <a:t>    scanf("%d %d", &amp;a, &amp;b);</a:t>
            </a:r>
          </a:p>
          <a:p>
            <a:pPr marL="579755" indent="-122555">
              <a:lnSpc>
                <a:spcPct val="110000"/>
              </a:lnSpc>
              <a:buNone/>
            </a:pPr>
            <a:r>
              <a:rPr lang="en-IN" sz="2000" smtClean="0">
                <a:sym typeface="+mn-ea"/>
              </a:rPr>
              <a:t>    small=a&gt;b?b:a;</a:t>
            </a:r>
          </a:p>
          <a:p>
            <a:pPr marL="579755" indent="-122555">
              <a:lnSpc>
                <a:spcPct val="110000"/>
              </a:lnSpc>
              <a:buNone/>
            </a:pPr>
            <a:r>
              <a:rPr lang="en-IN" sz="2000" smtClean="0">
                <a:sym typeface="+mn-ea"/>
              </a:rPr>
              <a:t>    for(i=small;i&gt;=1;i--)</a:t>
            </a:r>
          </a:p>
          <a:p>
            <a:pPr marL="579755" indent="-122555">
              <a:lnSpc>
                <a:spcPct val="90000"/>
              </a:lnSpc>
              <a:buNone/>
            </a:pPr>
            <a:r>
              <a:rPr lang="en-IN" sz="2000" smtClean="0">
                <a:sym typeface="+mn-ea"/>
              </a:rPr>
              <a:t>    {</a:t>
            </a:r>
          </a:p>
          <a:p>
            <a:pPr marL="579755" indent="-122555">
              <a:lnSpc>
                <a:spcPct val="90000"/>
              </a:lnSpc>
              <a:buNone/>
            </a:pPr>
            <a:r>
              <a:rPr lang="en-IN" sz="2000" smtClean="0">
                <a:sym typeface="+mn-ea"/>
              </a:rPr>
              <a:t>           if((a%i==0)&amp;&amp;(b%i==0))</a:t>
            </a:r>
          </a:p>
          <a:p>
            <a:pPr marL="579755" indent="-122555">
              <a:lnSpc>
                <a:spcPct val="90000"/>
              </a:lnSpc>
              <a:buNone/>
            </a:pPr>
            <a:r>
              <a:rPr lang="en-IN" sz="2000" smtClean="0">
                <a:sym typeface="+mn-ea"/>
              </a:rPr>
              <a:t>            {            </a:t>
            </a:r>
          </a:p>
          <a:p>
            <a:pPr marL="579755" indent="-122555">
              <a:lnSpc>
                <a:spcPct val="90000"/>
              </a:lnSpc>
              <a:buNone/>
            </a:pPr>
            <a:r>
              <a:rPr lang="en-US" altLang="en-IN" sz="2000" smtClean="0">
                <a:sym typeface="+mn-ea"/>
              </a:rPr>
              <a:t>			GCD = i;</a:t>
            </a:r>
            <a:r>
              <a:rPr lang="en-IN" sz="2000" smtClean="0">
                <a:sym typeface="+mn-ea"/>
              </a:rPr>
              <a:t>       break;        </a:t>
            </a:r>
          </a:p>
          <a:p>
            <a:pPr marL="579755" indent="-122555">
              <a:lnSpc>
                <a:spcPct val="90000"/>
              </a:lnSpc>
              <a:buNone/>
            </a:pPr>
            <a:r>
              <a:rPr lang="en-US" altLang="en-IN" sz="2000" smtClean="0">
                <a:sym typeface="+mn-ea"/>
              </a:rPr>
              <a:t>		     </a:t>
            </a:r>
            <a:r>
              <a:rPr lang="en-IN" sz="2000" smtClean="0">
                <a:sym typeface="+mn-ea"/>
              </a:rPr>
              <a:t>}</a:t>
            </a:r>
          </a:p>
          <a:p>
            <a:pPr marL="579755" indent="-122555">
              <a:lnSpc>
                <a:spcPct val="90000"/>
              </a:lnSpc>
              <a:buNone/>
            </a:pPr>
            <a:r>
              <a:rPr lang="en-IN" sz="2000" smtClean="0">
                <a:sym typeface="+mn-ea"/>
              </a:rPr>
              <a:t>    }</a:t>
            </a:r>
          </a:p>
          <a:p>
            <a:pPr marL="579755" indent="-122555">
              <a:lnSpc>
                <a:spcPct val="110000"/>
              </a:lnSpc>
              <a:buNone/>
            </a:pPr>
            <a:r>
              <a:rPr lang="en-US" altLang="en-IN" sz="2000" smtClean="0">
                <a:sym typeface="+mn-ea"/>
              </a:rPr>
              <a:t> </a:t>
            </a:r>
            <a:r>
              <a:rPr lang="en-US" altLang="en-IN" sz="2000" b="1" smtClean="0">
                <a:sym typeface="+mn-ea"/>
              </a:rPr>
              <a:t> LCM = (a*b)/GCD</a:t>
            </a:r>
          </a:p>
          <a:p>
            <a:pPr marL="579755" indent="-122555">
              <a:lnSpc>
                <a:spcPct val="110000"/>
              </a:lnSpc>
              <a:buNone/>
            </a:pPr>
            <a:r>
              <a:rPr lang="en-US" altLang="en-IN" sz="2000" b="1" smtClean="0">
                <a:sym typeface="+mn-ea"/>
              </a:rPr>
              <a:t>  </a:t>
            </a:r>
            <a:r>
              <a:rPr lang="en-US" altLang="en-IN" sz="2000" smtClean="0">
                <a:sym typeface="+mn-ea"/>
              </a:rPr>
              <a:t>printf("%d", LCM);</a:t>
            </a:r>
          </a:p>
          <a:p>
            <a:pPr marL="579755" indent="-122555">
              <a:lnSpc>
                <a:spcPct val="110000"/>
              </a:lnSpc>
              <a:buNone/>
            </a:pPr>
            <a:r>
              <a:rPr lang="en-IN" sz="2000" smtClean="0">
                <a:sym typeface="+mn-ea"/>
              </a:rPr>
              <a:t>  return 0;   </a:t>
            </a:r>
          </a:p>
          <a:p>
            <a:pPr marL="579755" indent="-122555">
              <a:lnSpc>
                <a:spcPct val="110000"/>
              </a:lnSpc>
              <a:buNone/>
            </a:pPr>
            <a:r>
              <a:rPr lang="en-IN" sz="2000" smtClean="0">
                <a:sym typeface="+mn-ea"/>
              </a:rPr>
              <a:t>  }</a:t>
            </a:r>
          </a:p>
        </p:txBody>
      </p:sp>
      <p:sp>
        <p:nvSpPr>
          <p:cNvPr id="10" name="Rectangle 9"/>
          <p:cNvSpPr/>
          <p:nvPr/>
        </p:nvSpPr>
        <p:spPr>
          <a:xfrm>
            <a:off x="6028690" y="2056130"/>
            <a:ext cx="2956560" cy="1106805"/>
          </a:xfrm>
          <a:prstGeom prst="rect">
            <a:avLst/>
          </a:prstGeom>
        </p:spPr>
        <p:txBody>
          <a:bodyPr wrap="square">
            <a:spAutoFit/>
          </a:bodyPr>
          <a:lstStyle/>
          <a:p>
            <a:pPr algn="l">
              <a:lnSpc>
                <a:spcPct val="150000"/>
              </a:lnSpc>
              <a:buNone/>
            </a:pPr>
            <a:r>
              <a:rPr lang="en-US" sz="2200" b="1" dirty="0" smtClean="0">
                <a:solidFill>
                  <a:schemeClr val="bg1"/>
                </a:solidFill>
              </a:rPr>
              <a:t>Input:  5  7</a:t>
            </a:r>
          </a:p>
          <a:p>
            <a:pPr algn="l">
              <a:lnSpc>
                <a:spcPct val="150000"/>
              </a:lnSpc>
              <a:buNone/>
            </a:pPr>
            <a:r>
              <a:rPr lang="en-US" sz="2200" b="1" dirty="0" smtClean="0">
                <a:solidFill>
                  <a:schemeClr val="bg1"/>
                </a:solidFill>
              </a:rPr>
              <a:t>Output:   35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393190" y="1817370"/>
            <a:ext cx="6357620" cy="922020"/>
          </a:xfrm>
          <a:prstGeom prst="rect">
            <a:avLst/>
          </a:prstGeom>
          <a:noFill/>
          <a:ln>
            <a:noFill/>
          </a:ln>
        </p:spPr>
        <p:txBody>
          <a:bodyPr wrap="none" rtlCol="0" anchor="t">
            <a:spAutoFit/>
          </a:bodyPr>
          <a:lstStyle/>
          <a:p>
            <a:pPr algn="ctr"/>
            <a:r>
              <a:rPr lang="en-US" altLang="zh-CN" sz="5400" b="1">
                <a:solidFill>
                  <a:schemeClr val="bg1"/>
                </a:solidFill>
                <a:effectLst>
                  <a:outerShdw blurRad="38100" dist="19050" dir="2700000" algn="tl" rotWithShape="0">
                    <a:schemeClr val="dk1">
                      <a:alpha val="40000"/>
                    </a:schemeClr>
                  </a:outerShdw>
                </a:effectLst>
              </a:rPr>
              <a:t>Assignment Programs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393190" y="1817370"/>
            <a:ext cx="6357620" cy="922020"/>
          </a:xfrm>
          <a:prstGeom prst="rect">
            <a:avLst/>
          </a:prstGeom>
          <a:noFill/>
          <a:ln>
            <a:noFill/>
          </a:ln>
        </p:spPr>
        <p:txBody>
          <a:bodyPr wrap="none" rtlCol="0" anchor="t">
            <a:spAutoFit/>
          </a:bodyPr>
          <a:lstStyle/>
          <a:p>
            <a:pPr algn="ctr"/>
            <a:r>
              <a:rPr lang="en-US" altLang="zh-CN" sz="5400" b="1">
                <a:ln>
                  <a:solidFill>
                    <a:schemeClr val="tx1"/>
                  </a:solidFill>
                </a:ln>
                <a:solidFill>
                  <a:schemeClr val="tx1"/>
                </a:solidFill>
                <a:effectLst>
                  <a:outerShdw blurRad="38100" dist="19050" dir="2700000" algn="tl" rotWithShape="0">
                    <a:schemeClr val="dk1">
                      <a:alpha val="40000"/>
                    </a:schemeClr>
                  </a:outerShdw>
                </a:effectLst>
              </a:rPr>
              <a:t>Assignment Programs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0" y="163195"/>
            <a:ext cx="7407910" cy="547714"/>
          </a:xfrm>
          <a:prstGeom prst="rect">
            <a:avLst/>
          </a:prstGeom>
        </p:spPr>
        <p:txBody>
          <a:bodyPr wrap="square">
            <a:spAutoFit/>
          </a:bodyPr>
          <a:lstStyle/>
          <a:p>
            <a:pPr algn="l">
              <a:lnSpc>
                <a:spcPct val="150000"/>
              </a:lnSpc>
              <a:buNone/>
            </a:pPr>
            <a:r>
              <a:rPr lang="en-US" sz="2200" dirty="0" smtClean="0">
                <a:solidFill>
                  <a:schemeClr val="bg1"/>
                </a:solidFill>
              </a:rPr>
              <a:t>1. Program to check whether the integer is a perfect square.</a:t>
            </a:r>
          </a:p>
        </p:txBody>
      </p:sp>
      <p:sp>
        <p:nvSpPr>
          <p:cNvPr id="6" name="Rectangle 5"/>
          <p:cNvSpPr/>
          <p:nvPr/>
        </p:nvSpPr>
        <p:spPr>
          <a:xfrm>
            <a:off x="228600" y="739140"/>
            <a:ext cx="8849360" cy="600164"/>
          </a:xfrm>
          <a:prstGeom prst="rect">
            <a:avLst/>
          </a:prstGeom>
        </p:spPr>
        <p:txBody>
          <a:bodyPr wrap="square">
            <a:spAutoFit/>
          </a:bodyPr>
          <a:lstStyle/>
          <a:p>
            <a:pPr algn="l">
              <a:lnSpc>
                <a:spcPct val="150000"/>
              </a:lnSpc>
              <a:buNone/>
            </a:pPr>
            <a:r>
              <a:rPr lang="en-US" sz="2200" dirty="0" smtClean="0">
                <a:solidFill>
                  <a:schemeClr val="bg1"/>
                </a:solidFill>
              </a:rPr>
              <a:t>2. Program to print the fibonacci series upto n number of terms.</a:t>
            </a:r>
            <a:endParaRPr lang="en-US" sz="2200" b="1" dirty="0" smtClean="0">
              <a:solidFill>
                <a:schemeClr val="bg1"/>
              </a:solidFill>
            </a:endParaRPr>
          </a:p>
        </p:txBody>
      </p:sp>
      <p:sp>
        <p:nvSpPr>
          <p:cNvPr id="7" name="Rectangle 6"/>
          <p:cNvSpPr/>
          <p:nvPr/>
        </p:nvSpPr>
        <p:spPr>
          <a:xfrm>
            <a:off x="228600" y="1320800"/>
            <a:ext cx="8589645" cy="1107996"/>
          </a:xfrm>
          <a:prstGeom prst="rect">
            <a:avLst/>
          </a:prstGeom>
        </p:spPr>
        <p:txBody>
          <a:bodyPr wrap="square">
            <a:spAutoFit/>
          </a:bodyPr>
          <a:lstStyle/>
          <a:p>
            <a:pPr algn="l">
              <a:lnSpc>
                <a:spcPct val="150000"/>
              </a:lnSpc>
              <a:buNone/>
            </a:pPr>
            <a:r>
              <a:rPr lang="en-US" sz="2200" dirty="0" smtClean="0">
                <a:solidFill>
                  <a:schemeClr val="bg1"/>
                </a:solidFill>
              </a:rPr>
              <a:t>3. Program to find hypotenuse of a triangle.  </a:t>
            </a:r>
          </a:p>
          <a:p>
            <a:pPr algn="l">
              <a:lnSpc>
                <a:spcPct val="150000"/>
              </a:lnSpc>
              <a:buNone/>
            </a:pPr>
            <a:r>
              <a:rPr lang="en-US" sz="2200" dirty="0" smtClean="0">
                <a:solidFill>
                  <a:schemeClr val="bg1"/>
                </a:solidFill>
              </a:rPr>
              <a:t>     (Given opposite and adjacent side)</a:t>
            </a:r>
          </a:p>
        </p:txBody>
      </p:sp>
      <p:sp>
        <p:nvSpPr>
          <p:cNvPr id="8" name="Rectangle 7"/>
          <p:cNvSpPr/>
          <p:nvPr/>
        </p:nvSpPr>
        <p:spPr>
          <a:xfrm>
            <a:off x="228600" y="2427605"/>
            <a:ext cx="8056880" cy="547714"/>
          </a:xfrm>
          <a:prstGeom prst="rect">
            <a:avLst/>
          </a:prstGeom>
        </p:spPr>
        <p:txBody>
          <a:bodyPr wrap="square">
            <a:spAutoFit/>
          </a:bodyPr>
          <a:lstStyle/>
          <a:p>
            <a:pPr algn="l">
              <a:lnSpc>
                <a:spcPct val="150000"/>
              </a:lnSpc>
              <a:buNone/>
            </a:pPr>
            <a:r>
              <a:rPr lang="en-US" sz="2200" dirty="0" smtClean="0">
                <a:solidFill>
                  <a:schemeClr val="bg1"/>
                </a:solidFill>
              </a:rPr>
              <a:t>4. Program to print the multiplication table.</a:t>
            </a:r>
          </a:p>
        </p:txBody>
      </p:sp>
      <p:sp>
        <p:nvSpPr>
          <p:cNvPr id="11" name="Rectangle 10"/>
          <p:cNvSpPr/>
          <p:nvPr/>
        </p:nvSpPr>
        <p:spPr>
          <a:xfrm>
            <a:off x="228600" y="3014345"/>
            <a:ext cx="8315325" cy="1614805"/>
          </a:xfrm>
          <a:prstGeom prst="rect">
            <a:avLst/>
          </a:prstGeom>
        </p:spPr>
        <p:txBody>
          <a:bodyPr wrap="square">
            <a:spAutoFit/>
          </a:bodyPr>
          <a:lstStyle/>
          <a:p>
            <a:pPr algn="l">
              <a:lnSpc>
                <a:spcPct val="150000"/>
              </a:lnSpc>
              <a:buNone/>
            </a:pPr>
            <a:r>
              <a:rPr lang="en-US" sz="2200" dirty="0" smtClean="0">
                <a:solidFill>
                  <a:schemeClr val="bg1"/>
                </a:solidFill>
              </a:rPr>
              <a:t>5. Program to display the ATM transaction.</a:t>
            </a:r>
          </a:p>
          <a:p>
            <a:pPr algn="l">
              <a:lnSpc>
                <a:spcPct val="150000"/>
              </a:lnSpc>
              <a:buNone/>
            </a:pPr>
            <a:r>
              <a:rPr lang="en-US" sz="2200" dirty="0" smtClean="0">
                <a:solidFill>
                  <a:schemeClr val="bg1"/>
                </a:solidFill>
              </a:rPr>
              <a:t>     Problem Description:</a:t>
            </a:r>
          </a:p>
          <a:p>
            <a:pPr algn="l">
              <a:lnSpc>
                <a:spcPct val="150000"/>
              </a:lnSpc>
              <a:buNone/>
            </a:pPr>
            <a:r>
              <a:rPr lang="en-US" sz="2200" dirty="0" smtClean="0">
                <a:solidFill>
                  <a:schemeClr val="bg1"/>
                </a:solidFill>
              </a:rPr>
              <a:t>    1) Balance checking, 2) Cash withdrawal and 3) Cash deposition.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Do not"/>
          <p:cNvPicPr>
            <a:picLocks noChangeAspect="1" noChangeArrowheads="1"/>
          </p:cNvPicPr>
          <p:nvPr/>
        </p:nvPicPr>
        <p:blipFill>
          <a:blip r:embed="rId3" cstate="print"/>
          <a:srcRect l="11042" r="46903"/>
          <a:stretch>
            <a:fillRect/>
          </a:stretch>
        </p:blipFill>
        <p:spPr bwMode="auto">
          <a:xfrm>
            <a:off x="7010400" y="2045337"/>
            <a:ext cx="2031600" cy="2679069"/>
          </a:xfrm>
          <a:prstGeom prst="rect">
            <a:avLst/>
          </a:prstGeom>
          <a:noFill/>
        </p:spPr>
      </p:pic>
      <p:sp>
        <p:nvSpPr>
          <p:cNvPr id="5" name="Rectangle 4"/>
          <p:cNvSpPr/>
          <p:nvPr/>
        </p:nvSpPr>
        <p:spPr>
          <a:xfrm>
            <a:off x="0" y="4677405"/>
            <a:ext cx="9144000" cy="4660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124" name="Picture 4" descr="Image result for question mark png"/>
          <p:cNvPicPr>
            <a:picLocks noChangeAspect="1" noChangeArrowheads="1"/>
          </p:cNvPicPr>
          <p:nvPr/>
        </p:nvPicPr>
        <p:blipFill>
          <a:blip r:embed="rId4" cstate="print"/>
          <a:srcRect/>
          <a:stretch>
            <a:fillRect/>
          </a:stretch>
        </p:blipFill>
        <p:spPr bwMode="auto">
          <a:xfrm rot="192265">
            <a:off x="3064958" y="1460455"/>
            <a:ext cx="3429000" cy="3384087"/>
          </a:xfrm>
          <a:prstGeom prst="rect">
            <a:avLst/>
          </a:prstGeom>
          <a:ln>
            <a:noFill/>
          </a:ln>
          <a:effectLst>
            <a:outerShdw blurRad="292100" dist="139700" dir="2700000" algn="tl" rotWithShape="0">
              <a:srgbClr val="333333">
                <a:alpha val="65000"/>
              </a:srgbClr>
            </a:outerShdw>
          </a:effectLst>
        </p:spPr>
      </p:pic>
      <p:sp>
        <p:nvSpPr>
          <p:cNvPr id="6" name="Donut 5"/>
          <p:cNvSpPr/>
          <p:nvPr/>
        </p:nvSpPr>
        <p:spPr>
          <a:xfrm>
            <a:off x="4343400" y="4000587"/>
            <a:ext cx="685800" cy="676817"/>
          </a:xfrm>
          <a:prstGeom prst="donut">
            <a:avLst>
              <a:gd name="adj" fmla="val 33110"/>
            </a:avLst>
          </a:prstGeom>
          <a:solidFill>
            <a:schemeClr val="tx1"/>
          </a:solidFill>
          <a:ln>
            <a:solidFill>
              <a:schemeClr val="tx1"/>
            </a:solidFill>
          </a:ln>
          <a:effectLst>
            <a:glow rad="63500">
              <a:schemeClr val="accent5">
                <a:satMod val="175000"/>
                <a:alpha val="40000"/>
              </a:schemeClr>
            </a:glow>
            <a:innerShdw blurRad="63500" dist="50800" dir="13500000">
              <a:prstClr val="black">
                <a:alpha val="50000"/>
              </a:prstClr>
            </a:innerShdw>
          </a:effectLst>
          <a:scene3d>
            <a:camera prst="orthographicFront"/>
            <a:lightRig rig="threePt" dir="t"/>
          </a:scene3d>
          <a:sp3d>
            <a:bevelT/>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7" name="Freeform 6"/>
          <p:cNvSpPr/>
          <p:nvPr/>
        </p:nvSpPr>
        <p:spPr>
          <a:xfrm rot="977080" flipH="1">
            <a:off x="1067397" y="4438166"/>
            <a:ext cx="634566" cy="630173"/>
          </a:xfrm>
          <a:custGeom>
            <a:avLst/>
            <a:gdLst>
              <a:gd name="connsiteX0" fmla="*/ 0 w 886076"/>
              <a:gd name="connsiteY0" fmla="*/ 332510 h 347108"/>
              <a:gd name="connsiteX1" fmla="*/ 106878 w 886076"/>
              <a:gd name="connsiteY1" fmla="*/ 249382 h 347108"/>
              <a:gd name="connsiteX2" fmla="*/ 178130 w 886076"/>
              <a:gd name="connsiteY2" fmla="*/ 213756 h 347108"/>
              <a:gd name="connsiteX3" fmla="*/ 237507 w 886076"/>
              <a:gd name="connsiteY3" fmla="*/ 178130 h 347108"/>
              <a:gd name="connsiteX4" fmla="*/ 344385 w 886076"/>
              <a:gd name="connsiteY4" fmla="*/ 142504 h 347108"/>
              <a:gd name="connsiteX5" fmla="*/ 475013 w 886076"/>
              <a:gd name="connsiteY5" fmla="*/ 95003 h 347108"/>
              <a:gd name="connsiteX6" fmla="*/ 522515 w 886076"/>
              <a:gd name="connsiteY6" fmla="*/ 83128 h 347108"/>
              <a:gd name="connsiteX7" fmla="*/ 558141 w 886076"/>
              <a:gd name="connsiteY7" fmla="*/ 59377 h 347108"/>
              <a:gd name="connsiteX8" fmla="*/ 653143 w 886076"/>
              <a:gd name="connsiteY8" fmla="*/ 35626 h 347108"/>
              <a:gd name="connsiteX9" fmla="*/ 688769 w 886076"/>
              <a:gd name="connsiteY9" fmla="*/ 23751 h 347108"/>
              <a:gd name="connsiteX10" fmla="*/ 783772 w 886076"/>
              <a:gd name="connsiteY10" fmla="*/ 0 h 347108"/>
              <a:gd name="connsiteX11" fmla="*/ 819398 w 886076"/>
              <a:gd name="connsiteY11" fmla="*/ 190006 h 347108"/>
              <a:gd name="connsiteX12" fmla="*/ 748146 w 886076"/>
              <a:gd name="connsiteY12" fmla="*/ 237507 h 347108"/>
              <a:gd name="connsiteX13" fmla="*/ 676894 w 886076"/>
              <a:gd name="connsiteY13" fmla="*/ 273133 h 347108"/>
              <a:gd name="connsiteX14" fmla="*/ 748146 w 886076"/>
              <a:gd name="connsiteY14" fmla="*/ 320634 h 347108"/>
              <a:gd name="connsiteX15" fmla="*/ 819398 w 886076"/>
              <a:gd name="connsiteY15" fmla="*/ 344385 h 347108"/>
              <a:gd name="connsiteX16" fmla="*/ 866899 w 886076"/>
              <a:gd name="connsiteY16" fmla="*/ 332510 h 347108"/>
              <a:gd name="connsiteX17" fmla="*/ 843148 w 886076"/>
              <a:gd name="connsiteY17" fmla="*/ 296884 h 347108"/>
              <a:gd name="connsiteX18" fmla="*/ 783772 w 886076"/>
              <a:gd name="connsiteY18" fmla="*/ 225632 h 347108"/>
              <a:gd name="connsiteX19" fmla="*/ 771896 w 886076"/>
              <a:gd name="connsiteY19" fmla="*/ 225632 h 347108"/>
              <a:gd name="connsiteX20" fmla="*/ 593766 w 886076"/>
              <a:gd name="connsiteY20" fmla="*/ 225632 h 34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076" h="347108">
                <a:moveTo>
                  <a:pt x="0" y="332510"/>
                </a:moveTo>
                <a:cubicBezTo>
                  <a:pt x="35626" y="304801"/>
                  <a:pt x="69325" y="274418"/>
                  <a:pt x="106878" y="249382"/>
                </a:cubicBezTo>
                <a:cubicBezTo>
                  <a:pt x="128972" y="234652"/>
                  <a:pt x="154818" y="226471"/>
                  <a:pt x="178130" y="213756"/>
                </a:cubicBezTo>
                <a:cubicBezTo>
                  <a:pt x="198393" y="202703"/>
                  <a:pt x="216292" y="187222"/>
                  <a:pt x="237507" y="178130"/>
                </a:cubicBezTo>
                <a:cubicBezTo>
                  <a:pt x="272024" y="163337"/>
                  <a:pt x="309518" y="156451"/>
                  <a:pt x="344385" y="142504"/>
                </a:cubicBezTo>
                <a:cubicBezTo>
                  <a:pt x="401037" y="119843"/>
                  <a:pt x="414037" y="113296"/>
                  <a:pt x="475013" y="95003"/>
                </a:cubicBezTo>
                <a:cubicBezTo>
                  <a:pt x="490646" y="90313"/>
                  <a:pt x="506681" y="87086"/>
                  <a:pt x="522515" y="83128"/>
                </a:cubicBezTo>
                <a:cubicBezTo>
                  <a:pt x="534390" y="75211"/>
                  <a:pt x="544728" y="64255"/>
                  <a:pt x="558141" y="59377"/>
                </a:cubicBezTo>
                <a:cubicBezTo>
                  <a:pt x="588818" y="48222"/>
                  <a:pt x="621651" y="44215"/>
                  <a:pt x="653143" y="35626"/>
                </a:cubicBezTo>
                <a:cubicBezTo>
                  <a:pt x="665220" y="32332"/>
                  <a:pt x="676692" y="27045"/>
                  <a:pt x="688769" y="23751"/>
                </a:cubicBezTo>
                <a:cubicBezTo>
                  <a:pt x="720261" y="15162"/>
                  <a:pt x="783772" y="0"/>
                  <a:pt x="783772" y="0"/>
                </a:cubicBezTo>
                <a:cubicBezTo>
                  <a:pt x="874272" y="22626"/>
                  <a:pt x="886076" y="9021"/>
                  <a:pt x="819398" y="190006"/>
                </a:cubicBezTo>
                <a:cubicBezTo>
                  <a:pt x="809530" y="216791"/>
                  <a:pt x="771897" y="221673"/>
                  <a:pt x="748146" y="237507"/>
                </a:cubicBezTo>
                <a:cubicBezTo>
                  <a:pt x="702103" y="268202"/>
                  <a:pt x="726061" y="256744"/>
                  <a:pt x="676894" y="273133"/>
                </a:cubicBezTo>
                <a:cubicBezTo>
                  <a:pt x="700645" y="288967"/>
                  <a:pt x="721066" y="311607"/>
                  <a:pt x="748146" y="320634"/>
                </a:cubicBezTo>
                <a:lnTo>
                  <a:pt x="819398" y="344385"/>
                </a:lnTo>
                <a:cubicBezTo>
                  <a:pt x="835232" y="340427"/>
                  <a:pt x="859600" y="347108"/>
                  <a:pt x="866899" y="332510"/>
                </a:cubicBezTo>
                <a:cubicBezTo>
                  <a:pt x="873282" y="319744"/>
                  <a:pt x="850229" y="309276"/>
                  <a:pt x="843148" y="296884"/>
                </a:cubicBezTo>
                <a:cubicBezTo>
                  <a:pt x="815316" y="248176"/>
                  <a:pt x="832273" y="249882"/>
                  <a:pt x="783772" y="225632"/>
                </a:cubicBezTo>
                <a:cubicBezTo>
                  <a:pt x="780231" y="223862"/>
                  <a:pt x="775855" y="225632"/>
                  <a:pt x="771896" y="225632"/>
                </a:cubicBezTo>
                <a:lnTo>
                  <a:pt x="593766" y="225632"/>
                </a:lnTo>
              </a:path>
            </a:pathLst>
          </a:custGeom>
          <a:solidFill>
            <a:schemeClr val="tx1"/>
          </a:solidFill>
          <a:ln>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893" y="31810"/>
            <a:ext cx="1497331" cy="55874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2"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par>
                                <p:cTn id="21" presetID="8" presetClass="emph" presetSubtype="0" fill="hold" grpId="0" nodeType="withEffect">
                                  <p:stCondLst>
                                    <p:cond delay="0"/>
                                  </p:stCondLst>
                                  <p:childTnLst>
                                    <p:animRot by="21600000">
                                      <p:cBhvr>
                                        <p:cTn id="22" dur="1000" fill="hold"/>
                                        <p:tgtEl>
                                          <p:spTgt spid="6"/>
                                        </p:tgtEl>
                                        <p:attrNameLst>
                                          <p:attrName>r</p:attrName>
                                        </p:attrNameLst>
                                      </p:cBhvr>
                                    </p:animRot>
                                  </p:childTnLst>
                                </p:cTn>
                              </p:par>
                              <p:par>
                                <p:cTn id="23" presetID="7" presetClass="entr" presetSubtype="8" fill="hold" grpId="1"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0-#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37" presetClass="entr" presetSubtype="0" fill="hold" nodeType="afterEffect">
                                  <p:stCondLst>
                                    <p:cond delay="0"/>
                                  </p:stCondLst>
                                  <p:childTnLst>
                                    <p:set>
                                      <p:cBhvr>
                                        <p:cTn id="29" dur="1" fill="hold">
                                          <p:stCondLst>
                                            <p:cond delay="0"/>
                                          </p:stCondLst>
                                        </p:cTn>
                                        <p:tgtEl>
                                          <p:spTgt spid="5124"/>
                                        </p:tgtEl>
                                        <p:attrNameLst>
                                          <p:attrName>style.visibility</p:attrName>
                                        </p:attrNameLst>
                                      </p:cBhvr>
                                      <p:to>
                                        <p:strVal val="visible"/>
                                      </p:to>
                                    </p:set>
                                    <p:animEffect transition="in" filter="fade">
                                      <p:cBhvr>
                                        <p:cTn id="30" dur="1000"/>
                                        <p:tgtEl>
                                          <p:spTgt spid="5124"/>
                                        </p:tgtEl>
                                      </p:cBhvr>
                                    </p:animEffect>
                                    <p:anim calcmode="lin" valueType="num">
                                      <p:cBhvr>
                                        <p:cTn id="31" dur="1000" fill="hold"/>
                                        <p:tgtEl>
                                          <p:spTgt spid="5124"/>
                                        </p:tgtEl>
                                        <p:attrNameLst>
                                          <p:attrName>ppt_x</p:attrName>
                                        </p:attrNameLst>
                                      </p:cBhvr>
                                      <p:tavLst>
                                        <p:tav tm="0">
                                          <p:val>
                                            <p:strVal val="#ppt_x"/>
                                          </p:val>
                                        </p:tav>
                                        <p:tav tm="100000">
                                          <p:val>
                                            <p:strVal val="#ppt_x"/>
                                          </p:val>
                                        </p:tav>
                                      </p:tavLst>
                                    </p:anim>
                                    <p:anim calcmode="lin" valueType="num">
                                      <p:cBhvr>
                                        <p:cTn id="32" dur="900" decel="100000" fill="hold"/>
                                        <p:tgtEl>
                                          <p:spTgt spid="512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5124"/>
                                        </p:tgtEl>
                                        <p:attrNameLst>
                                          <p:attrName>ppt_y</p:attrName>
                                        </p:attrNameLst>
                                      </p:cBhvr>
                                      <p:tavLst>
                                        <p:tav tm="0">
                                          <p:val>
                                            <p:strVal val="#ppt_y-.03"/>
                                          </p:val>
                                        </p:tav>
                                        <p:tav tm="100000">
                                          <p:val>
                                            <p:strVal val="#ppt_y"/>
                                          </p:val>
                                        </p:tav>
                                      </p:tavLst>
                                    </p:anim>
                                  </p:childTnLst>
                                </p:cTn>
                              </p:par>
                            </p:childTnLst>
                          </p:cTn>
                        </p:par>
                        <p:par>
                          <p:cTn id="34" fill="hold">
                            <p:stCondLst>
                              <p:cond delay="2000"/>
                            </p:stCondLst>
                            <p:childTnLst>
                              <p:par>
                                <p:cTn id="35" presetID="63" presetClass="path" presetSubtype="0" accel="50000" decel="50000" fill="hold" grpId="3" nodeType="afterEffect">
                                  <p:stCondLst>
                                    <p:cond delay="0"/>
                                  </p:stCondLst>
                                  <p:childTnLst>
                                    <p:animMotion origin="layout" path="M 0 0  L 0.25 0  E" pathEditMode="relative" ptsTypes="">
                                      <p:cBhvr>
                                        <p:cTn id="36" dur="3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816" y="452"/>
            <a:ext cx="4319947" cy="51428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smtClean="0">
              <a:solidFill>
                <a:schemeClr val="bg1"/>
              </a:solidFill>
            </a:endParaRPr>
          </a:p>
        </p:txBody>
      </p:sp>
      <p:sp>
        <p:nvSpPr>
          <p:cNvPr id="6" name="TextBox 5"/>
          <p:cNvSpPr txBox="1"/>
          <p:nvPr/>
        </p:nvSpPr>
        <p:spPr>
          <a:xfrm>
            <a:off x="189908" y="195463"/>
            <a:ext cx="3418840" cy="4246245"/>
          </a:xfrm>
          <a:prstGeom prst="rect">
            <a:avLst/>
          </a:prstGeom>
          <a:noFill/>
        </p:spPr>
        <p:txBody>
          <a:bodyPr wrap="none" rtlCol="0">
            <a:spAutoFit/>
          </a:bodyPr>
          <a:lstStyle/>
          <a:p>
            <a:r>
              <a:rPr lang="en-IN" dirty="0">
                <a:solidFill>
                  <a:schemeClr val="bg1"/>
                </a:solidFill>
              </a:rPr>
              <a:t>#include</a:t>
            </a:r>
            <a:r>
              <a:rPr lang="en-IN" dirty="0" smtClean="0">
                <a:solidFill>
                  <a:schemeClr val="bg1"/>
                </a:solidFill>
              </a:rPr>
              <a:t> </a:t>
            </a:r>
            <a:r>
              <a:rPr lang="en-IN" dirty="0">
                <a:solidFill>
                  <a:schemeClr val="bg1"/>
                </a:solidFill>
              </a:rPr>
              <a:t>&lt;stdio.h</a:t>
            </a:r>
            <a:r>
              <a:rPr lang="en-IN" dirty="0" smtClean="0">
                <a:solidFill>
                  <a:schemeClr val="bg1"/>
                </a:solidFill>
              </a:rPr>
              <a:t>&gt;</a:t>
            </a:r>
          </a:p>
          <a:p>
            <a:r>
              <a:rPr lang="en-IN" dirty="0" smtClean="0">
                <a:solidFill>
                  <a:schemeClr val="bg1"/>
                </a:solidFill>
              </a:rPr>
              <a:t> </a:t>
            </a:r>
          </a:p>
          <a:p>
            <a:r>
              <a:rPr lang="en-IN" dirty="0" smtClean="0">
                <a:solidFill>
                  <a:schemeClr val="bg1"/>
                </a:solidFill>
              </a:rPr>
              <a:t>int main () {</a:t>
            </a:r>
          </a:p>
          <a:p>
            <a:endParaRPr lang="en-IN" dirty="0" smtClean="0">
              <a:solidFill>
                <a:schemeClr val="bg1"/>
              </a:solidFill>
            </a:endParaRPr>
          </a:p>
          <a:p>
            <a:r>
              <a:rPr lang="en-IN" dirty="0" smtClean="0">
                <a:solidFill>
                  <a:schemeClr val="bg1"/>
                </a:solidFill>
              </a:rPr>
              <a:t>int a = 10;</a:t>
            </a:r>
          </a:p>
          <a:p>
            <a:r>
              <a:rPr lang="en-IN" dirty="0" smtClean="0">
                <a:solidFill>
                  <a:schemeClr val="bg1"/>
                </a:solidFill>
              </a:rPr>
              <a:t> 	</a:t>
            </a:r>
          </a:p>
          <a:p>
            <a:r>
              <a:rPr lang="en-IN" dirty="0" smtClean="0">
                <a:solidFill>
                  <a:srgbClr val="FFFF00"/>
                </a:solidFill>
              </a:rPr>
              <a:t>   if ( a &lt; 20 )</a:t>
            </a:r>
          </a:p>
          <a:p>
            <a:r>
              <a:rPr lang="en-IN" dirty="0">
                <a:solidFill>
                  <a:schemeClr val="bg1"/>
                </a:solidFill>
              </a:rPr>
              <a:t> </a:t>
            </a:r>
            <a:r>
              <a:rPr lang="en-IN" dirty="0" smtClean="0">
                <a:solidFill>
                  <a:schemeClr val="bg1"/>
                </a:solidFill>
              </a:rPr>
              <a:t>  {</a:t>
            </a:r>
          </a:p>
          <a:p>
            <a:r>
              <a:rPr lang="en-IN" dirty="0" smtClean="0">
                <a:solidFill>
                  <a:schemeClr val="bg1"/>
                </a:solidFill>
              </a:rPr>
              <a:t>            printf("a is less than 20\n" );</a:t>
            </a:r>
          </a:p>
          <a:p>
            <a:r>
              <a:rPr lang="en-IN" dirty="0" smtClean="0">
                <a:solidFill>
                  <a:schemeClr val="bg1"/>
                </a:solidFill>
              </a:rPr>
              <a:t>   }</a:t>
            </a:r>
          </a:p>
          <a:p>
            <a:r>
              <a:rPr lang="en-IN" dirty="0" smtClean="0">
                <a:solidFill>
                  <a:schemeClr val="bg1"/>
                </a:solidFill>
              </a:rPr>
              <a:t>   </a:t>
            </a:r>
          </a:p>
          <a:p>
            <a:r>
              <a:rPr lang="en-IN" dirty="0" smtClean="0">
                <a:solidFill>
                  <a:schemeClr val="bg1"/>
                </a:solidFill>
              </a:rPr>
              <a:t>   printf("value of a is : %d\n", a);</a:t>
            </a:r>
          </a:p>
          <a:p>
            <a:r>
              <a:rPr lang="en-IN" dirty="0" smtClean="0">
                <a:solidFill>
                  <a:schemeClr val="bg1"/>
                </a:solidFill>
              </a:rPr>
              <a:t> </a:t>
            </a:r>
          </a:p>
          <a:p>
            <a:r>
              <a:rPr lang="en-IN" dirty="0" smtClean="0">
                <a:solidFill>
                  <a:schemeClr val="bg1"/>
                </a:solidFill>
              </a:rPr>
              <a:t>   return 0;</a:t>
            </a:r>
          </a:p>
          <a:p>
            <a:r>
              <a:rPr lang="en-IN" dirty="0" smtClean="0">
                <a:solidFill>
                  <a:schemeClr val="bg1"/>
                </a:solidFill>
              </a:rPr>
              <a:t>}</a:t>
            </a:r>
            <a:endParaRPr lang="en-IN" dirty="0">
              <a:solidFill>
                <a:schemeClr val="bg1"/>
              </a:solidFill>
            </a:endParaRPr>
          </a:p>
        </p:txBody>
      </p:sp>
      <p:sp>
        <p:nvSpPr>
          <p:cNvPr id="7" name="Rectangle 6"/>
          <p:cNvSpPr/>
          <p:nvPr/>
        </p:nvSpPr>
        <p:spPr>
          <a:xfrm>
            <a:off x="1777353" y="1888658"/>
            <a:ext cx="1244323" cy="368300"/>
          </a:xfrm>
          <a:prstGeom prst="rect">
            <a:avLst/>
          </a:prstGeom>
        </p:spPr>
        <p:txBody>
          <a:bodyPr wrap="square">
            <a:spAutoFit/>
          </a:bodyPr>
          <a:lstStyle/>
          <a:p>
            <a:r>
              <a:rPr lang="en-IN" dirty="0" smtClean="0">
                <a:solidFill>
                  <a:srgbClr val="FFFF00"/>
                </a:solidFill>
              </a:rPr>
              <a:t>if( 10 &lt; 20 )</a:t>
            </a:r>
            <a:endParaRPr lang="en-IN" dirty="0"/>
          </a:p>
        </p:txBody>
      </p:sp>
      <p:sp>
        <p:nvSpPr>
          <p:cNvPr id="8" name="Rectangle 7"/>
          <p:cNvSpPr/>
          <p:nvPr/>
        </p:nvSpPr>
        <p:spPr>
          <a:xfrm>
            <a:off x="3194816" y="1888658"/>
            <a:ext cx="1040130" cy="368300"/>
          </a:xfrm>
          <a:prstGeom prst="rect">
            <a:avLst/>
          </a:prstGeom>
        </p:spPr>
        <p:txBody>
          <a:bodyPr wrap="none">
            <a:spAutoFit/>
          </a:bodyPr>
          <a:lstStyle/>
          <a:p>
            <a:r>
              <a:rPr lang="en-IN" dirty="0" smtClean="0">
                <a:solidFill>
                  <a:srgbClr val="FFFF00"/>
                </a:solidFill>
              </a:rPr>
              <a:t> if ( true )</a:t>
            </a:r>
            <a:endParaRPr lang="en-IN" dirty="0"/>
          </a:p>
        </p:txBody>
      </p:sp>
      <p:cxnSp>
        <p:nvCxnSpPr>
          <p:cNvPr id="10" name="Straight Arrow Connector 9"/>
          <p:cNvCxnSpPr/>
          <p:nvPr/>
        </p:nvCxnSpPr>
        <p:spPr>
          <a:xfrm>
            <a:off x="1507356" y="2073314"/>
            <a:ext cx="269997"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2965338" y="2073314"/>
            <a:ext cx="269997"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543988" y="2949429"/>
            <a:ext cx="2402589" cy="1706880"/>
          </a:xfrm>
          <a:prstGeom prst="rect">
            <a:avLst/>
          </a:prstGeom>
          <a:noFill/>
        </p:spPr>
        <p:txBody>
          <a:bodyPr wrap="square" rtlCol="0">
            <a:spAutoFit/>
          </a:bodyPr>
          <a:lstStyle/>
          <a:p>
            <a:r>
              <a:rPr lang="en-US" sz="2100" dirty="0" smtClean="0"/>
              <a:t>Output:</a:t>
            </a:r>
          </a:p>
          <a:p>
            <a:r>
              <a:rPr lang="en-US" sz="2100" dirty="0"/>
              <a:t> </a:t>
            </a:r>
            <a:endParaRPr lang="en-US" sz="2100" dirty="0" smtClean="0"/>
          </a:p>
          <a:p>
            <a:pPr>
              <a:lnSpc>
                <a:spcPct val="150000"/>
              </a:lnSpc>
            </a:pPr>
            <a:r>
              <a:rPr lang="en-US" sz="2100" dirty="0"/>
              <a:t>a</a:t>
            </a:r>
            <a:r>
              <a:rPr lang="en-US" sz="2100" dirty="0" smtClean="0"/>
              <a:t> is less than 20</a:t>
            </a:r>
          </a:p>
          <a:p>
            <a:pPr>
              <a:lnSpc>
                <a:spcPct val="150000"/>
              </a:lnSpc>
            </a:pPr>
            <a:r>
              <a:rPr lang="en-US" sz="2100" dirty="0"/>
              <a:t>v</a:t>
            </a:r>
            <a:r>
              <a:rPr lang="en-US" sz="2100" dirty="0" smtClean="0"/>
              <a:t>alue of a is: 10</a:t>
            </a:r>
            <a:endParaRPr lang="en-IN" sz="21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upRight)">
                                      <p:cBhvr>
                                        <p:cTn id="7" dur="1000"/>
                                        <p:tgtEl>
                                          <p:spTgt spid="10"/>
                                        </p:tgtEl>
                                      </p:cBhvr>
                                    </p:animEffect>
                                  </p:childTnLst>
                                </p:cTn>
                              </p:par>
                              <p:par>
                                <p:cTn id="8" presetID="18" presetClass="entr" presetSubtype="3"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strips(upRight)">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upRight)">
                                      <p:cBhvr>
                                        <p:cTn id="15" dur="1000"/>
                                        <p:tgtEl>
                                          <p:spTgt spid="11"/>
                                        </p:tgtEl>
                                      </p:cBhvr>
                                    </p:animEffect>
                                  </p:childTnLst>
                                </p:cTn>
                              </p:par>
                              <p:par>
                                <p:cTn id="16" presetID="18" presetClass="entr" presetSubtype="3"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strips(upRight)">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000"/>
                                        <p:tgtEl>
                                          <p:spTgt spid="10"/>
                                        </p:tgtEl>
                                      </p:cBhvr>
                                    </p:animEffect>
                                    <p:set>
                                      <p:cBhvr>
                                        <p:cTn id="23" dur="1" fill="hold">
                                          <p:stCondLst>
                                            <p:cond delay="19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7"/>
                                        </p:tgtEl>
                                      </p:cBhvr>
                                    </p:animEffect>
                                    <p:set>
                                      <p:cBhvr>
                                        <p:cTn id="26" dur="1" fill="hold">
                                          <p:stCondLst>
                                            <p:cond delay="1999"/>
                                          </p:stCondLst>
                                        </p:cTn>
                                        <p:tgtEl>
                                          <p:spTgt spid="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000"/>
                                        <p:tgtEl>
                                          <p:spTgt spid="11"/>
                                        </p:tgtEl>
                                      </p:cBhvr>
                                    </p:animEffect>
                                    <p:set>
                                      <p:cBhvr>
                                        <p:cTn id="29" dur="1" fill="hold">
                                          <p:stCondLst>
                                            <p:cond delay="1999"/>
                                          </p:stCondLst>
                                        </p:cTn>
                                        <p:tgtEl>
                                          <p:spTgt spid="1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par>
                                <p:cTn id="33" presetID="3" presetClass="emph" presetSubtype="2" fill="hold" nodeType="withEffect">
                                  <p:stCondLst>
                                    <p:cond delay="0"/>
                                  </p:stCondLst>
                                  <p:childTnLst>
                                    <p:animClr clrSpc="rgb" dir="cw">
                                      <p:cBhvr override="childStyle">
                                        <p:cTn id="34" dur="500" fill="hold"/>
                                        <p:tgtEl>
                                          <p:spTgt spid="6">
                                            <p:txEl>
                                              <p:pRg st="8" end="8"/>
                                            </p:txEl>
                                          </p:spTgt>
                                        </p:tgtEl>
                                        <p:attrNameLst>
                                          <p:attrName>style.color</p:attrName>
                                        </p:attrNameLst>
                                      </p:cBhvr>
                                      <p:to>
                                        <a:srgbClr val="F52919"/>
                                      </p:to>
                                    </p:animClr>
                                  </p:childTnLst>
                                </p:cTn>
                              </p:par>
                              <p:par>
                                <p:cTn id="35" presetID="5" presetClass="emph" presetSubtype="1" nodeType="withEffect">
                                  <p:stCondLst>
                                    <p:cond delay="0"/>
                                  </p:stCondLst>
                                  <p:childTnLst>
                                    <p:set>
                                      <p:cBhvr override="childStyle">
                                        <p:cTn id="36" dur="indefinite"/>
                                        <p:tgtEl>
                                          <p:spTgt spid="6">
                                            <p:txEl>
                                              <p:pRg st="8" end="8"/>
                                            </p:txEl>
                                          </p:spTgt>
                                        </p:tgtEl>
                                        <p:attrNameLst>
                                          <p:attrName>style.fontStyle</p:attrName>
                                        </p:attrNameLst>
                                      </p:cBhvr>
                                      <p:to>
                                        <p:strVal val="normal"/>
                                      </p:to>
                                    </p:set>
                                    <p:set>
                                      <p:cBhvr override="childStyle">
                                        <p:cTn id="37" dur="indefinite"/>
                                        <p:tgtEl>
                                          <p:spTgt spid="6">
                                            <p:txEl>
                                              <p:pRg st="8" end="8"/>
                                            </p:txEl>
                                          </p:spTgt>
                                        </p:tgtEl>
                                        <p:attrNameLst>
                                          <p:attrName>style.fontWeight</p:attrName>
                                        </p:attrNameLst>
                                      </p:cBhvr>
                                      <p:to>
                                        <p:strVal val="bold"/>
                                      </p:to>
                                    </p:set>
                                    <p:set>
                                      <p:cBhvr override="childStyle">
                                        <p:cTn id="38" dur="indefinite"/>
                                        <p:tgtEl>
                                          <p:spTgt spid="6">
                                            <p:txEl>
                                              <p:pRg st="8" end="8"/>
                                            </p:txEl>
                                          </p:spTgt>
                                        </p:tgtEl>
                                        <p:attrNameLst>
                                          <p:attrName>style.textDecorationUnderline</p:attrName>
                                        </p:attrNameLst>
                                      </p:cBhvr>
                                      <p:to>
                                        <p:strVal val="false"/>
                                      </p:to>
                                    </p:set>
                                  </p:childTnLst>
                                </p:cTn>
                              </p:par>
                              <p:par>
                                <p:cTn id="39" presetID="1" presetClass="entr" presetSubtype="0" fill="hold" grpId="0" nodeType="withEffect">
                                  <p:stCondLst>
                                    <p:cond delay="100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2" fill="hold" nodeType="clickEffect">
                                  <p:stCondLst>
                                    <p:cond delay="0"/>
                                  </p:stCondLst>
                                  <p:childTnLst>
                                    <p:animClr clrSpc="rgb" dir="cw">
                                      <p:cBhvr override="childStyle">
                                        <p:cTn id="48" dur="500" fill="hold"/>
                                        <p:tgtEl>
                                          <p:spTgt spid="6">
                                            <p:txEl>
                                              <p:pRg st="8" end="8"/>
                                            </p:txEl>
                                          </p:spTgt>
                                        </p:tgtEl>
                                        <p:attrNameLst>
                                          <p:attrName>style.color</p:attrName>
                                        </p:attrNameLst>
                                      </p:cBhvr>
                                      <p:to>
                                        <a:schemeClr val="bg1"/>
                                      </p:to>
                                    </p:animClr>
                                  </p:childTnLst>
                                </p:cTn>
                              </p:par>
                              <p:par>
                                <p:cTn id="49" presetID="3" presetClass="emph" presetSubtype="2" fill="hold" nodeType="withEffect">
                                  <p:stCondLst>
                                    <p:cond delay="0"/>
                                  </p:stCondLst>
                                  <p:childTnLst>
                                    <p:animClr clrSpc="rgb" dir="cw">
                                      <p:cBhvr override="childStyle">
                                        <p:cTn id="50" dur="500" fill="hold"/>
                                        <p:tgtEl>
                                          <p:spTgt spid="6">
                                            <p:txEl>
                                              <p:pRg st="11" end="11"/>
                                            </p:txEl>
                                          </p:spTgt>
                                        </p:tgtEl>
                                        <p:attrNameLst>
                                          <p:attrName>style.color</p:attrName>
                                        </p:attrNameLst>
                                      </p:cBhvr>
                                      <p:to>
                                        <a:srgbClr val="F52919"/>
                                      </p:to>
                                    </p:animClr>
                                  </p:childTnLst>
                                </p:cTn>
                              </p:par>
                              <p:par>
                                <p:cTn id="51" presetID="5" presetClass="emph" presetSubtype="1" nodeType="withEffect">
                                  <p:stCondLst>
                                    <p:cond delay="0"/>
                                  </p:stCondLst>
                                  <p:childTnLst>
                                    <p:set>
                                      <p:cBhvr override="childStyle">
                                        <p:cTn id="52" dur="indefinite"/>
                                        <p:tgtEl>
                                          <p:spTgt spid="6">
                                            <p:txEl>
                                              <p:pRg st="11" end="11"/>
                                            </p:txEl>
                                          </p:spTgt>
                                        </p:tgtEl>
                                        <p:attrNameLst>
                                          <p:attrName>style.fontStyle</p:attrName>
                                        </p:attrNameLst>
                                      </p:cBhvr>
                                      <p:to>
                                        <p:strVal val="normal"/>
                                      </p:to>
                                    </p:set>
                                    <p:set>
                                      <p:cBhvr override="childStyle">
                                        <p:cTn id="53" dur="indefinite"/>
                                        <p:tgtEl>
                                          <p:spTgt spid="6">
                                            <p:txEl>
                                              <p:pRg st="11" end="11"/>
                                            </p:txEl>
                                          </p:spTgt>
                                        </p:tgtEl>
                                        <p:attrNameLst>
                                          <p:attrName>style.fontWeight</p:attrName>
                                        </p:attrNameLst>
                                      </p:cBhvr>
                                      <p:to>
                                        <p:strVal val="bold"/>
                                      </p:to>
                                    </p:set>
                                    <p:set>
                                      <p:cBhvr override="childStyle">
                                        <p:cTn id="54" dur="indefinite"/>
                                        <p:tgtEl>
                                          <p:spTgt spid="6">
                                            <p:txEl>
                                              <p:pRg st="11" end="11"/>
                                            </p:txEl>
                                          </p:spTgt>
                                        </p:tgtEl>
                                        <p:attrNameLst>
                                          <p:attrName>style.textDecorationUnderline</p:attrName>
                                        </p:attrNameLst>
                                      </p:cBhvr>
                                      <p:to>
                                        <p:strVal val="false"/>
                                      </p:to>
                                    </p:set>
                                  </p:childTnLst>
                                </p:cTn>
                              </p:par>
                              <p:par>
                                <p:cTn id="55" presetID="1" presetClass="entr" presetSubtype="0" fill="hold" nodeType="withEffect">
                                  <p:stCondLst>
                                    <p:cond delay="1000"/>
                                  </p:stCondLst>
                                  <p:childTnLst>
                                    <p:set>
                                      <p:cBhvr>
                                        <p:cTn id="5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2" grpId="0" uiExpand="1" build="allAtOnce"/>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smtClean="0">
                <a:solidFill>
                  <a:srgbClr val="000000"/>
                </a:solidFill>
                <a:latin typeface="Open Sans"/>
              </a:rPr>
              <a:t>Thank you!</a:t>
            </a:r>
            <a:endParaRPr lang="en-US" sz="5400" i="0" dirty="0">
              <a:solidFill>
                <a:srgbClr val="000000"/>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advTm="1000">
    <p:wipe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smtClean="0">
                <a:solidFill>
                  <a:schemeClr val="bg1"/>
                </a:solidFill>
                <a:latin typeface="Open Sans"/>
              </a:rPr>
              <a:t>Thank you!</a:t>
            </a:r>
            <a:endParaRPr lang="en-US" sz="5400" b="0" i="0" dirty="0">
              <a:solidFill>
                <a:schemeClr val="bg1"/>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4037" y="402761"/>
            <a:ext cx="3503930" cy="2306955"/>
          </a:xfrm>
          <a:prstGeom prst="rect">
            <a:avLst/>
          </a:prstGeom>
        </p:spPr>
        <p:txBody>
          <a:bodyPr wrap="none">
            <a:spAutoFit/>
          </a:bodyPr>
          <a:lstStyle/>
          <a:p>
            <a:pPr>
              <a:lnSpc>
                <a:spcPct val="150000"/>
              </a:lnSpc>
            </a:pPr>
            <a:r>
              <a:rPr lang="en-IN" sz="2400" dirty="0" smtClean="0">
                <a:solidFill>
                  <a:schemeClr val="bg1"/>
                </a:solidFill>
              </a:rPr>
              <a:t>- if statement</a:t>
            </a:r>
          </a:p>
          <a:p>
            <a:pPr>
              <a:lnSpc>
                <a:spcPct val="150000"/>
              </a:lnSpc>
            </a:pPr>
            <a:r>
              <a:rPr lang="en-IN" sz="2400" dirty="0" smtClean="0">
                <a:solidFill>
                  <a:schemeClr val="bg1"/>
                </a:solidFill>
              </a:rPr>
              <a:t>- if</a:t>
            </a:r>
            <a:r>
              <a:rPr lang="en-IN" sz="2400" dirty="0">
                <a:solidFill>
                  <a:schemeClr val="bg1"/>
                </a:solidFill>
              </a:rPr>
              <a:t>...else statement</a:t>
            </a:r>
          </a:p>
          <a:p>
            <a:pPr>
              <a:lnSpc>
                <a:spcPct val="150000"/>
              </a:lnSpc>
            </a:pPr>
            <a:r>
              <a:rPr lang="en-IN" sz="2400" dirty="0" smtClean="0">
                <a:solidFill>
                  <a:schemeClr val="bg1"/>
                </a:solidFill>
              </a:rPr>
              <a:t>- if</a:t>
            </a:r>
            <a:r>
              <a:rPr lang="en-IN" sz="2400" dirty="0">
                <a:solidFill>
                  <a:schemeClr val="bg1"/>
                </a:solidFill>
              </a:rPr>
              <a:t>...elseif....</a:t>
            </a:r>
            <a:r>
              <a:rPr lang="en-IN" sz="2400" dirty="0" smtClean="0">
                <a:solidFill>
                  <a:schemeClr val="bg1"/>
                </a:solidFill>
              </a:rPr>
              <a:t>else statement</a:t>
            </a:r>
          </a:p>
          <a:p>
            <a:pPr>
              <a:lnSpc>
                <a:spcPct val="150000"/>
              </a:lnSpc>
            </a:pPr>
            <a:r>
              <a:rPr lang="en-IN" sz="2400" dirty="0" smtClean="0">
                <a:solidFill>
                  <a:schemeClr val="bg1"/>
                </a:solidFill>
              </a:rPr>
              <a:t>- switch statement</a:t>
            </a:r>
            <a:r>
              <a:rPr lang="en-IN" sz="2400" dirty="0">
                <a:solidFill>
                  <a:schemeClr val="bg1"/>
                </a:solidFill>
              </a:rPr>
              <a:t> </a:t>
            </a:r>
          </a:p>
        </p:txBody>
      </p:sp>
      <p:sp>
        <p:nvSpPr>
          <p:cNvPr id="8" name="Rectangle 7"/>
          <p:cNvSpPr/>
          <p:nvPr/>
        </p:nvSpPr>
        <p:spPr>
          <a:xfrm>
            <a:off x="1818034" y="2787881"/>
            <a:ext cx="2176145" cy="1753235"/>
          </a:xfrm>
          <a:prstGeom prst="rect">
            <a:avLst/>
          </a:prstGeom>
        </p:spPr>
        <p:txBody>
          <a:bodyPr wrap="none">
            <a:spAutoFit/>
          </a:bodyPr>
          <a:lstStyle/>
          <a:p>
            <a:pPr>
              <a:lnSpc>
                <a:spcPct val="150000"/>
              </a:lnSpc>
            </a:pPr>
            <a:r>
              <a:rPr lang="en-US" sz="2400" dirty="0" smtClean="0">
                <a:solidFill>
                  <a:schemeClr val="bg1"/>
                </a:solidFill>
              </a:rPr>
              <a:t>- for loop</a:t>
            </a:r>
          </a:p>
          <a:p>
            <a:pPr>
              <a:lnSpc>
                <a:spcPct val="150000"/>
              </a:lnSpc>
            </a:pPr>
            <a:r>
              <a:rPr lang="en-US" sz="2400" dirty="0" smtClean="0">
                <a:solidFill>
                  <a:schemeClr val="bg1"/>
                </a:solidFill>
              </a:rPr>
              <a:t>- while loop</a:t>
            </a:r>
          </a:p>
          <a:p>
            <a:pPr>
              <a:lnSpc>
                <a:spcPct val="150000"/>
              </a:lnSpc>
            </a:pPr>
            <a:r>
              <a:rPr lang="en-US" sz="2400" dirty="0" smtClean="0">
                <a:solidFill>
                  <a:schemeClr val="bg1"/>
                </a:solidFill>
              </a:rPr>
              <a:t>- do...while loop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1000" fill="hold"/>
                                        <p:tgtEl>
                                          <p:spTgt spid="7">
                                            <p:txEl>
                                              <p:pRg st="2" end="2"/>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1000" fill="hold"/>
                                        <p:tgtEl>
                                          <p:spTgt spid="7">
                                            <p:txEl>
                                              <p:pRg st="3" end="3"/>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1000" fill="hold"/>
                                        <p:tgtEl>
                                          <p:spTgt spid="8">
                                            <p:txEl>
                                              <p:pRg st="0" end="0"/>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1000" fill="hold"/>
                                        <p:tgtEl>
                                          <p:spTgt spid="8">
                                            <p:txEl>
                                              <p:pRg st="1" end="1"/>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1000" fill="hold"/>
                                        <p:tgtEl>
                                          <p:spTgt spid="8">
                                            <p:txEl>
                                              <p:pRg st="2" end="2"/>
                                            </p:txEl>
                                          </p:spTgt>
                                        </p:tgtEl>
                                        <p:attrNameLst>
                                          <p:attrName>style.color</p:attrName>
                                        </p:attrNameLst>
                                      </p:cBhvr>
                                      <p:to>
                                        <a:srgbClr val="B2B2B2"/>
                                      </p:to>
                                    </p:animClr>
                                  </p:childTnLst>
                                </p:cTn>
                              </p:par>
                              <p:par>
                                <p:cTn id="17" presetID="6" presetClass="emph" presetSubtype="0" fill="hold" nodeType="withEffect">
                                  <p:stCondLst>
                                    <p:cond delay="0"/>
                                  </p:stCondLst>
                                  <p:childTnLst>
                                    <p:animScale>
                                      <p:cBhvr>
                                        <p:cTn id="18" dur="2000" fill="hold"/>
                                        <p:tgtEl>
                                          <p:spTgt spid="7">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6739</Words>
  <Application>Microsoft Office PowerPoint</Application>
  <PresentationFormat>On-screen Show (16:9)</PresentationFormat>
  <Paragraphs>923</Paragraphs>
  <Slides>81</Slides>
  <Notes>52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81</vt:i4>
      </vt:variant>
    </vt:vector>
  </HeadingPairs>
  <TitlesOfParts>
    <vt:vector size="89" baseType="lpstr">
      <vt:lpstr>宋体</vt:lpstr>
      <vt:lpstr>Arial</vt:lpstr>
      <vt:lpstr>Calibri</vt:lpstr>
      <vt:lpstr>Consolas</vt:lpstr>
      <vt:lpstr>Letter Gothic Std</vt:lpstr>
      <vt:lpstr>Open Sans</vt:lpstr>
      <vt:lpstr>Office Theme</vt:lpstr>
      <vt:lpstr>1_Office Theme</vt:lpstr>
      <vt:lpstr>PowerPoint Presentation</vt:lpstr>
      <vt:lpstr>C Programming Session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Largest among 2 numbers</vt:lpstr>
      <vt:lpstr>Largest among 2 numbers</vt:lpstr>
      <vt:lpstr>PowerPoint Presentation</vt:lpstr>
      <vt:lpstr>Largest among 2 numbers</vt:lpstr>
      <vt:lpstr>Largest among 3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Dhivya</cp:lastModifiedBy>
  <cp:revision>1151</cp:revision>
  <dcterms:created xsi:type="dcterms:W3CDTF">2018-02-07T10:21:00Z</dcterms:created>
  <dcterms:modified xsi:type="dcterms:W3CDTF">2022-02-15T08:25:32Z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