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61"/>
  </p:notesMasterIdLst>
  <p:sldIdLst>
    <p:sldId id="2161" r:id="rId3"/>
    <p:sldId id="2160" r:id="rId4"/>
    <p:sldId id="2003" r:id="rId5"/>
    <p:sldId id="1984" r:id="rId6"/>
    <p:sldId id="1985" r:id="rId7"/>
    <p:sldId id="1986" r:id="rId8"/>
    <p:sldId id="1987" r:id="rId9"/>
    <p:sldId id="1988" r:id="rId10"/>
    <p:sldId id="1989" r:id="rId11"/>
    <p:sldId id="1990" r:id="rId12"/>
    <p:sldId id="1991" r:id="rId13"/>
    <p:sldId id="1992" r:id="rId14"/>
    <p:sldId id="1993" r:id="rId15"/>
    <p:sldId id="1994" r:id="rId16"/>
    <p:sldId id="1995" r:id="rId17"/>
    <p:sldId id="1996" r:id="rId18"/>
    <p:sldId id="1997" r:id="rId19"/>
    <p:sldId id="1998" r:id="rId20"/>
    <p:sldId id="1999" r:id="rId21"/>
    <p:sldId id="2000" r:id="rId22"/>
    <p:sldId id="2001" r:id="rId23"/>
    <p:sldId id="2012" r:id="rId24"/>
    <p:sldId id="2013" r:id="rId25"/>
    <p:sldId id="1949" r:id="rId26"/>
    <p:sldId id="1950" r:id="rId27"/>
    <p:sldId id="1951" r:id="rId28"/>
    <p:sldId id="1952" r:id="rId29"/>
    <p:sldId id="1953" r:id="rId30"/>
    <p:sldId id="1954" r:id="rId31"/>
    <p:sldId id="1955" r:id="rId32"/>
    <p:sldId id="1956" r:id="rId33"/>
    <p:sldId id="1957" r:id="rId34"/>
    <p:sldId id="1958" r:id="rId35"/>
    <p:sldId id="1959" r:id="rId36"/>
    <p:sldId id="1960" r:id="rId37"/>
    <p:sldId id="1961" r:id="rId38"/>
    <p:sldId id="1962" r:id="rId39"/>
    <p:sldId id="1963" r:id="rId40"/>
    <p:sldId id="1964" r:id="rId41"/>
    <p:sldId id="1965" r:id="rId42"/>
    <p:sldId id="1966" r:id="rId43"/>
    <p:sldId id="1967" r:id="rId44"/>
    <p:sldId id="1968" r:id="rId45"/>
    <p:sldId id="1969" r:id="rId46"/>
    <p:sldId id="1970" r:id="rId47"/>
    <p:sldId id="1971" r:id="rId48"/>
    <p:sldId id="1972" r:id="rId49"/>
    <p:sldId id="1973" r:id="rId50"/>
    <p:sldId id="1974" r:id="rId51"/>
    <p:sldId id="1975" r:id="rId52"/>
    <p:sldId id="1976" r:id="rId53"/>
    <p:sldId id="1977" r:id="rId54"/>
    <p:sldId id="1978" r:id="rId55"/>
    <p:sldId id="1979" r:id="rId56"/>
    <p:sldId id="1980" r:id="rId57"/>
    <p:sldId id="1981" r:id="rId58"/>
    <p:sldId id="1982" r:id="rId59"/>
    <p:sldId id="1983" r:id="rId60"/>
    <p:sldId id="2004" r:id="rId61"/>
    <p:sldId id="1783" r:id="rId62"/>
    <p:sldId id="1784" r:id="rId63"/>
    <p:sldId id="1785" r:id="rId64"/>
    <p:sldId id="1786" r:id="rId65"/>
    <p:sldId id="1787" r:id="rId66"/>
    <p:sldId id="1788" r:id="rId67"/>
    <p:sldId id="1789" r:id="rId68"/>
    <p:sldId id="1790" r:id="rId69"/>
    <p:sldId id="1791" r:id="rId70"/>
    <p:sldId id="1792" r:id="rId71"/>
    <p:sldId id="1793" r:id="rId72"/>
    <p:sldId id="1794" r:id="rId73"/>
    <p:sldId id="1795" r:id="rId74"/>
    <p:sldId id="1796" r:id="rId75"/>
    <p:sldId id="1797" r:id="rId76"/>
    <p:sldId id="1798" r:id="rId77"/>
    <p:sldId id="1799" r:id="rId78"/>
    <p:sldId id="1800" r:id="rId79"/>
    <p:sldId id="1801" r:id="rId80"/>
    <p:sldId id="1802" r:id="rId81"/>
    <p:sldId id="1803" r:id="rId82"/>
    <p:sldId id="1932" r:id="rId83"/>
    <p:sldId id="692" r:id="rId84"/>
    <p:sldId id="693" r:id="rId85"/>
    <p:sldId id="706" r:id="rId86"/>
    <p:sldId id="695" r:id="rId87"/>
    <p:sldId id="696" r:id="rId88"/>
    <p:sldId id="697" r:id="rId89"/>
    <p:sldId id="698" r:id="rId90"/>
    <p:sldId id="699" r:id="rId91"/>
    <p:sldId id="700" r:id="rId92"/>
    <p:sldId id="701" r:id="rId93"/>
    <p:sldId id="702" r:id="rId94"/>
    <p:sldId id="703" r:id="rId95"/>
    <p:sldId id="704" r:id="rId96"/>
    <p:sldId id="1674" r:id="rId97"/>
    <p:sldId id="1675" r:id="rId98"/>
    <p:sldId id="1676" r:id="rId99"/>
    <p:sldId id="1677" r:id="rId100"/>
    <p:sldId id="1678" r:id="rId101"/>
    <p:sldId id="1679" r:id="rId102"/>
    <p:sldId id="1680" r:id="rId103"/>
    <p:sldId id="1681" r:id="rId104"/>
    <p:sldId id="1682" r:id="rId105"/>
    <p:sldId id="1683" r:id="rId106"/>
    <p:sldId id="1684" r:id="rId107"/>
    <p:sldId id="1685" r:id="rId108"/>
    <p:sldId id="1686" r:id="rId109"/>
    <p:sldId id="1687" r:id="rId110"/>
    <p:sldId id="1688" r:id="rId111"/>
    <p:sldId id="1689" r:id="rId112"/>
    <p:sldId id="1690" r:id="rId113"/>
    <p:sldId id="1691" r:id="rId114"/>
    <p:sldId id="1692" r:id="rId115"/>
    <p:sldId id="1693" r:id="rId116"/>
    <p:sldId id="1513" r:id="rId117"/>
    <p:sldId id="805" r:id="rId118"/>
    <p:sldId id="1517" r:id="rId119"/>
    <p:sldId id="1531" r:id="rId120"/>
    <p:sldId id="1515" r:id="rId121"/>
    <p:sldId id="1673" r:id="rId122"/>
    <p:sldId id="1519" r:id="rId123"/>
    <p:sldId id="1520" r:id="rId124"/>
    <p:sldId id="1523" r:id="rId125"/>
    <p:sldId id="1524" r:id="rId126"/>
    <p:sldId id="1525" r:id="rId127"/>
    <p:sldId id="1526" r:id="rId128"/>
    <p:sldId id="1527" r:id="rId129"/>
    <p:sldId id="1528" r:id="rId130"/>
    <p:sldId id="1529" r:id="rId131"/>
    <p:sldId id="1530" r:id="rId132"/>
    <p:sldId id="1532" r:id="rId133"/>
    <p:sldId id="1533" r:id="rId134"/>
    <p:sldId id="1534" r:id="rId135"/>
    <p:sldId id="1535" r:id="rId136"/>
    <p:sldId id="1666" r:id="rId137"/>
    <p:sldId id="1667" r:id="rId138"/>
    <p:sldId id="1668" r:id="rId139"/>
    <p:sldId id="1669" r:id="rId140"/>
    <p:sldId id="1670" r:id="rId141"/>
    <p:sldId id="1671" r:id="rId142"/>
    <p:sldId id="1672" r:id="rId143"/>
    <p:sldId id="804" r:id="rId144"/>
    <p:sldId id="705" r:id="rId145"/>
    <p:sldId id="803" r:id="rId146"/>
    <p:sldId id="894" r:id="rId147"/>
    <p:sldId id="895" r:id="rId148"/>
    <p:sldId id="896" r:id="rId149"/>
    <p:sldId id="1145" r:id="rId150"/>
    <p:sldId id="979" r:id="rId151"/>
    <p:sldId id="1062" r:id="rId152"/>
    <p:sldId id="1146" r:id="rId153"/>
    <p:sldId id="1148" r:id="rId154"/>
    <p:sldId id="2008" r:id="rId155"/>
    <p:sldId id="2009" r:id="rId156"/>
    <p:sldId id="2010" r:id="rId157"/>
    <p:sldId id="2011" r:id="rId158"/>
    <p:sldId id="2006" r:id="rId159"/>
    <p:sldId id="2007" r:id="rId16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57">
          <p15:clr>
            <a:srgbClr val="A4A3A4"/>
          </p15:clr>
        </p15:guide>
        <p15:guide id="2" pos="288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lcome"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1908"/>
    <a:srgbClr val="F6FC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15" autoAdjust="0"/>
  </p:normalViewPr>
  <p:slideViewPr>
    <p:cSldViewPr>
      <p:cViewPr varScale="1">
        <p:scale>
          <a:sx n="98" d="100"/>
          <a:sy n="98" d="100"/>
        </p:scale>
        <p:origin x="492" y="84"/>
      </p:cViewPr>
      <p:guideLst>
        <p:guide orient="horz" pos="1557"/>
        <p:guide pos="288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commentAuthors" Target="commentAuthor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theme" Target="theme/theme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F8AEC-0931-40B5-953E-8B9DE0DE1CE3}" type="datetimeFigureOut">
              <a:rPr lang="en-IN" smtClean="0"/>
              <a:t>15-02-2022</a:t>
            </a:fld>
            <a:endParaRPr lang="en-IN"/>
          </a:p>
        </p:txBody>
      </p:sp>
      <p:sp>
        <p:nvSpPr>
          <p:cNvPr id="4" name="Slide Image Placeholder 3"/>
          <p:cNvSpPr>
            <a:spLocks noGrp="1" noRot="1" noChangeAspect="1"/>
          </p:cNvSpPr>
          <p:nvPr>
            <p:ph type="sldImg" idx="2"/>
          </p:nvPr>
        </p:nvSpPr>
        <p:spPr>
          <a:xfrm>
            <a:off x="381533" y="685800"/>
            <a:ext cx="6094934"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8F0E57-1924-4718-AAC4-C3C349DB1EB0}" type="slidenum">
              <a:rPr lang="en-IN" smtClean="0"/>
              <a:t>‹#›</a:t>
            </a:fld>
            <a:endParaRPr lang="en-IN"/>
          </a:p>
        </p:txBody>
      </p:sp>
    </p:spTree>
    <p:extLst>
      <p:ext uri="{BB962C8B-B14F-4D97-AF65-F5344CB8AC3E}">
        <p14:creationId xmlns:p14="http://schemas.microsoft.com/office/powerpoint/2010/main" val="96154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1700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1. For loop with ending semicolon is called Body less for loop</a:t>
            </a:r>
          </a:p>
          <a:p>
            <a:pPr lvl="0" indent="0">
              <a:spcBef>
                <a:spcPts val="0"/>
              </a:spcBef>
              <a:buFont typeface="+mj-lt"/>
              <a:buNone/>
            </a:pPr>
            <a:r>
              <a:rPr lang="en-US" altLang="en-IN" sz="1800" dirty="0" smtClean="0"/>
              <a:t>2. This type of for loop is only used for incrementing subscript variable (here i)</a:t>
            </a:r>
          </a:p>
          <a:p>
            <a:pPr lvl="0" indent="0">
              <a:spcBef>
                <a:spcPts val="0"/>
              </a:spcBef>
              <a:buFont typeface="+mj-lt"/>
              <a:buNone/>
            </a:pPr>
            <a:r>
              <a:rPr lang="en-US" altLang="en-IN" sz="1800" dirty="0" smtClean="0"/>
              <a:t>3. This for loop will run 10 times and finally updates value </a:t>
            </a:r>
          </a:p>
        </p:txBody>
      </p:sp>
      <p:sp>
        <p:nvSpPr>
          <p:cNvPr id="4" name="Slide Number Placeholder 3"/>
          <p:cNvSpPr>
            <a:spLocks noGrp="1"/>
          </p:cNvSpPr>
          <p:nvPr>
            <p:ph type="sldNum" sz="quarter" idx="10"/>
          </p:nvPr>
        </p:nvSpPr>
        <p:spPr/>
        <p:txBody>
          <a:bodyPr/>
          <a:lstStyle/>
          <a:p>
            <a:fld id="{66CF9809-9E45-47B4-894C-F7B6C588F342}" type="slidenum">
              <a:rPr lang="en-US" smtClean="0"/>
              <a:t>12</a:t>
            </a:fld>
            <a:endParaRPr lang="en-US" dirty="0"/>
          </a:p>
        </p:txBody>
      </p:sp>
    </p:spTree>
    <p:extLst>
      <p:ext uri="{BB962C8B-B14F-4D97-AF65-F5344CB8AC3E}">
        <p14:creationId xmlns:p14="http://schemas.microsoft.com/office/powerpoint/2010/main" val="351420342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120</a:t>
            </a:fld>
            <a:endParaRPr lang="en-US"/>
          </a:p>
        </p:txBody>
      </p:sp>
    </p:spTree>
    <p:extLst>
      <p:ext uri="{BB962C8B-B14F-4D97-AF65-F5344CB8AC3E}">
        <p14:creationId xmlns:p14="http://schemas.microsoft.com/office/powerpoint/2010/main" val="249254211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121</a:t>
            </a:fld>
            <a:endParaRPr lang="en-US"/>
          </a:p>
        </p:txBody>
      </p:sp>
    </p:spTree>
    <p:extLst>
      <p:ext uri="{BB962C8B-B14F-4D97-AF65-F5344CB8AC3E}">
        <p14:creationId xmlns:p14="http://schemas.microsoft.com/office/powerpoint/2010/main" val="22681856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122</a:t>
            </a:fld>
            <a:endParaRPr lang="en-US"/>
          </a:p>
        </p:txBody>
      </p:sp>
    </p:spTree>
    <p:extLst>
      <p:ext uri="{BB962C8B-B14F-4D97-AF65-F5344CB8AC3E}">
        <p14:creationId xmlns:p14="http://schemas.microsoft.com/office/powerpoint/2010/main" val="363842628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123</a:t>
            </a:fld>
            <a:endParaRPr lang="en-US"/>
          </a:p>
        </p:txBody>
      </p:sp>
    </p:spTree>
    <p:extLst>
      <p:ext uri="{BB962C8B-B14F-4D97-AF65-F5344CB8AC3E}">
        <p14:creationId xmlns:p14="http://schemas.microsoft.com/office/powerpoint/2010/main" val="391806025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124</a:t>
            </a:fld>
            <a:endParaRPr lang="en-US"/>
          </a:p>
        </p:txBody>
      </p:sp>
    </p:spTree>
    <p:extLst>
      <p:ext uri="{BB962C8B-B14F-4D97-AF65-F5344CB8AC3E}">
        <p14:creationId xmlns:p14="http://schemas.microsoft.com/office/powerpoint/2010/main" val="106889723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125</a:t>
            </a:fld>
            <a:endParaRPr lang="en-US"/>
          </a:p>
        </p:txBody>
      </p:sp>
    </p:spTree>
    <p:extLst>
      <p:ext uri="{BB962C8B-B14F-4D97-AF65-F5344CB8AC3E}">
        <p14:creationId xmlns:p14="http://schemas.microsoft.com/office/powerpoint/2010/main" val="30691605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126</a:t>
            </a:fld>
            <a:endParaRPr lang="en-US"/>
          </a:p>
        </p:txBody>
      </p:sp>
    </p:spTree>
    <p:extLst>
      <p:ext uri="{BB962C8B-B14F-4D97-AF65-F5344CB8AC3E}">
        <p14:creationId xmlns:p14="http://schemas.microsoft.com/office/powerpoint/2010/main" val="205550926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127</a:t>
            </a:fld>
            <a:endParaRPr lang="en-US"/>
          </a:p>
        </p:txBody>
      </p:sp>
    </p:spTree>
    <p:extLst>
      <p:ext uri="{BB962C8B-B14F-4D97-AF65-F5344CB8AC3E}">
        <p14:creationId xmlns:p14="http://schemas.microsoft.com/office/powerpoint/2010/main" val="205050646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128</a:t>
            </a:fld>
            <a:endParaRPr lang="en-US"/>
          </a:p>
        </p:txBody>
      </p:sp>
    </p:spTree>
    <p:extLst>
      <p:ext uri="{BB962C8B-B14F-4D97-AF65-F5344CB8AC3E}">
        <p14:creationId xmlns:p14="http://schemas.microsoft.com/office/powerpoint/2010/main" val="319208367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Swap function - end of the function block</a:t>
            </a:r>
          </a:p>
          <a:p>
            <a:pPr marL="0" marR="0" indent="0" algn="l" defTabSz="735965" rtl="0" eaLnBrk="1" fontAlgn="auto" latinLnBrk="0" hangingPunct="1">
              <a:lnSpc>
                <a:spcPct val="100000"/>
              </a:lnSpc>
              <a:spcBef>
                <a:spcPts val="0"/>
              </a:spcBef>
              <a:spcAft>
                <a:spcPts val="0"/>
              </a:spcAft>
              <a:buClrTx/>
              <a:buSzTx/>
              <a:buFontTx/>
              <a:buNone/>
              <a:defRPr/>
            </a:pPr>
            <a:r>
              <a:rPr lang="en-US" altLang="en-IN" dirty="0"/>
              <a:t>Local variable will be destroyed once we reach the end of the block.</a:t>
            </a:r>
          </a:p>
        </p:txBody>
      </p:sp>
      <p:sp>
        <p:nvSpPr>
          <p:cNvPr id="4" name="Slide Number Placeholder 3"/>
          <p:cNvSpPr>
            <a:spLocks noGrp="1"/>
          </p:cNvSpPr>
          <p:nvPr>
            <p:ph type="sldNum" sz="quarter" idx="10"/>
          </p:nvPr>
        </p:nvSpPr>
        <p:spPr/>
        <p:txBody>
          <a:bodyPr/>
          <a:lstStyle/>
          <a:p>
            <a:fld id="{03739E75-B765-4B36-B267-45CA8F4A7F83}" type="slidenum">
              <a:rPr lang="en-US" smtClean="0"/>
              <a:t>129</a:t>
            </a:fld>
            <a:endParaRPr lang="en-US"/>
          </a:p>
        </p:txBody>
      </p:sp>
    </p:spTree>
    <p:extLst>
      <p:ext uri="{BB962C8B-B14F-4D97-AF65-F5344CB8AC3E}">
        <p14:creationId xmlns:p14="http://schemas.microsoft.com/office/powerpoint/2010/main" val="820309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Here printf belongs to for loop.</a:t>
            </a:r>
          </a:p>
        </p:txBody>
      </p:sp>
      <p:sp>
        <p:nvSpPr>
          <p:cNvPr id="4" name="Slide Number Placeholder 3"/>
          <p:cNvSpPr>
            <a:spLocks noGrp="1"/>
          </p:cNvSpPr>
          <p:nvPr>
            <p:ph type="sldNum" sz="quarter" idx="10"/>
          </p:nvPr>
        </p:nvSpPr>
        <p:spPr/>
        <p:txBody>
          <a:bodyPr/>
          <a:lstStyle/>
          <a:p>
            <a:fld id="{66CF9809-9E45-47B4-894C-F7B6C588F342}" type="slidenum">
              <a:rPr lang="en-US" smtClean="0"/>
              <a:t>13</a:t>
            </a:fld>
            <a:endParaRPr lang="en-US" dirty="0"/>
          </a:p>
        </p:txBody>
      </p:sp>
    </p:spTree>
    <p:extLst>
      <p:ext uri="{BB962C8B-B14F-4D97-AF65-F5344CB8AC3E}">
        <p14:creationId xmlns:p14="http://schemas.microsoft.com/office/powerpoint/2010/main" val="354186392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130</a:t>
            </a:fld>
            <a:endParaRPr lang="en-US"/>
          </a:p>
        </p:txBody>
      </p:sp>
    </p:spTree>
    <p:extLst>
      <p:ext uri="{BB962C8B-B14F-4D97-AF65-F5344CB8AC3E}">
        <p14:creationId xmlns:p14="http://schemas.microsoft.com/office/powerpoint/2010/main" val="278054250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reference</a:t>
            </a:r>
          </a:p>
        </p:txBody>
      </p:sp>
      <p:sp>
        <p:nvSpPr>
          <p:cNvPr id="4" name="Slide Number Placeholder 3"/>
          <p:cNvSpPr>
            <a:spLocks noGrp="1"/>
          </p:cNvSpPr>
          <p:nvPr>
            <p:ph type="sldNum" sz="quarter" idx="10"/>
          </p:nvPr>
        </p:nvSpPr>
        <p:spPr/>
        <p:txBody>
          <a:bodyPr/>
          <a:lstStyle/>
          <a:p>
            <a:fld id="{03739E75-B765-4B36-B267-45CA8F4A7F83}" type="slidenum">
              <a:rPr lang="en-US" smtClean="0"/>
              <a:t>131</a:t>
            </a:fld>
            <a:endParaRPr lang="en-US"/>
          </a:p>
        </p:txBody>
      </p:sp>
    </p:spTree>
    <p:extLst>
      <p:ext uri="{BB962C8B-B14F-4D97-AF65-F5344CB8AC3E}">
        <p14:creationId xmlns:p14="http://schemas.microsoft.com/office/powerpoint/2010/main" val="7591052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132</a:t>
            </a:fld>
            <a:endParaRPr lang="en-US"/>
          </a:p>
        </p:txBody>
      </p:sp>
    </p:spTree>
    <p:extLst>
      <p:ext uri="{BB962C8B-B14F-4D97-AF65-F5344CB8AC3E}">
        <p14:creationId xmlns:p14="http://schemas.microsoft.com/office/powerpoint/2010/main" val="34507773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133</a:t>
            </a:fld>
            <a:endParaRPr lang="en-US"/>
          </a:p>
        </p:txBody>
      </p:sp>
    </p:spTree>
    <p:extLst>
      <p:ext uri="{BB962C8B-B14F-4D97-AF65-F5344CB8AC3E}">
        <p14:creationId xmlns:p14="http://schemas.microsoft.com/office/powerpoint/2010/main" val="184990368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134</a:t>
            </a:fld>
            <a:endParaRPr lang="en-US"/>
          </a:p>
        </p:txBody>
      </p:sp>
    </p:spTree>
    <p:extLst>
      <p:ext uri="{BB962C8B-B14F-4D97-AF65-F5344CB8AC3E}">
        <p14:creationId xmlns:p14="http://schemas.microsoft.com/office/powerpoint/2010/main" val="364910481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We are passing address in the function call, so we need to receive the address value using pointer variable.</a:t>
            </a:r>
          </a:p>
          <a:p>
            <a:pPr marL="0" marR="0" indent="0" algn="l" defTabSz="735965" rtl="0" eaLnBrk="1" fontAlgn="auto" latinLnBrk="0" hangingPunct="1">
              <a:lnSpc>
                <a:spcPct val="100000"/>
              </a:lnSpc>
              <a:spcBef>
                <a:spcPts val="0"/>
              </a:spcBef>
              <a:spcAft>
                <a:spcPts val="0"/>
              </a:spcAft>
              <a:buClrTx/>
              <a:buSzTx/>
              <a:buFontTx/>
              <a:buNone/>
              <a:defRPr/>
            </a:pPr>
            <a:r>
              <a:rPr lang="en-US" altLang="en-IN" dirty="0"/>
              <a:t>Pointer variable can hold only address vale ( pointing to the location)</a:t>
            </a:r>
          </a:p>
        </p:txBody>
      </p:sp>
      <p:sp>
        <p:nvSpPr>
          <p:cNvPr id="4" name="Slide Number Placeholder 3"/>
          <p:cNvSpPr>
            <a:spLocks noGrp="1"/>
          </p:cNvSpPr>
          <p:nvPr>
            <p:ph type="sldNum" sz="quarter" idx="10"/>
          </p:nvPr>
        </p:nvSpPr>
        <p:spPr/>
        <p:txBody>
          <a:bodyPr/>
          <a:lstStyle/>
          <a:p>
            <a:fld id="{03739E75-B765-4B36-B267-45CA8F4A7F83}" type="slidenum">
              <a:rPr lang="en-US" smtClean="0"/>
              <a:t>135</a:t>
            </a:fld>
            <a:endParaRPr lang="en-US"/>
          </a:p>
        </p:txBody>
      </p:sp>
    </p:spTree>
    <p:extLst>
      <p:ext uri="{BB962C8B-B14F-4D97-AF65-F5344CB8AC3E}">
        <p14:creationId xmlns:p14="http://schemas.microsoft.com/office/powerpoint/2010/main" val="129010019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We are passing address in the function call, so we need to receive the address value using pointer variable.</a:t>
            </a:r>
          </a:p>
          <a:p>
            <a:pPr marL="0" marR="0" indent="0" algn="l" defTabSz="735965" rtl="0" eaLnBrk="1" fontAlgn="auto" latinLnBrk="0" hangingPunct="1">
              <a:lnSpc>
                <a:spcPct val="100000"/>
              </a:lnSpc>
              <a:spcBef>
                <a:spcPts val="0"/>
              </a:spcBef>
              <a:spcAft>
                <a:spcPts val="0"/>
              </a:spcAft>
              <a:buClrTx/>
              <a:buSzTx/>
              <a:buFontTx/>
              <a:buNone/>
              <a:defRPr/>
            </a:pPr>
            <a:r>
              <a:rPr lang="en-US" altLang="en-IN" dirty="0"/>
              <a:t>Pointer variable can hold only address vale ( pointing to the location)</a:t>
            </a:r>
          </a:p>
        </p:txBody>
      </p:sp>
      <p:sp>
        <p:nvSpPr>
          <p:cNvPr id="4" name="Slide Number Placeholder 3"/>
          <p:cNvSpPr>
            <a:spLocks noGrp="1"/>
          </p:cNvSpPr>
          <p:nvPr>
            <p:ph type="sldNum" sz="quarter" idx="10"/>
          </p:nvPr>
        </p:nvSpPr>
        <p:spPr/>
        <p:txBody>
          <a:bodyPr/>
          <a:lstStyle/>
          <a:p>
            <a:fld id="{03739E75-B765-4B36-B267-45CA8F4A7F83}" type="slidenum">
              <a:rPr lang="en-US" smtClean="0"/>
              <a:t>136</a:t>
            </a:fld>
            <a:endParaRPr lang="en-US"/>
          </a:p>
        </p:txBody>
      </p:sp>
    </p:spTree>
    <p:extLst>
      <p:ext uri="{BB962C8B-B14F-4D97-AF65-F5344CB8AC3E}">
        <p14:creationId xmlns:p14="http://schemas.microsoft.com/office/powerpoint/2010/main" val="427070947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i="1">
                <a:solidFill>
                  <a:schemeClr val="bg1"/>
                </a:solidFill>
                <a:sym typeface="+mn-ea"/>
              </a:rPr>
              <a:t>var1 = 100</a:t>
            </a:r>
            <a:endParaRPr lang="en-US" i="1">
              <a:solidFill>
                <a:schemeClr val="bg1"/>
              </a:solidFill>
            </a:endParaRPr>
          </a:p>
          <a:p>
            <a:pPr marL="0" marR="0" indent="0" algn="l" defTabSz="735965" rtl="0" eaLnBrk="1" fontAlgn="auto" latinLnBrk="0" hangingPunct="1">
              <a:lnSpc>
                <a:spcPct val="100000"/>
              </a:lnSpc>
              <a:spcBef>
                <a:spcPts val="0"/>
              </a:spcBef>
              <a:spcAft>
                <a:spcPts val="0"/>
              </a:spcAft>
              <a:buClrTx/>
              <a:buSzTx/>
              <a:buFontTx/>
              <a:buNone/>
              <a:defRPr/>
            </a:pPr>
            <a:r>
              <a:rPr lang="en-US" i="1">
                <a:solidFill>
                  <a:schemeClr val="bg1"/>
                </a:solidFill>
                <a:sym typeface="+mn-ea"/>
              </a:rPr>
              <a:t>*var1= refers the value at 100th address (35)</a:t>
            </a:r>
            <a:endParaRPr lang="en-US" i="1">
              <a:solidFill>
                <a:schemeClr val="bg1"/>
              </a:solidFill>
            </a:endParaRPr>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137</a:t>
            </a:fld>
            <a:endParaRPr lang="en-US"/>
          </a:p>
        </p:txBody>
      </p:sp>
    </p:spTree>
    <p:extLst>
      <p:ext uri="{BB962C8B-B14F-4D97-AF65-F5344CB8AC3E}">
        <p14:creationId xmlns:p14="http://schemas.microsoft.com/office/powerpoint/2010/main" val="162258309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i="1">
              <a:solidFill>
                <a:schemeClr val="bg1"/>
              </a:solidFill>
            </a:endParaRPr>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138</a:t>
            </a:fld>
            <a:endParaRPr lang="en-US"/>
          </a:p>
        </p:txBody>
      </p:sp>
    </p:spTree>
    <p:extLst>
      <p:ext uri="{BB962C8B-B14F-4D97-AF65-F5344CB8AC3E}">
        <p14:creationId xmlns:p14="http://schemas.microsoft.com/office/powerpoint/2010/main" val="179374083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i="1">
              <a:solidFill>
                <a:schemeClr val="bg1"/>
              </a:solidFill>
            </a:endParaRPr>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139</a:t>
            </a:fld>
            <a:endParaRPr lang="en-US"/>
          </a:p>
        </p:txBody>
      </p:sp>
    </p:spTree>
    <p:extLst>
      <p:ext uri="{BB962C8B-B14F-4D97-AF65-F5344CB8AC3E}">
        <p14:creationId xmlns:p14="http://schemas.microsoft.com/office/powerpoint/2010/main" val="1490694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Here printf belongs to for loop.</a:t>
            </a:r>
          </a:p>
        </p:txBody>
      </p:sp>
      <p:sp>
        <p:nvSpPr>
          <p:cNvPr id="4" name="Slide Number Placeholder 3"/>
          <p:cNvSpPr>
            <a:spLocks noGrp="1"/>
          </p:cNvSpPr>
          <p:nvPr>
            <p:ph type="sldNum" sz="quarter" idx="10"/>
          </p:nvPr>
        </p:nvSpPr>
        <p:spPr/>
        <p:txBody>
          <a:bodyPr/>
          <a:lstStyle/>
          <a:p>
            <a:fld id="{66CF9809-9E45-47B4-894C-F7B6C588F342}" type="slidenum">
              <a:rPr lang="en-US" smtClean="0"/>
              <a:t>14</a:t>
            </a:fld>
            <a:endParaRPr lang="en-US" dirty="0"/>
          </a:p>
        </p:txBody>
      </p:sp>
    </p:spTree>
    <p:extLst>
      <p:ext uri="{BB962C8B-B14F-4D97-AF65-F5344CB8AC3E}">
        <p14:creationId xmlns:p14="http://schemas.microsoft.com/office/powerpoint/2010/main" val="278749810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i="1">
              <a:solidFill>
                <a:schemeClr val="bg1"/>
              </a:solidFill>
            </a:endParaRPr>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140</a:t>
            </a:fld>
            <a:endParaRPr lang="en-US"/>
          </a:p>
        </p:txBody>
      </p:sp>
    </p:spTree>
    <p:extLst>
      <p:ext uri="{BB962C8B-B14F-4D97-AF65-F5344CB8AC3E}">
        <p14:creationId xmlns:p14="http://schemas.microsoft.com/office/powerpoint/2010/main" val="273702915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US" i="1">
              <a:solidFill>
                <a:schemeClr val="bg1"/>
              </a:solidFill>
            </a:endParaRPr>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141</a:t>
            </a:fld>
            <a:endParaRPr lang="en-US"/>
          </a:p>
        </p:txBody>
      </p:sp>
    </p:spTree>
    <p:extLst>
      <p:ext uri="{BB962C8B-B14F-4D97-AF65-F5344CB8AC3E}">
        <p14:creationId xmlns:p14="http://schemas.microsoft.com/office/powerpoint/2010/main" val="319397033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142</a:t>
            </a:fld>
            <a:endParaRPr lang="en-US"/>
          </a:p>
        </p:txBody>
      </p:sp>
    </p:spTree>
    <p:extLst>
      <p:ext uri="{BB962C8B-B14F-4D97-AF65-F5344CB8AC3E}">
        <p14:creationId xmlns:p14="http://schemas.microsoft.com/office/powerpoint/2010/main" val="374161995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Every C program has atleast one function...!</a:t>
            </a:r>
          </a:p>
          <a:p>
            <a:pPr marL="0" marR="0" indent="0" algn="l" defTabSz="735965" rtl="0" eaLnBrk="1" fontAlgn="auto" latinLnBrk="0" hangingPunct="1">
              <a:lnSpc>
                <a:spcPct val="100000"/>
              </a:lnSpc>
              <a:spcBef>
                <a:spcPts val="0"/>
              </a:spcBef>
              <a:spcAft>
                <a:spcPts val="0"/>
              </a:spcAft>
              <a:buClrTx/>
              <a:buSzTx/>
              <a:buFontTx/>
              <a:buNone/>
              <a:defRPr/>
            </a:pPr>
            <a:r>
              <a:rPr lang="en-US" altLang="en-IN" dirty="0"/>
              <a:t>Ask students about this satement, whether true or false.</a:t>
            </a:r>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a:p>
            <a:pPr marL="0" marR="0" indent="0" algn="l" defTabSz="735965" rtl="0" eaLnBrk="1" fontAlgn="auto" latinLnBrk="0" hangingPunct="1">
              <a:lnSpc>
                <a:spcPct val="100000"/>
              </a:lnSpc>
              <a:spcBef>
                <a:spcPts val="0"/>
              </a:spcBef>
              <a:spcAft>
                <a:spcPts val="0"/>
              </a:spcAft>
              <a:buClrTx/>
              <a:buSzTx/>
              <a:buFontTx/>
              <a:buNone/>
              <a:defRPr/>
            </a:pPr>
            <a:endParaRPr lang="en-US" alt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143</a:t>
            </a:fld>
            <a:endParaRPr lang="en-US"/>
          </a:p>
        </p:txBody>
      </p:sp>
    </p:spTree>
    <p:extLst>
      <p:ext uri="{BB962C8B-B14F-4D97-AF65-F5344CB8AC3E}">
        <p14:creationId xmlns:p14="http://schemas.microsoft.com/office/powerpoint/2010/main" val="99848170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Already they have an idea that functions can be written with arguments or even without arguments. Now, ask them if that is the case, then will main function takes arguments....? If so, how to pass arguments to the main function...?</a:t>
            </a:r>
          </a:p>
        </p:txBody>
      </p:sp>
      <p:sp>
        <p:nvSpPr>
          <p:cNvPr id="4" name="Slide Number Placeholder 3"/>
          <p:cNvSpPr>
            <a:spLocks noGrp="1"/>
          </p:cNvSpPr>
          <p:nvPr>
            <p:ph type="sldNum" sz="quarter" idx="10"/>
          </p:nvPr>
        </p:nvSpPr>
        <p:spPr/>
        <p:txBody>
          <a:bodyPr/>
          <a:lstStyle/>
          <a:p>
            <a:fld id="{03739E75-B765-4B36-B267-45CA8F4A7F83}" type="slidenum">
              <a:rPr lang="en-US" smtClean="0"/>
              <a:t>144</a:t>
            </a:fld>
            <a:endParaRPr lang="en-US"/>
          </a:p>
        </p:txBody>
      </p:sp>
    </p:spTree>
    <p:extLst>
      <p:ext uri="{BB962C8B-B14F-4D97-AF65-F5344CB8AC3E}">
        <p14:creationId xmlns:p14="http://schemas.microsoft.com/office/powerpoint/2010/main" val="106887646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145</a:t>
            </a:fld>
            <a:endParaRPr lang="en-IN"/>
          </a:p>
        </p:txBody>
      </p:sp>
    </p:spTree>
    <p:extLst>
      <p:ext uri="{BB962C8B-B14F-4D97-AF65-F5344CB8AC3E}">
        <p14:creationId xmlns:p14="http://schemas.microsoft.com/office/powerpoint/2010/main" val="401196664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146</a:t>
            </a:fld>
            <a:endParaRPr lang="en-IN"/>
          </a:p>
        </p:txBody>
      </p:sp>
    </p:spTree>
    <p:extLst>
      <p:ext uri="{BB962C8B-B14F-4D97-AF65-F5344CB8AC3E}">
        <p14:creationId xmlns:p14="http://schemas.microsoft.com/office/powerpoint/2010/main" val="188723475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b="1" dirty="0" smtClean="0"/>
              <a:t>Passing inputs as arguments to the main using command line. </a:t>
            </a:r>
          </a:p>
          <a:p>
            <a:r>
              <a:rPr lang="en-IN" dirty="0" smtClean="0"/>
              <a:t>In command line, we actually run our program</a:t>
            </a:r>
            <a:r>
              <a:rPr lang="en-IN" baseline="0" dirty="0" smtClean="0"/>
              <a:t> by giving the command i.e., file name. Here let’s say the file name of our program be </a:t>
            </a:r>
            <a:r>
              <a:rPr lang="en-IN" baseline="0" dirty="0" err="1" smtClean="0"/>
              <a:t>sum.c</a:t>
            </a:r>
            <a:r>
              <a:rPr lang="en-IN" baseline="0" dirty="0" smtClean="0"/>
              <a:t>, while we give command to run the program, we also pass inputs at the same time in the same command line, </a:t>
            </a:r>
          </a:p>
          <a:p>
            <a:r>
              <a:rPr lang="en-IN" baseline="0" dirty="0" err="1" smtClean="0"/>
              <a:t>sum.c</a:t>
            </a:r>
            <a:r>
              <a:rPr lang="en-IN" baseline="0" dirty="0" smtClean="0"/>
              <a:t> 10  20. each input should be given after one space.</a:t>
            </a:r>
          </a:p>
          <a:p>
            <a:endParaRPr lang="en-IN" baseline="0" dirty="0" smtClean="0"/>
          </a:p>
          <a:p>
            <a:r>
              <a:rPr lang="en-IN" baseline="0" dirty="0" smtClean="0"/>
              <a:t>Now whatever we pass in the command line, will be taken as arguments and passed to main function. </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147</a:t>
            </a:fld>
            <a:endParaRPr lang="en-IN"/>
          </a:p>
        </p:txBody>
      </p:sp>
    </p:spTree>
    <p:extLst>
      <p:ext uri="{BB962C8B-B14F-4D97-AF65-F5344CB8AC3E}">
        <p14:creationId xmlns:p14="http://schemas.microsoft.com/office/powerpoint/2010/main" val="394341607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50000"/>
              </a:lnSpc>
              <a:buNone/>
            </a:pPr>
            <a:r>
              <a:rPr lang="en-IN" altLang="en-US" dirty="0">
                <a:solidFill>
                  <a:schemeClr val="bg1"/>
                </a:solidFill>
                <a:sym typeface="+mn-ea"/>
              </a:rPr>
              <a:t>printf("argv[0] = %s ", argv[0]);  </a:t>
            </a:r>
            <a:r>
              <a:rPr lang="en-US" altLang="en-IN" dirty="0">
                <a:solidFill>
                  <a:schemeClr val="bg1"/>
                </a:solidFill>
                <a:sym typeface="+mn-ea"/>
              </a:rPr>
              <a:t>sum.c will be printed</a:t>
            </a:r>
          </a:p>
          <a:p>
            <a:pPr>
              <a:lnSpc>
                <a:spcPct val="150000"/>
              </a:lnSpc>
              <a:buNone/>
            </a:pPr>
            <a:endParaRPr lang="en-US" altLang="en-IN" dirty="0">
              <a:solidFill>
                <a:schemeClr val="bg1"/>
              </a:solidFill>
              <a:sym typeface="+mn-ea"/>
            </a:endParaRPr>
          </a:p>
          <a:p>
            <a:pPr>
              <a:lnSpc>
                <a:spcPct val="150000"/>
              </a:lnSpc>
              <a:buNone/>
            </a:pPr>
            <a:r>
              <a:rPr lang="en-IN" altLang="en-US" dirty="0">
                <a:solidFill>
                  <a:schemeClr val="bg1"/>
                </a:solidFill>
                <a:sym typeface="+mn-ea"/>
              </a:rPr>
              <a:t>printf("argv[</a:t>
            </a:r>
            <a:r>
              <a:rPr lang="en-US" altLang="en-IN" dirty="0">
                <a:solidFill>
                  <a:schemeClr val="bg1"/>
                </a:solidFill>
                <a:sym typeface="+mn-ea"/>
              </a:rPr>
              <a:t>1</a:t>
            </a:r>
            <a:r>
              <a:rPr lang="en-IN" altLang="en-US" dirty="0">
                <a:solidFill>
                  <a:schemeClr val="bg1"/>
                </a:solidFill>
                <a:sym typeface="+mn-ea"/>
              </a:rPr>
              <a:t>] = %s ", argv[</a:t>
            </a:r>
            <a:r>
              <a:rPr lang="en-US" altLang="en-IN" dirty="0">
                <a:solidFill>
                  <a:schemeClr val="bg1"/>
                </a:solidFill>
                <a:sym typeface="+mn-ea"/>
              </a:rPr>
              <a:t>1</a:t>
            </a:r>
            <a:r>
              <a:rPr lang="en-IN" altLang="en-US" dirty="0">
                <a:solidFill>
                  <a:schemeClr val="bg1"/>
                </a:solidFill>
                <a:sym typeface="+mn-ea"/>
              </a:rPr>
              <a:t>]);  </a:t>
            </a:r>
            <a:r>
              <a:rPr lang="en-US" altLang="en-IN" dirty="0">
                <a:solidFill>
                  <a:schemeClr val="bg1"/>
                </a:solidFill>
                <a:sym typeface="+mn-ea"/>
              </a:rPr>
              <a:t>10 (is integer, but stored as char type in arguments) so %s is used to print it</a:t>
            </a:r>
          </a:p>
          <a:p>
            <a:pPr>
              <a:lnSpc>
                <a:spcPct val="150000"/>
              </a:lnSpc>
              <a:buNone/>
            </a:pPr>
            <a:r>
              <a:rPr lang="en-IN" altLang="en-US" dirty="0">
                <a:solidFill>
                  <a:schemeClr val="bg1"/>
                </a:solidFill>
                <a:sym typeface="+mn-ea"/>
              </a:rPr>
              <a:t>printf("argv[</a:t>
            </a:r>
            <a:r>
              <a:rPr lang="en-US" altLang="en-IN" dirty="0">
                <a:solidFill>
                  <a:schemeClr val="bg1"/>
                </a:solidFill>
                <a:sym typeface="+mn-ea"/>
              </a:rPr>
              <a:t>2</a:t>
            </a:r>
            <a:r>
              <a:rPr lang="en-IN" altLang="en-US" dirty="0">
                <a:solidFill>
                  <a:schemeClr val="bg1"/>
                </a:solidFill>
                <a:sym typeface="+mn-ea"/>
              </a:rPr>
              <a:t>] = %s ", argv[</a:t>
            </a:r>
            <a:r>
              <a:rPr lang="en-US" altLang="en-IN" dirty="0">
                <a:solidFill>
                  <a:schemeClr val="bg1"/>
                </a:solidFill>
                <a:sym typeface="+mn-ea"/>
              </a:rPr>
              <a:t>2</a:t>
            </a:r>
            <a:r>
              <a:rPr lang="en-IN" altLang="en-US" dirty="0">
                <a:solidFill>
                  <a:schemeClr val="bg1"/>
                </a:solidFill>
                <a:sym typeface="+mn-ea"/>
              </a:rPr>
              <a:t>]);  </a:t>
            </a:r>
            <a:r>
              <a:rPr lang="en-US" altLang="en-IN" dirty="0">
                <a:solidFill>
                  <a:schemeClr val="bg1"/>
                </a:solidFill>
                <a:sym typeface="+mn-ea"/>
              </a:rPr>
              <a:t>20 (is an integer, but stored as char type)</a:t>
            </a:r>
          </a:p>
        </p:txBody>
      </p:sp>
      <p:sp>
        <p:nvSpPr>
          <p:cNvPr id="4" name="Slide Number Placeholder 3"/>
          <p:cNvSpPr>
            <a:spLocks noGrp="1"/>
          </p:cNvSpPr>
          <p:nvPr>
            <p:ph type="sldNum" sz="quarter" idx="10"/>
          </p:nvPr>
        </p:nvSpPr>
        <p:spPr/>
        <p:txBody>
          <a:bodyPr/>
          <a:lstStyle/>
          <a:p>
            <a:fld id="{598F0E57-1924-4718-AAC4-C3C349DB1EB0}" type="slidenum">
              <a:rPr lang="en-IN" smtClean="0"/>
              <a:t>148</a:t>
            </a:fld>
            <a:endParaRPr lang="en-IN"/>
          </a:p>
        </p:txBody>
      </p:sp>
    </p:spTree>
    <p:extLst>
      <p:ext uri="{BB962C8B-B14F-4D97-AF65-F5344CB8AC3E}">
        <p14:creationId xmlns:p14="http://schemas.microsoft.com/office/powerpoint/2010/main" val="296448613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b="1" dirty="0" smtClean="0"/>
              <a:t>Passing inputs as arguments to the main using command line. </a:t>
            </a:r>
          </a:p>
          <a:p>
            <a:r>
              <a:rPr lang="en-IN" dirty="0" smtClean="0"/>
              <a:t>In command line, we actually run our program</a:t>
            </a:r>
            <a:r>
              <a:rPr lang="en-IN" baseline="0" dirty="0" smtClean="0"/>
              <a:t> by giving the command i.e., file name. Here let’s say the file name of our program be </a:t>
            </a:r>
            <a:r>
              <a:rPr lang="en-IN" baseline="0" dirty="0" err="1" smtClean="0"/>
              <a:t>sum.c</a:t>
            </a:r>
            <a:r>
              <a:rPr lang="en-IN" baseline="0" dirty="0" smtClean="0"/>
              <a:t>, while we give command to run the program, we also pass inputs at the same time in the same command line, </a:t>
            </a:r>
          </a:p>
          <a:p>
            <a:r>
              <a:rPr lang="en-IN" baseline="0" dirty="0" err="1" smtClean="0"/>
              <a:t>sum.c</a:t>
            </a:r>
            <a:r>
              <a:rPr lang="en-IN" baseline="0" dirty="0" smtClean="0"/>
              <a:t> 10  20. each input should be given after one space.</a:t>
            </a:r>
          </a:p>
          <a:p>
            <a:endParaRPr lang="en-IN" baseline="0" dirty="0" smtClean="0"/>
          </a:p>
          <a:p>
            <a:r>
              <a:rPr lang="en-IN" baseline="0" dirty="0" smtClean="0"/>
              <a:t>Now whatever we pass in the command line, will be taken as arguments and passed to main function. </a:t>
            </a:r>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149</a:t>
            </a:fld>
            <a:endParaRPr lang="en-IN"/>
          </a:p>
        </p:txBody>
      </p:sp>
    </p:spTree>
    <p:extLst>
      <p:ext uri="{BB962C8B-B14F-4D97-AF65-F5344CB8AC3E}">
        <p14:creationId xmlns:p14="http://schemas.microsoft.com/office/powerpoint/2010/main" val="2695450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Here printf belongs to for loop.</a:t>
            </a:r>
          </a:p>
        </p:txBody>
      </p:sp>
      <p:sp>
        <p:nvSpPr>
          <p:cNvPr id="4" name="Slide Number Placeholder 3"/>
          <p:cNvSpPr>
            <a:spLocks noGrp="1"/>
          </p:cNvSpPr>
          <p:nvPr>
            <p:ph type="sldNum" sz="quarter" idx="10"/>
          </p:nvPr>
        </p:nvSpPr>
        <p:spPr/>
        <p:txBody>
          <a:bodyPr/>
          <a:lstStyle/>
          <a:p>
            <a:fld id="{66CF9809-9E45-47B4-894C-F7B6C588F342}" type="slidenum">
              <a:rPr lang="en-US" smtClean="0"/>
              <a:t>15</a:t>
            </a:fld>
            <a:endParaRPr lang="en-US" dirty="0"/>
          </a:p>
        </p:txBody>
      </p:sp>
    </p:spTree>
    <p:extLst>
      <p:ext uri="{BB962C8B-B14F-4D97-AF65-F5344CB8AC3E}">
        <p14:creationId xmlns:p14="http://schemas.microsoft.com/office/powerpoint/2010/main" val="234311352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150</a:t>
            </a:fld>
            <a:endParaRPr lang="en-IN"/>
          </a:p>
        </p:txBody>
      </p:sp>
    </p:spTree>
    <p:extLst>
      <p:ext uri="{BB962C8B-B14F-4D97-AF65-F5344CB8AC3E}">
        <p14:creationId xmlns:p14="http://schemas.microsoft.com/office/powerpoint/2010/main" val="311294196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151</a:t>
            </a:fld>
            <a:endParaRPr lang="en-IN"/>
          </a:p>
        </p:txBody>
      </p:sp>
    </p:spTree>
    <p:extLst>
      <p:ext uri="{BB962C8B-B14F-4D97-AF65-F5344CB8AC3E}">
        <p14:creationId xmlns:p14="http://schemas.microsoft.com/office/powerpoint/2010/main" val="59438932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IN" dirty="0"/>
              <a:t>atoi - stands for </a:t>
            </a:r>
            <a:r>
              <a:rPr lang="en-US" altLang="en-IN" b="1" dirty="0"/>
              <a:t>A</a:t>
            </a:r>
            <a:r>
              <a:rPr lang="en-US" altLang="en-IN" dirty="0"/>
              <a:t>scii </a:t>
            </a:r>
            <a:r>
              <a:rPr lang="en-US" altLang="en-IN" b="1" dirty="0"/>
              <a:t>to I</a:t>
            </a:r>
            <a:r>
              <a:rPr lang="en-US" altLang="en-IN" dirty="0"/>
              <a:t>nteger </a:t>
            </a:r>
          </a:p>
          <a:p>
            <a:r>
              <a:rPr lang="en-US" altLang="en-IN" dirty="0"/>
              <a:t>atoi -used to convert a string into an integer numerical representation.</a:t>
            </a:r>
          </a:p>
        </p:txBody>
      </p:sp>
      <p:sp>
        <p:nvSpPr>
          <p:cNvPr id="4" name="Slide Number Placeholder 3"/>
          <p:cNvSpPr>
            <a:spLocks noGrp="1"/>
          </p:cNvSpPr>
          <p:nvPr>
            <p:ph type="sldNum" sz="quarter" idx="10"/>
          </p:nvPr>
        </p:nvSpPr>
        <p:spPr/>
        <p:txBody>
          <a:bodyPr/>
          <a:lstStyle/>
          <a:p>
            <a:fld id="{598F0E57-1924-4718-AAC4-C3C349DB1EB0}" type="slidenum">
              <a:rPr lang="en-IN" smtClean="0"/>
              <a:t>152</a:t>
            </a:fld>
            <a:endParaRPr lang="en-IN"/>
          </a:p>
        </p:txBody>
      </p:sp>
    </p:spTree>
    <p:extLst>
      <p:ext uri="{BB962C8B-B14F-4D97-AF65-F5344CB8AC3E}">
        <p14:creationId xmlns:p14="http://schemas.microsoft.com/office/powerpoint/2010/main" val="308886317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153</a:t>
            </a:fld>
            <a:endParaRPr lang="en-IN"/>
          </a:p>
        </p:txBody>
      </p:sp>
    </p:spTree>
    <p:extLst>
      <p:ext uri="{BB962C8B-B14F-4D97-AF65-F5344CB8AC3E}">
        <p14:creationId xmlns:p14="http://schemas.microsoft.com/office/powerpoint/2010/main" val="88280822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154</a:t>
            </a:fld>
            <a:endParaRPr lang="en-IN"/>
          </a:p>
        </p:txBody>
      </p:sp>
    </p:spTree>
    <p:extLst>
      <p:ext uri="{BB962C8B-B14F-4D97-AF65-F5344CB8AC3E}">
        <p14:creationId xmlns:p14="http://schemas.microsoft.com/office/powerpoint/2010/main" val="117536000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155</a:t>
            </a:fld>
            <a:endParaRPr lang="en-IN"/>
          </a:p>
        </p:txBody>
      </p:sp>
    </p:spTree>
    <p:extLst>
      <p:ext uri="{BB962C8B-B14F-4D97-AF65-F5344CB8AC3E}">
        <p14:creationId xmlns:p14="http://schemas.microsoft.com/office/powerpoint/2010/main" val="174503393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156</a:t>
            </a:fld>
            <a:endParaRPr lang="en-IN"/>
          </a:p>
        </p:txBody>
      </p:sp>
    </p:spTree>
    <p:extLst>
      <p:ext uri="{BB962C8B-B14F-4D97-AF65-F5344CB8AC3E}">
        <p14:creationId xmlns:p14="http://schemas.microsoft.com/office/powerpoint/2010/main" val="1097929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comma operator is executed from left to right so until j&lt;20 for loop statement is true, so both i and j are incremented.</a:t>
            </a:r>
          </a:p>
          <a:p>
            <a:pPr lvl="0" indent="0">
              <a:spcBef>
                <a:spcPts val="0"/>
              </a:spcBef>
              <a:buFont typeface="+mj-lt"/>
              <a:buNone/>
            </a:pPr>
            <a:r>
              <a:rPr lang="en-US" altLang="en-IN" sz="1800" dirty="0" smtClean="0"/>
              <a:t>So, i = 20 and j = 20.</a:t>
            </a:r>
          </a:p>
        </p:txBody>
      </p:sp>
      <p:sp>
        <p:nvSpPr>
          <p:cNvPr id="4" name="Slide Number Placeholder 3"/>
          <p:cNvSpPr>
            <a:spLocks noGrp="1"/>
          </p:cNvSpPr>
          <p:nvPr>
            <p:ph type="sldNum" sz="quarter" idx="10"/>
          </p:nvPr>
        </p:nvSpPr>
        <p:spPr/>
        <p:txBody>
          <a:bodyPr/>
          <a:lstStyle/>
          <a:p>
            <a:fld id="{66CF9809-9E45-47B4-894C-F7B6C588F342}" type="slidenum">
              <a:rPr lang="en-US" smtClean="0"/>
              <a:t>16</a:t>
            </a:fld>
            <a:endParaRPr lang="en-US" dirty="0"/>
          </a:p>
        </p:txBody>
      </p:sp>
    </p:spTree>
    <p:extLst>
      <p:ext uri="{BB962C8B-B14F-4D97-AF65-F5344CB8AC3E}">
        <p14:creationId xmlns:p14="http://schemas.microsoft.com/office/powerpoint/2010/main" val="1518258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for loop can be initialized outside of the loop. Since until -1 value of i remain a non-zero value and hence the condition is true up to -1. But when i is further increases its value becomes 0 and condition becomes false and loop stops there.</a:t>
            </a:r>
          </a:p>
          <a:p>
            <a:pPr lvl="0" indent="0">
              <a:spcBef>
                <a:spcPts val="0"/>
              </a:spcBef>
              <a:buFont typeface="+mj-lt"/>
              <a:buNone/>
            </a:pPr>
            <a:endParaRPr lang="en-US" altLang="en-IN" sz="1800" dirty="0" smtClean="0"/>
          </a:p>
          <a:p>
            <a:pPr lvl="0" indent="0">
              <a:spcBef>
                <a:spcPts val="0"/>
              </a:spcBef>
              <a:buFont typeface="+mj-lt"/>
              <a:buNone/>
            </a:pPr>
            <a:r>
              <a:rPr lang="en-US" altLang="en-IN" sz="1800" dirty="0" smtClean="0"/>
              <a:t>Note: In C any non-zero value(positive or negative) evaluates to true and only zero value is evaluates to false.</a:t>
            </a:r>
          </a:p>
        </p:txBody>
      </p:sp>
      <p:sp>
        <p:nvSpPr>
          <p:cNvPr id="4" name="Slide Number Placeholder 3"/>
          <p:cNvSpPr>
            <a:spLocks noGrp="1"/>
          </p:cNvSpPr>
          <p:nvPr>
            <p:ph type="sldNum" sz="quarter" idx="10"/>
          </p:nvPr>
        </p:nvSpPr>
        <p:spPr/>
        <p:txBody>
          <a:bodyPr/>
          <a:lstStyle/>
          <a:p>
            <a:fld id="{66CF9809-9E45-47B4-894C-F7B6C588F342}" type="slidenum">
              <a:rPr lang="en-US" smtClean="0"/>
              <a:t>17</a:t>
            </a:fld>
            <a:endParaRPr lang="en-US" dirty="0"/>
          </a:p>
        </p:txBody>
      </p:sp>
    </p:spTree>
    <p:extLst>
      <p:ext uri="{BB962C8B-B14F-4D97-AF65-F5344CB8AC3E}">
        <p14:creationId xmlns:p14="http://schemas.microsoft.com/office/powerpoint/2010/main" val="115110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if(a=5)  --  condition is always true.</a:t>
            </a:r>
          </a:p>
        </p:txBody>
      </p:sp>
      <p:sp>
        <p:nvSpPr>
          <p:cNvPr id="4" name="Slide Number Placeholder 3"/>
          <p:cNvSpPr>
            <a:spLocks noGrp="1"/>
          </p:cNvSpPr>
          <p:nvPr>
            <p:ph type="sldNum" sz="quarter" idx="10"/>
          </p:nvPr>
        </p:nvSpPr>
        <p:spPr/>
        <p:txBody>
          <a:bodyPr/>
          <a:lstStyle/>
          <a:p>
            <a:fld id="{66CF9809-9E45-47B4-894C-F7B6C588F342}" type="slidenum">
              <a:rPr lang="en-US" smtClean="0"/>
              <a:t>18</a:t>
            </a:fld>
            <a:endParaRPr lang="en-US" dirty="0"/>
          </a:p>
        </p:txBody>
      </p:sp>
    </p:spTree>
    <p:extLst>
      <p:ext uri="{BB962C8B-B14F-4D97-AF65-F5344CB8AC3E}">
        <p14:creationId xmlns:p14="http://schemas.microsoft.com/office/powerpoint/2010/main" val="2567621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if(a=0) here condition is false.</a:t>
            </a:r>
          </a:p>
        </p:txBody>
      </p:sp>
      <p:sp>
        <p:nvSpPr>
          <p:cNvPr id="4" name="Slide Number Placeholder 3"/>
          <p:cNvSpPr>
            <a:spLocks noGrp="1"/>
          </p:cNvSpPr>
          <p:nvPr>
            <p:ph type="sldNum" sz="quarter" idx="10"/>
          </p:nvPr>
        </p:nvSpPr>
        <p:spPr/>
        <p:txBody>
          <a:bodyPr/>
          <a:lstStyle/>
          <a:p>
            <a:fld id="{66CF9809-9E45-47B4-894C-F7B6C588F342}" type="slidenum">
              <a:rPr lang="en-US" smtClean="0"/>
              <a:t>19</a:t>
            </a:fld>
            <a:endParaRPr lang="en-US" dirty="0"/>
          </a:p>
        </p:txBody>
      </p:sp>
    </p:spTree>
    <p:extLst>
      <p:ext uri="{BB962C8B-B14F-4D97-AF65-F5344CB8AC3E}">
        <p14:creationId xmlns:p14="http://schemas.microsoft.com/office/powerpoint/2010/main" val="3318739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if(value) -- if(0) -- here condition is false. so it will not enter the if part.</a:t>
            </a:r>
          </a:p>
        </p:txBody>
      </p:sp>
      <p:sp>
        <p:nvSpPr>
          <p:cNvPr id="4" name="Slide Number Placeholder 3"/>
          <p:cNvSpPr>
            <a:spLocks noGrp="1"/>
          </p:cNvSpPr>
          <p:nvPr>
            <p:ph type="sldNum" sz="quarter" idx="10"/>
          </p:nvPr>
        </p:nvSpPr>
        <p:spPr/>
        <p:txBody>
          <a:bodyPr/>
          <a:lstStyle/>
          <a:p>
            <a:fld id="{66CF9809-9E45-47B4-894C-F7B6C588F342}" type="slidenum">
              <a:rPr lang="en-US" smtClean="0"/>
              <a:t>20</a:t>
            </a:fld>
            <a:endParaRPr lang="en-US" dirty="0"/>
          </a:p>
        </p:txBody>
      </p:sp>
    </p:spTree>
    <p:extLst>
      <p:ext uri="{BB962C8B-B14F-4D97-AF65-F5344CB8AC3E}">
        <p14:creationId xmlns:p14="http://schemas.microsoft.com/office/powerpoint/2010/main" val="683974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if(value) -- if(1) -- here condition is True. so it will enter if part.</a:t>
            </a:r>
          </a:p>
        </p:txBody>
      </p:sp>
      <p:sp>
        <p:nvSpPr>
          <p:cNvPr id="4" name="Slide Number Placeholder 3"/>
          <p:cNvSpPr>
            <a:spLocks noGrp="1"/>
          </p:cNvSpPr>
          <p:nvPr>
            <p:ph type="sldNum" sz="quarter" idx="10"/>
          </p:nvPr>
        </p:nvSpPr>
        <p:spPr/>
        <p:txBody>
          <a:bodyPr/>
          <a:lstStyle/>
          <a:p>
            <a:fld id="{66CF9809-9E45-47B4-894C-F7B6C588F342}" type="slidenum">
              <a:rPr lang="en-US" smtClean="0"/>
              <a:t>21</a:t>
            </a:fld>
            <a:endParaRPr lang="en-US" dirty="0"/>
          </a:p>
        </p:txBody>
      </p:sp>
    </p:spTree>
    <p:extLst>
      <p:ext uri="{BB962C8B-B14F-4D97-AF65-F5344CB8AC3E}">
        <p14:creationId xmlns:p14="http://schemas.microsoft.com/office/powerpoint/2010/main" val="331332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spcBef>
                <a:spcPts val="0"/>
              </a:spcBef>
              <a:buFont typeface="+mj-lt"/>
              <a:buNone/>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t>4</a:t>
            </a:fld>
            <a:endParaRPr lang="en-US" dirty="0"/>
          </a:p>
        </p:txBody>
      </p:sp>
    </p:spTree>
    <p:extLst>
      <p:ext uri="{BB962C8B-B14F-4D97-AF65-F5344CB8AC3E}">
        <p14:creationId xmlns:p14="http://schemas.microsoft.com/office/powerpoint/2010/main" val="2065712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if(value) -- if(1) -- here condition is True. so it will enter if part.</a:t>
            </a:r>
          </a:p>
        </p:txBody>
      </p:sp>
      <p:sp>
        <p:nvSpPr>
          <p:cNvPr id="4" name="Slide Number Placeholder 3"/>
          <p:cNvSpPr>
            <a:spLocks noGrp="1"/>
          </p:cNvSpPr>
          <p:nvPr>
            <p:ph type="sldNum" sz="quarter" idx="10"/>
          </p:nvPr>
        </p:nvSpPr>
        <p:spPr/>
        <p:txBody>
          <a:bodyPr/>
          <a:lstStyle/>
          <a:p>
            <a:fld id="{66CF9809-9E45-47B4-894C-F7B6C588F342}" type="slidenum">
              <a:rPr lang="en-US" smtClean="0"/>
              <a:t>22</a:t>
            </a:fld>
            <a:endParaRPr lang="en-US" dirty="0"/>
          </a:p>
        </p:txBody>
      </p:sp>
    </p:spTree>
    <p:extLst>
      <p:ext uri="{BB962C8B-B14F-4D97-AF65-F5344CB8AC3E}">
        <p14:creationId xmlns:p14="http://schemas.microsoft.com/office/powerpoint/2010/main" val="3257648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if(value) -- if(1) -- here condition is True. so it will enter if part.</a:t>
            </a:r>
          </a:p>
        </p:txBody>
      </p:sp>
      <p:sp>
        <p:nvSpPr>
          <p:cNvPr id="4" name="Slide Number Placeholder 3"/>
          <p:cNvSpPr>
            <a:spLocks noGrp="1"/>
          </p:cNvSpPr>
          <p:nvPr>
            <p:ph type="sldNum" sz="quarter" idx="10"/>
          </p:nvPr>
        </p:nvSpPr>
        <p:spPr/>
        <p:txBody>
          <a:bodyPr/>
          <a:lstStyle/>
          <a:p>
            <a:fld id="{66CF9809-9E45-47B4-894C-F7B6C588F342}" type="slidenum">
              <a:rPr lang="en-US" smtClean="0"/>
              <a:t>23</a:t>
            </a:fld>
            <a:endParaRPr lang="en-US" dirty="0"/>
          </a:p>
        </p:txBody>
      </p:sp>
    </p:spTree>
    <p:extLst>
      <p:ext uri="{BB962C8B-B14F-4D97-AF65-F5344CB8AC3E}">
        <p14:creationId xmlns:p14="http://schemas.microsoft.com/office/powerpoint/2010/main" val="1877118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10736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1160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err="1" smtClean="0"/>
              <a:t>Geetha</a:t>
            </a:r>
            <a:r>
              <a:rPr lang="en-US" dirty="0" smtClean="0"/>
              <a:t> </a:t>
            </a:r>
            <a:r>
              <a:rPr lang="en-US" dirty="0" err="1" smtClean="0"/>
              <a:t>kka</a:t>
            </a:r>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34</a:t>
            </a:fld>
            <a:endParaRPr lang="en-US"/>
          </a:p>
        </p:txBody>
      </p:sp>
    </p:spTree>
    <p:extLst>
      <p:ext uri="{BB962C8B-B14F-4D97-AF65-F5344CB8AC3E}">
        <p14:creationId xmlns:p14="http://schemas.microsoft.com/office/powerpoint/2010/main" val="3316835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37</a:t>
            </a:fld>
            <a:endParaRPr lang="en-US"/>
          </a:p>
        </p:txBody>
      </p:sp>
    </p:spTree>
    <p:extLst>
      <p:ext uri="{BB962C8B-B14F-4D97-AF65-F5344CB8AC3E}">
        <p14:creationId xmlns:p14="http://schemas.microsoft.com/office/powerpoint/2010/main" val="2490413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40</a:t>
            </a:fld>
            <a:endParaRPr lang="en-US"/>
          </a:p>
        </p:txBody>
      </p:sp>
    </p:spTree>
    <p:extLst>
      <p:ext uri="{BB962C8B-B14F-4D97-AF65-F5344CB8AC3E}">
        <p14:creationId xmlns:p14="http://schemas.microsoft.com/office/powerpoint/2010/main" val="2956522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41</a:t>
            </a:fld>
            <a:endParaRPr lang="en-US"/>
          </a:p>
        </p:txBody>
      </p:sp>
    </p:spTree>
    <p:extLst>
      <p:ext uri="{BB962C8B-B14F-4D97-AF65-F5344CB8AC3E}">
        <p14:creationId xmlns:p14="http://schemas.microsoft.com/office/powerpoint/2010/main" val="4061619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42</a:t>
            </a:fld>
            <a:endParaRPr lang="en-US"/>
          </a:p>
        </p:txBody>
      </p:sp>
    </p:spTree>
    <p:extLst>
      <p:ext uri="{BB962C8B-B14F-4D97-AF65-F5344CB8AC3E}">
        <p14:creationId xmlns:p14="http://schemas.microsoft.com/office/powerpoint/2010/main" val="343081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43</a:t>
            </a:fld>
            <a:endParaRPr lang="en-US"/>
          </a:p>
        </p:txBody>
      </p:sp>
    </p:spTree>
    <p:extLst>
      <p:ext uri="{BB962C8B-B14F-4D97-AF65-F5344CB8AC3E}">
        <p14:creationId xmlns:p14="http://schemas.microsoft.com/office/powerpoint/2010/main" val="359316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r>
              <a:rPr sz="1800" dirty="0" smtClean="0"/>
              <a:t>Compiler Error: duplicate case value</a:t>
            </a:r>
          </a:p>
          <a:p>
            <a:pPr marL="342900" indent="-342900">
              <a:spcBef>
                <a:spcPts val="0"/>
              </a:spcBef>
              <a:buFont typeface="+mj-lt"/>
              <a:buAutoNum type="arabicPeriod"/>
            </a:pPr>
            <a:r>
              <a:rPr sz="1800" dirty="0" smtClean="0"/>
              <a:t>Two case labels cannot have same value</a:t>
            </a:r>
          </a:p>
        </p:txBody>
      </p:sp>
      <p:sp>
        <p:nvSpPr>
          <p:cNvPr id="4" name="Slide Number Placeholder 3"/>
          <p:cNvSpPr>
            <a:spLocks noGrp="1"/>
          </p:cNvSpPr>
          <p:nvPr>
            <p:ph type="sldNum" sz="quarter" idx="10"/>
          </p:nvPr>
        </p:nvSpPr>
        <p:spPr/>
        <p:txBody>
          <a:bodyPr/>
          <a:lstStyle/>
          <a:p>
            <a:fld id="{66CF9809-9E45-47B4-894C-F7B6C588F342}" type="slidenum">
              <a:rPr lang="en-US" smtClean="0"/>
              <a:t>5</a:t>
            </a:fld>
            <a:endParaRPr lang="en-US" dirty="0"/>
          </a:p>
        </p:txBody>
      </p:sp>
    </p:spTree>
    <p:extLst>
      <p:ext uri="{BB962C8B-B14F-4D97-AF65-F5344CB8AC3E}">
        <p14:creationId xmlns:p14="http://schemas.microsoft.com/office/powerpoint/2010/main" val="2985051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44</a:t>
            </a:fld>
            <a:endParaRPr lang="en-US"/>
          </a:p>
        </p:txBody>
      </p:sp>
    </p:spTree>
    <p:extLst>
      <p:ext uri="{BB962C8B-B14F-4D97-AF65-F5344CB8AC3E}">
        <p14:creationId xmlns:p14="http://schemas.microsoft.com/office/powerpoint/2010/main" val="1703940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45</a:t>
            </a:fld>
            <a:endParaRPr lang="en-US"/>
          </a:p>
        </p:txBody>
      </p:sp>
    </p:spTree>
    <p:extLst>
      <p:ext uri="{BB962C8B-B14F-4D97-AF65-F5344CB8AC3E}">
        <p14:creationId xmlns:p14="http://schemas.microsoft.com/office/powerpoint/2010/main" val="2759201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46</a:t>
            </a:fld>
            <a:endParaRPr lang="en-US"/>
          </a:p>
        </p:txBody>
      </p:sp>
    </p:spTree>
    <p:extLst>
      <p:ext uri="{BB962C8B-B14F-4D97-AF65-F5344CB8AC3E}">
        <p14:creationId xmlns:p14="http://schemas.microsoft.com/office/powerpoint/2010/main" val="4156614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47</a:t>
            </a:fld>
            <a:endParaRPr lang="en-US"/>
          </a:p>
        </p:txBody>
      </p:sp>
    </p:spTree>
    <p:extLst>
      <p:ext uri="{BB962C8B-B14F-4D97-AF65-F5344CB8AC3E}">
        <p14:creationId xmlns:p14="http://schemas.microsoft.com/office/powerpoint/2010/main" val="3849086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Fill the output</a:t>
            </a:r>
          </a:p>
          <a:p>
            <a:r>
              <a:rPr lang="en-US" dirty="0" smtClean="0"/>
              <a:t>Change the true or false comment lines to fade</a:t>
            </a:r>
            <a:r>
              <a:rPr lang="en-US" baseline="0" dirty="0" smtClean="0"/>
              <a:t> in one by one later.</a:t>
            </a:r>
          </a:p>
          <a:p>
            <a:pPr marL="0" lvl="0" indent="0">
              <a:spcBef>
                <a:spcPct val="0"/>
              </a:spcBef>
              <a:buNone/>
            </a:pPr>
            <a:r>
              <a:rPr lang="pt-BR" sz="1000"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1000"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pPr marL="0" lvl="0" indent="0">
              <a:spcBef>
                <a:spcPct val="0"/>
              </a:spcBef>
              <a:buNone/>
            </a:pPr>
            <a:r>
              <a:rPr lang="pt-BR" sz="1000" dirty="0" smtClean="0">
                <a:solidFill>
                  <a:schemeClr val="bg1"/>
                </a:solidFill>
                <a:effectLst>
                  <a:glow rad="63500">
                    <a:schemeClr val="accent5">
                      <a:satMod val="175000"/>
                      <a:alpha val="40000"/>
                    </a:schemeClr>
                  </a:glow>
                </a:effectLst>
              </a:rPr>
              <a:t>	int a = 5, b = 5, c = 10; </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 true    5==5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 false    5==10 =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//false         5&gt;5</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&lt; %d = %d \n", a, c, a &lt; c); //true           5&lt;10 = 1</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b, a != b); //false       5!=5 =</a:t>
            </a:r>
            <a:r>
              <a:rPr lang="pt-BR" sz="1000" baseline="0" dirty="0" smtClean="0">
                <a:solidFill>
                  <a:schemeClr val="bg1"/>
                </a:solidFill>
                <a:effectLst>
                  <a:glow rad="63500">
                    <a:schemeClr val="accent5">
                      <a:satMod val="175000"/>
                      <a:alpha val="40000"/>
                    </a:schemeClr>
                  </a:glow>
                </a:effectLst>
              </a:rPr>
              <a:t>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 %d = %d \n", a, c, a != c); //true         5!=10 =0</a:t>
            </a: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b, a &gt;= b); //true </a:t>
            </a:r>
            <a:r>
              <a:rPr lang="pt-BR" sz="1000" baseline="0" dirty="0" smtClean="0">
                <a:solidFill>
                  <a:schemeClr val="bg1"/>
                </a:solidFill>
                <a:effectLst>
                  <a:glow rad="63500">
                    <a:schemeClr val="accent5">
                      <a:satMod val="175000"/>
                      <a:alpha val="40000"/>
                    </a:schemeClr>
                  </a:glow>
                </a:effectLst>
              </a:rPr>
              <a:t>     5&gt;=5 = 1</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printf("%d &gt;= %d = %d \n", a, c, a &gt;= c); //false      5&gt;=10</a:t>
            </a:r>
            <a:r>
              <a:rPr lang="pt-BR" sz="1000" baseline="0" dirty="0" smtClean="0">
                <a:solidFill>
                  <a:schemeClr val="bg1"/>
                </a:solidFill>
                <a:effectLst>
                  <a:glow rad="63500">
                    <a:schemeClr val="accent5">
                      <a:satMod val="175000"/>
                      <a:alpha val="40000"/>
                    </a:schemeClr>
                  </a:glow>
                </a:effectLst>
              </a:rPr>
              <a:t> = 0</a:t>
            </a:r>
            <a:endParaRPr lang="pt-BR" sz="1000" dirty="0" smtClean="0">
              <a:solidFill>
                <a:schemeClr val="bg1"/>
              </a:solidFill>
              <a:effectLst>
                <a:glow rad="63500">
                  <a:schemeClr val="accent5">
                    <a:satMod val="175000"/>
                    <a:alpha val="40000"/>
                  </a:schemeClr>
                </a:glow>
              </a:effectLst>
            </a:endParaRPr>
          </a:p>
          <a:p>
            <a:pPr marL="0" lvl="0" indent="0">
              <a:spcBef>
                <a:spcPct val="0"/>
              </a:spcBef>
              <a:buNone/>
            </a:pPr>
            <a:r>
              <a:rPr lang="pt-BR" sz="1000" dirty="0" smtClean="0">
                <a:solidFill>
                  <a:schemeClr val="bg1"/>
                </a:solidFill>
                <a:effectLst>
                  <a:glow rad="63500">
                    <a:schemeClr val="accent5">
                      <a:satMod val="175000"/>
                      <a:alpha val="40000"/>
                    </a:schemeClr>
                  </a:glow>
                </a:effectLst>
              </a:rPr>
              <a:t>	return 0; </a:t>
            </a:r>
          </a:p>
          <a:p>
            <a:pPr marL="0" lvl="0" indent="0">
              <a:spcBef>
                <a:spcPct val="0"/>
              </a:spcBef>
              <a:buNone/>
            </a:pPr>
            <a:r>
              <a:rPr lang="pt-BR" sz="1000" dirty="0" smtClean="0">
                <a:solidFill>
                  <a:schemeClr val="bg1"/>
                </a:solidFill>
                <a:effectLst>
                  <a:glow rad="63500">
                    <a:schemeClr val="accent5">
                      <a:satMod val="175000"/>
                      <a:alpha val="40000"/>
                    </a:schemeClr>
                  </a:glow>
                </a:effectLst>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48</a:t>
            </a:fld>
            <a:endParaRPr lang="en-US"/>
          </a:p>
        </p:txBody>
      </p:sp>
    </p:spTree>
    <p:extLst>
      <p:ext uri="{BB962C8B-B14F-4D97-AF65-F5344CB8AC3E}">
        <p14:creationId xmlns:p14="http://schemas.microsoft.com/office/powerpoint/2010/main" val="1318700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000" kern="1200" dirty="0" smtClean="0">
                <a:solidFill>
                  <a:schemeClr val="tx1"/>
                </a:solidFill>
                <a:latin typeface="+mn-lt"/>
                <a:ea typeface="+mn-ea"/>
                <a:cs typeface="+mn-cs"/>
              </a:rPr>
              <a:t>Increment</a:t>
            </a:r>
            <a:r>
              <a:rPr lang="en-US" sz="1000" b="1" kern="1200" dirty="0" smtClean="0">
                <a:solidFill>
                  <a:schemeClr val="tx1"/>
                </a:solidFill>
                <a:latin typeface="+mn-lt"/>
                <a:ea typeface="+mn-ea"/>
                <a:cs typeface="+mn-cs"/>
              </a:rPr>
              <a:t> ++ </a:t>
            </a:r>
            <a:r>
              <a:rPr lang="en-US" sz="1000" kern="1200" dirty="0" smtClean="0">
                <a:solidFill>
                  <a:schemeClr val="tx1"/>
                </a:solidFill>
                <a:latin typeface="+mn-lt"/>
                <a:ea typeface="+mn-ea"/>
                <a:cs typeface="+mn-cs"/>
              </a:rPr>
              <a:t>and Decrement </a:t>
            </a:r>
            <a:r>
              <a:rPr lang="en-US" sz="1000" b="1" kern="1200" dirty="0" smtClean="0">
                <a:solidFill>
                  <a:schemeClr val="tx1"/>
                </a:solidFill>
                <a:latin typeface="+mn-lt"/>
                <a:ea typeface="+mn-ea"/>
                <a:cs typeface="+mn-cs"/>
              </a:rPr>
              <a:t>--</a:t>
            </a:r>
            <a:r>
              <a:rPr lang="en-US" sz="1000" kern="1200" dirty="0" smtClean="0">
                <a:solidFill>
                  <a:schemeClr val="tx1"/>
                </a:solidFill>
                <a:latin typeface="+mn-lt"/>
                <a:ea typeface="+mn-ea"/>
                <a:cs typeface="+mn-cs"/>
              </a:rPr>
              <a:t> are to change the value by 1.</a:t>
            </a:r>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50</a:t>
            </a:fld>
            <a:endParaRPr lang="en-US"/>
          </a:p>
        </p:txBody>
      </p:sp>
    </p:spTree>
    <p:extLst>
      <p:ext uri="{BB962C8B-B14F-4D97-AF65-F5344CB8AC3E}">
        <p14:creationId xmlns:p14="http://schemas.microsoft.com/office/powerpoint/2010/main" val="4290182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More simple examples to be given to make</a:t>
            </a:r>
            <a:r>
              <a:rPr lang="en-US" baseline="0" dirty="0" smtClean="0"/>
              <a:t> the concept clear.</a:t>
            </a:r>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51</a:t>
            </a:fld>
            <a:endParaRPr lang="en-US"/>
          </a:p>
        </p:txBody>
      </p:sp>
    </p:spTree>
    <p:extLst>
      <p:ext uri="{BB962C8B-B14F-4D97-AF65-F5344CB8AC3E}">
        <p14:creationId xmlns:p14="http://schemas.microsoft.com/office/powerpoint/2010/main" val="31995586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52</a:t>
            </a:fld>
            <a:endParaRPr lang="en-US"/>
          </a:p>
        </p:txBody>
      </p:sp>
    </p:spTree>
    <p:extLst>
      <p:ext uri="{BB962C8B-B14F-4D97-AF65-F5344CB8AC3E}">
        <p14:creationId xmlns:p14="http://schemas.microsoft.com/office/powerpoint/2010/main" val="365848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Example to separate variables while declaring.</a:t>
            </a:r>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55</a:t>
            </a:fld>
            <a:endParaRPr lang="en-US"/>
          </a:p>
        </p:txBody>
      </p:sp>
    </p:spTree>
    <p:extLst>
      <p:ext uri="{BB962C8B-B14F-4D97-AF65-F5344CB8AC3E}">
        <p14:creationId xmlns:p14="http://schemas.microsoft.com/office/powerpoint/2010/main" val="3802358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56</a:t>
            </a:fld>
            <a:endParaRPr lang="en-US"/>
          </a:p>
        </p:txBody>
      </p:sp>
    </p:spTree>
    <p:extLst>
      <p:ext uri="{BB962C8B-B14F-4D97-AF65-F5344CB8AC3E}">
        <p14:creationId xmlns:p14="http://schemas.microsoft.com/office/powerpoint/2010/main" val="281914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800100" lvl="1" indent="-342900">
              <a:spcBef>
                <a:spcPts val="0"/>
              </a:spcBef>
              <a:buFont typeface="+mj-lt"/>
              <a:buAutoNum type="arabicPeriod"/>
            </a:pPr>
            <a:endParaRPr 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t>6</a:t>
            </a:fld>
            <a:endParaRPr lang="en-US" dirty="0"/>
          </a:p>
        </p:txBody>
      </p:sp>
    </p:spTree>
    <p:extLst>
      <p:ext uri="{BB962C8B-B14F-4D97-AF65-F5344CB8AC3E}">
        <p14:creationId xmlns:p14="http://schemas.microsoft.com/office/powerpoint/2010/main" val="1848512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sz="1000" dirty="0" smtClean="0">
                <a:latin typeface="AR CENA" pitchFamily="2" charset="0"/>
              </a:rPr>
              <a:t>char </a:t>
            </a:r>
            <a:r>
              <a:rPr lang="en-US" sz="1000" dirty="0" err="1" smtClean="0">
                <a:latin typeface="AR CENA" pitchFamily="2" charset="0"/>
              </a:rPr>
              <a:t>charType</a:t>
            </a:r>
            <a:r>
              <a:rPr lang="en-US" sz="1000" dirty="0" smtClean="0">
                <a:solidFill>
                  <a:srgbClr val="FF0000"/>
                </a:solidFill>
                <a:latin typeface="AR CENA" pitchFamily="2" charset="0"/>
              </a:rPr>
              <a:t>; </a:t>
            </a:r>
          </a:p>
          <a:p>
            <a:pPr marL="0" marR="0" indent="0" algn="l" defTabSz="735965" rtl="0" eaLnBrk="1" fontAlgn="auto" latinLnBrk="0" hangingPunct="1">
              <a:lnSpc>
                <a:spcPct val="100000"/>
              </a:lnSpc>
              <a:spcBef>
                <a:spcPts val="0"/>
              </a:spcBef>
              <a:spcAft>
                <a:spcPts val="0"/>
              </a:spcAft>
              <a:buClrTx/>
              <a:buSzTx/>
              <a:buFontTx/>
              <a:buNone/>
              <a:defRPr/>
            </a:pPr>
            <a:r>
              <a:rPr lang="en-US" sz="1000" dirty="0" err="1" smtClean="0">
                <a:latin typeface="AR CENA" pitchFamily="2" charset="0"/>
              </a:rPr>
              <a:t>printf</a:t>
            </a:r>
            <a:r>
              <a:rPr lang="en-US" sz="1000" dirty="0" smtClean="0">
                <a:latin typeface="AR CENA" pitchFamily="2" charset="0"/>
              </a:rPr>
              <a:t>("Size of char: %ld byte\</a:t>
            </a:r>
            <a:r>
              <a:rPr lang="en-US" sz="1000" dirty="0" err="1" smtClean="0">
                <a:latin typeface="AR CENA" pitchFamily="2" charset="0"/>
              </a:rPr>
              <a:t>n",sizeof</a:t>
            </a:r>
            <a:r>
              <a:rPr lang="en-US" sz="1000" dirty="0" smtClean="0">
                <a:latin typeface="AR CENA" pitchFamily="2" charset="0"/>
              </a:rPr>
              <a:t>(</a:t>
            </a:r>
            <a:r>
              <a:rPr lang="en-US" sz="1000" dirty="0" err="1" smtClean="0">
                <a:latin typeface="AR CENA" pitchFamily="2" charset="0"/>
              </a:rPr>
              <a:t>charType</a:t>
            </a:r>
            <a:r>
              <a:rPr lang="en-US" sz="1000" dirty="0" smtClean="0">
                <a:latin typeface="AR CENA" pitchFamily="2" charset="0"/>
              </a:rPr>
              <a:t>));  </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57</a:t>
            </a:fld>
            <a:endParaRPr lang="en-US"/>
          </a:p>
        </p:txBody>
      </p:sp>
    </p:spTree>
    <p:extLst>
      <p:ext uri="{BB962C8B-B14F-4D97-AF65-F5344CB8AC3E}">
        <p14:creationId xmlns:p14="http://schemas.microsoft.com/office/powerpoint/2010/main" val="2906411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000" b="0" i="0" kern="1200" dirty="0" smtClean="0">
                <a:solidFill>
                  <a:schemeClr val="tx1"/>
                </a:solidFill>
                <a:latin typeface="+mn-lt"/>
                <a:ea typeface="+mn-ea"/>
                <a:cs typeface="+mn-cs"/>
              </a:rPr>
              <a:t>Using </a:t>
            </a:r>
            <a:r>
              <a:rPr lang="en-IN" sz="1000" b="1" i="0" kern="1200" dirty="0" smtClean="0">
                <a:solidFill>
                  <a:schemeClr val="tx1"/>
                </a:solidFill>
                <a:latin typeface="+mn-lt"/>
                <a:ea typeface="+mn-ea"/>
                <a:cs typeface="+mn-cs"/>
              </a:rPr>
              <a:t>?:</a:t>
            </a:r>
            <a:r>
              <a:rPr lang="en-IN" sz="1000" b="0" i="0" kern="1200" dirty="0" smtClean="0">
                <a:solidFill>
                  <a:schemeClr val="tx1"/>
                </a:solidFill>
                <a:latin typeface="+mn-lt"/>
                <a:ea typeface="+mn-ea"/>
                <a:cs typeface="+mn-cs"/>
              </a:rPr>
              <a:t> reduce the number of line codes and improve the performance of application</a:t>
            </a:r>
          </a:p>
          <a:p>
            <a:r>
              <a:rPr lang="en-US" sz="1000" b="0" i="0" kern="1200" dirty="0" smtClean="0">
                <a:solidFill>
                  <a:schemeClr val="tx1"/>
                </a:solidFill>
                <a:latin typeface="+mn-lt"/>
                <a:ea typeface="+mn-ea"/>
                <a:cs typeface="+mn-cs"/>
              </a:rPr>
              <a:t>If the condition is true, then statement 1 will be executed</a:t>
            </a:r>
            <a:r>
              <a:rPr lang="en-US" sz="1000" b="0" i="0" kern="1200" baseline="0" dirty="0" smtClean="0">
                <a:solidFill>
                  <a:schemeClr val="tx1"/>
                </a:solidFill>
                <a:latin typeface="+mn-lt"/>
                <a:ea typeface="+mn-ea"/>
                <a:cs typeface="+mn-cs"/>
              </a:rPr>
              <a:t> and if the condition is false, statement2 will be executed</a:t>
            </a:r>
            <a:endParaRPr lang="en-IN" sz="1000" b="0" i="0" kern="1200" dirty="0" smtClean="0">
              <a:solidFill>
                <a:schemeClr val="tx1"/>
              </a:solidFill>
              <a:latin typeface="+mn-lt"/>
              <a:ea typeface="+mn-ea"/>
              <a:cs typeface="+mn-cs"/>
            </a:endParaRPr>
          </a:p>
          <a:p>
            <a:r>
              <a:rPr lang="en-IN" sz="1050" kern="1200" dirty="0" smtClean="0">
                <a:solidFill>
                  <a:schemeClr val="tx1"/>
                </a:solidFill>
                <a:latin typeface="+mn-lt"/>
                <a:ea typeface="+mn-ea"/>
                <a:cs typeface="+mn-cs"/>
              </a:rPr>
              <a:t>a&lt;b ? printf("a is less") : printf("a is greater");</a:t>
            </a:r>
            <a:endParaRPr lang="en-IN" sz="1050" dirty="0"/>
          </a:p>
        </p:txBody>
      </p:sp>
      <p:sp>
        <p:nvSpPr>
          <p:cNvPr id="4" name="Slide Number Placeholder 3"/>
          <p:cNvSpPr>
            <a:spLocks noGrp="1"/>
          </p:cNvSpPr>
          <p:nvPr>
            <p:ph type="sldNum" sz="quarter" idx="10"/>
          </p:nvPr>
        </p:nvSpPr>
        <p:spPr/>
        <p:txBody>
          <a:bodyPr/>
          <a:lstStyle/>
          <a:p>
            <a:fld id="{03739E75-B765-4B36-B267-45CA8F4A7F83}" type="slidenum">
              <a:rPr lang="en-US" smtClean="0"/>
              <a:t>58</a:t>
            </a:fld>
            <a:endParaRPr lang="en-US"/>
          </a:p>
        </p:txBody>
      </p:sp>
    </p:spTree>
    <p:extLst>
      <p:ext uri="{BB962C8B-B14F-4D97-AF65-F5344CB8AC3E}">
        <p14:creationId xmlns:p14="http://schemas.microsoft.com/office/powerpoint/2010/main" val="2997050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r>
              <a:rPr lang="en-US" altLang="en-IN" sz="1800" dirty="0" smtClean="0"/>
              <a:t>Here, i++ is post increment,  </a:t>
            </a:r>
          </a:p>
          <a:p>
            <a:pPr lvl="0" indent="0">
              <a:spcBef>
                <a:spcPts val="0"/>
              </a:spcBef>
              <a:buFont typeface="+mj-lt"/>
              <a:buNone/>
            </a:pPr>
            <a:r>
              <a:rPr lang="en-US" altLang="en-IN" sz="1800" dirty="0" smtClean="0"/>
              <a:t>m = i++ || j++ || k++</a:t>
            </a:r>
          </a:p>
          <a:p>
            <a:pPr lvl="0" indent="0">
              <a:spcBef>
                <a:spcPts val="0"/>
              </a:spcBef>
              <a:buFont typeface="+mj-lt"/>
              <a:buNone/>
            </a:pPr>
            <a:r>
              <a:rPr lang="en-US" altLang="en-IN" sz="1800" dirty="0" smtClean="0"/>
              <a:t>m = 0 (but i value is 1)  || 1 (but j value will be 2) ||      ---&gt; terminated (will not proceed further)</a:t>
            </a:r>
          </a:p>
          <a:p>
            <a:pPr lvl="0" indent="0">
              <a:spcBef>
                <a:spcPts val="0"/>
              </a:spcBef>
              <a:buFont typeface="+mj-lt"/>
              <a:buNone/>
            </a:pPr>
            <a:r>
              <a:rPr lang="en-US" altLang="en-IN" sz="1800" dirty="0" smtClean="0"/>
              <a:t>So, i =1, j =2, k=2, m=1</a:t>
            </a:r>
          </a:p>
        </p:txBody>
      </p:sp>
      <p:sp>
        <p:nvSpPr>
          <p:cNvPr id="4" name="Slide Number Placeholder 3"/>
          <p:cNvSpPr>
            <a:spLocks noGrp="1"/>
          </p:cNvSpPr>
          <p:nvPr>
            <p:ph type="sldNum" sz="quarter" idx="10"/>
          </p:nvPr>
        </p:nvSpPr>
        <p:spPr/>
        <p:txBody>
          <a:bodyPr/>
          <a:lstStyle/>
          <a:p>
            <a:fld id="{66CF9809-9E45-47B4-894C-F7B6C588F342}" type="slidenum">
              <a:rPr lang="en-US" smtClean="0"/>
              <a:t>59</a:t>
            </a:fld>
            <a:endParaRPr lang="en-US" dirty="0"/>
          </a:p>
        </p:txBody>
      </p:sp>
    </p:spTree>
    <p:extLst>
      <p:ext uri="{BB962C8B-B14F-4D97-AF65-F5344CB8AC3E}">
        <p14:creationId xmlns:p14="http://schemas.microsoft.com/office/powerpoint/2010/main" val="41514096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C Identifiers:</a:t>
            </a:r>
          </a:p>
          <a:p>
            <a:r>
              <a:rPr lang="en-US" sz="1200" b="0" i="0" kern="1200" dirty="0" smtClean="0">
                <a:solidFill>
                  <a:schemeClr val="tx1"/>
                </a:solidFill>
                <a:latin typeface="+mn-lt"/>
                <a:ea typeface="+mn-ea"/>
                <a:cs typeface="+mn-cs"/>
              </a:rPr>
              <a:t>Identifier refers to name given to entities such as variables, functions, structures etc.</a:t>
            </a:r>
          </a:p>
          <a:p>
            <a:r>
              <a:rPr lang="en-US" sz="1200" b="0" i="0" kern="1200" dirty="0" smtClean="0">
                <a:solidFill>
                  <a:schemeClr val="tx1"/>
                </a:solidFill>
                <a:latin typeface="+mn-lt"/>
                <a:ea typeface="+mn-ea"/>
                <a:cs typeface="+mn-cs"/>
              </a:rPr>
              <a:t>Identifier must be unique. They are created to give unique name to a entity to identify it during the execution of the program. For example:</a:t>
            </a:r>
          </a:p>
          <a:p>
            <a:r>
              <a:rPr lang="en-US" dirty="0" smtClean="0"/>
              <a:t>int money; double account_Balance; </a:t>
            </a:r>
          </a:p>
          <a:p>
            <a:r>
              <a:rPr lang="en-US" sz="1200" b="0" i="0" kern="1200" dirty="0" smtClean="0">
                <a:solidFill>
                  <a:schemeClr val="tx1"/>
                </a:solidFill>
                <a:latin typeface="+mn-lt"/>
                <a:ea typeface="+mn-ea"/>
                <a:cs typeface="+mn-cs"/>
              </a:rPr>
              <a:t>Here, money and account_Balance are identifiers.</a:t>
            </a:r>
          </a:p>
          <a:p>
            <a:r>
              <a:rPr lang="en-US" sz="1200" b="0" i="0" kern="1200" dirty="0" smtClean="0">
                <a:solidFill>
                  <a:schemeClr val="tx1"/>
                </a:solidFill>
                <a:latin typeface="+mn-lt"/>
                <a:ea typeface="+mn-ea"/>
                <a:cs typeface="+mn-cs"/>
              </a:rPr>
              <a:t>Also remember, identifier names must be different from keywords. You cannot use int as an identifier because int is a keyword.</a:t>
            </a:r>
          </a:p>
          <a:p>
            <a:endParaRPr lang="en-US" dirty="0"/>
          </a:p>
        </p:txBody>
      </p:sp>
      <p:sp>
        <p:nvSpPr>
          <p:cNvPr id="4" name="Slide Number Placeholder 3"/>
          <p:cNvSpPr>
            <a:spLocks noGrp="1"/>
          </p:cNvSpPr>
          <p:nvPr>
            <p:ph type="sldNum" sz="quarter" idx="10"/>
          </p:nvPr>
        </p:nvSpPr>
        <p:spPr/>
        <p:txBody>
          <a:bodyPr/>
          <a:lstStyle/>
          <a:p>
            <a:fld id="{598F0E57-1924-4718-AAC4-C3C349DB1EB0}" type="slidenum">
              <a:rPr lang="en-IN" smtClean="0"/>
              <a:t>60</a:t>
            </a:fld>
            <a:endParaRPr lang="en-IN"/>
          </a:p>
        </p:txBody>
      </p:sp>
    </p:spTree>
    <p:extLst>
      <p:ext uri="{BB962C8B-B14F-4D97-AF65-F5344CB8AC3E}">
        <p14:creationId xmlns:p14="http://schemas.microsoft.com/office/powerpoint/2010/main" val="36289817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Local Variables: </a:t>
            </a:r>
          </a:p>
          <a:p>
            <a:r>
              <a:rPr lang="en-IN" sz="1200" b="0" i="0" kern="1200" dirty="0" smtClean="0">
                <a:solidFill>
                  <a:schemeClr val="tx1"/>
                </a:solidFill>
                <a:latin typeface="+mn-lt"/>
                <a:ea typeface="+mn-ea"/>
                <a:cs typeface="+mn-cs"/>
              </a:rPr>
              <a:t>Variables that are declared inside a function or a block are called </a:t>
            </a:r>
            <a:r>
              <a:rPr lang="en-IN" sz="1200" b="1" i="0" kern="1200" dirty="0" smtClean="0">
                <a:solidFill>
                  <a:schemeClr val="tx1"/>
                </a:solidFill>
                <a:latin typeface="+mn-lt"/>
                <a:ea typeface="+mn-ea"/>
                <a:cs typeface="+mn-cs"/>
              </a:rPr>
              <a:t>local variables</a:t>
            </a:r>
            <a:r>
              <a:rPr lang="en-IN" sz="1200" b="0" i="0" kern="1200" dirty="0" smtClean="0">
                <a:solidFill>
                  <a:schemeClr val="tx1"/>
                </a:solidFill>
                <a:latin typeface="+mn-lt"/>
                <a:ea typeface="+mn-ea"/>
                <a:cs typeface="+mn-cs"/>
              </a:rPr>
              <a:t> and are said to have </a:t>
            </a:r>
            <a:r>
              <a:rPr lang="en-IN" sz="1200" b="1" i="0" kern="1200" dirty="0" smtClean="0">
                <a:solidFill>
                  <a:schemeClr val="tx1"/>
                </a:solidFill>
                <a:latin typeface="+mn-lt"/>
                <a:ea typeface="+mn-ea"/>
                <a:cs typeface="+mn-cs"/>
              </a:rPr>
              <a:t>local scope</a:t>
            </a:r>
            <a:r>
              <a:rPr lang="en-IN" sz="1200" b="0" i="0" kern="1200" dirty="0" smtClean="0">
                <a:solidFill>
                  <a:schemeClr val="tx1"/>
                </a:solidFill>
                <a:latin typeface="+mn-lt"/>
                <a:ea typeface="+mn-ea"/>
                <a:cs typeface="+mn-cs"/>
              </a:rPr>
              <a:t>. These local variables can only be used within the function or block in which these are declared. We can use (or access) a local variable only in the block or function in which it is declared. It is invalid outside it.</a:t>
            </a:r>
          </a:p>
          <a:p>
            <a:r>
              <a:rPr lang="en-IN" sz="1200" b="0" i="0" kern="1200" dirty="0" smtClean="0">
                <a:solidFill>
                  <a:schemeClr val="tx1"/>
                </a:solidFill>
                <a:latin typeface="+mn-lt"/>
                <a:ea typeface="+mn-ea"/>
                <a:cs typeface="+mn-cs"/>
              </a:rPr>
              <a:t>Local variables are created when the control reaches the block or function </a:t>
            </a:r>
            <a:r>
              <a:rPr lang="en-IN" sz="1200" b="0" i="0" kern="1200" dirty="0" err="1" smtClean="0">
                <a:solidFill>
                  <a:schemeClr val="tx1"/>
                </a:solidFill>
                <a:latin typeface="+mn-lt"/>
                <a:ea typeface="+mn-ea"/>
                <a:cs typeface="+mn-cs"/>
              </a:rPr>
              <a:t>containg</a:t>
            </a:r>
            <a:r>
              <a:rPr lang="en-IN" sz="1200" b="0" i="0" kern="1200" dirty="0" smtClean="0">
                <a:solidFill>
                  <a:schemeClr val="tx1"/>
                </a:solidFill>
                <a:latin typeface="+mn-lt"/>
                <a:ea typeface="+mn-ea"/>
                <a:cs typeface="+mn-cs"/>
              </a:rPr>
              <a:t> the local variables and then they get destroyed after that.</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61</a:t>
            </a:fld>
            <a:endParaRPr lang="en-IN"/>
          </a:p>
        </p:txBody>
      </p:sp>
    </p:spTree>
    <p:extLst>
      <p:ext uri="{BB962C8B-B14F-4D97-AF65-F5344CB8AC3E}">
        <p14:creationId xmlns:p14="http://schemas.microsoft.com/office/powerpoint/2010/main" val="380001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62</a:t>
            </a:fld>
            <a:endParaRPr lang="en-IN"/>
          </a:p>
        </p:txBody>
      </p:sp>
    </p:spTree>
    <p:extLst>
      <p:ext uri="{BB962C8B-B14F-4D97-AF65-F5344CB8AC3E}">
        <p14:creationId xmlns:p14="http://schemas.microsoft.com/office/powerpoint/2010/main" val="14983554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Execution always starts from main().</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63</a:t>
            </a:fld>
            <a:endParaRPr lang="en-IN"/>
          </a:p>
        </p:txBody>
      </p:sp>
    </p:spTree>
    <p:extLst>
      <p:ext uri="{BB962C8B-B14F-4D97-AF65-F5344CB8AC3E}">
        <p14:creationId xmlns:p14="http://schemas.microsoft.com/office/powerpoint/2010/main" val="42054033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endParaRPr lang="en-US" baseline="0" dirty="0" smtClean="0"/>
          </a:p>
          <a:p>
            <a:r>
              <a:rPr lang="en-US" baseline="0" dirty="0" smtClean="0"/>
              <a:t>scope of x=10, is there till end of the main block. You can see the open and close brace of main block is yellow in colour(highlighted) which tells the scope of a variable.. explain this to studets...!</a:t>
            </a:r>
          </a:p>
        </p:txBody>
      </p:sp>
      <p:sp>
        <p:nvSpPr>
          <p:cNvPr id="4" name="Slide Number Placeholder 3"/>
          <p:cNvSpPr>
            <a:spLocks noGrp="1"/>
          </p:cNvSpPr>
          <p:nvPr>
            <p:ph type="sldNum" sz="quarter" idx="10"/>
          </p:nvPr>
        </p:nvSpPr>
        <p:spPr/>
        <p:txBody>
          <a:bodyPr/>
          <a:lstStyle/>
          <a:p>
            <a:fld id="{598F0E57-1924-4718-AAC4-C3C349DB1EB0}" type="slidenum">
              <a:rPr lang="en-IN" smtClean="0"/>
              <a:t>64</a:t>
            </a:fld>
            <a:endParaRPr lang="en-IN"/>
          </a:p>
        </p:txBody>
      </p:sp>
    </p:spTree>
    <p:extLst>
      <p:ext uri="{BB962C8B-B14F-4D97-AF65-F5344CB8AC3E}">
        <p14:creationId xmlns:p14="http://schemas.microsoft.com/office/powerpoint/2010/main" val="19234161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endParaRPr lang="en-US" baseline="0" dirty="0" smtClean="0"/>
          </a:p>
          <a:p>
            <a:r>
              <a:rPr lang="en-US" baseline="0" dirty="0" smtClean="0"/>
              <a:t>x=5, is alive till the end of the local block. (Highlighted)</a:t>
            </a:r>
          </a:p>
        </p:txBody>
      </p:sp>
      <p:sp>
        <p:nvSpPr>
          <p:cNvPr id="4" name="Slide Number Placeholder 3"/>
          <p:cNvSpPr>
            <a:spLocks noGrp="1"/>
          </p:cNvSpPr>
          <p:nvPr>
            <p:ph type="sldNum" sz="quarter" idx="10"/>
          </p:nvPr>
        </p:nvSpPr>
        <p:spPr/>
        <p:txBody>
          <a:bodyPr/>
          <a:lstStyle/>
          <a:p>
            <a:fld id="{598F0E57-1924-4718-AAC4-C3C349DB1EB0}" type="slidenum">
              <a:rPr lang="en-IN" smtClean="0"/>
              <a:t>65</a:t>
            </a:fld>
            <a:endParaRPr lang="en-IN"/>
          </a:p>
        </p:txBody>
      </p:sp>
    </p:spTree>
    <p:extLst>
      <p:ext uri="{BB962C8B-B14F-4D97-AF65-F5344CB8AC3E}">
        <p14:creationId xmlns:p14="http://schemas.microsoft.com/office/powerpoint/2010/main" val="41674444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Highlighted printf statement --&gt; refers to the local variable first (x=5);</a:t>
            </a:r>
          </a:p>
        </p:txBody>
      </p:sp>
      <p:sp>
        <p:nvSpPr>
          <p:cNvPr id="4" name="Slide Number Placeholder 3"/>
          <p:cNvSpPr>
            <a:spLocks noGrp="1"/>
          </p:cNvSpPr>
          <p:nvPr>
            <p:ph type="sldNum" sz="quarter" idx="10"/>
          </p:nvPr>
        </p:nvSpPr>
        <p:spPr/>
        <p:txBody>
          <a:bodyPr/>
          <a:lstStyle/>
          <a:p>
            <a:fld id="{598F0E57-1924-4718-AAC4-C3C349DB1EB0}" type="slidenum">
              <a:rPr lang="en-IN" smtClean="0"/>
              <a:t>66</a:t>
            </a:fld>
            <a:endParaRPr lang="en-IN"/>
          </a:p>
        </p:txBody>
      </p:sp>
    </p:spTree>
    <p:extLst>
      <p:ext uri="{BB962C8B-B14F-4D97-AF65-F5344CB8AC3E}">
        <p14:creationId xmlns:p14="http://schemas.microsoft.com/office/powerpoint/2010/main" val="325298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r>
              <a:rPr lang="en-US" sz="1800" dirty="0" smtClean="0"/>
              <a:t>x = x+1 inside switch statement will not be executed.</a:t>
            </a:r>
          </a:p>
        </p:txBody>
      </p:sp>
      <p:sp>
        <p:nvSpPr>
          <p:cNvPr id="4" name="Slide Number Placeholder 3"/>
          <p:cNvSpPr>
            <a:spLocks noGrp="1"/>
          </p:cNvSpPr>
          <p:nvPr>
            <p:ph type="sldNum" sz="quarter" idx="10"/>
          </p:nvPr>
        </p:nvSpPr>
        <p:spPr/>
        <p:txBody>
          <a:bodyPr/>
          <a:lstStyle/>
          <a:p>
            <a:fld id="{66CF9809-9E45-47B4-894C-F7B6C588F342}" type="slidenum">
              <a:rPr lang="en-US" smtClean="0"/>
              <a:t>7</a:t>
            </a:fld>
            <a:endParaRPr lang="en-US" dirty="0"/>
          </a:p>
        </p:txBody>
      </p:sp>
    </p:spTree>
    <p:extLst>
      <p:ext uri="{BB962C8B-B14F-4D97-AF65-F5344CB8AC3E}">
        <p14:creationId xmlns:p14="http://schemas.microsoft.com/office/powerpoint/2010/main" val="1608986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Contol reaches the end of the block, so the variable loses its scope (i.e., variable is destroyed, removed from stack area.</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67</a:t>
            </a:fld>
            <a:endParaRPr lang="en-IN"/>
          </a:p>
        </p:txBody>
      </p:sp>
    </p:spTree>
    <p:extLst>
      <p:ext uri="{BB962C8B-B14F-4D97-AF65-F5344CB8AC3E}">
        <p14:creationId xmlns:p14="http://schemas.microsoft.com/office/powerpoint/2010/main" val="10316431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Contol reaches the end of the block, so the variable loses its scope (i.e., variable is destroyed) removed from stack area.</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68</a:t>
            </a:fld>
            <a:endParaRPr lang="en-IN"/>
          </a:p>
        </p:txBody>
      </p:sp>
    </p:spTree>
    <p:extLst>
      <p:ext uri="{BB962C8B-B14F-4D97-AF65-F5344CB8AC3E}">
        <p14:creationId xmlns:p14="http://schemas.microsoft.com/office/powerpoint/2010/main" val="13985523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function call;</a:t>
            </a:r>
          </a:p>
          <a:p>
            <a:r>
              <a:rPr lang="en-US" baseline="0" dirty="0" smtClean="0"/>
              <a:t>x=4, is local the fun block</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69</a:t>
            </a:fld>
            <a:endParaRPr lang="en-IN"/>
          </a:p>
        </p:txBody>
      </p:sp>
    </p:spTree>
    <p:extLst>
      <p:ext uri="{BB962C8B-B14F-4D97-AF65-F5344CB8AC3E}">
        <p14:creationId xmlns:p14="http://schemas.microsoft.com/office/powerpoint/2010/main" val="42514972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Contol reaches the end of the block, so the variable loses its scope (i.e., variable is destroyed) removed from stack area.</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70</a:t>
            </a:fld>
            <a:endParaRPr lang="en-IN"/>
          </a:p>
        </p:txBody>
      </p:sp>
    </p:spTree>
    <p:extLst>
      <p:ext uri="{BB962C8B-B14F-4D97-AF65-F5344CB8AC3E}">
        <p14:creationId xmlns:p14="http://schemas.microsoft.com/office/powerpoint/2010/main" val="21896343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Contol reaches the end of the block, so the variable loses its scope (i.e., variable is destroyed) removed from stack area.</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71</a:t>
            </a:fld>
            <a:endParaRPr lang="en-IN"/>
          </a:p>
        </p:txBody>
      </p:sp>
    </p:spTree>
    <p:extLst>
      <p:ext uri="{BB962C8B-B14F-4D97-AF65-F5344CB8AC3E}">
        <p14:creationId xmlns:p14="http://schemas.microsoft.com/office/powerpoint/2010/main" val="14399250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smtClean="0"/>
              <a:t>Local variables are stored in stack area. </a:t>
            </a:r>
          </a:p>
          <a:p>
            <a:r>
              <a:rPr lang="en-US" baseline="0" dirty="0" smtClean="0"/>
              <a:t>Stack - Last in first out.</a:t>
            </a:r>
          </a:p>
          <a:p>
            <a:r>
              <a:rPr lang="en-US" baseline="0" dirty="0" smtClean="0"/>
              <a:t>Contol reaches the end of the block, so the variable loses its scope (i.e., variable is destroyed) removed from stack area.</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72</a:t>
            </a:fld>
            <a:endParaRPr lang="en-IN"/>
          </a:p>
        </p:txBody>
      </p:sp>
    </p:spTree>
    <p:extLst>
      <p:ext uri="{BB962C8B-B14F-4D97-AF65-F5344CB8AC3E}">
        <p14:creationId xmlns:p14="http://schemas.microsoft.com/office/powerpoint/2010/main" val="27522668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73</a:t>
            </a:fld>
            <a:endParaRPr lang="en-IN"/>
          </a:p>
        </p:txBody>
      </p:sp>
    </p:spTree>
    <p:extLst>
      <p:ext uri="{BB962C8B-B14F-4D97-AF65-F5344CB8AC3E}">
        <p14:creationId xmlns:p14="http://schemas.microsoft.com/office/powerpoint/2010/main" val="26001162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74</a:t>
            </a:fld>
            <a:endParaRPr lang="en-IN"/>
          </a:p>
        </p:txBody>
      </p:sp>
    </p:spTree>
    <p:extLst>
      <p:ext uri="{BB962C8B-B14F-4D97-AF65-F5344CB8AC3E}">
        <p14:creationId xmlns:p14="http://schemas.microsoft.com/office/powerpoint/2010/main" val="36778712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75</a:t>
            </a:fld>
            <a:endParaRPr lang="en-IN"/>
          </a:p>
        </p:txBody>
      </p:sp>
    </p:spTree>
    <p:extLst>
      <p:ext uri="{BB962C8B-B14F-4D97-AF65-F5344CB8AC3E}">
        <p14:creationId xmlns:p14="http://schemas.microsoft.com/office/powerpoint/2010/main" val="31069597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Global Variables:</a:t>
            </a:r>
          </a:p>
          <a:p>
            <a:r>
              <a:rPr lang="en-IN" sz="1200" b="0" i="0" kern="1200" dirty="0" smtClean="0">
                <a:solidFill>
                  <a:schemeClr val="tx1"/>
                </a:solidFill>
                <a:latin typeface="+mn-lt"/>
                <a:ea typeface="+mn-ea"/>
                <a:cs typeface="+mn-cs"/>
              </a:rPr>
              <a:t>Variables that are defined outside of all the functions and are accessible throughout the program are </a:t>
            </a:r>
            <a:r>
              <a:rPr lang="en-IN" sz="1200" b="1" i="0" kern="1200" dirty="0" smtClean="0">
                <a:solidFill>
                  <a:schemeClr val="tx1"/>
                </a:solidFill>
                <a:latin typeface="+mn-lt"/>
                <a:ea typeface="+mn-ea"/>
                <a:cs typeface="+mn-cs"/>
              </a:rPr>
              <a:t>global variables</a:t>
            </a:r>
            <a:r>
              <a:rPr lang="en-IN" sz="1200" b="0" i="0" kern="1200" dirty="0" smtClean="0">
                <a:solidFill>
                  <a:schemeClr val="tx1"/>
                </a:solidFill>
                <a:latin typeface="+mn-lt"/>
                <a:ea typeface="+mn-ea"/>
                <a:cs typeface="+mn-cs"/>
              </a:rPr>
              <a:t> and are said to have </a:t>
            </a:r>
            <a:r>
              <a:rPr lang="en-IN" sz="1200" b="1" i="0" kern="1200" dirty="0" smtClean="0">
                <a:solidFill>
                  <a:schemeClr val="tx1"/>
                </a:solidFill>
                <a:latin typeface="+mn-lt"/>
                <a:ea typeface="+mn-ea"/>
                <a:cs typeface="+mn-cs"/>
              </a:rPr>
              <a:t>global scope</a:t>
            </a:r>
            <a:r>
              <a:rPr lang="en-IN" sz="1200" b="0" i="0" kern="1200" dirty="0" smtClean="0">
                <a:solidFill>
                  <a:schemeClr val="tx1"/>
                </a:solidFill>
                <a:latin typeface="+mn-lt"/>
                <a:ea typeface="+mn-ea"/>
                <a:cs typeface="+mn-cs"/>
              </a:rPr>
              <a:t>. Once declared, these can be accessed and modified by any function in the program. We can have the same name for a local and a global variable but the local variable gets priority inside a function.</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76</a:t>
            </a:fld>
            <a:endParaRPr lang="en-IN"/>
          </a:p>
        </p:txBody>
      </p:sp>
    </p:spTree>
    <p:extLst>
      <p:ext uri="{BB962C8B-B14F-4D97-AF65-F5344CB8AC3E}">
        <p14:creationId xmlns:p14="http://schemas.microsoft.com/office/powerpoint/2010/main" val="314715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r>
              <a:rPr lang="en-US" sz="1800" dirty="0" smtClean="0"/>
              <a:t> Compiler Error: switch quantity not an integer</a:t>
            </a:r>
          </a:p>
          <a:p>
            <a:pPr marL="342900" indent="-342900">
              <a:spcBef>
                <a:spcPts val="0"/>
              </a:spcBef>
              <a:buFont typeface="+mj-lt"/>
              <a:buAutoNum type="arabicPeriod"/>
            </a:pPr>
            <a:r>
              <a:rPr lang="en-US" sz="1800" dirty="0" smtClean="0"/>
              <a:t>The expression used in switch must be integral type ( int, char and enum). Any other type of expression is not allowed.</a:t>
            </a:r>
          </a:p>
        </p:txBody>
      </p:sp>
      <p:sp>
        <p:nvSpPr>
          <p:cNvPr id="4" name="Slide Number Placeholder 3"/>
          <p:cNvSpPr>
            <a:spLocks noGrp="1"/>
          </p:cNvSpPr>
          <p:nvPr>
            <p:ph type="sldNum" sz="quarter" idx="10"/>
          </p:nvPr>
        </p:nvSpPr>
        <p:spPr/>
        <p:txBody>
          <a:bodyPr/>
          <a:lstStyle/>
          <a:p>
            <a:fld id="{66CF9809-9E45-47B4-894C-F7B6C588F342}" type="slidenum">
              <a:rPr lang="en-US" smtClean="0"/>
              <a:t>8</a:t>
            </a:fld>
            <a:endParaRPr lang="en-US" dirty="0"/>
          </a:p>
        </p:txBody>
      </p:sp>
    </p:spTree>
    <p:extLst>
      <p:ext uri="{BB962C8B-B14F-4D97-AF65-F5344CB8AC3E}">
        <p14:creationId xmlns:p14="http://schemas.microsoft.com/office/powerpoint/2010/main" val="28341070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77</a:t>
            </a:fld>
            <a:endParaRPr lang="en-IN"/>
          </a:p>
        </p:txBody>
      </p:sp>
    </p:spTree>
    <p:extLst>
      <p:ext uri="{BB962C8B-B14F-4D97-AF65-F5344CB8AC3E}">
        <p14:creationId xmlns:p14="http://schemas.microsoft.com/office/powerpoint/2010/main" val="37256674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You can see that the value of the local variable ‘x’ was given priority inside the function ‘fun1’ over the global variable have the same name ‘x’.</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78</a:t>
            </a:fld>
            <a:endParaRPr lang="en-IN"/>
          </a:p>
        </p:txBody>
      </p:sp>
    </p:spTree>
    <p:extLst>
      <p:ext uri="{BB962C8B-B14F-4D97-AF65-F5344CB8AC3E}">
        <p14:creationId xmlns:p14="http://schemas.microsoft.com/office/powerpoint/2010/main" val="12503497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79</a:t>
            </a:fld>
            <a:endParaRPr lang="en-IN"/>
          </a:p>
        </p:txBody>
      </p:sp>
    </p:spTree>
    <p:extLst>
      <p:ext uri="{BB962C8B-B14F-4D97-AF65-F5344CB8AC3E}">
        <p14:creationId xmlns:p14="http://schemas.microsoft.com/office/powerpoint/2010/main" val="23994374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Formal Parameters:</a:t>
            </a:r>
          </a:p>
          <a:p>
            <a:r>
              <a:rPr lang="en-IN" sz="1200" b="0" i="0" kern="1200" dirty="0" smtClean="0">
                <a:solidFill>
                  <a:schemeClr val="tx1"/>
                </a:solidFill>
                <a:latin typeface="+mn-lt"/>
                <a:ea typeface="+mn-ea"/>
                <a:cs typeface="+mn-cs"/>
              </a:rPr>
              <a:t>Formal Parameters are the parameters which are used inside the body of a function. Formal parameters are treated as local variables in that function and get a priority over the global variables.</a:t>
            </a:r>
          </a:p>
          <a:p>
            <a:endParaRPr lang="en-US" baseline="0" dirty="0" smtClean="0"/>
          </a:p>
        </p:txBody>
      </p:sp>
      <p:sp>
        <p:nvSpPr>
          <p:cNvPr id="4" name="Slide Number Placeholder 3"/>
          <p:cNvSpPr>
            <a:spLocks noGrp="1"/>
          </p:cNvSpPr>
          <p:nvPr>
            <p:ph type="sldNum" sz="quarter" idx="10"/>
          </p:nvPr>
        </p:nvSpPr>
        <p:spPr/>
        <p:txBody>
          <a:bodyPr/>
          <a:lstStyle/>
          <a:p>
            <a:fld id="{598F0E57-1924-4718-AAC4-C3C349DB1EB0}" type="slidenum">
              <a:rPr lang="en-IN" smtClean="0"/>
              <a:t>80</a:t>
            </a:fld>
            <a:endParaRPr lang="en-IN"/>
          </a:p>
        </p:txBody>
      </p:sp>
    </p:spTree>
    <p:extLst>
      <p:ext uri="{BB962C8B-B14F-4D97-AF65-F5344CB8AC3E}">
        <p14:creationId xmlns:p14="http://schemas.microsoft.com/office/powerpoint/2010/main" val="39527327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800100" lvl="1" indent="-342900">
              <a:spcBef>
                <a:spcPts val="0"/>
              </a:spcBef>
              <a:buFont typeface="+mj-lt"/>
              <a:buAutoNum type="arabicPeriod"/>
            </a:pPr>
            <a:r>
              <a:rPr lang="en-IN" sz="1800" dirty="0" smtClean="0"/>
              <a:t>Since i is defined globally, it is initialized with default value 0. The Else block is executed as the expression within if evaluates to FALSE. Please note that the empty block is equivalent to a semi-colon(;). So the statements if (i); and if (i) {} are equivalent.</a:t>
            </a:r>
          </a:p>
        </p:txBody>
      </p:sp>
      <p:sp>
        <p:nvSpPr>
          <p:cNvPr id="4" name="Slide Number Placeholder 3"/>
          <p:cNvSpPr>
            <a:spLocks noGrp="1"/>
          </p:cNvSpPr>
          <p:nvPr>
            <p:ph type="sldNum" sz="quarter" idx="10"/>
          </p:nvPr>
        </p:nvSpPr>
        <p:spPr/>
        <p:txBody>
          <a:bodyPr/>
          <a:lstStyle/>
          <a:p>
            <a:fld id="{66CF9809-9E45-47B4-894C-F7B6C588F342}" type="slidenum">
              <a:rPr lang="en-US" smtClean="0"/>
              <a:t>81</a:t>
            </a:fld>
            <a:endParaRPr lang="en-US" dirty="0"/>
          </a:p>
        </p:txBody>
      </p:sp>
    </p:spTree>
    <p:extLst>
      <p:ext uri="{BB962C8B-B14F-4D97-AF65-F5344CB8AC3E}">
        <p14:creationId xmlns:p14="http://schemas.microsoft.com/office/powerpoint/2010/main" val="16130923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sz="1000" b="0" i="0" kern="1200" dirty="0" smtClean="0">
                <a:solidFill>
                  <a:schemeClr val="tx1"/>
                </a:solidFill>
                <a:latin typeface="+mn-lt"/>
                <a:ea typeface="+mn-ea"/>
                <a:cs typeface="+mn-cs"/>
              </a:rPr>
              <a:t>A function is a block of statements that performs a specific task. Suppose you are building an application in C language and in one of your program, you need to perform a same task more than once. In such case you have two options –</a:t>
            </a:r>
          </a:p>
          <a:p>
            <a:r>
              <a:rPr lang="en-IN" sz="1000" b="0" i="0" kern="1200" dirty="0" smtClean="0">
                <a:solidFill>
                  <a:schemeClr val="tx1"/>
                </a:solidFill>
                <a:latin typeface="+mn-lt"/>
                <a:ea typeface="+mn-ea"/>
                <a:cs typeface="+mn-cs"/>
              </a:rPr>
              <a:t>a) Use the same set of statements every time you want to perform the task</a:t>
            </a:r>
            <a:br>
              <a:rPr lang="en-IN" sz="1000" b="0" i="0" kern="1200" dirty="0" smtClean="0">
                <a:solidFill>
                  <a:schemeClr val="tx1"/>
                </a:solidFill>
                <a:latin typeface="+mn-lt"/>
                <a:ea typeface="+mn-ea"/>
                <a:cs typeface="+mn-cs"/>
              </a:rPr>
            </a:br>
            <a:r>
              <a:rPr lang="en-IN" sz="1000" b="0" i="0" kern="1200" dirty="0" smtClean="0">
                <a:solidFill>
                  <a:schemeClr val="tx1"/>
                </a:solidFill>
                <a:latin typeface="+mn-lt"/>
                <a:ea typeface="+mn-ea"/>
                <a:cs typeface="+mn-cs"/>
              </a:rPr>
              <a:t>b) Create a function to perform that task, and just call it every time you need to perform that task.</a:t>
            </a:r>
          </a:p>
          <a:p>
            <a:r>
              <a:rPr lang="en-IN" sz="1000" b="0" i="0" kern="1200" dirty="0" smtClean="0">
                <a:solidFill>
                  <a:schemeClr val="tx1"/>
                </a:solidFill>
                <a:latin typeface="+mn-lt"/>
                <a:ea typeface="+mn-ea"/>
                <a:cs typeface="+mn-cs"/>
              </a:rPr>
              <a:t>Using option (b) is a good practice and a good programmer always uses functions while writing codes in C.</a:t>
            </a:r>
          </a:p>
          <a:p>
            <a:endParaRPr lang="en-US" dirty="0"/>
          </a:p>
        </p:txBody>
      </p:sp>
      <p:sp>
        <p:nvSpPr>
          <p:cNvPr id="4" name="Slide Number Placeholder 3"/>
          <p:cNvSpPr>
            <a:spLocks noGrp="1"/>
          </p:cNvSpPr>
          <p:nvPr>
            <p:ph type="sldNum" sz="quarter" idx="10"/>
          </p:nvPr>
        </p:nvSpPr>
        <p:spPr/>
        <p:txBody>
          <a:bodyPr/>
          <a:lstStyle/>
          <a:p>
            <a:fld id="{03739E75-B765-4B36-B267-45CA8F4A7F83}" type="slidenum">
              <a:rPr lang="en-US" smtClean="0"/>
              <a:t>84</a:t>
            </a:fld>
            <a:endParaRPr lang="en-US"/>
          </a:p>
        </p:txBody>
      </p:sp>
    </p:spTree>
    <p:extLst>
      <p:ext uri="{BB962C8B-B14F-4D97-AF65-F5344CB8AC3E}">
        <p14:creationId xmlns:p14="http://schemas.microsoft.com/office/powerpoint/2010/main" val="14785445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85</a:t>
            </a:fld>
            <a:endParaRPr lang="en-US"/>
          </a:p>
        </p:txBody>
      </p:sp>
    </p:spTree>
    <p:extLst>
      <p:ext uri="{BB962C8B-B14F-4D97-AF65-F5344CB8AC3E}">
        <p14:creationId xmlns:p14="http://schemas.microsoft.com/office/powerpoint/2010/main" val="2668077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86</a:t>
            </a:fld>
            <a:endParaRPr lang="en-US"/>
          </a:p>
        </p:txBody>
      </p:sp>
    </p:spTree>
    <p:extLst>
      <p:ext uri="{BB962C8B-B14F-4D97-AF65-F5344CB8AC3E}">
        <p14:creationId xmlns:p14="http://schemas.microsoft.com/office/powerpoint/2010/main" val="8690668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Introduce the word arguments here without fail...! </a:t>
            </a:r>
          </a:p>
        </p:txBody>
      </p:sp>
      <p:sp>
        <p:nvSpPr>
          <p:cNvPr id="4" name="Slide Number Placeholder 3"/>
          <p:cNvSpPr>
            <a:spLocks noGrp="1"/>
          </p:cNvSpPr>
          <p:nvPr>
            <p:ph type="sldNum" sz="quarter" idx="10"/>
          </p:nvPr>
        </p:nvSpPr>
        <p:spPr/>
        <p:txBody>
          <a:bodyPr/>
          <a:lstStyle/>
          <a:p>
            <a:fld id="{03739E75-B765-4B36-B267-45CA8F4A7F83}" type="slidenum">
              <a:rPr lang="en-US" smtClean="0"/>
              <a:t>87</a:t>
            </a:fld>
            <a:endParaRPr lang="en-US"/>
          </a:p>
        </p:txBody>
      </p:sp>
    </p:spTree>
    <p:extLst>
      <p:ext uri="{BB962C8B-B14F-4D97-AF65-F5344CB8AC3E}">
        <p14:creationId xmlns:p14="http://schemas.microsoft.com/office/powerpoint/2010/main" val="35445987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dirty="0" smtClean="0"/>
              <a:t>For Trainers:</a:t>
            </a:r>
          </a:p>
          <a:p>
            <a:pPr marL="0" marR="0" indent="0" algn="l" defTabSz="735965" rtl="0" eaLnBrk="1" fontAlgn="auto" latinLnBrk="0" hangingPunct="1">
              <a:lnSpc>
                <a:spcPct val="100000"/>
              </a:lnSpc>
              <a:spcBef>
                <a:spcPts val="0"/>
              </a:spcBef>
              <a:spcAft>
                <a:spcPts val="0"/>
              </a:spcAft>
              <a:buClrTx/>
              <a:buSzTx/>
              <a:buFontTx/>
              <a:buNone/>
              <a:defRPr/>
            </a:pPr>
            <a:endParaRPr lang="en-US" dirty="0" smtClean="0"/>
          </a:p>
          <a:p>
            <a:pPr marL="0" marR="0" indent="0" algn="l" defTabSz="735965" rtl="0" eaLnBrk="1" fontAlgn="auto" latinLnBrk="0" hangingPunct="1">
              <a:lnSpc>
                <a:spcPct val="100000"/>
              </a:lnSpc>
              <a:spcBef>
                <a:spcPts val="0"/>
              </a:spcBef>
              <a:spcAft>
                <a:spcPts val="0"/>
              </a:spcAft>
              <a:buClrTx/>
              <a:buSzTx/>
              <a:buFontTx/>
              <a:buNone/>
              <a:defRPr/>
            </a:pPr>
            <a:r>
              <a:rPr lang="en-US" dirty="0" smtClean="0"/>
              <a:t>Explain that program execution</a:t>
            </a:r>
            <a:r>
              <a:rPr lang="en-US" baseline="0" dirty="0" smtClean="0"/>
              <a:t> always starts from main function only. And then trainers can explain about function call.</a:t>
            </a:r>
          </a:p>
          <a:p>
            <a:pPr marL="0" marR="0" indent="0" algn="l" defTabSz="735965" rtl="0" eaLnBrk="1" fontAlgn="auto" latinLnBrk="0" hangingPunct="1">
              <a:lnSpc>
                <a:spcPct val="100000"/>
              </a:lnSpc>
              <a:spcBef>
                <a:spcPts val="0"/>
              </a:spcBef>
              <a:spcAft>
                <a:spcPts val="0"/>
              </a:spcAft>
              <a:buClrTx/>
              <a:buSzTx/>
              <a:buFontTx/>
              <a:buNone/>
              <a:defRPr/>
            </a:pPr>
            <a:endParaRPr lang="en-IN" dirty="0"/>
          </a:p>
          <a:p>
            <a:pPr marL="0" marR="0" indent="0" algn="l" defTabSz="735965" rtl="0" eaLnBrk="1" fontAlgn="auto" latinLnBrk="0" hangingPunct="1">
              <a:lnSpc>
                <a:spcPct val="100000"/>
              </a:lnSpc>
              <a:spcBef>
                <a:spcPts val="0"/>
              </a:spcBef>
              <a:spcAft>
                <a:spcPts val="0"/>
              </a:spcAft>
              <a:buClrTx/>
              <a:buSzTx/>
              <a:buFontTx/>
              <a:buNone/>
              <a:defRPr/>
            </a:pPr>
            <a:r>
              <a:rPr lang="en-US" altLang="en-IN" dirty="0"/>
              <a:t>Arguments - two names.. formal and actual parameters.</a:t>
            </a:r>
          </a:p>
        </p:txBody>
      </p:sp>
      <p:sp>
        <p:nvSpPr>
          <p:cNvPr id="4" name="Slide Number Placeholder 3"/>
          <p:cNvSpPr>
            <a:spLocks noGrp="1"/>
          </p:cNvSpPr>
          <p:nvPr>
            <p:ph type="sldNum" sz="quarter" idx="10"/>
          </p:nvPr>
        </p:nvSpPr>
        <p:spPr/>
        <p:txBody>
          <a:bodyPr/>
          <a:lstStyle/>
          <a:p>
            <a:fld id="{03739E75-B765-4B36-B267-45CA8F4A7F83}" type="slidenum">
              <a:rPr lang="en-US" smtClean="0"/>
              <a:t>88</a:t>
            </a:fld>
            <a:endParaRPr lang="en-US"/>
          </a:p>
        </p:txBody>
      </p:sp>
    </p:spTree>
    <p:extLst>
      <p:ext uri="{BB962C8B-B14F-4D97-AF65-F5344CB8AC3E}">
        <p14:creationId xmlns:p14="http://schemas.microsoft.com/office/powerpoint/2010/main" val="1150642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spcBef>
                <a:spcPts val="0"/>
              </a:spcBef>
              <a:buFont typeface="+mj-lt"/>
              <a:buAutoNum type="arabicPeriod"/>
            </a:pPr>
            <a:r>
              <a:rPr lang="en-IN" sz="1800" dirty="0" smtClean="0"/>
              <a:t>The control first goes to the if statement where 0 is printed. The printf("0") returns the number of characters being printed i.e. 1. The block under if statement gets executed and i is initialized with 3.</a:t>
            </a:r>
          </a:p>
        </p:txBody>
      </p:sp>
      <p:sp>
        <p:nvSpPr>
          <p:cNvPr id="4" name="Slide Number Placeholder 3"/>
          <p:cNvSpPr>
            <a:spLocks noGrp="1"/>
          </p:cNvSpPr>
          <p:nvPr>
            <p:ph type="sldNum" sz="quarter" idx="10"/>
          </p:nvPr>
        </p:nvSpPr>
        <p:spPr/>
        <p:txBody>
          <a:bodyPr/>
          <a:lstStyle/>
          <a:p>
            <a:fld id="{66CF9809-9E45-47B4-894C-F7B6C588F342}" type="slidenum">
              <a:rPr lang="en-US" smtClean="0"/>
              <a:t>9</a:t>
            </a:fld>
            <a:endParaRPr lang="en-US" dirty="0"/>
          </a:p>
        </p:txBody>
      </p:sp>
    </p:spTree>
    <p:extLst>
      <p:ext uri="{BB962C8B-B14F-4D97-AF65-F5344CB8AC3E}">
        <p14:creationId xmlns:p14="http://schemas.microsoft.com/office/powerpoint/2010/main" val="7579359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89</a:t>
            </a:fld>
            <a:endParaRPr lang="en-US"/>
          </a:p>
        </p:txBody>
      </p:sp>
    </p:spTree>
    <p:extLst>
      <p:ext uri="{BB962C8B-B14F-4D97-AF65-F5344CB8AC3E}">
        <p14:creationId xmlns:p14="http://schemas.microsoft.com/office/powerpoint/2010/main" val="28014631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90</a:t>
            </a:fld>
            <a:endParaRPr lang="en-US"/>
          </a:p>
        </p:txBody>
      </p:sp>
    </p:spTree>
    <p:extLst>
      <p:ext uri="{BB962C8B-B14F-4D97-AF65-F5344CB8AC3E}">
        <p14:creationId xmlns:p14="http://schemas.microsoft.com/office/powerpoint/2010/main" val="37135006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91</a:t>
            </a:fld>
            <a:endParaRPr lang="en-US"/>
          </a:p>
        </p:txBody>
      </p:sp>
    </p:spTree>
    <p:extLst>
      <p:ext uri="{BB962C8B-B14F-4D97-AF65-F5344CB8AC3E}">
        <p14:creationId xmlns:p14="http://schemas.microsoft.com/office/powerpoint/2010/main" val="29448122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92</a:t>
            </a:fld>
            <a:endParaRPr lang="en-US"/>
          </a:p>
        </p:txBody>
      </p:sp>
    </p:spTree>
    <p:extLst>
      <p:ext uri="{BB962C8B-B14F-4D97-AF65-F5344CB8AC3E}">
        <p14:creationId xmlns:p14="http://schemas.microsoft.com/office/powerpoint/2010/main" val="36504303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93</a:t>
            </a:fld>
            <a:endParaRPr lang="en-US"/>
          </a:p>
        </p:txBody>
      </p:sp>
    </p:spTree>
    <p:extLst>
      <p:ext uri="{BB962C8B-B14F-4D97-AF65-F5344CB8AC3E}">
        <p14:creationId xmlns:p14="http://schemas.microsoft.com/office/powerpoint/2010/main" val="34139789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03739E75-B765-4B36-B267-45CA8F4A7F83}" type="slidenum">
              <a:rPr lang="en-US" smtClean="0"/>
              <a:t>94</a:t>
            </a:fld>
            <a:endParaRPr lang="en-US"/>
          </a:p>
        </p:txBody>
      </p:sp>
    </p:spTree>
    <p:extLst>
      <p:ext uri="{BB962C8B-B14F-4D97-AF65-F5344CB8AC3E}">
        <p14:creationId xmlns:p14="http://schemas.microsoft.com/office/powerpoint/2010/main" val="14125940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95</a:t>
            </a:fld>
            <a:endParaRPr lang="en-IN"/>
          </a:p>
        </p:txBody>
      </p:sp>
    </p:spTree>
    <p:extLst>
      <p:ext uri="{BB962C8B-B14F-4D97-AF65-F5344CB8AC3E}">
        <p14:creationId xmlns:p14="http://schemas.microsoft.com/office/powerpoint/2010/main" val="25207916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96</a:t>
            </a:fld>
            <a:endParaRPr lang="en-IN"/>
          </a:p>
        </p:txBody>
      </p:sp>
    </p:spTree>
    <p:extLst>
      <p:ext uri="{BB962C8B-B14F-4D97-AF65-F5344CB8AC3E}">
        <p14:creationId xmlns:p14="http://schemas.microsoft.com/office/powerpoint/2010/main" val="5201508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97</a:t>
            </a:fld>
            <a:endParaRPr lang="en-IN"/>
          </a:p>
        </p:txBody>
      </p:sp>
    </p:spTree>
    <p:extLst>
      <p:ext uri="{BB962C8B-B14F-4D97-AF65-F5344CB8AC3E}">
        <p14:creationId xmlns:p14="http://schemas.microsoft.com/office/powerpoint/2010/main" val="18957655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98</a:t>
            </a:fld>
            <a:endParaRPr lang="en-IN"/>
          </a:p>
        </p:txBody>
      </p:sp>
    </p:spTree>
    <p:extLst>
      <p:ext uri="{BB962C8B-B14F-4D97-AF65-F5344CB8AC3E}">
        <p14:creationId xmlns:p14="http://schemas.microsoft.com/office/powerpoint/2010/main" val="1698618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lvl="0" indent="-342900">
              <a:spcBef>
                <a:spcPts val="0"/>
              </a:spcBef>
              <a:buFont typeface="+mj-lt"/>
              <a:buAutoNum type="arabicPeriod"/>
            </a:pPr>
            <a:r>
              <a:rPr lang="en-IN" sz="1800" dirty="0" smtClean="0"/>
              <a:t> n = 3</a:t>
            </a:r>
          </a:p>
          <a:p>
            <a:pPr marL="342900" lvl="0" indent="-342900">
              <a:spcBef>
                <a:spcPts val="0"/>
              </a:spcBef>
              <a:buFont typeface="+mj-lt"/>
              <a:buAutoNum type="arabicPeriod"/>
            </a:pPr>
            <a:r>
              <a:rPr lang="en-IN" sz="1800" dirty="0" smtClean="0"/>
              <a:t> n = 1</a:t>
            </a:r>
          </a:p>
          <a:p>
            <a:pPr marL="342900" lvl="0" indent="-342900">
              <a:spcBef>
                <a:spcPts val="0"/>
              </a:spcBef>
              <a:buFont typeface="+mj-lt"/>
              <a:buAutoNum type="arabicPeriod"/>
            </a:pPr>
            <a:r>
              <a:rPr lang="en-IN" sz="1800" dirty="0" smtClean="0"/>
              <a:t> n = -1</a:t>
            </a:r>
          </a:p>
          <a:p>
            <a:pPr marL="342900" lvl="0" indent="-342900">
              <a:spcBef>
                <a:spcPts val="0"/>
              </a:spcBef>
              <a:buFont typeface="+mj-lt"/>
              <a:buAutoNum type="arabicPeriod"/>
            </a:pPr>
            <a:r>
              <a:rPr lang="en-IN" sz="1800" dirty="0" smtClean="0"/>
              <a:t> n = -3</a:t>
            </a:r>
          </a:p>
          <a:p>
            <a:pPr marL="342900" lvl="0" indent="-342900">
              <a:spcBef>
                <a:spcPts val="0"/>
              </a:spcBef>
              <a:buFont typeface="+mj-lt"/>
              <a:buAutoNum type="arabicPeriod"/>
            </a:pPr>
            <a:r>
              <a:rPr lang="en-IN" sz="1800" dirty="0" smtClean="0"/>
              <a:t> n = -5</a:t>
            </a:r>
          </a:p>
          <a:p>
            <a:pPr marL="342900" lvl="0" indent="-342900">
              <a:spcBef>
                <a:spcPts val="0"/>
              </a:spcBef>
              <a:buFont typeface="+mj-lt"/>
              <a:buAutoNum type="arabicPeriod"/>
            </a:pPr>
            <a:r>
              <a:rPr lang="en-IN" sz="1800" dirty="0" smtClean="0"/>
              <a:t> n = -7</a:t>
            </a:r>
          </a:p>
          <a:p>
            <a:pPr marL="342900" lvl="0" indent="-342900">
              <a:spcBef>
                <a:spcPts val="0"/>
              </a:spcBef>
              <a:buFont typeface="+mj-lt"/>
              <a:buAutoNum type="arabicPeriod"/>
            </a:pPr>
            <a:r>
              <a:rPr lang="en-IN" sz="1800" dirty="0" smtClean="0"/>
              <a:t> n = -9</a:t>
            </a:r>
          </a:p>
          <a:p>
            <a:pPr marL="342900" lvl="0" indent="-342900">
              <a:spcBef>
                <a:spcPts val="0"/>
              </a:spcBef>
              <a:buFont typeface="+mj-lt"/>
              <a:buAutoNum type="arabicPeriod"/>
            </a:pPr>
            <a:r>
              <a:rPr lang="en-IN" sz="1800" dirty="0" smtClean="0"/>
              <a:t> n = -11</a:t>
            </a:r>
          </a:p>
          <a:p>
            <a:pPr marL="342900" lvl="0" indent="-342900">
              <a:spcBef>
                <a:spcPts val="0"/>
              </a:spcBef>
              <a:buFont typeface="+mj-lt"/>
              <a:buAutoNum type="arabicPeriod"/>
            </a:pPr>
            <a:r>
              <a:rPr lang="en-IN" sz="1800" dirty="0" smtClean="0"/>
              <a:t> n = -13  </a:t>
            </a:r>
            <a:r>
              <a:rPr lang="en-US" altLang="en-IN" sz="1800" dirty="0" smtClean="0"/>
              <a:t>etc.... infinite loop</a:t>
            </a:r>
          </a:p>
        </p:txBody>
      </p:sp>
      <p:sp>
        <p:nvSpPr>
          <p:cNvPr id="4" name="Slide Number Placeholder 3"/>
          <p:cNvSpPr>
            <a:spLocks noGrp="1"/>
          </p:cNvSpPr>
          <p:nvPr>
            <p:ph type="sldNum" sz="quarter" idx="10"/>
          </p:nvPr>
        </p:nvSpPr>
        <p:spPr/>
        <p:txBody>
          <a:bodyPr/>
          <a:lstStyle/>
          <a:p>
            <a:fld id="{66CF9809-9E45-47B4-894C-F7B6C588F342}" type="slidenum">
              <a:rPr lang="en-US" smtClean="0"/>
              <a:t>10</a:t>
            </a:fld>
            <a:endParaRPr lang="en-US" dirty="0"/>
          </a:p>
        </p:txBody>
      </p:sp>
    </p:spTree>
    <p:extLst>
      <p:ext uri="{BB962C8B-B14F-4D97-AF65-F5344CB8AC3E}">
        <p14:creationId xmlns:p14="http://schemas.microsoft.com/office/powerpoint/2010/main" val="39350887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99</a:t>
            </a:fld>
            <a:endParaRPr lang="en-IN"/>
          </a:p>
        </p:txBody>
      </p:sp>
    </p:spTree>
    <p:extLst>
      <p:ext uri="{BB962C8B-B14F-4D97-AF65-F5344CB8AC3E}">
        <p14:creationId xmlns:p14="http://schemas.microsoft.com/office/powerpoint/2010/main" val="36236679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100</a:t>
            </a:fld>
            <a:endParaRPr lang="en-IN"/>
          </a:p>
        </p:txBody>
      </p:sp>
    </p:spTree>
    <p:extLst>
      <p:ext uri="{BB962C8B-B14F-4D97-AF65-F5344CB8AC3E}">
        <p14:creationId xmlns:p14="http://schemas.microsoft.com/office/powerpoint/2010/main" val="3829564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101</a:t>
            </a:fld>
            <a:endParaRPr lang="en-IN"/>
          </a:p>
        </p:txBody>
      </p:sp>
    </p:spTree>
    <p:extLst>
      <p:ext uri="{BB962C8B-B14F-4D97-AF65-F5344CB8AC3E}">
        <p14:creationId xmlns:p14="http://schemas.microsoft.com/office/powerpoint/2010/main" val="153822931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102</a:t>
            </a:fld>
            <a:endParaRPr lang="en-IN"/>
          </a:p>
        </p:txBody>
      </p:sp>
    </p:spTree>
    <p:extLst>
      <p:ext uri="{BB962C8B-B14F-4D97-AF65-F5344CB8AC3E}">
        <p14:creationId xmlns:p14="http://schemas.microsoft.com/office/powerpoint/2010/main" val="27027868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103</a:t>
            </a:fld>
            <a:endParaRPr lang="en-IN"/>
          </a:p>
        </p:txBody>
      </p:sp>
    </p:spTree>
    <p:extLst>
      <p:ext uri="{BB962C8B-B14F-4D97-AF65-F5344CB8AC3E}">
        <p14:creationId xmlns:p14="http://schemas.microsoft.com/office/powerpoint/2010/main" val="25738721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104</a:t>
            </a:fld>
            <a:endParaRPr lang="en-IN"/>
          </a:p>
        </p:txBody>
      </p:sp>
    </p:spTree>
    <p:extLst>
      <p:ext uri="{BB962C8B-B14F-4D97-AF65-F5344CB8AC3E}">
        <p14:creationId xmlns:p14="http://schemas.microsoft.com/office/powerpoint/2010/main" val="28865347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105</a:t>
            </a:fld>
            <a:endParaRPr lang="en-IN"/>
          </a:p>
        </p:txBody>
      </p:sp>
    </p:spTree>
    <p:extLst>
      <p:ext uri="{BB962C8B-B14F-4D97-AF65-F5344CB8AC3E}">
        <p14:creationId xmlns:p14="http://schemas.microsoft.com/office/powerpoint/2010/main" val="311845088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106</a:t>
            </a:fld>
            <a:endParaRPr lang="en-IN"/>
          </a:p>
        </p:txBody>
      </p:sp>
    </p:spTree>
    <p:extLst>
      <p:ext uri="{BB962C8B-B14F-4D97-AF65-F5344CB8AC3E}">
        <p14:creationId xmlns:p14="http://schemas.microsoft.com/office/powerpoint/2010/main" val="3062074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107</a:t>
            </a:fld>
            <a:endParaRPr lang="en-IN"/>
          </a:p>
        </p:txBody>
      </p:sp>
    </p:spTree>
    <p:extLst>
      <p:ext uri="{BB962C8B-B14F-4D97-AF65-F5344CB8AC3E}">
        <p14:creationId xmlns:p14="http://schemas.microsoft.com/office/powerpoint/2010/main" val="30634541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108</a:t>
            </a:fld>
            <a:endParaRPr lang="en-IN"/>
          </a:p>
        </p:txBody>
      </p:sp>
    </p:spTree>
    <p:extLst>
      <p:ext uri="{BB962C8B-B14F-4D97-AF65-F5344CB8AC3E}">
        <p14:creationId xmlns:p14="http://schemas.microsoft.com/office/powerpoint/2010/main" val="779229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indent="0">
              <a:spcBef>
                <a:spcPts val="0"/>
              </a:spcBef>
              <a:buFont typeface="+mj-lt"/>
              <a:buNone/>
            </a:pPr>
            <a:endParaRPr lang="en-US" altLang="en-IN" sz="1800" dirty="0" smtClean="0"/>
          </a:p>
        </p:txBody>
      </p:sp>
      <p:sp>
        <p:nvSpPr>
          <p:cNvPr id="4" name="Slide Number Placeholder 3"/>
          <p:cNvSpPr>
            <a:spLocks noGrp="1"/>
          </p:cNvSpPr>
          <p:nvPr>
            <p:ph type="sldNum" sz="quarter" idx="10"/>
          </p:nvPr>
        </p:nvSpPr>
        <p:spPr/>
        <p:txBody>
          <a:bodyPr/>
          <a:lstStyle/>
          <a:p>
            <a:fld id="{66CF9809-9E45-47B4-894C-F7B6C588F342}" type="slidenum">
              <a:rPr lang="en-US" smtClean="0"/>
              <a:t>11</a:t>
            </a:fld>
            <a:endParaRPr lang="en-US" dirty="0"/>
          </a:p>
        </p:txBody>
      </p:sp>
    </p:spTree>
    <p:extLst>
      <p:ext uri="{BB962C8B-B14F-4D97-AF65-F5344CB8AC3E}">
        <p14:creationId xmlns:p14="http://schemas.microsoft.com/office/powerpoint/2010/main" val="1028310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109</a:t>
            </a:fld>
            <a:endParaRPr lang="en-IN"/>
          </a:p>
        </p:txBody>
      </p:sp>
    </p:spTree>
    <p:extLst>
      <p:ext uri="{BB962C8B-B14F-4D97-AF65-F5344CB8AC3E}">
        <p14:creationId xmlns:p14="http://schemas.microsoft.com/office/powerpoint/2010/main" val="42926725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110</a:t>
            </a:fld>
            <a:endParaRPr lang="en-IN"/>
          </a:p>
        </p:txBody>
      </p:sp>
    </p:spTree>
    <p:extLst>
      <p:ext uri="{BB962C8B-B14F-4D97-AF65-F5344CB8AC3E}">
        <p14:creationId xmlns:p14="http://schemas.microsoft.com/office/powerpoint/2010/main" val="5443151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111</a:t>
            </a:fld>
            <a:endParaRPr lang="en-IN"/>
          </a:p>
        </p:txBody>
      </p:sp>
    </p:spTree>
    <p:extLst>
      <p:ext uri="{BB962C8B-B14F-4D97-AF65-F5344CB8AC3E}">
        <p14:creationId xmlns:p14="http://schemas.microsoft.com/office/powerpoint/2010/main" val="35729646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112</a:t>
            </a:fld>
            <a:endParaRPr lang="en-IN"/>
          </a:p>
        </p:txBody>
      </p:sp>
    </p:spTree>
    <p:extLst>
      <p:ext uri="{BB962C8B-B14F-4D97-AF65-F5344CB8AC3E}">
        <p14:creationId xmlns:p14="http://schemas.microsoft.com/office/powerpoint/2010/main" val="398941741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113</a:t>
            </a:fld>
            <a:endParaRPr lang="en-IN"/>
          </a:p>
        </p:txBody>
      </p:sp>
    </p:spTree>
    <p:extLst>
      <p:ext uri="{BB962C8B-B14F-4D97-AF65-F5344CB8AC3E}">
        <p14:creationId xmlns:p14="http://schemas.microsoft.com/office/powerpoint/2010/main" val="338811157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lt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114</a:t>
            </a:fld>
            <a:endParaRPr lang="en-IN"/>
          </a:p>
        </p:txBody>
      </p:sp>
    </p:spTree>
    <p:extLst>
      <p:ext uri="{BB962C8B-B14F-4D97-AF65-F5344CB8AC3E}">
        <p14:creationId xmlns:p14="http://schemas.microsoft.com/office/powerpoint/2010/main" val="30400673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115</a:t>
            </a:fld>
            <a:endParaRPr lang="en-IN"/>
          </a:p>
        </p:txBody>
      </p:sp>
    </p:spTree>
    <p:extLst>
      <p:ext uri="{BB962C8B-B14F-4D97-AF65-F5344CB8AC3E}">
        <p14:creationId xmlns:p14="http://schemas.microsoft.com/office/powerpoint/2010/main" val="109049378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116</a:t>
            </a:fld>
            <a:endParaRPr lang="en-US"/>
          </a:p>
        </p:txBody>
      </p:sp>
    </p:spTree>
    <p:extLst>
      <p:ext uri="{BB962C8B-B14F-4D97-AF65-F5344CB8AC3E}">
        <p14:creationId xmlns:p14="http://schemas.microsoft.com/office/powerpoint/2010/main" val="14657988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98F0E57-1924-4718-AAC4-C3C349DB1EB0}" type="slidenum">
              <a:rPr lang="en-IN" smtClean="0"/>
              <a:t>117</a:t>
            </a:fld>
            <a:endParaRPr lang="en-IN"/>
          </a:p>
        </p:txBody>
      </p:sp>
    </p:spTree>
    <p:extLst>
      <p:ext uri="{BB962C8B-B14F-4D97-AF65-F5344CB8AC3E}">
        <p14:creationId xmlns:p14="http://schemas.microsoft.com/office/powerpoint/2010/main" val="101406090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735965" rtl="0" eaLnBrk="1" fontAlgn="auto" latinLnBrk="0" hangingPunct="1">
              <a:lnSpc>
                <a:spcPct val="100000"/>
              </a:lnSpc>
              <a:spcBef>
                <a:spcPts val="0"/>
              </a:spcBef>
              <a:spcAft>
                <a:spcPts val="0"/>
              </a:spcAft>
              <a:buClrTx/>
              <a:buSzTx/>
              <a:buFontTx/>
              <a:buNone/>
              <a:defRPr/>
            </a:pPr>
            <a:r>
              <a:rPr lang="en-US" altLang="en-IN" dirty="0"/>
              <a:t>Function call by passing only values.</a:t>
            </a:r>
          </a:p>
        </p:txBody>
      </p:sp>
      <p:sp>
        <p:nvSpPr>
          <p:cNvPr id="4" name="Slide Number Placeholder 3"/>
          <p:cNvSpPr>
            <a:spLocks noGrp="1"/>
          </p:cNvSpPr>
          <p:nvPr>
            <p:ph type="sldNum" sz="quarter" idx="10"/>
          </p:nvPr>
        </p:nvSpPr>
        <p:spPr/>
        <p:txBody>
          <a:bodyPr/>
          <a:lstStyle/>
          <a:p>
            <a:fld id="{03739E75-B765-4B36-B267-45CA8F4A7F83}" type="slidenum">
              <a:rPr lang="en-US" smtClean="0"/>
              <a:t>119</a:t>
            </a:fld>
            <a:endParaRPr lang="en-US"/>
          </a:p>
        </p:txBody>
      </p:sp>
    </p:spTree>
    <p:extLst>
      <p:ext uri="{BB962C8B-B14F-4D97-AF65-F5344CB8AC3E}">
        <p14:creationId xmlns:p14="http://schemas.microsoft.com/office/powerpoint/2010/main" val="72878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379"/>
            <a:ext cx="7772400" cy="110290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670"/>
            <a:ext cx="6400800" cy="131491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30070" indent="0" algn="ctr">
              <a:buNone/>
              <a:defRPr>
                <a:solidFill>
                  <a:schemeClr val="tx1">
                    <a:tint val="75000"/>
                  </a:schemeClr>
                </a:solidFill>
              </a:defRPr>
            </a:lvl5pPr>
            <a:lvl6pPr marL="2287270" indent="0" algn="ctr">
              <a:buNone/>
              <a:defRPr>
                <a:solidFill>
                  <a:schemeClr val="tx1">
                    <a:tint val="75000"/>
                  </a:schemeClr>
                </a:solidFill>
              </a:defRPr>
            </a:lvl6pPr>
            <a:lvl7pPr marL="2744470" indent="0" algn="ctr">
              <a:buNone/>
              <a:defRPr>
                <a:solidFill>
                  <a:schemeClr val="tx1">
                    <a:tint val="75000"/>
                  </a:schemeClr>
                </a:solidFill>
              </a:defRPr>
            </a:lvl7pPr>
            <a:lvl8pPr marL="3201670" indent="0" algn="ctr">
              <a:buNone/>
              <a:defRPr>
                <a:solidFill>
                  <a:schemeClr val="tx1">
                    <a:tint val="75000"/>
                  </a:schemeClr>
                </a:solidFill>
              </a:defRPr>
            </a:lvl8pPr>
            <a:lvl9pPr marL="365887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52"/>
            <a:ext cx="2057400" cy="43901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52"/>
            <a:ext cx="6019800" cy="43901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417"/>
            <a:ext cx="7772400" cy="1125338"/>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535"/>
            <a:ext cx="4040188"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151535"/>
            <a:ext cx="4041775" cy="4799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7"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823"/>
            <a:ext cx="3008313" cy="871690"/>
          </a:xfrm>
        </p:spPr>
        <p:txBody>
          <a:bodyPr anchor="b"/>
          <a:lstStyle>
            <a:lvl1pPr algn="l">
              <a:defRPr sz="1500" b="1"/>
            </a:lvl1pPr>
          </a:lstStyle>
          <a:p>
            <a:r>
              <a:rPr lang="en-US" smtClean="0"/>
              <a:t>Click to edit Master title style</a:t>
            </a:r>
            <a:endParaRPr lang="en-IN"/>
          </a:p>
        </p:txBody>
      </p:sp>
      <p:sp>
        <p:nvSpPr>
          <p:cNvPr id="3" name="Content Placeholder 2"/>
          <p:cNvSpPr>
            <a:spLocks noGrp="1"/>
          </p:cNvSpPr>
          <p:nvPr>
            <p:ph idx="1"/>
          </p:nvPr>
        </p:nvSpPr>
        <p:spPr>
          <a:xfrm>
            <a:off x="3575050"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en-IN"/>
          </a:p>
        </p:txBody>
      </p:sp>
      <p:sp>
        <p:nvSpPr>
          <p:cNvPr id="4" name="Text Placeholder 3"/>
          <p:cNvSpPr>
            <a:spLocks noGrp="1"/>
          </p:cNvSpPr>
          <p:nvPr>
            <p:ph type="body" sz="half" idx="2"/>
          </p:nvPr>
        </p:nvSpPr>
        <p:spPr>
          <a:xfrm>
            <a:off x="1792288" y="4026207"/>
            <a:ext cx="5486400" cy="60375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015"/>
            <a:ext cx="6019800" cy="43894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332"/>
            <a:ext cx="7772400" cy="1021914"/>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798"/>
            <a:ext cx="7772400" cy="112553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30070" indent="0">
              <a:buNone/>
              <a:defRPr sz="1400">
                <a:solidFill>
                  <a:schemeClr val="tx1">
                    <a:tint val="75000"/>
                  </a:schemeClr>
                </a:solidFill>
              </a:defRPr>
            </a:lvl5pPr>
            <a:lvl6pPr marL="2287270" indent="0">
              <a:buNone/>
              <a:defRPr sz="1400">
                <a:solidFill>
                  <a:schemeClr val="tx1">
                    <a:tint val="75000"/>
                  </a:schemeClr>
                </a:solidFill>
              </a:defRPr>
            </a:lvl6pPr>
            <a:lvl7pPr marL="2744470" indent="0">
              <a:buNone/>
              <a:defRPr sz="1400">
                <a:solidFill>
                  <a:schemeClr val="tx1">
                    <a:tint val="75000"/>
                  </a:schemeClr>
                </a:solidFill>
              </a:defRPr>
            </a:lvl7pPr>
            <a:lvl8pPr marL="3201670" indent="0">
              <a:buNone/>
              <a:defRPr sz="1400">
                <a:solidFill>
                  <a:schemeClr val="tx1">
                    <a:tint val="75000"/>
                  </a:schemeClr>
                </a:solidFill>
              </a:defRPr>
            </a:lvl8pPr>
            <a:lvl9pPr marL="365887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D532-C42D-447E-B935-68E7A58B876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571"/>
            <a:ext cx="4038600" cy="3395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571"/>
            <a:ext cx="4038600" cy="3395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737"/>
            <a:ext cx="4040188" cy="47999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30070" indent="0">
              <a:buNone/>
              <a:defRPr sz="1600" b="1"/>
            </a:lvl5pPr>
            <a:lvl6pPr marL="2287270" indent="0">
              <a:buNone/>
              <a:defRPr sz="1600" b="1"/>
            </a:lvl6pPr>
            <a:lvl7pPr marL="2744470" indent="0">
              <a:buNone/>
              <a:defRPr sz="1600" b="1"/>
            </a:lvl7pPr>
            <a:lvl8pPr marL="3201670" indent="0">
              <a:buNone/>
              <a:defRPr sz="1600" b="1"/>
            </a:lvl8pPr>
            <a:lvl9pPr marL="365887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726"/>
            <a:ext cx="4040188" cy="29645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151737"/>
            <a:ext cx="4041775" cy="47999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30070" indent="0">
              <a:buNone/>
              <a:defRPr sz="1600" b="1"/>
            </a:lvl5pPr>
            <a:lvl6pPr marL="2287270" indent="0">
              <a:buNone/>
              <a:defRPr sz="1600" b="1"/>
            </a:lvl6pPr>
            <a:lvl7pPr marL="2744470" indent="0">
              <a:buNone/>
              <a:defRPr sz="1600" b="1"/>
            </a:lvl7pPr>
            <a:lvl8pPr marL="3201670" indent="0">
              <a:buNone/>
              <a:defRPr sz="1600" b="1"/>
            </a:lvl8pPr>
            <a:lvl9pPr marL="365887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726"/>
            <a:ext cx="4041775" cy="29645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CD532-C42D-447E-B935-68E7A58B8760}"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CD532-C42D-447E-B935-68E7A58B8760}"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D532-C42D-447E-B935-68E7A58B8760}"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859"/>
            <a:ext cx="3008313" cy="871842"/>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861"/>
            <a:ext cx="5111750" cy="4391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3" y="1076702"/>
            <a:ext cx="3008313" cy="35195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30070" indent="0">
              <a:buNone/>
              <a:defRPr sz="900"/>
            </a:lvl5pPr>
            <a:lvl6pPr marL="2287270" indent="0">
              <a:buNone/>
              <a:defRPr sz="900"/>
            </a:lvl6pPr>
            <a:lvl7pPr marL="2744470" indent="0">
              <a:buNone/>
              <a:defRPr sz="900"/>
            </a:lvl7pPr>
            <a:lvl8pPr marL="3201670" indent="0">
              <a:buNone/>
              <a:defRPr sz="900"/>
            </a:lvl8pPr>
            <a:lvl9pPr marL="365887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710"/>
            <a:ext cx="5486400" cy="425202"/>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741"/>
            <a:ext cx="5486400" cy="30871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30070" indent="0">
              <a:buNone/>
              <a:defRPr sz="2000"/>
            </a:lvl5pPr>
            <a:lvl6pPr marL="2287270" indent="0">
              <a:buNone/>
              <a:defRPr sz="2000"/>
            </a:lvl6pPr>
            <a:lvl7pPr marL="2744470" indent="0">
              <a:buNone/>
              <a:defRPr sz="2000"/>
            </a:lvl7pPr>
            <a:lvl8pPr marL="3201670" indent="0">
              <a:buNone/>
              <a:defRPr sz="2000"/>
            </a:lvl8pPr>
            <a:lvl9pPr marL="3658870" indent="0">
              <a:buNone/>
              <a:defRPr sz="2000"/>
            </a:lvl9pPr>
          </a:lstStyle>
          <a:p>
            <a:endParaRPr lang="en-IN"/>
          </a:p>
        </p:txBody>
      </p:sp>
      <p:sp>
        <p:nvSpPr>
          <p:cNvPr id="4" name="Text Placeholder 3"/>
          <p:cNvSpPr>
            <a:spLocks noGrp="1"/>
          </p:cNvSpPr>
          <p:nvPr>
            <p:ph type="body" sz="half" idx="2"/>
          </p:nvPr>
        </p:nvSpPr>
        <p:spPr>
          <a:xfrm>
            <a:off x="1792288" y="4026911"/>
            <a:ext cx="5486400" cy="6038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30070" indent="0">
              <a:buNone/>
              <a:defRPr sz="900"/>
            </a:lvl5pPr>
            <a:lvl6pPr marL="2287270" indent="0">
              <a:buNone/>
              <a:defRPr sz="900"/>
            </a:lvl6pPr>
            <a:lvl7pPr marL="2744470" indent="0">
              <a:buNone/>
              <a:defRPr sz="900"/>
            </a:lvl7pPr>
            <a:lvl8pPr marL="3201670" indent="0">
              <a:buNone/>
              <a:defRPr sz="900"/>
            </a:lvl8pPr>
            <a:lvl9pPr marL="365887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CD532-C42D-447E-B935-68E7A58B876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6E732-EB69-4A28-8A29-794901064E37}" type="slidenum">
              <a:rPr lang="en-IN" smtClean="0"/>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51"/>
            <a:ext cx="8229600" cy="8575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571"/>
            <a:ext cx="8229600" cy="33956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931"/>
            <a:ext cx="2133600" cy="273940"/>
          </a:xfrm>
          <a:prstGeom prst="rect">
            <a:avLst/>
          </a:prstGeom>
        </p:spPr>
        <p:txBody>
          <a:bodyPr vert="horz" lIns="91440" tIns="45720" rIns="91440" bIns="45720" rtlCol="0" anchor="ctr"/>
          <a:lstStyle>
            <a:lvl1pPr algn="l">
              <a:defRPr sz="1200">
                <a:solidFill>
                  <a:schemeClr val="tx1">
                    <a:tint val="75000"/>
                  </a:schemeClr>
                </a:solidFill>
              </a:defRPr>
            </a:lvl1pPr>
          </a:lstStyle>
          <a:p>
            <a:fld id="{8E1CD532-C42D-447E-B935-68E7A58B8760}" type="datetimeFigureOut">
              <a:rPr lang="en-IN" smtClean="0"/>
              <a:t>15-02-2022</a:t>
            </a:fld>
            <a:endParaRPr lang="en-IN"/>
          </a:p>
        </p:txBody>
      </p:sp>
      <p:sp>
        <p:nvSpPr>
          <p:cNvPr id="5" name="Footer Placeholder 4"/>
          <p:cNvSpPr>
            <a:spLocks noGrp="1"/>
          </p:cNvSpPr>
          <p:nvPr>
            <p:ph type="ftr" sz="quarter" idx="3"/>
          </p:nvPr>
        </p:nvSpPr>
        <p:spPr>
          <a:xfrm>
            <a:off x="3124200" y="4768931"/>
            <a:ext cx="2895600" cy="27394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931"/>
            <a:ext cx="2133600" cy="273940"/>
          </a:xfrm>
          <a:prstGeom prst="rect">
            <a:avLst/>
          </a:prstGeom>
        </p:spPr>
        <p:txBody>
          <a:bodyPr vert="horz" lIns="91440" tIns="45720" rIns="91440" bIns="45720" rtlCol="0" anchor="ctr"/>
          <a:lstStyle>
            <a:lvl1pPr algn="r">
              <a:defRPr sz="1200">
                <a:solidFill>
                  <a:schemeClr val="tx1">
                    <a:tint val="75000"/>
                  </a:schemeClr>
                </a:solidFill>
              </a:defRPr>
            </a:lvl1pPr>
          </a:lstStyle>
          <a:p>
            <a:fld id="{04E6E732-EB69-4A28-8A29-794901064E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6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8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30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02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747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30070"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1670" algn="l" defTabSz="914400" rtl="0" eaLnBrk="1" latinLnBrk="0" hangingPunct="1">
        <a:defRPr sz="1800" kern="1200">
          <a:solidFill>
            <a:schemeClr val="tx1"/>
          </a:solidFill>
          <a:latin typeface="+mn-lt"/>
          <a:ea typeface="+mn-ea"/>
          <a:cs typeface="+mn-cs"/>
        </a:defRPr>
      </a:lvl8pPr>
      <a:lvl9pPr marL="365887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E1CD532-C42D-447E-B935-68E7A58B8760}" type="datetimeFigureOut">
              <a:rPr lang="en-IN" smtClean="0"/>
              <a:t>15-02-2022</a:t>
            </a:fld>
            <a:endParaRPr lang="en-IN"/>
          </a:p>
        </p:txBody>
      </p:sp>
      <p:sp>
        <p:nvSpPr>
          <p:cNvPr id="5" name="Footer Placeholder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04E6E732-EB69-4A28-8A29-794901064E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2.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4.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5.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7.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8.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oleObject" Target="../embeddings/oleObject9.bin"/></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uit Wallpapers - Top Free Suit Backgrounds - WallpaperAccess"/>
          <p:cNvPicPr>
            <a:picLocks noChangeAspect="1" noChangeArrowheads="1"/>
          </p:cNvPicPr>
          <p:nvPr/>
        </p:nvPicPr>
        <p:blipFill rotWithShape="1">
          <a:blip r:embed="rId2">
            <a:extLst>
              <a:ext uri="{28A0092B-C50C-407E-A947-70E740481C1C}">
                <a14:useLocalDpi xmlns:a14="http://schemas.microsoft.com/office/drawing/2010/main" val="0"/>
              </a:ext>
            </a:extLst>
          </a:blip>
          <a:srcRect l="20485"/>
          <a:stretch/>
        </p:blipFill>
        <p:spPr bwMode="auto">
          <a:xfrm>
            <a:off x="-100012" y="0"/>
            <a:ext cx="7270832"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45178" y="1"/>
            <a:ext cx="2598822"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9" name="Picture 2">
            <a:extLst>
              <a:ext uri="{FF2B5EF4-FFF2-40B4-BE49-F238E27FC236}">
                <a16:creationId xmlns:a16="http://schemas.microsoft.com/office/drawing/2014/main" id="{98272310-1979-4375-A4CF-AE16DA8E1D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6691" y="1728789"/>
            <a:ext cx="3575781" cy="168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66523" y="3287756"/>
            <a:ext cx="2427809" cy="276999"/>
          </a:xfrm>
          <a:prstGeom prst="rect">
            <a:avLst/>
          </a:prstGeom>
          <a:noFill/>
        </p:spPr>
        <p:txBody>
          <a:bodyPr wrap="square" rtlCol="0">
            <a:spAutoFit/>
          </a:bodyPr>
          <a:lstStyle/>
          <a:p>
            <a:pPr algn="r"/>
            <a:r>
              <a:rPr lang="en-GB" sz="1200" dirty="0">
                <a:solidFill>
                  <a:schemeClr val="bg1"/>
                </a:solidFill>
              </a:rPr>
              <a:t>practical learning redefined</a:t>
            </a:r>
          </a:p>
        </p:txBody>
      </p:sp>
      <p:sp>
        <p:nvSpPr>
          <p:cNvPr id="12" name="TextBox 11"/>
          <p:cNvSpPr txBox="1"/>
          <p:nvPr/>
        </p:nvSpPr>
        <p:spPr>
          <a:xfrm>
            <a:off x="2718768" y="4869806"/>
            <a:ext cx="3706465" cy="253916"/>
          </a:xfrm>
          <a:prstGeom prst="rect">
            <a:avLst/>
          </a:prstGeom>
          <a:noFill/>
        </p:spPr>
        <p:txBody>
          <a:bodyPr wrap="square" rtlCol="0">
            <a:spAutoFit/>
          </a:bodyPr>
          <a:lstStyle/>
          <a:p>
            <a:pPr algn="ctr"/>
            <a:r>
              <a:rPr lang="en-GB" sz="1050" dirty="0">
                <a:solidFill>
                  <a:schemeClr val="bg1"/>
                </a:solidFill>
              </a:rPr>
              <a:t>One point solution for all your placement needs</a:t>
            </a:r>
          </a:p>
        </p:txBody>
      </p:sp>
      <p:pic>
        <p:nvPicPr>
          <p:cNvPr id="2052" name="Picture 4" descr="Web Icon White #163845 - Free Icons Libra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2153" y="4897861"/>
            <a:ext cx="154644" cy="15464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439483" y="4850743"/>
            <a:ext cx="722565" cy="253916"/>
          </a:xfrm>
          <a:prstGeom prst="rect">
            <a:avLst/>
          </a:prstGeom>
          <a:noFill/>
        </p:spPr>
        <p:txBody>
          <a:bodyPr wrap="square" rtlCol="0">
            <a:spAutoFit/>
          </a:bodyPr>
          <a:lstStyle/>
          <a:p>
            <a:pPr algn="ctr"/>
            <a:r>
              <a:rPr lang="en-GB" sz="1050" dirty="0">
                <a:solidFill>
                  <a:schemeClr val="bg1"/>
                </a:solidFill>
              </a:rPr>
              <a:t>terv.pro</a:t>
            </a:r>
          </a:p>
        </p:txBody>
      </p:sp>
      <p:pic>
        <p:nvPicPr>
          <p:cNvPr id="2054" name="Picture 6" descr="Creative Block? The Answer Could Be as Simple as Electric Shocks to Your  Brain | Brain gif, Limbic system, Brain boost"/>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9089" y="754393"/>
            <a:ext cx="2492393" cy="124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073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repeatCount="indefinite" fill="remove" grpId="0" nodeType="withEffect">
                                  <p:stCondLst>
                                    <p:cond delay="0"/>
                                  </p:stCondLst>
                                  <p:iterate type="wd">
                                    <p:tmPct val="10000"/>
                                  </p:iterate>
                                  <p:childTnLst>
                                    <p:animClr clrSpc="hsl" dir="cw">
                                      <p:cBhvr override="childStyle">
                                        <p:cTn id="6" dur="2000" fill="hold"/>
                                        <p:tgtEl>
                                          <p:spTgt spid="5"/>
                                        </p:tgtEl>
                                        <p:attrNameLst>
                                          <p:attrName>style.color</p:attrName>
                                        </p:attrNameLst>
                                      </p:cBhvr>
                                      <p:by>
                                        <p:hsl h="0" s="-12549" l="-25098"/>
                                      </p:by>
                                    </p:animClr>
                                    <p:animClr clrSpc="hsl" dir="cw">
                                      <p:cBhvr>
                                        <p:cTn id="7" dur="2000" fill="hold"/>
                                        <p:tgtEl>
                                          <p:spTgt spid="5"/>
                                        </p:tgtEl>
                                        <p:attrNameLst>
                                          <p:attrName>fillcolor</p:attrName>
                                        </p:attrNameLst>
                                      </p:cBhvr>
                                      <p:by>
                                        <p:hsl h="0" s="-12549" l="-25098"/>
                                      </p:by>
                                    </p:animClr>
                                    <p:animClr clrSpc="hsl" dir="cw">
                                      <p:cBhvr>
                                        <p:cTn id="8" dur="2000" fill="hold"/>
                                        <p:tgtEl>
                                          <p:spTgt spid="5"/>
                                        </p:tgtEl>
                                        <p:attrNameLst>
                                          <p:attrName>stroke.color</p:attrName>
                                        </p:attrNameLst>
                                      </p:cBhvr>
                                      <p:by>
                                        <p:hsl h="0" s="-12549" l="-25098"/>
                                      </p:by>
                                    </p:animClr>
                                    <p:set>
                                      <p:cBhvr>
                                        <p:cTn id="9" dur="20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443230" y="892810"/>
            <a:ext cx="3091815" cy="3538220"/>
          </a:xfrm>
          <a:prstGeom prst="rect">
            <a:avLst/>
          </a:prstGeom>
          <a:noFill/>
        </p:spPr>
        <p:txBody>
          <a:bodyPr wrap="square" rtlCol="0">
            <a:spAutoFit/>
          </a:bodyPr>
          <a:lstStyle/>
          <a:p>
            <a:pPr>
              <a:lnSpc>
                <a:spcPct val="140000"/>
              </a:lnSpc>
            </a:pPr>
            <a:r>
              <a:rPr lang="en-US" sz="2000" dirty="0" smtClean="0"/>
              <a:t>#include&lt;stdio.h&gt;</a:t>
            </a:r>
          </a:p>
          <a:p>
            <a:pPr>
              <a:lnSpc>
                <a:spcPct val="140000"/>
              </a:lnSpc>
            </a:pPr>
            <a:r>
              <a:rPr lang="en-US" sz="2000" dirty="0" smtClean="0"/>
              <a:t>int main()</a:t>
            </a:r>
          </a:p>
          <a:p>
            <a:pPr>
              <a:lnSpc>
                <a:spcPct val="140000"/>
              </a:lnSpc>
            </a:pPr>
            <a:r>
              <a:rPr lang="en-US" sz="2000" dirty="0" smtClean="0"/>
              <a:t>{</a:t>
            </a:r>
          </a:p>
          <a:p>
            <a:pPr>
              <a:lnSpc>
                <a:spcPct val="140000"/>
              </a:lnSpc>
            </a:pPr>
            <a:r>
              <a:rPr lang="en-US" sz="2000" dirty="0" smtClean="0"/>
              <a:t>   int n;</a:t>
            </a:r>
          </a:p>
          <a:p>
            <a:pPr>
              <a:lnSpc>
                <a:spcPct val="140000"/>
              </a:lnSpc>
            </a:pPr>
            <a:r>
              <a:rPr lang="en-US" sz="2000" dirty="0" smtClean="0"/>
              <a:t>   for (n = 3; n!=0; n--)</a:t>
            </a:r>
          </a:p>
          <a:p>
            <a:pPr>
              <a:lnSpc>
                <a:spcPct val="140000"/>
              </a:lnSpc>
            </a:pPr>
            <a:r>
              <a:rPr lang="en-US" sz="2000" dirty="0" smtClean="0"/>
              <a:t>     printf("\n n = %d", n--);</a:t>
            </a:r>
          </a:p>
          <a:p>
            <a:pPr>
              <a:lnSpc>
                <a:spcPct val="140000"/>
              </a:lnSpc>
            </a:pPr>
            <a:r>
              <a:rPr lang="en-US" sz="2000" dirty="0" smtClean="0"/>
              <a:t>   return 0;</a:t>
            </a:r>
          </a:p>
          <a:p>
            <a:pPr>
              <a:lnSpc>
                <a:spcPct val="140000"/>
              </a:lnSpc>
            </a:pPr>
            <a:r>
              <a:rPr lang="en-US" sz="2000" dirty="0" smtClean="0"/>
              <a:t>}</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altLang="en-IN" sz="2000" b="1" dirty="0">
                <a:solidFill>
                  <a:schemeClr val="bg1"/>
                </a:solidFill>
              </a:rPr>
              <a:t>What is the output of the above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3  1  -1  -3</a:t>
            </a:r>
          </a:p>
          <a:p>
            <a:pPr>
              <a:lnSpc>
                <a:spcPct val="160000"/>
              </a:lnSpc>
            </a:pPr>
            <a:r>
              <a:rPr lang="en-US" altLang="en-IN" sz="2000" b="1" dirty="0">
                <a:solidFill>
                  <a:schemeClr val="bg1"/>
                </a:solidFill>
              </a:rPr>
              <a:t>(B) Infinite loop</a:t>
            </a:r>
          </a:p>
          <a:p>
            <a:pPr>
              <a:lnSpc>
                <a:spcPct val="160000"/>
              </a:lnSpc>
            </a:pPr>
            <a:r>
              <a:rPr lang="en-US" altLang="en-IN" sz="2000" b="1" dirty="0">
                <a:solidFill>
                  <a:schemeClr val="bg1"/>
                </a:solidFill>
              </a:rPr>
              <a:t>(C) 2  1  0</a:t>
            </a:r>
          </a:p>
          <a:p>
            <a:pPr>
              <a:lnSpc>
                <a:spcPct val="160000"/>
              </a:lnSpc>
            </a:pPr>
            <a:r>
              <a:rPr lang="en-US" altLang="en-IN" sz="2000" b="1" dirty="0">
                <a:solidFill>
                  <a:schemeClr val="bg1"/>
                </a:solidFill>
              </a:rPr>
              <a:t>(D)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32</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356985" y="256984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Par">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1000" fill="hold"/>
                                        <p:tgtEl>
                                          <p:spTgt spid="22"/>
                                        </p:tgtEl>
                                        <p:attrNameLst>
                                          <p:attrName>ppt_w</p:attrName>
                                        </p:attrNameLst>
                                      </p:cBhvr>
                                      <p:tavLst>
                                        <p:tav tm="0">
                                          <p:val>
                                            <p:fltVal val="0"/>
                                          </p:val>
                                        </p:tav>
                                        <p:tav tm="100000">
                                          <p:val>
                                            <p:strVal val="#ppt_w"/>
                                          </p:val>
                                        </p:tav>
                                      </p:tavLst>
                                    </p:anim>
                                    <p:anim calcmode="lin" valueType="num">
                                      <p:cBhvr>
                                        <p:cTn id="24"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32385" y="1085"/>
            <a:ext cx="3780790" cy="2030095"/>
          </a:xfrm>
          <a:prstGeom prst="rect">
            <a:avLst/>
          </a:prstGeom>
          <a:noFill/>
        </p:spPr>
        <p:txBody>
          <a:bodyPr wrap="square" rtlCol="0" anchor="t">
            <a:spAutoFit/>
          </a:bodyPr>
          <a:lstStyle/>
          <a:p>
            <a:pPr>
              <a:lnSpc>
                <a:spcPct val="90000"/>
              </a:lnSpc>
            </a:pPr>
            <a:r>
              <a:rPr lang="en-US" sz="2000" b="1" dirty="0" smtClean="0">
                <a:solidFill>
                  <a:schemeClr val="bg1"/>
                </a:solidFill>
                <a:sym typeface="+mn-ea"/>
              </a:rPr>
              <a:t>int sum(3)</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(3 != 0)</a:t>
            </a:r>
          </a:p>
          <a:p>
            <a:pPr>
              <a:lnSpc>
                <a:spcPct val="9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a:t>
            </a:r>
          </a:p>
        </p:txBody>
      </p:sp>
      <p:cxnSp>
        <p:nvCxnSpPr>
          <p:cNvPr id="17" name="Straight Arrow Connector 16"/>
          <p:cNvCxnSpPr/>
          <p:nvPr/>
        </p:nvCxnSpPr>
        <p:spPr>
          <a:xfrm flipV="1">
            <a:off x="1986280" y="1238065"/>
            <a:ext cx="0" cy="53340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8" name="Text Box 17"/>
          <p:cNvSpPr txBox="1"/>
          <p:nvPr/>
        </p:nvSpPr>
        <p:spPr>
          <a:xfrm>
            <a:off x="1452880" y="1771465"/>
            <a:ext cx="27984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sum(2)</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 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sp>
        <p:nvSpPr>
          <p:cNvPr id="23" name="Text Box 22"/>
          <p:cNvSpPr txBox="1"/>
          <p:nvPr/>
        </p:nvSpPr>
        <p:spPr>
          <a:xfrm>
            <a:off x="3794125" y="3080835"/>
            <a:ext cx="26206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sum(1)</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chemeClr val="bg1"/>
                </a:solidFill>
                <a:sym typeface="+mn-ea"/>
              </a:rPr>
              <a:t>sum(0)</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cxnSp>
        <p:nvCxnSpPr>
          <p:cNvPr id="27" name="Straight Arrow Connector 26"/>
          <p:cNvCxnSpPr/>
          <p:nvPr/>
        </p:nvCxnSpPr>
        <p:spPr>
          <a:xfrm flipH="1" flipV="1">
            <a:off x="6324600" y="3943800"/>
            <a:ext cx="386715" cy="635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29" name="Text Box 28"/>
          <p:cNvSpPr txBox="1"/>
          <p:nvPr/>
        </p:nvSpPr>
        <p:spPr>
          <a:xfrm>
            <a:off x="6543040" y="2789370"/>
            <a:ext cx="2662555" cy="2245360"/>
          </a:xfrm>
          <a:prstGeom prst="rect">
            <a:avLst/>
          </a:prstGeom>
          <a:noFill/>
        </p:spPr>
        <p:txBody>
          <a:bodyPr wrap="square" rtlCol="0" anchor="t">
            <a:spAutoFit/>
          </a:bodyPr>
          <a:lstStyle/>
          <a:p>
            <a:pPr>
              <a:lnSpc>
                <a:spcPct val="100000"/>
              </a:lnSpc>
            </a:pPr>
            <a:r>
              <a:rPr lang="en-US" sz="2000" b="1" dirty="0" smtClean="0">
                <a:solidFill>
                  <a:schemeClr val="bg1"/>
                </a:solidFill>
                <a:sym typeface="+mn-ea"/>
              </a:rPr>
              <a:t>int sum(0)</a:t>
            </a:r>
          </a:p>
          <a:p>
            <a:pPr>
              <a:lnSpc>
                <a:spcPct val="100000"/>
              </a:lnSpc>
            </a:pPr>
            <a:r>
              <a:rPr lang="en-US" sz="2000" dirty="0" smtClean="0">
                <a:solidFill>
                  <a:schemeClr val="bg1"/>
                </a:solidFill>
                <a:sym typeface="+mn-ea"/>
              </a:rPr>
              <a:t>{</a:t>
            </a:r>
          </a:p>
          <a:p>
            <a:pPr>
              <a:lnSpc>
                <a:spcPct val="100000"/>
              </a:lnSpc>
            </a:pPr>
            <a:r>
              <a:rPr lang="en-US" sz="2000" dirty="0" smtClean="0">
                <a:solidFill>
                  <a:schemeClr val="bg1"/>
                </a:solidFill>
                <a:sym typeface="+mn-ea"/>
              </a:rPr>
              <a:t>    </a:t>
            </a:r>
            <a:r>
              <a:rPr lang="en-US" sz="2000" b="1" dirty="0" smtClean="0">
                <a:solidFill>
                  <a:srgbClr val="FFFF00"/>
                </a:solidFill>
                <a:sym typeface="+mn-ea"/>
              </a:rPr>
              <a:t>if (0 != 0)</a:t>
            </a:r>
          </a:p>
          <a:p>
            <a:pPr>
              <a:lnSpc>
                <a:spcPct val="100000"/>
              </a:lnSpc>
            </a:pPr>
            <a:r>
              <a:rPr lang="en-US" sz="2000" dirty="0" smtClean="0">
                <a:solidFill>
                  <a:schemeClr val="bg1"/>
                </a:solidFill>
                <a:sym typeface="+mn-ea"/>
              </a:rPr>
              <a:t>      return n + </a:t>
            </a:r>
            <a:r>
              <a:rPr lang="en-US" sz="2000" b="1" dirty="0" smtClean="0">
                <a:solidFill>
                  <a:schemeClr val="bg1"/>
                </a:solidFill>
                <a:sym typeface="+mn-ea"/>
              </a:rPr>
              <a:t>sum(n-1)</a:t>
            </a:r>
            <a:r>
              <a:rPr lang="en-US" sz="2000" dirty="0" smtClean="0">
                <a:solidFill>
                  <a:schemeClr val="bg1"/>
                </a:solidFill>
                <a:sym typeface="+mn-ea"/>
              </a:rPr>
              <a:t>; </a:t>
            </a:r>
          </a:p>
          <a:p>
            <a:pPr>
              <a:lnSpc>
                <a:spcPct val="100000"/>
              </a:lnSpc>
            </a:pPr>
            <a:r>
              <a:rPr lang="en-US" sz="2000" dirty="0" smtClean="0">
                <a:solidFill>
                  <a:schemeClr val="bg1"/>
                </a:solidFill>
                <a:sym typeface="+mn-ea"/>
              </a:rPr>
              <a:t>    else</a:t>
            </a:r>
          </a:p>
          <a:p>
            <a:pPr>
              <a:lnSpc>
                <a:spcPct val="100000"/>
              </a:lnSpc>
            </a:pPr>
            <a:r>
              <a:rPr lang="en-US" sz="2000" dirty="0" smtClean="0">
                <a:solidFill>
                  <a:schemeClr val="bg1"/>
                </a:solidFill>
                <a:sym typeface="+mn-ea"/>
              </a:rPr>
              <a:t>      </a:t>
            </a:r>
            <a:r>
              <a:rPr lang="en-US" sz="2000" b="1" dirty="0" smtClean="0">
                <a:solidFill>
                  <a:srgbClr val="FF0000"/>
                </a:solidFill>
                <a:sym typeface="+mn-ea"/>
              </a:rPr>
              <a:t>return 0;</a:t>
            </a:r>
          </a:p>
          <a:p>
            <a:pPr>
              <a:lnSpc>
                <a:spcPct val="100000"/>
              </a:lnSpc>
            </a:pPr>
            <a:r>
              <a:rPr lang="en-US" sz="2000" dirty="0" smtClean="0">
                <a:solidFill>
                  <a:schemeClr val="bg1"/>
                </a:solidFill>
                <a:sym typeface="+mn-ea"/>
              </a:rPr>
              <a:t> }</a:t>
            </a:r>
          </a:p>
        </p:txBody>
      </p:sp>
      <p:sp>
        <p:nvSpPr>
          <p:cNvPr id="30" name="Text Box 29"/>
          <p:cNvSpPr txBox="1"/>
          <p:nvPr/>
        </p:nvSpPr>
        <p:spPr>
          <a:xfrm>
            <a:off x="7841615" y="3426725"/>
            <a:ext cx="762000" cy="395605"/>
          </a:xfrm>
          <a:prstGeom prst="rect">
            <a:avLst/>
          </a:prstGeom>
          <a:noFill/>
        </p:spPr>
        <p:txBody>
          <a:bodyPr wrap="none" rtlCol="0" anchor="t">
            <a:spAutoFit/>
          </a:bodyPr>
          <a:lstStyle/>
          <a:p>
            <a:pPr>
              <a:lnSpc>
                <a:spcPct val="90000"/>
              </a:lnSpc>
            </a:pPr>
            <a:r>
              <a:rPr lang="en-US" sz="2200" b="1">
                <a:solidFill>
                  <a:srgbClr val="FF0000"/>
                </a:solidFill>
              </a:rPr>
              <a:t>False</a:t>
            </a:r>
          </a:p>
        </p:txBody>
      </p:sp>
      <p:cxnSp>
        <p:nvCxnSpPr>
          <p:cNvPr id="6" name="Elbow Connector 5"/>
          <p:cNvCxnSpPr/>
          <p:nvPr/>
        </p:nvCxnSpPr>
        <p:spPr>
          <a:xfrm rot="16200000" flipV="1">
            <a:off x="3261360" y="2877635"/>
            <a:ext cx="499110" cy="474980"/>
          </a:xfrm>
          <a:prstGeom prst="bentConnector3">
            <a:avLst>
              <a:gd name="adj1" fmla="val -4707"/>
            </a:avLst>
          </a:prstGeom>
          <a:ln>
            <a:tailEnd type="arrow" w="med" len="med"/>
          </a:ln>
        </p:spPr>
        <p:style>
          <a:lnRef idx="2">
            <a:schemeClr val="accent3"/>
          </a:lnRef>
          <a:fillRef idx="0">
            <a:schemeClr val="accent3"/>
          </a:fillRef>
          <a:effectRef idx="1">
            <a:schemeClr val="accent3"/>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32385" y="1085"/>
            <a:ext cx="3780790" cy="2030095"/>
          </a:xfrm>
          <a:prstGeom prst="rect">
            <a:avLst/>
          </a:prstGeom>
          <a:noFill/>
        </p:spPr>
        <p:txBody>
          <a:bodyPr wrap="square" rtlCol="0" anchor="t">
            <a:spAutoFit/>
          </a:bodyPr>
          <a:lstStyle/>
          <a:p>
            <a:pPr>
              <a:lnSpc>
                <a:spcPct val="90000"/>
              </a:lnSpc>
            </a:pPr>
            <a:r>
              <a:rPr lang="en-US" sz="2000" b="1" dirty="0" smtClean="0">
                <a:solidFill>
                  <a:schemeClr val="bg1"/>
                </a:solidFill>
                <a:sym typeface="+mn-ea"/>
              </a:rPr>
              <a:t>int sum(3)</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(3 != 0)</a:t>
            </a:r>
          </a:p>
          <a:p>
            <a:pPr>
              <a:lnSpc>
                <a:spcPct val="9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a:t>
            </a:r>
          </a:p>
        </p:txBody>
      </p:sp>
      <p:cxnSp>
        <p:nvCxnSpPr>
          <p:cNvPr id="17" name="Straight Arrow Connector 16"/>
          <p:cNvCxnSpPr/>
          <p:nvPr/>
        </p:nvCxnSpPr>
        <p:spPr>
          <a:xfrm flipV="1">
            <a:off x="1986280" y="1238065"/>
            <a:ext cx="0" cy="53340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8" name="Text Box 17"/>
          <p:cNvSpPr txBox="1"/>
          <p:nvPr/>
        </p:nvSpPr>
        <p:spPr>
          <a:xfrm>
            <a:off x="1452880" y="1771465"/>
            <a:ext cx="27984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sum(2)</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 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sp>
        <p:nvSpPr>
          <p:cNvPr id="23" name="Text Box 22"/>
          <p:cNvSpPr txBox="1"/>
          <p:nvPr/>
        </p:nvSpPr>
        <p:spPr>
          <a:xfrm>
            <a:off x="3794125" y="3080835"/>
            <a:ext cx="26206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sum(1)</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chemeClr val="bg1"/>
                </a:solidFill>
                <a:sym typeface="+mn-ea"/>
              </a:rPr>
              <a:t>sum(0)</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cxnSp>
        <p:nvCxnSpPr>
          <p:cNvPr id="27" name="Straight Arrow Connector 26"/>
          <p:cNvCxnSpPr/>
          <p:nvPr/>
        </p:nvCxnSpPr>
        <p:spPr>
          <a:xfrm flipH="1" flipV="1">
            <a:off x="6324600" y="3943800"/>
            <a:ext cx="386715" cy="635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29" name="Text Box 28"/>
          <p:cNvSpPr txBox="1"/>
          <p:nvPr/>
        </p:nvSpPr>
        <p:spPr>
          <a:xfrm>
            <a:off x="6543040" y="2789370"/>
            <a:ext cx="2662555" cy="2245360"/>
          </a:xfrm>
          <a:prstGeom prst="rect">
            <a:avLst/>
          </a:prstGeom>
          <a:noFill/>
        </p:spPr>
        <p:txBody>
          <a:bodyPr wrap="square" rtlCol="0" anchor="t">
            <a:spAutoFit/>
          </a:bodyPr>
          <a:lstStyle/>
          <a:p>
            <a:pPr>
              <a:lnSpc>
                <a:spcPct val="100000"/>
              </a:lnSpc>
            </a:pPr>
            <a:r>
              <a:rPr lang="en-US" sz="2000" b="1" dirty="0" smtClean="0">
                <a:solidFill>
                  <a:schemeClr val="bg1"/>
                </a:solidFill>
                <a:sym typeface="+mn-ea"/>
              </a:rPr>
              <a:t>int sum(0)</a:t>
            </a:r>
          </a:p>
          <a:p>
            <a:pPr>
              <a:lnSpc>
                <a:spcPct val="100000"/>
              </a:lnSpc>
            </a:pPr>
            <a:r>
              <a:rPr lang="en-US" sz="2000" dirty="0" smtClean="0">
                <a:solidFill>
                  <a:schemeClr val="bg1"/>
                </a:solidFill>
                <a:sym typeface="+mn-ea"/>
              </a:rPr>
              <a:t>{</a:t>
            </a:r>
          </a:p>
          <a:p>
            <a:pPr>
              <a:lnSpc>
                <a:spcPct val="100000"/>
              </a:lnSpc>
            </a:pPr>
            <a:r>
              <a:rPr lang="en-US" sz="2000" dirty="0" smtClean="0">
                <a:solidFill>
                  <a:schemeClr val="bg1"/>
                </a:solidFill>
                <a:sym typeface="+mn-ea"/>
              </a:rPr>
              <a:t>    </a:t>
            </a:r>
            <a:r>
              <a:rPr lang="en-US" sz="2000" b="1" dirty="0" smtClean="0">
                <a:solidFill>
                  <a:srgbClr val="FFFF00"/>
                </a:solidFill>
                <a:sym typeface="+mn-ea"/>
              </a:rPr>
              <a:t>if (0 != 0)</a:t>
            </a:r>
          </a:p>
          <a:p>
            <a:pPr>
              <a:lnSpc>
                <a:spcPct val="100000"/>
              </a:lnSpc>
            </a:pPr>
            <a:r>
              <a:rPr lang="en-US" sz="2000" dirty="0" smtClean="0">
                <a:solidFill>
                  <a:schemeClr val="bg1"/>
                </a:solidFill>
                <a:sym typeface="+mn-ea"/>
              </a:rPr>
              <a:t>      return n + </a:t>
            </a:r>
            <a:r>
              <a:rPr lang="en-US" sz="2000" b="1" dirty="0" smtClean="0">
                <a:solidFill>
                  <a:schemeClr val="bg1"/>
                </a:solidFill>
                <a:sym typeface="+mn-ea"/>
              </a:rPr>
              <a:t>sum(n-1)</a:t>
            </a:r>
            <a:r>
              <a:rPr lang="en-US" sz="2000" dirty="0" smtClean="0">
                <a:solidFill>
                  <a:schemeClr val="bg1"/>
                </a:solidFill>
                <a:sym typeface="+mn-ea"/>
              </a:rPr>
              <a:t>; </a:t>
            </a:r>
          </a:p>
          <a:p>
            <a:pPr>
              <a:lnSpc>
                <a:spcPct val="100000"/>
              </a:lnSpc>
            </a:pPr>
            <a:r>
              <a:rPr lang="en-US" sz="2000" dirty="0" smtClean="0">
                <a:solidFill>
                  <a:schemeClr val="bg1"/>
                </a:solidFill>
                <a:sym typeface="+mn-ea"/>
              </a:rPr>
              <a:t>    else</a:t>
            </a:r>
          </a:p>
          <a:p>
            <a:pPr>
              <a:lnSpc>
                <a:spcPct val="100000"/>
              </a:lnSpc>
            </a:pPr>
            <a:r>
              <a:rPr lang="en-US" sz="2000" dirty="0" smtClean="0">
                <a:solidFill>
                  <a:schemeClr val="bg1"/>
                </a:solidFill>
                <a:sym typeface="+mn-ea"/>
              </a:rPr>
              <a:t>      </a:t>
            </a:r>
            <a:r>
              <a:rPr lang="en-US" sz="2000" b="1" dirty="0" smtClean="0">
                <a:solidFill>
                  <a:srgbClr val="FF0000"/>
                </a:solidFill>
                <a:sym typeface="+mn-ea"/>
              </a:rPr>
              <a:t>return 0;</a:t>
            </a:r>
          </a:p>
          <a:p>
            <a:pPr>
              <a:lnSpc>
                <a:spcPct val="100000"/>
              </a:lnSpc>
            </a:pPr>
            <a:r>
              <a:rPr lang="en-US" sz="2000" dirty="0" smtClean="0">
                <a:solidFill>
                  <a:schemeClr val="bg1"/>
                </a:solidFill>
                <a:sym typeface="+mn-ea"/>
              </a:rPr>
              <a:t> }</a:t>
            </a:r>
          </a:p>
        </p:txBody>
      </p:sp>
      <p:sp>
        <p:nvSpPr>
          <p:cNvPr id="30" name="Text Box 29"/>
          <p:cNvSpPr txBox="1"/>
          <p:nvPr/>
        </p:nvSpPr>
        <p:spPr>
          <a:xfrm>
            <a:off x="7841615" y="3426725"/>
            <a:ext cx="762000" cy="395605"/>
          </a:xfrm>
          <a:prstGeom prst="rect">
            <a:avLst/>
          </a:prstGeom>
          <a:noFill/>
        </p:spPr>
        <p:txBody>
          <a:bodyPr wrap="none" rtlCol="0" anchor="t">
            <a:spAutoFit/>
          </a:bodyPr>
          <a:lstStyle/>
          <a:p>
            <a:pPr>
              <a:lnSpc>
                <a:spcPct val="90000"/>
              </a:lnSpc>
            </a:pPr>
            <a:r>
              <a:rPr lang="en-US" sz="2200" b="1">
                <a:solidFill>
                  <a:srgbClr val="FF0000"/>
                </a:solidFill>
              </a:rPr>
              <a:t>False</a:t>
            </a:r>
          </a:p>
        </p:txBody>
      </p:sp>
      <p:cxnSp>
        <p:nvCxnSpPr>
          <p:cNvPr id="6" name="Elbow Connector 5"/>
          <p:cNvCxnSpPr/>
          <p:nvPr/>
        </p:nvCxnSpPr>
        <p:spPr>
          <a:xfrm rot="16200000" flipV="1">
            <a:off x="3261360" y="2877635"/>
            <a:ext cx="499110" cy="474980"/>
          </a:xfrm>
          <a:prstGeom prst="bentConnector3">
            <a:avLst>
              <a:gd name="adj1" fmla="val -4707"/>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2" name="Text Box 1"/>
          <p:cNvSpPr txBox="1"/>
          <p:nvPr/>
        </p:nvSpPr>
        <p:spPr>
          <a:xfrm>
            <a:off x="6826250" y="3714380"/>
            <a:ext cx="2096770" cy="395605"/>
          </a:xfrm>
          <a:prstGeom prst="rect">
            <a:avLst/>
          </a:prstGeom>
          <a:noFill/>
        </p:spPr>
        <p:txBody>
          <a:bodyPr wrap="none" rtlCol="0" anchor="t">
            <a:spAutoFit/>
          </a:bodyPr>
          <a:lstStyle/>
          <a:p>
            <a:pPr>
              <a:lnSpc>
                <a:spcPct val="90000"/>
              </a:lnSpc>
            </a:pPr>
            <a:r>
              <a:rPr lang="en-US" sz="2200" b="1">
                <a:solidFill>
                  <a:srgbClr val="FF0000"/>
                </a:solidFill>
              </a:rPr>
              <a:t>sum(0) returns 0</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8" presetClass="entr" presetSubtype="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trips(downRight)">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 grpId="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32385" y="1085"/>
            <a:ext cx="3780790" cy="2030095"/>
          </a:xfrm>
          <a:prstGeom prst="rect">
            <a:avLst/>
          </a:prstGeom>
          <a:noFill/>
        </p:spPr>
        <p:txBody>
          <a:bodyPr wrap="square" rtlCol="0" anchor="t">
            <a:spAutoFit/>
          </a:bodyPr>
          <a:lstStyle/>
          <a:p>
            <a:pPr>
              <a:lnSpc>
                <a:spcPct val="90000"/>
              </a:lnSpc>
            </a:pPr>
            <a:r>
              <a:rPr lang="en-US" sz="2000" b="1" dirty="0" smtClean="0">
                <a:solidFill>
                  <a:schemeClr val="bg1"/>
                </a:solidFill>
                <a:sym typeface="+mn-ea"/>
              </a:rPr>
              <a:t>int sum(3)</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(3 != 0)</a:t>
            </a:r>
          </a:p>
          <a:p>
            <a:pPr>
              <a:lnSpc>
                <a:spcPct val="9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a:t>
            </a:r>
          </a:p>
        </p:txBody>
      </p:sp>
      <p:cxnSp>
        <p:nvCxnSpPr>
          <p:cNvPr id="17" name="Straight Arrow Connector 16"/>
          <p:cNvCxnSpPr/>
          <p:nvPr/>
        </p:nvCxnSpPr>
        <p:spPr>
          <a:xfrm flipV="1">
            <a:off x="1986280" y="1238065"/>
            <a:ext cx="0" cy="53340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8" name="Text Box 17"/>
          <p:cNvSpPr txBox="1"/>
          <p:nvPr/>
        </p:nvSpPr>
        <p:spPr>
          <a:xfrm>
            <a:off x="1452880" y="1771465"/>
            <a:ext cx="27984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sum(2)</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 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sp>
        <p:nvSpPr>
          <p:cNvPr id="23" name="Text Box 22"/>
          <p:cNvSpPr txBox="1"/>
          <p:nvPr/>
        </p:nvSpPr>
        <p:spPr>
          <a:xfrm>
            <a:off x="3794125" y="3080835"/>
            <a:ext cx="26206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sum(1)</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rgbClr val="FF0000"/>
                </a:solidFill>
                <a:sym typeface="+mn-ea"/>
              </a:rPr>
              <a:t>0</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cxnSp>
        <p:nvCxnSpPr>
          <p:cNvPr id="6" name="Elbow Connector 5"/>
          <p:cNvCxnSpPr/>
          <p:nvPr/>
        </p:nvCxnSpPr>
        <p:spPr>
          <a:xfrm rot="16200000" flipV="1">
            <a:off x="3261360" y="2877635"/>
            <a:ext cx="499110" cy="474980"/>
          </a:xfrm>
          <a:prstGeom prst="bentConnector3">
            <a:avLst>
              <a:gd name="adj1" fmla="val -4707"/>
            </a:avLst>
          </a:prstGeom>
          <a:ln>
            <a:tailEnd type="arrow" w="med" len="med"/>
          </a:ln>
        </p:spPr>
        <p:style>
          <a:lnRef idx="2">
            <a:schemeClr val="accent3"/>
          </a:lnRef>
          <a:fillRef idx="0">
            <a:schemeClr val="accent3"/>
          </a:fillRef>
          <a:effectRef idx="1">
            <a:schemeClr val="accent3"/>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32385" y="1085"/>
            <a:ext cx="3780790" cy="2030095"/>
          </a:xfrm>
          <a:prstGeom prst="rect">
            <a:avLst/>
          </a:prstGeom>
          <a:noFill/>
        </p:spPr>
        <p:txBody>
          <a:bodyPr wrap="square" rtlCol="0" anchor="t">
            <a:spAutoFit/>
          </a:bodyPr>
          <a:lstStyle/>
          <a:p>
            <a:pPr>
              <a:lnSpc>
                <a:spcPct val="90000"/>
              </a:lnSpc>
            </a:pPr>
            <a:r>
              <a:rPr lang="en-US" sz="2000" b="1" dirty="0" smtClean="0">
                <a:solidFill>
                  <a:schemeClr val="bg1"/>
                </a:solidFill>
                <a:sym typeface="+mn-ea"/>
              </a:rPr>
              <a:t>int sum(3)</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(3 != 0)</a:t>
            </a:r>
          </a:p>
          <a:p>
            <a:pPr>
              <a:lnSpc>
                <a:spcPct val="9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a:t>
            </a:r>
          </a:p>
        </p:txBody>
      </p:sp>
      <p:cxnSp>
        <p:nvCxnSpPr>
          <p:cNvPr id="17" name="Straight Arrow Connector 16"/>
          <p:cNvCxnSpPr/>
          <p:nvPr/>
        </p:nvCxnSpPr>
        <p:spPr>
          <a:xfrm flipV="1">
            <a:off x="1986280" y="1238065"/>
            <a:ext cx="0" cy="53340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8" name="Text Box 17"/>
          <p:cNvSpPr txBox="1"/>
          <p:nvPr/>
        </p:nvSpPr>
        <p:spPr>
          <a:xfrm>
            <a:off x="1452880" y="1771465"/>
            <a:ext cx="27984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sum(2)</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 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sp>
        <p:nvSpPr>
          <p:cNvPr id="23" name="Text Box 22"/>
          <p:cNvSpPr txBox="1"/>
          <p:nvPr/>
        </p:nvSpPr>
        <p:spPr>
          <a:xfrm>
            <a:off x="3794125" y="3080835"/>
            <a:ext cx="2620645" cy="1814830"/>
          </a:xfrm>
          <a:prstGeom prst="rect">
            <a:avLst/>
          </a:prstGeom>
          <a:noFill/>
        </p:spPr>
        <p:txBody>
          <a:bodyPr wrap="square" rtlCol="0" anchor="t">
            <a:spAutoFit/>
          </a:bodyPr>
          <a:lstStyle/>
          <a:p>
            <a:pPr>
              <a:lnSpc>
                <a:spcPct val="80000"/>
              </a:lnSpc>
            </a:pPr>
            <a:r>
              <a:rPr lang="en-US" sz="2000" b="1" dirty="0" smtClean="0">
                <a:solidFill>
                  <a:schemeClr val="bg1"/>
                </a:solidFill>
                <a:sym typeface="+mn-ea"/>
              </a:rPr>
              <a:t>int sum(1)</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if (1 != 0)</a:t>
            </a:r>
          </a:p>
          <a:p>
            <a:pPr>
              <a:lnSpc>
                <a:spcPct val="80000"/>
              </a:lnSpc>
            </a:pPr>
            <a:r>
              <a:rPr lang="en-US" sz="2000" dirty="0" smtClean="0">
                <a:solidFill>
                  <a:schemeClr val="bg1"/>
                </a:solidFill>
                <a:sym typeface="+mn-ea"/>
              </a:rPr>
              <a:t>    </a:t>
            </a:r>
            <a:r>
              <a:rPr lang="en-US" sz="2000" b="1" dirty="0" smtClean="0">
                <a:solidFill>
                  <a:srgbClr val="FF0000"/>
                </a:solidFill>
                <a:sym typeface="+mn-ea"/>
              </a:rPr>
              <a:t>  return 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cxnSp>
        <p:nvCxnSpPr>
          <p:cNvPr id="6" name="Elbow Connector 5"/>
          <p:cNvCxnSpPr/>
          <p:nvPr/>
        </p:nvCxnSpPr>
        <p:spPr>
          <a:xfrm rot="16200000" flipV="1">
            <a:off x="3261360" y="2877635"/>
            <a:ext cx="499110" cy="474980"/>
          </a:xfrm>
          <a:prstGeom prst="bentConnector3">
            <a:avLst>
              <a:gd name="adj1" fmla="val -4707"/>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3" name="Text Box 2"/>
          <p:cNvSpPr txBox="1"/>
          <p:nvPr/>
        </p:nvSpPr>
        <p:spPr>
          <a:xfrm>
            <a:off x="3925570" y="3190505"/>
            <a:ext cx="2096770" cy="395605"/>
          </a:xfrm>
          <a:prstGeom prst="rect">
            <a:avLst/>
          </a:prstGeom>
          <a:noFill/>
        </p:spPr>
        <p:txBody>
          <a:bodyPr wrap="none" rtlCol="0" anchor="t">
            <a:spAutoFit/>
          </a:bodyPr>
          <a:lstStyle/>
          <a:p>
            <a:pPr>
              <a:lnSpc>
                <a:spcPct val="90000"/>
              </a:lnSpc>
            </a:pPr>
            <a:r>
              <a:rPr lang="en-US" sz="2200" b="1">
                <a:solidFill>
                  <a:srgbClr val="FF0000"/>
                </a:solidFill>
              </a:rPr>
              <a:t>sum(1) returns 1</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Right)">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32385" y="1085"/>
            <a:ext cx="3780790" cy="2030095"/>
          </a:xfrm>
          <a:prstGeom prst="rect">
            <a:avLst/>
          </a:prstGeom>
          <a:noFill/>
        </p:spPr>
        <p:txBody>
          <a:bodyPr wrap="square" rtlCol="0" anchor="t">
            <a:spAutoFit/>
          </a:bodyPr>
          <a:lstStyle/>
          <a:p>
            <a:pPr>
              <a:lnSpc>
                <a:spcPct val="90000"/>
              </a:lnSpc>
            </a:pPr>
            <a:r>
              <a:rPr lang="en-US" sz="2000" b="1" dirty="0" smtClean="0">
                <a:solidFill>
                  <a:schemeClr val="bg1"/>
                </a:solidFill>
                <a:sym typeface="+mn-ea"/>
              </a:rPr>
              <a:t>int sum(3)</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(3 != 0)</a:t>
            </a:r>
          </a:p>
          <a:p>
            <a:pPr>
              <a:lnSpc>
                <a:spcPct val="90000"/>
              </a:lnSpc>
            </a:pP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a:t>
            </a:r>
          </a:p>
        </p:txBody>
      </p:sp>
      <p:cxnSp>
        <p:nvCxnSpPr>
          <p:cNvPr id="17" name="Straight Arrow Connector 16"/>
          <p:cNvCxnSpPr/>
          <p:nvPr/>
        </p:nvCxnSpPr>
        <p:spPr>
          <a:xfrm flipV="1">
            <a:off x="1986280" y="1238065"/>
            <a:ext cx="0" cy="53340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8" name="Text Box 17"/>
          <p:cNvSpPr txBox="1"/>
          <p:nvPr/>
        </p:nvSpPr>
        <p:spPr>
          <a:xfrm>
            <a:off x="1452880" y="1771465"/>
            <a:ext cx="2798445" cy="2030095"/>
          </a:xfrm>
          <a:prstGeom prst="rect">
            <a:avLst/>
          </a:prstGeom>
          <a:noFill/>
        </p:spPr>
        <p:txBody>
          <a:bodyPr wrap="square" rtlCol="0" anchor="t">
            <a:spAutoFit/>
          </a:bodyPr>
          <a:lstStyle/>
          <a:p>
            <a:pPr>
              <a:lnSpc>
                <a:spcPct val="90000"/>
              </a:lnSpc>
            </a:pPr>
            <a:r>
              <a:rPr lang="en-US" sz="2000" b="1" dirty="0" smtClean="0">
                <a:solidFill>
                  <a:schemeClr val="bg1"/>
                </a:solidFill>
                <a:sym typeface="+mn-ea"/>
              </a:rPr>
              <a:t>int sum(2)</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(2 != 0)</a:t>
            </a:r>
          </a:p>
          <a:p>
            <a:pPr>
              <a:lnSpc>
                <a:spcPct val="90000"/>
              </a:lnSpc>
            </a:pP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 }</a:t>
            </a:r>
          </a:p>
        </p:txBody>
      </p:sp>
      <p:cxnSp>
        <p:nvCxnSpPr>
          <p:cNvPr id="6" name="Elbow Connector 5"/>
          <p:cNvCxnSpPr/>
          <p:nvPr/>
        </p:nvCxnSpPr>
        <p:spPr>
          <a:xfrm rot="16200000" flipV="1">
            <a:off x="3261360" y="2877635"/>
            <a:ext cx="499110" cy="474980"/>
          </a:xfrm>
          <a:prstGeom prst="bentConnector3">
            <a:avLst>
              <a:gd name="adj1" fmla="val -4707"/>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3" name="Text Box 2"/>
          <p:cNvSpPr txBox="1"/>
          <p:nvPr/>
        </p:nvSpPr>
        <p:spPr>
          <a:xfrm>
            <a:off x="3925570" y="3190505"/>
            <a:ext cx="2096770" cy="395605"/>
          </a:xfrm>
          <a:prstGeom prst="rect">
            <a:avLst/>
          </a:prstGeom>
          <a:noFill/>
        </p:spPr>
        <p:txBody>
          <a:bodyPr wrap="none" rtlCol="0" anchor="t">
            <a:spAutoFit/>
          </a:bodyPr>
          <a:lstStyle/>
          <a:p>
            <a:pPr>
              <a:lnSpc>
                <a:spcPct val="90000"/>
              </a:lnSpc>
            </a:pPr>
            <a:r>
              <a:rPr lang="en-US" sz="2200" b="1">
                <a:solidFill>
                  <a:srgbClr val="FF0000"/>
                </a:solidFill>
              </a:rPr>
              <a:t>sum(1) returns 1</a:t>
            </a:r>
          </a:p>
        </p:txBody>
      </p:sp>
      <p:sp>
        <p:nvSpPr>
          <p:cNvPr id="2" name="Text Box 1"/>
          <p:cNvSpPr txBox="1"/>
          <p:nvPr/>
        </p:nvSpPr>
        <p:spPr>
          <a:xfrm>
            <a:off x="1818005" y="2555690"/>
            <a:ext cx="2044700" cy="398780"/>
          </a:xfrm>
          <a:prstGeom prst="rect">
            <a:avLst/>
          </a:prstGeom>
          <a:noFill/>
        </p:spPr>
        <p:txBody>
          <a:bodyPr wrap="none" rtlCol="0" anchor="t">
            <a:spAutoFit/>
          </a:bodyPr>
          <a:lstStyle/>
          <a:p>
            <a:r>
              <a:rPr lang="en-US" sz="2000" dirty="0" smtClean="0">
                <a:solidFill>
                  <a:schemeClr val="bg1"/>
                </a:solidFill>
                <a:sym typeface="+mn-ea"/>
              </a:rPr>
              <a:t>return 2 + sum(1);</a:t>
            </a:r>
          </a:p>
        </p:txBody>
      </p:sp>
      <p:sp>
        <p:nvSpPr>
          <p:cNvPr id="5" name="Text Box 4"/>
          <p:cNvSpPr txBox="1"/>
          <p:nvPr/>
        </p:nvSpPr>
        <p:spPr>
          <a:xfrm>
            <a:off x="1757680" y="2602680"/>
            <a:ext cx="1160145" cy="398780"/>
          </a:xfrm>
          <a:prstGeom prst="rect">
            <a:avLst/>
          </a:prstGeom>
          <a:noFill/>
        </p:spPr>
        <p:txBody>
          <a:bodyPr wrap="none" rtlCol="0" anchor="t">
            <a:spAutoFit/>
          </a:bodyPr>
          <a:lstStyle/>
          <a:p>
            <a:r>
              <a:rPr lang="en-US" sz="2000" dirty="0" smtClean="0">
                <a:solidFill>
                  <a:schemeClr val="bg1"/>
                </a:solidFill>
                <a:sym typeface="+mn-ea"/>
              </a:rPr>
              <a:t> </a:t>
            </a:r>
            <a:r>
              <a:rPr lang="en-US" sz="2000" b="1" dirty="0" smtClean="0">
                <a:solidFill>
                  <a:srgbClr val="FF0000"/>
                </a:solidFill>
                <a:sym typeface="+mn-ea"/>
              </a:rPr>
              <a:t>return 3;</a:t>
            </a:r>
          </a:p>
        </p:txBody>
      </p:sp>
      <p:sp>
        <p:nvSpPr>
          <p:cNvPr id="7" name="Text Box 6"/>
          <p:cNvSpPr txBox="1"/>
          <p:nvPr/>
        </p:nvSpPr>
        <p:spPr>
          <a:xfrm>
            <a:off x="1803400" y="1799220"/>
            <a:ext cx="2096770" cy="395605"/>
          </a:xfrm>
          <a:prstGeom prst="rect">
            <a:avLst/>
          </a:prstGeom>
          <a:noFill/>
        </p:spPr>
        <p:txBody>
          <a:bodyPr wrap="none" rtlCol="0" anchor="t">
            <a:spAutoFit/>
          </a:bodyPr>
          <a:lstStyle/>
          <a:p>
            <a:pPr>
              <a:lnSpc>
                <a:spcPct val="90000"/>
              </a:lnSpc>
            </a:pPr>
            <a:r>
              <a:rPr lang="en-US" sz="2200" b="1">
                <a:solidFill>
                  <a:srgbClr val="FF0000"/>
                </a:solidFill>
              </a:rPr>
              <a:t>sum(2) returns 3</a:t>
            </a:r>
          </a:p>
        </p:txBody>
      </p:sp>
      <p:sp>
        <p:nvSpPr>
          <p:cNvPr id="9" name="Text Box 8"/>
          <p:cNvSpPr txBox="1"/>
          <p:nvPr/>
        </p:nvSpPr>
        <p:spPr>
          <a:xfrm>
            <a:off x="1833880" y="2586805"/>
            <a:ext cx="1512570" cy="398780"/>
          </a:xfrm>
          <a:prstGeom prst="rect">
            <a:avLst/>
          </a:prstGeom>
          <a:noFill/>
        </p:spPr>
        <p:txBody>
          <a:bodyPr wrap="none" rtlCol="0" anchor="t">
            <a:spAutoFit/>
          </a:bodyPr>
          <a:lstStyle/>
          <a:p>
            <a:r>
              <a:rPr lang="en-US" sz="2000" dirty="0" smtClean="0">
                <a:solidFill>
                  <a:schemeClr val="bg1"/>
                </a:solidFill>
                <a:sym typeface="+mn-ea"/>
              </a:rPr>
              <a:t>return 2 + </a:t>
            </a:r>
            <a:r>
              <a:rPr lang="en-US" sz="2000" b="1" dirty="0" smtClean="0">
                <a:solidFill>
                  <a:srgbClr val="FF0000"/>
                </a:solidFill>
                <a:sym typeface="+mn-ea"/>
              </a:rPr>
              <a:t>1</a:t>
            </a:r>
            <a:r>
              <a:rPr lang="en-US" sz="2000" dirty="0" smtClean="0">
                <a:solidFill>
                  <a:schemeClr val="bg1"/>
                </a:solidFill>
                <a:sym typeface="+mn-ea"/>
              </a:rPr>
              <a:t>; </a:t>
            </a:r>
          </a:p>
        </p:txBody>
      </p:sp>
      <p:sp>
        <p:nvSpPr>
          <p:cNvPr id="13" name="Text Box 12"/>
          <p:cNvSpPr txBox="1"/>
          <p:nvPr/>
        </p:nvSpPr>
        <p:spPr>
          <a:xfrm>
            <a:off x="182880" y="839285"/>
            <a:ext cx="2172970" cy="398780"/>
          </a:xfrm>
          <a:prstGeom prst="rect">
            <a:avLst/>
          </a:prstGeom>
          <a:noFill/>
        </p:spPr>
        <p:txBody>
          <a:bodyPr wrap="none" rtlCol="0" anchor="t">
            <a:spAutoFit/>
          </a:bodyPr>
          <a:lstStyle/>
          <a:p>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a:t>
            </a:r>
          </a:p>
        </p:txBody>
      </p:sp>
      <p:sp>
        <p:nvSpPr>
          <p:cNvPr id="14" name="Text Box 13"/>
          <p:cNvSpPr txBox="1"/>
          <p:nvPr/>
        </p:nvSpPr>
        <p:spPr>
          <a:xfrm>
            <a:off x="305435" y="839285"/>
            <a:ext cx="1512570" cy="398780"/>
          </a:xfrm>
          <a:prstGeom prst="rect">
            <a:avLst/>
          </a:prstGeom>
          <a:noFill/>
        </p:spPr>
        <p:txBody>
          <a:bodyPr wrap="none" rtlCol="0" anchor="t">
            <a:spAutoFit/>
          </a:bodyPr>
          <a:lstStyle/>
          <a:p>
            <a:r>
              <a:rPr lang="en-US" sz="2000" dirty="0" smtClean="0">
                <a:solidFill>
                  <a:schemeClr val="bg1"/>
                </a:solidFill>
                <a:sym typeface="+mn-ea"/>
              </a:rPr>
              <a:t>return 3 + </a:t>
            </a:r>
            <a:r>
              <a:rPr lang="en-US" sz="2000" b="1" dirty="0" smtClean="0">
                <a:solidFill>
                  <a:srgbClr val="FF0000"/>
                </a:solidFill>
                <a:sym typeface="+mn-ea"/>
              </a:rPr>
              <a:t>3</a:t>
            </a:r>
            <a:r>
              <a:rPr lang="en-US" sz="2000" dirty="0" smtClean="0">
                <a:solidFill>
                  <a:schemeClr val="bg1"/>
                </a:solidFill>
                <a:sym typeface="+mn-ea"/>
              </a:rPr>
              <a:t>; </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afterEffect">
                                  <p:stCondLst>
                                    <p:cond delay="0"/>
                                  </p:stCondLst>
                                  <p:childTnLst>
                                    <p:animEffect transition="out" filter="wipe(right)">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22" presetClass="exit" presetSubtype="4" fill="hold" nodeType="afterEffect">
                                  <p:stCondLst>
                                    <p:cond delay="0"/>
                                  </p:stCondLst>
                                  <p:childTnLst>
                                    <p:animEffect transition="out" filter="wipe(down)">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grpId="0" nodeType="after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par>
                          <p:cTn id="16" fill="hold">
                            <p:stCondLst>
                              <p:cond delay="1500"/>
                            </p:stCondLst>
                            <p:childTnLst>
                              <p:par>
                                <p:cTn id="17" presetID="18" presetClass="entr" presetSubtype="9"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trips(upLeft)">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1000"/>
                                        <p:tgtEl>
                                          <p:spTgt spid="9"/>
                                        </p:tgtEl>
                                      </p:cBhvr>
                                    </p:animEffect>
                                    <p:set>
                                      <p:cBhvr>
                                        <p:cTn id="24" dur="1" fill="hold">
                                          <p:stCondLst>
                                            <p:cond delay="998"/>
                                          </p:stCondLst>
                                        </p:cTn>
                                        <p:tgtEl>
                                          <p:spTgt spid="9"/>
                                        </p:tgtEl>
                                        <p:attrNameLst>
                                          <p:attrName>style.visibility</p:attrName>
                                        </p:attrNameLst>
                                      </p:cBhvr>
                                      <p:to>
                                        <p:strVal val="hidden"/>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500"/>
                            </p:stCondLst>
                            <p:childTnLst>
                              <p:par>
                                <p:cTn id="37" presetID="18" presetClass="entr" presetSubtype="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strips(downRight)">
                                      <p:cBhvr>
                                        <p:cTn id="39" dur="10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2" fill="hold" grpId="1" nodeType="clickEffect">
                                  <p:stCondLst>
                                    <p:cond delay="0"/>
                                  </p:stCondLst>
                                  <p:childTnLst>
                                    <p:animEffect transition="out" filter="wipe(right)">
                                      <p:cBhvr>
                                        <p:cTn id="43" dur="1000"/>
                                        <p:tgtEl>
                                          <p:spTgt spid="7"/>
                                        </p:tgtEl>
                                      </p:cBhvr>
                                    </p:animEffect>
                                    <p:set>
                                      <p:cBhvr>
                                        <p:cTn id="44" dur="1" fill="hold">
                                          <p:stCondLst>
                                            <p:cond delay="998"/>
                                          </p:stCondLst>
                                        </p:cTn>
                                        <p:tgtEl>
                                          <p:spTgt spid="7"/>
                                        </p:tgtEl>
                                        <p:attrNameLst>
                                          <p:attrName>style.visibility</p:attrName>
                                        </p:attrNameLst>
                                      </p:cBhvr>
                                      <p:to>
                                        <p:strVal val="hidden"/>
                                      </p:to>
                                    </p:set>
                                  </p:childTnLst>
                                </p:cTn>
                              </p:par>
                            </p:childTnLst>
                          </p:cTn>
                        </p:par>
                        <p:par>
                          <p:cTn id="45" fill="hold">
                            <p:stCondLst>
                              <p:cond delay="1000"/>
                            </p:stCondLst>
                            <p:childTnLst>
                              <p:par>
                                <p:cTn id="46" presetID="22" presetClass="exit" presetSubtype="4" fill="hold" nodeType="afterEffect">
                                  <p:stCondLst>
                                    <p:cond delay="0"/>
                                  </p:stCondLst>
                                  <p:childTnLst>
                                    <p:animEffect transition="out" filter="wipe(down)">
                                      <p:cBhvr>
                                        <p:cTn id="47" dur="1000"/>
                                        <p:tgtEl>
                                          <p:spTgt spid="17"/>
                                        </p:tgtEl>
                                      </p:cBhvr>
                                    </p:animEffect>
                                    <p:set>
                                      <p:cBhvr>
                                        <p:cTn id="48" dur="1" fill="hold">
                                          <p:stCondLst>
                                            <p:cond delay="998"/>
                                          </p:stCondLst>
                                        </p:cTn>
                                        <p:tgtEl>
                                          <p:spTgt spid="17"/>
                                        </p:tgtEl>
                                        <p:attrNameLst>
                                          <p:attrName>style.visibility</p:attrName>
                                        </p:attrNameLst>
                                      </p:cBhvr>
                                      <p:to>
                                        <p:strVal val="hidden"/>
                                      </p:to>
                                    </p:set>
                                  </p:childTnLst>
                                </p:cTn>
                              </p:par>
                            </p:childTnLst>
                          </p:cTn>
                        </p:par>
                        <p:par>
                          <p:cTn id="49" fill="hold">
                            <p:stCondLst>
                              <p:cond delay="2000"/>
                            </p:stCondLst>
                            <p:childTnLst>
                              <p:par>
                                <p:cTn id="50" presetID="22" presetClass="exit" presetSubtype="2" fill="hold" grpId="0" nodeType="afterEffect">
                                  <p:stCondLst>
                                    <p:cond delay="0"/>
                                  </p:stCondLst>
                                  <p:childTnLst>
                                    <p:animEffect transition="out" filter="wipe(right)">
                                      <p:cBhvr>
                                        <p:cTn id="51" dur="1000"/>
                                        <p:tgtEl>
                                          <p:spTgt spid="13"/>
                                        </p:tgtEl>
                                      </p:cBhvr>
                                    </p:animEffect>
                                    <p:set>
                                      <p:cBhvr>
                                        <p:cTn id="52" dur="1" fill="hold">
                                          <p:stCondLst>
                                            <p:cond delay="998"/>
                                          </p:stCondLst>
                                        </p:cTn>
                                        <p:tgtEl>
                                          <p:spTgt spid="13"/>
                                        </p:tgtEl>
                                        <p:attrNameLst>
                                          <p:attrName>style.visibility</p:attrName>
                                        </p:attrNameLst>
                                      </p:cBhvr>
                                      <p:to>
                                        <p:strVal val="hidden"/>
                                      </p:to>
                                    </p:set>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2" grpId="0"/>
      <p:bldP spid="5" grpId="0"/>
      <p:bldP spid="5" grpId="1"/>
      <p:bldP spid="7" grpId="0"/>
      <p:bldP spid="7" grpId="1"/>
      <p:bldP spid="9" grpId="0"/>
      <p:bldP spid="9" grpId="1"/>
      <p:bldP spid="13" grpId="0"/>
      <p:bldP spid="14" grpId="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 name="Group 9"/>
          <p:cNvGrpSpPr/>
          <p:nvPr/>
        </p:nvGrpSpPr>
        <p:grpSpPr>
          <a:xfrm>
            <a:off x="43815" y="229685"/>
            <a:ext cx="2174875" cy="2932430"/>
            <a:chOff x="69" y="121"/>
            <a:chExt cx="3425" cy="4618"/>
          </a:xfrm>
        </p:grpSpPr>
        <p:sp>
          <p:nvSpPr>
            <p:cNvPr id="11" name="Text Box 10"/>
            <p:cNvSpPr txBox="1"/>
            <p:nvPr/>
          </p:nvSpPr>
          <p:spPr>
            <a:xfrm>
              <a:off x="69" y="121"/>
              <a:ext cx="3425" cy="4618"/>
            </a:xfrm>
            <a:prstGeom prst="rect">
              <a:avLst/>
            </a:prstGeom>
            <a:noFill/>
          </p:spPr>
          <p:txBody>
            <a:bodyPr wrap="square" rtlCol="0" anchor="t">
              <a:spAutoFit/>
            </a:bodyPr>
            <a:lstStyle/>
            <a:p>
              <a:pPr>
                <a:lnSpc>
                  <a:spcPct val="120000"/>
                </a:lnSpc>
              </a:pPr>
              <a:r>
                <a:rPr lang="en-US" sz="2200" b="1" dirty="0" smtClean="0">
                  <a:solidFill>
                    <a:schemeClr val="bg1"/>
                  </a:solidFill>
                  <a:sym typeface="+mn-ea"/>
                </a:rPr>
                <a:t>int sum(3)</a:t>
              </a:r>
            </a:p>
            <a:p>
              <a:pPr>
                <a:lnSpc>
                  <a:spcPct val="120000"/>
                </a:lnSpc>
              </a:pPr>
              <a:r>
                <a:rPr lang="en-US" sz="2200" dirty="0" smtClean="0">
                  <a:solidFill>
                    <a:schemeClr val="bg1"/>
                  </a:solidFill>
                  <a:sym typeface="+mn-ea"/>
                </a:rPr>
                <a:t>{</a:t>
              </a:r>
            </a:p>
            <a:p>
              <a:pPr>
                <a:lnSpc>
                  <a:spcPct val="120000"/>
                </a:lnSpc>
              </a:pPr>
              <a:r>
                <a:rPr lang="en-US" sz="2200" dirty="0" smtClean="0">
                  <a:solidFill>
                    <a:schemeClr val="bg1"/>
                  </a:solidFill>
                  <a:sym typeface="+mn-ea"/>
                </a:rPr>
                <a:t>  </a:t>
              </a:r>
              <a:r>
                <a:rPr lang="en-US" sz="2200" b="1" dirty="0" smtClean="0">
                  <a:solidFill>
                    <a:srgbClr val="FFFF00"/>
                  </a:solidFill>
                  <a:sym typeface="+mn-ea"/>
                </a:rPr>
                <a:t>  if (3 != 0)</a:t>
              </a:r>
            </a:p>
            <a:p>
              <a:pPr>
                <a:lnSpc>
                  <a:spcPct val="120000"/>
                </a:lnSpc>
              </a:pPr>
              <a:r>
                <a:rPr lang="en-US" sz="2200" dirty="0" smtClean="0">
                  <a:solidFill>
                    <a:schemeClr val="bg1"/>
                  </a:solidFill>
                  <a:sym typeface="+mn-ea"/>
                </a:rPr>
                <a:t>      </a:t>
              </a:r>
            </a:p>
            <a:p>
              <a:pPr>
                <a:lnSpc>
                  <a:spcPct val="120000"/>
                </a:lnSpc>
              </a:pPr>
              <a:r>
                <a:rPr lang="en-US" sz="2200" dirty="0" smtClean="0">
                  <a:solidFill>
                    <a:schemeClr val="bg1"/>
                  </a:solidFill>
                  <a:sym typeface="+mn-ea"/>
                </a:rPr>
                <a:t>    else</a:t>
              </a:r>
            </a:p>
            <a:p>
              <a:pPr>
                <a:lnSpc>
                  <a:spcPct val="120000"/>
                </a:lnSpc>
              </a:pPr>
              <a:r>
                <a:rPr lang="en-US" sz="2200" dirty="0" smtClean="0">
                  <a:solidFill>
                    <a:schemeClr val="bg1"/>
                  </a:solidFill>
                  <a:sym typeface="+mn-ea"/>
                </a:rPr>
                <a:t>      return n;</a:t>
              </a:r>
            </a:p>
            <a:p>
              <a:pPr>
                <a:lnSpc>
                  <a:spcPct val="120000"/>
                </a:lnSpc>
              </a:pPr>
              <a:r>
                <a:rPr lang="en-US" sz="2200" dirty="0" smtClean="0">
                  <a:solidFill>
                    <a:schemeClr val="bg1"/>
                  </a:solidFill>
                  <a:sym typeface="+mn-ea"/>
                </a:rPr>
                <a:t>}</a:t>
              </a:r>
            </a:p>
          </p:txBody>
        </p:sp>
        <p:sp>
          <p:nvSpPr>
            <p:cNvPr id="8" name="Text Box 7"/>
            <p:cNvSpPr txBox="1"/>
            <p:nvPr/>
          </p:nvSpPr>
          <p:spPr>
            <a:xfrm>
              <a:off x="653" y="2006"/>
              <a:ext cx="1977" cy="677"/>
            </a:xfrm>
            <a:prstGeom prst="rect">
              <a:avLst/>
            </a:prstGeom>
            <a:noFill/>
          </p:spPr>
          <p:txBody>
            <a:bodyPr wrap="none" rtlCol="0" anchor="t">
              <a:spAutoFit/>
            </a:bodyPr>
            <a:lstStyle/>
            <a:p>
              <a:r>
                <a:rPr lang="en-US" sz="2200" b="1" dirty="0" smtClean="0">
                  <a:solidFill>
                    <a:srgbClr val="FF0000"/>
                  </a:solidFill>
                  <a:sym typeface="+mn-ea"/>
                </a:rPr>
                <a:t>return 6</a:t>
              </a:r>
              <a:r>
                <a:rPr lang="en-US" sz="2200" dirty="0" smtClean="0">
                  <a:solidFill>
                    <a:srgbClr val="FF0000"/>
                  </a:solidFill>
                  <a:sym typeface="+mn-ea"/>
                </a:rPr>
                <a:t>; </a:t>
              </a:r>
            </a:p>
          </p:txBody>
        </p:sp>
      </p:grpSp>
      <p:sp>
        <p:nvSpPr>
          <p:cNvPr id="14" name="Rectangle 13"/>
          <p:cNvSpPr/>
          <p:nvPr/>
        </p:nvSpPr>
        <p:spPr>
          <a:xfrm>
            <a:off x="533400" y="58235"/>
            <a:ext cx="4191000" cy="4661535"/>
          </a:xfrm>
          <a:prstGeom prst="rect">
            <a:avLst/>
          </a:prstGeom>
        </p:spPr>
        <p:txBody>
          <a:bodyPr wrap="square">
            <a:spAutoFit/>
          </a:bodyPr>
          <a:lstStyle/>
          <a:p>
            <a:pPr>
              <a:lnSpc>
                <a:spcPct val="150000"/>
              </a:lnSpc>
            </a:pPr>
            <a:r>
              <a:rPr lang="en-US" sz="2200" dirty="0" smtClean="0">
                <a:solidFill>
                  <a:schemeClr val="bg1"/>
                </a:solidFill>
                <a:sym typeface="+mn-ea"/>
              </a:rPr>
              <a:t>#include &lt;stdio.h&gt;</a:t>
            </a:r>
          </a:p>
          <a:p>
            <a:pPr>
              <a:lnSpc>
                <a:spcPct val="150000"/>
              </a:lnSpc>
            </a:pPr>
            <a:r>
              <a:rPr lang="en-US" sz="2200" dirty="0" smtClean="0">
                <a:solidFill>
                  <a:schemeClr val="bg1"/>
                </a:solidFill>
                <a:sym typeface="+mn-ea"/>
              </a:rPr>
              <a:t>int sum(int n);</a:t>
            </a:r>
          </a:p>
          <a:p>
            <a:pPr>
              <a:lnSpc>
                <a:spcPct val="150000"/>
              </a:lnSpc>
            </a:pPr>
            <a:r>
              <a:rPr lang="en-US" sz="2200" dirty="0" smtClean="0">
                <a:solidFill>
                  <a:schemeClr val="bg1"/>
                </a:solidFill>
                <a:sym typeface="+mn-ea"/>
              </a:rPr>
              <a:t>int main()</a:t>
            </a:r>
          </a:p>
          <a:p>
            <a:pPr>
              <a:lnSpc>
                <a:spcPct val="150000"/>
              </a:lnSpc>
            </a:pPr>
            <a:r>
              <a:rPr lang="en-US" sz="2200" dirty="0" smtClean="0">
                <a:solidFill>
                  <a:schemeClr val="bg1"/>
                </a:solidFill>
                <a:sym typeface="+mn-ea"/>
              </a:rPr>
              <a:t>{</a:t>
            </a:r>
          </a:p>
          <a:p>
            <a:pPr>
              <a:lnSpc>
                <a:spcPct val="150000"/>
              </a:lnSpc>
            </a:pPr>
            <a:r>
              <a:rPr lang="en-US" sz="2200" dirty="0" smtClean="0">
                <a:solidFill>
                  <a:schemeClr val="bg1"/>
                </a:solidFill>
                <a:sym typeface="+mn-ea"/>
              </a:rPr>
              <a:t>    int Number, result;</a:t>
            </a:r>
          </a:p>
          <a:p>
            <a:pPr>
              <a:lnSpc>
                <a:spcPct val="150000"/>
              </a:lnSpc>
            </a:pPr>
            <a:r>
              <a:rPr lang="en-US" sz="2200" dirty="0" smtClean="0">
                <a:solidFill>
                  <a:schemeClr val="bg1"/>
                </a:solidFill>
                <a:sym typeface="+mn-ea"/>
              </a:rPr>
              <a:t>    scanf("%d", &amp;Number);</a:t>
            </a:r>
          </a:p>
          <a:p>
            <a:pPr>
              <a:lnSpc>
                <a:spcPct val="150000"/>
              </a:lnSpc>
            </a:pPr>
            <a:r>
              <a:rPr lang="en-US" sz="2200" dirty="0" smtClean="0">
                <a:solidFill>
                  <a:schemeClr val="bg1"/>
                </a:solidFill>
                <a:sym typeface="+mn-ea"/>
              </a:rPr>
              <a:t>    result = sum(</a:t>
            </a:r>
            <a:r>
              <a:rPr lang="en-US" sz="2200" b="1" dirty="0" smtClean="0">
                <a:solidFill>
                  <a:srgbClr val="FF0000"/>
                </a:solidFill>
                <a:sym typeface="+mn-ea"/>
              </a:rPr>
              <a:t>3</a:t>
            </a:r>
            <a:r>
              <a:rPr lang="en-US" sz="2200" dirty="0" smtClean="0">
                <a:solidFill>
                  <a:schemeClr val="bg1"/>
                </a:solidFill>
                <a:sym typeface="+mn-ea"/>
              </a:rPr>
              <a:t>);</a:t>
            </a:r>
          </a:p>
          <a:p>
            <a:pPr>
              <a:lnSpc>
                <a:spcPct val="150000"/>
              </a:lnSpc>
            </a:pPr>
            <a:r>
              <a:rPr lang="en-US" sz="2200" dirty="0" smtClean="0">
                <a:solidFill>
                  <a:schemeClr val="bg1"/>
                </a:solidFill>
                <a:sym typeface="+mn-ea"/>
              </a:rPr>
              <a:t>    printf("sum=%d", result);</a:t>
            </a:r>
          </a:p>
          <a:p>
            <a:pPr>
              <a:lnSpc>
                <a:spcPct val="150000"/>
              </a:lnSpc>
            </a:pPr>
            <a:r>
              <a:rPr lang="en-US" sz="2200" dirty="0" smtClean="0">
                <a:solidFill>
                  <a:schemeClr val="bg1"/>
                </a:solidFill>
                <a:sym typeface="+mn-ea"/>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0000 0.000000 L 0.501389 -0.022096 " pathEditMode="relative" rAng="0" ptsTypes="">
                                      <p:cBhvr>
                                        <p:cTn id="6" dur="1000" fill="hold"/>
                                        <p:tgtEl>
                                          <p:spTgt spid="10"/>
                                        </p:tgtEl>
                                        <p:attrNameLst>
                                          <p:attrName>ppt_x</p:attrName>
                                          <p:attrName>ppt_y</p:attrName>
                                        </p:attrNameLst>
                                      </p:cBhvr>
                                      <p:rCtr x="25100" y="-300"/>
                                    </p:animMotion>
                                  </p:childTnLst>
                                </p:cTn>
                              </p:par>
                            </p:childTnLst>
                          </p:cTn>
                        </p:par>
                        <p:par>
                          <p:cTn id="7" fill="hold">
                            <p:stCondLst>
                              <p:cond delay="1000"/>
                            </p:stCondLst>
                            <p:childTnLst>
                              <p:par>
                                <p:cTn id="8" presetID="18" presetClass="entr" presetSubtype="6"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strips(downRight)">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4599940" y="126180"/>
            <a:ext cx="2543175" cy="2932430"/>
          </a:xfrm>
          <a:prstGeom prst="rect">
            <a:avLst/>
          </a:prstGeom>
          <a:noFill/>
        </p:spPr>
        <p:txBody>
          <a:bodyPr wrap="square" rtlCol="0" anchor="t">
            <a:spAutoFit/>
          </a:bodyPr>
          <a:lstStyle/>
          <a:p>
            <a:pPr>
              <a:lnSpc>
                <a:spcPct val="120000"/>
              </a:lnSpc>
            </a:pPr>
            <a:r>
              <a:rPr lang="en-US" sz="2200" b="1" dirty="0" smtClean="0">
                <a:solidFill>
                  <a:schemeClr val="bg1"/>
                </a:solidFill>
                <a:sym typeface="+mn-ea"/>
              </a:rPr>
              <a:t>int sum(3)</a:t>
            </a:r>
          </a:p>
          <a:p>
            <a:pPr>
              <a:lnSpc>
                <a:spcPct val="120000"/>
              </a:lnSpc>
            </a:pPr>
            <a:r>
              <a:rPr lang="en-US" sz="2200" dirty="0" smtClean="0">
                <a:solidFill>
                  <a:schemeClr val="bg1"/>
                </a:solidFill>
                <a:sym typeface="+mn-ea"/>
              </a:rPr>
              <a:t>{</a:t>
            </a:r>
          </a:p>
          <a:p>
            <a:pPr>
              <a:lnSpc>
                <a:spcPct val="120000"/>
              </a:lnSpc>
            </a:pPr>
            <a:r>
              <a:rPr lang="en-US" sz="2200" dirty="0" smtClean="0">
                <a:solidFill>
                  <a:schemeClr val="bg1"/>
                </a:solidFill>
                <a:sym typeface="+mn-ea"/>
              </a:rPr>
              <a:t>  </a:t>
            </a:r>
            <a:r>
              <a:rPr lang="en-US" sz="2200" b="1" dirty="0" smtClean="0">
                <a:solidFill>
                  <a:srgbClr val="FFFF00"/>
                </a:solidFill>
                <a:sym typeface="+mn-ea"/>
              </a:rPr>
              <a:t>  if (3 != 0)</a:t>
            </a:r>
          </a:p>
          <a:p>
            <a:pPr>
              <a:lnSpc>
                <a:spcPct val="120000"/>
              </a:lnSpc>
            </a:pPr>
            <a:r>
              <a:rPr lang="en-US" sz="2200" dirty="0" smtClean="0">
                <a:solidFill>
                  <a:schemeClr val="bg1"/>
                </a:solidFill>
                <a:sym typeface="+mn-ea"/>
              </a:rPr>
              <a:t>    </a:t>
            </a:r>
            <a:r>
              <a:rPr lang="en-US" sz="2200" b="1" dirty="0" smtClean="0">
                <a:solidFill>
                  <a:srgbClr val="FF0000"/>
                </a:solidFill>
                <a:sym typeface="+mn-ea"/>
              </a:rPr>
              <a:t>  return 6; </a:t>
            </a:r>
          </a:p>
          <a:p>
            <a:pPr>
              <a:lnSpc>
                <a:spcPct val="120000"/>
              </a:lnSpc>
            </a:pPr>
            <a:r>
              <a:rPr lang="en-US" sz="2200" dirty="0" smtClean="0">
                <a:solidFill>
                  <a:schemeClr val="bg1"/>
                </a:solidFill>
                <a:sym typeface="+mn-ea"/>
              </a:rPr>
              <a:t>    else</a:t>
            </a:r>
          </a:p>
          <a:p>
            <a:pPr>
              <a:lnSpc>
                <a:spcPct val="120000"/>
              </a:lnSpc>
            </a:pPr>
            <a:r>
              <a:rPr lang="en-US" sz="2200" dirty="0" smtClean="0">
                <a:solidFill>
                  <a:schemeClr val="bg1"/>
                </a:solidFill>
                <a:sym typeface="+mn-ea"/>
              </a:rPr>
              <a:t>      return n;</a:t>
            </a:r>
          </a:p>
          <a:p>
            <a:pPr>
              <a:lnSpc>
                <a:spcPct val="120000"/>
              </a:lnSpc>
            </a:pPr>
            <a:r>
              <a:rPr lang="en-US" sz="2200" dirty="0" smtClean="0">
                <a:solidFill>
                  <a:schemeClr val="bg1"/>
                </a:solidFill>
                <a:sym typeface="+mn-ea"/>
              </a:rPr>
              <a:t>}</a:t>
            </a:r>
          </a:p>
        </p:txBody>
      </p:sp>
      <p:sp>
        <p:nvSpPr>
          <p:cNvPr id="14" name="Rectangle 13"/>
          <p:cNvSpPr/>
          <p:nvPr/>
        </p:nvSpPr>
        <p:spPr>
          <a:xfrm>
            <a:off x="533400" y="58235"/>
            <a:ext cx="4191000" cy="4661535"/>
          </a:xfrm>
          <a:prstGeom prst="rect">
            <a:avLst/>
          </a:prstGeom>
        </p:spPr>
        <p:txBody>
          <a:bodyPr wrap="square">
            <a:spAutoFit/>
          </a:bodyPr>
          <a:lstStyle/>
          <a:p>
            <a:pPr>
              <a:lnSpc>
                <a:spcPct val="150000"/>
              </a:lnSpc>
            </a:pPr>
            <a:r>
              <a:rPr lang="en-US" sz="2200" dirty="0" smtClean="0">
                <a:solidFill>
                  <a:schemeClr val="bg1"/>
                </a:solidFill>
                <a:sym typeface="+mn-ea"/>
              </a:rPr>
              <a:t>#include &lt;stdio.h&gt;</a:t>
            </a:r>
          </a:p>
          <a:p>
            <a:pPr>
              <a:lnSpc>
                <a:spcPct val="150000"/>
              </a:lnSpc>
            </a:pPr>
            <a:r>
              <a:rPr lang="en-US" sz="2200" dirty="0" smtClean="0">
                <a:solidFill>
                  <a:schemeClr val="bg1"/>
                </a:solidFill>
                <a:sym typeface="+mn-ea"/>
              </a:rPr>
              <a:t>int sum(int n);</a:t>
            </a:r>
          </a:p>
          <a:p>
            <a:pPr>
              <a:lnSpc>
                <a:spcPct val="150000"/>
              </a:lnSpc>
            </a:pPr>
            <a:r>
              <a:rPr lang="en-US" sz="2200" dirty="0" smtClean="0">
                <a:solidFill>
                  <a:schemeClr val="bg1"/>
                </a:solidFill>
                <a:sym typeface="+mn-ea"/>
              </a:rPr>
              <a:t>int main()</a:t>
            </a:r>
          </a:p>
          <a:p>
            <a:pPr>
              <a:lnSpc>
                <a:spcPct val="150000"/>
              </a:lnSpc>
            </a:pPr>
            <a:r>
              <a:rPr lang="en-US" sz="2200" dirty="0" smtClean="0">
                <a:solidFill>
                  <a:schemeClr val="bg1"/>
                </a:solidFill>
                <a:sym typeface="+mn-ea"/>
              </a:rPr>
              <a:t>{</a:t>
            </a:r>
          </a:p>
          <a:p>
            <a:pPr>
              <a:lnSpc>
                <a:spcPct val="150000"/>
              </a:lnSpc>
            </a:pPr>
            <a:r>
              <a:rPr lang="en-US" sz="2200" dirty="0" smtClean="0">
                <a:solidFill>
                  <a:schemeClr val="bg1"/>
                </a:solidFill>
                <a:sym typeface="+mn-ea"/>
              </a:rPr>
              <a:t>    int Number, result;</a:t>
            </a:r>
          </a:p>
          <a:p>
            <a:pPr>
              <a:lnSpc>
                <a:spcPct val="150000"/>
              </a:lnSpc>
            </a:pPr>
            <a:r>
              <a:rPr lang="en-US" sz="2200" dirty="0" smtClean="0">
                <a:solidFill>
                  <a:schemeClr val="bg1"/>
                </a:solidFill>
                <a:sym typeface="+mn-ea"/>
              </a:rPr>
              <a:t>    scanf("%d", &amp;Number);</a:t>
            </a:r>
          </a:p>
          <a:p>
            <a:pPr>
              <a:lnSpc>
                <a:spcPct val="150000"/>
              </a:lnSpc>
            </a:pPr>
            <a:r>
              <a:rPr lang="en-US" sz="2200" dirty="0" smtClean="0">
                <a:solidFill>
                  <a:schemeClr val="bg1"/>
                </a:solidFill>
                <a:sym typeface="+mn-ea"/>
              </a:rPr>
              <a:t>  </a:t>
            </a:r>
            <a:r>
              <a:rPr lang="en-US" sz="2200" b="1" dirty="0" smtClean="0">
                <a:solidFill>
                  <a:schemeClr val="bg1"/>
                </a:solidFill>
                <a:sym typeface="+mn-ea"/>
              </a:rPr>
              <a:t>  result =</a:t>
            </a:r>
            <a:r>
              <a:rPr lang="en-US" sz="2200" b="1" dirty="0" smtClean="0">
                <a:solidFill>
                  <a:srgbClr val="FF0000"/>
                </a:solidFill>
                <a:sym typeface="+mn-ea"/>
              </a:rPr>
              <a:t> 6</a:t>
            </a:r>
            <a:r>
              <a:rPr lang="en-US" sz="2200" b="1" dirty="0" smtClean="0">
                <a:solidFill>
                  <a:schemeClr val="bg1"/>
                </a:solidFill>
                <a:sym typeface="+mn-ea"/>
              </a:rPr>
              <a:t>;</a:t>
            </a:r>
          </a:p>
          <a:p>
            <a:pPr>
              <a:lnSpc>
                <a:spcPct val="150000"/>
              </a:lnSpc>
            </a:pPr>
            <a:r>
              <a:rPr lang="en-US" sz="2200" dirty="0" smtClean="0">
                <a:solidFill>
                  <a:schemeClr val="bg1"/>
                </a:solidFill>
                <a:sym typeface="+mn-ea"/>
              </a:rPr>
              <a:t>    printf("sum=%d", result);</a:t>
            </a:r>
          </a:p>
          <a:p>
            <a:pPr>
              <a:lnSpc>
                <a:spcPct val="150000"/>
              </a:lnSpc>
            </a:pPr>
            <a:r>
              <a:rPr lang="en-US" sz="2200" dirty="0" smtClean="0">
                <a:solidFill>
                  <a:schemeClr val="bg1"/>
                </a:solidFill>
                <a:sym typeface="+mn-ea"/>
              </a:rPr>
              <a:t>}</a:t>
            </a:r>
          </a:p>
        </p:txBody>
      </p:sp>
      <p:sp>
        <p:nvSpPr>
          <p:cNvPr id="12" name="Rectangle 11"/>
          <p:cNvSpPr/>
          <p:nvPr/>
        </p:nvSpPr>
        <p:spPr>
          <a:xfrm>
            <a:off x="5963920" y="3350710"/>
            <a:ext cx="188214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3</a:t>
            </a:r>
          </a:p>
          <a:p>
            <a:pPr>
              <a:lnSpc>
                <a:spcPct val="150000"/>
              </a:lnSpc>
            </a:pPr>
            <a:r>
              <a:rPr lang="en-US" sz="2400" dirty="0" smtClean="0">
                <a:solidFill>
                  <a:schemeClr val="bg1"/>
                </a:solidFill>
              </a:rPr>
              <a:t>Output:  6</a:t>
            </a:r>
            <a:endParaRPr lang="en-US" sz="3200"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return 5 + </a:t>
            </a:r>
            <a:r>
              <a:rPr lang="en-US" sz="2000" b="1" dirty="0" smtClean="0">
                <a:solidFill>
                  <a:schemeClr val="bg1"/>
                </a:solidFill>
                <a:sym typeface="+mn-ea"/>
              </a:rPr>
              <a:t>sum(5-1)</a:t>
            </a:r>
            <a:r>
              <a:rPr lang="en-US" sz="2000" dirty="0" smtClean="0">
                <a:solidFill>
                  <a:schemeClr val="bg1"/>
                </a:solidFill>
                <a:sym typeface="+mn-ea"/>
              </a:rPr>
              <a:t>; </a:t>
            </a:r>
          </a:p>
        </p:txBody>
      </p:sp>
      <p:cxnSp>
        <p:nvCxnSpPr>
          <p:cNvPr id="17" name="Straight Arrow Connector 16"/>
          <p:cNvCxnSpPr/>
          <p:nvPr/>
        </p:nvCxnSpPr>
        <p:spPr>
          <a:xfrm>
            <a:off x="1896110" y="677995"/>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return 4 + </a:t>
            </a:r>
            <a:r>
              <a:rPr lang="en-US" sz="2000" b="1" dirty="0" smtClean="0">
                <a:solidFill>
                  <a:schemeClr val="bg1"/>
                </a:solidFill>
                <a:sym typeface="+mn-ea"/>
              </a:rPr>
              <a:t>sum(4 -1)</a:t>
            </a:r>
            <a:r>
              <a:rPr lang="en-US" sz="2000" dirty="0" smtClean="0">
                <a:solidFill>
                  <a:schemeClr val="bg1"/>
                </a:solidFill>
                <a:sym typeface="+mn-ea"/>
              </a:rPr>
              <a:t>; </a:t>
            </a:r>
          </a:p>
        </p:txBody>
      </p:sp>
      <p:sp>
        <p:nvSpPr>
          <p:cNvPr id="23" name="Text Box 22"/>
          <p:cNvSpPr txBox="1"/>
          <p:nvPr/>
        </p:nvSpPr>
        <p:spPr>
          <a:xfrm>
            <a:off x="2637155" y="185528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(3 != 0)</a:t>
            </a:r>
          </a:p>
          <a:p>
            <a:pPr>
              <a:lnSpc>
                <a:spcPct val="80000"/>
              </a:lnSpc>
            </a:pPr>
            <a:r>
              <a:rPr lang="en-US" sz="2000" dirty="0" smtClean="0">
                <a:solidFill>
                  <a:schemeClr val="bg1"/>
                </a:solidFill>
                <a:sym typeface="+mn-ea"/>
              </a:rPr>
              <a:t>      return 3 + </a:t>
            </a:r>
            <a:r>
              <a:rPr lang="en-US" sz="2000" b="1" dirty="0" smtClean="0">
                <a:solidFill>
                  <a:schemeClr val="bg1"/>
                </a:solidFill>
                <a:sym typeface="+mn-ea"/>
              </a:rPr>
              <a:t>sum(3-1)</a:t>
            </a:r>
            <a:r>
              <a:rPr lang="en-US" sz="2000" dirty="0" smtClean="0">
                <a:solidFill>
                  <a:schemeClr val="bg1"/>
                </a:solidFill>
                <a:sym typeface="+mn-ea"/>
              </a:rPr>
              <a:t>; </a:t>
            </a:r>
          </a:p>
        </p:txBody>
      </p:sp>
      <p:cxnSp>
        <p:nvCxnSpPr>
          <p:cNvPr id="2" name="Straight Arrow Connector 1"/>
          <p:cNvCxnSpPr/>
          <p:nvPr/>
        </p:nvCxnSpPr>
        <p:spPr>
          <a:xfrm>
            <a:off x="3048000" y="1538420"/>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3" name="Text Box 2"/>
          <p:cNvSpPr txBox="1"/>
          <p:nvPr/>
        </p:nvSpPr>
        <p:spPr>
          <a:xfrm>
            <a:off x="3810000" y="272269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sum(2-1)</a:t>
            </a:r>
            <a:r>
              <a:rPr lang="en-US" sz="2000" dirty="0" smtClean="0">
                <a:solidFill>
                  <a:schemeClr val="bg1"/>
                </a:solidFill>
                <a:sym typeface="+mn-ea"/>
              </a:rPr>
              <a:t>; </a:t>
            </a:r>
          </a:p>
        </p:txBody>
      </p:sp>
      <p:cxnSp>
        <p:nvCxnSpPr>
          <p:cNvPr id="5" name="Straight Arrow Connector 4"/>
          <p:cNvCxnSpPr/>
          <p:nvPr/>
        </p:nvCxnSpPr>
        <p:spPr>
          <a:xfrm>
            <a:off x="4267200" y="2434405"/>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6" name="Text Box 5"/>
          <p:cNvSpPr txBox="1"/>
          <p:nvPr/>
        </p:nvSpPr>
        <p:spPr>
          <a:xfrm>
            <a:off x="4999355" y="358883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chemeClr val="bg1"/>
                </a:solidFill>
                <a:sym typeface="+mn-ea"/>
              </a:rPr>
              <a:t>sum(1-1)</a:t>
            </a:r>
            <a:r>
              <a:rPr lang="en-US" sz="2000" dirty="0" smtClean="0">
                <a:solidFill>
                  <a:schemeClr val="bg1"/>
                </a:solidFill>
                <a:sym typeface="+mn-ea"/>
              </a:rPr>
              <a:t>; </a:t>
            </a:r>
          </a:p>
        </p:txBody>
      </p:sp>
      <p:cxnSp>
        <p:nvCxnSpPr>
          <p:cNvPr id="7" name="Straight Arrow Connector 6"/>
          <p:cNvCxnSpPr/>
          <p:nvPr/>
        </p:nvCxnSpPr>
        <p:spPr>
          <a:xfrm>
            <a:off x="5410200" y="3274798"/>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5" name="Text Box 5"/>
          <p:cNvSpPr txBox="1"/>
          <p:nvPr/>
        </p:nvSpPr>
        <p:spPr>
          <a:xfrm>
            <a:off x="6248400" y="4427035"/>
            <a:ext cx="2620645" cy="583565"/>
          </a:xfrm>
          <a:prstGeom prst="rect">
            <a:avLst/>
          </a:prstGeom>
          <a:noFill/>
        </p:spPr>
        <p:txBody>
          <a:bodyPr wrap="square" rtlCol="0" anchor="t">
            <a:spAutoFit/>
          </a:bodyPr>
          <a:lstStyle/>
          <a:p>
            <a:pPr>
              <a:lnSpc>
                <a:spcPct val="80000"/>
              </a:lnSpc>
            </a:pPr>
            <a:r>
              <a:rPr lang="en-US" sz="2000" b="1" dirty="0" smtClean="0">
                <a:solidFill>
                  <a:srgbClr val="FF0000"/>
                </a:solidFill>
                <a:sym typeface="+mn-ea"/>
              </a:rPr>
              <a:t>if (0 != 0)</a:t>
            </a:r>
            <a:r>
              <a:rPr lang="en-US" sz="2000" b="1" dirty="0" smtClean="0">
                <a:solidFill>
                  <a:srgbClr val="FFFF00"/>
                </a:solidFill>
                <a:sym typeface="+mn-ea"/>
              </a:rPr>
              <a:t> </a:t>
            </a:r>
            <a:r>
              <a:rPr lang="en-US" sz="2000" b="1" dirty="0" smtClean="0">
                <a:solidFill>
                  <a:srgbClr val="FFFF00"/>
                </a:solidFill>
                <a:sym typeface="Wingdings" panose="05000000000000000000" pitchFamily="2" charset="2"/>
              </a:rPr>
              <a:t> False</a:t>
            </a:r>
            <a:endParaRPr lang="en-US" sz="2000" b="1" dirty="0" smtClean="0">
              <a:solidFill>
                <a:srgbClr val="FFFF00"/>
              </a:solidFill>
              <a:sym typeface="+mn-ea"/>
            </a:endParaRPr>
          </a:p>
          <a:p>
            <a:pPr>
              <a:lnSpc>
                <a:spcPct val="80000"/>
              </a:lnSpc>
            </a:pPr>
            <a:r>
              <a:rPr lang="en-US" sz="2000" dirty="0" smtClean="0">
                <a:solidFill>
                  <a:schemeClr val="bg1"/>
                </a:solidFill>
                <a:sym typeface="+mn-ea"/>
              </a:rPr>
              <a:t>      return 0; </a:t>
            </a:r>
          </a:p>
        </p:txBody>
      </p:sp>
      <p:cxnSp>
        <p:nvCxnSpPr>
          <p:cNvPr id="16" name="Straight Arrow Connector 15"/>
          <p:cNvCxnSpPr/>
          <p:nvPr/>
        </p:nvCxnSpPr>
        <p:spPr>
          <a:xfrm>
            <a:off x="6629400" y="4112998"/>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grpSp>
        <p:nvGrpSpPr>
          <p:cNvPr id="21" name="Group 20"/>
          <p:cNvGrpSpPr/>
          <p:nvPr/>
        </p:nvGrpSpPr>
        <p:grpSpPr>
          <a:xfrm>
            <a:off x="76200" y="2356300"/>
            <a:ext cx="2971800" cy="2754630"/>
            <a:chOff x="304800" y="2355850"/>
            <a:chExt cx="2971800" cy="2754630"/>
          </a:xfrm>
        </p:grpSpPr>
        <p:sp>
          <p:nvSpPr>
            <p:cNvPr id="22" name="Text Box 9"/>
            <p:cNvSpPr txBox="1"/>
            <p:nvPr/>
          </p:nvSpPr>
          <p:spPr>
            <a:xfrm>
              <a:off x="304800" y="264922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sum(int n)</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sp>
          <p:nvSpPr>
            <p:cNvPr id="24" name="Text Box 2"/>
            <p:cNvSpPr txBox="1"/>
            <p:nvPr/>
          </p:nvSpPr>
          <p:spPr>
            <a:xfrm>
              <a:off x="391160" y="2355850"/>
              <a:ext cx="747320" cy="429895"/>
            </a:xfrm>
            <a:prstGeom prst="rect">
              <a:avLst/>
            </a:prstGeom>
            <a:noFill/>
          </p:spPr>
          <p:txBody>
            <a:bodyPr wrap="square" rtlCol="0" anchor="t">
              <a:spAutoFit/>
            </a:bodyPr>
            <a:lstStyle/>
            <a:p>
              <a:r>
                <a:rPr lang="en-US" sz="2200" b="1" dirty="0" smtClean="0">
                  <a:solidFill>
                    <a:srgbClr val="FF0000"/>
                  </a:solidFill>
                </a:rPr>
                <a:t>n = 5</a:t>
              </a:r>
              <a:endParaRPr lang="en-US" sz="2200" b="1" dirty="0">
                <a:solidFill>
                  <a:srgbClr val="FF0000"/>
                </a:solidFill>
              </a:endParaRPr>
            </a:p>
          </p:txBody>
        </p:sp>
      </p:gr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Left)">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downRight)">
                                      <p:cBhvr>
                                        <p:cTn id="17" dur="1000"/>
                                        <p:tgtEl>
                                          <p:spTgt spid="17"/>
                                        </p:tgtEl>
                                      </p:cBhvr>
                                    </p:animEffect>
                                  </p:childTnLst>
                                </p:cTn>
                              </p:par>
                            </p:childTnLst>
                          </p:cTn>
                        </p:par>
                        <p:par>
                          <p:cTn id="18" fill="hold">
                            <p:stCondLst>
                              <p:cond delay="1000"/>
                            </p:stCondLst>
                            <p:childTnLst>
                              <p:par>
                                <p:cTn id="19" presetID="18" presetClass="entr" presetSubtype="6"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trips(downRight)">
                                      <p:cBhvr>
                                        <p:cTn id="21" dur="10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strips(downRight)">
                                      <p:cBhvr>
                                        <p:cTn id="26" dur="1000"/>
                                        <p:tgtEl>
                                          <p:spTgt spid="2"/>
                                        </p:tgtEl>
                                      </p:cBhvr>
                                    </p:animEffect>
                                  </p:childTnLst>
                                </p:cTn>
                              </p:par>
                            </p:childTnLst>
                          </p:cTn>
                        </p:par>
                        <p:par>
                          <p:cTn id="27" fill="hold">
                            <p:stCondLst>
                              <p:cond delay="1000"/>
                            </p:stCondLst>
                            <p:childTnLst>
                              <p:par>
                                <p:cTn id="28" presetID="18" presetClass="entr" presetSubtype="6"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strips(downRight)">
                                      <p:cBhvr>
                                        <p:cTn id="30" dur="1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strips(downRight)">
                                      <p:cBhvr>
                                        <p:cTn id="35" dur="1000"/>
                                        <p:tgtEl>
                                          <p:spTgt spid="5"/>
                                        </p:tgtEl>
                                      </p:cBhvr>
                                    </p:animEffect>
                                  </p:childTnLst>
                                </p:cTn>
                              </p:par>
                            </p:childTnLst>
                          </p:cTn>
                        </p:par>
                        <p:par>
                          <p:cTn id="36" fill="hold">
                            <p:stCondLst>
                              <p:cond delay="1000"/>
                            </p:stCondLst>
                            <p:childTnLst>
                              <p:par>
                                <p:cTn id="37" presetID="18" presetClass="entr" presetSubtype="6"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strips(downRight)">
                                      <p:cBhvr>
                                        <p:cTn id="39" dur="10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strips(downRight)">
                                      <p:cBhvr>
                                        <p:cTn id="44" dur="1000"/>
                                        <p:tgtEl>
                                          <p:spTgt spid="7"/>
                                        </p:tgtEl>
                                      </p:cBhvr>
                                    </p:animEffect>
                                  </p:childTnLst>
                                </p:cTn>
                              </p:par>
                            </p:childTnLst>
                          </p:cTn>
                        </p:par>
                        <p:par>
                          <p:cTn id="45" fill="hold">
                            <p:stCondLst>
                              <p:cond delay="1000"/>
                            </p:stCondLst>
                            <p:childTnLst>
                              <p:par>
                                <p:cTn id="46" presetID="18" presetClass="entr" presetSubtype="6"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strips(downRight)">
                                      <p:cBhvr>
                                        <p:cTn id="48" dur="10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strips(downRight)">
                                      <p:cBhvr>
                                        <p:cTn id="53" dur="1000"/>
                                        <p:tgtEl>
                                          <p:spTgt spid="16"/>
                                        </p:tgtEl>
                                      </p:cBhvr>
                                    </p:animEffect>
                                  </p:childTnLst>
                                </p:cTn>
                              </p:par>
                            </p:childTnLst>
                          </p:cTn>
                        </p:par>
                        <p:par>
                          <p:cTn id="54" fill="hold">
                            <p:stCondLst>
                              <p:cond delay="1000"/>
                            </p:stCondLst>
                            <p:childTnLst>
                              <p:par>
                                <p:cTn id="55" presetID="18" presetClass="entr" presetSubtype="6"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strips(downRight)">
                                      <p:cBhvr>
                                        <p:cTn id="5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23" grpId="0"/>
      <p:bldP spid="3" grpId="0"/>
      <p:bldP spid="6" grpId="0"/>
      <p:bldP spid="15" grpId="0"/>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return 5 + </a:t>
            </a:r>
            <a:r>
              <a:rPr lang="en-US" sz="2000" b="1" dirty="0" smtClean="0">
                <a:solidFill>
                  <a:schemeClr val="bg1"/>
                </a:solidFill>
                <a:sym typeface="+mn-ea"/>
              </a:rPr>
              <a:t>sum(4)</a:t>
            </a:r>
            <a:r>
              <a:rPr lang="en-US" sz="2000" dirty="0" smtClean="0">
                <a:solidFill>
                  <a:schemeClr val="bg1"/>
                </a:solidFill>
                <a:sym typeface="+mn-ea"/>
              </a:rPr>
              <a:t>; </a:t>
            </a:r>
          </a:p>
        </p:txBody>
      </p:sp>
      <p:cxnSp>
        <p:nvCxnSpPr>
          <p:cNvPr id="17" name="Straight Arrow Connector 16"/>
          <p:cNvCxnSpPr/>
          <p:nvPr/>
        </p:nvCxnSpPr>
        <p:spPr>
          <a:xfrm>
            <a:off x="1819910" y="677995"/>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return 4 + </a:t>
            </a:r>
            <a:r>
              <a:rPr lang="en-US" sz="2000" b="1" dirty="0" smtClean="0">
                <a:solidFill>
                  <a:schemeClr val="bg1"/>
                </a:solidFill>
                <a:sym typeface="+mn-ea"/>
              </a:rPr>
              <a:t>sum(3)</a:t>
            </a:r>
            <a:r>
              <a:rPr lang="en-US" sz="2000" dirty="0" smtClean="0">
                <a:solidFill>
                  <a:schemeClr val="bg1"/>
                </a:solidFill>
                <a:sym typeface="+mn-ea"/>
              </a:rPr>
              <a:t>; </a:t>
            </a:r>
          </a:p>
        </p:txBody>
      </p:sp>
      <p:sp>
        <p:nvSpPr>
          <p:cNvPr id="23" name="Text Box 22"/>
          <p:cNvSpPr txBox="1"/>
          <p:nvPr/>
        </p:nvSpPr>
        <p:spPr>
          <a:xfrm>
            <a:off x="2637155" y="185528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(3 != 0)</a:t>
            </a:r>
          </a:p>
          <a:p>
            <a:pPr>
              <a:lnSpc>
                <a:spcPct val="8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p:txBody>
      </p:sp>
      <p:cxnSp>
        <p:nvCxnSpPr>
          <p:cNvPr id="2" name="Straight Arrow Connector 1"/>
          <p:cNvCxnSpPr/>
          <p:nvPr/>
        </p:nvCxnSpPr>
        <p:spPr>
          <a:xfrm>
            <a:off x="3048000" y="1538420"/>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3" name="Text Box 2"/>
          <p:cNvSpPr txBox="1"/>
          <p:nvPr/>
        </p:nvSpPr>
        <p:spPr>
          <a:xfrm>
            <a:off x="3810000" y="272269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p:txBody>
      </p:sp>
      <p:cxnSp>
        <p:nvCxnSpPr>
          <p:cNvPr id="5" name="Straight Arrow Connector 4"/>
          <p:cNvCxnSpPr/>
          <p:nvPr/>
        </p:nvCxnSpPr>
        <p:spPr>
          <a:xfrm>
            <a:off x="4267200" y="2434405"/>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6" name="Text Box 5"/>
          <p:cNvSpPr txBox="1"/>
          <p:nvPr/>
        </p:nvSpPr>
        <p:spPr>
          <a:xfrm>
            <a:off x="4999355" y="358883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chemeClr val="bg1"/>
                </a:solidFill>
                <a:sym typeface="+mn-ea"/>
              </a:rPr>
              <a:t>sum(0)</a:t>
            </a:r>
            <a:r>
              <a:rPr lang="en-US" sz="2000" dirty="0" smtClean="0">
                <a:solidFill>
                  <a:schemeClr val="bg1"/>
                </a:solidFill>
                <a:sym typeface="+mn-ea"/>
              </a:rPr>
              <a:t>; </a:t>
            </a:r>
          </a:p>
        </p:txBody>
      </p:sp>
      <p:cxnSp>
        <p:nvCxnSpPr>
          <p:cNvPr id="7" name="Straight Arrow Connector 6"/>
          <p:cNvCxnSpPr/>
          <p:nvPr/>
        </p:nvCxnSpPr>
        <p:spPr>
          <a:xfrm>
            <a:off x="5410200" y="3274798"/>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5" name="Text Box 5"/>
          <p:cNvSpPr txBox="1"/>
          <p:nvPr/>
        </p:nvSpPr>
        <p:spPr>
          <a:xfrm>
            <a:off x="6248400" y="4427035"/>
            <a:ext cx="2620645" cy="583565"/>
          </a:xfrm>
          <a:prstGeom prst="rect">
            <a:avLst/>
          </a:prstGeom>
          <a:noFill/>
        </p:spPr>
        <p:txBody>
          <a:bodyPr wrap="square" rtlCol="0" anchor="t">
            <a:spAutoFit/>
          </a:bodyPr>
          <a:lstStyle/>
          <a:p>
            <a:pPr>
              <a:lnSpc>
                <a:spcPct val="80000"/>
              </a:lnSpc>
            </a:pPr>
            <a:r>
              <a:rPr lang="en-US" sz="2000" b="1" dirty="0" smtClean="0">
                <a:solidFill>
                  <a:srgbClr val="FF0000"/>
                </a:solidFill>
                <a:sym typeface="+mn-ea"/>
              </a:rPr>
              <a:t>if (0 != 0)</a:t>
            </a:r>
            <a:r>
              <a:rPr lang="en-US" sz="2000" b="1" dirty="0" smtClean="0">
                <a:solidFill>
                  <a:srgbClr val="FFFF00"/>
                </a:solidFill>
                <a:sym typeface="+mn-ea"/>
              </a:rPr>
              <a:t> </a:t>
            </a:r>
            <a:r>
              <a:rPr lang="en-US" sz="2000" b="1" dirty="0" smtClean="0">
                <a:solidFill>
                  <a:srgbClr val="FFFF00"/>
                </a:solidFill>
                <a:sym typeface="Wingdings" panose="05000000000000000000" pitchFamily="2" charset="2"/>
              </a:rPr>
              <a:t> False</a:t>
            </a:r>
            <a:endParaRPr lang="en-US" sz="2000" b="1" dirty="0" smtClean="0">
              <a:solidFill>
                <a:srgbClr val="FFFF00"/>
              </a:solidFill>
              <a:sym typeface="+mn-ea"/>
            </a:endParaRPr>
          </a:p>
          <a:p>
            <a:pPr>
              <a:lnSpc>
                <a:spcPct val="80000"/>
              </a:lnSpc>
            </a:pPr>
            <a:r>
              <a:rPr lang="en-US" sz="2000" dirty="0" smtClean="0">
                <a:solidFill>
                  <a:schemeClr val="bg1"/>
                </a:solidFill>
                <a:sym typeface="+mn-ea"/>
              </a:rPr>
              <a:t>      return 0; </a:t>
            </a:r>
          </a:p>
        </p:txBody>
      </p:sp>
      <p:cxnSp>
        <p:nvCxnSpPr>
          <p:cNvPr id="16" name="Straight Arrow Connector 15"/>
          <p:cNvCxnSpPr/>
          <p:nvPr/>
        </p:nvCxnSpPr>
        <p:spPr>
          <a:xfrm>
            <a:off x="6629400" y="4112998"/>
            <a:ext cx="0" cy="288002"/>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a:xfrm rot="5400000" flipH="1" flipV="1">
            <a:off x="6477397" y="4248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9" name="Straight Arrow Connector 28"/>
          <p:cNvCxnSpPr/>
          <p:nvPr/>
        </p:nvCxnSpPr>
        <p:spPr>
          <a:xfrm rot="5400000" flipH="1" flipV="1">
            <a:off x="1676003" y="819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0" name="Straight Arrow Connector 29"/>
          <p:cNvCxnSpPr/>
          <p:nvPr/>
        </p:nvCxnSpPr>
        <p:spPr>
          <a:xfrm rot="5400000" flipH="1" flipV="1">
            <a:off x="2895997" y="16574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p:nvPr/>
        </p:nvCxnSpPr>
        <p:spPr>
          <a:xfrm rot="5400000" flipH="1" flipV="1">
            <a:off x="5258197" y="34100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2" name="Straight Arrow Connector 31"/>
          <p:cNvCxnSpPr/>
          <p:nvPr/>
        </p:nvCxnSpPr>
        <p:spPr>
          <a:xfrm rot="5400000" flipH="1" flipV="1">
            <a:off x="4115197" y="25718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9" name="Text Box 9"/>
          <p:cNvSpPr txBox="1"/>
          <p:nvPr/>
        </p:nvSpPr>
        <p:spPr>
          <a:xfrm>
            <a:off x="76200" y="264967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sum(5)</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1000"/>
                                        <p:tgtEl>
                                          <p:spTgt spid="16"/>
                                        </p:tgtEl>
                                      </p:cBhvr>
                                    </p:animEffect>
                                    <p:set>
                                      <p:cBhvr>
                                        <p:cTn id="7" dur="1" fill="hold">
                                          <p:stCondLst>
                                            <p:cond delay="999"/>
                                          </p:stCondLst>
                                        </p:cTn>
                                        <p:tgtEl>
                                          <p:spTgt spid="16"/>
                                        </p:tgtEl>
                                        <p:attrNameLst>
                                          <p:attrName>style.visibility</p:attrName>
                                        </p:attrNameLst>
                                      </p:cBhvr>
                                      <p:to>
                                        <p:strVal val="hidden"/>
                                      </p:to>
                                    </p:se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1000"/>
                                        <p:tgtEl>
                                          <p:spTgt spid="21"/>
                                        </p:tgtEl>
                                      </p:cBhvr>
                                    </p:animEffect>
                                  </p:childTnLst>
                                </p:cTn>
                              </p:par>
                              <p:par>
                                <p:cTn id="11" presetID="22" presetClass="exit" presetSubtype="4" fill="hold" nodeType="withEffect">
                                  <p:stCondLst>
                                    <p:cond delay="0"/>
                                  </p:stCondLst>
                                  <p:childTnLst>
                                    <p:animEffect transition="out" filter="wipe(down)">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par>
                                <p:cTn id="14" presetID="22" presetClass="entr" presetSubtype="4"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down)">
                                      <p:cBhvr>
                                        <p:cTn id="16" dur="1000"/>
                                        <p:tgtEl>
                                          <p:spTgt spid="31"/>
                                        </p:tgtEl>
                                      </p:cBhvr>
                                    </p:animEffect>
                                  </p:childTnLst>
                                </p:cTn>
                              </p:par>
                              <p:par>
                                <p:cTn id="17" presetID="22" presetClass="exit" presetSubtype="4" fill="hold" nodeType="withEffect">
                                  <p:stCondLst>
                                    <p:cond delay="0"/>
                                  </p:stCondLst>
                                  <p:childTnLst>
                                    <p:animEffect transition="out" filter="wipe(down)">
                                      <p:cBhvr>
                                        <p:cTn id="18" dur="1000"/>
                                        <p:tgtEl>
                                          <p:spTgt spid="5"/>
                                        </p:tgtEl>
                                      </p:cBhvr>
                                    </p:animEffect>
                                    <p:set>
                                      <p:cBhvr>
                                        <p:cTn id="19" dur="1" fill="hold">
                                          <p:stCondLst>
                                            <p:cond delay="999"/>
                                          </p:stCondLst>
                                        </p:cTn>
                                        <p:tgtEl>
                                          <p:spTgt spid="5"/>
                                        </p:tgtEl>
                                        <p:attrNameLst>
                                          <p:attrName>style.visibility</p:attrName>
                                        </p:attrNameLst>
                                      </p:cBhvr>
                                      <p:to>
                                        <p:strVal val="hidden"/>
                                      </p:to>
                                    </p:set>
                                  </p:childTnLst>
                                </p:cTn>
                              </p:par>
                              <p:par>
                                <p:cTn id="20" presetID="22" presetClass="entr" presetSubtype="4"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1000"/>
                                        <p:tgtEl>
                                          <p:spTgt spid="32"/>
                                        </p:tgtEl>
                                      </p:cBhvr>
                                    </p:animEffect>
                                  </p:childTnLst>
                                </p:cTn>
                              </p:par>
                              <p:par>
                                <p:cTn id="23" presetID="22" presetClass="exit" presetSubtype="4" fill="hold" nodeType="withEffect">
                                  <p:stCondLst>
                                    <p:cond delay="0"/>
                                  </p:stCondLst>
                                  <p:childTnLst>
                                    <p:animEffect transition="out" filter="wipe(down)">
                                      <p:cBhvr>
                                        <p:cTn id="24" dur="1000"/>
                                        <p:tgtEl>
                                          <p:spTgt spid="2"/>
                                        </p:tgtEl>
                                      </p:cBhvr>
                                    </p:animEffect>
                                    <p:set>
                                      <p:cBhvr>
                                        <p:cTn id="25" dur="1" fill="hold">
                                          <p:stCondLst>
                                            <p:cond delay="999"/>
                                          </p:stCondLst>
                                        </p:cTn>
                                        <p:tgtEl>
                                          <p:spTgt spid="2"/>
                                        </p:tgtEl>
                                        <p:attrNameLst>
                                          <p:attrName>style.visibility</p:attrName>
                                        </p:attrNameLst>
                                      </p:cBhvr>
                                      <p:to>
                                        <p:strVal val="hidden"/>
                                      </p:to>
                                    </p:set>
                                  </p:childTnLst>
                                </p:cTn>
                              </p:par>
                              <p:par>
                                <p:cTn id="26" presetID="22" presetClass="entr" presetSubtype="4"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1000"/>
                                        <p:tgtEl>
                                          <p:spTgt spid="30"/>
                                        </p:tgtEl>
                                      </p:cBhvr>
                                    </p:animEffect>
                                  </p:childTnLst>
                                </p:cTn>
                              </p:par>
                              <p:par>
                                <p:cTn id="29" presetID="22" presetClass="exit" presetSubtype="4" fill="hold" nodeType="withEffect">
                                  <p:stCondLst>
                                    <p:cond delay="0"/>
                                  </p:stCondLst>
                                  <p:childTnLst>
                                    <p:animEffect transition="out" filter="wipe(down)">
                                      <p:cBhvr>
                                        <p:cTn id="30" dur="1000"/>
                                        <p:tgtEl>
                                          <p:spTgt spid="17"/>
                                        </p:tgtEl>
                                      </p:cBhvr>
                                    </p:animEffect>
                                    <p:set>
                                      <p:cBhvr>
                                        <p:cTn id="31" dur="1" fill="hold">
                                          <p:stCondLst>
                                            <p:cond delay="999"/>
                                          </p:stCondLst>
                                        </p:cTn>
                                        <p:tgtEl>
                                          <p:spTgt spid="17"/>
                                        </p:tgtEl>
                                        <p:attrNameLst>
                                          <p:attrName>style.visibility</p:attrName>
                                        </p:attrNameLst>
                                      </p:cBhvr>
                                      <p:to>
                                        <p:strVal val="hidden"/>
                                      </p:to>
                                    </p:set>
                                  </p:childTnLst>
                                </p:cTn>
                              </p:par>
                              <p:par>
                                <p:cTn id="32" presetID="22" presetClass="entr" presetSubtype="4"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return 5 + </a:t>
            </a:r>
            <a:r>
              <a:rPr lang="en-US" sz="2000" b="1" dirty="0" smtClean="0">
                <a:solidFill>
                  <a:schemeClr val="bg1"/>
                </a:solidFill>
                <a:sym typeface="+mn-ea"/>
              </a:rPr>
              <a:t>sum(4)</a:t>
            </a:r>
            <a:r>
              <a:rPr lang="en-US" sz="2000" dirty="0" smtClean="0">
                <a:solidFill>
                  <a:schemeClr val="bg1"/>
                </a:solidFill>
                <a:sym typeface="+mn-ea"/>
              </a:rPr>
              <a:t>; </a:t>
            </a:r>
          </a:p>
        </p:txBody>
      </p: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return 4 + </a:t>
            </a:r>
            <a:r>
              <a:rPr lang="en-US" sz="2000" b="1" dirty="0" smtClean="0">
                <a:solidFill>
                  <a:schemeClr val="bg1"/>
                </a:solidFill>
                <a:sym typeface="+mn-ea"/>
              </a:rPr>
              <a:t>sum(3)</a:t>
            </a:r>
            <a:r>
              <a:rPr lang="en-US" sz="2000" dirty="0" smtClean="0">
                <a:solidFill>
                  <a:schemeClr val="bg1"/>
                </a:solidFill>
                <a:sym typeface="+mn-ea"/>
              </a:rPr>
              <a:t>; </a:t>
            </a:r>
          </a:p>
        </p:txBody>
      </p:sp>
      <p:sp>
        <p:nvSpPr>
          <p:cNvPr id="23" name="Text Box 22"/>
          <p:cNvSpPr txBox="1"/>
          <p:nvPr/>
        </p:nvSpPr>
        <p:spPr>
          <a:xfrm>
            <a:off x="2637155" y="185528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(3 != 0)</a:t>
            </a:r>
          </a:p>
          <a:p>
            <a:pPr>
              <a:lnSpc>
                <a:spcPct val="8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p:txBody>
      </p:sp>
      <p:sp>
        <p:nvSpPr>
          <p:cNvPr id="3" name="Text Box 2"/>
          <p:cNvSpPr txBox="1"/>
          <p:nvPr/>
        </p:nvSpPr>
        <p:spPr>
          <a:xfrm>
            <a:off x="3810000" y="272269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p:txBody>
      </p:sp>
      <p:sp>
        <p:nvSpPr>
          <p:cNvPr id="6" name="Text Box 5"/>
          <p:cNvSpPr txBox="1"/>
          <p:nvPr/>
        </p:nvSpPr>
        <p:spPr>
          <a:xfrm>
            <a:off x="4999355" y="358883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chemeClr val="bg1"/>
                </a:solidFill>
                <a:sym typeface="+mn-ea"/>
              </a:rPr>
              <a:t>sum(0)</a:t>
            </a:r>
            <a:r>
              <a:rPr lang="en-US" sz="2000" dirty="0" smtClean="0">
                <a:solidFill>
                  <a:schemeClr val="bg1"/>
                </a:solidFill>
                <a:sym typeface="+mn-ea"/>
              </a:rPr>
              <a:t>; </a:t>
            </a:r>
          </a:p>
        </p:txBody>
      </p:sp>
      <p:sp>
        <p:nvSpPr>
          <p:cNvPr id="15" name="Text Box 5"/>
          <p:cNvSpPr txBox="1"/>
          <p:nvPr/>
        </p:nvSpPr>
        <p:spPr>
          <a:xfrm>
            <a:off x="6248400" y="4427035"/>
            <a:ext cx="2620645" cy="583565"/>
          </a:xfrm>
          <a:prstGeom prst="rect">
            <a:avLst/>
          </a:prstGeom>
          <a:noFill/>
        </p:spPr>
        <p:txBody>
          <a:bodyPr wrap="square" rtlCol="0" anchor="t">
            <a:spAutoFit/>
          </a:bodyPr>
          <a:lstStyle/>
          <a:p>
            <a:pPr>
              <a:lnSpc>
                <a:spcPct val="80000"/>
              </a:lnSpc>
            </a:pPr>
            <a:r>
              <a:rPr lang="en-US" sz="2000" b="1" dirty="0" smtClean="0">
                <a:solidFill>
                  <a:srgbClr val="FF0000"/>
                </a:solidFill>
                <a:sym typeface="+mn-ea"/>
              </a:rPr>
              <a:t>if (0 != 0)</a:t>
            </a:r>
            <a:r>
              <a:rPr lang="en-US" sz="2000" b="1" dirty="0" smtClean="0">
                <a:solidFill>
                  <a:srgbClr val="FFFF00"/>
                </a:solidFill>
                <a:sym typeface="+mn-ea"/>
              </a:rPr>
              <a:t> </a:t>
            </a:r>
            <a:r>
              <a:rPr lang="en-US" sz="2000" b="1" dirty="0" smtClean="0">
                <a:solidFill>
                  <a:srgbClr val="FFFF00"/>
                </a:solidFill>
                <a:sym typeface="Wingdings" panose="05000000000000000000" pitchFamily="2" charset="2"/>
              </a:rPr>
              <a:t> False</a:t>
            </a:r>
            <a:endParaRPr lang="en-US" sz="2000" b="1" dirty="0" smtClean="0">
              <a:solidFill>
                <a:srgbClr val="FFFF00"/>
              </a:solidFill>
              <a:sym typeface="+mn-ea"/>
            </a:endParaRPr>
          </a:p>
          <a:p>
            <a:pPr>
              <a:lnSpc>
                <a:spcPct val="80000"/>
              </a:lnSpc>
            </a:pPr>
            <a:r>
              <a:rPr lang="en-US" sz="2000" dirty="0" smtClean="0">
                <a:solidFill>
                  <a:schemeClr val="bg1"/>
                </a:solidFill>
                <a:sym typeface="+mn-ea"/>
              </a:rPr>
              <a:t>      return 0; </a:t>
            </a:r>
          </a:p>
        </p:txBody>
      </p:sp>
      <p:cxnSp>
        <p:nvCxnSpPr>
          <p:cNvPr id="25" name="Straight Arrow Connector 24"/>
          <p:cNvCxnSpPr/>
          <p:nvPr/>
        </p:nvCxnSpPr>
        <p:spPr>
          <a:xfrm rot="5400000" flipH="1" flipV="1">
            <a:off x="1676003" y="819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a:xfrm rot="5400000" flipH="1" flipV="1">
            <a:off x="2895997" y="16574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p:cNvCxnSpPr/>
          <p:nvPr/>
        </p:nvCxnSpPr>
        <p:spPr>
          <a:xfrm rot="5400000" flipH="1" flipV="1">
            <a:off x="4115197" y="25718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p:cNvCxnSpPr/>
          <p:nvPr/>
        </p:nvCxnSpPr>
        <p:spPr>
          <a:xfrm rot="5400000" flipH="1" flipV="1">
            <a:off x="5258197" y="34100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a:xfrm rot="5400000" flipH="1" flipV="1">
            <a:off x="6477397" y="4248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37" name="Text Box 5"/>
          <p:cNvSpPr txBox="1"/>
          <p:nvPr/>
        </p:nvSpPr>
        <p:spPr>
          <a:xfrm>
            <a:off x="6370955" y="4401000"/>
            <a:ext cx="2620645"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sum(0) – </a:t>
            </a:r>
            <a:r>
              <a:rPr lang="en-US" sz="2000" b="1" dirty="0" smtClean="0">
                <a:solidFill>
                  <a:srgbClr val="FF0000"/>
                </a:solidFill>
                <a:sym typeface="+mn-ea"/>
              </a:rPr>
              <a:t>returns 0</a:t>
            </a:r>
          </a:p>
        </p:txBody>
      </p:sp>
      <p:sp>
        <p:nvSpPr>
          <p:cNvPr id="9" name="Text Box 9"/>
          <p:cNvSpPr txBox="1"/>
          <p:nvPr/>
        </p:nvSpPr>
        <p:spPr>
          <a:xfrm>
            <a:off x="76200" y="264967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sum(5)</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afterEffect">
                                  <p:stCondLst>
                                    <p:cond delay="0"/>
                                  </p:stCondLst>
                                  <p:childTnLst>
                                    <p:animEffect transition="out" filter="wipe(right)">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right)">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443230" y="511810"/>
            <a:ext cx="3785870" cy="4588510"/>
          </a:xfrm>
          <a:prstGeom prst="rect">
            <a:avLst/>
          </a:prstGeom>
          <a:noFill/>
        </p:spPr>
        <p:txBody>
          <a:bodyPr wrap="square" rtlCol="0">
            <a:spAutoFit/>
          </a:bodyPr>
          <a:lstStyle/>
          <a:p>
            <a:pPr>
              <a:lnSpc>
                <a:spcPct val="110000"/>
              </a:lnSpc>
            </a:pPr>
            <a:r>
              <a:rPr lang="en-US" sz="1900" dirty="0" smtClean="0"/>
              <a:t>#include &lt;stdio.h&gt;</a:t>
            </a:r>
          </a:p>
          <a:p>
            <a:pPr>
              <a:lnSpc>
                <a:spcPct val="110000"/>
              </a:lnSpc>
            </a:pPr>
            <a:r>
              <a:rPr lang="en-US" sz="1900" dirty="0" smtClean="0"/>
              <a:t>int main()</a:t>
            </a:r>
          </a:p>
          <a:p>
            <a:pPr>
              <a:lnSpc>
                <a:spcPct val="110000"/>
              </a:lnSpc>
            </a:pPr>
            <a:r>
              <a:rPr lang="en-US" sz="1900" dirty="0" smtClean="0"/>
              <a:t>{</a:t>
            </a:r>
          </a:p>
          <a:p>
            <a:pPr>
              <a:lnSpc>
                <a:spcPct val="110000"/>
              </a:lnSpc>
            </a:pPr>
            <a:r>
              <a:rPr lang="en-US" sz="1900" dirty="0" smtClean="0"/>
              <a:t>    int i = 0;</a:t>
            </a:r>
          </a:p>
          <a:p>
            <a:pPr>
              <a:lnSpc>
                <a:spcPct val="110000"/>
              </a:lnSpc>
            </a:pPr>
            <a:r>
              <a:rPr lang="en-US" sz="1900" dirty="0" smtClean="0"/>
              <a:t>    switch (i)</a:t>
            </a:r>
          </a:p>
          <a:p>
            <a:pPr>
              <a:lnSpc>
                <a:spcPct val="110000"/>
              </a:lnSpc>
            </a:pPr>
            <a:r>
              <a:rPr lang="en-US" sz="1900" dirty="0" smtClean="0"/>
              <a:t>    {</a:t>
            </a:r>
          </a:p>
          <a:p>
            <a:pPr>
              <a:lnSpc>
                <a:spcPct val="110000"/>
              </a:lnSpc>
            </a:pPr>
            <a:r>
              <a:rPr lang="en-US" sz="1900" dirty="0" smtClean="0"/>
              <a:t>        case '0': </a:t>
            </a:r>
            <a:r>
              <a:rPr lang="en-US" sz="1900" dirty="0" err="1" smtClean="0"/>
              <a:t>printf</a:t>
            </a:r>
            <a:r>
              <a:rPr lang="en-US" sz="1900" dirty="0" smtClean="0"/>
              <a:t>(“TERV");</a:t>
            </a:r>
          </a:p>
          <a:p>
            <a:pPr>
              <a:lnSpc>
                <a:spcPct val="110000"/>
              </a:lnSpc>
            </a:pPr>
            <a:r>
              <a:rPr lang="en-US" sz="1900" dirty="0" smtClean="0"/>
              <a:t>                break;</a:t>
            </a:r>
          </a:p>
          <a:p>
            <a:pPr>
              <a:lnSpc>
                <a:spcPct val="110000"/>
              </a:lnSpc>
            </a:pPr>
            <a:r>
              <a:rPr lang="en-US" sz="1900" dirty="0" smtClean="0"/>
              <a:t>        case '1': </a:t>
            </a:r>
            <a:r>
              <a:rPr lang="en-US" sz="1900" dirty="0" err="1" smtClean="0"/>
              <a:t>printf</a:t>
            </a:r>
            <a:r>
              <a:rPr lang="en-US" sz="1900" dirty="0" smtClean="0"/>
              <a:t>(“TERV PRO");</a:t>
            </a:r>
          </a:p>
          <a:p>
            <a:pPr>
              <a:lnSpc>
                <a:spcPct val="110000"/>
              </a:lnSpc>
            </a:pPr>
            <a:r>
              <a:rPr lang="en-US" sz="1900" dirty="0" smtClean="0"/>
              <a:t>                break;</a:t>
            </a:r>
          </a:p>
          <a:p>
            <a:pPr>
              <a:lnSpc>
                <a:spcPct val="110000"/>
              </a:lnSpc>
            </a:pPr>
            <a:r>
              <a:rPr lang="en-US" sz="1900" dirty="0" smtClean="0"/>
              <a:t>        default: printf("Technical");</a:t>
            </a:r>
          </a:p>
          <a:p>
            <a:pPr>
              <a:lnSpc>
                <a:spcPct val="110000"/>
              </a:lnSpc>
            </a:pPr>
            <a:r>
              <a:rPr lang="en-US" sz="1900" dirty="0" smtClean="0"/>
              <a:t>    }</a:t>
            </a:r>
          </a:p>
          <a:p>
            <a:pPr>
              <a:lnSpc>
                <a:spcPct val="110000"/>
              </a:lnSpc>
            </a:pPr>
            <a:r>
              <a:rPr lang="en-US" sz="1900" dirty="0" smtClean="0"/>
              <a:t>    return 0;</a:t>
            </a:r>
          </a:p>
          <a:p>
            <a:pPr>
              <a:lnSpc>
                <a:spcPct val="110000"/>
              </a:lnSpc>
            </a:pPr>
            <a:r>
              <a:rPr lang="en-US" sz="1900" dirty="0" smtClean="0"/>
              <a:t>}</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altLang="en-IN" sz="2000" b="1" dirty="0">
                <a:solidFill>
                  <a:schemeClr val="bg1"/>
                </a:solidFill>
              </a:rPr>
              <a:t>What is the output of the above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a:t>
            </a:r>
            <a:r>
              <a:rPr lang="en-US" altLang="en-IN" sz="2000" b="1" dirty="0" smtClean="0">
                <a:solidFill>
                  <a:schemeClr val="bg1"/>
                </a:solidFill>
              </a:rPr>
              <a:t>TERV</a:t>
            </a:r>
            <a:endParaRPr lang="en-US" altLang="en-IN" sz="2000" b="1" dirty="0">
              <a:solidFill>
                <a:schemeClr val="bg1"/>
              </a:solidFill>
            </a:endParaRPr>
          </a:p>
          <a:p>
            <a:pPr>
              <a:lnSpc>
                <a:spcPct val="160000"/>
              </a:lnSpc>
            </a:pPr>
            <a:r>
              <a:rPr lang="en-US" altLang="en-IN" sz="2000" b="1" dirty="0">
                <a:solidFill>
                  <a:schemeClr val="bg1"/>
                </a:solidFill>
              </a:rPr>
              <a:t>(B) </a:t>
            </a:r>
            <a:r>
              <a:rPr lang="en-US" altLang="en-IN" sz="2000" b="1" dirty="0" smtClean="0">
                <a:solidFill>
                  <a:schemeClr val="bg1"/>
                </a:solidFill>
              </a:rPr>
              <a:t>TERV PRO</a:t>
            </a:r>
            <a:endParaRPr lang="en-US" altLang="en-IN" sz="2000" b="1" dirty="0">
              <a:solidFill>
                <a:schemeClr val="bg1"/>
              </a:solidFill>
            </a:endParaRPr>
          </a:p>
          <a:p>
            <a:pPr>
              <a:lnSpc>
                <a:spcPct val="160000"/>
              </a:lnSpc>
            </a:pPr>
            <a:r>
              <a:rPr lang="en-US" altLang="en-IN" sz="2000" b="1" dirty="0">
                <a:solidFill>
                  <a:schemeClr val="bg1"/>
                </a:solidFill>
              </a:rPr>
              <a:t>(C) Technical</a:t>
            </a:r>
          </a:p>
          <a:p>
            <a:pPr>
              <a:lnSpc>
                <a:spcPct val="160000"/>
              </a:lnSpc>
            </a:pPr>
            <a:r>
              <a:rPr lang="en-US" altLang="en-IN" sz="2000" b="1" dirty="0">
                <a:solidFill>
                  <a:schemeClr val="bg1"/>
                </a:solidFill>
              </a:rPr>
              <a:t>(D)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33</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097905" y="303276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1000" fill="hold"/>
                                        <p:tgtEl>
                                          <p:spTgt spid="22"/>
                                        </p:tgtEl>
                                        <p:attrNameLst>
                                          <p:attrName>ppt_w</p:attrName>
                                        </p:attrNameLst>
                                      </p:cBhvr>
                                      <p:tavLst>
                                        <p:tav tm="0">
                                          <p:val>
                                            <p:fltVal val="0"/>
                                          </p:val>
                                        </p:tav>
                                        <p:tav tm="100000">
                                          <p:val>
                                            <p:strVal val="#ppt_w"/>
                                          </p:val>
                                        </p:tav>
                                      </p:tavLst>
                                    </p:anim>
                                    <p:anim calcmode="lin" valueType="num">
                                      <p:cBhvr>
                                        <p:cTn id="22"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return 5 + </a:t>
            </a:r>
            <a:r>
              <a:rPr lang="en-US" sz="2000" b="1" dirty="0" smtClean="0">
                <a:solidFill>
                  <a:schemeClr val="bg1"/>
                </a:solidFill>
                <a:sym typeface="+mn-ea"/>
              </a:rPr>
              <a:t>sum(4)</a:t>
            </a:r>
            <a:r>
              <a:rPr lang="en-US" sz="2000" dirty="0" smtClean="0">
                <a:solidFill>
                  <a:schemeClr val="bg1"/>
                </a:solidFill>
                <a:sym typeface="+mn-ea"/>
              </a:rPr>
              <a:t>; </a:t>
            </a:r>
          </a:p>
        </p:txBody>
      </p: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return 4 + </a:t>
            </a:r>
            <a:r>
              <a:rPr lang="en-US" sz="2000" b="1" dirty="0" smtClean="0">
                <a:solidFill>
                  <a:schemeClr val="bg1"/>
                </a:solidFill>
                <a:sym typeface="+mn-ea"/>
              </a:rPr>
              <a:t>sum(3)</a:t>
            </a:r>
            <a:r>
              <a:rPr lang="en-US" sz="2000" dirty="0" smtClean="0">
                <a:solidFill>
                  <a:schemeClr val="bg1"/>
                </a:solidFill>
                <a:sym typeface="+mn-ea"/>
              </a:rPr>
              <a:t>; </a:t>
            </a:r>
          </a:p>
        </p:txBody>
      </p:sp>
      <p:sp>
        <p:nvSpPr>
          <p:cNvPr id="23" name="Text Box 22"/>
          <p:cNvSpPr txBox="1"/>
          <p:nvPr/>
        </p:nvSpPr>
        <p:spPr>
          <a:xfrm>
            <a:off x="2637155" y="185528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(3 != 0)</a:t>
            </a:r>
          </a:p>
          <a:p>
            <a:pPr>
              <a:lnSpc>
                <a:spcPct val="8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p:txBody>
      </p:sp>
      <p:sp>
        <p:nvSpPr>
          <p:cNvPr id="3" name="Text Box 2"/>
          <p:cNvSpPr txBox="1"/>
          <p:nvPr/>
        </p:nvSpPr>
        <p:spPr>
          <a:xfrm>
            <a:off x="3856355" y="2724600"/>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(2 != 0)</a:t>
            </a:r>
          </a:p>
          <a:p>
            <a:pPr>
              <a:lnSpc>
                <a:spcPct val="80000"/>
              </a:lnSpc>
            </a:pPr>
            <a:r>
              <a:rPr lang="en-US" sz="2000" dirty="0" smtClean="0">
                <a:solidFill>
                  <a:schemeClr val="bg1"/>
                </a:solidFill>
                <a:sym typeface="+mn-ea"/>
              </a:rPr>
              <a:t>     </a:t>
            </a:r>
          </a:p>
        </p:txBody>
      </p:sp>
      <p:sp>
        <p:nvSpPr>
          <p:cNvPr id="6" name="Text Box 5"/>
          <p:cNvSpPr txBox="1"/>
          <p:nvPr/>
        </p:nvSpPr>
        <p:spPr>
          <a:xfrm>
            <a:off x="4999355" y="358883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(1 != 0)</a:t>
            </a:r>
          </a:p>
          <a:p>
            <a:pPr>
              <a:lnSpc>
                <a:spcPct val="80000"/>
              </a:lnSpc>
            </a:pPr>
            <a:r>
              <a:rPr lang="en-US" sz="2000" dirty="0" smtClean="0">
                <a:solidFill>
                  <a:schemeClr val="bg1"/>
                </a:solidFill>
                <a:sym typeface="+mn-ea"/>
              </a:rPr>
              <a:t>     </a:t>
            </a:r>
          </a:p>
        </p:txBody>
      </p:sp>
      <p:cxnSp>
        <p:nvCxnSpPr>
          <p:cNvPr id="25" name="Straight Arrow Connector 24"/>
          <p:cNvCxnSpPr/>
          <p:nvPr/>
        </p:nvCxnSpPr>
        <p:spPr>
          <a:xfrm rot="5400000" flipH="1" flipV="1">
            <a:off x="1676003" y="819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a:xfrm rot="5400000" flipH="1" flipV="1">
            <a:off x="2895997" y="16574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p:cNvCxnSpPr/>
          <p:nvPr/>
        </p:nvCxnSpPr>
        <p:spPr>
          <a:xfrm rot="5400000" flipH="1" flipV="1">
            <a:off x="4115197" y="25718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p:cNvCxnSpPr/>
          <p:nvPr/>
        </p:nvCxnSpPr>
        <p:spPr>
          <a:xfrm rot="5400000" flipH="1" flipV="1">
            <a:off x="5258197" y="34100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a:xfrm rot="5400000" flipH="1" flipV="1">
            <a:off x="6477397" y="4248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37" name="Text Box 5"/>
          <p:cNvSpPr txBox="1"/>
          <p:nvPr/>
        </p:nvSpPr>
        <p:spPr>
          <a:xfrm>
            <a:off x="6370955" y="4401000"/>
            <a:ext cx="2620645"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sum(0) – </a:t>
            </a:r>
            <a:r>
              <a:rPr lang="en-US" sz="2000" b="1" dirty="0" smtClean="0">
                <a:solidFill>
                  <a:srgbClr val="FF0000"/>
                </a:solidFill>
                <a:sym typeface="+mn-ea"/>
              </a:rPr>
              <a:t>returns 0</a:t>
            </a:r>
          </a:p>
        </p:txBody>
      </p:sp>
      <p:sp>
        <p:nvSpPr>
          <p:cNvPr id="19" name="Rectangle 18"/>
          <p:cNvSpPr/>
          <p:nvPr/>
        </p:nvSpPr>
        <p:spPr>
          <a:xfrm>
            <a:off x="5421439" y="3827690"/>
            <a:ext cx="1569720" cy="337185"/>
          </a:xfrm>
          <a:prstGeom prst="rect">
            <a:avLst/>
          </a:prstGeom>
        </p:spPr>
        <p:txBody>
          <a:bodyPr wrap="none">
            <a:spAutoFit/>
          </a:bodyPr>
          <a:lstStyle/>
          <a:p>
            <a:pPr>
              <a:lnSpc>
                <a:spcPct val="80000"/>
              </a:lnSpc>
            </a:pPr>
            <a:r>
              <a:rPr lang="en-US" sz="2000" dirty="0" smtClean="0">
                <a:solidFill>
                  <a:schemeClr val="bg1"/>
                </a:solidFill>
                <a:sym typeface="+mn-ea"/>
              </a:rPr>
              <a:t> return 1 + </a:t>
            </a:r>
            <a:r>
              <a:rPr lang="en-US" sz="2000" b="1" dirty="0" smtClean="0">
                <a:solidFill>
                  <a:srgbClr val="FF0000"/>
                </a:solidFill>
                <a:sym typeface="+mn-ea"/>
              </a:rPr>
              <a:t>0</a:t>
            </a:r>
            <a:r>
              <a:rPr lang="en-US" sz="2000" dirty="0" smtClean="0">
                <a:solidFill>
                  <a:schemeClr val="bg1"/>
                </a:solidFill>
                <a:sym typeface="+mn-ea"/>
              </a:rPr>
              <a:t>; </a:t>
            </a:r>
          </a:p>
        </p:txBody>
      </p:sp>
      <p:sp>
        <p:nvSpPr>
          <p:cNvPr id="20" name="Rectangle 19"/>
          <p:cNvSpPr/>
          <p:nvPr/>
        </p:nvSpPr>
        <p:spPr>
          <a:xfrm>
            <a:off x="5410200" y="3833846"/>
            <a:ext cx="1200150" cy="337185"/>
          </a:xfrm>
          <a:prstGeom prst="rect">
            <a:avLst/>
          </a:prstGeom>
        </p:spPr>
        <p:txBody>
          <a:bodyPr wrap="none">
            <a:spAutoFit/>
          </a:bodyPr>
          <a:lstStyle/>
          <a:p>
            <a:pPr>
              <a:lnSpc>
                <a:spcPct val="80000"/>
              </a:lnSpc>
            </a:pPr>
            <a:r>
              <a:rPr lang="en-US" sz="2000" dirty="0" smtClean="0">
                <a:solidFill>
                  <a:schemeClr val="bg1"/>
                </a:solidFill>
                <a:sym typeface="+mn-ea"/>
              </a:rPr>
              <a:t> return </a:t>
            </a:r>
            <a:r>
              <a:rPr lang="en-US" sz="2000" b="1" dirty="0" smtClean="0">
                <a:solidFill>
                  <a:srgbClr val="FF0000"/>
                </a:solidFill>
                <a:sym typeface="+mn-ea"/>
              </a:rPr>
              <a:t>1</a:t>
            </a:r>
            <a:r>
              <a:rPr lang="en-US" sz="2000" dirty="0" smtClean="0">
                <a:solidFill>
                  <a:schemeClr val="bg1"/>
                </a:solidFill>
                <a:sym typeface="+mn-ea"/>
              </a:rPr>
              <a:t>; </a:t>
            </a:r>
          </a:p>
        </p:txBody>
      </p:sp>
      <p:sp>
        <p:nvSpPr>
          <p:cNvPr id="21" name="Text Box 5"/>
          <p:cNvSpPr txBox="1"/>
          <p:nvPr/>
        </p:nvSpPr>
        <p:spPr>
          <a:xfrm>
            <a:off x="5105400" y="3562800"/>
            <a:ext cx="2133600"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sum(1) – </a:t>
            </a:r>
            <a:r>
              <a:rPr lang="en-US" sz="2000" b="1" dirty="0" smtClean="0">
                <a:solidFill>
                  <a:srgbClr val="FF0000"/>
                </a:solidFill>
                <a:sym typeface="+mn-ea"/>
              </a:rPr>
              <a:t>returns 1</a:t>
            </a:r>
          </a:p>
        </p:txBody>
      </p:sp>
      <p:sp>
        <p:nvSpPr>
          <p:cNvPr id="28" name="Rectangle 27"/>
          <p:cNvSpPr/>
          <p:nvPr/>
        </p:nvSpPr>
        <p:spPr>
          <a:xfrm>
            <a:off x="4191000" y="2934090"/>
            <a:ext cx="1200150" cy="398780"/>
          </a:xfrm>
          <a:prstGeom prst="rect">
            <a:avLst/>
          </a:prstGeom>
        </p:spPr>
        <p:txBody>
          <a:bodyPr wrap="none">
            <a:spAutoFit/>
          </a:bodyPr>
          <a:lstStyle/>
          <a:p>
            <a:r>
              <a:rPr lang="en-US" sz="2000" dirty="0" smtClean="0">
                <a:solidFill>
                  <a:schemeClr val="bg1"/>
                </a:solidFill>
                <a:sym typeface="+mn-ea"/>
              </a:rPr>
              <a:t>return </a:t>
            </a:r>
            <a:r>
              <a:rPr lang="en-US" sz="2000" b="1" dirty="0" smtClean="0">
                <a:solidFill>
                  <a:srgbClr val="FF0000"/>
                </a:solidFill>
                <a:sym typeface="+mn-ea"/>
              </a:rPr>
              <a:t>3</a:t>
            </a:r>
            <a:r>
              <a:rPr lang="en-US" sz="2000" dirty="0" smtClean="0">
                <a:solidFill>
                  <a:schemeClr val="bg1"/>
                </a:solidFill>
                <a:sym typeface="+mn-ea"/>
              </a:rPr>
              <a:t> ; </a:t>
            </a:r>
            <a:endParaRPr lang="en-US" sz="2000" dirty="0"/>
          </a:p>
        </p:txBody>
      </p:sp>
      <p:sp>
        <p:nvSpPr>
          <p:cNvPr id="30" name="Rectangle 29"/>
          <p:cNvSpPr/>
          <p:nvPr/>
        </p:nvSpPr>
        <p:spPr>
          <a:xfrm>
            <a:off x="4202239" y="2934090"/>
            <a:ext cx="1569720" cy="398780"/>
          </a:xfrm>
          <a:prstGeom prst="rect">
            <a:avLst/>
          </a:prstGeom>
        </p:spPr>
        <p:txBody>
          <a:bodyPr wrap="none">
            <a:spAutoFit/>
          </a:bodyPr>
          <a:lstStyle/>
          <a:p>
            <a:r>
              <a:rPr lang="en-US" sz="2000" dirty="0" smtClean="0">
                <a:solidFill>
                  <a:schemeClr val="bg1"/>
                </a:solidFill>
                <a:sym typeface="+mn-ea"/>
              </a:rPr>
              <a:t>return 2 + </a:t>
            </a:r>
            <a:r>
              <a:rPr lang="en-US" sz="2000" b="1" dirty="0" smtClean="0">
                <a:solidFill>
                  <a:srgbClr val="FF0000"/>
                </a:solidFill>
                <a:sym typeface="+mn-ea"/>
              </a:rPr>
              <a:t>1</a:t>
            </a:r>
            <a:r>
              <a:rPr lang="en-US" sz="2000" dirty="0" smtClean="0">
                <a:solidFill>
                  <a:schemeClr val="bg1"/>
                </a:solidFill>
                <a:sym typeface="+mn-ea"/>
              </a:rPr>
              <a:t> ; </a:t>
            </a:r>
            <a:endParaRPr lang="en-US" sz="2000" dirty="0"/>
          </a:p>
        </p:txBody>
      </p:sp>
      <p:sp>
        <p:nvSpPr>
          <p:cNvPr id="32" name="Rectangle 31"/>
          <p:cNvSpPr/>
          <p:nvPr/>
        </p:nvSpPr>
        <p:spPr>
          <a:xfrm>
            <a:off x="4126498" y="2989490"/>
            <a:ext cx="2172970" cy="337185"/>
          </a:xfrm>
          <a:prstGeom prst="rect">
            <a:avLst/>
          </a:prstGeom>
        </p:spPr>
        <p:txBody>
          <a:bodyPr wrap="none">
            <a:spAutoFit/>
          </a:bodyPr>
          <a:lstStyle/>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sum(1)</a:t>
            </a:r>
            <a:r>
              <a:rPr lang="en-US" sz="2000" dirty="0" smtClean="0">
                <a:solidFill>
                  <a:schemeClr val="bg1"/>
                </a:solidFill>
                <a:sym typeface="+mn-ea"/>
              </a:rPr>
              <a:t>; </a:t>
            </a:r>
          </a:p>
        </p:txBody>
      </p:sp>
      <p:sp>
        <p:nvSpPr>
          <p:cNvPr id="9" name="Text Box 9"/>
          <p:cNvSpPr txBox="1"/>
          <p:nvPr/>
        </p:nvSpPr>
        <p:spPr>
          <a:xfrm>
            <a:off x="76200" y="264967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sum(5)</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1000"/>
                                        <p:tgtEl>
                                          <p:spTgt spid="37"/>
                                        </p:tgtEl>
                                      </p:cBhvr>
                                    </p:animEffect>
                                    <p:set>
                                      <p:cBhvr>
                                        <p:cTn id="7" dur="1" fill="hold">
                                          <p:stCondLst>
                                            <p:cond delay="999"/>
                                          </p:stCondLst>
                                        </p:cTn>
                                        <p:tgtEl>
                                          <p:spTgt spid="37"/>
                                        </p:tgtEl>
                                        <p:attrNameLst>
                                          <p:attrName>style.visibility</p:attrName>
                                        </p:attrNameLst>
                                      </p:cBhvr>
                                      <p:to>
                                        <p:strVal val="hidden"/>
                                      </p:to>
                                    </p:set>
                                  </p:childTnLst>
                                </p:cTn>
                              </p:par>
                            </p:childTnLst>
                          </p:cTn>
                        </p:par>
                        <p:par>
                          <p:cTn id="8" fill="hold">
                            <p:stCondLst>
                              <p:cond delay="1000"/>
                            </p:stCondLst>
                            <p:childTnLst>
                              <p:par>
                                <p:cTn id="9" presetID="22" presetClass="exit" presetSubtype="4" fill="hold" nodeType="afterEffect">
                                  <p:stCondLst>
                                    <p:cond delay="0"/>
                                  </p:stCondLst>
                                  <p:childTnLst>
                                    <p:animEffect transition="out" filter="wipe(down)">
                                      <p:cBhvr>
                                        <p:cTn id="10" dur="1000"/>
                                        <p:tgtEl>
                                          <p:spTgt spid="34"/>
                                        </p:tgtEl>
                                      </p:cBhvr>
                                    </p:animEffect>
                                    <p:set>
                                      <p:cBhvr>
                                        <p:cTn id="11" dur="1" fill="hold">
                                          <p:stCondLst>
                                            <p:cond delay="999"/>
                                          </p:stCondLst>
                                        </p:cTn>
                                        <p:tgtEl>
                                          <p:spTgt spid="3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grpId="0" nodeType="clickEffect">
                                  <p:stCondLst>
                                    <p:cond delay="0"/>
                                  </p:stCondLst>
                                  <p:childTnLst>
                                    <p:animEffect transition="out" filter="wipe(right)">
                                      <p:cBhvr>
                                        <p:cTn id="15" dur="1000"/>
                                        <p:tgtEl>
                                          <p:spTgt spid="19"/>
                                        </p:tgtEl>
                                      </p:cBhvr>
                                    </p:animEffect>
                                    <p:set>
                                      <p:cBhvr>
                                        <p:cTn id="16" dur="1" fill="hold">
                                          <p:stCondLst>
                                            <p:cond delay="999"/>
                                          </p:stCondLst>
                                        </p:cTn>
                                        <p:tgtEl>
                                          <p:spTgt spid="19"/>
                                        </p:tgtEl>
                                        <p:attrNameLst>
                                          <p:attrName>style.visibility</p:attrName>
                                        </p:attrNameLst>
                                      </p:cBhvr>
                                      <p:to>
                                        <p:strVal val="hidden"/>
                                      </p:to>
                                    </p:set>
                                  </p:childTnLst>
                                </p:cTn>
                              </p:par>
                              <p:par>
                                <p:cTn id="17" presetID="22" presetClass="entr" presetSubtype="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10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0" nodeType="clickEffect">
                                  <p:stCondLst>
                                    <p:cond delay="0"/>
                                  </p:stCondLst>
                                  <p:childTnLst>
                                    <p:animEffect transition="out" filter="wipe(right)">
                                      <p:cBhvr>
                                        <p:cTn id="23" dur="1000"/>
                                        <p:tgtEl>
                                          <p:spTgt spid="6"/>
                                        </p:tgtEl>
                                      </p:cBhvr>
                                    </p:animEffect>
                                    <p:set>
                                      <p:cBhvr>
                                        <p:cTn id="24" dur="1" fill="hold">
                                          <p:stCondLst>
                                            <p:cond delay="999"/>
                                          </p:stCondLst>
                                        </p:cTn>
                                        <p:tgtEl>
                                          <p:spTgt spid="6"/>
                                        </p:tgtEl>
                                        <p:attrNameLst>
                                          <p:attrName>style.visibility</p:attrName>
                                        </p:attrNameLst>
                                      </p:cBhvr>
                                      <p:to>
                                        <p:strVal val="hidden"/>
                                      </p:to>
                                    </p:set>
                                  </p:childTnLst>
                                </p:cTn>
                              </p:par>
                              <p:par>
                                <p:cTn id="25" presetID="22" presetClass="exit" presetSubtype="2" fill="hold" grpId="1" nodeType="withEffect">
                                  <p:stCondLst>
                                    <p:cond delay="0"/>
                                  </p:stCondLst>
                                  <p:childTnLst>
                                    <p:animEffect transition="out" filter="wipe(right)">
                                      <p:cBhvr>
                                        <p:cTn id="26" dur="1000"/>
                                        <p:tgtEl>
                                          <p:spTgt spid="20"/>
                                        </p:tgtEl>
                                      </p:cBhvr>
                                    </p:animEffect>
                                    <p:set>
                                      <p:cBhvr>
                                        <p:cTn id="27" dur="1" fill="hold">
                                          <p:stCondLst>
                                            <p:cond delay="999"/>
                                          </p:stCondLst>
                                        </p:cTn>
                                        <p:tgtEl>
                                          <p:spTgt spid="20"/>
                                        </p:tgtEl>
                                        <p:attrNameLst>
                                          <p:attrName>style.visibility</p:attrName>
                                        </p:attrNameLst>
                                      </p:cBhvr>
                                      <p:to>
                                        <p:strVal val="hidden"/>
                                      </p:to>
                                    </p:set>
                                  </p:childTnLst>
                                </p:cTn>
                              </p:par>
                            </p:childTnLst>
                          </p:cTn>
                        </p:par>
                        <p:par>
                          <p:cTn id="28" fill="hold">
                            <p:stCondLst>
                              <p:cond delay="1000"/>
                            </p:stCondLst>
                            <p:childTnLst>
                              <p:par>
                                <p:cTn id="29" presetID="22" presetClass="entr" presetSubtype="2"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right)">
                                      <p:cBhvr>
                                        <p:cTn id="31" dur="1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2" fill="hold" grpId="0" nodeType="clickEffect">
                                  <p:stCondLst>
                                    <p:cond delay="0"/>
                                  </p:stCondLst>
                                  <p:childTnLst>
                                    <p:animEffect transition="out" filter="wipe(right)">
                                      <p:cBhvr>
                                        <p:cTn id="35" dur="500"/>
                                        <p:tgtEl>
                                          <p:spTgt spid="32"/>
                                        </p:tgtEl>
                                      </p:cBhvr>
                                    </p:animEffect>
                                    <p:set>
                                      <p:cBhvr>
                                        <p:cTn id="36" dur="1" fill="hold">
                                          <p:stCondLst>
                                            <p:cond delay="499"/>
                                          </p:stCondLst>
                                        </p:cTn>
                                        <p:tgtEl>
                                          <p:spTgt spid="32"/>
                                        </p:tgtEl>
                                        <p:attrNameLst>
                                          <p:attrName>style.visibility</p:attrName>
                                        </p:attrNameLst>
                                      </p:cBhvr>
                                      <p:to>
                                        <p:strVal val="hidden"/>
                                      </p:to>
                                    </p:set>
                                  </p:childTnLst>
                                </p:cTn>
                              </p:par>
                            </p:childTnLst>
                          </p:cTn>
                        </p:par>
                        <p:par>
                          <p:cTn id="37" fill="hold">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right)">
                                      <p:cBhvr>
                                        <p:cTn id="40" dur="10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2" fill="hold" grpId="1" nodeType="clickEffect">
                                  <p:stCondLst>
                                    <p:cond delay="0"/>
                                  </p:stCondLst>
                                  <p:childTnLst>
                                    <p:animEffect transition="out" filter="wipe(right)">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childTnLst>
                          </p:cTn>
                        </p:par>
                        <p:par>
                          <p:cTn id="46" fill="hold">
                            <p:stCondLst>
                              <p:cond delay="500"/>
                            </p:stCondLst>
                            <p:childTnLst>
                              <p:par>
                                <p:cTn id="47" presetID="22" presetClass="exit" presetSubtype="4" fill="hold" nodeType="afterEffect">
                                  <p:stCondLst>
                                    <p:cond delay="0"/>
                                  </p:stCondLst>
                                  <p:childTnLst>
                                    <p:animEffect transition="out" filter="wipe(down)">
                                      <p:cBhvr>
                                        <p:cTn id="48" dur="1000"/>
                                        <p:tgtEl>
                                          <p:spTgt spid="33"/>
                                        </p:tgtEl>
                                      </p:cBhvr>
                                    </p:animEffect>
                                    <p:set>
                                      <p:cBhvr>
                                        <p:cTn id="49" dur="1" fill="hold">
                                          <p:stCondLst>
                                            <p:cond delay="999"/>
                                          </p:stCondLst>
                                        </p:cTn>
                                        <p:tgtEl>
                                          <p:spTgt spid="3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xit" presetSubtype="2" fill="hold" grpId="1" nodeType="clickEffect">
                                  <p:stCondLst>
                                    <p:cond delay="0"/>
                                  </p:stCondLst>
                                  <p:childTnLst>
                                    <p:animEffect transition="out" filter="wipe(right)">
                                      <p:cBhvr>
                                        <p:cTn id="53" dur="1000"/>
                                        <p:tgtEl>
                                          <p:spTgt spid="30"/>
                                        </p:tgtEl>
                                      </p:cBhvr>
                                    </p:animEffect>
                                    <p:set>
                                      <p:cBhvr>
                                        <p:cTn id="54" dur="1" fill="hold">
                                          <p:stCondLst>
                                            <p:cond delay="999"/>
                                          </p:stCondLst>
                                        </p:cTn>
                                        <p:tgtEl>
                                          <p:spTgt spid="30"/>
                                        </p:tgtEl>
                                        <p:attrNameLst>
                                          <p:attrName>style.visibility</p:attrName>
                                        </p:attrNameLst>
                                      </p:cBhvr>
                                      <p:to>
                                        <p:strVal val="hidden"/>
                                      </p:to>
                                    </p:set>
                                  </p:childTnLst>
                                </p:cTn>
                              </p:par>
                            </p:childTnLst>
                          </p:cTn>
                        </p:par>
                        <p:par>
                          <p:cTn id="55" fill="hold">
                            <p:stCondLst>
                              <p:cond delay="1000"/>
                            </p:stCondLst>
                            <p:childTnLst>
                              <p:par>
                                <p:cTn id="56" presetID="22" presetClass="entr" presetSubtype="2"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right)">
                                      <p:cBhvr>
                                        <p:cTn id="5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p:bldP spid="19" grpId="0"/>
      <p:bldP spid="20" grpId="0"/>
      <p:bldP spid="20" grpId="1"/>
      <p:bldP spid="21" grpId="0"/>
      <p:bldP spid="21" grpId="1"/>
      <p:bldP spid="28" grpId="0"/>
      <p:bldP spid="30" grpId="0"/>
      <p:bldP spid="30" grpId="1"/>
      <p:bldP spid="32" grpId="0"/>
    </p:bld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return 5 + </a:t>
            </a:r>
            <a:r>
              <a:rPr lang="en-US" sz="2000" b="1" dirty="0" smtClean="0">
                <a:solidFill>
                  <a:schemeClr val="bg1"/>
                </a:solidFill>
                <a:sym typeface="+mn-ea"/>
              </a:rPr>
              <a:t>sum(4)</a:t>
            </a:r>
            <a:r>
              <a:rPr lang="en-US" sz="2000" dirty="0" smtClean="0">
                <a:solidFill>
                  <a:schemeClr val="bg1"/>
                </a:solidFill>
                <a:sym typeface="+mn-ea"/>
              </a:rPr>
              <a:t>; </a:t>
            </a:r>
          </a:p>
        </p:txBody>
      </p: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return 4 + </a:t>
            </a:r>
            <a:r>
              <a:rPr lang="en-US" sz="2000" b="1" dirty="0" smtClean="0">
                <a:solidFill>
                  <a:schemeClr val="bg1"/>
                </a:solidFill>
                <a:sym typeface="+mn-ea"/>
              </a:rPr>
              <a:t>sum(3)</a:t>
            </a:r>
            <a:r>
              <a:rPr lang="en-US" sz="2000" dirty="0" smtClean="0">
                <a:solidFill>
                  <a:schemeClr val="bg1"/>
                </a:solidFill>
                <a:sym typeface="+mn-ea"/>
              </a:rPr>
              <a:t>; </a:t>
            </a:r>
          </a:p>
        </p:txBody>
      </p:sp>
      <p:sp>
        <p:nvSpPr>
          <p:cNvPr id="23" name="Text Box 22"/>
          <p:cNvSpPr txBox="1"/>
          <p:nvPr/>
        </p:nvSpPr>
        <p:spPr>
          <a:xfrm>
            <a:off x="2637155" y="1855285"/>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(3 != 0)</a:t>
            </a:r>
          </a:p>
          <a:p>
            <a:pPr>
              <a:lnSpc>
                <a:spcPct val="80000"/>
              </a:lnSpc>
            </a:pPr>
            <a:r>
              <a:rPr lang="en-US" sz="2000" dirty="0" smtClean="0">
                <a:solidFill>
                  <a:schemeClr val="bg1"/>
                </a:solidFill>
                <a:sym typeface="+mn-ea"/>
              </a:rPr>
              <a:t>     </a:t>
            </a:r>
          </a:p>
        </p:txBody>
      </p:sp>
      <p:sp>
        <p:nvSpPr>
          <p:cNvPr id="3" name="Text Box 2"/>
          <p:cNvSpPr txBox="1"/>
          <p:nvPr/>
        </p:nvSpPr>
        <p:spPr>
          <a:xfrm>
            <a:off x="3856355" y="2724600"/>
            <a:ext cx="26206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(2 != 0)</a:t>
            </a:r>
          </a:p>
          <a:p>
            <a:pPr>
              <a:lnSpc>
                <a:spcPct val="80000"/>
              </a:lnSpc>
            </a:pPr>
            <a:r>
              <a:rPr lang="en-US" sz="2000" dirty="0" smtClean="0">
                <a:solidFill>
                  <a:schemeClr val="bg1"/>
                </a:solidFill>
                <a:sym typeface="+mn-ea"/>
              </a:rPr>
              <a:t>     </a:t>
            </a:r>
          </a:p>
        </p:txBody>
      </p:sp>
      <p:cxnSp>
        <p:nvCxnSpPr>
          <p:cNvPr id="25" name="Straight Arrow Connector 24"/>
          <p:cNvCxnSpPr/>
          <p:nvPr/>
        </p:nvCxnSpPr>
        <p:spPr>
          <a:xfrm rot="5400000" flipH="1" flipV="1">
            <a:off x="1676003" y="819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a:xfrm rot="5400000" flipH="1" flipV="1">
            <a:off x="2895997" y="16574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p:cNvCxnSpPr/>
          <p:nvPr/>
        </p:nvCxnSpPr>
        <p:spPr>
          <a:xfrm rot="5400000" flipH="1" flipV="1">
            <a:off x="4038997" y="25718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28" name="Rectangle 27"/>
          <p:cNvSpPr/>
          <p:nvPr/>
        </p:nvSpPr>
        <p:spPr>
          <a:xfrm>
            <a:off x="4191000" y="2934090"/>
            <a:ext cx="1200150" cy="398780"/>
          </a:xfrm>
          <a:prstGeom prst="rect">
            <a:avLst/>
          </a:prstGeom>
        </p:spPr>
        <p:txBody>
          <a:bodyPr wrap="none">
            <a:spAutoFit/>
          </a:bodyPr>
          <a:lstStyle/>
          <a:p>
            <a:r>
              <a:rPr lang="en-US" sz="2000" dirty="0" smtClean="0">
                <a:solidFill>
                  <a:schemeClr val="bg1"/>
                </a:solidFill>
                <a:sym typeface="+mn-ea"/>
              </a:rPr>
              <a:t>return </a:t>
            </a:r>
            <a:r>
              <a:rPr lang="en-US" sz="2000" b="1" dirty="0" smtClean="0">
                <a:solidFill>
                  <a:srgbClr val="FF0000"/>
                </a:solidFill>
                <a:sym typeface="+mn-ea"/>
              </a:rPr>
              <a:t>3</a:t>
            </a:r>
            <a:r>
              <a:rPr lang="en-US" sz="2000" dirty="0" smtClean="0">
                <a:solidFill>
                  <a:schemeClr val="bg1"/>
                </a:solidFill>
                <a:sym typeface="+mn-ea"/>
              </a:rPr>
              <a:t> ; </a:t>
            </a:r>
            <a:endParaRPr lang="en-US" sz="2000" dirty="0"/>
          </a:p>
        </p:txBody>
      </p:sp>
      <p:sp>
        <p:nvSpPr>
          <p:cNvPr id="29" name="Rectangle 28"/>
          <p:cNvSpPr/>
          <p:nvPr/>
        </p:nvSpPr>
        <p:spPr>
          <a:xfrm>
            <a:off x="2907298" y="2115000"/>
            <a:ext cx="2172970" cy="337185"/>
          </a:xfrm>
          <a:prstGeom prst="rect">
            <a:avLst/>
          </a:prstGeom>
        </p:spPr>
        <p:txBody>
          <a:bodyPr wrap="none">
            <a:spAutoFit/>
          </a:bodyPr>
          <a:lstStyle/>
          <a:p>
            <a:pPr>
              <a:lnSpc>
                <a:spcPct val="80000"/>
              </a:lnSpc>
            </a:pPr>
            <a:r>
              <a:rPr lang="en-US" sz="2000" dirty="0" smtClean="0">
                <a:solidFill>
                  <a:schemeClr val="bg1"/>
                </a:solidFill>
                <a:sym typeface="+mn-ea"/>
              </a:rPr>
              <a:t> return 3 + </a:t>
            </a:r>
            <a:r>
              <a:rPr lang="en-US" sz="2000" b="1" dirty="0" smtClean="0">
                <a:solidFill>
                  <a:schemeClr val="bg1"/>
                </a:solidFill>
                <a:sym typeface="+mn-ea"/>
              </a:rPr>
              <a:t>sum(2)</a:t>
            </a:r>
            <a:r>
              <a:rPr lang="en-US" sz="2000" dirty="0" smtClean="0">
                <a:solidFill>
                  <a:schemeClr val="bg1"/>
                </a:solidFill>
                <a:sym typeface="+mn-ea"/>
              </a:rPr>
              <a:t>; </a:t>
            </a:r>
          </a:p>
        </p:txBody>
      </p:sp>
      <p:sp>
        <p:nvSpPr>
          <p:cNvPr id="31" name="Text Box 5"/>
          <p:cNvSpPr txBox="1"/>
          <p:nvPr/>
        </p:nvSpPr>
        <p:spPr>
          <a:xfrm>
            <a:off x="3962400" y="2724600"/>
            <a:ext cx="2620645"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sum(2) – </a:t>
            </a:r>
            <a:r>
              <a:rPr lang="en-US" sz="2000" b="1" dirty="0" smtClean="0">
                <a:solidFill>
                  <a:srgbClr val="FF0000"/>
                </a:solidFill>
                <a:sym typeface="+mn-ea"/>
              </a:rPr>
              <a:t>returns 3</a:t>
            </a:r>
          </a:p>
        </p:txBody>
      </p:sp>
      <p:sp>
        <p:nvSpPr>
          <p:cNvPr id="35" name="Rectangle 34"/>
          <p:cNvSpPr/>
          <p:nvPr/>
        </p:nvSpPr>
        <p:spPr>
          <a:xfrm>
            <a:off x="2895600" y="2115000"/>
            <a:ext cx="1569720" cy="337185"/>
          </a:xfrm>
          <a:prstGeom prst="rect">
            <a:avLst/>
          </a:prstGeom>
        </p:spPr>
        <p:txBody>
          <a:bodyPr wrap="none">
            <a:spAutoFit/>
          </a:bodyPr>
          <a:lstStyle/>
          <a:p>
            <a:pPr>
              <a:lnSpc>
                <a:spcPct val="80000"/>
              </a:lnSpc>
            </a:pPr>
            <a:r>
              <a:rPr lang="en-US" sz="2000" dirty="0" smtClean="0">
                <a:solidFill>
                  <a:schemeClr val="bg1"/>
                </a:solidFill>
                <a:sym typeface="+mn-ea"/>
              </a:rPr>
              <a:t> return 3 + </a:t>
            </a:r>
            <a:r>
              <a:rPr lang="en-US" sz="2000" b="1" dirty="0" smtClean="0">
                <a:solidFill>
                  <a:srgbClr val="FF0000"/>
                </a:solidFill>
                <a:sym typeface="+mn-ea"/>
              </a:rPr>
              <a:t>3</a:t>
            </a:r>
            <a:r>
              <a:rPr lang="en-US" sz="2000" dirty="0" smtClean="0">
                <a:solidFill>
                  <a:schemeClr val="bg1"/>
                </a:solidFill>
                <a:sym typeface="+mn-ea"/>
              </a:rPr>
              <a:t>; </a:t>
            </a:r>
          </a:p>
        </p:txBody>
      </p:sp>
      <p:sp>
        <p:nvSpPr>
          <p:cNvPr id="36" name="Rectangle 35"/>
          <p:cNvSpPr/>
          <p:nvPr/>
        </p:nvSpPr>
        <p:spPr>
          <a:xfrm>
            <a:off x="2895600" y="2115000"/>
            <a:ext cx="1200150" cy="337185"/>
          </a:xfrm>
          <a:prstGeom prst="rect">
            <a:avLst/>
          </a:prstGeom>
        </p:spPr>
        <p:txBody>
          <a:bodyPr wrap="none">
            <a:spAutoFit/>
          </a:bodyPr>
          <a:lstStyle/>
          <a:p>
            <a:pPr>
              <a:lnSpc>
                <a:spcPct val="80000"/>
              </a:lnSpc>
            </a:pPr>
            <a:r>
              <a:rPr lang="en-US" sz="2000" dirty="0" smtClean="0">
                <a:solidFill>
                  <a:schemeClr val="bg1"/>
                </a:solidFill>
                <a:sym typeface="+mn-ea"/>
              </a:rPr>
              <a:t> return </a:t>
            </a:r>
            <a:r>
              <a:rPr lang="en-US" sz="2000" b="1" dirty="0" smtClean="0">
                <a:solidFill>
                  <a:srgbClr val="FF0000"/>
                </a:solidFill>
                <a:sym typeface="+mn-ea"/>
              </a:rPr>
              <a:t>6</a:t>
            </a:r>
            <a:r>
              <a:rPr lang="en-US" sz="2000" dirty="0" smtClean="0">
                <a:solidFill>
                  <a:schemeClr val="bg1"/>
                </a:solidFill>
                <a:sym typeface="+mn-ea"/>
              </a:rPr>
              <a:t>; </a:t>
            </a:r>
          </a:p>
        </p:txBody>
      </p:sp>
      <p:sp>
        <p:nvSpPr>
          <p:cNvPr id="38" name="Text Box 5"/>
          <p:cNvSpPr txBox="1"/>
          <p:nvPr/>
        </p:nvSpPr>
        <p:spPr>
          <a:xfrm>
            <a:off x="2743200" y="1886400"/>
            <a:ext cx="2620645"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sum(3) – </a:t>
            </a:r>
            <a:r>
              <a:rPr lang="en-US" sz="2000" b="1" dirty="0" smtClean="0">
                <a:solidFill>
                  <a:srgbClr val="FF0000"/>
                </a:solidFill>
                <a:sym typeface="+mn-ea"/>
              </a:rPr>
              <a:t>returns 6</a:t>
            </a:r>
          </a:p>
        </p:txBody>
      </p:sp>
      <p:sp>
        <p:nvSpPr>
          <p:cNvPr id="9" name="Text Box 9"/>
          <p:cNvSpPr txBox="1"/>
          <p:nvPr/>
        </p:nvSpPr>
        <p:spPr>
          <a:xfrm>
            <a:off x="76200" y="264967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sum(5)</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afterEffect">
                                  <p:stCondLst>
                                    <p:cond delay="0"/>
                                  </p:stCondLst>
                                  <p:childTnLst>
                                    <p:animEffect transition="out" filter="wipe(right)">
                                      <p:cBhvr>
                                        <p:cTn id="6" dur="1000"/>
                                        <p:tgtEl>
                                          <p:spTgt spid="3"/>
                                        </p:tgtEl>
                                      </p:cBhvr>
                                    </p:animEffect>
                                    <p:set>
                                      <p:cBhvr>
                                        <p:cTn id="7" dur="1" fill="hold">
                                          <p:stCondLst>
                                            <p:cond delay="999"/>
                                          </p:stCondLst>
                                        </p:cTn>
                                        <p:tgtEl>
                                          <p:spTgt spid="3"/>
                                        </p:tgtEl>
                                        <p:attrNameLst>
                                          <p:attrName>style.visibility</p:attrName>
                                        </p:attrNameLst>
                                      </p:cBhvr>
                                      <p:to>
                                        <p:strVal val="hidden"/>
                                      </p:to>
                                    </p:set>
                                  </p:childTnLst>
                                </p:cTn>
                              </p:par>
                              <p:par>
                                <p:cTn id="8" presetID="22" presetClass="exit" presetSubtype="2" fill="hold" grpId="0" nodeType="withEffect">
                                  <p:stCondLst>
                                    <p:cond delay="0"/>
                                  </p:stCondLst>
                                  <p:childTnLst>
                                    <p:animEffect transition="out" filter="wipe(right)">
                                      <p:cBhvr>
                                        <p:cTn id="9" dur="1000"/>
                                        <p:tgtEl>
                                          <p:spTgt spid="28"/>
                                        </p:tgtEl>
                                      </p:cBhvr>
                                    </p:animEffect>
                                    <p:set>
                                      <p:cBhvr>
                                        <p:cTn id="10" dur="1" fill="hold">
                                          <p:stCondLst>
                                            <p:cond delay="999"/>
                                          </p:stCondLst>
                                        </p:cTn>
                                        <p:tgtEl>
                                          <p:spTgt spid="28"/>
                                        </p:tgtEl>
                                        <p:attrNameLst>
                                          <p:attrName>style.visibility</p:attrName>
                                        </p:attrNameLst>
                                      </p:cBhvr>
                                      <p:to>
                                        <p:strVal val="hidden"/>
                                      </p:to>
                                    </p:se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right)">
                                      <p:cBhvr>
                                        <p:cTn id="14" dur="10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2" fill="hold" grpId="0" nodeType="clickEffect">
                                  <p:stCondLst>
                                    <p:cond delay="0"/>
                                  </p:stCondLst>
                                  <p:childTnLst>
                                    <p:animEffect transition="out" filter="wipe(right)">
                                      <p:cBhvr>
                                        <p:cTn id="18" dur="1000"/>
                                        <p:tgtEl>
                                          <p:spTgt spid="29"/>
                                        </p:tgtEl>
                                      </p:cBhvr>
                                    </p:animEffect>
                                    <p:set>
                                      <p:cBhvr>
                                        <p:cTn id="19" dur="1" fill="hold">
                                          <p:stCondLst>
                                            <p:cond delay="999"/>
                                          </p:stCondLst>
                                        </p:cTn>
                                        <p:tgtEl>
                                          <p:spTgt spid="29"/>
                                        </p:tgtEl>
                                        <p:attrNameLst>
                                          <p:attrName>style.visibility</p:attrName>
                                        </p:attrNameLst>
                                      </p:cBhvr>
                                      <p:to>
                                        <p:strVal val="hidden"/>
                                      </p:to>
                                    </p:se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right)">
                                      <p:cBhvr>
                                        <p:cTn id="23" dur="10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grpId="1" nodeType="clickEffect">
                                  <p:stCondLst>
                                    <p:cond delay="0"/>
                                  </p:stCondLst>
                                  <p:childTnLst>
                                    <p:animEffect transition="out" filter="wipe(right)">
                                      <p:cBhvr>
                                        <p:cTn id="27" dur="1000"/>
                                        <p:tgtEl>
                                          <p:spTgt spid="31"/>
                                        </p:tgtEl>
                                      </p:cBhvr>
                                    </p:animEffect>
                                    <p:set>
                                      <p:cBhvr>
                                        <p:cTn id="28" dur="1" fill="hold">
                                          <p:stCondLst>
                                            <p:cond delay="999"/>
                                          </p:stCondLst>
                                        </p:cTn>
                                        <p:tgtEl>
                                          <p:spTgt spid="31"/>
                                        </p:tgtEl>
                                        <p:attrNameLst>
                                          <p:attrName>style.visibility</p:attrName>
                                        </p:attrNameLst>
                                      </p:cBhvr>
                                      <p:to>
                                        <p:strVal val="hidden"/>
                                      </p:to>
                                    </p:set>
                                  </p:childTnLst>
                                </p:cTn>
                              </p:par>
                            </p:childTnLst>
                          </p:cTn>
                        </p:par>
                        <p:par>
                          <p:cTn id="29" fill="hold">
                            <p:stCondLst>
                              <p:cond delay="1000"/>
                            </p:stCondLst>
                            <p:childTnLst>
                              <p:par>
                                <p:cTn id="30" presetID="22" presetClass="exit" presetSubtype="4" fill="hold" nodeType="afterEffect">
                                  <p:stCondLst>
                                    <p:cond delay="0"/>
                                  </p:stCondLst>
                                  <p:childTnLst>
                                    <p:animEffect transition="out" filter="wipe(down)">
                                      <p:cBhvr>
                                        <p:cTn id="31" dur="1000"/>
                                        <p:tgtEl>
                                          <p:spTgt spid="27"/>
                                        </p:tgtEl>
                                      </p:cBhvr>
                                    </p:animEffect>
                                    <p:set>
                                      <p:cBhvr>
                                        <p:cTn id="32" dur="1" fill="hold">
                                          <p:stCondLst>
                                            <p:cond delay="999"/>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grpId="1" nodeType="clickEffect">
                                  <p:stCondLst>
                                    <p:cond delay="0"/>
                                  </p:stCondLst>
                                  <p:childTnLst>
                                    <p:animEffect transition="out" filter="wipe(right)">
                                      <p:cBhvr>
                                        <p:cTn id="36" dur="1000"/>
                                        <p:tgtEl>
                                          <p:spTgt spid="35"/>
                                        </p:tgtEl>
                                      </p:cBhvr>
                                    </p:animEffect>
                                    <p:set>
                                      <p:cBhvr>
                                        <p:cTn id="37" dur="1" fill="hold">
                                          <p:stCondLst>
                                            <p:cond delay="999"/>
                                          </p:stCondLst>
                                        </p:cTn>
                                        <p:tgtEl>
                                          <p:spTgt spid="35"/>
                                        </p:tgtEl>
                                        <p:attrNameLst>
                                          <p:attrName>style.visibility</p:attrName>
                                        </p:attrNameLst>
                                      </p:cBhvr>
                                      <p:to>
                                        <p:strVal val="hidden"/>
                                      </p:to>
                                    </p:se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right)">
                                      <p:cBhvr>
                                        <p:cTn id="41" dur="10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2" fill="hold" grpId="0" nodeType="clickEffect">
                                  <p:stCondLst>
                                    <p:cond delay="0"/>
                                  </p:stCondLst>
                                  <p:childTnLst>
                                    <p:animEffect transition="out" filter="wipe(right)">
                                      <p:cBhvr>
                                        <p:cTn id="45" dur="1000"/>
                                        <p:tgtEl>
                                          <p:spTgt spid="23"/>
                                        </p:tgtEl>
                                      </p:cBhvr>
                                    </p:animEffect>
                                    <p:set>
                                      <p:cBhvr>
                                        <p:cTn id="46" dur="1" fill="hold">
                                          <p:stCondLst>
                                            <p:cond delay="999"/>
                                          </p:stCondLst>
                                        </p:cTn>
                                        <p:tgtEl>
                                          <p:spTgt spid="23"/>
                                        </p:tgtEl>
                                        <p:attrNameLst>
                                          <p:attrName>style.visibility</p:attrName>
                                        </p:attrNameLst>
                                      </p:cBhvr>
                                      <p:to>
                                        <p:strVal val="hidden"/>
                                      </p:to>
                                    </p:set>
                                  </p:childTnLst>
                                </p:cTn>
                              </p:par>
                              <p:par>
                                <p:cTn id="47" presetID="22" presetClass="exit" presetSubtype="2" fill="hold" grpId="1" nodeType="withEffect">
                                  <p:stCondLst>
                                    <p:cond delay="0"/>
                                  </p:stCondLst>
                                  <p:childTnLst>
                                    <p:animEffect transition="out" filter="wipe(right)">
                                      <p:cBhvr>
                                        <p:cTn id="48" dur="1000"/>
                                        <p:tgtEl>
                                          <p:spTgt spid="36"/>
                                        </p:tgtEl>
                                      </p:cBhvr>
                                    </p:animEffect>
                                    <p:set>
                                      <p:cBhvr>
                                        <p:cTn id="49" dur="1" fill="hold">
                                          <p:stCondLst>
                                            <p:cond delay="999"/>
                                          </p:stCondLst>
                                        </p:cTn>
                                        <p:tgtEl>
                                          <p:spTgt spid="36"/>
                                        </p:tgtEl>
                                        <p:attrNameLst>
                                          <p:attrName>style.visibility</p:attrName>
                                        </p:attrNameLst>
                                      </p:cBhvr>
                                      <p:to>
                                        <p:strVal val="hidden"/>
                                      </p:to>
                                    </p:set>
                                  </p:childTnLst>
                                </p:cTn>
                              </p:par>
                            </p:childTnLst>
                          </p:cTn>
                        </p:par>
                        <p:par>
                          <p:cTn id="50" fill="hold">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right)">
                                      <p:cBhvr>
                                        <p:cTn id="53"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28" grpId="0"/>
      <p:bldP spid="29" grpId="0"/>
      <p:bldP spid="31" grpId="0"/>
      <p:bldP spid="31" grpId="1"/>
      <p:bldP spid="35" grpId="0"/>
      <p:bldP spid="35" grpId="1"/>
      <p:bldP spid="36" grpId="0"/>
      <p:bldP spid="36" grpId="1"/>
      <p:bldP spid="38" grpId="0"/>
    </p:bld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return 5 + </a:t>
            </a:r>
            <a:r>
              <a:rPr lang="en-US" sz="2000" b="1" dirty="0" smtClean="0">
                <a:solidFill>
                  <a:schemeClr val="bg1"/>
                </a:solidFill>
                <a:sym typeface="+mn-ea"/>
              </a:rPr>
              <a:t>sum(4)</a:t>
            </a:r>
            <a:r>
              <a:rPr lang="en-US" sz="2000" dirty="0" smtClean="0">
                <a:solidFill>
                  <a:schemeClr val="bg1"/>
                </a:solidFill>
                <a:sym typeface="+mn-ea"/>
              </a:rPr>
              <a:t>; </a:t>
            </a:r>
          </a:p>
        </p:txBody>
      </p: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a:t>
            </a:r>
          </a:p>
        </p:txBody>
      </p:sp>
      <p:cxnSp>
        <p:nvCxnSpPr>
          <p:cNvPr id="25" name="Straight Arrow Connector 24"/>
          <p:cNvCxnSpPr/>
          <p:nvPr/>
        </p:nvCxnSpPr>
        <p:spPr>
          <a:xfrm rot="5400000" flipH="1" flipV="1">
            <a:off x="1676003" y="819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a:xfrm rot="5400000" flipH="1" flipV="1">
            <a:off x="2895997" y="16574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9" name="Text Box 5"/>
          <p:cNvSpPr txBox="1"/>
          <p:nvPr/>
        </p:nvSpPr>
        <p:spPr>
          <a:xfrm>
            <a:off x="2743200" y="1886400"/>
            <a:ext cx="2620645"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sum(3) – </a:t>
            </a:r>
            <a:r>
              <a:rPr lang="en-US" sz="2000" b="1" dirty="0" smtClean="0">
                <a:solidFill>
                  <a:srgbClr val="FF0000"/>
                </a:solidFill>
                <a:sym typeface="+mn-ea"/>
              </a:rPr>
              <a:t>returns 6</a:t>
            </a:r>
          </a:p>
        </p:txBody>
      </p:sp>
      <p:sp>
        <p:nvSpPr>
          <p:cNvPr id="20" name="Rectangle 19"/>
          <p:cNvSpPr/>
          <p:nvPr/>
        </p:nvSpPr>
        <p:spPr>
          <a:xfrm>
            <a:off x="1822006" y="1181490"/>
            <a:ext cx="2115820" cy="398780"/>
          </a:xfrm>
          <a:prstGeom prst="rect">
            <a:avLst/>
          </a:prstGeom>
        </p:spPr>
        <p:txBody>
          <a:bodyPr wrap="none">
            <a:spAutoFit/>
          </a:bodyPr>
          <a:lstStyle/>
          <a:p>
            <a:r>
              <a:rPr lang="en-US" sz="2000" dirty="0" smtClean="0">
                <a:solidFill>
                  <a:schemeClr val="bg1"/>
                </a:solidFill>
                <a:sym typeface="+mn-ea"/>
              </a:rPr>
              <a:t>return 4 + </a:t>
            </a:r>
            <a:r>
              <a:rPr lang="en-US" sz="2000" b="1" dirty="0" smtClean="0">
                <a:solidFill>
                  <a:schemeClr val="bg1"/>
                </a:solidFill>
                <a:sym typeface="+mn-ea"/>
              </a:rPr>
              <a:t>sum(3)</a:t>
            </a:r>
            <a:r>
              <a:rPr lang="en-US" sz="2000" dirty="0" smtClean="0">
                <a:solidFill>
                  <a:schemeClr val="bg1"/>
                </a:solidFill>
                <a:sym typeface="+mn-ea"/>
              </a:rPr>
              <a:t>; </a:t>
            </a:r>
            <a:endParaRPr lang="en-US" sz="2000" dirty="0"/>
          </a:p>
        </p:txBody>
      </p:sp>
      <p:sp>
        <p:nvSpPr>
          <p:cNvPr id="21" name="Rectangle 20"/>
          <p:cNvSpPr/>
          <p:nvPr/>
        </p:nvSpPr>
        <p:spPr>
          <a:xfrm>
            <a:off x="1821547" y="1124400"/>
            <a:ext cx="1512570" cy="398780"/>
          </a:xfrm>
          <a:prstGeom prst="rect">
            <a:avLst/>
          </a:prstGeom>
        </p:spPr>
        <p:txBody>
          <a:bodyPr wrap="none">
            <a:spAutoFit/>
          </a:bodyPr>
          <a:lstStyle/>
          <a:p>
            <a:r>
              <a:rPr lang="en-US" sz="2000" dirty="0" smtClean="0">
                <a:solidFill>
                  <a:schemeClr val="bg1"/>
                </a:solidFill>
                <a:sym typeface="+mn-ea"/>
              </a:rPr>
              <a:t>return 4 + </a:t>
            </a:r>
            <a:r>
              <a:rPr lang="en-US" sz="2000" b="1" dirty="0" smtClean="0">
                <a:solidFill>
                  <a:srgbClr val="FF0000"/>
                </a:solidFill>
                <a:sym typeface="+mn-ea"/>
              </a:rPr>
              <a:t>6</a:t>
            </a:r>
            <a:r>
              <a:rPr lang="en-US" sz="2000" dirty="0" smtClean="0">
                <a:solidFill>
                  <a:schemeClr val="bg1"/>
                </a:solidFill>
                <a:sym typeface="+mn-ea"/>
              </a:rPr>
              <a:t>; </a:t>
            </a:r>
            <a:endParaRPr lang="en-US" sz="2000" dirty="0"/>
          </a:p>
        </p:txBody>
      </p:sp>
      <p:sp>
        <p:nvSpPr>
          <p:cNvPr id="32" name="Rectangle 31"/>
          <p:cNvSpPr/>
          <p:nvPr/>
        </p:nvSpPr>
        <p:spPr>
          <a:xfrm>
            <a:off x="1828800" y="1124400"/>
            <a:ext cx="1271905" cy="398780"/>
          </a:xfrm>
          <a:prstGeom prst="rect">
            <a:avLst/>
          </a:prstGeom>
        </p:spPr>
        <p:txBody>
          <a:bodyPr wrap="none">
            <a:spAutoFit/>
          </a:bodyPr>
          <a:lstStyle/>
          <a:p>
            <a:r>
              <a:rPr lang="en-US" sz="2000" dirty="0" smtClean="0">
                <a:solidFill>
                  <a:schemeClr val="bg1"/>
                </a:solidFill>
                <a:sym typeface="+mn-ea"/>
              </a:rPr>
              <a:t>return </a:t>
            </a:r>
            <a:r>
              <a:rPr lang="en-US" sz="2000" b="1" dirty="0" smtClean="0">
                <a:solidFill>
                  <a:srgbClr val="FF0000"/>
                </a:solidFill>
                <a:sym typeface="+mn-ea"/>
              </a:rPr>
              <a:t>10</a:t>
            </a:r>
            <a:r>
              <a:rPr lang="en-US" sz="2000" dirty="0" smtClean="0">
                <a:solidFill>
                  <a:schemeClr val="bg1"/>
                </a:solidFill>
                <a:sym typeface="+mn-ea"/>
              </a:rPr>
              <a:t>; </a:t>
            </a:r>
            <a:endParaRPr lang="en-US" sz="2000" dirty="0"/>
          </a:p>
        </p:txBody>
      </p:sp>
      <p:sp>
        <p:nvSpPr>
          <p:cNvPr id="9" name="Text Box 9"/>
          <p:cNvSpPr txBox="1"/>
          <p:nvPr/>
        </p:nvSpPr>
        <p:spPr>
          <a:xfrm>
            <a:off x="76200" y="264967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sum(5)</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afterEffect">
                                  <p:stCondLst>
                                    <p:cond delay="0"/>
                                  </p:stCondLst>
                                  <p:childTnLst>
                                    <p:animEffect transition="out" filter="wipe(right)">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right)">
                                      <p:cBhvr>
                                        <p:cTn id="11" dur="10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grpId="0" nodeType="clickEffect">
                                  <p:stCondLst>
                                    <p:cond delay="0"/>
                                  </p:stCondLst>
                                  <p:childTnLst>
                                    <p:animEffect transition="out" filter="wipe(right)">
                                      <p:cBhvr>
                                        <p:cTn id="15" dur="1000"/>
                                        <p:tgtEl>
                                          <p:spTgt spid="19"/>
                                        </p:tgtEl>
                                      </p:cBhvr>
                                    </p:animEffect>
                                    <p:set>
                                      <p:cBhvr>
                                        <p:cTn id="16" dur="1" fill="hold">
                                          <p:stCondLst>
                                            <p:cond delay="999"/>
                                          </p:stCondLst>
                                        </p:cTn>
                                        <p:tgtEl>
                                          <p:spTgt spid="19"/>
                                        </p:tgtEl>
                                        <p:attrNameLst>
                                          <p:attrName>style.visibility</p:attrName>
                                        </p:attrNameLst>
                                      </p:cBhvr>
                                      <p:to>
                                        <p:strVal val="hidden"/>
                                      </p:to>
                                    </p:set>
                                  </p:childTnLst>
                                </p:cTn>
                              </p:par>
                            </p:childTnLst>
                          </p:cTn>
                        </p:par>
                        <p:par>
                          <p:cTn id="17" fill="hold">
                            <p:stCondLst>
                              <p:cond delay="1000"/>
                            </p:stCondLst>
                            <p:childTnLst>
                              <p:par>
                                <p:cTn id="18" presetID="22" presetClass="exit" presetSubtype="4" fill="hold" nodeType="afterEffect">
                                  <p:stCondLst>
                                    <p:cond delay="0"/>
                                  </p:stCondLst>
                                  <p:childTnLst>
                                    <p:animEffect transition="out" filter="wipe(down)">
                                      <p:cBhvr>
                                        <p:cTn id="19" dur="1000"/>
                                        <p:tgtEl>
                                          <p:spTgt spid="26"/>
                                        </p:tgtEl>
                                      </p:cBhvr>
                                    </p:animEffect>
                                    <p:set>
                                      <p:cBhvr>
                                        <p:cTn id="20" dur="1" fill="hold">
                                          <p:stCondLst>
                                            <p:cond delay="999"/>
                                          </p:stCondLst>
                                        </p:cTn>
                                        <p:tgtEl>
                                          <p:spTgt spid="2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2" fill="hold" grpId="1" nodeType="clickEffect">
                                  <p:stCondLst>
                                    <p:cond delay="0"/>
                                  </p:stCondLst>
                                  <p:childTnLst>
                                    <p:animEffect transition="out" filter="wipe(right)">
                                      <p:cBhvr>
                                        <p:cTn id="24" dur="1000"/>
                                        <p:tgtEl>
                                          <p:spTgt spid="21"/>
                                        </p:tgtEl>
                                      </p:cBhvr>
                                    </p:animEffect>
                                    <p:set>
                                      <p:cBhvr>
                                        <p:cTn id="25" dur="1" fill="hold">
                                          <p:stCondLst>
                                            <p:cond delay="999"/>
                                          </p:stCondLst>
                                        </p:cTn>
                                        <p:tgtEl>
                                          <p:spTgt spid="21"/>
                                        </p:tgtEl>
                                        <p:attrNameLst>
                                          <p:attrName>style.visibility</p:attrName>
                                        </p:attrNameLst>
                                      </p:cBhvr>
                                      <p:to>
                                        <p:strVal val="hidden"/>
                                      </p:to>
                                    </p:se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right)">
                                      <p:cBhvr>
                                        <p:cTn id="2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1" grpId="1"/>
      <p:bldP spid="32" grpId="0"/>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244475" y="133800"/>
            <a:ext cx="3780790"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(5 != 0)</a:t>
            </a:r>
          </a:p>
          <a:p>
            <a:pPr>
              <a:lnSpc>
                <a:spcPct val="80000"/>
              </a:lnSpc>
            </a:pPr>
            <a:r>
              <a:rPr lang="en-US" sz="2000" dirty="0" smtClean="0">
                <a:solidFill>
                  <a:schemeClr val="bg1"/>
                </a:solidFill>
                <a:sym typeface="+mn-ea"/>
              </a:rPr>
              <a:t>      </a:t>
            </a:r>
          </a:p>
        </p:txBody>
      </p:sp>
      <p:sp>
        <p:nvSpPr>
          <p:cNvPr id="18" name="Text Box 17"/>
          <p:cNvSpPr txBox="1"/>
          <p:nvPr/>
        </p:nvSpPr>
        <p:spPr>
          <a:xfrm>
            <a:off x="1405890" y="969460"/>
            <a:ext cx="2798445" cy="583565"/>
          </a:xfrm>
          <a:prstGeom prst="rect">
            <a:avLst/>
          </a:prstGeom>
          <a:noFill/>
        </p:spPr>
        <p:txBody>
          <a:bodyPr wrap="square" rtlCol="0" anchor="t">
            <a:spAutoFit/>
          </a:bodyPr>
          <a:lstStyle/>
          <a:p>
            <a:pPr>
              <a:lnSpc>
                <a:spcPct val="80000"/>
              </a:lnSpc>
            </a:pPr>
            <a:r>
              <a:rPr lang="en-US" sz="2000" b="1" dirty="0" smtClean="0">
                <a:solidFill>
                  <a:srgbClr val="FFFF00"/>
                </a:solidFill>
                <a:sym typeface="+mn-ea"/>
              </a:rPr>
              <a:t>if (4 != 0)</a:t>
            </a:r>
          </a:p>
          <a:p>
            <a:pPr>
              <a:lnSpc>
                <a:spcPct val="80000"/>
              </a:lnSpc>
            </a:pPr>
            <a:r>
              <a:rPr lang="en-US" sz="2000" dirty="0" smtClean="0">
                <a:solidFill>
                  <a:schemeClr val="bg1"/>
                </a:solidFill>
                <a:sym typeface="+mn-ea"/>
              </a:rPr>
              <a:t>      </a:t>
            </a:r>
          </a:p>
        </p:txBody>
      </p:sp>
      <p:cxnSp>
        <p:nvCxnSpPr>
          <p:cNvPr id="25" name="Straight Arrow Connector 24"/>
          <p:cNvCxnSpPr/>
          <p:nvPr/>
        </p:nvCxnSpPr>
        <p:spPr>
          <a:xfrm rot="5400000" flipH="1" flipV="1">
            <a:off x="1676003" y="819203"/>
            <a:ext cx="304800" cy="794"/>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21" name="Rectangle 20"/>
          <p:cNvSpPr/>
          <p:nvPr/>
        </p:nvSpPr>
        <p:spPr>
          <a:xfrm>
            <a:off x="1821547" y="1181490"/>
            <a:ext cx="1271905" cy="398780"/>
          </a:xfrm>
          <a:prstGeom prst="rect">
            <a:avLst/>
          </a:prstGeom>
        </p:spPr>
        <p:txBody>
          <a:bodyPr wrap="none">
            <a:spAutoFit/>
          </a:bodyPr>
          <a:lstStyle/>
          <a:p>
            <a:r>
              <a:rPr lang="en-US" sz="2000" dirty="0" smtClean="0">
                <a:solidFill>
                  <a:schemeClr val="bg1"/>
                </a:solidFill>
                <a:sym typeface="+mn-ea"/>
              </a:rPr>
              <a:t>return </a:t>
            </a:r>
            <a:r>
              <a:rPr lang="en-US" sz="2000" b="1" dirty="0" smtClean="0">
                <a:solidFill>
                  <a:srgbClr val="FF0000"/>
                </a:solidFill>
                <a:sym typeface="+mn-ea"/>
              </a:rPr>
              <a:t>10</a:t>
            </a:r>
            <a:r>
              <a:rPr lang="en-US" sz="2000" dirty="0" smtClean="0">
                <a:solidFill>
                  <a:schemeClr val="bg1"/>
                </a:solidFill>
                <a:sym typeface="+mn-ea"/>
              </a:rPr>
              <a:t>; </a:t>
            </a:r>
            <a:endParaRPr lang="en-US" sz="2000" dirty="0"/>
          </a:p>
        </p:txBody>
      </p:sp>
      <p:sp>
        <p:nvSpPr>
          <p:cNvPr id="14" name="Text Box 5"/>
          <p:cNvSpPr txBox="1"/>
          <p:nvPr/>
        </p:nvSpPr>
        <p:spPr>
          <a:xfrm>
            <a:off x="1524000" y="972000"/>
            <a:ext cx="2620645" cy="337185"/>
          </a:xfrm>
          <a:prstGeom prst="rect">
            <a:avLst/>
          </a:prstGeom>
          <a:noFill/>
        </p:spPr>
        <p:txBody>
          <a:bodyPr wrap="square" rtlCol="0" anchor="t">
            <a:spAutoFit/>
          </a:bodyPr>
          <a:lstStyle/>
          <a:p>
            <a:pPr>
              <a:lnSpc>
                <a:spcPct val="80000"/>
              </a:lnSpc>
            </a:pPr>
            <a:r>
              <a:rPr lang="en-US" sz="2000" dirty="0" smtClean="0">
                <a:solidFill>
                  <a:schemeClr val="bg1"/>
                </a:solidFill>
                <a:sym typeface="+mn-ea"/>
              </a:rPr>
              <a:t>sum(4) – </a:t>
            </a:r>
            <a:r>
              <a:rPr lang="en-US" sz="2000" b="1" dirty="0" smtClean="0">
                <a:solidFill>
                  <a:srgbClr val="FF0000"/>
                </a:solidFill>
                <a:sym typeface="+mn-ea"/>
              </a:rPr>
              <a:t>returns 10</a:t>
            </a:r>
          </a:p>
        </p:txBody>
      </p:sp>
      <p:sp>
        <p:nvSpPr>
          <p:cNvPr id="15" name="Rectangle 14"/>
          <p:cNvSpPr/>
          <p:nvPr/>
        </p:nvSpPr>
        <p:spPr>
          <a:xfrm>
            <a:off x="609600" y="343290"/>
            <a:ext cx="2115820" cy="398780"/>
          </a:xfrm>
          <a:prstGeom prst="rect">
            <a:avLst/>
          </a:prstGeom>
        </p:spPr>
        <p:txBody>
          <a:bodyPr wrap="none">
            <a:spAutoFit/>
          </a:bodyPr>
          <a:lstStyle/>
          <a:p>
            <a:r>
              <a:rPr lang="en-US" sz="2000" dirty="0" smtClean="0">
                <a:solidFill>
                  <a:schemeClr val="bg1"/>
                </a:solidFill>
                <a:sym typeface="+mn-ea"/>
              </a:rPr>
              <a:t>return 5 + </a:t>
            </a:r>
            <a:r>
              <a:rPr lang="en-US" sz="2000" b="1" dirty="0" smtClean="0">
                <a:solidFill>
                  <a:schemeClr val="bg1"/>
                </a:solidFill>
                <a:sym typeface="+mn-ea"/>
              </a:rPr>
              <a:t>sum(4)</a:t>
            </a:r>
            <a:r>
              <a:rPr lang="en-US" sz="2000" dirty="0" smtClean="0">
                <a:solidFill>
                  <a:schemeClr val="bg1"/>
                </a:solidFill>
                <a:sym typeface="+mn-ea"/>
              </a:rPr>
              <a:t>; </a:t>
            </a:r>
            <a:endParaRPr lang="en-US" sz="2000" dirty="0"/>
          </a:p>
        </p:txBody>
      </p:sp>
      <p:sp>
        <p:nvSpPr>
          <p:cNvPr id="16" name="Rectangle 15"/>
          <p:cNvSpPr/>
          <p:nvPr/>
        </p:nvSpPr>
        <p:spPr>
          <a:xfrm>
            <a:off x="609600" y="362400"/>
            <a:ext cx="1641475" cy="398780"/>
          </a:xfrm>
          <a:prstGeom prst="rect">
            <a:avLst/>
          </a:prstGeom>
        </p:spPr>
        <p:txBody>
          <a:bodyPr wrap="none">
            <a:spAutoFit/>
          </a:bodyPr>
          <a:lstStyle/>
          <a:p>
            <a:r>
              <a:rPr lang="en-US" sz="2000" dirty="0" smtClean="0">
                <a:solidFill>
                  <a:schemeClr val="bg1"/>
                </a:solidFill>
                <a:sym typeface="+mn-ea"/>
              </a:rPr>
              <a:t>return 5 + </a:t>
            </a:r>
            <a:r>
              <a:rPr lang="en-US" sz="2000" b="1" dirty="0" smtClean="0">
                <a:solidFill>
                  <a:srgbClr val="FF0000"/>
                </a:solidFill>
                <a:sym typeface="+mn-ea"/>
              </a:rPr>
              <a:t>10</a:t>
            </a:r>
            <a:r>
              <a:rPr lang="en-US" sz="2000" dirty="0" smtClean="0">
                <a:solidFill>
                  <a:schemeClr val="bg1"/>
                </a:solidFill>
                <a:sym typeface="+mn-ea"/>
              </a:rPr>
              <a:t>; </a:t>
            </a:r>
            <a:endParaRPr lang="en-US" sz="2000" dirty="0"/>
          </a:p>
        </p:txBody>
      </p:sp>
      <p:sp>
        <p:nvSpPr>
          <p:cNvPr id="23" name="Rectangle 22"/>
          <p:cNvSpPr/>
          <p:nvPr/>
        </p:nvSpPr>
        <p:spPr>
          <a:xfrm>
            <a:off x="609600" y="362400"/>
            <a:ext cx="1214755" cy="398780"/>
          </a:xfrm>
          <a:prstGeom prst="rect">
            <a:avLst/>
          </a:prstGeom>
        </p:spPr>
        <p:txBody>
          <a:bodyPr wrap="none">
            <a:spAutoFit/>
          </a:bodyPr>
          <a:lstStyle/>
          <a:p>
            <a:r>
              <a:rPr lang="en-US" sz="2000" dirty="0" smtClean="0">
                <a:solidFill>
                  <a:schemeClr val="bg1"/>
                </a:solidFill>
                <a:sym typeface="+mn-ea"/>
              </a:rPr>
              <a:t>return </a:t>
            </a:r>
            <a:r>
              <a:rPr lang="en-US" sz="2000" b="1" dirty="0" smtClean="0">
                <a:solidFill>
                  <a:srgbClr val="FF0000"/>
                </a:solidFill>
                <a:sym typeface="+mn-ea"/>
              </a:rPr>
              <a:t>15</a:t>
            </a:r>
            <a:r>
              <a:rPr lang="en-US" sz="2000" dirty="0" smtClean="0">
                <a:solidFill>
                  <a:schemeClr val="bg1"/>
                </a:solidFill>
                <a:sym typeface="+mn-ea"/>
              </a:rPr>
              <a:t>;</a:t>
            </a:r>
            <a:endParaRPr lang="en-US" sz="2000" dirty="0"/>
          </a:p>
        </p:txBody>
      </p:sp>
      <p:sp>
        <p:nvSpPr>
          <p:cNvPr id="2" name="Text Box 9"/>
          <p:cNvSpPr txBox="1"/>
          <p:nvPr/>
        </p:nvSpPr>
        <p:spPr>
          <a:xfrm>
            <a:off x="76200" y="2649670"/>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sum(5)</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(n != 0)</a:t>
            </a:r>
          </a:p>
          <a:p>
            <a:pPr>
              <a:lnSpc>
                <a:spcPct val="100000"/>
              </a:lnSpc>
            </a:pPr>
            <a:r>
              <a:rPr lang="en-US" sz="2200" dirty="0" smtClean="0">
                <a:solidFill>
                  <a:schemeClr val="bg1"/>
                </a:solidFill>
                <a:sym typeface="+mn-ea"/>
              </a:rPr>
              <a:t>      </a:t>
            </a:r>
            <a:r>
              <a:rPr lang="en-US" sz="2200" dirty="0" smtClean="0">
                <a:solidFill>
                  <a:srgbClr val="FFFF00"/>
                </a:solidFill>
                <a:sym typeface="+mn-ea"/>
              </a:rPr>
              <a:t>return n + </a:t>
            </a:r>
            <a:r>
              <a:rPr lang="en-US" sz="2200" b="1" dirty="0" smtClean="0">
                <a:solidFill>
                  <a:srgbClr val="FFFF00"/>
                </a:solidFill>
                <a:sym typeface="+mn-ea"/>
              </a:rPr>
              <a:t>sum(n-1)</a:t>
            </a:r>
            <a:r>
              <a:rPr lang="en-US" sz="2200" dirty="0" smtClean="0">
                <a:solidFill>
                  <a:srgbClr val="FFFF00"/>
                </a:solidFill>
                <a:sym typeface="+mn-ea"/>
              </a:rPr>
              <a:t>; </a:t>
            </a:r>
          </a:p>
          <a:p>
            <a:pPr>
              <a:lnSpc>
                <a:spcPct val="100000"/>
              </a:lnSpc>
            </a:pPr>
            <a:r>
              <a:rPr lang="en-US" sz="2200" dirty="0" smtClean="0">
                <a:solidFill>
                  <a:schemeClr val="bg1"/>
                </a:solidFill>
                <a:sym typeface="+mn-ea"/>
              </a:rPr>
              <a:t>    </a:t>
            </a:r>
            <a:r>
              <a:rPr lang="en-US" sz="2200" b="1" dirty="0" smtClean="0">
                <a:solidFill>
                  <a:srgbClr val="FF0000"/>
                </a:solidFill>
                <a:sym typeface="+mn-ea"/>
              </a:rPr>
              <a:t>else</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n;</a:t>
            </a:r>
          </a:p>
          <a:p>
            <a:pPr>
              <a:lnSpc>
                <a:spcPct val="100000"/>
              </a:lnSpc>
            </a:pPr>
            <a:r>
              <a:rPr lang="en-US" sz="2200" dirty="0" smtClean="0">
                <a:solidFill>
                  <a:schemeClr val="bg1"/>
                </a:solidFill>
                <a:sym typeface="+mn-ea"/>
              </a:rPr>
              <a:t>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afterEffect">
                                  <p:stCondLst>
                                    <p:cond delay="0"/>
                                  </p:stCondLst>
                                  <p:childTnLst>
                                    <p:animEffect transition="out" filter="wipe(right)">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22" presetClass="exit" presetSubtype="2" fill="hold" grpId="0" nodeType="withEffect">
                                  <p:stCondLst>
                                    <p:cond delay="0"/>
                                  </p:stCondLst>
                                  <p:childTnLst>
                                    <p:animEffect transition="out" filter="wipe(right)">
                                      <p:cBhvr>
                                        <p:cTn id="9" dur="1000"/>
                                        <p:tgtEl>
                                          <p:spTgt spid="18"/>
                                        </p:tgtEl>
                                      </p:cBhvr>
                                    </p:animEffect>
                                    <p:set>
                                      <p:cBhvr>
                                        <p:cTn id="10" dur="1" fill="hold">
                                          <p:stCondLst>
                                            <p:cond delay="999"/>
                                          </p:stCondLst>
                                        </p:cTn>
                                        <p:tgtEl>
                                          <p:spTgt spid="18"/>
                                        </p:tgtEl>
                                        <p:attrNameLst>
                                          <p:attrName>style.visibility</p:attrName>
                                        </p:attrNameLst>
                                      </p:cBhvr>
                                      <p:to>
                                        <p:strVal val="hidden"/>
                                      </p:to>
                                    </p:se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1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2" fill="hold" grpId="0" nodeType="clickEffect">
                                  <p:stCondLst>
                                    <p:cond delay="0"/>
                                  </p:stCondLst>
                                  <p:childTnLst>
                                    <p:animEffect transition="out" filter="wipe(right)">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right)">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grpId="1" nodeType="clickEffect">
                                  <p:stCondLst>
                                    <p:cond delay="0"/>
                                  </p:stCondLst>
                                  <p:childTnLst>
                                    <p:animEffect transition="out" filter="wipe(right)">
                                      <p:cBhvr>
                                        <p:cTn id="27" dur="1000"/>
                                        <p:tgtEl>
                                          <p:spTgt spid="14"/>
                                        </p:tgtEl>
                                      </p:cBhvr>
                                    </p:animEffect>
                                    <p:set>
                                      <p:cBhvr>
                                        <p:cTn id="28" dur="1" fill="hold">
                                          <p:stCondLst>
                                            <p:cond delay="999"/>
                                          </p:stCondLst>
                                        </p:cTn>
                                        <p:tgtEl>
                                          <p:spTgt spid="14"/>
                                        </p:tgtEl>
                                        <p:attrNameLst>
                                          <p:attrName>style.visibility</p:attrName>
                                        </p:attrNameLst>
                                      </p:cBhvr>
                                      <p:to>
                                        <p:strVal val="hidden"/>
                                      </p:to>
                                    </p:set>
                                  </p:childTnLst>
                                </p:cTn>
                              </p:par>
                            </p:childTnLst>
                          </p:cTn>
                        </p:par>
                        <p:par>
                          <p:cTn id="29" fill="hold">
                            <p:stCondLst>
                              <p:cond delay="1000"/>
                            </p:stCondLst>
                            <p:childTnLst>
                              <p:par>
                                <p:cTn id="30" presetID="22" presetClass="exit" presetSubtype="4" fill="hold" nodeType="afterEffect">
                                  <p:stCondLst>
                                    <p:cond delay="0"/>
                                  </p:stCondLst>
                                  <p:childTnLst>
                                    <p:animEffect transition="out" filter="wipe(down)">
                                      <p:cBhvr>
                                        <p:cTn id="31" dur="1000"/>
                                        <p:tgtEl>
                                          <p:spTgt spid="25"/>
                                        </p:tgtEl>
                                      </p:cBhvr>
                                    </p:animEffect>
                                    <p:set>
                                      <p:cBhvr>
                                        <p:cTn id="32" dur="1" fill="hold">
                                          <p:stCondLst>
                                            <p:cond delay="9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grpId="1" nodeType="clickEffect">
                                  <p:stCondLst>
                                    <p:cond delay="0"/>
                                  </p:stCondLst>
                                  <p:childTnLst>
                                    <p:animEffect transition="out" filter="wipe(right)">
                                      <p:cBhvr>
                                        <p:cTn id="36" dur="1000"/>
                                        <p:tgtEl>
                                          <p:spTgt spid="16"/>
                                        </p:tgtEl>
                                      </p:cBhvr>
                                    </p:animEffect>
                                    <p:set>
                                      <p:cBhvr>
                                        <p:cTn id="37" dur="1" fill="hold">
                                          <p:stCondLst>
                                            <p:cond delay="999"/>
                                          </p:stCondLst>
                                        </p:cTn>
                                        <p:tgtEl>
                                          <p:spTgt spid="16"/>
                                        </p:tgtEl>
                                        <p:attrNameLst>
                                          <p:attrName>style.visibility</p:attrName>
                                        </p:attrNameLst>
                                      </p:cBhvr>
                                      <p:to>
                                        <p:strVal val="hidden"/>
                                      </p:to>
                                    </p:se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10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2" fill="hold" grpId="1" nodeType="clickEffect">
                                  <p:stCondLst>
                                    <p:cond delay="0"/>
                                  </p:stCondLst>
                                  <p:childTnLst>
                                    <p:animEffect transition="out" filter="wipe(right)">
                                      <p:cBhvr>
                                        <p:cTn id="45" dur="1000"/>
                                        <p:tgtEl>
                                          <p:spTgt spid="23"/>
                                        </p:tgtEl>
                                      </p:cBhvr>
                                    </p:animEffect>
                                    <p:set>
                                      <p:cBhvr>
                                        <p:cTn id="46" dur="1" fill="hold">
                                          <p:stCondLst>
                                            <p:cond delay="999"/>
                                          </p:stCondLst>
                                        </p:cTn>
                                        <p:tgtEl>
                                          <p:spTgt spid="23"/>
                                        </p:tgtEl>
                                        <p:attrNameLst>
                                          <p:attrName>style.visibility</p:attrName>
                                        </p:attrNameLst>
                                      </p:cBhvr>
                                      <p:to>
                                        <p:strVal val="hidden"/>
                                      </p:to>
                                    </p:set>
                                  </p:childTnLst>
                                </p:cTn>
                              </p:par>
                              <p:par>
                                <p:cTn id="47" presetID="22" presetClass="exit" presetSubtype="2" fill="hold" grpId="0" nodeType="withEffect">
                                  <p:stCondLst>
                                    <p:cond delay="0"/>
                                  </p:stCondLst>
                                  <p:childTnLst>
                                    <p:animEffect transition="out" filter="wipe(right)">
                                      <p:cBhvr>
                                        <p:cTn id="48" dur="1000"/>
                                        <p:tgtEl>
                                          <p:spTgt spid="11"/>
                                        </p:tgtEl>
                                      </p:cBhvr>
                                    </p:animEffect>
                                    <p:set>
                                      <p:cBhvr>
                                        <p:cTn id="49"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21" grpId="0"/>
      <p:bldP spid="14" grpId="0"/>
      <p:bldP spid="14" grpId="1"/>
      <p:bldP spid="15" grpId="0"/>
      <p:bldP spid="16" grpId="0"/>
      <p:bldP spid="16" grpId="1"/>
      <p:bldP spid="23" grpId="0"/>
      <p:bldP spid="23" grpId="1"/>
    </p:bld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 Box 9"/>
          <p:cNvSpPr txBox="1"/>
          <p:nvPr/>
        </p:nvSpPr>
        <p:spPr>
          <a:xfrm>
            <a:off x="5410200" y="338587"/>
            <a:ext cx="2971800" cy="2461260"/>
          </a:xfrm>
          <a:prstGeom prst="rect">
            <a:avLst/>
          </a:prstGeom>
          <a:noFill/>
        </p:spPr>
        <p:txBody>
          <a:bodyPr wrap="square" rtlCol="0" anchor="t">
            <a:spAutoFit/>
          </a:bodyPr>
          <a:lstStyle/>
          <a:p>
            <a:pPr>
              <a:lnSpc>
                <a:spcPct val="100000"/>
              </a:lnSpc>
            </a:pPr>
            <a:r>
              <a:rPr lang="en-US" sz="2200" dirty="0" smtClean="0">
                <a:solidFill>
                  <a:schemeClr val="bg1"/>
                </a:solidFill>
                <a:sym typeface="+mn-ea"/>
              </a:rPr>
              <a:t>int sum( 5 )</a:t>
            </a:r>
          </a:p>
          <a:p>
            <a:pPr>
              <a:lnSpc>
                <a:spcPct val="100000"/>
              </a:lnSpc>
            </a:pPr>
            <a:r>
              <a:rPr lang="en-US" sz="2200" dirty="0" smtClean="0">
                <a:solidFill>
                  <a:schemeClr val="bg1"/>
                </a:solidFill>
                <a:sym typeface="+mn-ea"/>
              </a:rPr>
              <a:t>{</a:t>
            </a:r>
          </a:p>
          <a:p>
            <a:pPr>
              <a:lnSpc>
                <a:spcPct val="100000"/>
              </a:lnSpc>
            </a:pPr>
            <a:r>
              <a:rPr lang="en-US" sz="2200" dirty="0" smtClean="0">
                <a:solidFill>
                  <a:schemeClr val="bg1"/>
                </a:solidFill>
                <a:sym typeface="+mn-ea"/>
              </a:rPr>
              <a:t>    </a:t>
            </a:r>
            <a:r>
              <a:rPr lang="en-US" sz="2200" b="1" dirty="0" smtClean="0">
                <a:solidFill>
                  <a:srgbClr val="FFFF00"/>
                </a:solidFill>
                <a:sym typeface="+mn-ea"/>
              </a:rPr>
              <a:t>if (5 != 0)</a:t>
            </a:r>
          </a:p>
          <a:p>
            <a:pPr>
              <a:lnSpc>
                <a:spcPct val="100000"/>
              </a:lnSpc>
            </a:pPr>
            <a:r>
              <a:rPr lang="en-US" sz="2200" dirty="0" smtClean="0">
                <a:solidFill>
                  <a:schemeClr val="bg1"/>
                </a:solidFill>
                <a:sym typeface="+mn-ea"/>
              </a:rPr>
              <a:t>      </a:t>
            </a:r>
            <a:r>
              <a:rPr lang="en-US" sz="2200" b="1" dirty="0" smtClean="0">
                <a:solidFill>
                  <a:srgbClr val="FF0000"/>
                </a:solidFill>
                <a:sym typeface="+mn-ea"/>
              </a:rPr>
              <a:t>return 15;</a:t>
            </a:r>
          </a:p>
          <a:p>
            <a:pPr>
              <a:lnSpc>
                <a:spcPct val="100000"/>
              </a:lnSpc>
            </a:pPr>
            <a:r>
              <a:rPr lang="en-US" sz="2200" dirty="0" smtClean="0">
                <a:solidFill>
                  <a:schemeClr val="bg1"/>
                </a:solidFill>
                <a:sym typeface="+mn-ea"/>
              </a:rPr>
              <a:t>    </a:t>
            </a:r>
            <a:r>
              <a:rPr lang="en-US" sz="2200" b="1" dirty="0" smtClean="0">
                <a:solidFill>
                  <a:schemeClr val="bg1"/>
                </a:solidFill>
                <a:sym typeface="+mn-ea"/>
              </a:rPr>
              <a:t>else</a:t>
            </a:r>
          </a:p>
          <a:p>
            <a:pPr>
              <a:lnSpc>
                <a:spcPct val="100000"/>
              </a:lnSpc>
            </a:pPr>
            <a:r>
              <a:rPr lang="en-US" sz="2200" dirty="0" smtClean="0">
                <a:solidFill>
                  <a:schemeClr val="bg1"/>
                </a:solidFill>
                <a:sym typeface="+mn-ea"/>
              </a:rPr>
              <a:t>      </a:t>
            </a:r>
            <a:r>
              <a:rPr lang="en-US" sz="2200" b="1" dirty="0" smtClean="0">
                <a:solidFill>
                  <a:schemeClr val="bg1"/>
                </a:solidFill>
                <a:sym typeface="+mn-ea"/>
              </a:rPr>
              <a:t>return n;</a:t>
            </a:r>
          </a:p>
          <a:p>
            <a:pPr>
              <a:lnSpc>
                <a:spcPct val="100000"/>
              </a:lnSpc>
            </a:pPr>
            <a:r>
              <a:rPr lang="en-US" sz="2200" dirty="0" smtClean="0">
                <a:solidFill>
                  <a:schemeClr val="bg1"/>
                </a:solidFill>
                <a:sym typeface="+mn-ea"/>
              </a:rPr>
              <a:t> }</a:t>
            </a:r>
          </a:p>
        </p:txBody>
      </p:sp>
      <p:sp>
        <p:nvSpPr>
          <p:cNvPr id="17" name="Rectangle 16"/>
          <p:cNvSpPr/>
          <p:nvPr/>
        </p:nvSpPr>
        <p:spPr>
          <a:xfrm>
            <a:off x="533400" y="58235"/>
            <a:ext cx="4191000" cy="4661535"/>
          </a:xfrm>
          <a:prstGeom prst="rect">
            <a:avLst/>
          </a:prstGeom>
        </p:spPr>
        <p:txBody>
          <a:bodyPr wrap="square">
            <a:spAutoFit/>
          </a:bodyPr>
          <a:lstStyle/>
          <a:p>
            <a:pPr>
              <a:lnSpc>
                <a:spcPct val="150000"/>
              </a:lnSpc>
            </a:pPr>
            <a:r>
              <a:rPr lang="en-US" sz="2200" dirty="0" smtClean="0">
                <a:solidFill>
                  <a:schemeClr val="bg1"/>
                </a:solidFill>
                <a:sym typeface="+mn-ea"/>
              </a:rPr>
              <a:t>#include &lt;stdio.h&gt;</a:t>
            </a:r>
          </a:p>
          <a:p>
            <a:pPr>
              <a:lnSpc>
                <a:spcPct val="150000"/>
              </a:lnSpc>
            </a:pPr>
            <a:r>
              <a:rPr lang="en-US" sz="2200" dirty="0" smtClean="0">
                <a:solidFill>
                  <a:schemeClr val="bg1"/>
                </a:solidFill>
                <a:sym typeface="+mn-ea"/>
              </a:rPr>
              <a:t>int sum(int n);</a:t>
            </a:r>
          </a:p>
          <a:p>
            <a:pPr>
              <a:lnSpc>
                <a:spcPct val="150000"/>
              </a:lnSpc>
            </a:pPr>
            <a:r>
              <a:rPr lang="en-US" sz="2200" dirty="0" smtClean="0">
                <a:solidFill>
                  <a:schemeClr val="bg1"/>
                </a:solidFill>
                <a:sym typeface="+mn-ea"/>
              </a:rPr>
              <a:t>int main()</a:t>
            </a:r>
          </a:p>
          <a:p>
            <a:pPr>
              <a:lnSpc>
                <a:spcPct val="150000"/>
              </a:lnSpc>
            </a:pPr>
            <a:r>
              <a:rPr lang="en-US" sz="2200" dirty="0" smtClean="0">
                <a:solidFill>
                  <a:schemeClr val="bg1"/>
                </a:solidFill>
                <a:sym typeface="+mn-ea"/>
              </a:rPr>
              <a:t>{</a:t>
            </a:r>
          </a:p>
          <a:p>
            <a:pPr>
              <a:lnSpc>
                <a:spcPct val="150000"/>
              </a:lnSpc>
            </a:pPr>
            <a:r>
              <a:rPr lang="en-US" sz="2200" dirty="0" smtClean="0">
                <a:solidFill>
                  <a:schemeClr val="bg1"/>
                </a:solidFill>
                <a:sym typeface="+mn-ea"/>
              </a:rPr>
              <a:t>    int Number, result;</a:t>
            </a:r>
          </a:p>
          <a:p>
            <a:pPr>
              <a:lnSpc>
                <a:spcPct val="150000"/>
              </a:lnSpc>
            </a:pPr>
            <a:r>
              <a:rPr lang="en-US" sz="2200" dirty="0" smtClean="0">
                <a:solidFill>
                  <a:schemeClr val="bg1"/>
                </a:solidFill>
                <a:sym typeface="+mn-ea"/>
              </a:rPr>
              <a:t>    scanf("%d", &amp;Number);</a:t>
            </a:r>
          </a:p>
          <a:p>
            <a:pPr>
              <a:lnSpc>
                <a:spcPct val="150000"/>
              </a:lnSpc>
            </a:pPr>
            <a:r>
              <a:rPr lang="en-US" sz="2200" dirty="0" smtClean="0">
                <a:solidFill>
                  <a:schemeClr val="bg1"/>
                </a:solidFill>
                <a:sym typeface="+mn-ea"/>
              </a:rPr>
              <a:t>  </a:t>
            </a:r>
            <a:r>
              <a:rPr lang="en-US" sz="2200" b="1" dirty="0" smtClean="0">
                <a:solidFill>
                  <a:schemeClr val="bg1"/>
                </a:solidFill>
                <a:sym typeface="+mn-ea"/>
              </a:rPr>
              <a:t>  result =</a:t>
            </a:r>
          </a:p>
          <a:p>
            <a:pPr>
              <a:lnSpc>
                <a:spcPct val="150000"/>
              </a:lnSpc>
            </a:pPr>
            <a:r>
              <a:rPr lang="en-US" sz="2200" dirty="0" smtClean="0">
                <a:solidFill>
                  <a:schemeClr val="bg1"/>
                </a:solidFill>
                <a:sym typeface="+mn-ea"/>
              </a:rPr>
              <a:t>    printf("sum=%d", result);</a:t>
            </a:r>
          </a:p>
          <a:p>
            <a:pPr>
              <a:lnSpc>
                <a:spcPct val="150000"/>
              </a:lnSpc>
            </a:pPr>
            <a:r>
              <a:rPr lang="en-US" sz="2200" dirty="0" smtClean="0">
                <a:solidFill>
                  <a:schemeClr val="bg1"/>
                </a:solidFill>
                <a:sym typeface="+mn-ea"/>
              </a:rPr>
              <a:t>}</a:t>
            </a:r>
          </a:p>
        </p:txBody>
      </p:sp>
      <p:sp>
        <p:nvSpPr>
          <p:cNvPr id="19" name="Rectangle 18"/>
          <p:cNvSpPr/>
          <p:nvPr/>
        </p:nvSpPr>
        <p:spPr>
          <a:xfrm>
            <a:off x="5963920" y="3350710"/>
            <a:ext cx="188214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5</a:t>
            </a:r>
          </a:p>
          <a:p>
            <a:pPr>
              <a:lnSpc>
                <a:spcPct val="150000"/>
              </a:lnSpc>
            </a:pPr>
            <a:r>
              <a:rPr lang="en-US" sz="2400" dirty="0" smtClean="0">
                <a:solidFill>
                  <a:schemeClr val="bg1"/>
                </a:solidFill>
              </a:rPr>
              <a:t>Output:  15</a:t>
            </a:r>
            <a:endParaRPr lang="en-US" sz="3200" dirty="0" smtClean="0">
              <a:solidFill>
                <a:schemeClr val="bg1"/>
              </a:solidFill>
            </a:endParaRPr>
          </a:p>
        </p:txBody>
      </p:sp>
      <p:sp>
        <p:nvSpPr>
          <p:cNvPr id="20" name="Rectangle 19"/>
          <p:cNvSpPr/>
          <p:nvPr/>
        </p:nvSpPr>
        <p:spPr>
          <a:xfrm>
            <a:off x="1752600" y="3181800"/>
            <a:ext cx="1064260" cy="429895"/>
          </a:xfrm>
          <a:prstGeom prst="rect">
            <a:avLst/>
          </a:prstGeom>
        </p:spPr>
        <p:txBody>
          <a:bodyPr wrap="none">
            <a:spAutoFit/>
          </a:bodyPr>
          <a:lstStyle/>
          <a:p>
            <a:r>
              <a:rPr lang="en-US" sz="2200" b="1" dirty="0" smtClean="0">
                <a:solidFill>
                  <a:srgbClr val="FF0000"/>
                </a:solidFill>
                <a:sym typeface="+mn-ea"/>
              </a:rPr>
              <a:t>sum(5)</a:t>
            </a:r>
            <a:r>
              <a:rPr lang="en-US" sz="2200" b="1" dirty="0" smtClean="0">
                <a:solidFill>
                  <a:schemeClr val="bg1"/>
                </a:solidFill>
                <a:sym typeface="+mn-ea"/>
              </a:rPr>
              <a:t>;</a:t>
            </a:r>
            <a:endParaRPr lang="en-US" sz="2200" dirty="0"/>
          </a:p>
        </p:txBody>
      </p:sp>
      <p:sp>
        <p:nvSpPr>
          <p:cNvPr id="26" name="Rectangle 25"/>
          <p:cNvSpPr/>
          <p:nvPr/>
        </p:nvSpPr>
        <p:spPr>
          <a:xfrm>
            <a:off x="1676400" y="3208113"/>
            <a:ext cx="528955" cy="429895"/>
          </a:xfrm>
          <a:prstGeom prst="rect">
            <a:avLst/>
          </a:prstGeom>
        </p:spPr>
        <p:txBody>
          <a:bodyPr wrap="none">
            <a:spAutoFit/>
          </a:bodyPr>
          <a:lstStyle/>
          <a:p>
            <a:r>
              <a:rPr lang="en-US" sz="2200" b="1" dirty="0" smtClean="0">
                <a:solidFill>
                  <a:srgbClr val="FF0000"/>
                </a:solidFill>
                <a:sym typeface="+mn-ea"/>
              </a:rPr>
              <a:t>15</a:t>
            </a:r>
            <a:r>
              <a:rPr lang="en-US" b="1" dirty="0" smtClean="0">
                <a:solidFill>
                  <a:schemeClr val="bg1"/>
                </a:solidFill>
                <a:sym typeface="+mn-ea"/>
              </a:rPr>
              <a: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par>
                                <p:cTn id="8" presetID="18" presetClass="entr" presetSubtype="6" fill="hold" grpId="1"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strips(downRight)">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1000"/>
                                        <p:tgtEl>
                                          <p:spTgt spid="20"/>
                                        </p:tgtEl>
                                      </p:cBhvr>
                                    </p:animEffect>
                                    <p:set>
                                      <p:cBhvr>
                                        <p:cTn id="15" dur="1" fill="hold">
                                          <p:stCondLst>
                                            <p:cond delay="999"/>
                                          </p:stCondLst>
                                        </p:cTn>
                                        <p:tgtEl>
                                          <p:spTgt spid="20"/>
                                        </p:tgtEl>
                                        <p:attrNameLst>
                                          <p:attrName>style.visibility</p:attrName>
                                        </p:attrNameLst>
                                      </p:cBhvr>
                                      <p:to>
                                        <p:strVal val="hidden"/>
                                      </p:to>
                                    </p:set>
                                  </p:childTnLst>
                                </p:cTn>
                              </p:par>
                            </p:childTnLst>
                          </p:cTn>
                        </p:par>
                        <p:par>
                          <p:cTn id="16" fill="hold">
                            <p:stCondLst>
                              <p:cond delay="1000"/>
                            </p:stCondLst>
                            <p:childTnLst>
                              <p:par>
                                <p:cTn id="17" presetID="55"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1000" fill="hold"/>
                                        <p:tgtEl>
                                          <p:spTgt spid="26"/>
                                        </p:tgtEl>
                                        <p:attrNameLst>
                                          <p:attrName>ppt_w</p:attrName>
                                        </p:attrNameLst>
                                      </p:cBhvr>
                                      <p:tavLst>
                                        <p:tav tm="0">
                                          <p:val>
                                            <p:strVal val="#ppt_w*0.70"/>
                                          </p:val>
                                        </p:tav>
                                        <p:tav tm="100000">
                                          <p:val>
                                            <p:strVal val="#ppt_w"/>
                                          </p:val>
                                        </p:tav>
                                      </p:tavLst>
                                    </p:anim>
                                    <p:anim calcmode="lin" valueType="num">
                                      <p:cBhvr>
                                        <p:cTn id="20" dur="1000" fill="hold"/>
                                        <p:tgtEl>
                                          <p:spTgt spid="26"/>
                                        </p:tgtEl>
                                        <p:attrNameLst>
                                          <p:attrName>ppt_h</p:attrName>
                                        </p:attrNameLst>
                                      </p:cBhvr>
                                      <p:tavLst>
                                        <p:tav tm="0">
                                          <p:val>
                                            <p:strVal val="#ppt_h"/>
                                          </p:val>
                                        </p:tav>
                                        <p:tav tm="100000">
                                          <p:val>
                                            <p:strVal val="#ppt_h"/>
                                          </p:val>
                                        </p:tav>
                                      </p:tavLst>
                                    </p:anim>
                                    <p:animEffect transition="in" filter="fade">
                                      <p:cBhvr>
                                        <p:cTn id="21" dur="1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0" grpId="1"/>
      <p:bldP spid="26" grpId="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3442018" y="474795"/>
            <a:ext cx="2221865" cy="706755"/>
          </a:xfrm>
          <a:prstGeom prst="rect">
            <a:avLst/>
          </a:prstGeom>
          <a:noFill/>
          <a:ln>
            <a:noFill/>
          </a:ln>
        </p:spPr>
        <p:txBody>
          <a:bodyPr wrap="none" rtlCol="0" anchor="t">
            <a:spAutoFit/>
          </a:bodyPr>
          <a:lstStyle/>
          <a:p>
            <a:pPr algn="ctr"/>
            <a:r>
              <a:rPr lang="en-US" altLang="zh-CN" sz="4000" b="1">
                <a:solidFill>
                  <a:schemeClr val="bg2"/>
                </a:solidFill>
                <a:effectLst>
                  <a:innerShdw blurRad="63500" dist="50800" dir="13500000">
                    <a:srgbClr val="000000">
                      <a:alpha val="50000"/>
                    </a:srgbClr>
                  </a:innerShdw>
                </a:effectLst>
              </a:rPr>
              <a:t>Functions</a:t>
            </a:r>
          </a:p>
        </p:txBody>
      </p:sp>
      <p:cxnSp>
        <p:nvCxnSpPr>
          <p:cNvPr id="4" name="Straight Arrow Connector 3"/>
          <p:cNvCxnSpPr/>
          <p:nvPr/>
        </p:nvCxnSpPr>
        <p:spPr>
          <a:xfrm>
            <a:off x="4521200" y="1181550"/>
            <a:ext cx="1117600" cy="628650"/>
          </a:xfrm>
          <a:prstGeom prst="straightConnector1">
            <a:avLst/>
          </a:prstGeom>
          <a:ln>
            <a:solidFill>
              <a:srgbClr val="FFFF00"/>
            </a:solidFill>
            <a:tailEnd type="arrow" w="med" len="med"/>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a:xfrm flipH="1">
            <a:off x="3429000" y="1181550"/>
            <a:ext cx="1116008" cy="628650"/>
          </a:xfrm>
          <a:prstGeom prst="straightConnector1">
            <a:avLst/>
          </a:prstGeom>
          <a:ln>
            <a:solidFill>
              <a:srgbClr val="FFFF00"/>
            </a:solidFill>
            <a:tailEnd type="arrow" w="med" len="med"/>
          </a:ln>
        </p:spPr>
        <p:style>
          <a:lnRef idx="3">
            <a:schemeClr val="accent3"/>
          </a:lnRef>
          <a:fillRef idx="0">
            <a:schemeClr val="accent3"/>
          </a:fillRef>
          <a:effectRef idx="2">
            <a:schemeClr val="accent3"/>
          </a:effectRef>
          <a:fontRef idx="minor">
            <a:schemeClr val="tx1"/>
          </a:fontRef>
        </p:style>
      </p:cxnSp>
      <p:sp>
        <p:nvSpPr>
          <p:cNvPr id="9" name="Rectangle 8"/>
          <p:cNvSpPr/>
          <p:nvPr/>
        </p:nvSpPr>
        <p:spPr>
          <a:xfrm>
            <a:off x="1665923" y="1810200"/>
            <a:ext cx="2566035" cy="521970"/>
          </a:xfrm>
          <a:prstGeom prst="rect">
            <a:avLst/>
          </a:prstGeom>
          <a:noFill/>
          <a:ln>
            <a:noFill/>
          </a:ln>
        </p:spPr>
        <p:txBody>
          <a:bodyPr wrap="none" rtlCol="0" anchor="t">
            <a:spAutoFit/>
          </a:bodyPr>
          <a:lstStyle/>
          <a:p>
            <a:pPr algn="ctr"/>
            <a:r>
              <a:rPr lang="en-US" altLang="zh-CN" sz="2800" b="1">
                <a:solidFill>
                  <a:schemeClr val="bg2"/>
                </a:solidFill>
                <a:effectLst>
                  <a:innerShdw blurRad="63500" dist="50800" dir="13500000">
                    <a:srgbClr val="000000">
                      <a:alpha val="50000"/>
                    </a:srgbClr>
                  </a:innerShdw>
                </a:effectLst>
              </a:rPr>
              <a:t>With arguments</a:t>
            </a:r>
          </a:p>
        </p:txBody>
      </p:sp>
      <p:sp>
        <p:nvSpPr>
          <p:cNvPr id="10" name="Rectangle 9"/>
          <p:cNvSpPr/>
          <p:nvPr/>
        </p:nvSpPr>
        <p:spPr>
          <a:xfrm>
            <a:off x="5052378" y="1841315"/>
            <a:ext cx="3071495" cy="521970"/>
          </a:xfrm>
          <a:prstGeom prst="rect">
            <a:avLst/>
          </a:prstGeom>
          <a:noFill/>
          <a:ln>
            <a:noFill/>
          </a:ln>
        </p:spPr>
        <p:txBody>
          <a:bodyPr wrap="none" rtlCol="0" anchor="t">
            <a:spAutoFit/>
          </a:bodyPr>
          <a:lstStyle/>
          <a:p>
            <a:pPr algn="ctr"/>
            <a:r>
              <a:rPr lang="en-US" altLang="zh-CN" sz="2800" b="1">
                <a:solidFill>
                  <a:schemeClr val="bg2"/>
                </a:solidFill>
                <a:effectLst>
                  <a:innerShdw blurRad="63500" dist="50800" dir="13500000">
                    <a:srgbClr val="000000">
                      <a:alpha val="50000"/>
                    </a:srgbClr>
                  </a:innerShdw>
                </a:effectLst>
              </a:rPr>
              <a:t>Without arguments</a:t>
            </a:r>
          </a:p>
        </p:txBody>
      </p:sp>
      <p:cxnSp>
        <p:nvCxnSpPr>
          <p:cNvPr id="11" name="Elbow Connector 10"/>
          <p:cNvCxnSpPr/>
          <p:nvPr/>
        </p:nvCxnSpPr>
        <p:spPr>
          <a:xfrm>
            <a:off x="2288540" y="2388685"/>
            <a:ext cx="771525" cy="564515"/>
          </a:xfrm>
          <a:prstGeom prst="bentConnector3">
            <a:avLst>
              <a:gd name="adj1" fmla="val -823"/>
            </a:avLst>
          </a:prstGeom>
          <a:ln>
            <a:solidFill>
              <a:srgbClr val="FFFF00"/>
            </a:solidFill>
            <a:tailEnd type="arrow" w="med" len="med"/>
          </a:ln>
        </p:spPr>
        <p:style>
          <a:lnRef idx="1">
            <a:schemeClr val="accent3"/>
          </a:lnRef>
          <a:fillRef idx="0">
            <a:schemeClr val="accent3"/>
          </a:fillRef>
          <a:effectRef idx="0">
            <a:schemeClr val="accent3"/>
          </a:effectRef>
          <a:fontRef idx="minor">
            <a:schemeClr val="tx1"/>
          </a:fontRef>
        </p:style>
      </p:cxnSp>
      <p:cxnSp>
        <p:nvCxnSpPr>
          <p:cNvPr id="12" name="Elbow Connector 11"/>
          <p:cNvCxnSpPr/>
          <p:nvPr/>
        </p:nvCxnSpPr>
        <p:spPr>
          <a:xfrm>
            <a:off x="2288540" y="2953200"/>
            <a:ext cx="771525" cy="564515"/>
          </a:xfrm>
          <a:prstGeom prst="bentConnector3">
            <a:avLst>
              <a:gd name="adj1" fmla="val -823"/>
            </a:avLst>
          </a:prstGeom>
          <a:ln>
            <a:solidFill>
              <a:srgbClr val="FFFF00"/>
            </a:solidFill>
            <a:tailEnd type="arrow" w="med" len="med"/>
          </a:ln>
        </p:spPr>
        <p:style>
          <a:lnRef idx="1">
            <a:schemeClr val="accent3"/>
          </a:lnRef>
          <a:fillRef idx="0">
            <a:schemeClr val="accent3"/>
          </a:fillRef>
          <a:effectRef idx="0">
            <a:schemeClr val="accent3"/>
          </a:effectRef>
          <a:fontRef idx="minor">
            <a:schemeClr val="tx1"/>
          </a:fontRef>
        </p:style>
      </p:cxnSp>
      <p:sp>
        <p:nvSpPr>
          <p:cNvPr id="13" name="Text Box 12"/>
          <p:cNvSpPr txBox="1"/>
          <p:nvPr/>
        </p:nvSpPr>
        <p:spPr>
          <a:xfrm>
            <a:off x="3132455" y="2693485"/>
            <a:ext cx="1563370" cy="429895"/>
          </a:xfrm>
          <a:prstGeom prst="rect">
            <a:avLst/>
          </a:prstGeom>
          <a:noFill/>
        </p:spPr>
        <p:txBody>
          <a:bodyPr wrap="none" rtlCol="0">
            <a:spAutoFit/>
          </a:bodyPr>
          <a:lstStyle/>
          <a:p>
            <a:r>
              <a:rPr lang="en-US" sz="2200">
                <a:solidFill>
                  <a:schemeClr val="bg1"/>
                </a:solidFill>
              </a:rPr>
              <a:t>call by value</a:t>
            </a:r>
          </a:p>
        </p:txBody>
      </p:sp>
      <p:sp>
        <p:nvSpPr>
          <p:cNvPr id="14" name="Text Box 13"/>
          <p:cNvSpPr txBox="1"/>
          <p:nvPr/>
        </p:nvSpPr>
        <p:spPr>
          <a:xfrm>
            <a:off x="3132455" y="3301815"/>
            <a:ext cx="2040890" cy="429895"/>
          </a:xfrm>
          <a:prstGeom prst="rect">
            <a:avLst/>
          </a:prstGeom>
          <a:noFill/>
        </p:spPr>
        <p:txBody>
          <a:bodyPr wrap="none" rtlCol="0">
            <a:spAutoFit/>
          </a:bodyPr>
          <a:lstStyle/>
          <a:p>
            <a:r>
              <a:rPr lang="en-US" sz="2200">
                <a:solidFill>
                  <a:schemeClr val="bg1"/>
                </a:solidFill>
              </a:rPr>
              <a:t>call by reference</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29"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ppt_x</p:attrName>
                                        </p:attrNameLst>
                                      </p:cBhvr>
                                      <p:tavLst>
                                        <p:tav tm="0">
                                          <p:val>
                                            <p:strVal val="#ppt_x-.2"/>
                                          </p:val>
                                        </p:tav>
                                        <p:tav tm="100000">
                                          <p:val>
                                            <p:strVal val="#ppt_x"/>
                                          </p:val>
                                        </p:tav>
                                      </p:tavLst>
                                    </p:anim>
                                    <p:anim calcmode="lin" valueType="num">
                                      <p:cBhvr>
                                        <p:cTn id="1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500"/>
                            </p:stCondLst>
                            <p:childTnLst>
                              <p:par>
                                <p:cTn id="27" presetID="29"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ppt_x</p:attrName>
                                        </p:attrNameLst>
                                      </p:cBhvr>
                                      <p:tavLst>
                                        <p:tav tm="0">
                                          <p:val>
                                            <p:strVal val="#ppt_x-.2"/>
                                          </p:val>
                                        </p:tav>
                                        <p:tav tm="100000">
                                          <p:val>
                                            <p:strVal val="#ppt_x"/>
                                          </p:val>
                                        </p:tav>
                                      </p:tavLst>
                                    </p:anim>
                                    <p:anim calcmode="lin" valueType="num">
                                      <p:cBhvr>
                                        <p:cTn id="30"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strips(downRight)">
                                      <p:cBhvr>
                                        <p:cTn id="36" dur="500"/>
                                        <p:tgtEl>
                                          <p:spTgt spid="11"/>
                                        </p:tgtEl>
                                      </p:cBhvr>
                                    </p:animEffect>
                                  </p:childTnLst>
                                </p:cTn>
                              </p:par>
                              <p:par>
                                <p:cTn id="37" presetID="29" presetClass="entr" presetSubtype="0" fill="hold" grpId="0" nodeType="with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p:cTn id="39" dur="1000" fill="hold"/>
                                        <p:tgtEl>
                                          <p:spTgt spid="13"/>
                                        </p:tgtEl>
                                        <p:attrNameLst>
                                          <p:attrName>ppt_x</p:attrName>
                                        </p:attrNameLst>
                                      </p:cBhvr>
                                      <p:tavLst>
                                        <p:tav tm="0">
                                          <p:val>
                                            <p:strVal val="#ppt_x-.2"/>
                                          </p:val>
                                        </p:tav>
                                        <p:tav tm="100000">
                                          <p:val>
                                            <p:strVal val="#ppt_x"/>
                                          </p:val>
                                        </p:tav>
                                      </p:tavLst>
                                    </p:anim>
                                    <p:anim calcmode="lin" valueType="num">
                                      <p:cBhvr>
                                        <p:cTn id="40"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strips(downRight)">
                                      <p:cBhvr>
                                        <p:cTn id="46" dur="500"/>
                                        <p:tgtEl>
                                          <p:spTgt spid="12"/>
                                        </p:tgtEl>
                                      </p:cBhvr>
                                    </p:animEffect>
                                  </p:childTnLst>
                                </p:cTn>
                              </p:par>
                              <p:par>
                                <p:cTn id="47" presetID="29" presetClass="entr" presetSubtype="0" fill="hold" grpId="0" nodeType="withEffect">
                                  <p:stCondLst>
                                    <p:cond delay="500"/>
                                  </p:stCondLst>
                                  <p:childTnLst>
                                    <p:set>
                                      <p:cBhvr>
                                        <p:cTn id="48" dur="1" fill="hold">
                                          <p:stCondLst>
                                            <p:cond delay="0"/>
                                          </p:stCondLst>
                                        </p:cTn>
                                        <p:tgtEl>
                                          <p:spTgt spid="14"/>
                                        </p:tgtEl>
                                        <p:attrNameLst>
                                          <p:attrName>style.visibility</p:attrName>
                                        </p:attrNameLst>
                                      </p:cBhvr>
                                      <p:to>
                                        <p:strVal val="visible"/>
                                      </p:to>
                                    </p:set>
                                    <p:anim calcmode="lin" valueType="num">
                                      <p:cBhvr>
                                        <p:cTn id="49" dur="1000" fill="hold"/>
                                        <p:tgtEl>
                                          <p:spTgt spid="14"/>
                                        </p:tgtEl>
                                        <p:attrNameLst>
                                          <p:attrName>ppt_x</p:attrName>
                                        </p:attrNameLst>
                                      </p:cBhvr>
                                      <p:tavLst>
                                        <p:tav tm="0">
                                          <p:val>
                                            <p:strVal val="#ppt_x-.2"/>
                                          </p:val>
                                        </p:tav>
                                        <p:tav tm="100000">
                                          <p:val>
                                            <p:strVal val="#ppt_x"/>
                                          </p:val>
                                        </p:tav>
                                      </p:tavLst>
                                    </p:anim>
                                    <p:anim calcmode="lin" valueType="num">
                                      <p:cBhvr>
                                        <p:cTn id="50"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3" grpId="0"/>
      <p:bldP spid="1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228600" y="305045"/>
            <a:ext cx="4572000" cy="4707890"/>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dirty="0" smtClean="0">
                <a:solidFill>
                  <a:srgbClr val="FFFF00"/>
                </a:solidFill>
              </a:rPr>
              <a:t>int addition (</a:t>
            </a:r>
            <a:r>
              <a:rPr lang="en-IN" sz="2000" dirty="0" smtClean="0">
                <a:solidFill>
                  <a:srgbClr val="FF0000"/>
                </a:solidFill>
                <a:effectLst/>
              </a:rPr>
              <a:t>int num1, int num2</a:t>
            </a:r>
            <a:r>
              <a:rPr lang="en-IN" sz="2000" dirty="0" smtClean="0">
                <a:solidFill>
                  <a:srgbClr val="FFFF00"/>
                </a:solidFill>
              </a:rPr>
              <a:t>);</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var1 = 10, var2 = 20;</a:t>
            </a:r>
          </a:p>
          <a:p>
            <a:r>
              <a:rPr lang="en-US" sz="2000" dirty="0" smtClean="0">
                <a:solidFill>
                  <a:schemeClr val="bg1"/>
                </a:solidFill>
              </a:rPr>
              <a:t>     int res = </a:t>
            </a:r>
            <a:r>
              <a:rPr lang="en-US" sz="2000" dirty="0" smtClean="0">
                <a:solidFill>
                  <a:srgbClr val="FFFF00"/>
                </a:solidFill>
              </a:rPr>
              <a:t>addition (</a:t>
            </a:r>
            <a:r>
              <a:rPr lang="en-US" sz="2000" dirty="0" smtClean="0">
                <a:solidFill>
                  <a:srgbClr val="FF0000"/>
                </a:solidFill>
              </a:rPr>
              <a:t>var1</a:t>
            </a:r>
            <a:r>
              <a:rPr lang="en-US" sz="2000" smtClean="0">
                <a:solidFill>
                  <a:srgbClr val="FF0000"/>
                </a:solidFill>
              </a:rPr>
              <a:t>, var2</a:t>
            </a:r>
            <a:r>
              <a:rPr lang="en-US" sz="2000" smtClean="0">
                <a:solidFill>
                  <a:srgbClr val="FFFF00"/>
                </a:solidFill>
              </a:rPr>
              <a:t>);</a:t>
            </a:r>
            <a:endParaRPr lang="en-US" sz="2000" dirty="0" smtClean="0">
              <a:solidFill>
                <a:srgbClr val="FFFF00"/>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dirty="0" smtClean="0">
                <a:solidFill>
                  <a:srgbClr val="FFFF00"/>
                </a:solidFill>
              </a:rPr>
              <a:t>int addition(</a:t>
            </a:r>
            <a:r>
              <a:rPr lang="en-US" sz="2000" dirty="0" smtClean="0">
                <a:solidFill>
                  <a:srgbClr val="FF0000"/>
                </a:solidFill>
              </a:rPr>
              <a:t>int num1, int num2</a:t>
            </a:r>
            <a:r>
              <a:rPr lang="en-US" sz="2000" dirty="0" smtClean="0">
                <a:solidFill>
                  <a:srgbClr val="FFFF00"/>
                </a:solidFill>
              </a:rPr>
              <a:t>)</a:t>
            </a:r>
          </a:p>
          <a:p>
            <a:r>
              <a:rPr lang="en-US" sz="2000" dirty="0" smtClean="0">
                <a:solidFill>
                  <a:srgbClr val="FFFF00"/>
                </a:solidFill>
              </a:rPr>
              <a:t>{</a:t>
            </a:r>
          </a:p>
          <a:p>
            <a:r>
              <a:rPr lang="en-US" sz="2000" dirty="0" smtClean="0">
                <a:solidFill>
                  <a:srgbClr val="FFFF00"/>
                </a:solidFill>
              </a:rPr>
              <a:t>           int sum;</a:t>
            </a:r>
          </a:p>
          <a:p>
            <a:r>
              <a:rPr lang="en-US" sz="2000" dirty="0" smtClean="0">
                <a:solidFill>
                  <a:srgbClr val="FFFF00"/>
                </a:solidFill>
              </a:rPr>
              <a:t>           return sum = num1+ num2;</a:t>
            </a:r>
          </a:p>
          <a:p>
            <a:r>
              <a:rPr lang="en-US" sz="2000" dirty="0" smtClean="0">
                <a:solidFill>
                  <a:srgbClr val="FFFF00"/>
                </a:solidFill>
              </a:rPr>
              <a:t>}</a:t>
            </a:r>
          </a:p>
        </p:txBody>
      </p:sp>
      <p:sp>
        <p:nvSpPr>
          <p:cNvPr id="5" name="TextBox 19"/>
          <p:cNvSpPr txBox="1"/>
          <p:nvPr/>
        </p:nvSpPr>
        <p:spPr>
          <a:xfrm>
            <a:off x="5080000" y="1208035"/>
            <a:ext cx="3875405" cy="1106805"/>
          </a:xfrm>
          <a:prstGeom prst="rect">
            <a:avLst/>
          </a:prstGeom>
          <a:noFill/>
        </p:spPr>
        <p:txBody>
          <a:bodyPr wrap="square" rtlCol="0">
            <a:spAutoFit/>
          </a:bodyPr>
          <a:lstStyle/>
          <a:p>
            <a:r>
              <a:rPr lang="en-US" sz="2200" b="1" dirty="0" smtClean="0"/>
              <a:t>   Function with arguments...!</a:t>
            </a:r>
          </a:p>
          <a:p>
            <a:endParaRPr lang="en-IN" sz="2200" b="1" dirty="0"/>
          </a:p>
          <a:p>
            <a:r>
              <a:rPr lang="en-IN" sz="2200" b="1" dirty="0"/>
              <a:t>    </a:t>
            </a:r>
            <a:r>
              <a:rPr lang="en-US" altLang="en-IN" sz="2200" b="1" dirty="0"/>
              <a:t>(Call by value)</a:t>
            </a:r>
          </a:p>
        </p:txBody>
      </p:sp>
      <p:sp>
        <p:nvSpPr>
          <p:cNvPr id="13" name="TextBox 19"/>
          <p:cNvSpPr txBox="1"/>
          <p:nvPr/>
        </p:nvSpPr>
        <p:spPr>
          <a:xfrm>
            <a:off x="5156200" y="3493504"/>
            <a:ext cx="3276600" cy="429895"/>
          </a:xfrm>
          <a:prstGeom prst="rect">
            <a:avLst/>
          </a:prstGeom>
          <a:noFill/>
        </p:spPr>
        <p:txBody>
          <a:bodyPr wrap="square" rtlCol="0">
            <a:spAutoFit/>
          </a:bodyPr>
          <a:lstStyle/>
          <a:p>
            <a:r>
              <a:rPr lang="en-US" sz="2200" b="1" dirty="0" smtClean="0"/>
              <a:t>   Output: 30</a:t>
            </a:r>
            <a:endParaRPr lang="en-IN" sz="22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ppt_x</p:attrName>
                                        </p:attrNameLst>
                                      </p:cBhvr>
                                      <p:tavLst>
                                        <p:tav tm="0">
                                          <p:val>
                                            <p:strVal val="#ppt_x-.2"/>
                                          </p:val>
                                        </p:tav>
                                        <p:tav tm="100000">
                                          <p:val>
                                            <p:strVal val="#ppt_x"/>
                                          </p:val>
                                        </p:tav>
                                      </p:tavLst>
                                    </p:anim>
                                    <p:anim calcmode="lin" valueType="num">
                                      <p:cBhvr>
                                        <p:cTn id="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294765" y="1802580"/>
            <a:ext cx="6554470" cy="583565"/>
          </a:xfrm>
          <a:prstGeom prst="rect">
            <a:avLst/>
          </a:prstGeom>
          <a:noFill/>
          <a:ln>
            <a:noFill/>
          </a:ln>
        </p:spPr>
        <p:txBody>
          <a:bodyPr wrap="none" rtlCol="0" anchor="t">
            <a:spAutoFit/>
          </a:bodyPr>
          <a:lstStyle/>
          <a:p>
            <a:pPr algn="ctr"/>
            <a:r>
              <a:rPr lang="en-US" altLang="zh-CN" sz="3200" b="1">
                <a:solidFill>
                  <a:schemeClr val="bg2"/>
                </a:solidFill>
                <a:effectLst>
                  <a:innerShdw blurRad="63500" dist="50800" dir="13500000">
                    <a:srgbClr val="000000">
                      <a:alpha val="50000"/>
                    </a:srgbClr>
                  </a:innerShdw>
                </a:effectLst>
              </a:rPr>
              <a:t>Swap two numbers using Function...!!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rapezoid 3"/>
          <p:cNvSpPr/>
          <p:nvPr/>
        </p:nvSpPr>
        <p:spPr>
          <a:xfrm rot="10800000">
            <a:off x="1939772" y="3174009"/>
            <a:ext cx="1278511" cy="451239"/>
          </a:xfrm>
          <a:prstGeom prst="trapezoid">
            <a:avLst>
              <a:gd name="adj" fmla="val 3895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5"/>
          </a:p>
        </p:txBody>
      </p:sp>
      <p:sp>
        <p:nvSpPr>
          <p:cNvPr id="5" name="Trapezoid 4"/>
          <p:cNvSpPr/>
          <p:nvPr/>
        </p:nvSpPr>
        <p:spPr>
          <a:xfrm rot="10800000">
            <a:off x="5700098" y="3174009"/>
            <a:ext cx="1278511" cy="451239"/>
          </a:xfrm>
          <a:prstGeom prst="trapezoid">
            <a:avLst>
              <a:gd name="adj" fmla="val 3895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5"/>
          </a:p>
        </p:txBody>
      </p:sp>
      <p:sp>
        <p:nvSpPr>
          <p:cNvPr id="6" name="Trapezoid 5"/>
          <p:cNvSpPr/>
          <p:nvPr/>
        </p:nvSpPr>
        <p:spPr>
          <a:xfrm rot="10800000">
            <a:off x="3594316" y="3926074"/>
            <a:ext cx="1278511" cy="451239"/>
          </a:xfrm>
          <a:prstGeom prst="trapezoid">
            <a:avLst>
              <a:gd name="adj" fmla="val 38954"/>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5" dirty="0"/>
          </a:p>
        </p:txBody>
      </p:sp>
      <p:sp>
        <p:nvSpPr>
          <p:cNvPr id="7" name="Oval 6"/>
          <p:cNvSpPr/>
          <p:nvPr/>
        </p:nvSpPr>
        <p:spPr>
          <a:xfrm>
            <a:off x="2240598" y="2873183"/>
            <a:ext cx="676859" cy="676859"/>
          </a:xfrm>
          <a:prstGeom prst="ellipse">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5" dirty="0">
              <a:solidFill>
                <a:srgbClr val="FF0000"/>
              </a:solidFill>
            </a:endParaRPr>
          </a:p>
        </p:txBody>
      </p:sp>
      <p:sp>
        <p:nvSpPr>
          <p:cNvPr id="8" name="Oval 7"/>
          <p:cNvSpPr/>
          <p:nvPr/>
        </p:nvSpPr>
        <p:spPr>
          <a:xfrm>
            <a:off x="6000924" y="2873183"/>
            <a:ext cx="676859" cy="676859"/>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5" dirty="0">
              <a:solidFill>
                <a:srgbClr val="FF0000"/>
              </a:solidFill>
            </a:endParaRPr>
          </a:p>
        </p:txBody>
      </p:sp>
      <p:sp>
        <p:nvSpPr>
          <p:cNvPr id="9" name="Rectangle 8"/>
          <p:cNvSpPr/>
          <p:nvPr/>
        </p:nvSpPr>
        <p:spPr>
          <a:xfrm>
            <a:off x="2432368" y="474795"/>
            <a:ext cx="4241165" cy="583565"/>
          </a:xfrm>
          <a:prstGeom prst="rect">
            <a:avLst/>
          </a:prstGeom>
          <a:noFill/>
          <a:ln>
            <a:noFill/>
          </a:ln>
        </p:spPr>
        <p:txBody>
          <a:bodyPr wrap="none" rtlCol="0" anchor="t">
            <a:spAutoFit/>
          </a:bodyPr>
          <a:lstStyle/>
          <a:p>
            <a:pPr algn="ctr"/>
            <a:r>
              <a:rPr lang="en-US" altLang="zh-CN" sz="3200" b="1">
                <a:solidFill>
                  <a:schemeClr val="bg2"/>
                </a:solidFill>
                <a:effectLst>
                  <a:innerShdw blurRad="63500" dist="50800" dir="13500000">
                    <a:srgbClr val="000000">
                      <a:alpha val="50000"/>
                    </a:srgbClr>
                  </a:innerShdw>
                </a:effectLst>
              </a:rPr>
              <a:t>Swapping two numbers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2"/>
                                          </p:val>
                                        </p:tav>
                                        <p:tav tm="100000">
                                          <p:val>
                                            <p:strVal val="#ppt_x"/>
                                          </p:val>
                                        </p:tav>
                                      </p:tavLst>
                                    </p:anim>
                                    <p:anim calcmode="lin" valueType="num">
                                      <p:cBhvr>
                                        <p:cTn id="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100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9" presetClass="path" presetSubtype="0" accel="50000" decel="50000" fill="hold" grpId="1" nodeType="clickEffect">
                                  <p:stCondLst>
                                    <p:cond delay="0"/>
                                  </p:stCondLst>
                                  <p:childTnLst>
                                    <p:animMotion origin="layout" path="M -3.33333E-6 -4.44241E-6 L -0.22916 0.15387 " pathEditMode="relative" rAng="0" ptsTypes="AA">
                                      <p:cBhvr>
                                        <p:cTn id="29" dur="2000" fill="hold"/>
                                        <p:tgtEl>
                                          <p:spTgt spid="8"/>
                                        </p:tgtEl>
                                        <p:attrNameLst>
                                          <p:attrName>ppt_x</p:attrName>
                                          <p:attrName>ppt_y</p:attrName>
                                        </p:attrNameLst>
                                      </p:cBhvr>
                                      <p:rCtr x="-11500" y="7700"/>
                                    </p:animMotion>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1" nodeType="clickEffect">
                                  <p:stCondLst>
                                    <p:cond delay="0"/>
                                  </p:stCondLst>
                                  <p:childTnLst>
                                    <p:animMotion origin="layout" path="M 0.00434 -0.01066 C 0.075 -0.08836 0.146 -0.16606 0.21475 -0.16453 C 0.2835 -0.1627 0.38316 -0.02742 0.41666 -1.2919E-6 " pathEditMode="relative" rAng="0" ptsTypes="aaA">
                                      <p:cBhvr>
                                        <p:cTn id="33" dur="2000" fill="hold"/>
                                        <p:tgtEl>
                                          <p:spTgt spid="7"/>
                                        </p:tgtEl>
                                        <p:attrNameLst>
                                          <p:attrName>ppt_x</p:attrName>
                                          <p:attrName>ppt_y</p:attrName>
                                        </p:attrNameLst>
                                      </p:cBhvr>
                                      <p:rCtr x="20600" y="-7300"/>
                                    </p:animMotion>
                                  </p:childTnLst>
                                </p:cTn>
                              </p:par>
                            </p:childTnLst>
                          </p:cTn>
                        </p:par>
                      </p:childTnLst>
                    </p:cTn>
                  </p:par>
                  <p:par>
                    <p:cTn id="34" fill="hold">
                      <p:stCondLst>
                        <p:cond delay="indefinite"/>
                      </p:stCondLst>
                      <p:childTnLst>
                        <p:par>
                          <p:cTn id="35" fill="hold">
                            <p:stCondLst>
                              <p:cond delay="0"/>
                            </p:stCondLst>
                            <p:childTnLst>
                              <p:par>
                                <p:cTn id="36" presetID="56" presetClass="path" presetSubtype="0" accel="50000" decel="50000" fill="hold" grpId="2" nodeType="clickEffect">
                                  <p:stCondLst>
                                    <p:cond delay="0"/>
                                  </p:stCondLst>
                                  <p:childTnLst>
                                    <p:animMotion origin="layout" path="M -0.22916 0.15387 L -0.4125 0.00762 " pathEditMode="relative" rAng="0" ptsTypes="AA">
                                      <p:cBhvr>
                                        <p:cTn id="37" dur="2000" fill="hold"/>
                                        <p:tgtEl>
                                          <p:spTgt spid="8"/>
                                        </p:tgtEl>
                                        <p:attrNameLst>
                                          <p:attrName>ppt_x</p:attrName>
                                          <p:attrName>ppt_y</p:attrName>
                                        </p:attrNameLst>
                                      </p:cBhvr>
                                      <p:rCtr x="-9200" y="-7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7" grpId="1" bldLvl="0" animBg="1"/>
      <p:bldP spid="8" grpId="0" bldLvl="0" animBg="1"/>
      <p:bldP spid="8" grpId="1" bldLvl="0" animBg="1"/>
      <p:bldP spid="8" grpId="2" bldLvl="0" animBg="1"/>
      <p:bldP spid="9"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4686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38100" y="-75115"/>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chemeClr val="bg1"/>
                </a:solidFill>
              </a:rPr>
              <a:t>void swap(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a:t>
            </a:r>
            <a:r>
              <a:rPr lang="en-US" sz="2000" dirty="0" smtClean="0">
                <a:solidFill>
                  <a:srgbClr val="FFFF00"/>
                </a:solidFill>
              </a:rPr>
              <a:t> </a:t>
            </a:r>
            <a:r>
              <a:rPr lang="en-US" sz="2000" dirty="0" smtClean="0">
                <a:solidFill>
                  <a:schemeClr val="bg1"/>
                </a:solidFill>
              </a:rPr>
              <a:t>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4" name="Text Box 3"/>
          <p:cNvSpPr txBox="1"/>
          <p:nvPr/>
        </p:nvSpPr>
        <p:spPr>
          <a:xfrm>
            <a:off x="5468620" y="710380"/>
            <a:ext cx="4036060" cy="1445260"/>
          </a:xfrm>
          <a:prstGeom prst="rect">
            <a:avLst/>
          </a:prstGeom>
          <a:noFill/>
        </p:spPr>
        <p:txBody>
          <a:bodyPr wrap="square" rtlCol="0" anchor="t">
            <a:spAutoFit/>
          </a:bodyPr>
          <a:lstStyle/>
          <a:p>
            <a:pPr>
              <a:lnSpc>
                <a:spcPct val="200000"/>
              </a:lnSpc>
            </a:pPr>
            <a:r>
              <a:rPr lang="en-US" sz="2400" b="1" dirty="0" smtClean="0">
                <a:sym typeface="+mn-ea"/>
              </a:rPr>
              <a:t>Function with arguments...!</a:t>
            </a:r>
          </a:p>
          <a:p>
            <a:pPr>
              <a:lnSpc>
                <a:spcPct val="200000"/>
              </a:lnSpc>
            </a:pPr>
            <a:r>
              <a:rPr lang="en-IN" sz="2000" b="1" dirty="0">
                <a:sym typeface="+mn-ea"/>
              </a:rPr>
              <a:t>  </a:t>
            </a:r>
            <a:r>
              <a:rPr lang="en-IN" sz="2000" b="1" dirty="0">
                <a:solidFill>
                  <a:srgbClr val="FF0000"/>
                </a:solidFill>
                <a:sym typeface="+mn-ea"/>
              </a:rPr>
              <a:t>  </a:t>
            </a:r>
            <a:r>
              <a:rPr lang="en-US" altLang="en-IN" sz="2000" b="1" dirty="0">
                <a:solidFill>
                  <a:srgbClr val="FF0000"/>
                </a:solidFill>
                <a:sym typeface="+mn-ea"/>
              </a:rPr>
              <a:t>(Call by value)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47980" y="1219835"/>
            <a:ext cx="3785870" cy="2891790"/>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int i;</a:t>
            </a:r>
          </a:p>
          <a:p>
            <a:pPr>
              <a:lnSpc>
                <a:spcPct val="130000"/>
              </a:lnSpc>
            </a:pPr>
            <a:r>
              <a:rPr lang="en-US" sz="2000" b="1" dirty="0" smtClean="0"/>
              <a:t>for(i=0;i&lt;10;i++);</a:t>
            </a:r>
          </a:p>
          <a:p>
            <a:pPr>
              <a:lnSpc>
                <a:spcPct val="130000"/>
              </a:lnSpc>
            </a:pPr>
            <a:r>
              <a:rPr lang="en-US" sz="2000" dirty="0" smtClean="0"/>
              <a:t>printf("%d ",i);</a:t>
            </a:r>
          </a:p>
          <a:p>
            <a:pPr>
              <a:lnSpc>
                <a:spcPct val="130000"/>
              </a:lnSpc>
            </a:pPr>
            <a:r>
              <a:rPr lang="en-US" sz="2000" dirty="0" smtClean="0"/>
              <a:t>}</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altLang="en-IN" sz="2000" b="1" dirty="0">
                <a:solidFill>
                  <a:schemeClr val="bg1"/>
                </a:solidFill>
              </a:rPr>
              <a:t>How many times the value i will be printed?</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Error</a:t>
            </a:r>
          </a:p>
          <a:p>
            <a:pPr>
              <a:lnSpc>
                <a:spcPct val="160000"/>
              </a:lnSpc>
            </a:pPr>
            <a:r>
              <a:rPr lang="en-US" altLang="en-IN" sz="2000" b="1" dirty="0">
                <a:solidFill>
                  <a:schemeClr val="bg1"/>
                </a:solidFill>
              </a:rPr>
              <a:t>(B) 9</a:t>
            </a:r>
          </a:p>
          <a:p>
            <a:pPr>
              <a:lnSpc>
                <a:spcPct val="160000"/>
              </a:lnSpc>
            </a:pPr>
            <a:r>
              <a:rPr lang="en-US" altLang="en-IN" sz="2000" b="1" dirty="0">
                <a:solidFill>
                  <a:schemeClr val="bg1"/>
                </a:solidFill>
              </a:rPr>
              <a:t>(C) 10</a:t>
            </a:r>
          </a:p>
          <a:p>
            <a:pPr>
              <a:lnSpc>
                <a:spcPct val="160000"/>
              </a:lnSpc>
            </a:pPr>
            <a:r>
              <a:rPr lang="en-US" altLang="en-IN" sz="2000" b="1" dirty="0">
                <a:solidFill>
                  <a:schemeClr val="bg1"/>
                </a:solidFill>
              </a:rPr>
              <a:t>(D) 1</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34</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226685" y="346456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64007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38100" y="-75115"/>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chemeClr val="bg1"/>
                </a:solidFill>
              </a:rPr>
              <a:t>void swap(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a:t>
            </a:r>
            <a:r>
              <a:rPr lang="en-US" sz="2000" dirty="0" smtClean="0">
                <a:solidFill>
                  <a:srgbClr val="FFFF00"/>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strVal val="#ppt_w*0.70"/>
                                          </p:val>
                                        </p:tav>
                                        <p:tav tm="100000">
                                          <p:val>
                                            <p:strVal val="#ppt_w"/>
                                          </p:val>
                                        </p:tav>
                                      </p:tavLst>
                                    </p:anim>
                                    <p:anim calcmode="lin" valueType="num">
                                      <p:cBhvr>
                                        <p:cTn id="14" dur="1000" fill="hold"/>
                                        <p:tgtEl>
                                          <p:spTgt spid="11"/>
                                        </p:tgtEl>
                                        <p:attrNameLst>
                                          <p:attrName>ppt_h</p:attrName>
                                        </p:attrNameLst>
                                      </p:cBhvr>
                                      <p:tavLst>
                                        <p:tav tm="0">
                                          <p:val>
                                            <p:strVal val="#ppt_h"/>
                                          </p:val>
                                        </p:tav>
                                        <p:tav tm="100000">
                                          <p:val>
                                            <p:strVal val="#ppt_h"/>
                                          </p:val>
                                        </p:tav>
                                      </p:tavLst>
                                    </p:anim>
                                    <p:animEffect transition="in" filter="fade">
                                      <p:cBhvr>
                                        <p:cTn id="15" dur="1000"/>
                                        <p:tgtEl>
                                          <p:spTgt spid="11"/>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0.70"/>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Effect transition="in" filter="fade">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strVal val="#ppt_w*0.70"/>
                                          </p:val>
                                        </p:tav>
                                        <p:tav tm="100000">
                                          <p:val>
                                            <p:strVal val="#ppt_w"/>
                                          </p:val>
                                        </p:tav>
                                      </p:tavLst>
                                    </p:anim>
                                    <p:anim calcmode="lin" valueType="num">
                                      <p:cBhvr>
                                        <p:cTn id="27" dur="1000" fill="hold"/>
                                        <p:tgtEl>
                                          <p:spTgt spid="7"/>
                                        </p:tgtEl>
                                        <p:attrNameLst>
                                          <p:attrName>ppt_h</p:attrName>
                                        </p:attrNameLst>
                                      </p:cBhvr>
                                      <p:tavLst>
                                        <p:tav tm="0">
                                          <p:val>
                                            <p:strVal val="#ppt_h"/>
                                          </p:val>
                                        </p:tav>
                                        <p:tav tm="100000">
                                          <p:val>
                                            <p:strVal val="#ppt_h"/>
                                          </p:val>
                                        </p:tav>
                                      </p:tavLst>
                                    </p:anim>
                                    <p:animEffect transition="in" filter="fade">
                                      <p:cBhvr>
                                        <p:cTn id="28" dur="1000"/>
                                        <p:tgtEl>
                                          <p:spTgt spid="7"/>
                                        </p:tgtEl>
                                      </p:cBhvr>
                                    </p:animEffect>
                                  </p:childTnLst>
                                </p:cTn>
                              </p:par>
                            </p:childTnLst>
                          </p:cTn>
                        </p:par>
                        <p:par>
                          <p:cTn id="29" fill="hold">
                            <p:stCondLst>
                              <p:cond delay="1000"/>
                            </p:stCondLst>
                            <p:childTnLst>
                              <p:par>
                                <p:cTn id="30" presetID="55"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strVal val="#ppt_w*0.70"/>
                                          </p:val>
                                        </p:tav>
                                        <p:tav tm="100000">
                                          <p:val>
                                            <p:strVal val="#ppt_w"/>
                                          </p:val>
                                        </p:tav>
                                      </p:tavLst>
                                    </p:anim>
                                    <p:anim calcmode="lin" valueType="num">
                                      <p:cBhvr>
                                        <p:cTn id="33" dur="1000" fill="hold"/>
                                        <p:tgtEl>
                                          <p:spTgt spid="12"/>
                                        </p:tgtEl>
                                        <p:attrNameLst>
                                          <p:attrName>ppt_h</p:attrName>
                                        </p:attrNameLst>
                                      </p:cBhvr>
                                      <p:tavLst>
                                        <p:tav tm="0">
                                          <p:val>
                                            <p:strVal val="#ppt_h"/>
                                          </p:val>
                                        </p:tav>
                                        <p:tav tm="100000">
                                          <p:val>
                                            <p:strVal val="#ppt_h"/>
                                          </p:val>
                                        </p:tav>
                                      </p:tavLst>
                                    </p:anim>
                                    <p:animEffect transition="in" filter="fade">
                                      <p:cBhvr>
                                        <p:cTn id="34" dur="1000"/>
                                        <p:tgtEl>
                                          <p:spTgt spid="12"/>
                                        </p:tgtEl>
                                      </p:cBhvr>
                                    </p:animEffect>
                                  </p:childTnLst>
                                </p:cTn>
                              </p:par>
                            </p:childTnLst>
                          </p:cTn>
                        </p:par>
                        <p:par>
                          <p:cTn id="35" fill="hold">
                            <p:stCondLst>
                              <p:cond delay="2000"/>
                            </p:stCondLst>
                            <p:childTnLst>
                              <p:par>
                                <p:cTn id="36" presetID="55"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1000" fill="hold"/>
                                        <p:tgtEl>
                                          <p:spTgt spid="10"/>
                                        </p:tgtEl>
                                        <p:attrNameLst>
                                          <p:attrName>ppt_w</p:attrName>
                                        </p:attrNameLst>
                                      </p:cBhvr>
                                      <p:tavLst>
                                        <p:tav tm="0">
                                          <p:val>
                                            <p:strVal val="#ppt_w*0.70"/>
                                          </p:val>
                                        </p:tav>
                                        <p:tav tm="100000">
                                          <p:val>
                                            <p:strVal val="#ppt_w"/>
                                          </p:val>
                                        </p:tav>
                                      </p:tavLst>
                                    </p:anim>
                                    <p:anim calcmode="lin" valueType="num">
                                      <p:cBhvr>
                                        <p:cTn id="39" dur="1000" fill="hold"/>
                                        <p:tgtEl>
                                          <p:spTgt spid="10"/>
                                        </p:tgtEl>
                                        <p:attrNameLst>
                                          <p:attrName>ppt_h</p:attrName>
                                        </p:attrNameLst>
                                      </p:cBhvr>
                                      <p:tavLst>
                                        <p:tav tm="0">
                                          <p:val>
                                            <p:strVal val="#ppt_h"/>
                                          </p:val>
                                        </p:tav>
                                        <p:tav tm="100000">
                                          <p:val>
                                            <p:strVal val="#ppt_h"/>
                                          </p:val>
                                        </p:tav>
                                      </p:tavLst>
                                    </p:anim>
                                    <p:animEffect transition="in" filter="fade">
                                      <p:cBhvr>
                                        <p:cTn id="4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9" grpId="0"/>
      <p:bldP spid="10" grpId="0"/>
      <p:bldP spid="11" grpId="0"/>
      <p:bldP spid="1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64007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38100" y="-75115"/>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chemeClr val="bg1"/>
                </a:solidFill>
              </a:rPr>
              <a:t>void swap(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a:t>
            </a:r>
            <a:r>
              <a:rPr lang="en-US" sz="2000" dirty="0" smtClean="0">
                <a:solidFill>
                  <a:srgbClr val="FFFF00"/>
                </a:solidFill>
              </a:rPr>
              <a:t>printf("Before swapping: %d, %d", num1,num2);</a:t>
            </a:r>
          </a:p>
          <a:p>
            <a:pPr>
              <a:lnSpc>
                <a:spcPct val="120000"/>
              </a:lnSpc>
            </a:pPr>
            <a:r>
              <a:rPr lang="en-US" sz="2000" dirty="0" smtClean="0">
                <a:solidFill>
                  <a:schemeClr val="bg1"/>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0" end="0"/>
                                            </p:txEl>
                                          </p:spTgt>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38100" y="-75115"/>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chemeClr val="bg1"/>
                </a:solidFill>
              </a:rPr>
              <a:t>void swap(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5" name="Text Box 4"/>
          <p:cNvSpPr txBox="1"/>
          <p:nvPr/>
        </p:nvSpPr>
        <p:spPr>
          <a:xfrm>
            <a:off x="5640070" y="1784165"/>
            <a:ext cx="3575685" cy="891540"/>
          </a:xfrm>
          <a:prstGeom prst="rect">
            <a:avLst/>
          </a:prstGeom>
          <a:noFill/>
        </p:spPr>
        <p:txBody>
          <a:bodyPr wrap="square" rtlCol="0" anchor="t">
            <a:spAutoFit/>
          </a:bodyPr>
          <a:lstStyle/>
          <a:p>
            <a:pPr>
              <a:lnSpc>
                <a:spcPct val="100000"/>
              </a:lnSpc>
            </a:pPr>
            <a:r>
              <a:rPr lang="en-US" sz="2000" b="1" dirty="0" smtClean="0">
                <a:sym typeface="+mn-ea"/>
              </a:rPr>
              <a:t> swap( 35, 45 );</a:t>
            </a:r>
            <a:endParaRPr lang="en-US" sz="2000" b="1" dirty="0" smtClean="0">
              <a:solidFill>
                <a:schemeClr val="tx1"/>
              </a:solidFill>
              <a:sym typeface="+mn-ea"/>
            </a:endParaRPr>
          </a:p>
          <a:p>
            <a:pPr>
              <a:lnSpc>
                <a:spcPct val="80000"/>
              </a:lnSpc>
            </a:pPr>
            <a:endParaRPr lang="en-US" sz="2000" dirty="0" smtClean="0">
              <a:solidFill>
                <a:schemeClr val="tx1"/>
              </a:solidFill>
              <a:sym typeface="+mn-ea"/>
            </a:endParaRPr>
          </a:p>
          <a:p>
            <a:pPr>
              <a:lnSpc>
                <a:spcPct val="80000"/>
              </a:lnSpc>
            </a:pPr>
            <a:r>
              <a:rPr lang="en-US" sz="2000" dirty="0" smtClean="0">
                <a:sym typeface="+mn-ea"/>
              </a:rPr>
              <a:t> Function call (by passing values)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p:cTn id="13"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38100" y="-75115"/>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rgbClr val="FFFF00"/>
                </a:solidFill>
                <a:sym typeface="+mn-ea"/>
              </a:rPr>
              <a:t>void swap</a:t>
            </a:r>
            <a:r>
              <a:rPr lang="en-US" sz="2000" b="1" dirty="0" smtClean="0">
                <a:solidFill>
                  <a:srgbClr val="FF0000"/>
                </a:solidFill>
                <a:sym typeface="+mn-ea"/>
              </a:rPr>
              <a:t>( int var1, int var2 )</a:t>
            </a:r>
            <a:endParaRPr lang="en-US" sz="2000" dirty="0" smtClean="0">
              <a:solidFill>
                <a:schemeClr val="bg1"/>
              </a:solidFill>
            </a:endParaRP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5" name="Text Box 4"/>
          <p:cNvSpPr txBox="1"/>
          <p:nvPr/>
        </p:nvSpPr>
        <p:spPr>
          <a:xfrm>
            <a:off x="5640070" y="1784165"/>
            <a:ext cx="3575685" cy="891540"/>
          </a:xfrm>
          <a:prstGeom prst="rect">
            <a:avLst/>
          </a:prstGeom>
          <a:noFill/>
        </p:spPr>
        <p:txBody>
          <a:bodyPr wrap="square" rtlCol="0" anchor="t">
            <a:spAutoFit/>
          </a:bodyPr>
          <a:lstStyle/>
          <a:p>
            <a:pPr>
              <a:lnSpc>
                <a:spcPct val="100000"/>
              </a:lnSpc>
            </a:pPr>
            <a:r>
              <a:rPr lang="en-US" sz="2000" b="1" dirty="0" smtClean="0">
                <a:sym typeface="+mn-ea"/>
              </a:rPr>
              <a:t> swap( 35, 45 );</a:t>
            </a:r>
            <a:endParaRPr lang="en-US" sz="2000" b="1" dirty="0" smtClean="0">
              <a:solidFill>
                <a:schemeClr val="tx1"/>
              </a:solidFill>
              <a:sym typeface="+mn-ea"/>
            </a:endParaRPr>
          </a:p>
          <a:p>
            <a:pPr>
              <a:lnSpc>
                <a:spcPct val="80000"/>
              </a:lnSpc>
            </a:pPr>
            <a:endParaRPr lang="en-US" sz="2000" dirty="0" smtClean="0">
              <a:solidFill>
                <a:schemeClr val="tx1"/>
              </a:solidFill>
              <a:sym typeface="+mn-ea"/>
            </a:endParaRPr>
          </a:p>
          <a:p>
            <a:pPr>
              <a:lnSpc>
                <a:spcPct val="80000"/>
              </a:lnSpc>
            </a:pPr>
            <a:r>
              <a:rPr lang="en-US" sz="2000" dirty="0" smtClean="0">
                <a:sym typeface="+mn-ea"/>
              </a:rPr>
              <a:t> Function call (by passing values)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38100" y="-75115"/>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rgbClr val="FFFF00"/>
                </a:solidFill>
                <a:sym typeface="+mn-ea"/>
              </a:rPr>
              <a:t>void swap</a:t>
            </a:r>
            <a:r>
              <a:rPr lang="en-US" sz="2000" b="1" dirty="0" smtClean="0">
                <a:solidFill>
                  <a:srgbClr val="FF0000"/>
                </a:solidFill>
                <a:sym typeface="+mn-ea"/>
              </a:rPr>
              <a:t>( var1 = 35, var2 = 45 )</a:t>
            </a:r>
            <a:endParaRPr lang="en-US" sz="2000" dirty="0" smtClean="0">
              <a:solidFill>
                <a:schemeClr val="bg1"/>
              </a:solidFill>
            </a:endParaRP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5" name="Text Box 4"/>
          <p:cNvSpPr txBox="1"/>
          <p:nvPr/>
        </p:nvSpPr>
        <p:spPr>
          <a:xfrm>
            <a:off x="5640070" y="1784165"/>
            <a:ext cx="3575685" cy="891540"/>
          </a:xfrm>
          <a:prstGeom prst="rect">
            <a:avLst/>
          </a:prstGeom>
          <a:noFill/>
        </p:spPr>
        <p:txBody>
          <a:bodyPr wrap="square" rtlCol="0" anchor="t">
            <a:spAutoFit/>
          </a:bodyPr>
          <a:lstStyle/>
          <a:p>
            <a:pPr>
              <a:lnSpc>
                <a:spcPct val="100000"/>
              </a:lnSpc>
            </a:pPr>
            <a:r>
              <a:rPr lang="en-US" sz="2000" b="1" dirty="0" smtClean="0">
                <a:sym typeface="+mn-ea"/>
              </a:rPr>
              <a:t> swap( 35, 45 );</a:t>
            </a:r>
            <a:endParaRPr lang="en-US" sz="2000" b="1" dirty="0" smtClean="0">
              <a:solidFill>
                <a:schemeClr val="tx1"/>
              </a:solidFill>
              <a:sym typeface="+mn-ea"/>
            </a:endParaRPr>
          </a:p>
          <a:p>
            <a:pPr>
              <a:lnSpc>
                <a:spcPct val="80000"/>
              </a:lnSpc>
            </a:pPr>
            <a:endParaRPr lang="en-US" sz="2000" dirty="0" smtClean="0">
              <a:solidFill>
                <a:schemeClr val="tx1"/>
              </a:solidFill>
              <a:sym typeface="+mn-ea"/>
            </a:endParaRPr>
          </a:p>
          <a:p>
            <a:pPr>
              <a:lnSpc>
                <a:spcPct val="80000"/>
              </a:lnSpc>
            </a:pPr>
            <a:r>
              <a:rPr lang="en-US" sz="2000" dirty="0" smtClean="0">
                <a:sym typeface="+mn-ea"/>
              </a:rPr>
              <a:t> Function call (by passing values)</a:t>
            </a:r>
          </a:p>
        </p:txBody>
      </p:sp>
      <p:sp>
        <p:nvSpPr>
          <p:cNvPr id="8" name="Rectangle 7"/>
          <p:cNvSpPr/>
          <p:nvPr/>
        </p:nvSpPr>
        <p:spPr>
          <a:xfrm>
            <a:off x="62318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72732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52540" y="2115635"/>
            <a:ext cx="440690" cy="398780"/>
          </a:xfrm>
          <a:prstGeom prst="rect">
            <a:avLst/>
          </a:prstGeom>
          <a:noFill/>
        </p:spPr>
        <p:txBody>
          <a:bodyPr wrap="none" rtlCol="0">
            <a:spAutoFit/>
          </a:bodyPr>
          <a:lstStyle/>
          <a:p>
            <a:r>
              <a:rPr lang="en-US" sz="2000"/>
              <a:t>35</a:t>
            </a:r>
          </a:p>
        </p:txBody>
      </p:sp>
      <p:sp>
        <p:nvSpPr>
          <p:cNvPr id="19" name="Text Box 18"/>
          <p:cNvSpPr txBox="1"/>
          <p:nvPr/>
        </p:nvSpPr>
        <p:spPr>
          <a:xfrm>
            <a:off x="7377430" y="2115635"/>
            <a:ext cx="440690" cy="398780"/>
          </a:xfrm>
          <a:prstGeom prst="rect">
            <a:avLst/>
          </a:prstGeom>
          <a:noFill/>
        </p:spPr>
        <p:txBody>
          <a:bodyPr wrap="none" rtlCol="0">
            <a:spAutoFit/>
          </a:bodyPr>
          <a:lstStyle/>
          <a:p>
            <a:r>
              <a:rPr lang="en-US" sz="2000"/>
              <a:t>45</a:t>
            </a:r>
          </a:p>
        </p:txBody>
      </p:sp>
      <p:sp>
        <p:nvSpPr>
          <p:cNvPr id="20" name="Text Box 19"/>
          <p:cNvSpPr txBox="1"/>
          <p:nvPr/>
        </p:nvSpPr>
        <p:spPr>
          <a:xfrm>
            <a:off x="6276340" y="26357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27900" y="2635700"/>
            <a:ext cx="633095" cy="398780"/>
          </a:xfrm>
          <a:prstGeom prst="rect">
            <a:avLst/>
          </a:prstGeom>
          <a:noFill/>
        </p:spPr>
        <p:txBody>
          <a:bodyPr wrap="none" rtlCol="0">
            <a:spAutoFit/>
          </a:bodyPr>
          <a:lstStyle/>
          <a:p>
            <a:r>
              <a:rPr lang="en-US" sz="2000"/>
              <a:t>var2</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xEl>
                                              <p:pRg st="0" end="0"/>
                                            </p:txEl>
                                          </p:spTgt>
                                        </p:tgtEl>
                                      </p:cBhvr>
                                    </p:animEffect>
                                    <p:set>
                                      <p:cBhvr>
                                        <p:cTn id="7" dur="1" fill="hold">
                                          <p:stCondLst>
                                            <p:cond delay="499"/>
                                          </p:stCondLst>
                                        </p:cTn>
                                        <p:tgtEl>
                                          <p:spTgt spid="5">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xEl>
                                              <p:pRg st="2" end="2"/>
                                            </p:txEl>
                                          </p:spTgt>
                                        </p:tgtEl>
                                      </p:cBhvr>
                                    </p:animEffect>
                                    <p:set>
                                      <p:cBhvr>
                                        <p:cTn id="10" dur="1" fill="hold">
                                          <p:stCondLst>
                                            <p:cond delay="499"/>
                                          </p:stCondLst>
                                        </p:cTn>
                                        <p:tgtEl>
                                          <p:spTgt spid="5">
                                            <p:txEl>
                                              <p:pRg st="2" end="2"/>
                                            </p:txEl>
                                          </p:spTgt>
                                        </p:tgtEl>
                                        <p:attrNameLst>
                                          <p:attrName>style.visibility</p:attrName>
                                        </p:attrNameLst>
                                      </p:cBhvr>
                                      <p:to>
                                        <p:strVal val="hidden"/>
                                      </p:to>
                                    </p:set>
                                  </p:childTnLst>
                                </p:cTn>
                              </p:par>
                            </p:childTnLst>
                          </p:cTn>
                        </p:par>
                        <p:par>
                          <p:cTn id="11" fill="hold">
                            <p:stCondLst>
                              <p:cond delay="500"/>
                            </p:stCondLst>
                            <p:childTnLst>
                              <p:par>
                                <p:cTn id="12" presetID="55"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par>
                          <p:cTn id="17" fill="hold">
                            <p:stCondLst>
                              <p:cond delay="1500"/>
                            </p:stCondLst>
                            <p:childTnLst>
                              <p:par>
                                <p:cTn id="18" presetID="55"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1000" fill="hold"/>
                                        <p:tgtEl>
                                          <p:spTgt spid="20"/>
                                        </p:tgtEl>
                                        <p:attrNameLst>
                                          <p:attrName>ppt_w</p:attrName>
                                        </p:attrNameLst>
                                      </p:cBhvr>
                                      <p:tavLst>
                                        <p:tav tm="0">
                                          <p:val>
                                            <p:strVal val="#ppt_w*0.70"/>
                                          </p:val>
                                        </p:tav>
                                        <p:tav tm="100000">
                                          <p:val>
                                            <p:strVal val="#ppt_w"/>
                                          </p:val>
                                        </p:tav>
                                      </p:tavLst>
                                    </p:anim>
                                    <p:anim calcmode="lin" valueType="num">
                                      <p:cBhvr>
                                        <p:cTn id="21" dur="1000" fill="hold"/>
                                        <p:tgtEl>
                                          <p:spTgt spid="20"/>
                                        </p:tgtEl>
                                        <p:attrNameLst>
                                          <p:attrName>ppt_h</p:attrName>
                                        </p:attrNameLst>
                                      </p:cBhvr>
                                      <p:tavLst>
                                        <p:tav tm="0">
                                          <p:val>
                                            <p:strVal val="#ppt_h"/>
                                          </p:val>
                                        </p:tav>
                                        <p:tav tm="100000">
                                          <p:val>
                                            <p:strVal val="#ppt_h"/>
                                          </p:val>
                                        </p:tav>
                                      </p:tavLst>
                                    </p:anim>
                                    <p:animEffect transition="in" filter="fade">
                                      <p:cBhvr>
                                        <p:cTn id="22" dur="1000"/>
                                        <p:tgtEl>
                                          <p:spTgt spid="20"/>
                                        </p:tgtEl>
                                      </p:cBhvr>
                                    </p:animEffect>
                                  </p:childTnLst>
                                </p:cTn>
                              </p:par>
                            </p:childTnLst>
                          </p:cTn>
                        </p:par>
                        <p:par>
                          <p:cTn id="23" fill="hold">
                            <p:stCondLst>
                              <p:cond delay="2500"/>
                            </p:stCondLst>
                            <p:childTnLst>
                              <p:par>
                                <p:cTn id="24" presetID="55"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1000" fill="hold"/>
                                        <p:tgtEl>
                                          <p:spTgt spid="18"/>
                                        </p:tgtEl>
                                        <p:attrNameLst>
                                          <p:attrName>ppt_w</p:attrName>
                                        </p:attrNameLst>
                                      </p:cBhvr>
                                      <p:tavLst>
                                        <p:tav tm="0">
                                          <p:val>
                                            <p:strVal val="#ppt_w*0.70"/>
                                          </p:val>
                                        </p:tav>
                                        <p:tav tm="100000">
                                          <p:val>
                                            <p:strVal val="#ppt_w"/>
                                          </p:val>
                                        </p:tav>
                                      </p:tavLst>
                                    </p:anim>
                                    <p:anim calcmode="lin" valueType="num">
                                      <p:cBhvr>
                                        <p:cTn id="27" dur="1000" fill="hold"/>
                                        <p:tgtEl>
                                          <p:spTgt spid="18"/>
                                        </p:tgtEl>
                                        <p:attrNameLst>
                                          <p:attrName>ppt_h</p:attrName>
                                        </p:attrNameLst>
                                      </p:cBhvr>
                                      <p:tavLst>
                                        <p:tav tm="0">
                                          <p:val>
                                            <p:strVal val="#ppt_h"/>
                                          </p:val>
                                        </p:tav>
                                        <p:tav tm="100000">
                                          <p:val>
                                            <p:strVal val="#ppt_h"/>
                                          </p:val>
                                        </p:tav>
                                      </p:tavLst>
                                    </p:anim>
                                    <p:animEffect transition="in" filter="fade">
                                      <p:cBhvr>
                                        <p:cTn id="28" dur="1000"/>
                                        <p:tgtEl>
                                          <p:spTgt spid="18"/>
                                        </p:tgtEl>
                                      </p:cBhvr>
                                    </p:animEffect>
                                  </p:childTnLst>
                                </p:cTn>
                              </p:par>
                            </p:childTnLst>
                          </p:cTn>
                        </p:par>
                        <p:par>
                          <p:cTn id="29" fill="hold">
                            <p:stCondLst>
                              <p:cond delay="3500"/>
                            </p:stCondLst>
                            <p:childTnLst>
                              <p:par>
                                <p:cTn id="30" presetID="55"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ppt_w</p:attrName>
                                        </p:attrNameLst>
                                      </p:cBhvr>
                                      <p:tavLst>
                                        <p:tav tm="0">
                                          <p:val>
                                            <p:strVal val="#ppt_w*0.70"/>
                                          </p:val>
                                        </p:tav>
                                        <p:tav tm="100000">
                                          <p:val>
                                            <p:strVal val="#ppt_w"/>
                                          </p:val>
                                        </p:tav>
                                      </p:tavLst>
                                    </p:anim>
                                    <p:anim calcmode="lin" valueType="num">
                                      <p:cBhvr>
                                        <p:cTn id="33" dur="1000" fill="hold"/>
                                        <p:tgtEl>
                                          <p:spTgt spid="13"/>
                                        </p:tgtEl>
                                        <p:attrNameLst>
                                          <p:attrName>ppt_h</p:attrName>
                                        </p:attrNameLst>
                                      </p:cBhvr>
                                      <p:tavLst>
                                        <p:tav tm="0">
                                          <p:val>
                                            <p:strVal val="#ppt_h"/>
                                          </p:val>
                                        </p:tav>
                                        <p:tav tm="100000">
                                          <p:val>
                                            <p:strVal val="#ppt_h"/>
                                          </p:val>
                                        </p:tav>
                                      </p:tavLst>
                                    </p:anim>
                                    <p:animEffect transition="in" filter="fade">
                                      <p:cBhvr>
                                        <p:cTn id="34" dur="1000"/>
                                        <p:tgtEl>
                                          <p:spTgt spid="13"/>
                                        </p:tgtEl>
                                      </p:cBhvr>
                                    </p:animEffect>
                                  </p:childTnLst>
                                </p:cTn>
                              </p:par>
                            </p:childTnLst>
                          </p:cTn>
                        </p:par>
                        <p:par>
                          <p:cTn id="35" fill="hold">
                            <p:stCondLst>
                              <p:cond delay="4500"/>
                            </p:stCondLst>
                            <p:childTnLst>
                              <p:par>
                                <p:cTn id="36" presetID="55"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1000" fill="hold"/>
                                        <p:tgtEl>
                                          <p:spTgt spid="21"/>
                                        </p:tgtEl>
                                        <p:attrNameLst>
                                          <p:attrName>ppt_w</p:attrName>
                                        </p:attrNameLst>
                                      </p:cBhvr>
                                      <p:tavLst>
                                        <p:tav tm="0">
                                          <p:val>
                                            <p:strVal val="#ppt_w*0.70"/>
                                          </p:val>
                                        </p:tav>
                                        <p:tav tm="100000">
                                          <p:val>
                                            <p:strVal val="#ppt_w"/>
                                          </p:val>
                                        </p:tav>
                                      </p:tavLst>
                                    </p:anim>
                                    <p:anim calcmode="lin" valueType="num">
                                      <p:cBhvr>
                                        <p:cTn id="39" dur="1000" fill="hold"/>
                                        <p:tgtEl>
                                          <p:spTgt spid="21"/>
                                        </p:tgtEl>
                                        <p:attrNameLst>
                                          <p:attrName>ppt_h</p:attrName>
                                        </p:attrNameLst>
                                      </p:cBhvr>
                                      <p:tavLst>
                                        <p:tav tm="0">
                                          <p:val>
                                            <p:strVal val="#ppt_h"/>
                                          </p:val>
                                        </p:tav>
                                        <p:tav tm="100000">
                                          <p:val>
                                            <p:strVal val="#ppt_h"/>
                                          </p:val>
                                        </p:tav>
                                      </p:tavLst>
                                    </p:anim>
                                    <p:animEffect transition="in" filter="fade">
                                      <p:cBhvr>
                                        <p:cTn id="40" dur="1000"/>
                                        <p:tgtEl>
                                          <p:spTgt spid="21"/>
                                        </p:tgtEl>
                                      </p:cBhvr>
                                    </p:animEffect>
                                  </p:childTnLst>
                                </p:cTn>
                              </p:par>
                            </p:childTnLst>
                          </p:cTn>
                        </p:par>
                        <p:par>
                          <p:cTn id="41" fill="hold">
                            <p:stCondLst>
                              <p:cond delay="5500"/>
                            </p:stCondLst>
                            <p:childTnLst>
                              <p:par>
                                <p:cTn id="42" presetID="55"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1000" fill="hold"/>
                                        <p:tgtEl>
                                          <p:spTgt spid="19"/>
                                        </p:tgtEl>
                                        <p:attrNameLst>
                                          <p:attrName>ppt_w</p:attrName>
                                        </p:attrNameLst>
                                      </p:cBhvr>
                                      <p:tavLst>
                                        <p:tav tm="0">
                                          <p:val>
                                            <p:strVal val="#ppt_w*0.70"/>
                                          </p:val>
                                        </p:tav>
                                        <p:tav tm="100000">
                                          <p:val>
                                            <p:strVal val="#ppt_w"/>
                                          </p:val>
                                        </p:tav>
                                      </p:tavLst>
                                    </p:anim>
                                    <p:anim calcmode="lin" valueType="num">
                                      <p:cBhvr>
                                        <p:cTn id="45" dur="1000" fill="hold"/>
                                        <p:tgtEl>
                                          <p:spTgt spid="19"/>
                                        </p:tgtEl>
                                        <p:attrNameLst>
                                          <p:attrName>ppt_h</p:attrName>
                                        </p:attrNameLst>
                                      </p:cBhvr>
                                      <p:tavLst>
                                        <p:tav tm="0">
                                          <p:val>
                                            <p:strVal val="#ppt_h"/>
                                          </p:val>
                                        </p:tav>
                                        <p:tav tm="100000">
                                          <p:val>
                                            <p:strVal val="#ppt_h"/>
                                          </p:val>
                                        </p:tav>
                                      </p:tavLst>
                                    </p:anim>
                                    <p:animEffect transition="in" filter="fade">
                                      <p:cBhvr>
                                        <p:cTn id="4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bldLvl="0"/>
      <p:bldP spid="8" grpId="0" bldLvl="0" animBg="1"/>
      <p:bldP spid="13" grpId="0" bldLvl="0" animBg="1"/>
      <p:bldP spid="18" grpId="0"/>
      <p:bldP spid="19" grpId="0"/>
      <p:bldP spid="20" grpId="0"/>
      <p:bldP spid="21"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0" y="-59240"/>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rgbClr val="FFFF00"/>
                </a:solidFill>
                <a:sym typeface="+mn-ea"/>
              </a:rPr>
              <a:t>void swap (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a:t>
            </a:r>
            <a:r>
              <a:rPr lang="en-US" sz="2000" b="1" dirty="0" smtClean="0">
                <a:solidFill>
                  <a:srgbClr val="FF0000"/>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Rectangle 7"/>
          <p:cNvSpPr/>
          <p:nvPr/>
        </p:nvSpPr>
        <p:spPr>
          <a:xfrm>
            <a:off x="62318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72732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52540" y="2115635"/>
            <a:ext cx="440690" cy="398780"/>
          </a:xfrm>
          <a:prstGeom prst="rect">
            <a:avLst/>
          </a:prstGeom>
          <a:noFill/>
        </p:spPr>
        <p:txBody>
          <a:bodyPr wrap="none" rtlCol="0">
            <a:spAutoFit/>
          </a:bodyPr>
          <a:lstStyle/>
          <a:p>
            <a:r>
              <a:rPr lang="en-US" sz="2000"/>
              <a:t>35</a:t>
            </a:r>
          </a:p>
        </p:txBody>
      </p:sp>
      <p:sp>
        <p:nvSpPr>
          <p:cNvPr id="19" name="Text Box 18"/>
          <p:cNvSpPr txBox="1"/>
          <p:nvPr/>
        </p:nvSpPr>
        <p:spPr>
          <a:xfrm>
            <a:off x="7377430" y="2115635"/>
            <a:ext cx="440690" cy="398780"/>
          </a:xfrm>
          <a:prstGeom prst="rect">
            <a:avLst/>
          </a:prstGeom>
          <a:noFill/>
        </p:spPr>
        <p:txBody>
          <a:bodyPr wrap="none" rtlCol="0">
            <a:spAutoFit/>
          </a:bodyPr>
          <a:lstStyle/>
          <a:p>
            <a:r>
              <a:rPr lang="en-US" sz="2000"/>
              <a:t>45</a:t>
            </a:r>
          </a:p>
        </p:txBody>
      </p:sp>
      <p:sp>
        <p:nvSpPr>
          <p:cNvPr id="20" name="Text Box 19"/>
          <p:cNvSpPr txBox="1"/>
          <p:nvPr/>
        </p:nvSpPr>
        <p:spPr>
          <a:xfrm>
            <a:off x="6276340" y="26357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27900" y="26357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1000" fill="hold"/>
                                        <p:tgtEl>
                                          <p:spTgt spid="25"/>
                                        </p:tgtEl>
                                        <p:attrNameLst>
                                          <p:attrName>ppt_w</p:attrName>
                                        </p:attrNameLst>
                                      </p:cBhvr>
                                      <p:tavLst>
                                        <p:tav tm="0">
                                          <p:val>
                                            <p:strVal val="#ppt_w*0.70"/>
                                          </p:val>
                                        </p:tav>
                                        <p:tav tm="100000">
                                          <p:val>
                                            <p:strVal val="#ppt_w"/>
                                          </p:val>
                                        </p:tav>
                                      </p:tavLst>
                                    </p:anim>
                                    <p:anim calcmode="lin" valueType="num">
                                      <p:cBhvr>
                                        <p:cTn id="13" dur="1000" fill="hold"/>
                                        <p:tgtEl>
                                          <p:spTgt spid="25"/>
                                        </p:tgtEl>
                                        <p:attrNameLst>
                                          <p:attrName>ppt_h</p:attrName>
                                        </p:attrNameLst>
                                      </p:cBhvr>
                                      <p:tavLst>
                                        <p:tav tm="0">
                                          <p:val>
                                            <p:strVal val="#ppt_h"/>
                                          </p:val>
                                        </p:tav>
                                        <p:tav tm="100000">
                                          <p:val>
                                            <p:strVal val="#ppt_h"/>
                                          </p:val>
                                        </p:tav>
                                      </p:tavLst>
                                    </p:anim>
                                    <p:animEffect transition="in" filter="fade">
                                      <p:cBhvr>
                                        <p:cTn id="14"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0" y="-59240"/>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rgbClr val="FFFF00"/>
                </a:solidFill>
                <a:sym typeface="+mn-ea"/>
              </a:rPr>
              <a:t>void swap (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a:t>
            </a:r>
            <a:r>
              <a:rPr lang="en-US" sz="2000" b="1" dirty="0" smtClean="0">
                <a:solidFill>
                  <a:srgbClr val="FF0000"/>
                </a:solidFill>
              </a:rPr>
              <a:t>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Rectangle 7"/>
          <p:cNvSpPr/>
          <p:nvPr/>
        </p:nvSpPr>
        <p:spPr>
          <a:xfrm>
            <a:off x="62318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72732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52540" y="2115635"/>
            <a:ext cx="440690" cy="398780"/>
          </a:xfrm>
          <a:prstGeom prst="rect">
            <a:avLst/>
          </a:prstGeom>
          <a:noFill/>
        </p:spPr>
        <p:txBody>
          <a:bodyPr wrap="none" rtlCol="0">
            <a:spAutoFit/>
          </a:bodyPr>
          <a:lstStyle/>
          <a:p>
            <a:r>
              <a:rPr lang="en-US" sz="2000"/>
              <a:t>35</a:t>
            </a:r>
          </a:p>
        </p:txBody>
      </p:sp>
      <p:sp>
        <p:nvSpPr>
          <p:cNvPr id="19" name="Text Box 18"/>
          <p:cNvSpPr txBox="1"/>
          <p:nvPr/>
        </p:nvSpPr>
        <p:spPr>
          <a:xfrm>
            <a:off x="7377430" y="2115635"/>
            <a:ext cx="440690" cy="398780"/>
          </a:xfrm>
          <a:prstGeom prst="rect">
            <a:avLst/>
          </a:prstGeom>
          <a:noFill/>
        </p:spPr>
        <p:txBody>
          <a:bodyPr wrap="none" rtlCol="0">
            <a:spAutoFit/>
          </a:bodyPr>
          <a:lstStyle/>
          <a:p>
            <a:r>
              <a:rPr lang="en-US" sz="2000"/>
              <a:t>45</a:t>
            </a:r>
          </a:p>
        </p:txBody>
      </p:sp>
      <p:sp>
        <p:nvSpPr>
          <p:cNvPr id="20" name="Text Box 19"/>
          <p:cNvSpPr txBox="1"/>
          <p:nvPr/>
        </p:nvSpPr>
        <p:spPr>
          <a:xfrm>
            <a:off x="6276340" y="26357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27900" y="26357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5" name="Text Box 4"/>
          <p:cNvSpPr txBox="1"/>
          <p:nvPr/>
        </p:nvSpPr>
        <p:spPr>
          <a:xfrm>
            <a:off x="6354445" y="2106110"/>
            <a:ext cx="440690" cy="398780"/>
          </a:xfrm>
          <a:prstGeom prst="rect">
            <a:avLst/>
          </a:prstGeom>
          <a:noFill/>
        </p:spPr>
        <p:txBody>
          <a:bodyPr wrap="none" rtlCol="0">
            <a:spAutoFit/>
          </a:bodyPr>
          <a:lstStyle/>
          <a:p>
            <a:r>
              <a:rPr lang="en-US" sz="2000"/>
              <a:t>35</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000000 0.014815 L 0.222708 0.007531 " pathEditMode="relative" rAng="0" ptsTypes="">
                                      <p:cBhvr>
                                        <p:cTn id="6" dur="2000" fill="hold"/>
                                        <p:tgtEl>
                                          <p:spTgt spid="5"/>
                                        </p:tgtEl>
                                        <p:attrNameLst>
                                          <p:attrName>ppt_x</p:attrName>
                                          <p:attrName>ppt_y</p:attrName>
                                        </p:attrNameLst>
                                      </p:cBhvr>
                                      <p:rCtr x="111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0" y="-59240"/>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rgbClr val="FFFF00"/>
                </a:solidFill>
                <a:sym typeface="+mn-ea"/>
              </a:rPr>
              <a:t>void swap (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a:t>
            </a:r>
            <a:r>
              <a:rPr lang="en-US" sz="2000" b="1" dirty="0" smtClean="0">
                <a:solidFill>
                  <a:srgbClr val="FF0000"/>
                </a:solidFill>
              </a:rPr>
              <a:t>var1 = var2 ;</a:t>
            </a:r>
          </a:p>
          <a:p>
            <a:pPr>
              <a:lnSpc>
                <a:spcPct val="120000"/>
              </a:lnSpc>
            </a:pPr>
            <a:r>
              <a:rPr lang="en-US" sz="2000" dirty="0" smtClean="0">
                <a:solidFill>
                  <a:schemeClr val="bg1"/>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Rectangle 7"/>
          <p:cNvSpPr/>
          <p:nvPr/>
        </p:nvSpPr>
        <p:spPr>
          <a:xfrm>
            <a:off x="62318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72732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52540" y="2115635"/>
            <a:ext cx="440690" cy="398780"/>
          </a:xfrm>
          <a:prstGeom prst="rect">
            <a:avLst/>
          </a:prstGeom>
          <a:noFill/>
        </p:spPr>
        <p:txBody>
          <a:bodyPr wrap="none" rtlCol="0">
            <a:spAutoFit/>
          </a:bodyPr>
          <a:lstStyle/>
          <a:p>
            <a:r>
              <a:rPr lang="en-US" sz="2000"/>
              <a:t>35</a:t>
            </a:r>
          </a:p>
        </p:txBody>
      </p:sp>
      <p:sp>
        <p:nvSpPr>
          <p:cNvPr id="19" name="Text Box 18"/>
          <p:cNvSpPr txBox="1"/>
          <p:nvPr/>
        </p:nvSpPr>
        <p:spPr>
          <a:xfrm>
            <a:off x="7377430" y="2115635"/>
            <a:ext cx="440690" cy="398780"/>
          </a:xfrm>
          <a:prstGeom prst="rect">
            <a:avLst/>
          </a:prstGeom>
          <a:noFill/>
        </p:spPr>
        <p:txBody>
          <a:bodyPr wrap="none" rtlCol="0">
            <a:spAutoFit/>
          </a:bodyPr>
          <a:lstStyle/>
          <a:p>
            <a:r>
              <a:rPr lang="en-US" sz="2000"/>
              <a:t>45</a:t>
            </a:r>
          </a:p>
        </p:txBody>
      </p:sp>
      <p:sp>
        <p:nvSpPr>
          <p:cNvPr id="20" name="Text Box 19"/>
          <p:cNvSpPr txBox="1"/>
          <p:nvPr/>
        </p:nvSpPr>
        <p:spPr>
          <a:xfrm>
            <a:off x="6276340" y="26357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27900" y="26357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5" name="Text Box 4"/>
          <p:cNvSpPr txBox="1"/>
          <p:nvPr/>
        </p:nvSpPr>
        <p:spPr>
          <a:xfrm>
            <a:off x="8386445" y="2106110"/>
            <a:ext cx="440690" cy="398780"/>
          </a:xfrm>
          <a:prstGeom prst="rect">
            <a:avLst/>
          </a:prstGeom>
          <a:noFill/>
        </p:spPr>
        <p:txBody>
          <a:bodyPr wrap="none" rtlCol="0">
            <a:spAutoFit/>
          </a:bodyPr>
          <a:lstStyle/>
          <a:p>
            <a:r>
              <a:rPr lang="en-US" sz="2000"/>
              <a:t>35</a:t>
            </a:r>
          </a:p>
        </p:txBody>
      </p:sp>
      <p:sp>
        <p:nvSpPr>
          <p:cNvPr id="14" name="Text Box 13"/>
          <p:cNvSpPr txBox="1"/>
          <p:nvPr/>
        </p:nvSpPr>
        <p:spPr>
          <a:xfrm>
            <a:off x="7377430" y="2106110"/>
            <a:ext cx="440690" cy="398780"/>
          </a:xfrm>
          <a:prstGeom prst="rect">
            <a:avLst/>
          </a:prstGeom>
          <a:noFill/>
        </p:spPr>
        <p:txBody>
          <a:bodyPr wrap="none" rtlCol="0">
            <a:spAutoFit/>
          </a:bodyPr>
          <a:lstStyle/>
          <a:p>
            <a:r>
              <a:rPr lang="en-US" sz="2000"/>
              <a:t>45</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par>
                          <p:cTn id="8" fill="hold">
                            <p:stCondLst>
                              <p:cond delay="500"/>
                            </p:stCondLst>
                            <p:childTnLst>
                              <p:par>
                                <p:cTn id="9" presetID="35" presetClass="path" presetSubtype="0" accel="50000" decel="50000" fill="hold" grpId="0" nodeType="afterEffect">
                                  <p:stCondLst>
                                    <p:cond delay="0"/>
                                  </p:stCondLst>
                                  <p:childTnLst>
                                    <p:animMotion origin="layout" path="M 0.000000 0.000000 L -0.105833 0.007531 " pathEditMode="relative" rAng="0" ptsTypes="">
                                      <p:cBhvr>
                                        <p:cTn id="10" dur="2000" fill="hold"/>
                                        <p:tgtEl>
                                          <p:spTgt spid="14"/>
                                        </p:tgtEl>
                                        <p:attrNameLst>
                                          <p:attrName>ppt_x</p:attrName>
                                          <p:attrName>ppt_y</p:attrName>
                                        </p:attrNameLst>
                                      </p:cBhvr>
                                      <p:rCtr x="-4800" y="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0" y="-59240"/>
            <a:ext cx="5601970" cy="5262245"/>
          </a:xfrm>
          <a:prstGeom prst="rect">
            <a:avLst/>
          </a:prstGeom>
        </p:spPr>
        <p:txBody>
          <a:bodyPr wrap="square">
            <a:spAutoFit/>
          </a:bodyPr>
          <a:lstStyle/>
          <a:p>
            <a:pPr>
              <a:lnSpc>
                <a:spcPct val="120000"/>
              </a:lnSpc>
            </a:pPr>
            <a:r>
              <a:rPr lang="en-US" sz="2000" dirty="0" smtClean="0">
                <a:solidFill>
                  <a:schemeClr val="bg1"/>
                </a:solidFill>
              </a:rPr>
              <a:t>#include &lt;stdio.h&gt;</a:t>
            </a:r>
          </a:p>
          <a:p>
            <a:pPr>
              <a:lnSpc>
                <a:spcPct val="120000"/>
              </a:lnSpc>
            </a:pPr>
            <a:r>
              <a:rPr lang="en-US" sz="2000" dirty="0" smtClean="0">
                <a:solidFill>
                  <a:srgbClr val="FFFF00"/>
                </a:solidFill>
                <a:sym typeface="+mn-ea"/>
              </a:rPr>
              <a:t>void swap ( int var1, int var2 )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   int temp ;</a:t>
            </a:r>
          </a:p>
          <a:p>
            <a:pPr>
              <a:lnSpc>
                <a:spcPct val="120000"/>
              </a:lnSpc>
            </a:pPr>
            <a:r>
              <a:rPr lang="en-US" sz="2000" dirty="0" smtClean="0">
                <a:solidFill>
                  <a:schemeClr val="bg1"/>
                </a:solidFill>
              </a:rPr>
              <a:t>   temp = var1 ;</a:t>
            </a:r>
          </a:p>
          <a:p>
            <a:pPr>
              <a:lnSpc>
                <a:spcPct val="120000"/>
              </a:lnSpc>
            </a:pPr>
            <a:r>
              <a:rPr lang="en-US" sz="2000" dirty="0" smtClean="0">
                <a:solidFill>
                  <a:schemeClr val="bg1"/>
                </a:solidFill>
              </a:rPr>
              <a:t>   var1 = var2 ;</a:t>
            </a:r>
          </a:p>
          <a:p>
            <a:pPr>
              <a:lnSpc>
                <a:spcPct val="120000"/>
              </a:lnSpc>
            </a:pPr>
            <a:r>
              <a:rPr lang="en-US" sz="2000" dirty="0" smtClean="0">
                <a:solidFill>
                  <a:schemeClr val="bg1"/>
                </a:solidFill>
              </a:rPr>
              <a:t> </a:t>
            </a:r>
            <a:r>
              <a:rPr lang="en-US" sz="2000" b="1" dirty="0" smtClean="0">
                <a:solidFill>
                  <a:srgbClr val="FF0000"/>
                </a:solidFill>
              </a:rPr>
              <a:t>  var2 = temp ;</a:t>
            </a:r>
          </a:p>
          <a:p>
            <a:pPr>
              <a:lnSpc>
                <a:spcPct val="120000"/>
              </a:lnSpc>
            </a:pPr>
            <a:r>
              <a:rPr lang="en-US" sz="2000" dirty="0" smtClean="0">
                <a:solidFill>
                  <a:schemeClr val="bg1"/>
                </a:solidFill>
              </a:rPr>
              <a:t>}</a:t>
            </a:r>
          </a:p>
          <a:p>
            <a:pPr>
              <a:lnSpc>
                <a:spcPct val="120000"/>
              </a:lnSpc>
            </a:pPr>
            <a:r>
              <a:rPr lang="en-US" sz="2000" dirty="0" smtClean="0">
                <a:solidFill>
                  <a:schemeClr val="bg1"/>
                </a:solidFill>
              </a:rPr>
              <a:t>void main( )  {</a:t>
            </a:r>
          </a:p>
          <a:p>
            <a:pPr>
              <a:lnSpc>
                <a:spcPct val="120000"/>
              </a:lnSpc>
            </a:pPr>
            <a:r>
              <a:rPr lang="en-US" sz="2000" dirty="0" smtClean="0">
                <a:solidFill>
                  <a:schemeClr val="bg1"/>
                </a:solidFill>
              </a:rPr>
              <a:t>    int num1 = 35, num2 = 45 ;</a:t>
            </a:r>
          </a:p>
          <a:p>
            <a:pPr>
              <a:lnSpc>
                <a:spcPct val="120000"/>
              </a:lnSpc>
            </a:pPr>
            <a:r>
              <a:rPr lang="en-US" sz="2000" dirty="0" smtClean="0">
                <a:solidFill>
                  <a:schemeClr val="bg1"/>
                </a:solidFill>
              </a:rPr>
              <a:t>    printf("Before swapping: %d, %d", num1,num2);</a:t>
            </a:r>
          </a:p>
          <a:p>
            <a:pPr>
              <a:lnSpc>
                <a:spcPct val="120000"/>
              </a:lnSpc>
            </a:pPr>
            <a:r>
              <a:rPr lang="en-US" sz="2000" dirty="0" smtClean="0">
                <a:solidFill>
                  <a:schemeClr val="bg1"/>
                </a:solidFill>
              </a:rPr>
              <a:t>   </a:t>
            </a:r>
            <a:r>
              <a:rPr lang="en-US" sz="2000" dirty="0" smtClean="0">
                <a:solidFill>
                  <a:srgbClr val="FFFF00"/>
                </a:solidFill>
              </a:rPr>
              <a:t> swap(num1, num2);</a:t>
            </a:r>
          </a:p>
          <a:p>
            <a:pPr>
              <a:lnSpc>
                <a:spcPct val="120000"/>
              </a:lnSpc>
            </a:pPr>
            <a:r>
              <a:rPr lang="en-US" sz="2000" dirty="0" smtClean="0">
                <a:solidFill>
                  <a:schemeClr val="bg1"/>
                </a:solidFill>
              </a:rPr>
              <a:t>    printf("\nAfter swapping: %d, %d", num1,num2);</a:t>
            </a:r>
          </a:p>
          <a:p>
            <a:pPr>
              <a:lnSpc>
                <a:spcPct val="120000"/>
              </a:lnSpc>
            </a:pPr>
            <a:r>
              <a:rPr lang="en-US" sz="20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Rectangle 7"/>
          <p:cNvSpPr/>
          <p:nvPr/>
        </p:nvSpPr>
        <p:spPr>
          <a:xfrm>
            <a:off x="62318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7273290"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52540" y="2115635"/>
            <a:ext cx="440690" cy="398780"/>
          </a:xfrm>
          <a:prstGeom prst="rect">
            <a:avLst/>
          </a:prstGeom>
          <a:noFill/>
        </p:spPr>
        <p:txBody>
          <a:bodyPr wrap="none" rtlCol="0">
            <a:spAutoFit/>
          </a:bodyPr>
          <a:lstStyle/>
          <a:p>
            <a:r>
              <a:rPr lang="en-US" sz="2000"/>
              <a:t>45</a:t>
            </a:r>
          </a:p>
        </p:txBody>
      </p:sp>
      <p:sp>
        <p:nvSpPr>
          <p:cNvPr id="19" name="Text Box 18"/>
          <p:cNvSpPr txBox="1"/>
          <p:nvPr/>
        </p:nvSpPr>
        <p:spPr>
          <a:xfrm>
            <a:off x="7377430" y="2115635"/>
            <a:ext cx="440690" cy="398780"/>
          </a:xfrm>
          <a:prstGeom prst="rect">
            <a:avLst/>
          </a:prstGeom>
          <a:noFill/>
        </p:spPr>
        <p:txBody>
          <a:bodyPr wrap="none" rtlCol="0">
            <a:spAutoFit/>
          </a:bodyPr>
          <a:lstStyle/>
          <a:p>
            <a:r>
              <a:rPr lang="en-US" sz="2000"/>
              <a:t>45</a:t>
            </a:r>
          </a:p>
        </p:txBody>
      </p:sp>
      <p:sp>
        <p:nvSpPr>
          <p:cNvPr id="20" name="Text Box 19"/>
          <p:cNvSpPr txBox="1"/>
          <p:nvPr/>
        </p:nvSpPr>
        <p:spPr>
          <a:xfrm>
            <a:off x="6276340" y="26357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27900" y="26357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5" name="Text Box 4"/>
          <p:cNvSpPr txBox="1"/>
          <p:nvPr/>
        </p:nvSpPr>
        <p:spPr>
          <a:xfrm>
            <a:off x="8386445" y="2106110"/>
            <a:ext cx="440690" cy="398780"/>
          </a:xfrm>
          <a:prstGeom prst="rect">
            <a:avLst/>
          </a:prstGeom>
          <a:noFill/>
        </p:spPr>
        <p:txBody>
          <a:bodyPr wrap="none" rtlCol="0">
            <a:spAutoFit/>
          </a:bodyPr>
          <a:lstStyle/>
          <a:p>
            <a:r>
              <a:rPr lang="en-US" sz="2000"/>
              <a:t>35</a:t>
            </a:r>
          </a:p>
        </p:txBody>
      </p:sp>
      <p:sp>
        <p:nvSpPr>
          <p:cNvPr id="14" name="Text Box 13"/>
          <p:cNvSpPr txBox="1"/>
          <p:nvPr/>
        </p:nvSpPr>
        <p:spPr>
          <a:xfrm>
            <a:off x="8386445" y="2106110"/>
            <a:ext cx="440690" cy="398780"/>
          </a:xfrm>
          <a:prstGeom prst="rect">
            <a:avLst/>
          </a:prstGeom>
          <a:noFill/>
        </p:spPr>
        <p:txBody>
          <a:bodyPr wrap="none" rtlCol="0">
            <a:spAutoFit/>
          </a:bodyPr>
          <a:lstStyle/>
          <a:p>
            <a:r>
              <a:rPr lang="en-US" sz="2000"/>
              <a:t>35</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35" presetClass="path" presetSubtype="0" accel="50000" decel="50000" fill="hold" grpId="0" nodeType="afterEffect">
                                  <p:stCondLst>
                                    <p:cond delay="0"/>
                                  </p:stCondLst>
                                  <p:childTnLst>
                                    <p:animMotion origin="layout" path="M 0.000000 0.000000 L -0.107847 0.007531 " pathEditMode="relative" rAng="0" ptsTypes="">
                                      <p:cBhvr>
                                        <p:cTn id="10" dur="2000" fill="hold"/>
                                        <p:tgtEl>
                                          <p:spTgt spid="14"/>
                                        </p:tgtEl>
                                        <p:attrNameLst>
                                          <p:attrName>ppt_x</p:attrName>
                                          <p:attrName>ppt_y</p:attrName>
                                        </p:attrNameLst>
                                      </p:cBhvr>
                                      <p:rCtr x="-4900" y="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0" y="-59240"/>
            <a:ext cx="5601970" cy="505904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sym typeface="+mn-ea"/>
              </a:rPr>
              <a:t>void swap ( int var1, int var2 )</a:t>
            </a:r>
          </a:p>
          <a:p>
            <a:pPr>
              <a:lnSpc>
                <a:spcPct val="130000"/>
              </a:lnSpc>
            </a:pPr>
            <a:r>
              <a:rPr lang="en-US" sz="1900" b="1" dirty="0" smtClean="0">
                <a:solidFill>
                  <a:srgbClr val="F6FC14"/>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a:t>
            </a:r>
            <a:r>
              <a:rPr lang="en-US" sz="1900" b="1" dirty="0" smtClean="0">
                <a:solidFill>
                  <a:srgbClr val="FF0000"/>
                </a:solidFill>
              </a:rPr>
              <a:t>  </a:t>
            </a:r>
            <a:r>
              <a:rPr lang="en-US" sz="1900" dirty="0" smtClean="0">
                <a:solidFill>
                  <a:schemeClr val="bg1"/>
                </a:solidFill>
              </a:rPr>
              <a:t>var2 = temp ;</a:t>
            </a:r>
          </a:p>
          <a:p>
            <a:pPr>
              <a:lnSpc>
                <a:spcPct val="130000"/>
              </a:lnSpc>
            </a:pPr>
            <a:r>
              <a:rPr lang="en-US" sz="1900" b="1" dirty="0" smtClean="0">
                <a:solidFill>
                  <a:srgbClr val="F6FC14"/>
                </a:solidFill>
              </a:rPr>
              <a:t>}</a:t>
            </a:r>
          </a:p>
          <a:p>
            <a:pPr>
              <a:lnSpc>
                <a:spcPct val="120000"/>
              </a:lnSpc>
            </a:pPr>
            <a:r>
              <a:rPr lang="en-US" sz="1900" dirty="0" smtClean="0">
                <a:solidFill>
                  <a:schemeClr val="bg1"/>
                </a:solidFill>
              </a:rPr>
              <a:t>void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num1,num2);</a:t>
            </a:r>
          </a:p>
          <a:p>
            <a:pPr>
              <a:lnSpc>
                <a:spcPct val="120000"/>
              </a:lnSpc>
            </a:pPr>
            <a:r>
              <a:rPr lang="en-US" sz="1900" dirty="0" smtClean="0">
                <a:solidFill>
                  <a:schemeClr val="bg1"/>
                </a:solidFill>
              </a:rPr>
              <a:t>   </a:t>
            </a:r>
            <a:r>
              <a:rPr lang="en-US" sz="1900" dirty="0" smtClean="0">
                <a:solidFill>
                  <a:srgbClr val="FFFF00"/>
                </a:solidFill>
              </a:rPr>
              <a:t> swap(num1, num2);</a:t>
            </a:r>
          </a:p>
          <a:p>
            <a:pPr>
              <a:lnSpc>
                <a:spcPct val="120000"/>
              </a:lnSpc>
            </a:pPr>
            <a:r>
              <a:rPr lang="en-US" sz="1900" dirty="0" smtClean="0">
                <a:solidFill>
                  <a:schemeClr val="bg1"/>
                </a:solidFill>
              </a:rPr>
              <a:t>    printf("\nAfter swapping: %d, %d", num1,num2);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Rectangle 7"/>
          <p:cNvSpPr/>
          <p:nvPr/>
        </p:nvSpPr>
        <p:spPr>
          <a:xfrm>
            <a:off x="6261735"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7303135"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82385" y="2090235"/>
            <a:ext cx="440690" cy="398780"/>
          </a:xfrm>
          <a:prstGeom prst="rect">
            <a:avLst/>
          </a:prstGeom>
          <a:noFill/>
        </p:spPr>
        <p:txBody>
          <a:bodyPr wrap="none" rtlCol="0">
            <a:spAutoFit/>
          </a:bodyPr>
          <a:lstStyle/>
          <a:p>
            <a:r>
              <a:rPr lang="en-US" sz="2000"/>
              <a:t>45</a:t>
            </a:r>
          </a:p>
        </p:txBody>
      </p:sp>
      <p:sp>
        <p:nvSpPr>
          <p:cNvPr id="19" name="Text Box 18"/>
          <p:cNvSpPr txBox="1"/>
          <p:nvPr/>
        </p:nvSpPr>
        <p:spPr>
          <a:xfrm>
            <a:off x="7407275" y="2090235"/>
            <a:ext cx="440690" cy="398780"/>
          </a:xfrm>
          <a:prstGeom prst="rect">
            <a:avLst/>
          </a:prstGeom>
          <a:noFill/>
        </p:spPr>
        <p:txBody>
          <a:bodyPr wrap="none" rtlCol="0">
            <a:spAutoFit/>
          </a:bodyPr>
          <a:lstStyle/>
          <a:p>
            <a:r>
              <a:rPr lang="en-US" sz="2000"/>
              <a:t>35</a:t>
            </a:r>
          </a:p>
        </p:txBody>
      </p:sp>
      <p:sp>
        <p:nvSpPr>
          <p:cNvPr id="20" name="Text Box 19"/>
          <p:cNvSpPr txBox="1"/>
          <p:nvPr/>
        </p:nvSpPr>
        <p:spPr>
          <a:xfrm>
            <a:off x="6306185" y="26103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57745" y="26103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5" name="Text Box 4"/>
          <p:cNvSpPr txBox="1"/>
          <p:nvPr/>
        </p:nvSpPr>
        <p:spPr>
          <a:xfrm>
            <a:off x="8386445" y="2106110"/>
            <a:ext cx="440690" cy="398780"/>
          </a:xfrm>
          <a:prstGeom prst="rect">
            <a:avLst/>
          </a:prstGeom>
          <a:noFill/>
        </p:spPr>
        <p:txBody>
          <a:bodyPr wrap="none" rtlCol="0">
            <a:spAutoFit/>
          </a:bodyPr>
          <a:lstStyle/>
          <a:p>
            <a:r>
              <a:rPr lang="en-US" sz="2000"/>
              <a:t>35</a:t>
            </a:r>
          </a:p>
        </p:txBody>
      </p:sp>
      <p:cxnSp>
        <p:nvCxnSpPr>
          <p:cNvPr id="15" name="Straight Arrow Connector 14"/>
          <p:cNvCxnSpPr/>
          <p:nvPr/>
        </p:nvCxnSpPr>
        <p:spPr>
          <a:xfrm flipH="1" flipV="1">
            <a:off x="685800" y="2648400"/>
            <a:ext cx="1908014" cy="0"/>
          </a:xfrm>
          <a:prstGeom prst="straightConnector1">
            <a:avLst/>
          </a:prstGeom>
          <a:ln>
            <a:solidFill>
              <a:schemeClr val="accent6">
                <a:lumMod val="40000"/>
                <a:lumOff val="60000"/>
              </a:schemeClr>
            </a:solidFill>
            <a:prstDash val="sysDot"/>
            <a:tailEnd type="arrow" w="med" len="med"/>
          </a:ln>
        </p:spPr>
        <p:style>
          <a:lnRef idx="3">
            <a:schemeClr val="accent3"/>
          </a:lnRef>
          <a:fillRef idx="0">
            <a:schemeClr val="accent3"/>
          </a:fillRef>
          <a:effectRef idx="2">
            <a:schemeClr val="accent3"/>
          </a:effectRef>
          <a:fontRef idx="minor">
            <a:schemeClr val="tx1"/>
          </a:fontRef>
        </p:style>
      </p:cxnSp>
      <p:sp>
        <p:nvSpPr>
          <p:cNvPr id="16" name="Text Box 15"/>
          <p:cNvSpPr txBox="1"/>
          <p:nvPr/>
        </p:nvSpPr>
        <p:spPr>
          <a:xfrm>
            <a:off x="2868930" y="2362015"/>
            <a:ext cx="2728595"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function block</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8" fill="hold" nodeType="clickEffect">
                                  <p:stCondLst>
                                    <p:cond delay="0"/>
                                  </p:stCondLst>
                                  <p:childTnLst>
                                    <p:animEffect transition="out" filter="wipe(left)">
                                      <p:cBhvr>
                                        <p:cTn id="43" dur="500"/>
                                        <p:tgtEl>
                                          <p:spTgt spid="15"/>
                                        </p:tgtEl>
                                      </p:cBhvr>
                                    </p:animEffect>
                                    <p:set>
                                      <p:cBhvr>
                                        <p:cTn id="44" dur="1" fill="hold">
                                          <p:stCondLst>
                                            <p:cond delay="499"/>
                                          </p:stCondLst>
                                        </p:cTn>
                                        <p:tgtEl>
                                          <p:spTgt spid="15"/>
                                        </p:tgtEl>
                                        <p:attrNameLst>
                                          <p:attrName>style.visibility</p:attrName>
                                        </p:attrNameLst>
                                      </p:cBhvr>
                                      <p:to>
                                        <p:strVal val="hidden"/>
                                      </p:to>
                                    </p:set>
                                  </p:childTnLst>
                                </p:cTn>
                              </p:par>
                            </p:childTnLst>
                          </p:cTn>
                        </p:par>
                        <p:par>
                          <p:cTn id="45" fill="hold">
                            <p:stCondLst>
                              <p:cond delay="500"/>
                            </p:stCondLst>
                            <p:childTnLst>
                              <p:par>
                                <p:cTn id="46" presetID="22" presetClass="exit" presetSubtype="8" fill="hold" grpId="1" nodeType="afterEffect">
                                  <p:stCondLst>
                                    <p:cond delay="0"/>
                                  </p:stCondLst>
                                  <p:childTnLst>
                                    <p:animEffect transition="out" filter="wipe(left)">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P spid="18" grpId="0"/>
      <p:bldP spid="19" grpId="0"/>
      <p:bldP spid="20" grpId="0"/>
      <p:bldP spid="21" grpId="0"/>
      <p:bldP spid="22" grpId="0" bldLvl="0" animBg="1"/>
      <p:bldP spid="25" grpId="0"/>
      <p:bldP spid="5" grpId="0"/>
      <p:bldP spid="16" grpId="0"/>
      <p:bldP spid="1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47980" y="1219835"/>
            <a:ext cx="3785870" cy="2891790"/>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int i;</a:t>
            </a:r>
          </a:p>
          <a:p>
            <a:pPr>
              <a:lnSpc>
                <a:spcPct val="130000"/>
              </a:lnSpc>
            </a:pPr>
            <a:r>
              <a:rPr lang="en-US" sz="2000" b="1" dirty="0" smtClean="0"/>
              <a:t>for(i=0;i&lt;10;i++)</a:t>
            </a:r>
          </a:p>
          <a:p>
            <a:pPr>
              <a:lnSpc>
                <a:spcPct val="130000"/>
              </a:lnSpc>
            </a:pPr>
            <a:r>
              <a:rPr lang="en-US" sz="2000" dirty="0" smtClean="0"/>
              <a:t>printf("%d ",i);</a:t>
            </a:r>
          </a:p>
          <a:p>
            <a:pPr>
              <a:lnSpc>
                <a:spcPct val="130000"/>
              </a:lnSpc>
            </a:pPr>
            <a:r>
              <a:rPr lang="en-US" sz="2000" dirty="0" smtClean="0"/>
              <a:t>}</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altLang="en-IN" sz="2000" b="1" dirty="0">
                <a:solidFill>
                  <a:schemeClr val="bg1"/>
                </a:solidFill>
              </a:rPr>
              <a:t>How many times the value i will be printed?</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Error</a:t>
            </a:r>
          </a:p>
          <a:p>
            <a:pPr>
              <a:lnSpc>
                <a:spcPct val="160000"/>
              </a:lnSpc>
            </a:pPr>
            <a:r>
              <a:rPr lang="en-US" altLang="en-IN" sz="2000" b="1" dirty="0">
                <a:solidFill>
                  <a:schemeClr val="bg1"/>
                </a:solidFill>
              </a:rPr>
              <a:t>(B) 9</a:t>
            </a:r>
          </a:p>
          <a:p>
            <a:pPr>
              <a:lnSpc>
                <a:spcPct val="160000"/>
              </a:lnSpc>
            </a:pPr>
            <a:r>
              <a:rPr lang="en-US" altLang="en-IN" sz="2000" b="1" dirty="0">
                <a:solidFill>
                  <a:schemeClr val="bg1"/>
                </a:solidFill>
              </a:rPr>
              <a:t>(C) 10</a:t>
            </a:r>
          </a:p>
          <a:p>
            <a:pPr>
              <a:lnSpc>
                <a:spcPct val="160000"/>
              </a:lnSpc>
            </a:pPr>
            <a:r>
              <a:rPr lang="en-US" altLang="en-IN" sz="2000" b="1" dirty="0">
                <a:solidFill>
                  <a:schemeClr val="bg1"/>
                </a:solidFill>
              </a:rPr>
              <a:t>(D) 1</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35</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240655" y="251206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0" y="-59240"/>
            <a:ext cx="5601970" cy="505904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chemeClr val="bg1"/>
                </a:solidFill>
                <a:sym typeface="+mn-ea"/>
              </a:rPr>
              <a:t>void swap ( int var1, int var2 )</a:t>
            </a:r>
          </a:p>
          <a:p>
            <a:pPr>
              <a:lnSpc>
                <a:spcPct val="130000"/>
              </a:lnSpc>
            </a:pPr>
            <a:r>
              <a:rPr lang="en-US" sz="1900" b="1" dirty="0" smtClean="0">
                <a:solidFill>
                  <a:schemeClr val="bg1"/>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a:t>
            </a:r>
            <a:r>
              <a:rPr lang="en-US" sz="1900" b="1" dirty="0" smtClean="0">
                <a:solidFill>
                  <a:srgbClr val="FF0000"/>
                </a:solidFill>
              </a:rPr>
              <a:t>  </a:t>
            </a:r>
            <a:r>
              <a:rPr lang="en-US" sz="1900" dirty="0" smtClean="0">
                <a:solidFill>
                  <a:schemeClr val="bg1"/>
                </a:solidFill>
              </a:rPr>
              <a:t>var2 = temp ;</a:t>
            </a:r>
          </a:p>
          <a:p>
            <a:pPr>
              <a:lnSpc>
                <a:spcPct val="130000"/>
              </a:lnSpc>
            </a:pPr>
            <a:r>
              <a:rPr lang="en-US" sz="1900" b="1" dirty="0" smtClean="0">
                <a:solidFill>
                  <a:schemeClr val="bg1"/>
                </a:solidFill>
              </a:rPr>
              <a:t>}</a:t>
            </a:r>
          </a:p>
          <a:p>
            <a:pPr>
              <a:lnSpc>
                <a:spcPct val="120000"/>
              </a:lnSpc>
            </a:pPr>
            <a:r>
              <a:rPr lang="en-US" sz="1900" dirty="0" smtClean="0">
                <a:solidFill>
                  <a:schemeClr val="bg1"/>
                </a:solidFill>
              </a:rPr>
              <a:t>void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num1,num2);</a:t>
            </a:r>
          </a:p>
          <a:p>
            <a:pPr>
              <a:lnSpc>
                <a:spcPct val="120000"/>
              </a:lnSpc>
            </a:pPr>
            <a:r>
              <a:rPr lang="en-US" sz="1900" dirty="0" smtClean="0">
                <a:solidFill>
                  <a:schemeClr val="bg1"/>
                </a:solidFill>
              </a:rPr>
              <a:t>   </a:t>
            </a:r>
            <a:r>
              <a:rPr lang="en-US" sz="1900" dirty="0" smtClean="0">
                <a:solidFill>
                  <a:srgbClr val="FFFF00"/>
                </a:solidFill>
              </a:rPr>
              <a:t> </a:t>
            </a:r>
            <a:r>
              <a:rPr lang="en-US" sz="1900" dirty="0" smtClean="0">
                <a:solidFill>
                  <a:schemeClr val="bg1"/>
                </a:solidFill>
              </a:rPr>
              <a:t>swap(num1, num2);</a:t>
            </a:r>
          </a:p>
          <a:p>
            <a:pPr>
              <a:lnSpc>
                <a:spcPct val="120000"/>
              </a:lnSpc>
            </a:pPr>
            <a:r>
              <a:rPr lang="en-US" sz="1900" dirty="0" smtClean="0">
                <a:solidFill>
                  <a:schemeClr val="bg1"/>
                </a:solidFill>
              </a:rPr>
              <a:t>  </a:t>
            </a:r>
            <a:r>
              <a:rPr lang="en-US" sz="1900" dirty="0" smtClean="0">
                <a:solidFill>
                  <a:srgbClr val="FFFF00"/>
                </a:solidFill>
              </a:rPr>
              <a:t>  printf("\nAfter swapping: %d, %d", num1,num2);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0793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079315"/>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14" name="Text Box 13"/>
          <p:cNvSpPr txBox="1"/>
          <p:nvPr/>
        </p:nvSpPr>
        <p:spPr>
          <a:xfrm>
            <a:off x="6231890" y="4487360"/>
            <a:ext cx="2316480" cy="368300"/>
          </a:xfrm>
          <a:prstGeom prst="rect">
            <a:avLst/>
          </a:prstGeom>
          <a:noFill/>
        </p:spPr>
        <p:txBody>
          <a:bodyPr wrap="none" rtlCol="0" anchor="t">
            <a:spAutoFit/>
          </a:bodyPr>
          <a:lstStyle/>
          <a:p>
            <a:r>
              <a:rPr lang="en-US" altLang="en-IN" dirty="0">
                <a:sym typeface="+mn-ea"/>
              </a:rPr>
              <a:t>After swapping:  35, 45</a:t>
            </a: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ppt_x</p:attrName>
                                        </p:attrNameLst>
                                      </p:cBhvr>
                                      <p:tavLst>
                                        <p:tav tm="0">
                                          <p:val>
                                            <p:strVal val="#ppt_x-.2"/>
                                          </p:val>
                                        </p:tav>
                                        <p:tav tm="100000">
                                          <p:val>
                                            <p:strVal val="#ppt_x"/>
                                          </p:val>
                                        </p:tav>
                                      </p:tavLst>
                                    </p:anim>
                                    <p:anim calcmode="lin" valueType="num">
                                      <p:cBhvr>
                                        <p:cTn id="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40893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chemeClr val="bg1"/>
                </a:solidFill>
              </a:rPr>
              <a:t>void swap( int *var1, int *var2 )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chemeClr val="bg1"/>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4" name="Text Box 3"/>
          <p:cNvSpPr txBox="1"/>
          <p:nvPr/>
        </p:nvSpPr>
        <p:spPr>
          <a:xfrm>
            <a:off x="5408930" y="870400"/>
            <a:ext cx="3766820" cy="1445260"/>
          </a:xfrm>
          <a:prstGeom prst="rect">
            <a:avLst/>
          </a:prstGeom>
          <a:noFill/>
        </p:spPr>
        <p:txBody>
          <a:bodyPr wrap="square" rtlCol="0" anchor="t">
            <a:spAutoFit/>
          </a:bodyPr>
          <a:lstStyle/>
          <a:p>
            <a:pPr>
              <a:lnSpc>
                <a:spcPct val="200000"/>
              </a:lnSpc>
            </a:pPr>
            <a:r>
              <a:rPr lang="en-US" sz="2400" b="1" dirty="0" smtClean="0">
                <a:sym typeface="+mn-ea"/>
              </a:rPr>
              <a:t>Function with arguments...!</a:t>
            </a:r>
          </a:p>
          <a:p>
            <a:pPr>
              <a:lnSpc>
                <a:spcPct val="200000"/>
              </a:lnSpc>
            </a:pPr>
            <a:r>
              <a:rPr lang="en-IN" sz="2000" b="1" dirty="0">
                <a:sym typeface="+mn-ea"/>
              </a:rPr>
              <a:t> </a:t>
            </a:r>
            <a:r>
              <a:rPr lang="en-IN" sz="2000" b="1" dirty="0">
                <a:solidFill>
                  <a:srgbClr val="FF0000"/>
                </a:solidFill>
                <a:sym typeface="+mn-ea"/>
              </a:rPr>
              <a:t>   </a:t>
            </a:r>
            <a:r>
              <a:rPr lang="en-US" altLang="en-IN" sz="2000" b="1" dirty="0">
                <a:solidFill>
                  <a:srgbClr val="FF0000"/>
                </a:solidFill>
                <a:sym typeface="+mn-ea"/>
              </a:rPr>
              <a:t>(Call by Reference)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chemeClr val="bg1"/>
                </a:solidFill>
              </a:rPr>
              <a:t>void swap( int *var1, int *var2 )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a:t>
            </a:r>
            <a:r>
              <a:rPr lang="en-US" sz="1900" dirty="0" smtClean="0">
                <a:solidFill>
                  <a:srgbClr val="FFFF00"/>
                </a:solidFill>
              </a:rPr>
              <a:t>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chemeClr val="bg1"/>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231890" y="12515"/>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83450" y="12515"/>
            <a:ext cx="781685" cy="398780"/>
          </a:xfrm>
          <a:prstGeom prst="rect">
            <a:avLst/>
          </a:prstGeom>
          <a:noFill/>
        </p:spPr>
        <p:txBody>
          <a:bodyPr wrap="none" rtlCol="0">
            <a:spAutoFit/>
          </a:bodyPr>
          <a:lstStyle/>
          <a:p>
            <a:r>
              <a:rPr lang="en-US" sz="2000"/>
              <a:t>num2</a:t>
            </a:r>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strVal val="#ppt_w*0.70"/>
                                          </p:val>
                                        </p:tav>
                                        <p:tav tm="100000">
                                          <p:val>
                                            <p:strVal val="#ppt_w"/>
                                          </p:val>
                                        </p:tav>
                                      </p:tavLst>
                                    </p:anim>
                                    <p:anim calcmode="lin" valueType="num">
                                      <p:cBhvr>
                                        <p:cTn id="14" dur="1000" fill="hold"/>
                                        <p:tgtEl>
                                          <p:spTgt spid="11"/>
                                        </p:tgtEl>
                                        <p:attrNameLst>
                                          <p:attrName>ppt_h</p:attrName>
                                        </p:attrNameLst>
                                      </p:cBhvr>
                                      <p:tavLst>
                                        <p:tav tm="0">
                                          <p:val>
                                            <p:strVal val="#ppt_h"/>
                                          </p:val>
                                        </p:tav>
                                        <p:tav tm="100000">
                                          <p:val>
                                            <p:strVal val="#ppt_h"/>
                                          </p:val>
                                        </p:tav>
                                      </p:tavLst>
                                    </p:anim>
                                    <p:animEffect transition="in" filter="fade">
                                      <p:cBhvr>
                                        <p:cTn id="15" dur="1000"/>
                                        <p:tgtEl>
                                          <p:spTgt spid="11"/>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strVal val="#ppt_w*0.70"/>
                                          </p:val>
                                        </p:tav>
                                        <p:tav tm="100000">
                                          <p:val>
                                            <p:strVal val="#ppt_w"/>
                                          </p:val>
                                        </p:tav>
                                      </p:tavLst>
                                    </p:anim>
                                    <p:anim calcmode="lin" valueType="num">
                                      <p:cBhvr>
                                        <p:cTn id="20" dur="1000" fill="hold"/>
                                        <p:tgtEl>
                                          <p:spTgt spid="8"/>
                                        </p:tgtEl>
                                        <p:attrNameLst>
                                          <p:attrName>ppt_h</p:attrName>
                                        </p:attrNameLst>
                                      </p:cBhvr>
                                      <p:tavLst>
                                        <p:tav tm="0">
                                          <p:val>
                                            <p:strVal val="#ppt_h"/>
                                          </p:val>
                                        </p:tav>
                                        <p:tav tm="100000">
                                          <p:val>
                                            <p:strVal val="#ppt_h"/>
                                          </p:val>
                                        </p:tav>
                                      </p:tavLst>
                                    </p:anim>
                                    <p:animEffect transition="in" filter="fade">
                                      <p:cBhvr>
                                        <p:cTn id="21" dur="1000"/>
                                        <p:tgtEl>
                                          <p:spTgt spid="8"/>
                                        </p:tgtEl>
                                      </p:cBhvr>
                                    </p:animEffect>
                                  </p:childTnLst>
                                </p:cTn>
                              </p:par>
                            </p:childTnLst>
                          </p:cTn>
                        </p:par>
                        <p:par>
                          <p:cTn id="22" fill="hold">
                            <p:stCondLst>
                              <p:cond delay="3000"/>
                            </p:stCondLst>
                            <p:childTnLst>
                              <p:par>
                                <p:cTn id="23" presetID="55"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strVal val="#ppt_w*0.70"/>
                                          </p:val>
                                        </p:tav>
                                        <p:tav tm="100000">
                                          <p:val>
                                            <p:strVal val="#ppt_w"/>
                                          </p:val>
                                        </p:tav>
                                      </p:tavLst>
                                    </p:anim>
                                    <p:anim calcmode="lin" valueType="num">
                                      <p:cBhvr>
                                        <p:cTn id="26" dur="1000" fill="hold"/>
                                        <p:tgtEl>
                                          <p:spTgt spid="9"/>
                                        </p:tgtEl>
                                        <p:attrNameLst>
                                          <p:attrName>ppt_h</p:attrName>
                                        </p:attrNameLst>
                                      </p:cBhvr>
                                      <p:tavLst>
                                        <p:tav tm="0">
                                          <p:val>
                                            <p:strVal val="#ppt_h"/>
                                          </p:val>
                                        </p:tav>
                                        <p:tav tm="100000">
                                          <p:val>
                                            <p:strVal val="#ppt_h"/>
                                          </p:val>
                                        </p:tav>
                                      </p:tavLst>
                                    </p:anim>
                                    <p:animEffect transition="in" filter="fade">
                                      <p:cBhvr>
                                        <p:cTn id="27" dur="1000"/>
                                        <p:tgtEl>
                                          <p:spTgt spid="9"/>
                                        </p:tgtEl>
                                      </p:cBhvr>
                                    </p:animEffect>
                                  </p:childTnLst>
                                </p:cTn>
                              </p:par>
                            </p:childTnLst>
                          </p:cTn>
                        </p:par>
                        <p:par>
                          <p:cTn id="28" fill="hold">
                            <p:stCondLst>
                              <p:cond delay="4000"/>
                            </p:stCondLst>
                            <p:childTnLst>
                              <p:par>
                                <p:cTn id="29" presetID="55"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strVal val="#ppt_w*0.70"/>
                                          </p:val>
                                        </p:tav>
                                        <p:tav tm="100000">
                                          <p:val>
                                            <p:strVal val="#ppt_w"/>
                                          </p:val>
                                        </p:tav>
                                      </p:tavLst>
                                    </p:anim>
                                    <p:anim calcmode="lin" valueType="num">
                                      <p:cBhvr>
                                        <p:cTn id="32" dur="1000" fill="hold"/>
                                        <p:tgtEl>
                                          <p:spTgt spid="7"/>
                                        </p:tgtEl>
                                        <p:attrNameLst>
                                          <p:attrName>ppt_h</p:attrName>
                                        </p:attrNameLst>
                                      </p:cBhvr>
                                      <p:tavLst>
                                        <p:tav tm="0">
                                          <p:val>
                                            <p:strVal val="#ppt_h"/>
                                          </p:val>
                                        </p:tav>
                                        <p:tav tm="100000">
                                          <p:val>
                                            <p:strVal val="#ppt_h"/>
                                          </p:val>
                                        </p:tav>
                                      </p:tavLst>
                                    </p:anim>
                                    <p:animEffect transition="in" filter="fade">
                                      <p:cBhvr>
                                        <p:cTn id="33" dur="1000"/>
                                        <p:tgtEl>
                                          <p:spTgt spid="7"/>
                                        </p:tgtEl>
                                      </p:cBhvr>
                                    </p:animEffect>
                                  </p:childTnLst>
                                </p:cTn>
                              </p:par>
                            </p:childTnLst>
                          </p:cTn>
                        </p:par>
                        <p:par>
                          <p:cTn id="34" fill="hold">
                            <p:stCondLst>
                              <p:cond delay="5000"/>
                            </p:stCondLst>
                            <p:childTnLst>
                              <p:par>
                                <p:cTn id="35" presetID="55"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strVal val="#ppt_w*0.70"/>
                                          </p:val>
                                        </p:tav>
                                        <p:tav tm="100000">
                                          <p:val>
                                            <p:strVal val="#ppt_w"/>
                                          </p:val>
                                        </p:tav>
                                      </p:tavLst>
                                    </p:anim>
                                    <p:anim calcmode="lin" valueType="num">
                                      <p:cBhvr>
                                        <p:cTn id="38" dur="1000" fill="hold"/>
                                        <p:tgtEl>
                                          <p:spTgt spid="12"/>
                                        </p:tgtEl>
                                        <p:attrNameLst>
                                          <p:attrName>ppt_h</p:attrName>
                                        </p:attrNameLst>
                                      </p:cBhvr>
                                      <p:tavLst>
                                        <p:tav tm="0">
                                          <p:val>
                                            <p:strVal val="#ppt_h"/>
                                          </p:val>
                                        </p:tav>
                                        <p:tav tm="100000">
                                          <p:val>
                                            <p:strVal val="#ppt_h"/>
                                          </p:val>
                                        </p:tav>
                                      </p:tavLst>
                                    </p:anim>
                                    <p:animEffect transition="in" filter="fade">
                                      <p:cBhvr>
                                        <p:cTn id="39" dur="1000"/>
                                        <p:tgtEl>
                                          <p:spTgt spid="12"/>
                                        </p:tgtEl>
                                      </p:cBhvr>
                                    </p:animEffect>
                                  </p:childTnLst>
                                </p:cTn>
                              </p:par>
                            </p:childTnLst>
                          </p:cTn>
                        </p:par>
                        <p:par>
                          <p:cTn id="40" fill="hold">
                            <p:stCondLst>
                              <p:cond delay="6000"/>
                            </p:stCondLst>
                            <p:childTnLst>
                              <p:par>
                                <p:cTn id="41" presetID="55"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strVal val="#ppt_w*0.70"/>
                                          </p:val>
                                        </p:tav>
                                        <p:tav tm="100000">
                                          <p:val>
                                            <p:strVal val="#ppt_w"/>
                                          </p:val>
                                        </p:tav>
                                      </p:tavLst>
                                    </p:anim>
                                    <p:anim calcmode="lin" valueType="num">
                                      <p:cBhvr>
                                        <p:cTn id="44" dur="1000" fill="hold"/>
                                        <p:tgtEl>
                                          <p:spTgt spid="13"/>
                                        </p:tgtEl>
                                        <p:attrNameLst>
                                          <p:attrName>ppt_h</p:attrName>
                                        </p:attrNameLst>
                                      </p:cBhvr>
                                      <p:tavLst>
                                        <p:tav tm="0">
                                          <p:val>
                                            <p:strVal val="#ppt_h"/>
                                          </p:val>
                                        </p:tav>
                                        <p:tav tm="100000">
                                          <p:val>
                                            <p:strVal val="#ppt_h"/>
                                          </p:val>
                                        </p:tav>
                                      </p:tavLst>
                                    </p:anim>
                                    <p:animEffect transition="in" filter="fade">
                                      <p:cBhvr>
                                        <p:cTn id="45" dur="1000"/>
                                        <p:tgtEl>
                                          <p:spTgt spid="13"/>
                                        </p:tgtEl>
                                      </p:cBhvr>
                                    </p:animEffect>
                                  </p:childTnLst>
                                </p:cTn>
                              </p:par>
                            </p:childTnLst>
                          </p:cTn>
                        </p:par>
                        <p:par>
                          <p:cTn id="46" fill="hold">
                            <p:stCondLst>
                              <p:cond delay="7000"/>
                            </p:stCondLst>
                            <p:childTnLst>
                              <p:par>
                                <p:cTn id="47" presetID="55"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strVal val="#ppt_w*0.70"/>
                                          </p:val>
                                        </p:tav>
                                        <p:tav tm="100000">
                                          <p:val>
                                            <p:strVal val="#ppt_w"/>
                                          </p:val>
                                        </p:tav>
                                      </p:tavLst>
                                    </p:anim>
                                    <p:anim calcmode="lin" valueType="num">
                                      <p:cBhvr>
                                        <p:cTn id="50" dur="1000" fill="hold"/>
                                        <p:tgtEl>
                                          <p:spTgt spid="10"/>
                                        </p:tgtEl>
                                        <p:attrNameLst>
                                          <p:attrName>ppt_h</p:attrName>
                                        </p:attrNameLst>
                                      </p:cBhvr>
                                      <p:tavLst>
                                        <p:tav tm="0">
                                          <p:val>
                                            <p:strVal val="#ppt_h"/>
                                          </p:val>
                                        </p:tav>
                                        <p:tav tm="100000">
                                          <p:val>
                                            <p:strVal val="#ppt_h"/>
                                          </p:val>
                                        </p:tav>
                                      </p:tavLst>
                                    </p:anim>
                                    <p:animEffect transition="in" filter="fade">
                                      <p:cBhvr>
                                        <p:cTn id="5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9" grpId="0"/>
      <p:bldP spid="10" grpId="0"/>
      <p:bldP spid="11" grpId="0"/>
      <p:bldP spid="12" grpId="0"/>
      <p:bldP spid="8" grpId="0"/>
      <p:bldP spid="13"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chemeClr val="bg1"/>
                </a:solidFill>
              </a:rPr>
              <a:t>void swap( int *var1, int *var2 )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a:t>
            </a:r>
            <a:r>
              <a:rPr lang="en-US" sz="1900" dirty="0" smtClean="0">
                <a:solidFill>
                  <a:srgbClr val="FFFF00"/>
                </a:solidFill>
              </a:rPr>
              <a:t>printf("Before swapping: %d, %d", num1, num2);</a:t>
            </a:r>
          </a:p>
          <a:p>
            <a:pPr>
              <a:lnSpc>
                <a:spcPct val="120000"/>
              </a:lnSpc>
            </a:pPr>
            <a:r>
              <a:rPr lang="en-US" sz="1900" dirty="0" smtClean="0">
                <a:solidFill>
                  <a:schemeClr val="bg1"/>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7220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253605"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chemeClr val="bg1"/>
                </a:solidFill>
              </a:rPr>
              <a:t>void swap( int *var1, int *var2 )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5" name="Text Box 4"/>
          <p:cNvSpPr txBox="1"/>
          <p:nvPr/>
        </p:nvSpPr>
        <p:spPr>
          <a:xfrm>
            <a:off x="5678170" y="1792420"/>
            <a:ext cx="3340735" cy="12915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r>
              <a:rPr lang="en-US" sz="2000" b="1" dirty="0" smtClean="0">
                <a:solidFill>
                  <a:schemeClr val="tx1"/>
                </a:solidFill>
                <a:sym typeface="+mn-ea"/>
              </a:rPr>
              <a:t>swap (100, 200);</a:t>
            </a:r>
          </a:p>
          <a:p>
            <a:pPr>
              <a:lnSpc>
                <a:spcPct val="130000"/>
              </a:lnSpc>
            </a:pPr>
            <a:r>
              <a:rPr lang="en-US" sz="2000" dirty="0" smtClean="0">
                <a:solidFill>
                  <a:schemeClr val="tx1"/>
                </a:solidFill>
                <a:sym typeface="+mn-ea"/>
              </a:rPr>
              <a:t>    &amp; - address of num1 and</a:t>
            </a:r>
          </a:p>
          <a:p>
            <a:pPr>
              <a:lnSpc>
                <a:spcPct val="130000"/>
              </a:lnSpc>
            </a:pPr>
            <a:r>
              <a:rPr lang="en-US" sz="2000" dirty="0" smtClean="0">
                <a:solidFill>
                  <a:schemeClr val="tx1"/>
                </a:solidFill>
                <a:sym typeface="+mn-ea"/>
              </a:rPr>
              <a:t>    num2 is passed</a:t>
            </a:r>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1" end="1"/>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p:cTn id="12"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rPr>
              <a:t>void swap( int *var1, int *var2 )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5" name="Text Box 4"/>
          <p:cNvSpPr txBox="1"/>
          <p:nvPr/>
        </p:nvSpPr>
        <p:spPr>
          <a:xfrm>
            <a:off x="5678170" y="179242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r>
              <a:rPr lang="en-US" sz="2000" b="1" dirty="0" smtClean="0">
                <a:solidFill>
                  <a:schemeClr val="tx1"/>
                </a:solidFill>
                <a:sym typeface="+mn-ea"/>
              </a:rPr>
              <a:t>swap (100, 200);</a:t>
            </a:r>
            <a:endParaRPr lang="en-US" sz="2000" dirty="0" smtClean="0">
              <a:solidFill>
                <a:schemeClr val="tx1"/>
              </a:solidFill>
              <a:sym typeface="+mn-ea"/>
            </a:endParaRPr>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2422975"/>
            <a:ext cx="3340735" cy="89154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  pointer variable (holds</a:t>
            </a:r>
          </a:p>
          <a:p>
            <a:pPr>
              <a:lnSpc>
                <a:spcPct val="130000"/>
              </a:lnSpc>
            </a:pPr>
            <a:r>
              <a:rPr lang="en-US" sz="2000" dirty="0" smtClean="0">
                <a:solidFill>
                  <a:schemeClr val="tx1"/>
                </a:solidFill>
                <a:sym typeface="+mn-ea"/>
              </a:rPr>
              <a:t>     address value)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rPr>
              <a:t>void swap( int *var1, int *var2 )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183814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p>
        </p:txBody>
      </p:sp>
      <p:sp>
        <p:nvSpPr>
          <p:cNvPr id="14" name="Rectangle 13"/>
          <p:cNvSpPr/>
          <p:nvPr/>
        </p:nvSpPr>
        <p:spPr>
          <a:xfrm>
            <a:off x="6261735"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7303135"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24600" y="2131510"/>
            <a:ext cx="569595" cy="398780"/>
          </a:xfrm>
          <a:prstGeom prst="rect">
            <a:avLst/>
          </a:prstGeom>
          <a:noFill/>
        </p:spPr>
        <p:txBody>
          <a:bodyPr wrap="none" rtlCol="0">
            <a:spAutoFit/>
          </a:bodyPr>
          <a:lstStyle/>
          <a:p>
            <a:r>
              <a:rPr lang="en-US" sz="2000"/>
              <a:t>100</a:t>
            </a:r>
          </a:p>
        </p:txBody>
      </p:sp>
      <p:sp>
        <p:nvSpPr>
          <p:cNvPr id="19" name="Text Box 18"/>
          <p:cNvSpPr txBox="1"/>
          <p:nvPr/>
        </p:nvSpPr>
        <p:spPr>
          <a:xfrm>
            <a:off x="7357745" y="2131510"/>
            <a:ext cx="569595" cy="398780"/>
          </a:xfrm>
          <a:prstGeom prst="rect">
            <a:avLst/>
          </a:prstGeom>
          <a:noFill/>
        </p:spPr>
        <p:txBody>
          <a:bodyPr wrap="none" rtlCol="0">
            <a:spAutoFit/>
          </a:bodyPr>
          <a:lstStyle/>
          <a:p>
            <a:r>
              <a:rPr lang="en-US" sz="2000"/>
              <a:t>200</a:t>
            </a:r>
          </a:p>
        </p:txBody>
      </p:sp>
      <p:sp>
        <p:nvSpPr>
          <p:cNvPr id="20" name="Text Box 19"/>
          <p:cNvSpPr txBox="1"/>
          <p:nvPr/>
        </p:nvSpPr>
        <p:spPr>
          <a:xfrm>
            <a:off x="6306185" y="26103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57745" y="26103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strVal val="#ppt_w*0.70"/>
                                          </p:val>
                                        </p:tav>
                                        <p:tav tm="100000">
                                          <p:val>
                                            <p:strVal val="#ppt_w"/>
                                          </p:val>
                                        </p:tav>
                                      </p:tavLst>
                                    </p:anim>
                                    <p:anim calcmode="lin" valueType="num">
                                      <p:cBhvr>
                                        <p:cTn id="14" dur="1000" fill="hold"/>
                                        <p:tgtEl>
                                          <p:spTgt spid="20"/>
                                        </p:tgtEl>
                                        <p:attrNameLst>
                                          <p:attrName>ppt_h</p:attrName>
                                        </p:attrNameLst>
                                      </p:cBhvr>
                                      <p:tavLst>
                                        <p:tav tm="0">
                                          <p:val>
                                            <p:strVal val="#ppt_h"/>
                                          </p:val>
                                        </p:tav>
                                        <p:tav tm="100000">
                                          <p:val>
                                            <p:strVal val="#ppt_h"/>
                                          </p:val>
                                        </p:tav>
                                      </p:tavLst>
                                    </p:anim>
                                    <p:animEffect transition="in" filter="fade">
                                      <p:cBhvr>
                                        <p:cTn id="15" dur="1000"/>
                                        <p:tgtEl>
                                          <p:spTgt spid="20"/>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strVal val="#ppt_w*0.70"/>
                                          </p:val>
                                        </p:tav>
                                        <p:tav tm="100000">
                                          <p:val>
                                            <p:strVal val="#ppt_w"/>
                                          </p:val>
                                        </p:tav>
                                      </p:tavLst>
                                    </p:anim>
                                    <p:anim calcmode="lin" valueType="num">
                                      <p:cBhvr>
                                        <p:cTn id="20" dur="1000" fill="hold"/>
                                        <p:tgtEl>
                                          <p:spTgt spid="18"/>
                                        </p:tgtEl>
                                        <p:attrNameLst>
                                          <p:attrName>ppt_h</p:attrName>
                                        </p:attrNameLst>
                                      </p:cBhvr>
                                      <p:tavLst>
                                        <p:tav tm="0">
                                          <p:val>
                                            <p:strVal val="#ppt_h"/>
                                          </p:val>
                                        </p:tav>
                                        <p:tav tm="100000">
                                          <p:val>
                                            <p:strVal val="#ppt_h"/>
                                          </p:val>
                                        </p:tav>
                                      </p:tavLst>
                                    </p:anim>
                                    <p:animEffect transition="in" filter="fade">
                                      <p:cBhvr>
                                        <p:cTn id="21" dur="1000"/>
                                        <p:tgtEl>
                                          <p:spTgt spid="18"/>
                                        </p:tgtEl>
                                      </p:cBhvr>
                                    </p:animEffect>
                                  </p:childTnLst>
                                </p:cTn>
                              </p:par>
                            </p:childTnLst>
                          </p:cTn>
                        </p:par>
                        <p:par>
                          <p:cTn id="22" fill="hold">
                            <p:stCondLst>
                              <p:cond delay="3000"/>
                            </p:stCondLst>
                            <p:childTnLst>
                              <p:par>
                                <p:cTn id="23" presetID="55"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1000" fill="hold"/>
                                        <p:tgtEl>
                                          <p:spTgt spid="16"/>
                                        </p:tgtEl>
                                        <p:attrNameLst>
                                          <p:attrName>ppt_w</p:attrName>
                                        </p:attrNameLst>
                                      </p:cBhvr>
                                      <p:tavLst>
                                        <p:tav tm="0">
                                          <p:val>
                                            <p:strVal val="#ppt_w*0.70"/>
                                          </p:val>
                                        </p:tav>
                                        <p:tav tm="100000">
                                          <p:val>
                                            <p:strVal val="#ppt_w"/>
                                          </p:val>
                                        </p:tav>
                                      </p:tavLst>
                                    </p:anim>
                                    <p:anim calcmode="lin" valueType="num">
                                      <p:cBhvr>
                                        <p:cTn id="26" dur="1000" fill="hold"/>
                                        <p:tgtEl>
                                          <p:spTgt spid="16"/>
                                        </p:tgtEl>
                                        <p:attrNameLst>
                                          <p:attrName>ppt_h</p:attrName>
                                        </p:attrNameLst>
                                      </p:cBhvr>
                                      <p:tavLst>
                                        <p:tav tm="0">
                                          <p:val>
                                            <p:strVal val="#ppt_h"/>
                                          </p:val>
                                        </p:tav>
                                        <p:tav tm="100000">
                                          <p:val>
                                            <p:strVal val="#ppt_h"/>
                                          </p:val>
                                        </p:tav>
                                      </p:tavLst>
                                    </p:anim>
                                    <p:animEffect transition="in" filter="fade">
                                      <p:cBhvr>
                                        <p:cTn id="27" dur="1000"/>
                                        <p:tgtEl>
                                          <p:spTgt spid="16"/>
                                        </p:tgtEl>
                                      </p:cBhvr>
                                    </p:animEffect>
                                  </p:childTnLst>
                                </p:cTn>
                              </p:par>
                            </p:childTnLst>
                          </p:cTn>
                        </p:par>
                        <p:par>
                          <p:cTn id="28" fill="hold">
                            <p:stCondLst>
                              <p:cond delay="4000"/>
                            </p:stCondLst>
                            <p:childTnLst>
                              <p:par>
                                <p:cTn id="29" presetID="55"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strVal val="#ppt_w*0.70"/>
                                          </p:val>
                                        </p:tav>
                                        <p:tav tm="100000">
                                          <p:val>
                                            <p:strVal val="#ppt_w"/>
                                          </p:val>
                                        </p:tav>
                                      </p:tavLst>
                                    </p:anim>
                                    <p:anim calcmode="lin" valueType="num">
                                      <p:cBhvr>
                                        <p:cTn id="32" dur="1000" fill="hold"/>
                                        <p:tgtEl>
                                          <p:spTgt spid="21"/>
                                        </p:tgtEl>
                                        <p:attrNameLst>
                                          <p:attrName>ppt_h</p:attrName>
                                        </p:attrNameLst>
                                      </p:cBhvr>
                                      <p:tavLst>
                                        <p:tav tm="0">
                                          <p:val>
                                            <p:strVal val="#ppt_h"/>
                                          </p:val>
                                        </p:tav>
                                        <p:tav tm="100000">
                                          <p:val>
                                            <p:strVal val="#ppt_h"/>
                                          </p:val>
                                        </p:tav>
                                      </p:tavLst>
                                    </p:anim>
                                    <p:animEffect transition="in" filter="fade">
                                      <p:cBhvr>
                                        <p:cTn id="33" dur="1000"/>
                                        <p:tgtEl>
                                          <p:spTgt spid="21"/>
                                        </p:tgtEl>
                                      </p:cBhvr>
                                    </p:animEffect>
                                  </p:childTnLst>
                                </p:cTn>
                              </p:par>
                            </p:childTnLst>
                          </p:cTn>
                        </p:par>
                        <p:par>
                          <p:cTn id="34" fill="hold">
                            <p:stCondLst>
                              <p:cond delay="5000"/>
                            </p:stCondLst>
                            <p:childTnLst>
                              <p:par>
                                <p:cTn id="35" presetID="55"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1000" fill="hold"/>
                                        <p:tgtEl>
                                          <p:spTgt spid="19"/>
                                        </p:tgtEl>
                                        <p:attrNameLst>
                                          <p:attrName>ppt_w</p:attrName>
                                        </p:attrNameLst>
                                      </p:cBhvr>
                                      <p:tavLst>
                                        <p:tav tm="0">
                                          <p:val>
                                            <p:strVal val="#ppt_w*0.70"/>
                                          </p:val>
                                        </p:tav>
                                        <p:tav tm="100000">
                                          <p:val>
                                            <p:strVal val="#ppt_w"/>
                                          </p:val>
                                        </p:tav>
                                      </p:tavLst>
                                    </p:anim>
                                    <p:anim calcmode="lin" valueType="num">
                                      <p:cBhvr>
                                        <p:cTn id="38" dur="1000" fill="hold"/>
                                        <p:tgtEl>
                                          <p:spTgt spid="19"/>
                                        </p:tgtEl>
                                        <p:attrNameLst>
                                          <p:attrName>ppt_h</p:attrName>
                                        </p:attrNameLst>
                                      </p:cBhvr>
                                      <p:tavLst>
                                        <p:tav tm="0">
                                          <p:val>
                                            <p:strVal val="#ppt_h"/>
                                          </p:val>
                                        </p:tav>
                                        <p:tav tm="100000">
                                          <p:val>
                                            <p:strVal val="#ppt_h"/>
                                          </p:val>
                                        </p:tav>
                                      </p:tavLst>
                                    </p:anim>
                                    <p:animEffect transition="in" filter="fade">
                                      <p:cBhvr>
                                        <p:cTn id="39" dur="1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mph" presetSubtype="2" fill="hold" nodeType="clickEffect">
                                  <p:stCondLst>
                                    <p:cond delay="0"/>
                                  </p:stCondLst>
                                  <p:childTnLst>
                                    <p:animClr clrSpc="rgb" dir="cw">
                                      <p:cBhvr override="childStyle">
                                        <p:cTn id="43" dur="500" fill="hold"/>
                                        <p:tgtEl>
                                          <p:spTgt spid="3">
                                            <p:txEl>
                                              <p:pRg st="3" end="3"/>
                                            </p:txEl>
                                          </p:spTgt>
                                        </p:tgtEl>
                                        <p:attrNameLst>
                                          <p:attrName>style.color</p:attrName>
                                        </p:attrNameLst>
                                      </p:cBhvr>
                                      <p:to>
                                        <a:srgbClr val="E41908"/>
                                      </p:to>
                                    </p:animClr>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1000" fill="hold"/>
                                        <p:tgtEl>
                                          <p:spTgt spid="22"/>
                                        </p:tgtEl>
                                        <p:attrNameLst>
                                          <p:attrName>ppt_w</p:attrName>
                                        </p:attrNameLst>
                                      </p:cBhvr>
                                      <p:tavLst>
                                        <p:tav tm="0">
                                          <p:val>
                                            <p:strVal val="#ppt_w*0.70"/>
                                          </p:val>
                                        </p:tav>
                                        <p:tav tm="100000">
                                          <p:val>
                                            <p:strVal val="#ppt_w"/>
                                          </p:val>
                                        </p:tav>
                                      </p:tavLst>
                                    </p:anim>
                                    <p:anim calcmode="lin" valueType="num">
                                      <p:cBhvr>
                                        <p:cTn id="49" dur="1000" fill="hold"/>
                                        <p:tgtEl>
                                          <p:spTgt spid="22"/>
                                        </p:tgtEl>
                                        <p:attrNameLst>
                                          <p:attrName>ppt_h</p:attrName>
                                        </p:attrNameLst>
                                      </p:cBhvr>
                                      <p:tavLst>
                                        <p:tav tm="0">
                                          <p:val>
                                            <p:strVal val="#ppt_h"/>
                                          </p:val>
                                        </p:tav>
                                        <p:tav tm="100000">
                                          <p:val>
                                            <p:strVal val="#ppt_h"/>
                                          </p:val>
                                        </p:tav>
                                      </p:tavLst>
                                    </p:anim>
                                    <p:animEffect transition="in" filter="fade">
                                      <p:cBhvr>
                                        <p:cTn id="50" dur="1000"/>
                                        <p:tgtEl>
                                          <p:spTgt spid="22"/>
                                        </p:tgtEl>
                                      </p:cBhvr>
                                    </p:animEffect>
                                  </p:childTnLst>
                                </p:cTn>
                              </p:par>
                            </p:childTnLst>
                          </p:cTn>
                        </p:par>
                        <p:par>
                          <p:cTn id="51" fill="hold">
                            <p:stCondLst>
                              <p:cond delay="1000"/>
                            </p:stCondLst>
                            <p:childTnLst>
                              <p:par>
                                <p:cTn id="52" presetID="55"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ppt_w</p:attrName>
                                        </p:attrNameLst>
                                      </p:cBhvr>
                                      <p:tavLst>
                                        <p:tav tm="0">
                                          <p:val>
                                            <p:strVal val="#ppt_w*0.70"/>
                                          </p:val>
                                        </p:tav>
                                        <p:tav tm="100000">
                                          <p:val>
                                            <p:strVal val="#ppt_w"/>
                                          </p:val>
                                        </p:tav>
                                      </p:tavLst>
                                    </p:anim>
                                    <p:anim calcmode="lin" valueType="num">
                                      <p:cBhvr>
                                        <p:cTn id="55" dur="1000" fill="hold"/>
                                        <p:tgtEl>
                                          <p:spTgt spid="25"/>
                                        </p:tgtEl>
                                        <p:attrNameLst>
                                          <p:attrName>ppt_h</p:attrName>
                                        </p:attrNameLst>
                                      </p:cBhvr>
                                      <p:tavLst>
                                        <p:tav tm="0">
                                          <p:val>
                                            <p:strVal val="#ppt_h"/>
                                          </p:val>
                                        </p:tav>
                                        <p:tav tm="100000">
                                          <p:val>
                                            <p:strVal val="#ppt_h"/>
                                          </p:val>
                                        </p:tav>
                                      </p:tavLst>
                                    </p:anim>
                                    <p:animEffect transition="in" filter="fade">
                                      <p:cBhvr>
                                        <p:cTn id="5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6" grpId="0" bldLvl="0" animBg="1"/>
      <p:bldP spid="18" grpId="0"/>
      <p:bldP spid="19" grpId="0"/>
      <p:bldP spid="20" grpId="0"/>
      <p:bldP spid="21" grpId="0"/>
      <p:bldP spid="22" grpId="0" bldLvl="0" animBg="1"/>
      <p:bldP spid="2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rPr>
              <a:t>void swap( int *var1, int *var2 )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a:t>
            </a:r>
            <a:r>
              <a:rPr lang="en-US" sz="1900" dirty="0" smtClean="0">
                <a:solidFill>
                  <a:srgbClr val="FF0000"/>
                </a:solidFill>
              </a:rPr>
              <a:t> temp = *var1 ;</a:t>
            </a:r>
          </a:p>
          <a:p>
            <a:pPr>
              <a:lnSpc>
                <a:spcPct val="120000"/>
              </a:lnSpc>
            </a:pPr>
            <a:r>
              <a:rPr lang="en-US" sz="1900" dirty="0" smtClean="0">
                <a:solidFill>
                  <a:schemeClr val="bg1"/>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183814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p>
        </p:txBody>
      </p:sp>
      <p:sp>
        <p:nvSpPr>
          <p:cNvPr id="14" name="Rectangle 13"/>
          <p:cNvSpPr/>
          <p:nvPr/>
        </p:nvSpPr>
        <p:spPr>
          <a:xfrm>
            <a:off x="6261735"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7303135"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24600" y="2131510"/>
            <a:ext cx="569595" cy="398780"/>
          </a:xfrm>
          <a:prstGeom prst="rect">
            <a:avLst/>
          </a:prstGeom>
          <a:noFill/>
        </p:spPr>
        <p:txBody>
          <a:bodyPr wrap="none" rtlCol="0">
            <a:spAutoFit/>
          </a:bodyPr>
          <a:lstStyle/>
          <a:p>
            <a:r>
              <a:rPr lang="en-US" sz="2000"/>
              <a:t>100</a:t>
            </a:r>
          </a:p>
        </p:txBody>
      </p:sp>
      <p:sp>
        <p:nvSpPr>
          <p:cNvPr id="19" name="Text Box 18"/>
          <p:cNvSpPr txBox="1"/>
          <p:nvPr/>
        </p:nvSpPr>
        <p:spPr>
          <a:xfrm>
            <a:off x="7357745" y="2131510"/>
            <a:ext cx="569595" cy="398780"/>
          </a:xfrm>
          <a:prstGeom prst="rect">
            <a:avLst/>
          </a:prstGeom>
          <a:noFill/>
        </p:spPr>
        <p:txBody>
          <a:bodyPr wrap="none" rtlCol="0">
            <a:spAutoFit/>
          </a:bodyPr>
          <a:lstStyle/>
          <a:p>
            <a:r>
              <a:rPr lang="en-US" sz="2000"/>
              <a:t>200</a:t>
            </a:r>
          </a:p>
        </p:txBody>
      </p:sp>
      <p:sp>
        <p:nvSpPr>
          <p:cNvPr id="20" name="Text Box 19"/>
          <p:cNvSpPr txBox="1"/>
          <p:nvPr/>
        </p:nvSpPr>
        <p:spPr>
          <a:xfrm>
            <a:off x="6306185" y="26103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57745" y="26103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cxnSp>
        <p:nvCxnSpPr>
          <p:cNvPr id="24" name="Straight Arrow Connector 23"/>
          <p:cNvCxnSpPr/>
          <p:nvPr/>
        </p:nvCxnSpPr>
        <p:spPr>
          <a:xfrm flipH="1" flipV="1">
            <a:off x="6553200" y="1505400"/>
            <a:ext cx="0" cy="396003"/>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5" name="Text Box 4"/>
          <p:cNvSpPr txBox="1"/>
          <p:nvPr/>
        </p:nvSpPr>
        <p:spPr>
          <a:xfrm>
            <a:off x="3785235" y="1196155"/>
            <a:ext cx="1572895" cy="1014730"/>
          </a:xfrm>
          <a:prstGeom prst="rect">
            <a:avLst/>
          </a:prstGeom>
          <a:noFill/>
        </p:spPr>
        <p:txBody>
          <a:bodyPr wrap="square" rtlCol="0">
            <a:spAutoFit/>
          </a:bodyPr>
          <a:lstStyle/>
          <a:p>
            <a:pPr>
              <a:lnSpc>
                <a:spcPct val="150000"/>
              </a:lnSpc>
            </a:pPr>
            <a:r>
              <a:rPr lang="en-US" sz="2000" i="1">
                <a:solidFill>
                  <a:schemeClr val="bg1"/>
                </a:solidFill>
              </a:rPr>
              <a:t>var1 = 100</a:t>
            </a:r>
          </a:p>
          <a:p>
            <a:pPr>
              <a:lnSpc>
                <a:spcPct val="150000"/>
              </a:lnSpc>
            </a:pPr>
            <a:r>
              <a:rPr lang="en-US" sz="2000" i="1">
                <a:solidFill>
                  <a:schemeClr val="bg1"/>
                </a:solidFill>
              </a:rPr>
              <a:t>*var1= 35</a:t>
            </a:r>
          </a:p>
        </p:txBody>
      </p:sp>
      <p:sp>
        <p:nvSpPr>
          <p:cNvPr id="17" name="Text Box 16"/>
          <p:cNvSpPr txBox="1"/>
          <p:nvPr/>
        </p:nvSpPr>
        <p:spPr>
          <a:xfrm>
            <a:off x="6388735" y="544010"/>
            <a:ext cx="440690" cy="398780"/>
          </a:xfrm>
          <a:prstGeom prst="rect">
            <a:avLst/>
          </a:prstGeom>
          <a:noFill/>
        </p:spPr>
        <p:txBody>
          <a:bodyPr wrap="none" rtlCol="0">
            <a:spAutoFit/>
          </a:bodyPr>
          <a:lstStyle/>
          <a:p>
            <a:r>
              <a:rPr lang="en-US" sz="2000"/>
              <a:t>35</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9597 0.018339 C 0.009442 0.042911 -0.009977 0.117829 0.024528 0.140306 C 0.059030 0.162781 0.142506 0.098651 0.181961 0.130715 C 0.221416 0.162781 0.217006 0.266767 0.221803 0.300931 " pathEditMode="relative" rAng="0" ptsTypes="">
                                      <p:cBhvr>
                                        <p:cTn id="18" dur="2000" fill="hold"/>
                                        <p:tgtEl>
                                          <p:spTgt spid="17"/>
                                        </p:tgtEl>
                                        <p:attrNameLst>
                                          <p:attrName>ppt_x</p:attrName>
                                          <p:attrName>ppt_y</p:attrName>
                                        </p:attrNameLst>
                                      </p:cBhvr>
                                      <p:rCtr x="10300" y="14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rPr>
              <a:t>void swap( int *var1, int *var2 )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a:t>
            </a:r>
            <a:r>
              <a:rPr lang="en-US" sz="1900" dirty="0" smtClean="0">
                <a:solidFill>
                  <a:srgbClr val="FF0000"/>
                </a:solidFill>
              </a:rPr>
              <a:t>  *var1 = *var2 ;</a:t>
            </a:r>
          </a:p>
          <a:p>
            <a:pPr>
              <a:lnSpc>
                <a:spcPct val="120000"/>
              </a:lnSpc>
            </a:pPr>
            <a:r>
              <a:rPr lang="en-US" sz="1900" dirty="0" smtClean="0">
                <a:solidFill>
                  <a:schemeClr val="bg1"/>
                </a:solidFill>
              </a:rPr>
              <a:t>   *var2 = temp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35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183814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p>
        </p:txBody>
      </p:sp>
      <p:sp>
        <p:nvSpPr>
          <p:cNvPr id="14" name="Rectangle 13"/>
          <p:cNvSpPr/>
          <p:nvPr/>
        </p:nvSpPr>
        <p:spPr>
          <a:xfrm>
            <a:off x="6261735"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7303135"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24600" y="2131510"/>
            <a:ext cx="569595" cy="398780"/>
          </a:xfrm>
          <a:prstGeom prst="rect">
            <a:avLst/>
          </a:prstGeom>
          <a:noFill/>
        </p:spPr>
        <p:txBody>
          <a:bodyPr wrap="none" rtlCol="0">
            <a:spAutoFit/>
          </a:bodyPr>
          <a:lstStyle/>
          <a:p>
            <a:r>
              <a:rPr lang="en-US" sz="2000"/>
              <a:t>100</a:t>
            </a:r>
          </a:p>
        </p:txBody>
      </p:sp>
      <p:sp>
        <p:nvSpPr>
          <p:cNvPr id="19" name="Text Box 18"/>
          <p:cNvSpPr txBox="1"/>
          <p:nvPr/>
        </p:nvSpPr>
        <p:spPr>
          <a:xfrm>
            <a:off x="7357745" y="2131510"/>
            <a:ext cx="569595" cy="398780"/>
          </a:xfrm>
          <a:prstGeom prst="rect">
            <a:avLst/>
          </a:prstGeom>
          <a:noFill/>
        </p:spPr>
        <p:txBody>
          <a:bodyPr wrap="none" rtlCol="0">
            <a:spAutoFit/>
          </a:bodyPr>
          <a:lstStyle/>
          <a:p>
            <a:r>
              <a:rPr lang="en-US" sz="2000"/>
              <a:t>200</a:t>
            </a:r>
          </a:p>
        </p:txBody>
      </p:sp>
      <p:sp>
        <p:nvSpPr>
          <p:cNvPr id="20" name="Text Box 19"/>
          <p:cNvSpPr txBox="1"/>
          <p:nvPr/>
        </p:nvSpPr>
        <p:spPr>
          <a:xfrm>
            <a:off x="6306185" y="26103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57745" y="26103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5" name="Text Box 4"/>
          <p:cNvSpPr txBox="1"/>
          <p:nvPr/>
        </p:nvSpPr>
        <p:spPr>
          <a:xfrm>
            <a:off x="3785235" y="891355"/>
            <a:ext cx="1572895" cy="1938020"/>
          </a:xfrm>
          <a:prstGeom prst="rect">
            <a:avLst/>
          </a:prstGeom>
          <a:noFill/>
        </p:spPr>
        <p:txBody>
          <a:bodyPr wrap="square" rtlCol="0">
            <a:spAutoFit/>
          </a:bodyPr>
          <a:lstStyle/>
          <a:p>
            <a:pPr>
              <a:lnSpc>
                <a:spcPct val="150000"/>
              </a:lnSpc>
            </a:pPr>
            <a:r>
              <a:rPr lang="en-US" sz="2000" i="1">
                <a:solidFill>
                  <a:schemeClr val="bg1"/>
                </a:solidFill>
              </a:rPr>
              <a:t>var1 = 100 var2= 200</a:t>
            </a:r>
          </a:p>
          <a:p>
            <a:pPr>
              <a:lnSpc>
                <a:spcPct val="150000"/>
              </a:lnSpc>
            </a:pPr>
            <a:r>
              <a:rPr lang="en-US" sz="2000" i="1">
                <a:solidFill>
                  <a:schemeClr val="bg1"/>
                </a:solidFill>
              </a:rPr>
              <a:t>*var1= 35</a:t>
            </a:r>
          </a:p>
          <a:p>
            <a:pPr>
              <a:lnSpc>
                <a:spcPct val="150000"/>
              </a:lnSpc>
            </a:pPr>
            <a:r>
              <a:rPr lang="en-US" sz="2000" i="1">
                <a:solidFill>
                  <a:schemeClr val="bg1"/>
                </a:solidFill>
              </a:rPr>
              <a:t>*var2 = 45</a:t>
            </a:r>
          </a:p>
        </p:txBody>
      </p:sp>
      <p:sp>
        <p:nvSpPr>
          <p:cNvPr id="17" name="Text Box 16"/>
          <p:cNvSpPr txBox="1"/>
          <p:nvPr/>
        </p:nvSpPr>
        <p:spPr>
          <a:xfrm>
            <a:off x="8386445" y="2106110"/>
            <a:ext cx="440690" cy="398780"/>
          </a:xfrm>
          <a:prstGeom prst="rect">
            <a:avLst/>
          </a:prstGeom>
          <a:noFill/>
        </p:spPr>
        <p:txBody>
          <a:bodyPr wrap="none" rtlCol="0">
            <a:spAutoFit/>
          </a:bodyPr>
          <a:lstStyle/>
          <a:p>
            <a:r>
              <a:rPr lang="en-US" sz="2000"/>
              <a:t>35</a:t>
            </a:r>
          </a:p>
        </p:txBody>
      </p:sp>
      <p:sp>
        <p:nvSpPr>
          <p:cNvPr id="26" name="Text Box 25"/>
          <p:cNvSpPr txBox="1"/>
          <p:nvPr/>
        </p:nvSpPr>
        <p:spPr>
          <a:xfrm>
            <a:off x="7409180" y="559250"/>
            <a:ext cx="440690" cy="398780"/>
          </a:xfrm>
          <a:prstGeom prst="rect">
            <a:avLst/>
          </a:prstGeom>
          <a:noFill/>
        </p:spPr>
        <p:txBody>
          <a:bodyPr wrap="none" rtlCol="0">
            <a:spAutoFit/>
          </a:bodyPr>
          <a:lstStyle/>
          <a:p>
            <a:r>
              <a:rPr lang="en-US" sz="2000"/>
              <a:t>45</a:t>
            </a:r>
          </a:p>
        </p:txBody>
      </p:sp>
      <p:cxnSp>
        <p:nvCxnSpPr>
          <p:cNvPr id="27" name="Straight Arrow Connector 26"/>
          <p:cNvCxnSpPr/>
          <p:nvPr/>
        </p:nvCxnSpPr>
        <p:spPr>
          <a:xfrm flipH="1" flipV="1">
            <a:off x="7620000" y="1505400"/>
            <a:ext cx="0" cy="396003"/>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p:stCondLst>
                              <p:cond delay="500"/>
                            </p:stCondLst>
                            <p:childTnLst>
                              <p:par>
                                <p:cTn id="14" presetID="35" presetClass="path" presetSubtype="0" accel="50000" decel="50000" fill="hold" grpId="0" nodeType="afterEffect">
                                  <p:stCondLst>
                                    <p:cond delay="0"/>
                                  </p:stCondLst>
                                  <p:childTnLst>
                                    <p:animMotion origin="layout" path="M 0.000000 0.000000 L -0.111111 -0.004691 " pathEditMode="relative" rAng="0" ptsTypes="">
                                      <p:cBhvr>
                                        <p:cTn id="15" dur="2000" fill="hold"/>
                                        <p:tgtEl>
                                          <p:spTgt spid="26"/>
                                        </p:tgtEl>
                                        <p:attrNameLst>
                                          <p:attrName>ppt_x</p:attrName>
                                          <p:attrName>ppt_y</p:attrName>
                                        </p:attrNameLst>
                                      </p:cBhvr>
                                      <p:rCtr x="-5900" y="-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rPr>
              <a:t>void swap( int *var1, int *var2 )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a:t>
            </a:r>
            <a:r>
              <a:rPr lang="en-US" sz="1900" dirty="0" smtClean="0">
                <a:solidFill>
                  <a:srgbClr val="FF0000"/>
                </a:solidFill>
              </a:rPr>
              <a:t> </a:t>
            </a:r>
            <a:r>
              <a:rPr lang="en-US" sz="1900" dirty="0" smtClean="0">
                <a:solidFill>
                  <a:schemeClr val="bg1"/>
                </a:solidFill>
              </a:rPr>
              <a:t> *var1 = *var2 ;</a:t>
            </a:r>
          </a:p>
          <a:p>
            <a:pPr>
              <a:lnSpc>
                <a:spcPct val="120000"/>
              </a:lnSpc>
            </a:pPr>
            <a:r>
              <a:rPr lang="en-US" sz="1900" dirty="0" smtClean="0">
                <a:solidFill>
                  <a:srgbClr val="FF0000"/>
                </a:solidFill>
              </a:rPr>
              <a:t>   *var2 = temp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45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45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183814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p>
        </p:txBody>
      </p:sp>
      <p:sp>
        <p:nvSpPr>
          <p:cNvPr id="14" name="Rectangle 13"/>
          <p:cNvSpPr/>
          <p:nvPr/>
        </p:nvSpPr>
        <p:spPr>
          <a:xfrm>
            <a:off x="6261735"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7303135"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24600" y="2131510"/>
            <a:ext cx="569595" cy="398780"/>
          </a:xfrm>
          <a:prstGeom prst="rect">
            <a:avLst/>
          </a:prstGeom>
          <a:noFill/>
        </p:spPr>
        <p:txBody>
          <a:bodyPr wrap="none" rtlCol="0">
            <a:spAutoFit/>
          </a:bodyPr>
          <a:lstStyle/>
          <a:p>
            <a:r>
              <a:rPr lang="en-US" sz="2000"/>
              <a:t>100</a:t>
            </a:r>
          </a:p>
        </p:txBody>
      </p:sp>
      <p:sp>
        <p:nvSpPr>
          <p:cNvPr id="19" name="Text Box 18"/>
          <p:cNvSpPr txBox="1"/>
          <p:nvPr/>
        </p:nvSpPr>
        <p:spPr>
          <a:xfrm>
            <a:off x="7357745" y="2131510"/>
            <a:ext cx="569595" cy="398780"/>
          </a:xfrm>
          <a:prstGeom prst="rect">
            <a:avLst/>
          </a:prstGeom>
          <a:noFill/>
        </p:spPr>
        <p:txBody>
          <a:bodyPr wrap="none" rtlCol="0">
            <a:spAutoFit/>
          </a:bodyPr>
          <a:lstStyle/>
          <a:p>
            <a:r>
              <a:rPr lang="en-US" sz="2000"/>
              <a:t>200</a:t>
            </a:r>
          </a:p>
        </p:txBody>
      </p:sp>
      <p:sp>
        <p:nvSpPr>
          <p:cNvPr id="20" name="Text Box 19"/>
          <p:cNvSpPr txBox="1"/>
          <p:nvPr/>
        </p:nvSpPr>
        <p:spPr>
          <a:xfrm>
            <a:off x="6306185" y="26103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57745" y="26103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17" name="Text Box 16"/>
          <p:cNvSpPr txBox="1"/>
          <p:nvPr/>
        </p:nvSpPr>
        <p:spPr>
          <a:xfrm>
            <a:off x="8386445" y="2106110"/>
            <a:ext cx="440690" cy="398780"/>
          </a:xfrm>
          <a:prstGeom prst="rect">
            <a:avLst/>
          </a:prstGeom>
          <a:noFill/>
        </p:spPr>
        <p:txBody>
          <a:bodyPr wrap="none" rtlCol="0">
            <a:spAutoFit/>
          </a:bodyPr>
          <a:lstStyle/>
          <a:p>
            <a:r>
              <a:rPr lang="en-US" sz="2000"/>
              <a:t>35</a:t>
            </a:r>
          </a:p>
        </p:txBody>
      </p:sp>
      <p:sp>
        <p:nvSpPr>
          <p:cNvPr id="24" name="Text Box 23"/>
          <p:cNvSpPr txBox="1"/>
          <p:nvPr/>
        </p:nvSpPr>
        <p:spPr>
          <a:xfrm>
            <a:off x="8386445" y="2106110"/>
            <a:ext cx="440690" cy="398780"/>
          </a:xfrm>
          <a:prstGeom prst="rect">
            <a:avLst/>
          </a:prstGeom>
          <a:noFill/>
        </p:spPr>
        <p:txBody>
          <a:bodyPr wrap="none" rtlCol="0">
            <a:spAutoFit/>
          </a:bodyPr>
          <a:lstStyle/>
          <a:p>
            <a:r>
              <a:rPr lang="en-US" sz="2000"/>
              <a:t>35</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0" presetClass="path" presetSubtype="0" accel="50000" decel="50000" fill="hold" grpId="0" nodeType="afterEffect">
                                  <p:stCondLst>
                                    <p:cond delay="0"/>
                                  </p:stCondLst>
                                  <p:childTnLst>
                                    <p:animMotion origin="layout" path="M -0.002941 -0.019372 C -0.000265 -0.068588 0.020314 -0.212601 0.000009 -0.268230 C -0.020295 -0.323859 -0.083198 -0.291106 -0.104394 -0.297865 C -0.125589 -0.304624 -0.107618 -0.301503 -0.105834 -0.301677 " pathEditMode="relative" rAng="0" ptsTypes="">
                                      <p:cBhvr>
                                        <p:cTn id="10" dur="2000" fill="hold"/>
                                        <p:tgtEl>
                                          <p:spTgt spid="24"/>
                                        </p:tgtEl>
                                        <p:attrNameLst>
                                          <p:attrName>ppt_x</p:attrName>
                                          <p:attrName>ppt_y</p:attrName>
                                        </p:attrNameLst>
                                      </p:cBhvr>
                                      <p:rCtr x="-4900" y="-14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06705" y="761365"/>
            <a:ext cx="3785870" cy="3784600"/>
          </a:xfrm>
          <a:prstGeom prst="rect">
            <a:avLst/>
          </a:prstGeom>
          <a:noFill/>
        </p:spPr>
        <p:txBody>
          <a:bodyPr wrap="square" rtlCol="0">
            <a:spAutoFit/>
          </a:bodyPr>
          <a:lstStyle/>
          <a:p>
            <a:pPr lvl="0">
              <a:lnSpc>
                <a:spcPct val="120000"/>
              </a:lnSpc>
              <a:buNone/>
            </a:pPr>
            <a:r>
              <a:rPr lang="en-IN" sz="2000" dirty="0" smtClean="0">
                <a:sym typeface="+mn-ea"/>
              </a:rPr>
              <a:t>#include&lt;</a:t>
            </a:r>
            <a:r>
              <a:rPr lang="en-IN" sz="2000" dirty="0" err="1" smtClean="0">
                <a:sym typeface="+mn-ea"/>
              </a:rPr>
              <a:t>stdio.h</a:t>
            </a:r>
            <a:r>
              <a:rPr lang="en-IN" sz="2000" dirty="0" smtClean="0">
                <a:sym typeface="+mn-ea"/>
              </a:rPr>
              <a:t>&gt;</a:t>
            </a:r>
            <a:endParaRPr lang="en-IN" sz="2000" dirty="0" smtClean="0"/>
          </a:p>
          <a:p>
            <a:pPr lvl="0">
              <a:lnSpc>
                <a:spcPct val="120000"/>
              </a:lnSpc>
              <a:buNone/>
            </a:pPr>
            <a:r>
              <a:rPr lang="en-IN" sz="2000" dirty="0" err="1" smtClean="0">
                <a:sym typeface="+mn-ea"/>
              </a:rPr>
              <a:t>int</a:t>
            </a:r>
            <a:r>
              <a:rPr lang="en-IN" sz="2000" dirty="0" smtClean="0">
                <a:sym typeface="+mn-ea"/>
              </a:rPr>
              <a:t> main() </a:t>
            </a:r>
          </a:p>
          <a:p>
            <a:pPr lvl="0">
              <a:lnSpc>
                <a:spcPct val="120000"/>
              </a:lnSpc>
              <a:buNone/>
            </a:pPr>
            <a:r>
              <a:rPr lang="en-IN" sz="2000" dirty="0" smtClean="0">
                <a:sym typeface="+mn-ea"/>
              </a:rPr>
              <a:t>{</a:t>
            </a:r>
            <a:endParaRPr lang="en-IN" sz="2000" dirty="0" smtClean="0"/>
          </a:p>
          <a:p>
            <a:pPr lvl="0">
              <a:lnSpc>
                <a:spcPct val="120000"/>
              </a:lnSpc>
              <a:buNone/>
            </a:pPr>
            <a:r>
              <a:rPr lang="en-IN" sz="2000" dirty="0" smtClean="0">
                <a:sym typeface="+mn-ea"/>
              </a:rPr>
              <a:t>   </a:t>
            </a:r>
            <a:r>
              <a:rPr lang="en-IN" sz="2000" dirty="0" err="1" smtClean="0">
                <a:sym typeface="+mn-ea"/>
              </a:rPr>
              <a:t>int</a:t>
            </a:r>
            <a:r>
              <a:rPr lang="en-IN" sz="2000" dirty="0" smtClean="0">
                <a:sym typeface="+mn-ea"/>
              </a:rPr>
              <a:t> x, y;</a:t>
            </a:r>
            <a:endParaRPr lang="en-IN" sz="2000" dirty="0" smtClean="0"/>
          </a:p>
          <a:p>
            <a:pPr lvl="0">
              <a:lnSpc>
                <a:spcPct val="120000"/>
              </a:lnSpc>
              <a:buNone/>
            </a:pPr>
            <a:r>
              <a:rPr lang="en-IN" sz="2000" dirty="0" smtClean="0">
                <a:sym typeface="+mn-ea"/>
              </a:rPr>
              <a:t>   for(x=5;x&gt;=1;x--)</a:t>
            </a:r>
            <a:endParaRPr lang="en-IN" sz="2000" dirty="0" smtClean="0"/>
          </a:p>
          <a:p>
            <a:pPr lvl="0">
              <a:lnSpc>
                <a:spcPct val="120000"/>
              </a:lnSpc>
              <a:buNone/>
            </a:pPr>
            <a:r>
              <a:rPr lang="en-IN" sz="2000" dirty="0" smtClean="0">
                <a:sym typeface="+mn-ea"/>
              </a:rPr>
              <a:t>   {</a:t>
            </a:r>
            <a:endParaRPr lang="en-IN" sz="2000" dirty="0" smtClean="0"/>
          </a:p>
          <a:p>
            <a:pPr lvl="0">
              <a:lnSpc>
                <a:spcPct val="120000"/>
              </a:lnSpc>
              <a:buNone/>
            </a:pPr>
            <a:r>
              <a:rPr lang="en-IN" sz="2000" dirty="0" smtClean="0">
                <a:sym typeface="+mn-ea"/>
              </a:rPr>
              <a:t>       for(y=1;y&lt;=</a:t>
            </a:r>
            <a:r>
              <a:rPr lang="en-IN" sz="2000" dirty="0" err="1" smtClean="0">
                <a:sym typeface="+mn-ea"/>
              </a:rPr>
              <a:t>x;y</a:t>
            </a:r>
            <a:r>
              <a:rPr lang="en-IN" sz="2000" dirty="0" smtClean="0">
                <a:sym typeface="+mn-ea"/>
              </a:rPr>
              <a:t>++)</a:t>
            </a:r>
            <a:endParaRPr lang="en-IN" sz="2000" dirty="0" smtClean="0"/>
          </a:p>
          <a:p>
            <a:pPr lvl="0">
              <a:lnSpc>
                <a:spcPct val="120000"/>
              </a:lnSpc>
              <a:buNone/>
            </a:pPr>
            <a:r>
              <a:rPr lang="en-IN" sz="2000" dirty="0" smtClean="0">
                <a:sym typeface="+mn-ea"/>
              </a:rPr>
              <a:t>        </a:t>
            </a:r>
            <a:r>
              <a:rPr lang="en-IN" sz="2000" dirty="0" err="1" smtClean="0">
                <a:sym typeface="+mn-ea"/>
              </a:rPr>
              <a:t>printf</a:t>
            </a:r>
            <a:r>
              <a:rPr lang="en-IN" sz="2000" dirty="0" smtClean="0">
                <a:sym typeface="+mn-ea"/>
              </a:rPr>
              <a:t>("%d\</a:t>
            </a:r>
            <a:r>
              <a:rPr lang="en-IN" sz="2000" dirty="0" err="1" smtClean="0">
                <a:sym typeface="+mn-ea"/>
              </a:rPr>
              <a:t>n",y</a:t>
            </a:r>
            <a:r>
              <a:rPr lang="en-IN" sz="2000" dirty="0" smtClean="0">
                <a:sym typeface="+mn-ea"/>
              </a:rPr>
              <a:t>);</a:t>
            </a:r>
            <a:endParaRPr lang="en-IN" sz="2000" dirty="0" smtClean="0"/>
          </a:p>
          <a:p>
            <a:pPr lvl="0">
              <a:lnSpc>
                <a:spcPct val="120000"/>
              </a:lnSpc>
              <a:buNone/>
            </a:pPr>
            <a:r>
              <a:rPr lang="en-IN" sz="2000" dirty="0" smtClean="0">
                <a:sym typeface="+mn-ea"/>
              </a:rPr>
              <a:t>   }</a:t>
            </a:r>
            <a:endParaRPr lang="en-IN" sz="2000" dirty="0" smtClean="0"/>
          </a:p>
          <a:p>
            <a:pPr lvl="0">
              <a:lnSpc>
                <a:spcPct val="120000"/>
              </a:lnSpc>
              <a:buNone/>
            </a:pPr>
            <a:r>
              <a:rPr lang="en-IN" sz="2000" dirty="0" smtClean="0">
                <a:sym typeface="+mn-ea"/>
              </a:rPr>
              <a:t>}</a:t>
            </a:r>
            <a:r>
              <a:rPr lang="en-US" altLang="en-IN" sz="2000" dirty="0" smtClean="0">
                <a:sym typeface="+mn-ea"/>
              </a:rPr>
              <a:t>	</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sz="2000" dirty="0" smtClean="0">
                <a:solidFill>
                  <a:schemeClr val="bg1"/>
                </a:solidFill>
                <a:sym typeface="+mn-ea"/>
              </a:rPr>
              <a:t>How many times the below loop will be executed?</a:t>
            </a:r>
            <a:endParaRPr lang="en-US" altLang="en-IN" sz="2000" b="1" dirty="0" smtClean="0">
              <a:solidFill>
                <a:schemeClr val="bg1"/>
              </a:solidFill>
              <a:sym typeface="+mn-ea"/>
            </a:endParaRP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15</a:t>
            </a:r>
          </a:p>
          <a:p>
            <a:pPr>
              <a:lnSpc>
                <a:spcPct val="160000"/>
              </a:lnSpc>
            </a:pPr>
            <a:r>
              <a:rPr lang="en-US" altLang="en-IN" sz="2000" b="1" dirty="0">
                <a:solidFill>
                  <a:schemeClr val="bg1"/>
                </a:solidFill>
              </a:rPr>
              <a:t>(B) 10</a:t>
            </a:r>
          </a:p>
          <a:p>
            <a:pPr>
              <a:lnSpc>
                <a:spcPct val="160000"/>
              </a:lnSpc>
            </a:pPr>
            <a:r>
              <a:rPr lang="en-US" altLang="en-IN" sz="2000" b="1" dirty="0">
                <a:solidFill>
                  <a:schemeClr val="bg1"/>
                </a:solidFill>
              </a:rPr>
              <a:t>(C) 5</a:t>
            </a:r>
          </a:p>
          <a:p>
            <a:pPr>
              <a:lnSpc>
                <a:spcPct val="160000"/>
              </a:lnSpc>
            </a:pPr>
            <a:r>
              <a:rPr lang="en-US" altLang="en-IN" sz="2000" b="1" dirty="0">
                <a:solidFill>
                  <a:schemeClr val="bg1"/>
                </a:solidFill>
              </a:rPr>
              <a:t>(D) 16</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36</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403850" y="202247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rgbClr val="FFFF00"/>
                </a:solidFill>
              </a:rPr>
              <a:t>void swap( int *var1, int *var2 )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a:t>
            </a:r>
            <a:r>
              <a:rPr lang="en-US" sz="1900" dirty="0" smtClean="0">
                <a:solidFill>
                  <a:srgbClr val="FF0000"/>
                </a:solidFill>
              </a:rPr>
              <a:t> </a:t>
            </a:r>
            <a:r>
              <a:rPr lang="en-US" sz="1900" dirty="0" smtClean="0">
                <a:solidFill>
                  <a:schemeClr val="bg1"/>
                </a:solidFill>
              </a:rPr>
              <a:t> *var1 = *var2 ;</a:t>
            </a:r>
          </a:p>
          <a:p>
            <a:pPr>
              <a:lnSpc>
                <a:spcPct val="120000"/>
              </a:lnSpc>
            </a:pPr>
            <a:r>
              <a:rPr lang="en-US" sz="1900" dirty="0" smtClean="0">
                <a:solidFill>
                  <a:srgbClr val="FF0000"/>
                </a:solidFill>
              </a:rPr>
              <a:t>   </a:t>
            </a:r>
            <a:r>
              <a:rPr lang="en-US" sz="1900" dirty="0" smtClean="0">
                <a:solidFill>
                  <a:schemeClr val="bg1"/>
                </a:solidFill>
              </a:rPr>
              <a:t>*var2 = temp ;</a:t>
            </a:r>
          </a:p>
          <a:p>
            <a:pPr>
              <a:lnSpc>
                <a:spcPct val="120000"/>
              </a:lnSpc>
            </a:pPr>
            <a:r>
              <a:rPr lang="en-US" sz="1900" dirty="0" smtClean="0">
                <a:solidFill>
                  <a:srgbClr val="FFFF00"/>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swap(&amp;num1, &amp;num2);</a:t>
            </a:r>
          </a:p>
          <a:p>
            <a:pPr>
              <a:lnSpc>
                <a:spcPct val="120000"/>
              </a:lnSpc>
            </a:pPr>
            <a:r>
              <a:rPr lang="en-US" sz="1900" dirty="0" smtClean="0">
                <a:solidFill>
                  <a:schemeClr val="bg1"/>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45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35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183814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p>
        </p:txBody>
      </p:sp>
      <p:sp>
        <p:nvSpPr>
          <p:cNvPr id="14" name="Rectangle 13"/>
          <p:cNvSpPr/>
          <p:nvPr/>
        </p:nvSpPr>
        <p:spPr>
          <a:xfrm>
            <a:off x="6261735"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7303135" y="20261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Box 17"/>
          <p:cNvSpPr txBox="1"/>
          <p:nvPr/>
        </p:nvSpPr>
        <p:spPr>
          <a:xfrm>
            <a:off x="6324600" y="2131510"/>
            <a:ext cx="569595" cy="398780"/>
          </a:xfrm>
          <a:prstGeom prst="rect">
            <a:avLst/>
          </a:prstGeom>
          <a:noFill/>
        </p:spPr>
        <p:txBody>
          <a:bodyPr wrap="none" rtlCol="0">
            <a:spAutoFit/>
          </a:bodyPr>
          <a:lstStyle/>
          <a:p>
            <a:r>
              <a:rPr lang="en-US" sz="2000"/>
              <a:t>100</a:t>
            </a:r>
          </a:p>
        </p:txBody>
      </p:sp>
      <p:sp>
        <p:nvSpPr>
          <p:cNvPr id="19" name="Text Box 18"/>
          <p:cNvSpPr txBox="1"/>
          <p:nvPr/>
        </p:nvSpPr>
        <p:spPr>
          <a:xfrm>
            <a:off x="7357745" y="2131510"/>
            <a:ext cx="569595" cy="398780"/>
          </a:xfrm>
          <a:prstGeom prst="rect">
            <a:avLst/>
          </a:prstGeom>
          <a:noFill/>
        </p:spPr>
        <p:txBody>
          <a:bodyPr wrap="none" rtlCol="0">
            <a:spAutoFit/>
          </a:bodyPr>
          <a:lstStyle/>
          <a:p>
            <a:r>
              <a:rPr lang="en-US" sz="2000"/>
              <a:t>200</a:t>
            </a:r>
          </a:p>
        </p:txBody>
      </p:sp>
      <p:sp>
        <p:nvSpPr>
          <p:cNvPr id="20" name="Text Box 19"/>
          <p:cNvSpPr txBox="1"/>
          <p:nvPr/>
        </p:nvSpPr>
        <p:spPr>
          <a:xfrm>
            <a:off x="6306185" y="2610300"/>
            <a:ext cx="633095" cy="398780"/>
          </a:xfrm>
          <a:prstGeom prst="rect">
            <a:avLst/>
          </a:prstGeom>
          <a:noFill/>
        </p:spPr>
        <p:txBody>
          <a:bodyPr wrap="none" rtlCol="0">
            <a:spAutoFit/>
          </a:bodyPr>
          <a:lstStyle/>
          <a:p>
            <a:r>
              <a:rPr lang="en-US" sz="2000"/>
              <a:t>var1</a:t>
            </a:r>
          </a:p>
        </p:txBody>
      </p:sp>
      <p:sp>
        <p:nvSpPr>
          <p:cNvPr id="21" name="Text Box 20"/>
          <p:cNvSpPr txBox="1"/>
          <p:nvPr/>
        </p:nvSpPr>
        <p:spPr>
          <a:xfrm>
            <a:off x="7357745" y="2610300"/>
            <a:ext cx="633095" cy="398780"/>
          </a:xfrm>
          <a:prstGeom prst="rect">
            <a:avLst/>
          </a:prstGeom>
          <a:noFill/>
        </p:spPr>
        <p:txBody>
          <a:bodyPr wrap="none" rtlCol="0">
            <a:spAutoFit/>
          </a:bodyPr>
          <a:lstStyle/>
          <a:p>
            <a:r>
              <a:rPr lang="en-US" sz="2000"/>
              <a:t>var2</a:t>
            </a:r>
          </a:p>
        </p:txBody>
      </p:sp>
      <p:sp>
        <p:nvSpPr>
          <p:cNvPr id="22" name="Rectangle 21"/>
          <p:cNvSpPr/>
          <p:nvPr/>
        </p:nvSpPr>
        <p:spPr>
          <a:xfrm>
            <a:off x="8263890" y="20007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Text Box 24"/>
          <p:cNvSpPr txBox="1"/>
          <p:nvPr/>
        </p:nvSpPr>
        <p:spPr>
          <a:xfrm>
            <a:off x="8263890" y="2635700"/>
            <a:ext cx="727710" cy="398780"/>
          </a:xfrm>
          <a:prstGeom prst="rect">
            <a:avLst/>
          </a:prstGeom>
          <a:noFill/>
        </p:spPr>
        <p:txBody>
          <a:bodyPr wrap="none" rtlCol="0">
            <a:spAutoFit/>
          </a:bodyPr>
          <a:lstStyle/>
          <a:p>
            <a:r>
              <a:rPr lang="en-US" sz="2000"/>
              <a:t>temp</a:t>
            </a:r>
          </a:p>
        </p:txBody>
      </p:sp>
      <p:sp>
        <p:nvSpPr>
          <p:cNvPr id="17" name="Text Box 16"/>
          <p:cNvSpPr txBox="1"/>
          <p:nvPr/>
        </p:nvSpPr>
        <p:spPr>
          <a:xfrm>
            <a:off x="8386445" y="2106110"/>
            <a:ext cx="440690" cy="398780"/>
          </a:xfrm>
          <a:prstGeom prst="rect">
            <a:avLst/>
          </a:prstGeom>
          <a:noFill/>
        </p:spPr>
        <p:txBody>
          <a:bodyPr wrap="none" rtlCol="0">
            <a:spAutoFit/>
          </a:bodyPr>
          <a:lstStyle/>
          <a:p>
            <a:r>
              <a:rPr lang="en-US" sz="2000"/>
              <a:t>35</a:t>
            </a:r>
          </a:p>
        </p:txBody>
      </p:sp>
      <p:cxnSp>
        <p:nvCxnSpPr>
          <p:cNvPr id="5" name="Straight Arrow Connector 4"/>
          <p:cNvCxnSpPr/>
          <p:nvPr/>
        </p:nvCxnSpPr>
        <p:spPr>
          <a:xfrm flipH="1" flipV="1">
            <a:off x="685800" y="2648400"/>
            <a:ext cx="1908014" cy="0"/>
          </a:xfrm>
          <a:prstGeom prst="straightConnector1">
            <a:avLst/>
          </a:prstGeom>
          <a:ln>
            <a:solidFill>
              <a:schemeClr val="accent6">
                <a:lumMod val="40000"/>
                <a:lumOff val="60000"/>
              </a:schemeClr>
            </a:solidFill>
            <a:prstDash val="sysDot"/>
            <a:tailEnd type="arrow" w="med" len="med"/>
          </a:ln>
        </p:spPr>
        <p:style>
          <a:lnRef idx="3">
            <a:schemeClr val="accent3"/>
          </a:lnRef>
          <a:fillRef idx="0">
            <a:schemeClr val="accent3"/>
          </a:fillRef>
          <a:effectRef idx="2">
            <a:schemeClr val="accent3"/>
          </a:effectRef>
          <a:fontRef idx="minor">
            <a:schemeClr val="tx1"/>
          </a:fontRef>
        </p:style>
      </p:cxnSp>
      <p:sp>
        <p:nvSpPr>
          <p:cNvPr id="26" name="Text Box 25"/>
          <p:cNvSpPr txBox="1"/>
          <p:nvPr/>
        </p:nvSpPr>
        <p:spPr>
          <a:xfrm>
            <a:off x="2792730" y="2285815"/>
            <a:ext cx="2728595"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function block</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6" grpId="0" bldLvl="0" animBg="1"/>
      <p:bldP spid="18" grpId="0"/>
      <p:bldP spid="19" grpId="0"/>
      <p:bldP spid="20" grpId="0"/>
      <p:bldP spid="21" grpId="0"/>
      <p:bldP spid="22" grpId="0" bldLvl="0" animBg="1"/>
      <p:bldP spid="25" grpId="0"/>
      <p:bldP spid="17"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85"/>
            <a:ext cx="555879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76200" y="-59240"/>
            <a:ext cx="5601970" cy="5001895"/>
          </a:xfrm>
          <a:prstGeom prst="rect">
            <a:avLst/>
          </a:prstGeom>
        </p:spPr>
        <p:txBody>
          <a:bodyPr wrap="square">
            <a:spAutoFit/>
          </a:bodyPr>
          <a:lstStyle/>
          <a:p>
            <a:pPr>
              <a:lnSpc>
                <a:spcPct val="120000"/>
              </a:lnSpc>
            </a:pPr>
            <a:r>
              <a:rPr lang="en-US" sz="1900" dirty="0" smtClean="0">
                <a:solidFill>
                  <a:schemeClr val="bg1"/>
                </a:solidFill>
              </a:rPr>
              <a:t>#include &lt;stdio.h&gt;</a:t>
            </a:r>
          </a:p>
          <a:p>
            <a:pPr>
              <a:lnSpc>
                <a:spcPct val="120000"/>
              </a:lnSpc>
            </a:pPr>
            <a:r>
              <a:rPr lang="en-US" sz="1900" dirty="0" smtClean="0">
                <a:solidFill>
                  <a:schemeClr val="bg1"/>
                </a:solidFill>
              </a:rPr>
              <a:t>void swap( int *var1, int *var2 )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   int temp ;</a:t>
            </a:r>
          </a:p>
          <a:p>
            <a:pPr>
              <a:lnSpc>
                <a:spcPct val="120000"/>
              </a:lnSpc>
            </a:pPr>
            <a:r>
              <a:rPr lang="en-US" sz="1900" dirty="0" smtClean="0">
                <a:solidFill>
                  <a:schemeClr val="bg1"/>
                </a:solidFill>
              </a:rPr>
              <a:t>   temp = *var1 ;</a:t>
            </a:r>
          </a:p>
          <a:p>
            <a:pPr>
              <a:lnSpc>
                <a:spcPct val="120000"/>
              </a:lnSpc>
            </a:pPr>
            <a:r>
              <a:rPr lang="en-US" sz="1900" dirty="0" smtClean="0">
                <a:solidFill>
                  <a:schemeClr val="bg1"/>
                </a:solidFill>
              </a:rPr>
              <a:t> </a:t>
            </a:r>
            <a:r>
              <a:rPr lang="en-US" sz="1900" dirty="0" smtClean="0">
                <a:solidFill>
                  <a:srgbClr val="FF0000"/>
                </a:solidFill>
              </a:rPr>
              <a:t> </a:t>
            </a:r>
            <a:r>
              <a:rPr lang="en-US" sz="1900" dirty="0" smtClean="0">
                <a:solidFill>
                  <a:schemeClr val="bg1"/>
                </a:solidFill>
              </a:rPr>
              <a:t> *var1 = *var2 ;</a:t>
            </a:r>
          </a:p>
          <a:p>
            <a:pPr>
              <a:lnSpc>
                <a:spcPct val="120000"/>
              </a:lnSpc>
            </a:pPr>
            <a:r>
              <a:rPr lang="en-US" sz="1900" dirty="0" smtClean="0">
                <a:solidFill>
                  <a:srgbClr val="FF0000"/>
                </a:solidFill>
              </a:rPr>
              <a:t>   </a:t>
            </a:r>
            <a:r>
              <a:rPr lang="en-US" sz="1900" dirty="0" smtClean="0">
                <a:solidFill>
                  <a:schemeClr val="bg1"/>
                </a:solidFill>
              </a:rPr>
              <a:t>*var2 = temp ;</a:t>
            </a:r>
          </a:p>
          <a:p>
            <a:pPr>
              <a:lnSpc>
                <a:spcPct val="120000"/>
              </a:lnSpc>
            </a:pPr>
            <a:r>
              <a:rPr lang="en-US" sz="1900" dirty="0" smtClean="0">
                <a:solidFill>
                  <a:schemeClr val="bg1"/>
                </a:solidFill>
              </a:rPr>
              <a:t>}</a:t>
            </a:r>
          </a:p>
          <a:p>
            <a:pPr>
              <a:lnSpc>
                <a:spcPct val="120000"/>
              </a:lnSpc>
            </a:pPr>
            <a:r>
              <a:rPr lang="en-US" sz="1900" dirty="0" smtClean="0">
                <a:solidFill>
                  <a:schemeClr val="bg1"/>
                </a:solidFill>
              </a:rPr>
              <a:t>int main( )  {</a:t>
            </a:r>
          </a:p>
          <a:p>
            <a:pPr>
              <a:lnSpc>
                <a:spcPct val="120000"/>
              </a:lnSpc>
            </a:pPr>
            <a:r>
              <a:rPr lang="en-US" sz="1900" dirty="0" smtClean="0">
                <a:solidFill>
                  <a:schemeClr val="bg1"/>
                </a:solidFill>
              </a:rPr>
              <a:t>    int num1 = 35, num2 = 45 ;</a:t>
            </a:r>
          </a:p>
          <a:p>
            <a:pPr>
              <a:lnSpc>
                <a:spcPct val="120000"/>
              </a:lnSpc>
            </a:pPr>
            <a:r>
              <a:rPr lang="en-US" sz="1900" dirty="0" smtClean="0">
                <a:solidFill>
                  <a:schemeClr val="bg1"/>
                </a:solidFill>
              </a:rPr>
              <a:t>    printf("Before swapping: %d, %d", num1, num2);</a:t>
            </a:r>
          </a:p>
          <a:p>
            <a:pPr>
              <a:lnSpc>
                <a:spcPct val="120000"/>
              </a:lnSpc>
            </a:pPr>
            <a:r>
              <a:rPr lang="en-US" sz="1900" dirty="0" smtClean="0">
                <a:solidFill>
                  <a:srgbClr val="FFFF00"/>
                </a:solidFill>
              </a:rPr>
              <a:t>    </a:t>
            </a:r>
            <a:r>
              <a:rPr lang="en-US" sz="1900" dirty="0" smtClean="0">
                <a:solidFill>
                  <a:schemeClr val="bg1"/>
                </a:solidFill>
              </a:rPr>
              <a:t>swap(&amp;num1, &amp;num2);</a:t>
            </a:r>
          </a:p>
          <a:p>
            <a:pPr>
              <a:lnSpc>
                <a:spcPct val="120000"/>
              </a:lnSpc>
            </a:pPr>
            <a:r>
              <a:rPr lang="en-US" sz="1900" dirty="0" smtClean="0">
                <a:solidFill>
                  <a:schemeClr val="bg1"/>
                </a:solidFill>
              </a:rPr>
              <a:t>   </a:t>
            </a:r>
            <a:r>
              <a:rPr lang="en-US" sz="1900" dirty="0" smtClean="0">
                <a:solidFill>
                  <a:srgbClr val="FFFF00"/>
                </a:solidFill>
              </a:rPr>
              <a:t> printf("\nAfter swapping: %d, %d", num1, num2);</a:t>
            </a:r>
          </a:p>
          <a:p>
            <a:pPr>
              <a:lnSpc>
                <a:spcPct val="120000"/>
              </a:lnSpc>
            </a:pPr>
            <a:r>
              <a:rPr lang="en-US" sz="1900" dirty="0" smtClean="0">
                <a:solidFill>
                  <a:schemeClr val="bg1"/>
                </a:solidFill>
              </a:rPr>
              <a:t>}</a:t>
            </a:r>
          </a:p>
        </p:txBody>
      </p:sp>
      <p:sp>
        <p:nvSpPr>
          <p:cNvPr id="6" name="Rectangle 5"/>
          <p:cNvSpPr/>
          <p:nvPr/>
        </p:nvSpPr>
        <p:spPr>
          <a:xfrm>
            <a:off x="624840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7273290" y="438600"/>
            <a:ext cx="685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 Box 8"/>
          <p:cNvSpPr txBox="1"/>
          <p:nvPr/>
        </p:nvSpPr>
        <p:spPr>
          <a:xfrm>
            <a:off x="6384290" y="559250"/>
            <a:ext cx="440690" cy="398780"/>
          </a:xfrm>
          <a:prstGeom prst="rect">
            <a:avLst/>
          </a:prstGeom>
          <a:noFill/>
        </p:spPr>
        <p:txBody>
          <a:bodyPr wrap="none" rtlCol="0">
            <a:spAutoFit/>
          </a:bodyPr>
          <a:lstStyle/>
          <a:p>
            <a:r>
              <a:rPr lang="en-US" sz="2000"/>
              <a:t>45</a:t>
            </a:r>
          </a:p>
        </p:txBody>
      </p:sp>
      <p:sp>
        <p:nvSpPr>
          <p:cNvPr id="10" name="Text Box 9"/>
          <p:cNvSpPr txBox="1"/>
          <p:nvPr/>
        </p:nvSpPr>
        <p:spPr>
          <a:xfrm>
            <a:off x="7409180" y="559250"/>
            <a:ext cx="440690" cy="398780"/>
          </a:xfrm>
          <a:prstGeom prst="rect">
            <a:avLst/>
          </a:prstGeom>
          <a:noFill/>
        </p:spPr>
        <p:txBody>
          <a:bodyPr wrap="none" rtlCol="0">
            <a:spAutoFit/>
          </a:bodyPr>
          <a:lstStyle/>
          <a:p>
            <a:r>
              <a:rPr lang="en-US" sz="2000"/>
              <a:t>35</a:t>
            </a:r>
          </a:p>
        </p:txBody>
      </p:sp>
      <p:sp>
        <p:nvSpPr>
          <p:cNvPr id="11" name="Text Box 10"/>
          <p:cNvSpPr txBox="1"/>
          <p:nvPr/>
        </p:nvSpPr>
        <p:spPr>
          <a:xfrm>
            <a:off x="6137910" y="39820"/>
            <a:ext cx="781685" cy="398780"/>
          </a:xfrm>
          <a:prstGeom prst="rect">
            <a:avLst/>
          </a:prstGeom>
          <a:noFill/>
        </p:spPr>
        <p:txBody>
          <a:bodyPr wrap="none" rtlCol="0">
            <a:spAutoFit/>
          </a:bodyPr>
          <a:lstStyle/>
          <a:p>
            <a:r>
              <a:rPr lang="en-US" sz="2000"/>
              <a:t>num1</a:t>
            </a:r>
          </a:p>
        </p:txBody>
      </p:sp>
      <p:sp>
        <p:nvSpPr>
          <p:cNvPr id="12" name="Text Box 11"/>
          <p:cNvSpPr txBox="1"/>
          <p:nvPr/>
        </p:nvSpPr>
        <p:spPr>
          <a:xfrm>
            <a:off x="7197090" y="39820"/>
            <a:ext cx="781685" cy="398780"/>
          </a:xfrm>
          <a:prstGeom prst="rect">
            <a:avLst/>
          </a:prstGeom>
          <a:noFill/>
        </p:spPr>
        <p:txBody>
          <a:bodyPr wrap="none" rtlCol="0">
            <a:spAutoFit/>
          </a:bodyPr>
          <a:lstStyle/>
          <a:p>
            <a:r>
              <a:rPr lang="en-US" sz="2000"/>
              <a:t>num2</a:t>
            </a:r>
          </a:p>
        </p:txBody>
      </p:sp>
      <p:sp>
        <p:nvSpPr>
          <p:cNvPr id="4" name="Text Box 3"/>
          <p:cNvSpPr txBox="1"/>
          <p:nvPr/>
        </p:nvSpPr>
        <p:spPr>
          <a:xfrm>
            <a:off x="6077585" y="3703770"/>
            <a:ext cx="2540000" cy="783590"/>
          </a:xfrm>
          <a:prstGeom prst="rect">
            <a:avLst/>
          </a:prstGeom>
          <a:noFill/>
        </p:spPr>
        <p:txBody>
          <a:bodyPr wrap="square" rtlCol="0" anchor="t">
            <a:spAutoFit/>
          </a:bodyPr>
          <a:lstStyle/>
          <a:p>
            <a:r>
              <a:rPr lang="en-US" b="1" dirty="0" smtClean="0">
                <a:sym typeface="+mn-ea"/>
              </a:rPr>
              <a:t>Output:</a:t>
            </a:r>
            <a:endParaRPr lang="en-US" b="1" dirty="0" smtClean="0"/>
          </a:p>
          <a:p>
            <a:pPr>
              <a:lnSpc>
                <a:spcPct val="150000"/>
              </a:lnSpc>
            </a:pPr>
            <a:r>
              <a:rPr lang="en-US" altLang="en-IN" dirty="0">
                <a:sym typeface="+mn-ea"/>
              </a:rPr>
              <a:t>Before swapping:  35, 45</a:t>
            </a:r>
            <a:endParaRPr lang="en-US"/>
          </a:p>
        </p:txBody>
      </p:sp>
      <p:sp>
        <p:nvSpPr>
          <p:cNvPr id="8" name="Text Box 7"/>
          <p:cNvSpPr txBox="1"/>
          <p:nvPr/>
        </p:nvSpPr>
        <p:spPr>
          <a:xfrm>
            <a:off x="6324600" y="1048200"/>
            <a:ext cx="569595" cy="398780"/>
          </a:xfrm>
          <a:prstGeom prst="rect">
            <a:avLst/>
          </a:prstGeom>
          <a:noFill/>
        </p:spPr>
        <p:txBody>
          <a:bodyPr wrap="none" rtlCol="0">
            <a:spAutoFit/>
          </a:bodyPr>
          <a:lstStyle/>
          <a:p>
            <a:r>
              <a:rPr lang="en-US" sz="2000"/>
              <a:t>100</a:t>
            </a:r>
          </a:p>
        </p:txBody>
      </p:sp>
      <p:sp>
        <p:nvSpPr>
          <p:cNvPr id="13" name="Text Box 12"/>
          <p:cNvSpPr txBox="1"/>
          <p:nvPr/>
        </p:nvSpPr>
        <p:spPr>
          <a:xfrm>
            <a:off x="7391400" y="1048200"/>
            <a:ext cx="569595" cy="398780"/>
          </a:xfrm>
          <a:prstGeom prst="rect">
            <a:avLst/>
          </a:prstGeom>
          <a:noFill/>
        </p:spPr>
        <p:txBody>
          <a:bodyPr wrap="none" rtlCol="0">
            <a:spAutoFit/>
          </a:bodyPr>
          <a:lstStyle/>
          <a:p>
            <a:r>
              <a:rPr lang="en-US" sz="2000"/>
              <a:t>200</a:t>
            </a:r>
          </a:p>
        </p:txBody>
      </p:sp>
      <p:sp>
        <p:nvSpPr>
          <p:cNvPr id="15" name="Text Box 14"/>
          <p:cNvSpPr txBox="1"/>
          <p:nvPr/>
        </p:nvSpPr>
        <p:spPr>
          <a:xfrm>
            <a:off x="5678170" y="1838140"/>
            <a:ext cx="3340735" cy="491490"/>
          </a:xfrm>
          <a:prstGeom prst="rect">
            <a:avLst/>
          </a:prstGeom>
          <a:noFill/>
        </p:spPr>
        <p:txBody>
          <a:bodyPr wrap="square" rtlCol="0" anchor="t">
            <a:spAutoFit/>
          </a:bodyPr>
          <a:lstStyle/>
          <a:p>
            <a:pPr>
              <a:lnSpc>
                <a:spcPct val="130000"/>
              </a:lnSpc>
            </a:pPr>
            <a:r>
              <a:rPr lang="en-US" sz="2000" dirty="0" smtClean="0">
                <a:solidFill>
                  <a:schemeClr val="tx1"/>
                </a:solidFill>
                <a:sym typeface="+mn-ea"/>
              </a:rPr>
              <a:t>    </a:t>
            </a:r>
          </a:p>
        </p:txBody>
      </p:sp>
      <p:sp>
        <p:nvSpPr>
          <p:cNvPr id="24" name="Text Box 23"/>
          <p:cNvSpPr txBox="1"/>
          <p:nvPr/>
        </p:nvSpPr>
        <p:spPr>
          <a:xfrm>
            <a:off x="6231890" y="4487360"/>
            <a:ext cx="2316480" cy="368300"/>
          </a:xfrm>
          <a:prstGeom prst="rect">
            <a:avLst/>
          </a:prstGeom>
          <a:noFill/>
        </p:spPr>
        <p:txBody>
          <a:bodyPr wrap="none" rtlCol="0" anchor="t">
            <a:spAutoFit/>
          </a:bodyPr>
          <a:lstStyle/>
          <a:p>
            <a:r>
              <a:rPr lang="en-US" altLang="en-IN" dirty="0">
                <a:sym typeface="+mn-ea"/>
              </a:rPr>
              <a:t>After swapping:  45, 35</a:t>
            </a:r>
            <a:endParaRPr lang="en-US"/>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ppt_x</p:attrName>
                                        </p:attrNameLst>
                                      </p:cBhvr>
                                      <p:tavLst>
                                        <p:tav tm="0">
                                          <p:val>
                                            <p:strVal val="#ppt_x-.2"/>
                                          </p:val>
                                        </p:tav>
                                        <p:tav tm="100000">
                                          <p:val>
                                            <p:strVal val="#ppt_x"/>
                                          </p:val>
                                        </p:tav>
                                      </p:tavLst>
                                    </p:anim>
                                    <p:anim calcmode="lin" valueType="num">
                                      <p:cBhvr>
                                        <p:cTn id="8"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228600" y="305045"/>
            <a:ext cx="4572000" cy="4399915"/>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b="1" dirty="0" smtClean="0">
                <a:solidFill>
                  <a:srgbClr val="FFFF00"/>
                </a:solidFill>
              </a:rPr>
              <a:t>int addition ( );</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res = </a:t>
            </a:r>
            <a:r>
              <a:rPr lang="en-US" sz="2000" b="1" dirty="0" smtClean="0">
                <a:solidFill>
                  <a:srgbClr val="FFFF00"/>
                </a:solidFill>
              </a:rPr>
              <a:t>addition ( </a:t>
            </a:r>
            <a:r>
              <a:rPr lang="en-US" sz="2000" b="1" smtClean="0">
                <a:solidFill>
                  <a:srgbClr val="FFFF00"/>
                </a:solidFill>
              </a:rPr>
              <a:t>);</a:t>
            </a:r>
            <a:endParaRPr lang="en-US" sz="2000" b="1" dirty="0" smtClean="0">
              <a:solidFill>
                <a:srgbClr val="FFFF00"/>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b="1" dirty="0" smtClean="0">
                <a:solidFill>
                  <a:srgbClr val="FFFF00"/>
                </a:solidFill>
              </a:rPr>
              <a:t>int addition( )</a:t>
            </a:r>
          </a:p>
          <a:p>
            <a:r>
              <a:rPr lang="en-US" sz="2000" b="1" dirty="0" smtClean="0">
                <a:solidFill>
                  <a:srgbClr val="FFFF00"/>
                </a:solidFill>
              </a:rPr>
              <a:t>{</a:t>
            </a:r>
          </a:p>
          <a:p>
            <a:r>
              <a:rPr lang="en-US" sz="2000" b="1" dirty="0" smtClean="0">
                <a:solidFill>
                  <a:srgbClr val="FFFF00"/>
                </a:solidFill>
              </a:rPr>
              <a:t>           int  var1 = 10, var2 = 20, sum;</a:t>
            </a:r>
          </a:p>
          <a:p>
            <a:r>
              <a:rPr lang="en-US" sz="2000" b="1" dirty="0" smtClean="0">
                <a:solidFill>
                  <a:srgbClr val="FFFF00"/>
                </a:solidFill>
              </a:rPr>
              <a:t>           return sum = var1+ var2;</a:t>
            </a:r>
          </a:p>
          <a:p>
            <a:r>
              <a:rPr lang="en-US" sz="2000" b="1" dirty="0" smtClean="0">
                <a:solidFill>
                  <a:srgbClr val="FFFF00"/>
                </a:solidFill>
              </a:rPr>
              <a:t>}</a:t>
            </a:r>
          </a:p>
        </p:txBody>
      </p:sp>
      <p:sp>
        <p:nvSpPr>
          <p:cNvPr id="13" name="TextBox 19"/>
          <p:cNvSpPr txBox="1"/>
          <p:nvPr/>
        </p:nvSpPr>
        <p:spPr>
          <a:xfrm>
            <a:off x="5156200" y="3493504"/>
            <a:ext cx="3276600" cy="429895"/>
          </a:xfrm>
          <a:prstGeom prst="rect">
            <a:avLst/>
          </a:prstGeom>
          <a:noFill/>
        </p:spPr>
        <p:txBody>
          <a:bodyPr wrap="square" rtlCol="0">
            <a:spAutoFit/>
          </a:bodyPr>
          <a:lstStyle/>
          <a:p>
            <a:r>
              <a:rPr lang="en-US" sz="2200" b="1" dirty="0" smtClean="0"/>
              <a:t>   Output: 30</a:t>
            </a:r>
            <a:endParaRPr lang="en-IN" sz="2200" b="1" dirty="0"/>
          </a:p>
        </p:txBody>
      </p:sp>
      <p:sp>
        <p:nvSpPr>
          <p:cNvPr id="7" name="TextBox 19"/>
          <p:cNvSpPr txBox="1"/>
          <p:nvPr/>
        </p:nvSpPr>
        <p:spPr>
          <a:xfrm>
            <a:off x="5080000" y="1208035"/>
            <a:ext cx="4419600" cy="429895"/>
          </a:xfrm>
          <a:prstGeom prst="rect">
            <a:avLst/>
          </a:prstGeom>
          <a:noFill/>
        </p:spPr>
        <p:txBody>
          <a:bodyPr wrap="square" rtlCol="0">
            <a:spAutoFit/>
          </a:bodyPr>
          <a:lstStyle/>
          <a:p>
            <a:r>
              <a:rPr lang="en-US" sz="2200" b="1" dirty="0" smtClean="0"/>
              <a:t>   Function without arguments...!</a:t>
            </a:r>
            <a:endParaRPr lang="en-IN" sz="22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ppt_x</p:attrName>
                                        </p:attrNameLst>
                                      </p:cBhvr>
                                      <p:tavLst>
                                        <p:tav tm="0">
                                          <p:val>
                                            <p:strVal val="#ppt_x-.2"/>
                                          </p:val>
                                        </p:tav>
                                        <p:tav tm="100000">
                                          <p:val>
                                            <p:strVal val="#ppt_x"/>
                                          </p:val>
                                        </p:tav>
                                      </p:tavLst>
                                    </p:anim>
                                    <p:anim calcmode="lin" valueType="num">
                                      <p:cBhvr>
                                        <p:cTn id="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4953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8" name="TextBox 7"/>
          <p:cNvSpPr txBox="1"/>
          <p:nvPr/>
        </p:nvSpPr>
        <p:spPr>
          <a:xfrm>
            <a:off x="2209800" y="1294395"/>
            <a:ext cx="6052185" cy="460375"/>
          </a:xfrm>
          <a:prstGeom prst="rect">
            <a:avLst/>
          </a:prstGeom>
          <a:noFill/>
        </p:spPr>
        <p:txBody>
          <a:bodyPr wrap="square" rtlCol="0">
            <a:spAutoFit/>
          </a:bodyPr>
          <a:lstStyle/>
          <a:p>
            <a:r>
              <a:rPr lang="en-US" sz="2400" b="1" dirty="0" smtClean="0">
                <a:solidFill>
                  <a:schemeClr val="bg1"/>
                </a:solidFill>
              </a:rPr>
              <a:t>Every C program has  </a:t>
            </a:r>
            <a:r>
              <a:rPr lang="en-US" sz="2400" b="1" dirty="0" smtClean="0"/>
              <a:t>at</a:t>
            </a:r>
            <a:r>
              <a:rPr lang="en-US" sz="2400" b="1" dirty="0" smtClean="0">
                <a:solidFill>
                  <a:schemeClr val="bg1"/>
                </a:solidFill>
              </a:rPr>
              <a:t> </a:t>
            </a:r>
            <a:r>
              <a:rPr lang="en-US" sz="2400" b="1" dirty="0" smtClean="0"/>
              <a:t>least one function.</a:t>
            </a:r>
          </a:p>
        </p:txBody>
      </p:sp>
      <p:pic>
        <p:nvPicPr>
          <p:cNvPr id="118787" name="Picture 3" descr="C:\Users\nivethaa\AppData\Local\Microsoft\Windows\Temporary Internet Files\Content.IE5\WWNC63QA\Arnoud999-Right-or-wrong-4[1].png"/>
          <p:cNvPicPr>
            <a:picLocks noChangeAspect="1" noChangeArrowheads="1"/>
          </p:cNvPicPr>
          <p:nvPr/>
        </p:nvPicPr>
        <p:blipFill>
          <a:blip r:embed="rId3" cstate="print"/>
          <a:srcRect/>
          <a:stretch>
            <a:fillRect/>
          </a:stretch>
        </p:blipFill>
        <p:spPr bwMode="auto">
          <a:xfrm>
            <a:off x="3124203" y="2572651"/>
            <a:ext cx="938157" cy="1170135"/>
          </a:xfrm>
          <a:prstGeom prst="rect">
            <a:avLst/>
          </a:prstGeom>
          <a:noFill/>
        </p:spPr>
      </p:pic>
      <p:sp>
        <p:nvSpPr>
          <p:cNvPr id="11" name="TextBox 10"/>
          <p:cNvSpPr txBox="1"/>
          <p:nvPr/>
        </p:nvSpPr>
        <p:spPr>
          <a:xfrm>
            <a:off x="5029200" y="2801251"/>
            <a:ext cx="3810000" cy="460375"/>
          </a:xfrm>
          <a:prstGeom prst="rect">
            <a:avLst/>
          </a:prstGeom>
          <a:noFill/>
        </p:spPr>
        <p:txBody>
          <a:bodyPr wrap="square" rtlCol="0">
            <a:spAutoFit/>
          </a:bodyPr>
          <a:lstStyle/>
          <a:p>
            <a:r>
              <a:rPr lang="en-US" sz="2400" b="1" dirty="0" smtClean="0"/>
              <a:t>i.e., Main function</a:t>
            </a:r>
          </a:p>
        </p:txBody>
      </p:sp>
      <p:pic>
        <p:nvPicPr>
          <p:cNvPr id="118786" name="Picture 2" descr="C:\Users\nivethaa\AppData\Local\Microsoft\Windows\Temporary Internet Files\Content.IE5\CI5ZGQWT\500px-RedX.svg[1].png"/>
          <p:cNvPicPr>
            <a:picLocks noChangeAspect="1" noChangeArrowheads="1"/>
          </p:cNvPicPr>
          <p:nvPr/>
        </p:nvPicPr>
        <p:blipFill>
          <a:blip r:embed="rId4" cstate="print"/>
          <a:srcRect/>
          <a:stretch>
            <a:fillRect/>
          </a:stretch>
        </p:blipFill>
        <p:spPr bwMode="auto">
          <a:xfrm>
            <a:off x="5486400" y="2421248"/>
            <a:ext cx="1447800" cy="1428837"/>
          </a:xfrm>
          <a:prstGeom prst="rect">
            <a:avLst/>
          </a:prstGeom>
          <a:noFill/>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strips(upRight)">
                                      <p:cBhvr>
                                        <p:cTn id="7" dur="1000"/>
                                        <p:tgtEl>
                                          <p:spTgt spid="118787"/>
                                        </p:tgtEl>
                                      </p:cBhvr>
                                    </p:animEffect>
                                  </p:childTnLst>
                                </p:cTn>
                              </p:par>
                              <p:par>
                                <p:cTn id="8" presetID="18" presetClass="entr" presetSubtype="6" fill="hold" nodeType="withEffect">
                                  <p:stCondLst>
                                    <p:cond delay="0"/>
                                  </p:stCondLst>
                                  <p:childTnLst>
                                    <p:set>
                                      <p:cBhvr>
                                        <p:cTn id="9" dur="1" fill="hold">
                                          <p:stCondLst>
                                            <p:cond delay="0"/>
                                          </p:stCondLst>
                                        </p:cTn>
                                        <p:tgtEl>
                                          <p:spTgt spid="118786"/>
                                        </p:tgtEl>
                                        <p:attrNameLst>
                                          <p:attrName>style.visibility</p:attrName>
                                        </p:attrNameLst>
                                      </p:cBhvr>
                                      <p:to>
                                        <p:strVal val="visible"/>
                                      </p:to>
                                    </p:set>
                                    <p:animEffect transition="in" filter="strips(downRight)">
                                      <p:cBhvr>
                                        <p:cTn id="10" dur="2000"/>
                                        <p:tgtEl>
                                          <p:spTgt spid="1187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2000"/>
                                        <p:tgtEl>
                                          <p:spTgt spid="118786"/>
                                        </p:tgtEl>
                                      </p:cBhvr>
                                    </p:animEffect>
                                    <p:set>
                                      <p:cBhvr>
                                        <p:cTn id="15" dur="1" fill="hold">
                                          <p:stCondLst>
                                            <p:cond delay="1999"/>
                                          </p:stCondLst>
                                        </p:cTn>
                                        <p:tgtEl>
                                          <p:spTgt spid="118786"/>
                                        </p:tgtEl>
                                        <p:attrNameLst>
                                          <p:attrName>style.visibility</p:attrName>
                                        </p:attrNameLst>
                                      </p:cBhvr>
                                      <p:to>
                                        <p:strVal val="hidden"/>
                                      </p:to>
                                    </p:set>
                                  </p:childTnLst>
                                </p:cTn>
                              </p:par>
                              <p:par>
                                <p:cTn id="16" presetID="55" presetClass="entr" presetSubtype="0" fill="hold" grpId="0" nodeType="withEffect">
                                  <p:stCondLst>
                                    <p:cond delay="50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4953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8" name="TextBox 7"/>
          <p:cNvSpPr txBox="1"/>
          <p:nvPr/>
        </p:nvSpPr>
        <p:spPr>
          <a:xfrm>
            <a:off x="2209800" y="233945"/>
            <a:ext cx="6052185" cy="460375"/>
          </a:xfrm>
          <a:prstGeom prst="rect">
            <a:avLst/>
          </a:prstGeom>
          <a:noFill/>
        </p:spPr>
        <p:txBody>
          <a:bodyPr wrap="square" rtlCol="0">
            <a:spAutoFit/>
          </a:bodyPr>
          <a:lstStyle/>
          <a:p>
            <a:r>
              <a:rPr lang="en-US" sz="2400" b="1" dirty="0" smtClean="0">
                <a:solidFill>
                  <a:schemeClr val="bg1"/>
                </a:solidFill>
              </a:rPr>
              <a:t>Every C program has  </a:t>
            </a:r>
            <a:r>
              <a:rPr lang="en-US" sz="2400" b="1" dirty="0" smtClean="0"/>
              <a:t>at</a:t>
            </a:r>
            <a:r>
              <a:rPr lang="en-US" sz="2400" b="1" dirty="0" smtClean="0">
                <a:solidFill>
                  <a:schemeClr val="bg1"/>
                </a:solidFill>
              </a:rPr>
              <a:t> </a:t>
            </a:r>
            <a:r>
              <a:rPr lang="en-US" sz="2400" b="1" dirty="0" smtClean="0"/>
              <a:t>least one function.</a:t>
            </a:r>
          </a:p>
        </p:txBody>
      </p:sp>
      <p:sp>
        <p:nvSpPr>
          <p:cNvPr id="7" name="Text Box 6"/>
          <p:cNvSpPr txBox="1"/>
          <p:nvPr/>
        </p:nvSpPr>
        <p:spPr>
          <a:xfrm>
            <a:off x="572135" y="1192795"/>
            <a:ext cx="4228465" cy="1014730"/>
          </a:xfrm>
          <a:prstGeom prst="rect">
            <a:avLst/>
          </a:prstGeom>
          <a:noFill/>
        </p:spPr>
        <p:txBody>
          <a:bodyPr wrap="square" rtlCol="0">
            <a:spAutoFit/>
          </a:bodyPr>
          <a:lstStyle/>
          <a:p>
            <a:pPr algn="just">
              <a:lnSpc>
                <a:spcPct val="150000"/>
              </a:lnSpc>
            </a:pPr>
            <a:r>
              <a:rPr lang="en-US" sz="2000" b="1">
                <a:solidFill>
                  <a:schemeClr val="bg1"/>
                </a:solidFill>
              </a:rPr>
              <a:t>Can we pass arguments to the main function...?</a:t>
            </a:r>
          </a:p>
        </p:txBody>
      </p:sp>
      <p:pic>
        <p:nvPicPr>
          <p:cNvPr id="9" name="Picture 3" descr="C:\Users\nivethaa\AppData\Local\Microsoft\Windows\Temporary Internet Files\Content.IE5\WWNC63QA\Arnoud999-Right-or-wrong-4[1].png"/>
          <p:cNvPicPr>
            <a:picLocks noGrp="1" noChangeAspect="1" noChangeArrowheads="1"/>
          </p:cNvPicPr>
          <p:nvPr>
            <p:ph idx="1"/>
          </p:nvPr>
        </p:nvPicPr>
        <p:blipFill>
          <a:blip r:embed="rId3" cstate="print"/>
          <a:srcRect/>
          <a:stretch>
            <a:fillRect/>
          </a:stretch>
        </p:blipFill>
        <p:spPr bwMode="auto">
          <a:xfrm>
            <a:off x="5465445" y="1329955"/>
            <a:ext cx="639445" cy="607695"/>
          </a:xfrm>
          <a:prstGeom prst="rect">
            <a:avLst/>
          </a:prstGeom>
          <a:noFill/>
        </p:spPr>
      </p:pic>
      <p:sp>
        <p:nvSpPr>
          <p:cNvPr id="13" name="Text Box 12"/>
          <p:cNvSpPr txBox="1"/>
          <p:nvPr/>
        </p:nvSpPr>
        <p:spPr>
          <a:xfrm>
            <a:off x="546735" y="2462795"/>
            <a:ext cx="4228465" cy="1014730"/>
          </a:xfrm>
          <a:prstGeom prst="rect">
            <a:avLst/>
          </a:prstGeom>
          <a:noFill/>
        </p:spPr>
        <p:txBody>
          <a:bodyPr wrap="square" rtlCol="0">
            <a:spAutoFit/>
          </a:bodyPr>
          <a:lstStyle/>
          <a:p>
            <a:pPr algn="just">
              <a:lnSpc>
                <a:spcPct val="150000"/>
              </a:lnSpc>
            </a:pPr>
            <a:r>
              <a:rPr lang="en-US" sz="2000" b="1">
                <a:solidFill>
                  <a:schemeClr val="bg1"/>
                </a:solidFill>
              </a:rPr>
              <a:t>How do we pass arguments to the main function...?</a:t>
            </a:r>
          </a:p>
        </p:txBody>
      </p:sp>
      <p:sp>
        <p:nvSpPr>
          <p:cNvPr id="14" name="Rectangle 13"/>
          <p:cNvSpPr/>
          <p:nvPr/>
        </p:nvSpPr>
        <p:spPr>
          <a:xfrm>
            <a:off x="5173219" y="2598674"/>
            <a:ext cx="1978025" cy="429895"/>
          </a:xfrm>
          <a:prstGeom prst="rect">
            <a:avLst/>
          </a:prstGeom>
        </p:spPr>
        <p:txBody>
          <a:bodyPr wrap="none">
            <a:spAutoFit/>
          </a:bodyPr>
          <a:lstStyle/>
          <a:p>
            <a:r>
              <a:rPr lang="en-US" altLang="en-IN" sz="2200" dirty="0"/>
              <a:t>- Command line</a:t>
            </a:r>
          </a:p>
        </p:txBody>
      </p:sp>
      <p:sp>
        <p:nvSpPr>
          <p:cNvPr id="11" name="Rectangle 10"/>
          <p:cNvSpPr/>
          <p:nvPr/>
        </p:nvSpPr>
        <p:spPr>
          <a:xfrm>
            <a:off x="5173345" y="3609605"/>
            <a:ext cx="3333750" cy="1106805"/>
          </a:xfrm>
          <a:prstGeom prst="rect">
            <a:avLst/>
          </a:prstGeom>
        </p:spPr>
        <p:txBody>
          <a:bodyPr wrap="square">
            <a:spAutoFit/>
          </a:bodyPr>
          <a:lstStyle/>
          <a:p>
            <a:pPr indent="0" algn="l">
              <a:lnSpc>
                <a:spcPct val="150000"/>
              </a:lnSpc>
              <a:buFontTx/>
              <a:buNone/>
            </a:pPr>
            <a:r>
              <a:rPr lang="en-US" altLang="en-IN" sz="2200" dirty="0" smtClean="0"/>
              <a:t>- Inputs can be passed as arguments</a:t>
            </a:r>
          </a:p>
        </p:txBody>
      </p:sp>
      <p:sp>
        <p:nvSpPr>
          <p:cNvPr id="3" name="Text Box 2"/>
          <p:cNvSpPr txBox="1"/>
          <p:nvPr/>
        </p:nvSpPr>
        <p:spPr>
          <a:xfrm>
            <a:off x="546735" y="3629925"/>
            <a:ext cx="4228465" cy="1014730"/>
          </a:xfrm>
          <a:prstGeom prst="rect">
            <a:avLst/>
          </a:prstGeom>
          <a:noFill/>
        </p:spPr>
        <p:txBody>
          <a:bodyPr wrap="square" rtlCol="0">
            <a:spAutoFit/>
          </a:bodyPr>
          <a:lstStyle/>
          <a:p>
            <a:pPr algn="just">
              <a:lnSpc>
                <a:spcPct val="150000"/>
              </a:lnSpc>
            </a:pPr>
            <a:r>
              <a:rPr lang="en-US" sz="2000" b="1">
                <a:solidFill>
                  <a:schemeClr val="bg1"/>
                </a:solidFill>
              </a:rPr>
              <a:t>Need of passing arguments to the main function...?</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3"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strips(upRight)">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ppt_x</p:attrName>
                                        </p:attrNameLst>
                                      </p:cBhvr>
                                      <p:tavLst>
                                        <p:tav tm="0">
                                          <p:val>
                                            <p:strVal val="#ppt_x-.2"/>
                                          </p:val>
                                        </p:tav>
                                        <p:tav tm="100000">
                                          <p:val>
                                            <p:strVal val="#ppt_x"/>
                                          </p:val>
                                        </p:tav>
                                      </p:tavLst>
                                    </p:anim>
                                    <p:anim calcmode="lin" valueType="num">
                                      <p:cBhvr>
                                        <p:cTn id="20"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ppt_x</p:attrName>
                                        </p:attrNameLst>
                                      </p:cBhvr>
                                      <p:tavLst>
                                        <p:tav tm="0">
                                          <p:val>
                                            <p:strVal val="#ppt_x-.2"/>
                                          </p:val>
                                        </p:tav>
                                        <p:tav tm="100000">
                                          <p:val>
                                            <p:strVal val="#ppt_x"/>
                                          </p:val>
                                        </p:tav>
                                      </p:tavLst>
                                    </p:anim>
                                    <p:anim calcmode="lin" valueType="num">
                                      <p:cBhvr>
                                        <p:cTn id="31"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2" dur="1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1" grpId="0"/>
      <p:bldP spid="3" grpId="0"/>
    </p:bld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44022" y="1031276"/>
            <a:ext cx="8873490" cy="645160"/>
          </a:xfrm>
          <a:prstGeom prst="rect">
            <a:avLst/>
          </a:prstGeom>
        </p:spPr>
        <p:txBody>
          <a:bodyPr wrap="none">
            <a:spAutoFit/>
          </a:bodyPr>
          <a:lstStyle/>
          <a:p>
            <a:pPr>
              <a:lnSpc>
                <a:spcPct val="150000"/>
              </a:lnSpc>
            </a:pPr>
            <a:r>
              <a:rPr lang="en-US" altLang="en-IN" sz="2400" dirty="0">
                <a:solidFill>
                  <a:schemeClr val="bg1"/>
                </a:solidFill>
              </a:rPr>
              <a:t>Write a program to add two numbers using </a:t>
            </a:r>
            <a:r>
              <a:rPr lang="en-US" altLang="en-IN" sz="2400" b="1" dirty="0">
                <a:solidFill>
                  <a:srgbClr val="FFFF00"/>
                </a:solidFill>
              </a:rPr>
              <a:t>command line arguments</a:t>
            </a:r>
            <a:r>
              <a:rPr lang="en-US" altLang="en-IN" sz="2400" dirty="0">
                <a:solidFill>
                  <a:schemeClr val="bg1"/>
                </a:solidFill>
              </a:rPr>
              <a:t>.</a:t>
            </a:r>
          </a:p>
        </p:txBody>
      </p:sp>
      <p:sp>
        <p:nvSpPr>
          <p:cNvPr id="3" name="Rectangle 2"/>
          <p:cNvSpPr/>
          <p:nvPr/>
        </p:nvSpPr>
        <p:spPr>
          <a:xfrm>
            <a:off x="5963920" y="2806330"/>
            <a:ext cx="249428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10  20	</a:t>
            </a:r>
          </a:p>
          <a:p>
            <a:pPr>
              <a:lnSpc>
                <a:spcPct val="150000"/>
              </a:lnSpc>
            </a:pPr>
            <a:r>
              <a:rPr lang="en-US" sz="2400" dirty="0" smtClean="0">
                <a:solidFill>
                  <a:schemeClr val="bg1"/>
                </a:solidFill>
              </a:rPr>
              <a:t>Output:  30</a:t>
            </a:r>
            <a:endParaRPr lang="en-US" sz="3200" dirty="0" smtClean="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210450"/>
            <a:ext cx="4572000" cy="4661535"/>
          </a:xfrm>
          <a:prstGeom prst="rect">
            <a:avLst/>
          </a:prstGeom>
        </p:spPr>
        <p:txBody>
          <a:bodyPr wrap="square">
            <a:spAutoFit/>
          </a:bodyPr>
          <a:lstStyle/>
          <a:p>
            <a:pPr>
              <a:lnSpc>
                <a:spcPct val="150000"/>
              </a:lnSpc>
            </a:pPr>
            <a:r>
              <a:rPr lang="en-US" sz="2200" dirty="0">
                <a:solidFill>
                  <a:schemeClr val="bg1"/>
                </a:solidFill>
              </a:rPr>
              <a:t>#include &lt;stdio.h</a:t>
            </a:r>
            <a:r>
              <a:rPr lang="en-US" sz="2200" dirty="0" smtClean="0">
                <a:solidFill>
                  <a:schemeClr val="bg1"/>
                </a:solidFill>
              </a:rPr>
              <a:t>&gt;</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int num1, num2, sum;</a:t>
            </a:r>
          </a:p>
          <a:p>
            <a:pPr>
              <a:lnSpc>
                <a:spcPct val="150000"/>
              </a:lnSpc>
            </a:pPr>
            <a:r>
              <a:rPr lang="en-US" sz="2200" b="1" dirty="0" smtClean="0">
                <a:solidFill>
                  <a:srgbClr val="FF0000"/>
                </a:solidFill>
              </a:rPr>
              <a:t>scanf(" %d  %d</a:t>
            </a:r>
            <a:r>
              <a:rPr lang="en-US" sz="2200" b="1" dirty="0" smtClean="0">
                <a:solidFill>
                  <a:srgbClr val="FF0000"/>
                </a:solidFill>
                <a:sym typeface="+mn-ea"/>
              </a:rPr>
              <a:t>"</a:t>
            </a:r>
            <a:r>
              <a:rPr lang="en-US" sz="2200" b="1" dirty="0" smtClean="0">
                <a:solidFill>
                  <a:srgbClr val="FF0000"/>
                </a:solidFill>
              </a:rPr>
              <a:t>, &amp;num1, &amp;num2);</a:t>
            </a:r>
          </a:p>
          <a:p>
            <a:pPr>
              <a:lnSpc>
                <a:spcPct val="150000"/>
              </a:lnSpc>
            </a:pPr>
            <a:r>
              <a:rPr lang="en-US" sz="2200" dirty="0" smtClean="0">
                <a:solidFill>
                  <a:schemeClr val="bg1"/>
                </a:solidFill>
              </a:rPr>
              <a:t>sum = num1 + num2;</a:t>
            </a:r>
          </a:p>
          <a:p>
            <a:pPr>
              <a:lnSpc>
                <a:spcPct val="150000"/>
              </a:lnSpc>
            </a:pPr>
            <a:r>
              <a:rPr lang="en-US" sz="2200" dirty="0" smtClean="0">
                <a:solidFill>
                  <a:schemeClr val="bg1"/>
                </a:solidFill>
              </a:rPr>
              <a:t>printf("  sum is : %d  ", sum);</a:t>
            </a:r>
          </a:p>
          <a:p>
            <a:pPr>
              <a:lnSpc>
                <a:spcPct val="150000"/>
              </a:lnSpc>
            </a:pPr>
            <a:r>
              <a:rPr lang="en-US" sz="2200" dirty="0" smtClean="0">
                <a:solidFill>
                  <a:schemeClr val="bg1"/>
                </a:solidFill>
              </a:rPr>
              <a:t>return  0;</a:t>
            </a:r>
          </a:p>
          <a:p>
            <a:pPr>
              <a:lnSpc>
                <a:spcPct val="150000"/>
              </a:lnSpc>
            </a:pPr>
            <a:r>
              <a:rPr lang="en-US" sz="2200" dirty="0" smtClean="0">
                <a:solidFill>
                  <a:schemeClr val="bg1"/>
                </a:solidFill>
              </a:rPr>
              <a:t>}</a:t>
            </a:r>
            <a:endParaRPr lang="en-US" sz="2200" dirty="0">
              <a:solidFill>
                <a:schemeClr val="bg1"/>
              </a:solidFill>
            </a:endParaRPr>
          </a:p>
        </p:txBody>
      </p:sp>
      <p:sp>
        <p:nvSpPr>
          <p:cNvPr id="2" name="Text Box 1"/>
          <p:cNvSpPr txBox="1"/>
          <p:nvPr/>
        </p:nvSpPr>
        <p:spPr>
          <a:xfrm>
            <a:off x="4495800" y="1898465"/>
            <a:ext cx="4433570" cy="521970"/>
          </a:xfrm>
          <a:prstGeom prst="rect">
            <a:avLst/>
          </a:prstGeom>
          <a:noFill/>
        </p:spPr>
        <p:txBody>
          <a:bodyPr wrap="none" rtlCol="0" anchor="t">
            <a:spAutoFit/>
          </a:bodyPr>
          <a:lstStyle/>
          <a:p>
            <a:r>
              <a:rPr lang="en-US" altLang="en-IN" sz="2800" b="1" dirty="0">
                <a:solidFill>
                  <a:schemeClr val="tx1"/>
                </a:solidFill>
                <a:sym typeface="+mn-ea"/>
              </a:rPr>
              <a:t>Command line arguments...?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strips(downRight)">
                                      <p:cBhvr>
                                        <p:cTn id="7" dur="1000"/>
                                        <p:tgtEl>
                                          <p:spTgt spid="14">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strips(downRight)">
                                      <p:cBhvr>
                                        <p:cTn id="10" dur="1000"/>
                                        <p:tgtEl>
                                          <p:spTgt spid="14">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strips(downRight)">
                                      <p:cBhvr>
                                        <p:cTn id="13" dur="1000"/>
                                        <p:tgtEl>
                                          <p:spTgt spid="14">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strips(downRight)">
                                      <p:cBhvr>
                                        <p:cTn id="16" dur="1000"/>
                                        <p:tgtEl>
                                          <p:spTgt spid="14">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strips(downRight)">
                                      <p:cBhvr>
                                        <p:cTn id="19" dur="1000"/>
                                        <p:tgtEl>
                                          <p:spTgt spid="14">
                                            <p:txEl>
                                              <p:pRg st="4" end="4"/>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strips(downRight)">
                                      <p:cBhvr>
                                        <p:cTn id="22" dur="1000"/>
                                        <p:tgtEl>
                                          <p:spTgt spid="14">
                                            <p:txEl>
                                              <p:pRg st="5" end="5"/>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strips(downRight)">
                                      <p:cBhvr>
                                        <p:cTn id="25" dur="1000"/>
                                        <p:tgtEl>
                                          <p:spTgt spid="14">
                                            <p:txEl>
                                              <p:pRg st="6" end="6"/>
                                            </p:txEl>
                                          </p:spTgt>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strips(downRight)">
                                      <p:cBhvr>
                                        <p:cTn id="28" dur="1000"/>
                                        <p:tgtEl>
                                          <p:spTgt spid="14">
                                            <p:txEl>
                                              <p:pRg st="7" end="7"/>
                                            </p:txEl>
                                          </p:spTgt>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strips(downRight)">
                                      <p:cBhvr>
                                        <p:cTn id="31" dur="1000"/>
                                        <p:tgtEl>
                                          <p:spTgt spid="1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1000" fill="hold"/>
                                        <p:tgtEl>
                                          <p:spTgt spid="2"/>
                                        </p:tgtEl>
                                        <p:attrNameLst>
                                          <p:attrName>ppt_x</p:attrName>
                                        </p:attrNameLst>
                                      </p:cBhvr>
                                      <p:tavLst>
                                        <p:tav tm="0">
                                          <p:val>
                                            <p:strVal val="#ppt_x-.2"/>
                                          </p:val>
                                        </p:tav>
                                        <p:tav tm="100000">
                                          <p:val>
                                            <p:strVal val="#ppt_x"/>
                                          </p:val>
                                        </p:tav>
                                      </p:tavLst>
                                    </p:anim>
                                    <p:anim calcmode="lin" valueType="num">
                                      <p:cBhvr>
                                        <p:cTn id="37"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allAtOnce" bldLvl="0"/>
      <p:bldP spid="2"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35" y="900"/>
            <a:ext cx="571754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209074" y="434585"/>
            <a:ext cx="4400550" cy="460375"/>
          </a:xfrm>
          <a:prstGeom prst="rect">
            <a:avLst/>
          </a:prstGeom>
        </p:spPr>
        <p:txBody>
          <a:bodyPr wrap="none">
            <a:spAutoFit/>
          </a:bodyPr>
          <a:lstStyle/>
          <a:p>
            <a:r>
              <a:rPr lang="en-US" sz="2400" dirty="0" smtClean="0">
                <a:solidFill>
                  <a:schemeClr val="bg1"/>
                </a:solidFill>
              </a:rPr>
              <a:t>int main ( </a:t>
            </a:r>
            <a:r>
              <a:rPr lang="en-US" sz="2400" b="1" dirty="0" smtClean="0">
                <a:solidFill>
                  <a:srgbClr val="FF0000"/>
                </a:solidFill>
              </a:rPr>
              <a:t>int argc, char *argv[ ] </a:t>
            </a:r>
            <a:r>
              <a:rPr lang="en-US" sz="2400" b="1" dirty="0" smtClean="0">
                <a:solidFill>
                  <a:schemeClr val="bg1"/>
                </a:solidFill>
              </a:rPr>
              <a:t>)</a:t>
            </a:r>
            <a:r>
              <a:rPr lang="en-US" sz="2400" dirty="0" smtClean="0"/>
              <a:t>  </a:t>
            </a:r>
            <a:endParaRPr lang="en-US" sz="2400" dirty="0"/>
          </a:p>
        </p:txBody>
      </p:sp>
      <p:sp>
        <p:nvSpPr>
          <p:cNvPr id="5" name="Rectangle 4"/>
          <p:cNvSpPr/>
          <p:nvPr/>
        </p:nvSpPr>
        <p:spPr>
          <a:xfrm>
            <a:off x="95885" y="1065795"/>
            <a:ext cx="5502910" cy="3784600"/>
          </a:xfrm>
          <a:prstGeom prst="rect">
            <a:avLst/>
          </a:prstGeom>
        </p:spPr>
        <p:txBody>
          <a:bodyPr wrap="square">
            <a:spAutoFit/>
          </a:bodyPr>
          <a:lstStyle/>
          <a:p>
            <a:pPr algn="just" fontAlgn="base">
              <a:lnSpc>
                <a:spcPct val="150000"/>
              </a:lnSpc>
            </a:pPr>
            <a:r>
              <a:rPr lang="en-US" sz="2000" dirty="0" smtClean="0">
                <a:solidFill>
                  <a:schemeClr val="bg1"/>
                </a:solidFill>
              </a:rPr>
              <a:t>- main() function of a C program accepts arguments from command line or from other shell scripts.</a:t>
            </a:r>
          </a:p>
          <a:p>
            <a:pPr algn="just" fontAlgn="base">
              <a:lnSpc>
                <a:spcPct val="150000"/>
              </a:lnSpc>
            </a:pPr>
            <a:endParaRPr lang="en-US" sz="2000" dirty="0" smtClean="0">
              <a:solidFill>
                <a:schemeClr val="bg1"/>
              </a:solidFill>
            </a:endParaRPr>
          </a:p>
          <a:p>
            <a:pPr algn="just" fontAlgn="base">
              <a:lnSpc>
                <a:spcPct val="150000"/>
              </a:lnSpc>
            </a:pPr>
            <a:r>
              <a:rPr lang="en-US" sz="2000" b="1" dirty="0" smtClean="0">
                <a:solidFill>
                  <a:schemeClr val="bg1"/>
                </a:solidFill>
              </a:rPr>
              <a:t>argc  – </a:t>
            </a:r>
            <a:r>
              <a:rPr lang="en-US" sz="2000" dirty="0" smtClean="0">
                <a:solidFill>
                  <a:schemeClr val="bg1"/>
                </a:solidFill>
              </a:rPr>
              <a:t>Number of arguments in the command line including program name.</a:t>
            </a:r>
          </a:p>
          <a:p>
            <a:pPr algn="just" fontAlgn="base">
              <a:lnSpc>
                <a:spcPct val="150000"/>
              </a:lnSpc>
            </a:pPr>
            <a:endParaRPr lang="en-US" sz="2000" dirty="0" smtClean="0">
              <a:solidFill>
                <a:schemeClr val="bg1"/>
              </a:solidFill>
            </a:endParaRPr>
          </a:p>
          <a:p>
            <a:pPr algn="just" fontAlgn="base">
              <a:lnSpc>
                <a:spcPct val="150000"/>
              </a:lnSpc>
            </a:pPr>
            <a:r>
              <a:rPr lang="en-US" sz="2000" b="1" dirty="0" smtClean="0">
                <a:solidFill>
                  <a:schemeClr val="bg1"/>
                </a:solidFill>
              </a:rPr>
              <a:t>argv[ ] – </a:t>
            </a:r>
            <a:r>
              <a:rPr lang="en-US" sz="2000" dirty="0" smtClean="0">
                <a:solidFill>
                  <a:schemeClr val="bg1"/>
                </a:solidFill>
              </a:rPr>
              <a:t>This is carrying all the arguments including program name.</a:t>
            </a:r>
            <a:endParaRPr lang="en-US" sz="2000" dirty="0">
              <a:solidFill>
                <a:schemeClr val="bg1"/>
              </a:solidFill>
            </a:endParaRPr>
          </a:p>
        </p:txBody>
      </p:sp>
      <p:sp>
        <p:nvSpPr>
          <p:cNvPr id="6" name="Rectangle 5"/>
          <p:cNvSpPr/>
          <p:nvPr/>
        </p:nvSpPr>
        <p:spPr>
          <a:xfrm>
            <a:off x="5952490" y="1047380"/>
            <a:ext cx="2790190" cy="2953385"/>
          </a:xfrm>
          <a:prstGeom prst="rect">
            <a:avLst/>
          </a:prstGeom>
        </p:spPr>
        <p:txBody>
          <a:bodyPr wrap="square">
            <a:spAutoFit/>
          </a:bodyPr>
          <a:lstStyle/>
          <a:p>
            <a:pPr fontAlgn="base">
              <a:lnSpc>
                <a:spcPct val="150000"/>
              </a:lnSpc>
            </a:pPr>
            <a:r>
              <a:rPr lang="en-US" sz="2400" b="1" dirty="0" smtClean="0"/>
              <a:t>sum.c  10  20  </a:t>
            </a:r>
          </a:p>
          <a:p>
            <a:pPr fontAlgn="base">
              <a:lnSpc>
                <a:spcPct val="150000"/>
              </a:lnSpc>
            </a:pPr>
            <a:endParaRPr lang="en-US" sz="2000" dirty="0" smtClean="0"/>
          </a:p>
          <a:p>
            <a:pPr fontAlgn="base">
              <a:lnSpc>
                <a:spcPct val="150000"/>
              </a:lnSpc>
            </a:pPr>
            <a:r>
              <a:rPr lang="en-US" sz="2000" b="1" dirty="0" smtClean="0"/>
              <a:t>Arguments: </a:t>
            </a:r>
          </a:p>
          <a:p>
            <a:pPr fontAlgn="base">
              <a:lnSpc>
                <a:spcPct val="150000"/>
              </a:lnSpc>
            </a:pPr>
            <a:r>
              <a:rPr lang="en-US" sz="2000" dirty="0" smtClean="0"/>
              <a:t>sum.c  - file name</a:t>
            </a:r>
          </a:p>
          <a:p>
            <a:pPr fontAlgn="base">
              <a:lnSpc>
                <a:spcPct val="150000"/>
              </a:lnSpc>
            </a:pPr>
            <a:r>
              <a:rPr lang="en-US" sz="2000" dirty="0" smtClean="0"/>
              <a:t>10 - first input </a:t>
            </a:r>
          </a:p>
          <a:p>
            <a:pPr fontAlgn="base">
              <a:lnSpc>
                <a:spcPct val="150000"/>
              </a:lnSpc>
            </a:pPr>
            <a:r>
              <a:rPr lang="en-US" sz="2000" dirty="0" smtClean="0"/>
              <a:t>20 - second input</a:t>
            </a:r>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p:cTn id="21"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p:cTn id="28"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29"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p:cTn id="35" dur="1000" fill="hold"/>
                                        <p:tgtEl>
                                          <p:spTgt spid="6">
                                            <p:txEl>
                                              <p:pRg st="2" end="2"/>
                                            </p:txEl>
                                          </p:spTgt>
                                        </p:tgtEl>
                                        <p:attrNameLst>
                                          <p:attrName>ppt_x</p:attrName>
                                        </p:attrNameLst>
                                      </p:cBhvr>
                                      <p:tavLst>
                                        <p:tav tm="0">
                                          <p:val>
                                            <p:strVal val="#ppt_x-.2"/>
                                          </p:val>
                                        </p:tav>
                                        <p:tav tm="100000">
                                          <p:val>
                                            <p:strVal val="#ppt_x"/>
                                          </p:val>
                                        </p:tav>
                                      </p:tavLst>
                                    </p:anim>
                                    <p:anim calcmode="lin" valueType="num">
                                      <p:cBhvr>
                                        <p:cTn id="36" dur="1000" fill="hold"/>
                                        <p:tgtEl>
                                          <p:spTgt spid="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 calcmode="lin" valueType="num">
                                      <p:cBhvr>
                                        <p:cTn id="42" dur="1000" fill="hold"/>
                                        <p:tgtEl>
                                          <p:spTgt spid="6">
                                            <p:txEl>
                                              <p:pRg st="3" end="3"/>
                                            </p:txEl>
                                          </p:spTgt>
                                        </p:tgtEl>
                                        <p:attrNameLst>
                                          <p:attrName>ppt_x</p:attrName>
                                        </p:attrNameLst>
                                      </p:cBhvr>
                                      <p:tavLst>
                                        <p:tav tm="0">
                                          <p:val>
                                            <p:strVal val="#ppt_x-.2"/>
                                          </p:val>
                                        </p:tav>
                                        <p:tav tm="100000">
                                          <p:val>
                                            <p:strVal val="#ppt_x"/>
                                          </p:val>
                                        </p:tav>
                                      </p:tavLst>
                                    </p:anim>
                                    <p:anim calcmode="lin" valueType="num">
                                      <p:cBhvr>
                                        <p:cTn id="43" dur="1000" fill="hold"/>
                                        <p:tgtEl>
                                          <p:spTgt spid="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6">
                                            <p:txEl>
                                              <p:pRg st="3" end="3"/>
                                            </p:txEl>
                                          </p:spTgt>
                                        </p:tgtEl>
                                      </p:cBhvr>
                                    </p:animEffect>
                                  </p:childTnLst>
                                </p:cTn>
                              </p:par>
                            </p:childTnLst>
                          </p:cTn>
                        </p:par>
                        <p:par>
                          <p:cTn id="45" fill="hold">
                            <p:stCondLst>
                              <p:cond delay="1000"/>
                            </p:stCondLst>
                            <p:childTnLst>
                              <p:par>
                                <p:cTn id="46" presetID="29" presetClass="entr" presetSubtype="0" fill="hold" nodeType="after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 calcmode="lin" valueType="num">
                                      <p:cBhvr>
                                        <p:cTn id="48" dur="1000" fill="hold"/>
                                        <p:tgtEl>
                                          <p:spTgt spid="6">
                                            <p:txEl>
                                              <p:pRg st="4" end="4"/>
                                            </p:txEl>
                                          </p:spTgt>
                                        </p:tgtEl>
                                        <p:attrNameLst>
                                          <p:attrName>ppt_x</p:attrName>
                                        </p:attrNameLst>
                                      </p:cBhvr>
                                      <p:tavLst>
                                        <p:tav tm="0">
                                          <p:val>
                                            <p:strVal val="#ppt_x-.2"/>
                                          </p:val>
                                        </p:tav>
                                        <p:tav tm="100000">
                                          <p:val>
                                            <p:strVal val="#ppt_x"/>
                                          </p:val>
                                        </p:tav>
                                      </p:tavLst>
                                    </p:anim>
                                    <p:anim calcmode="lin" valueType="num">
                                      <p:cBhvr>
                                        <p:cTn id="49" dur="1000" fill="hold"/>
                                        <p:tgtEl>
                                          <p:spTgt spid="6">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6">
                                            <p:txEl>
                                              <p:pRg st="4" end="4"/>
                                            </p:txEl>
                                          </p:spTgt>
                                        </p:tgtEl>
                                      </p:cBhvr>
                                    </p:animEffect>
                                  </p:childTnLst>
                                </p:cTn>
                              </p:par>
                            </p:childTnLst>
                          </p:cTn>
                        </p:par>
                        <p:par>
                          <p:cTn id="51" fill="hold">
                            <p:stCondLst>
                              <p:cond delay="2000"/>
                            </p:stCondLst>
                            <p:childTnLst>
                              <p:par>
                                <p:cTn id="52" presetID="29" presetClass="entr" presetSubtype="0" fill="hold" nodeType="after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 calcmode="lin" valueType="num">
                                      <p:cBhvr>
                                        <p:cTn id="54" dur="1000" fill="hold"/>
                                        <p:tgtEl>
                                          <p:spTgt spid="6">
                                            <p:txEl>
                                              <p:pRg st="5" end="5"/>
                                            </p:txEl>
                                          </p:spTgt>
                                        </p:tgtEl>
                                        <p:attrNameLst>
                                          <p:attrName>ppt_x</p:attrName>
                                        </p:attrNameLst>
                                      </p:cBhvr>
                                      <p:tavLst>
                                        <p:tav tm="0">
                                          <p:val>
                                            <p:strVal val="#ppt_x-.2"/>
                                          </p:val>
                                        </p:tav>
                                        <p:tav tm="100000">
                                          <p:val>
                                            <p:strVal val="#ppt_x"/>
                                          </p:val>
                                        </p:tav>
                                      </p:tavLst>
                                    </p:anim>
                                    <p:anim calcmode="lin" valueType="num">
                                      <p:cBhvr>
                                        <p:cTn id="55" dur="1000" fill="hold"/>
                                        <p:tgtEl>
                                          <p:spTgt spid="6">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35" y="1085"/>
            <a:ext cx="513270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p:cNvSpPr/>
          <p:nvPr/>
        </p:nvSpPr>
        <p:spPr>
          <a:xfrm>
            <a:off x="208915" y="394600"/>
            <a:ext cx="4599305" cy="4661535"/>
          </a:xfrm>
          <a:prstGeom prst="rect">
            <a:avLst/>
          </a:prstGeom>
        </p:spPr>
        <p:txBody>
          <a:bodyPr wrap="square">
            <a:spAutoFit/>
          </a:bodyPr>
          <a:lstStyle/>
          <a:p>
            <a:pPr>
              <a:lnSpc>
                <a:spcPct val="150000"/>
              </a:lnSpc>
              <a:buNone/>
            </a:pPr>
            <a:r>
              <a:rPr lang="en-IN" altLang="en-US" sz="2200" dirty="0">
                <a:solidFill>
                  <a:schemeClr val="bg1"/>
                </a:solidFill>
                <a:sym typeface="+mn-ea"/>
              </a:rPr>
              <a:t>#include&lt;stdio.h&gt;</a:t>
            </a:r>
          </a:p>
          <a:p>
            <a:pPr>
              <a:lnSpc>
                <a:spcPct val="150000"/>
              </a:lnSpc>
              <a:buNone/>
            </a:pPr>
            <a:r>
              <a:rPr lang="en-IN" altLang="en-US" sz="2200" dirty="0">
                <a:solidFill>
                  <a:schemeClr val="bg1"/>
                </a:solidFill>
                <a:sym typeface="+mn-ea"/>
              </a:rPr>
              <a:t> int main(</a:t>
            </a:r>
            <a:r>
              <a:rPr lang="en-IN" altLang="en-US" sz="2200" b="1" dirty="0">
                <a:solidFill>
                  <a:srgbClr val="FF0000"/>
                </a:solidFill>
                <a:sym typeface="+mn-ea"/>
              </a:rPr>
              <a:t>int num, char *argv[]</a:t>
            </a:r>
            <a:r>
              <a:rPr lang="en-IN" altLang="en-US" sz="2200" dirty="0">
                <a:solidFill>
                  <a:schemeClr val="bg1"/>
                </a:solidFill>
                <a:sym typeface="+mn-ea"/>
              </a:rPr>
              <a:t>)</a:t>
            </a:r>
          </a:p>
          <a:p>
            <a:pPr>
              <a:lnSpc>
                <a:spcPct val="150000"/>
              </a:lnSpc>
              <a:buNone/>
            </a:pPr>
            <a:r>
              <a:rPr lang="en-IN" altLang="en-US" sz="2200" dirty="0">
                <a:solidFill>
                  <a:schemeClr val="bg1"/>
                </a:solidFill>
                <a:sym typeface="+mn-ea"/>
              </a:rPr>
              <a:t>{</a:t>
            </a:r>
          </a:p>
          <a:p>
            <a:pPr>
              <a:lnSpc>
                <a:spcPct val="150000"/>
              </a:lnSpc>
              <a:buNone/>
            </a:pPr>
            <a:r>
              <a:rPr lang="en-IN" altLang="en-US" sz="2200" dirty="0">
                <a:solidFill>
                  <a:schemeClr val="bg1"/>
                </a:solidFill>
                <a:sym typeface="+mn-ea"/>
              </a:rPr>
              <a:t>   printf("num = %d\n", num);</a:t>
            </a:r>
          </a:p>
          <a:p>
            <a:pPr>
              <a:lnSpc>
                <a:spcPct val="150000"/>
              </a:lnSpc>
              <a:buNone/>
            </a:pPr>
            <a:r>
              <a:rPr lang="en-IN" altLang="en-US" sz="2200" dirty="0">
                <a:solidFill>
                  <a:schemeClr val="bg1"/>
                </a:solidFill>
                <a:sym typeface="+mn-ea"/>
              </a:rPr>
              <a:t>   printf("argv[0] = %s ", argv[0]);</a:t>
            </a:r>
          </a:p>
          <a:p>
            <a:pPr>
              <a:lnSpc>
                <a:spcPct val="150000"/>
              </a:lnSpc>
              <a:buNone/>
            </a:pPr>
            <a:r>
              <a:rPr lang="en-IN" altLang="en-US" sz="2200" dirty="0">
                <a:solidFill>
                  <a:schemeClr val="bg1"/>
                </a:solidFill>
                <a:sym typeface="+mn-ea"/>
              </a:rPr>
              <a:t>   printf("argv[</a:t>
            </a:r>
            <a:r>
              <a:rPr lang="en-US" altLang="en-IN" sz="2200" dirty="0">
                <a:solidFill>
                  <a:schemeClr val="bg1"/>
                </a:solidFill>
                <a:sym typeface="+mn-ea"/>
              </a:rPr>
              <a:t>1</a:t>
            </a:r>
            <a:r>
              <a:rPr lang="en-IN" altLang="en-US" sz="2200" dirty="0">
                <a:solidFill>
                  <a:schemeClr val="bg1"/>
                </a:solidFill>
                <a:sym typeface="+mn-ea"/>
              </a:rPr>
              <a:t>] = %s ", argv[</a:t>
            </a:r>
            <a:r>
              <a:rPr lang="en-US" altLang="en-IN" sz="2200" dirty="0">
                <a:solidFill>
                  <a:schemeClr val="bg1"/>
                </a:solidFill>
                <a:sym typeface="+mn-ea"/>
              </a:rPr>
              <a:t>1</a:t>
            </a:r>
            <a:r>
              <a:rPr lang="en-IN" altLang="en-US" sz="2200" dirty="0">
                <a:solidFill>
                  <a:schemeClr val="bg1"/>
                </a:solidFill>
                <a:sym typeface="+mn-ea"/>
              </a:rPr>
              <a:t>]);</a:t>
            </a:r>
          </a:p>
          <a:p>
            <a:pPr>
              <a:lnSpc>
                <a:spcPct val="150000"/>
              </a:lnSpc>
              <a:buNone/>
            </a:pPr>
            <a:r>
              <a:rPr lang="en-IN" altLang="en-US" sz="2200" dirty="0">
                <a:solidFill>
                  <a:schemeClr val="bg1"/>
                </a:solidFill>
                <a:sym typeface="+mn-ea"/>
              </a:rPr>
              <a:t>   printf("argv[</a:t>
            </a:r>
            <a:r>
              <a:rPr lang="en-US" altLang="en-IN" sz="2200" dirty="0">
                <a:solidFill>
                  <a:schemeClr val="bg1"/>
                </a:solidFill>
                <a:sym typeface="+mn-ea"/>
              </a:rPr>
              <a:t>2</a:t>
            </a:r>
            <a:r>
              <a:rPr lang="en-IN" altLang="en-US" sz="2200" dirty="0">
                <a:solidFill>
                  <a:schemeClr val="bg1"/>
                </a:solidFill>
                <a:sym typeface="+mn-ea"/>
              </a:rPr>
              <a:t>] = %s ", argv[</a:t>
            </a:r>
            <a:r>
              <a:rPr lang="en-US" altLang="en-IN" sz="2200" dirty="0">
                <a:solidFill>
                  <a:schemeClr val="bg1"/>
                </a:solidFill>
                <a:sym typeface="+mn-ea"/>
              </a:rPr>
              <a:t>2</a:t>
            </a:r>
            <a:r>
              <a:rPr lang="en-IN" altLang="en-US" sz="2200" dirty="0">
                <a:solidFill>
                  <a:schemeClr val="bg1"/>
                </a:solidFill>
                <a:sym typeface="+mn-ea"/>
              </a:rPr>
              <a:t>]);</a:t>
            </a:r>
          </a:p>
          <a:p>
            <a:pPr>
              <a:lnSpc>
                <a:spcPct val="150000"/>
              </a:lnSpc>
              <a:buNone/>
            </a:pPr>
            <a:r>
              <a:rPr lang="en-IN" altLang="en-US" sz="2200" dirty="0">
                <a:solidFill>
                  <a:schemeClr val="bg1"/>
                </a:solidFill>
                <a:sym typeface="+mn-ea"/>
              </a:rPr>
              <a:t>   return 0;</a:t>
            </a:r>
          </a:p>
          <a:p>
            <a:pPr>
              <a:lnSpc>
                <a:spcPct val="150000"/>
              </a:lnSpc>
              <a:buNone/>
            </a:pPr>
            <a:r>
              <a:rPr lang="en-IN" altLang="en-US" sz="2200" dirty="0">
                <a:solidFill>
                  <a:schemeClr val="bg1"/>
                </a:solidFill>
                <a:sym typeface="+mn-ea"/>
              </a:rPr>
              <a:t>}</a:t>
            </a:r>
          </a:p>
        </p:txBody>
      </p:sp>
      <p:sp>
        <p:nvSpPr>
          <p:cNvPr id="6" name="Rectangle 5"/>
          <p:cNvSpPr/>
          <p:nvPr/>
        </p:nvSpPr>
        <p:spPr>
          <a:xfrm>
            <a:off x="5187950" y="1047565"/>
            <a:ext cx="3806825" cy="645160"/>
          </a:xfrm>
          <a:prstGeom prst="rect">
            <a:avLst/>
          </a:prstGeom>
        </p:spPr>
        <p:txBody>
          <a:bodyPr wrap="square">
            <a:spAutoFit/>
          </a:bodyPr>
          <a:lstStyle/>
          <a:p>
            <a:pPr fontAlgn="base">
              <a:lnSpc>
                <a:spcPct val="150000"/>
              </a:lnSpc>
            </a:pPr>
            <a:r>
              <a:rPr lang="en-US" sz="2200" b="1" dirty="0" smtClean="0"/>
              <a:t>Command line </a:t>
            </a:r>
            <a:r>
              <a:rPr lang="en-US" sz="2400" b="1" dirty="0" smtClean="0"/>
              <a:t>- sum.c  10  20</a:t>
            </a:r>
            <a:endParaRPr lang="en-US" sz="2000" dirty="0"/>
          </a:p>
        </p:txBody>
      </p:sp>
      <p:sp>
        <p:nvSpPr>
          <p:cNvPr id="12" name="TextBox 11"/>
          <p:cNvSpPr txBox="1"/>
          <p:nvPr/>
        </p:nvSpPr>
        <p:spPr>
          <a:xfrm>
            <a:off x="5258435" y="2132145"/>
            <a:ext cx="2461895" cy="2630170"/>
          </a:xfrm>
          <a:prstGeom prst="rect">
            <a:avLst/>
          </a:prstGeom>
          <a:noFill/>
        </p:spPr>
        <p:txBody>
          <a:bodyPr wrap="square" rtlCol="0">
            <a:spAutoFit/>
          </a:bodyPr>
          <a:lstStyle/>
          <a:p>
            <a:pPr>
              <a:lnSpc>
                <a:spcPct val="150000"/>
              </a:lnSpc>
            </a:pPr>
            <a:r>
              <a:rPr lang="en-US" sz="2200" b="1" dirty="0" smtClean="0">
                <a:solidFill>
                  <a:schemeClr val="tx1"/>
                </a:solidFill>
              </a:rPr>
              <a:t>Output:</a:t>
            </a:r>
          </a:p>
          <a:p>
            <a:pPr>
              <a:lnSpc>
                <a:spcPct val="150000"/>
              </a:lnSpc>
            </a:pPr>
            <a:r>
              <a:rPr lang="en-IN" altLang="en-US" sz="2200" dirty="0">
                <a:solidFill>
                  <a:schemeClr val="tx1"/>
                </a:solidFill>
                <a:sym typeface="+mn-ea"/>
              </a:rPr>
              <a:t>num = </a:t>
            </a:r>
            <a:r>
              <a:rPr lang="en-US" altLang="en-IN" sz="2200" dirty="0">
                <a:solidFill>
                  <a:schemeClr val="tx1"/>
                </a:solidFill>
                <a:sym typeface="+mn-ea"/>
              </a:rPr>
              <a:t>3</a:t>
            </a:r>
            <a:endParaRPr lang="en-US" altLang="en-IN" sz="2200" b="1" dirty="0" smtClean="0">
              <a:solidFill>
                <a:schemeClr val="tx1"/>
              </a:solidFill>
              <a:sym typeface="+mn-ea"/>
            </a:endParaRPr>
          </a:p>
          <a:p>
            <a:pPr>
              <a:lnSpc>
                <a:spcPct val="150000"/>
              </a:lnSpc>
            </a:pPr>
            <a:r>
              <a:rPr lang="en-IN" altLang="en-US" sz="2200" dirty="0">
                <a:solidFill>
                  <a:schemeClr val="tx1"/>
                </a:solidFill>
                <a:sym typeface="+mn-ea"/>
              </a:rPr>
              <a:t>argv[0] = </a:t>
            </a:r>
            <a:r>
              <a:rPr lang="en-US" altLang="en-IN" sz="2200" dirty="0">
                <a:solidFill>
                  <a:schemeClr val="tx1"/>
                </a:solidFill>
                <a:sym typeface="+mn-ea"/>
              </a:rPr>
              <a:t>sum.c</a:t>
            </a:r>
          </a:p>
          <a:p>
            <a:pPr>
              <a:lnSpc>
                <a:spcPct val="150000"/>
              </a:lnSpc>
            </a:pPr>
            <a:r>
              <a:rPr lang="en-IN" altLang="en-US" sz="2200" dirty="0">
                <a:solidFill>
                  <a:schemeClr val="tx1"/>
                </a:solidFill>
                <a:sym typeface="+mn-ea"/>
              </a:rPr>
              <a:t>argv[</a:t>
            </a:r>
            <a:r>
              <a:rPr lang="en-US" altLang="en-IN" sz="2200" dirty="0">
                <a:solidFill>
                  <a:schemeClr val="tx1"/>
                </a:solidFill>
                <a:sym typeface="+mn-ea"/>
              </a:rPr>
              <a:t>1</a:t>
            </a:r>
            <a:r>
              <a:rPr lang="en-IN" altLang="en-US" sz="2200" dirty="0">
                <a:solidFill>
                  <a:schemeClr val="tx1"/>
                </a:solidFill>
                <a:sym typeface="+mn-ea"/>
              </a:rPr>
              <a:t>] = </a:t>
            </a:r>
            <a:r>
              <a:rPr lang="en-US" altLang="en-IN" sz="2200" dirty="0">
                <a:solidFill>
                  <a:schemeClr val="tx1"/>
                </a:solidFill>
                <a:sym typeface="+mn-ea"/>
              </a:rPr>
              <a:t>10</a:t>
            </a:r>
          </a:p>
          <a:p>
            <a:pPr>
              <a:lnSpc>
                <a:spcPct val="150000"/>
              </a:lnSpc>
            </a:pPr>
            <a:r>
              <a:rPr lang="en-IN" altLang="en-US" sz="2200" dirty="0">
                <a:solidFill>
                  <a:schemeClr val="tx1"/>
                </a:solidFill>
                <a:sym typeface="+mn-ea"/>
              </a:rPr>
              <a:t>argv[</a:t>
            </a:r>
            <a:r>
              <a:rPr lang="en-US" altLang="en-IN" sz="2200" dirty="0">
                <a:solidFill>
                  <a:schemeClr val="tx1"/>
                </a:solidFill>
                <a:sym typeface="+mn-ea"/>
              </a:rPr>
              <a:t>2</a:t>
            </a:r>
            <a:r>
              <a:rPr lang="en-IN" altLang="en-US" sz="2200" dirty="0">
                <a:solidFill>
                  <a:schemeClr val="tx1"/>
                </a:solidFill>
                <a:sym typeface="+mn-ea"/>
              </a:rPr>
              <a:t>] = </a:t>
            </a:r>
            <a:r>
              <a:rPr lang="en-US" altLang="en-IN" sz="2200" dirty="0">
                <a:solidFill>
                  <a:schemeClr val="tx1"/>
                </a:solidFill>
                <a:sym typeface="+mn-ea"/>
              </a:rPr>
              <a:t>20</a:t>
            </a:r>
            <a:endParaRPr lang="en-US" altLang="en-IN" sz="2200" dirty="0" smtClean="0">
              <a:solidFill>
                <a:schemeClr val="tx1"/>
              </a:solidFill>
              <a:sym typeface="+mn-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ppt_x</p:attrName>
                                        </p:attrNameLst>
                                      </p:cBhvr>
                                      <p:tavLst>
                                        <p:tav tm="0">
                                          <p:val>
                                            <p:strVal val="#ppt_x-.2"/>
                                          </p:val>
                                        </p:tav>
                                        <p:tav tm="100000">
                                          <p:val>
                                            <p:strVal val="#ppt_x"/>
                                          </p:val>
                                        </p:tav>
                                      </p:tavLst>
                                    </p:anim>
                                    <p:anim calcmode="lin" valueType="num">
                                      <p:cBhvr>
                                        <p:cTn id="1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1000" fill="hold"/>
                                        <p:tgtEl>
                                          <p:spTgt spid="12">
                                            <p:txEl>
                                              <p:pRg st="0" end="0"/>
                                            </p:txEl>
                                          </p:spTgt>
                                        </p:tgtEl>
                                        <p:attrNameLst>
                                          <p:attrName>ppt_x</p:attrName>
                                        </p:attrNameLst>
                                      </p:cBhvr>
                                      <p:tavLst>
                                        <p:tav tm="0">
                                          <p:val>
                                            <p:strVal val="#ppt_x-.2"/>
                                          </p:val>
                                        </p:tav>
                                        <p:tav tm="100000">
                                          <p:val>
                                            <p:strVal val="#ppt_x"/>
                                          </p:val>
                                        </p:tav>
                                      </p:tavLst>
                                    </p:anim>
                                    <p:anim calcmode="lin" valueType="num">
                                      <p:cBhvr>
                                        <p:cTn id="20" dur="1000" fill="hold"/>
                                        <p:tgtEl>
                                          <p:spTgt spid="1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 calcmode="lin" valueType="num">
                                      <p:cBhvr>
                                        <p:cTn id="26" dur="1000" fill="hold"/>
                                        <p:tgtEl>
                                          <p:spTgt spid="12">
                                            <p:txEl>
                                              <p:pRg st="1" end="1"/>
                                            </p:txEl>
                                          </p:spTgt>
                                        </p:tgtEl>
                                        <p:attrNameLst>
                                          <p:attrName>ppt_x</p:attrName>
                                        </p:attrNameLst>
                                      </p:cBhvr>
                                      <p:tavLst>
                                        <p:tav tm="0">
                                          <p:val>
                                            <p:strVal val="#ppt_x-.2"/>
                                          </p:val>
                                        </p:tav>
                                        <p:tav tm="100000">
                                          <p:val>
                                            <p:strVal val="#ppt_x"/>
                                          </p:val>
                                        </p:tav>
                                      </p:tavLst>
                                    </p:anim>
                                    <p:anim calcmode="lin" valueType="num">
                                      <p:cBhvr>
                                        <p:cTn id="27" dur="1000" fill="hold"/>
                                        <p:tgtEl>
                                          <p:spTgt spid="1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2">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anim calcmode="lin" valueType="num">
                                      <p:cBhvr>
                                        <p:cTn id="33" dur="1000" fill="hold"/>
                                        <p:tgtEl>
                                          <p:spTgt spid="12">
                                            <p:txEl>
                                              <p:pRg st="2" end="2"/>
                                            </p:txEl>
                                          </p:spTgt>
                                        </p:tgtEl>
                                        <p:attrNameLst>
                                          <p:attrName>ppt_x</p:attrName>
                                        </p:attrNameLst>
                                      </p:cBhvr>
                                      <p:tavLst>
                                        <p:tav tm="0">
                                          <p:val>
                                            <p:strVal val="#ppt_x-.2"/>
                                          </p:val>
                                        </p:tav>
                                        <p:tav tm="100000">
                                          <p:val>
                                            <p:strVal val="#ppt_x"/>
                                          </p:val>
                                        </p:tav>
                                      </p:tavLst>
                                    </p:anim>
                                    <p:anim calcmode="lin" valueType="num">
                                      <p:cBhvr>
                                        <p:cTn id="34" dur="1000" fill="hold"/>
                                        <p:tgtEl>
                                          <p:spTgt spid="1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2">
                                            <p:txEl>
                                              <p:pRg st="3" end="3"/>
                                            </p:txEl>
                                          </p:spTgt>
                                        </p:tgtEl>
                                        <p:attrNameLst>
                                          <p:attrName>style.visibility</p:attrName>
                                        </p:attrNameLst>
                                      </p:cBhvr>
                                      <p:to>
                                        <p:strVal val="visible"/>
                                      </p:to>
                                    </p:set>
                                    <p:anim calcmode="lin" valueType="num">
                                      <p:cBhvr>
                                        <p:cTn id="40" dur="1000" fill="hold"/>
                                        <p:tgtEl>
                                          <p:spTgt spid="12">
                                            <p:txEl>
                                              <p:pRg st="3" end="3"/>
                                            </p:txEl>
                                          </p:spTgt>
                                        </p:tgtEl>
                                        <p:attrNameLst>
                                          <p:attrName>ppt_x</p:attrName>
                                        </p:attrNameLst>
                                      </p:cBhvr>
                                      <p:tavLst>
                                        <p:tav tm="0">
                                          <p:val>
                                            <p:strVal val="#ppt_x-.2"/>
                                          </p:val>
                                        </p:tav>
                                        <p:tav tm="100000">
                                          <p:val>
                                            <p:strVal val="#ppt_x"/>
                                          </p:val>
                                        </p:tav>
                                      </p:tavLst>
                                    </p:anim>
                                    <p:anim calcmode="lin" valueType="num">
                                      <p:cBhvr>
                                        <p:cTn id="41" dur="1000" fill="hold"/>
                                        <p:tgtEl>
                                          <p:spTgt spid="1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grpId="0" nodeType="click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anim calcmode="lin" valueType="num">
                                      <p:cBhvr>
                                        <p:cTn id="47" dur="1000" fill="hold"/>
                                        <p:tgtEl>
                                          <p:spTgt spid="12">
                                            <p:txEl>
                                              <p:pRg st="4" end="4"/>
                                            </p:txEl>
                                          </p:spTgt>
                                        </p:tgtEl>
                                        <p:attrNameLst>
                                          <p:attrName>ppt_x</p:attrName>
                                        </p:attrNameLst>
                                      </p:cBhvr>
                                      <p:tavLst>
                                        <p:tav tm="0">
                                          <p:val>
                                            <p:strVal val="#ppt_x-.2"/>
                                          </p:val>
                                        </p:tav>
                                        <p:tav tm="100000">
                                          <p:val>
                                            <p:strVal val="#ppt_x"/>
                                          </p:val>
                                        </p:tav>
                                      </p:tavLst>
                                    </p:anim>
                                    <p:anim calcmode="lin" valueType="num">
                                      <p:cBhvr>
                                        <p:cTn id="48" dur="1000" fill="hold"/>
                                        <p:tgtEl>
                                          <p:spTgt spid="1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uiExpand="1" build="allAtOnce" bldLvl="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4135" y="900"/>
            <a:ext cx="571754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p:cNvSpPr/>
          <p:nvPr/>
        </p:nvSpPr>
        <p:spPr>
          <a:xfrm>
            <a:off x="209074" y="434135"/>
            <a:ext cx="4400550" cy="460375"/>
          </a:xfrm>
          <a:prstGeom prst="rect">
            <a:avLst/>
          </a:prstGeom>
        </p:spPr>
        <p:txBody>
          <a:bodyPr wrap="none">
            <a:spAutoFit/>
          </a:bodyPr>
          <a:lstStyle/>
          <a:p>
            <a:r>
              <a:rPr lang="en-US" sz="2400" dirty="0" smtClean="0">
                <a:solidFill>
                  <a:schemeClr val="bg1"/>
                </a:solidFill>
              </a:rPr>
              <a:t>int main ( </a:t>
            </a:r>
            <a:r>
              <a:rPr lang="en-US" sz="2400" b="1" dirty="0" smtClean="0">
                <a:solidFill>
                  <a:srgbClr val="FF0000"/>
                </a:solidFill>
              </a:rPr>
              <a:t>int argc, char *argv[ ] </a:t>
            </a:r>
            <a:r>
              <a:rPr lang="en-US" sz="2400" b="1" dirty="0" smtClean="0">
                <a:solidFill>
                  <a:schemeClr val="bg1"/>
                </a:solidFill>
              </a:rPr>
              <a:t>)</a:t>
            </a:r>
            <a:r>
              <a:rPr lang="en-US" sz="2400" dirty="0" smtClean="0"/>
              <a:t>  </a:t>
            </a:r>
            <a:endParaRPr lang="en-US" sz="2400" dirty="0"/>
          </a:p>
        </p:txBody>
      </p:sp>
      <p:sp>
        <p:nvSpPr>
          <p:cNvPr id="5" name="Rectangle 4"/>
          <p:cNvSpPr/>
          <p:nvPr/>
        </p:nvSpPr>
        <p:spPr>
          <a:xfrm>
            <a:off x="132715" y="1649545"/>
            <a:ext cx="5634355" cy="1476375"/>
          </a:xfrm>
          <a:prstGeom prst="rect">
            <a:avLst/>
          </a:prstGeom>
        </p:spPr>
        <p:txBody>
          <a:bodyPr wrap="square">
            <a:spAutoFit/>
          </a:bodyPr>
          <a:lstStyle/>
          <a:p>
            <a:pPr algn="just" fontAlgn="base">
              <a:lnSpc>
                <a:spcPct val="150000"/>
              </a:lnSpc>
            </a:pPr>
            <a:r>
              <a:rPr lang="en-US" sz="2000" b="1" dirty="0" smtClean="0">
                <a:solidFill>
                  <a:schemeClr val="bg1"/>
                </a:solidFill>
              </a:rPr>
              <a:t>     argc  –  3 </a:t>
            </a:r>
          </a:p>
          <a:p>
            <a:pPr algn="just" fontAlgn="base">
              <a:lnSpc>
                <a:spcPct val="150000"/>
              </a:lnSpc>
            </a:pPr>
            <a:r>
              <a:rPr lang="en-US" sz="2000" b="1" dirty="0" smtClean="0">
                <a:solidFill>
                  <a:schemeClr val="bg1"/>
                </a:solidFill>
              </a:rPr>
              <a:t>    </a:t>
            </a:r>
          </a:p>
          <a:p>
            <a:pPr algn="just" fontAlgn="base">
              <a:lnSpc>
                <a:spcPct val="150000"/>
              </a:lnSpc>
            </a:pPr>
            <a:r>
              <a:rPr lang="en-US" sz="2000" b="1" dirty="0" smtClean="0">
                <a:solidFill>
                  <a:schemeClr val="bg1"/>
                </a:solidFill>
              </a:rPr>
              <a:t>    argv[ ]        	</a:t>
            </a:r>
            <a:endParaRPr lang="en-US" sz="2000" b="1" dirty="0">
              <a:solidFill>
                <a:schemeClr val="bg1"/>
              </a:solidFill>
            </a:endParaRPr>
          </a:p>
        </p:txBody>
      </p:sp>
      <p:sp>
        <p:nvSpPr>
          <p:cNvPr id="6" name="Rectangle 5"/>
          <p:cNvSpPr/>
          <p:nvPr/>
        </p:nvSpPr>
        <p:spPr>
          <a:xfrm>
            <a:off x="5952490" y="1046930"/>
            <a:ext cx="2790190" cy="2953385"/>
          </a:xfrm>
          <a:prstGeom prst="rect">
            <a:avLst/>
          </a:prstGeom>
        </p:spPr>
        <p:txBody>
          <a:bodyPr wrap="square">
            <a:spAutoFit/>
          </a:bodyPr>
          <a:lstStyle/>
          <a:p>
            <a:pPr fontAlgn="base">
              <a:lnSpc>
                <a:spcPct val="150000"/>
              </a:lnSpc>
            </a:pPr>
            <a:r>
              <a:rPr lang="en-US" sz="2400" b="1" dirty="0" smtClean="0"/>
              <a:t>sum.c  10  20  </a:t>
            </a:r>
          </a:p>
          <a:p>
            <a:pPr fontAlgn="base">
              <a:lnSpc>
                <a:spcPct val="150000"/>
              </a:lnSpc>
            </a:pPr>
            <a:endParaRPr lang="en-US" sz="2000" dirty="0" smtClean="0"/>
          </a:p>
          <a:p>
            <a:pPr fontAlgn="base">
              <a:lnSpc>
                <a:spcPct val="150000"/>
              </a:lnSpc>
            </a:pPr>
            <a:r>
              <a:rPr lang="en-US" sz="2000" b="1" dirty="0" smtClean="0"/>
              <a:t>Arguments: </a:t>
            </a:r>
          </a:p>
          <a:p>
            <a:pPr fontAlgn="base">
              <a:lnSpc>
                <a:spcPct val="150000"/>
              </a:lnSpc>
            </a:pPr>
            <a:r>
              <a:rPr lang="en-US" sz="2000" dirty="0" smtClean="0"/>
              <a:t>sum.c  - file name</a:t>
            </a:r>
          </a:p>
          <a:p>
            <a:pPr fontAlgn="base">
              <a:lnSpc>
                <a:spcPct val="150000"/>
              </a:lnSpc>
            </a:pPr>
            <a:r>
              <a:rPr lang="en-US" sz="2000" dirty="0" smtClean="0"/>
              <a:t>10 - first input </a:t>
            </a:r>
          </a:p>
          <a:p>
            <a:pPr fontAlgn="base">
              <a:lnSpc>
                <a:spcPct val="150000"/>
              </a:lnSpc>
            </a:pPr>
            <a:r>
              <a:rPr lang="en-US" sz="2000" dirty="0" smtClean="0"/>
              <a:t>20 - second input</a:t>
            </a:r>
            <a:endParaRPr lang="en-US" sz="2000" dirty="0"/>
          </a:p>
        </p:txBody>
      </p:sp>
      <p:cxnSp>
        <p:nvCxnSpPr>
          <p:cNvPr id="2" name="Straight Arrow Connector 1"/>
          <p:cNvCxnSpPr/>
          <p:nvPr/>
        </p:nvCxnSpPr>
        <p:spPr>
          <a:xfrm>
            <a:off x="1360170" y="2947300"/>
            <a:ext cx="576004" cy="190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3" name="Text Box 2"/>
          <p:cNvSpPr txBox="1"/>
          <p:nvPr/>
        </p:nvSpPr>
        <p:spPr>
          <a:xfrm>
            <a:off x="1422400" y="1649545"/>
            <a:ext cx="4231005" cy="553085"/>
          </a:xfrm>
          <a:prstGeom prst="rect">
            <a:avLst/>
          </a:prstGeom>
          <a:noFill/>
        </p:spPr>
        <p:txBody>
          <a:bodyPr wrap="none" rtlCol="0" anchor="t">
            <a:spAutoFit/>
          </a:bodyPr>
          <a:lstStyle/>
          <a:p>
            <a:pPr algn="just" fontAlgn="base">
              <a:lnSpc>
                <a:spcPct val="150000"/>
              </a:lnSpc>
            </a:pPr>
            <a:r>
              <a:rPr lang="en-US" sz="2000" b="1" dirty="0" smtClean="0">
                <a:solidFill>
                  <a:schemeClr val="bg1"/>
                </a:solidFill>
                <a:sym typeface="+mn-ea"/>
              </a:rPr>
              <a:t>(No. of arguments including file name)</a:t>
            </a:r>
          </a:p>
        </p:txBody>
      </p:sp>
      <p:sp>
        <p:nvSpPr>
          <p:cNvPr id="8" name="Text Box 7"/>
          <p:cNvSpPr txBox="1"/>
          <p:nvPr/>
        </p:nvSpPr>
        <p:spPr>
          <a:xfrm>
            <a:off x="2042795" y="2596330"/>
            <a:ext cx="1813560" cy="1476375"/>
          </a:xfrm>
          <a:prstGeom prst="rect">
            <a:avLst/>
          </a:prstGeom>
          <a:noFill/>
        </p:spPr>
        <p:txBody>
          <a:bodyPr wrap="square" rtlCol="0" anchor="t">
            <a:spAutoFit/>
          </a:bodyPr>
          <a:lstStyle/>
          <a:p>
            <a:pPr algn="just" fontAlgn="base">
              <a:lnSpc>
                <a:spcPct val="150000"/>
              </a:lnSpc>
            </a:pPr>
            <a:r>
              <a:rPr lang="en-US" sz="2000" b="1" dirty="0" smtClean="0">
                <a:solidFill>
                  <a:schemeClr val="bg1"/>
                </a:solidFill>
                <a:sym typeface="+mn-ea"/>
              </a:rPr>
              <a:t>argv[0] = sum.c</a:t>
            </a:r>
          </a:p>
          <a:p>
            <a:pPr algn="just" fontAlgn="base">
              <a:lnSpc>
                <a:spcPct val="150000"/>
              </a:lnSpc>
            </a:pPr>
            <a:r>
              <a:rPr lang="en-US" sz="2000" b="1" dirty="0">
                <a:solidFill>
                  <a:schemeClr val="bg1"/>
                </a:solidFill>
                <a:sym typeface="+mn-ea"/>
              </a:rPr>
              <a:t>argv[1] = 10</a:t>
            </a:r>
          </a:p>
          <a:p>
            <a:pPr algn="just" fontAlgn="base">
              <a:lnSpc>
                <a:spcPct val="150000"/>
              </a:lnSpc>
            </a:pPr>
            <a:r>
              <a:rPr lang="en-US" sz="2000" b="1" dirty="0">
                <a:solidFill>
                  <a:schemeClr val="bg1"/>
                </a:solidFill>
                <a:sym typeface="+mn-ea"/>
              </a:rPr>
              <a:t>argv[2] = 20</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ppt_x</p:attrName>
                                        </p:attrNameLst>
                                      </p:cBhvr>
                                      <p:tavLst>
                                        <p:tav tm="0">
                                          <p:val>
                                            <p:strVal val="#ppt_x-.2"/>
                                          </p:val>
                                        </p:tav>
                                        <p:tav tm="100000">
                                          <p:val>
                                            <p:strVal val="#ppt_x"/>
                                          </p:val>
                                        </p:tav>
                                      </p:tavLst>
                                    </p:anim>
                                    <p:anim calcmode="lin" valueType="num">
                                      <p:cBhvr>
                                        <p:cTn id="15"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p:cTn id="21"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22"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 calcmode="lin" valueType="num">
                                      <p:cBhvr>
                                        <p:cTn id="28"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strips(downRight)">
                                      <p:cBhvr>
                                        <p:cTn id="35" dur="10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p:cTn id="40"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41"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8">
                                            <p:txEl>
                                              <p:pRg st="0" end="0"/>
                                            </p:txEl>
                                          </p:spTgt>
                                        </p:tgtEl>
                                      </p:cBhvr>
                                    </p:animEffect>
                                  </p:childTnLst>
                                </p:cTn>
                              </p:par>
                            </p:childTnLst>
                          </p:cTn>
                        </p:par>
                        <p:par>
                          <p:cTn id="43" fill="hold">
                            <p:stCondLst>
                              <p:cond delay="1000"/>
                            </p:stCondLst>
                            <p:childTnLst>
                              <p:par>
                                <p:cTn id="44" presetID="29" presetClass="entr" presetSubtype="0" fill="hold" nodeType="afterEffect">
                                  <p:stCondLst>
                                    <p:cond delay="0"/>
                                  </p:stCondLst>
                                  <p:childTnLst>
                                    <p:set>
                                      <p:cBhvr>
                                        <p:cTn id="45" dur="1" fill="hold">
                                          <p:stCondLst>
                                            <p:cond delay="0"/>
                                          </p:stCondLst>
                                        </p:cTn>
                                        <p:tgtEl>
                                          <p:spTgt spid="8">
                                            <p:txEl>
                                              <p:pRg st="1" end="1"/>
                                            </p:txEl>
                                          </p:spTgt>
                                        </p:tgtEl>
                                        <p:attrNameLst>
                                          <p:attrName>style.visibility</p:attrName>
                                        </p:attrNameLst>
                                      </p:cBhvr>
                                      <p:to>
                                        <p:strVal val="visible"/>
                                      </p:to>
                                    </p:set>
                                    <p:anim calcmode="lin" valueType="num">
                                      <p:cBhvr>
                                        <p:cTn id="46"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47"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8">
                                            <p:txEl>
                                              <p:pRg st="1" end="1"/>
                                            </p:txEl>
                                          </p:spTgt>
                                        </p:tgtEl>
                                      </p:cBhvr>
                                    </p:animEffect>
                                  </p:childTnLst>
                                </p:cTn>
                              </p:par>
                            </p:childTnLst>
                          </p:cTn>
                        </p:par>
                        <p:par>
                          <p:cTn id="49" fill="hold">
                            <p:stCondLst>
                              <p:cond delay="2000"/>
                            </p:stCondLst>
                            <p:childTnLst>
                              <p:par>
                                <p:cTn id="50" presetID="29" presetClass="entr" presetSubtype="0" fill="hold" nodeType="after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 calcmode="lin" valueType="num">
                                      <p:cBhvr>
                                        <p:cTn id="52"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53"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uiExpand="1" build="allAtOnce"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06705" y="761365"/>
            <a:ext cx="3785870" cy="3415030"/>
          </a:xfrm>
          <a:prstGeom prst="rect">
            <a:avLst/>
          </a:prstGeom>
          <a:noFill/>
        </p:spPr>
        <p:txBody>
          <a:bodyPr wrap="square" rtlCol="0">
            <a:spAutoFit/>
          </a:bodyPr>
          <a:lstStyle/>
          <a:p>
            <a:pPr lvl="0">
              <a:lnSpc>
                <a:spcPct val="120000"/>
              </a:lnSpc>
              <a:buNone/>
            </a:pPr>
            <a:r>
              <a:rPr lang="en-IN" sz="2000" dirty="0" smtClean="0">
                <a:sym typeface="+mn-ea"/>
              </a:rPr>
              <a:t>#include&lt;</a:t>
            </a:r>
            <a:r>
              <a:rPr lang="en-IN" sz="2000" dirty="0" err="1" smtClean="0">
                <a:sym typeface="+mn-ea"/>
              </a:rPr>
              <a:t>stdio.h</a:t>
            </a:r>
            <a:r>
              <a:rPr lang="en-IN" sz="2000" dirty="0" smtClean="0">
                <a:sym typeface="+mn-ea"/>
              </a:rPr>
              <a:t>&gt;</a:t>
            </a:r>
            <a:endParaRPr lang="en-IN" sz="2000" dirty="0" smtClean="0"/>
          </a:p>
          <a:p>
            <a:pPr lvl="0">
              <a:lnSpc>
                <a:spcPct val="120000"/>
              </a:lnSpc>
              <a:buNone/>
            </a:pPr>
            <a:r>
              <a:rPr lang="en-IN" sz="2000" dirty="0" err="1" smtClean="0">
                <a:sym typeface="+mn-ea"/>
              </a:rPr>
              <a:t>int</a:t>
            </a:r>
            <a:r>
              <a:rPr lang="en-IN" sz="2000" dirty="0" smtClean="0">
                <a:sym typeface="+mn-ea"/>
              </a:rPr>
              <a:t> main() </a:t>
            </a:r>
          </a:p>
          <a:p>
            <a:pPr lvl="0">
              <a:lnSpc>
                <a:spcPct val="120000"/>
              </a:lnSpc>
              <a:buNone/>
            </a:pPr>
            <a:r>
              <a:rPr lang="en-IN" sz="2000" dirty="0" smtClean="0">
                <a:sym typeface="+mn-ea"/>
              </a:rPr>
              <a:t>{</a:t>
            </a:r>
            <a:endParaRPr lang="en-IN" sz="2000" dirty="0" smtClean="0"/>
          </a:p>
          <a:p>
            <a:pPr lvl="0">
              <a:lnSpc>
                <a:spcPct val="120000"/>
              </a:lnSpc>
              <a:buNone/>
            </a:pPr>
            <a:r>
              <a:rPr lang="en-IN" sz="2000" dirty="0" smtClean="0">
                <a:sym typeface="+mn-ea"/>
              </a:rPr>
              <a:t>   </a:t>
            </a:r>
            <a:r>
              <a:rPr lang="en-IN" sz="2000" dirty="0" err="1" smtClean="0">
                <a:sym typeface="+mn-ea"/>
              </a:rPr>
              <a:t>int</a:t>
            </a:r>
            <a:r>
              <a:rPr lang="en-IN" sz="2000" dirty="0" smtClean="0">
                <a:sym typeface="+mn-ea"/>
              </a:rPr>
              <a:t> x</a:t>
            </a:r>
            <a:r>
              <a:rPr lang="en-US" altLang="en-IN" sz="2000" dirty="0" smtClean="0">
                <a:sym typeface="+mn-ea"/>
              </a:rPr>
              <a:t>=1</a:t>
            </a:r>
            <a:r>
              <a:rPr lang="en-IN" sz="2000" dirty="0" smtClean="0">
                <a:sym typeface="+mn-ea"/>
              </a:rPr>
              <a:t>;</a:t>
            </a:r>
            <a:endParaRPr lang="en-IN" sz="2000" dirty="0" smtClean="0"/>
          </a:p>
          <a:p>
            <a:pPr lvl="0">
              <a:lnSpc>
                <a:spcPct val="120000"/>
              </a:lnSpc>
              <a:buNone/>
            </a:pPr>
            <a:r>
              <a:rPr lang="en-IN" sz="2000" dirty="0" smtClean="0">
                <a:sym typeface="+mn-ea"/>
              </a:rPr>
              <a:t>   for( ;  ; )</a:t>
            </a:r>
            <a:endParaRPr lang="en-IN" sz="2000" dirty="0" smtClean="0"/>
          </a:p>
          <a:p>
            <a:pPr lvl="0">
              <a:lnSpc>
                <a:spcPct val="120000"/>
              </a:lnSpc>
              <a:buNone/>
            </a:pPr>
            <a:r>
              <a:rPr lang="en-IN" sz="2000" dirty="0" smtClean="0">
                <a:sym typeface="+mn-ea"/>
              </a:rPr>
              <a:t>   {</a:t>
            </a:r>
            <a:endParaRPr lang="en-IN" sz="2000" dirty="0" smtClean="0"/>
          </a:p>
          <a:p>
            <a:pPr lvl="0">
              <a:lnSpc>
                <a:spcPct val="120000"/>
              </a:lnSpc>
              <a:buNone/>
            </a:pPr>
            <a:r>
              <a:rPr lang="en-IN" sz="2000" dirty="0" smtClean="0">
                <a:sym typeface="+mn-ea"/>
              </a:rPr>
              <a:t>        </a:t>
            </a:r>
            <a:r>
              <a:rPr lang="en-IN" sz="2000" dirty="0" err="1" smtClean="0">
                <a:sym typeface="+mn-ea"/>
              </a:rPr>
              <a:t>printf</a:t>
            </a:r>
            <a:r>
              <a:rPr lang="en-IN" sz="2000" dirty="0" smtClean="0">
                <a:sym typeface="+mn-ea"/>
              </a:rPr>
              <a:t>("%d\</a:t>
            </a:r>
            <a:r>
              <a:rPr lang="en-IN" sz="2000" dirty="0" err="1" smtClean="0">
                <a:sym typeface="+mn-ea"/>
              </a:rPr>
              <a:t>n",</a:t>
            </a:r>
            <a:r>
              <a:rPr lang="en-US" altLang="en-IN" sz="2000" dirty="0" err="1" smtClean="0">
                <a:sym typeface="+mn-ea"/>
              </a:rPr>
              <a:t>x</a:t>
            </a:r>
            <a:r>
              <a:rPr lang="en-IN" sz="2000" dirty="0" smtClean="0">
                <a:sym typeface="+mn-ea"/>
              </a:rPr>
              <a:t>);</a:t>
            </a:r>
            <a:endParaRPr lang="en-IN" sz="2000" dirty="0" smtClean="0"/>
          </a:p>
          <a:p>
            <a:pPr lvl="0">
              <a:lnSpc>
                <a:spcPct val="120000"/>
              </a:lnSpc>
              <a:buNone/>
            </a:pPr>
            <a:r>
              <a:rPr lang="en-IN" sz="2000" dirty="0" smtClean="0">
                <a:sym typeface="+mn-ea"/>
              </a:rPr>
              <a:t>   }</a:t>
            </a:r>
            <a:endParaRPr lang="en-IN" sz="2000" dirty="0" smtClean="0"/>
          </a:p>
          <a:p>
            <a:pPr lvl="0">
              <a:lnSpc>
                <a:spcPct val="120000"/>
              </a:lnSpc>
              <a:buNone/>
            </a:pPr>
            <a:r>
              <a:rPr lang="en-IN" sz="2000" dirty="0" smtClean="0">
                <a:sym typeface="+mn-ea"/>
              </a:rPr>
              <a:t>}</a:t>
            </a:r>
            <a:r>
              <a:rPr lang="en-US" altLang="en-IN" sz="2000" dirty="0" smtClean="0">
                <a:sym typeface="+mn-ea"/>
              </a:rPr>
              <a:t>	</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sz="2000" dirty="0" smtClean="0">
                <a:solidFill>
                  <a:schemeClr val="bg1"/>
                </a:solidFill>
                <a:sym typeface="+mn-ea"/>
              </a:rPr>
              <a:t>How many times the for loop will be executed?</a:t>
            </a:r>
            <a:endParaRPr lang="en-US" altLang="en-IN" sz="2000" b="1" dirty="0" smtClean="0">
              <a:solidFill>
                <a:schemeClr val="bg1"/>
              </a:solidFill>
              <a:sym typeface="+mn-ea"/>
            </a:endParaRP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a:t>
            </a:r>
          </a:p>
          <a:p>
            <a:pPr>
              <a:lnSpc>
                <a:spcPct val="160000"/>
              </a:lnSpc>
            </a:pPr>
            <a:r>
              <a:rPr lang="en-US" altLang="en-IN" sz="2000" b="1" dirty="0">
                <a:solidFill>
                  <a:schemeClr val="bg1"/>
                </a:solidFill>
              </a:rPr>
              <a:t>(B) 0</a:t>
            </a:r>
          </a:p>
          <a:p>
            <a:pPr>
              <a:lnSpc>
                <a:spcPct val="160000"/>
              </a:lnSpc>
            </a:pPr>
            <a:r>
              <a:rPr lang="en-US" altLang="en-IN" sz="2000" b="1" dirty="0">
                <a:solidFill>
                  <a:schemeClr val="bg1"/>
                </a:solidFill>
              </a:rPr>
              <a:t>(C) Infinite times</a:t>
            </a:r>
          </a:p>
          <a:p>
            <a:pPr>
              <a:lnSpc>
                <a:spcPct val="160000"/>
              </a:lnSpc>
            </a:pPr>
            <a:r>
              <a:rPr lang="en-US" altLang="en-IN" sz="2000" b="1" dirty="0">
                <a:solidFill>
                  <a:schemeClr val="bg1"/>
                </a:solidFill>
              </a:rPr>
              <a:t>(D) Compile time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37</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463030" y="297497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18150"/>
            <a:ext cx="4114800" cy="4661535"/>
          </a:xfrm>
          <a:prstGeom prst="rect">
            <a:avLst/>
          </a:prstGeom>
        </p:spPr>
        <p:txBody>
          <a:bodyPr wrap="square">
            <a:spAutoFit/>
          </a:bodyPr>
          <a:lstStyle/>
          <a:p>
            <a:pPr>
              <a:lnSpc>
                <a:spcPct val="150000"/>
              </a:lnSpc>
            </a:pPr>
            <a:r>
              <a:rPr lang="en-US" sz="2200" dirty="0">
                <a:solidFill>
                  <a:schemeClr val="bg1"/>
                </a:solidFill>
              </a:rPr>
              <a:t>#include &lt;stdio.h</a:t>
            </a:r>
            <a:r>
              <a:rPr lang="en-US" sz="2200" dirty="0" smtClean="0">
                <a:solidFill>
                  <a:schemeClr val="bg1"/>
                </a:solidFill>
              </a:rPr>
              <a:t>&gt;</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int num1, num2, sum;</a:t>
            </a:r>
          </a:p>
          <a:p>
            <a:pPr>
              <a:lnSpc>
                <a:spcPct val="150000"/>
              </a:lnSpc>
            </a:pPr>
            <a:r>
              <a:rPr lang="en-US" sz="2200" b="1" dirty="0" smtClean="0">
                <a:solidFill>
                  <a:srgbClr val="FF0000"/>
                </a:solidFill>
              </a:rPr>
              <a:t>scanf</a:t>
            </a:r>
            <a:r>
              <a:rPr lang="en-US" sz="2200" dirty="0" smtClean="0">
                <a:solidFill>
                  <a:schemeClr val="bg1"/>
                </a:solidFill>
              </a:rPr>
              <a:t>(" %d  %d</a:t>
            </a:r>
            <a:r>
              <a:rPr lang="en-US" sz="2200" dirty="0" smtClean="0">
                <a:solidFill>
                  <a:schemeClr val="bg1"/>
                </a:solidFill>
                <a:sym typeface="+mn-ea"/>
              </a:rPr>
              <a:t>"</a:t>
            </a:r>
            <a:r>
              <a:rPr lang="en-US" sz="2200" dirty="0" smtClean="0">
                <a:solidFill>
                  <a:schemeClr val="bg1"/>
                </a:solidFill>
              </a:rPr>
              <a:t>, &amp;num1, &amp;num2);</a:t>
            </a:r>
          </a:p>
          <a:p>
            <a:pPr>
              <a:lnSpc>
                <a:spcPct val="150000"/>
              </a:lnSpc>
            </a:pPr>
            <a:r>
              <a:rPr lang="en-US" sz="2200" dirty="0" smtClean="0">
                <a:solidFill>
                  <a:schemeClr val="bg1"/>
                </a:solidFill>
              </a:rPr>
              <a:t>sum = num1 + num2;</a:t>
            </a:r>
          </a:p>
          <a:p>
            <a:pPr>
              <a:lnSpc>
                <a:spcPct val="150000"/>
              </a:lnSpc>
            </a:pPr>
            <a:r>
              <a:rPr lang="en-US" sz="2200" dirty="0" smtClean="0">
                <a:solidFill>
                  <a:schemeClr val="bg1"/>
                </a:solidFill>
              </a:rPr>
              <a:t>printf("  sum is : %d  ", sum);</a:t>
            </a:r>
          </a:p>
          <a:p>
            <a:pPr>
              <a:lnSpc>
                <a:spcPct val="150000"/>
              </a:lnSpc>
            </a:pPr>
            <a:r>
              <a:rPr lang="en-US" sz="2200" dirty="0" smtClean="0">
                <a:solidFill>
                  <a:schemeClr val="bg1"/>
                </a:solidFill>
              </a:rPr>
              <a:t>return  0;</a:t>
            </a:r>
          </a:p>
          <a:p>
            <a:pPr>
              <a:lnSpc>
                <a:spcPct val="150000"/>
              </a:lnSpc>
            </a:pPr>
            <a:r>
              <a:rPr lang="en-US" sz="2200" dirty="0" smtClean="0">
                <a:solidFill>
                  <a:schemeClr val="bg1"/>
                </a:solidFill>
              </a:rPr>
              <a:t>}</a:t>
            </a:r>
            <a:endParaRPr lang="en-US" sz="2200" dirty="0">
              <a:solidFill>
                <a:schemeClr val="bg1"/>
              </a:solidFill>
            </a:endParaRPr>
          </a:p>
        </p:txBody>
      </p:sp>
      <p:sp>
        <p:nvSpPr>
          <p:cNvPr id="2" name="Rectangle 1"/>
          <p:cNvSpPr/>
          <p:nvPr/>
        </p:nvSpPr>
        <p:spPr>
          <a:xfrm>
            <a:off x="4699000" y="-43550"/>
            <a:ext cx="4114800" cy="4154170"/>
          </a:xfrm>
          <a:prstGeom prst="rect">
            <a:avLst/>
          </a:prstGeom>
        </p:spPr>
        <p:txBody>
          <a:bodyPr wrap="square">
            <a:spAutoFit/>
          </a:bodyPr>
          <a:lstStyle/>
          <a:p>
            <a:pPr>
              <a:lnSpc>
                <a:spcPct val="150000"/>
              </a:lnSpc>
            </a:pPr>
            <a:r>
              <a:rPr lang="en-US" sz="2200" dirty="0">
                <a:solidFill>
                  <a:schemeClr val="tx1"/>
                </a:solidFill>
              </a:rPr>
              <a:t>#include &lt;stdio.h</a:t>
            </a:r>
            <a:r>
              <a:rPr lang="en-US" sz="2200" dirty="0" smtClean="0">
                <a:solidFill>
                  <a:schemeClr val="tx1"/>
                </a:solidFill>
              </a:rPr>
              <a:t>&gt;</a:t>
            </a:r>
          </a:p>
          <a:p>
            <a:pPr>
              <a:lnSpc>
                <a:spcPct val="150000"/>
              </a:lnSpc>
            </a:pPr>
            <a:r>
              <a:rPr lang="en-US" sz="2200" dirty="0" smtClean="0">
                <a:solidFill>
                  <a:schemeClr val="tx1"/>
                </a:solidFill>
              </a:rPr>
              <a:t>int main(</a:t>
            </a:r>
            <a:r>
              <a:rPr lang="en-US" sz="2200" b="1" dirty="0" smtClean="0">
                <a:solidFill>
                  <a:srgbClr val="FF0000"/>
                </a:solidFill>
              </a:rPr>
              <a:t>int argc, char*argv[]</a:t>
            </a:r>
            <a:r>
              <a:rPr lang="en-US" sz="2200" dirty="0" smtClean="0">
                <a:solidFill>
                  <a:schemeClr val="tx1"/>
                </a:solidFill>
              </a:rPr>
              <a:t>)</a:t>
            </a:r>
          </a:p>
          <a:p>
            <a:pPr>
              <a:lnSpc>
                <a:spcPct val="150000"/>
              </a:lnSpc>
            </a:pPr>
            <a:r>
              <a:rPr lang="en-US" sz="2200" dirty="0" smtClean="0">
                <a:solidFill>
                  <a:schemeClr val="tx1"/>
                </a:solidFill>
              </a:rPr>
              <a:t>{</a:t>
            </a:r>
          </a:p>
          <a:p>
            <a:pPr>
              <a:lnSpc>
                <a:spcPct val="150000"/>
              </a:lnSpc>
            </a:pPr>
            <a:r>
              <a:rPr lang="en-US" sz="2200" dirty="0" smtClean="0">
                <a:solidFill>
                  <a:schemeClr val="tx1"/>
                </a:solidFill>
              </a:rPr>
              <a:t>int sum;</a:t>
            </a:r>
          </a:p>
          <a:p>
            <a:pPr>
              <a:lnSpc>
                <a:spcPct val="150000"/>
              </a:lnSpc>
            </a:pPr>
            <a:r>
              <a:rPr lang="en-US" sz="2200" dirty="0" smtClean="0">
                <a:solidFill>
                  <a:schemeClr val="tx1"/>
                </a:solidFill>
              </a:rPr>
              <a:t>sum = argv[1] + argv[2];</a:t>
            </a:r>
          </a:p>
          <a:p>
            <a:pPr>
              <a:lnSpc>
                <a:spcPct val="150000"/>
              </a:lnSpc>
            </a:pPr>
            <a:r>
              <a:rPr lang="en-US" sz="2200" dirty="0" smtClean="0">
                <a:solidFill>
                  <a:schemeClr val="tx1"/>
                </a:solidFill>
              </a:rPr>
              <a:t>printf(" sum is : %d  ", sum);</a:t>
            </a:r>
          </a:p>
          <a:p>
            <a:pPr>
              <a:lnSpc>
                <a:spcPct val="150000"/>
              </a:lnSpc>
            </a:pPr>
            <a:r>
              <a:rPr lang="en-US" sz="2200" dirty="0" smtClean="0">
                <a:solidFill>
                  <a:schemeClr val="tx1"/>
                </a:solidFill>
              </a:rPr>
              <a:t>return  0;</a:t>
            </a:r>
          </a:p>
          <a:p>
            <a:pPr>
              <a:lnSpc>
                <a:spcPct val="150000"/>
              </a:lnSpc>
            </a:pPr>
            <a:r>
              <a:rPr lang="en-US" sz="2200" dirty="0" smtClean="0">
                <a:solidFill>
                  <a:schemeClr val="tx1"/>
                </a:solidFill>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strips(downRight)">
                                      <p:cBhvr>
                                        <p:cTn id="7" dur="1000"/>
                                        <p:tgtEl>
                                          <p:spTgt spid="14">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strips(downRight)">
                                      <p:cBhvr>
                                        <p:cTn id="10" dur="1000"/>
                                        <p:tgtEl>
                                          <p:spTgt spid="14">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strips(downRight)">
                                      <p:cBhvr>
                                        <p:cTn id="13" dur="1000"/>
                                        <p:tgtEl>
                                          <p:spTgt spid="14">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strips(downRight)">
                                      <p:cBhvr>
                                        <p:cTn id="16" dur="1000"/>
                                        <p:tgtEl>
                                          <p:spTgt spid="14">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strips(downRight)">
                                      <p:cBhvr>
                                        <p:cTn id="19" dur="1000"/>
                                        <p:tgtEl>
                                          <p:spTgt spid="14">
                                            <p:txEl>
                                              <p:pRg st="4" end="4"/>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strips(downRight)">
                                      <p:cBhvr>
                                        <p:cTn id="22" dur="1000"/>
                                        <p:tgtEl>
                                          <p:spTgt spid="14">
                                            <p:txEl>
                                              <p:pRg st="5" end="5"/>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strips(downRight)">
                                      <p:cBhvr>
                                        <p:cTn id="25" dur="1000"/>
                                        <p:tgtEl>
                                          <p:spTgt spid="14">
                                            <p:txEl>
                                              <p:pRg st="6" end="6"/>
                                            </p:txEl>
                                          </p:spTgt>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strips(downRight)">
                                      <p:cBhvr>
                                        <p:cTn id="28" dur="1000"/>
                                        <p:tgtEl>
                                          <p:spTgt spid="14">
                                            <p:txEl>
                                              <p:pRg st="7" end="7"/>
                                            </p:txEl>
                                          </p:spTgt>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strips(downRight)">
                                      <p:cBhvr>
                                        <p:cTn id="31" dur="1000"/>
                                        <p:tgtEl>
                                          <p:spTgt spid="1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
                                            <p:txEl>
                                              <p:pRg st="0" end="0"/>
                                            </p:txEl>
                                          </p:spTgt>
                                        </p:tgtEl>
                                        <p:attrNameLst>
                                          <p:attrName>style.visibility</p:attrName>
                                        </p:attrNameLst>
                                      </p:cBhvr>
                                      <p:to>
                                        <p:strVal val="visible"/>
                                      </p:to>
                                    </p:set>
                                    <p:animEffect transition="in" filter="strips(downRight)">
                                      <p:cBhvr>
                                        <p:cTn id="36" dur="1000"/>
                                        <p:tgtEl>
                                          <p:spTgt spid="2">
                                            <p:txEl>
                                              <p:pRg st="0" end="0"/>
                                            </p:txEl>
                                          </p:spTgt>
                                        </p:tgtEl>
                                      </p:cBhvr>
                                    </p:animEffect>
                                  </p:childTnLst>
                                </p:cTn>
                              </p:par>
                              <p:par>
                                <p:cTn id="37" presetID="18" presetClass="entr" presetSubtype="6" fill="hold" grpId="0" nodeType="with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Effect transition="in" filter="strips(downRight)">
                                      <p:cBhvr>
                                        <p:cTn id="39" dur="1000"/>
                                        <p:tgtEl>
                                          <p:spTgt spid="2">
                                            <p:txEl>
                                              <p:pRg st="1" end="1"/>
                                            </p:txEl>
                                          </p:spTgt>
                                        </p:tgtEl>
                                      </p:cBhvr>
                                    </p:animEffect>
                                  </p:childTnLst>
                                </p:cTn>
                              </p:par>
                              <p:par>
                                <p:cTn id="40" presetID="18" presetClass="entr" presetSubtype="6" fill="hold" grpId="0" nodeType="with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strips(downRight)">
                                      <p:cBhvr>
                                        <p:cTn id="42" dur="1000"/>
                                        <p:tgtEl>
                                          <p:spTgt spid="2">
                                            <p:txEl>
                                              <p:pRg st="2" end="2"/>
                                            </p:txEl>
                                          </p:spTgt>
                                        </p:tgtEl>
                                      </p:cBhvr>
                                    </p:animEffect>
                                  </p:childTnLst>
                                </p:cTn>
                              </p:par>
                              <p:par>
                                <p:cTn id="43" presetID="18" presetClass="entr" presetSubtype="6" fill="hold" grpId="0" nodeType="with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animEffect transition="in" filter="strips(downRight)">
                                      <p:cBhvr>
                                        <p:cTn id="45" dur="1000"/>
                                        <p:tgtEl>
                                          <p:spTgt spid="2">
                                            <p:txEl>
                                              <p:pRg st="3" end="3"/>
                                            </p:txEl>
                                          </p:spTgt>
                                        </p:tgtEl>
                                      </p:cBhvr>
                                    </p:animEffect>
                                  </p:childTnLst>
                                </p:cTn>
                              </p:par>
                              <p:par>
                                <p:cTn id="46" presetID="18" presetClass="entr" presetSubtype="6" fill="hold" grpId="0" nodeType="with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strips(downRight)">
                                      <p:cBhvr>
                                        <p:cTn id="48" dur="1000"/>
                                        <p:tgtEl>
                                          <p:spTgt spid="2">
                                            <p:txEl>
                                              <p:pRg st="4" end="4"/>
                                            </p:txEl>
                                          </p:spTgt>
                                        </p:tgtEl>
                                      </p:cBhvr>
                                    </p:animEffect>
                                  </p:childTnLst>
                                </p:cTn>
                              </p:par>
                              <p:par>
                                <p:cTn id="49" presetID="18" presetClass="entr" presetSubtype="6" fill="hold" grpId="0" nodeType="with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Effect transition="in" filter="strips(downRight)">
                                      <p:cBhvr>
                                        <p:cTn id="51" dur="1000"/>
                                        <p:tgtEl>
                                          <p:spTgt spid="2">
                                            <p:txEl>
                                              <p:pRg st="5" end="5"/>
                                            </p:txEl>
                                          </p:spTgt>
                                        </p:tgtEl>
                                      </p:cBhvr>
                                    </p:animEffect>
                                  </p:childTnLst>
                                </p:cTn>
                              </p:par>
                              <p:par>
                                <p:cTn id="52" presetID="18" presetClass="entr" presetSubtype="6" fill="hold" grpId="0" nodeType="withEffect">
                                  <p:stCondLst>
                                    <p:cond delay="0"/>
                                  </p:stCondLst>
                                  <p:childTnLst>
                                    <p:set>
                                      <p:cBhvr>
                                        <p:cTn id="53" dur="1" fill="hold">
                                          <p:stCondLst>
                                            <p:cond delay="0"/>
                                          </p:stCondLst>
                                        </p:cTn>
                                        <p:tgtEl>
                                          <p:spTgt spid="2">
                                            <p:txEl>
                                              <p:pRg st="6" end="6"/>
                                            </p:txEl>
                                          </p:spTgt>
                                        </p:tgtEl>
                                        <p:attrNameLst>
                                          <p:attrName>style.visibility</p:attrName>
                                        </p:attrNameLst>
                                      </p:cBhvr>
                                      <p:to>
                                        <p:strVal val="visible"/>
                                      </p:to>
                                    </p:set>
                                    <p:animEffect transition="in" filter="strips(downRight)">
                                      <p:cBhvr>
                                        <p:cTn id="54" dur="1000"/>
                                        <p:tgtEl>
                                          <p:spTgt spid="2">
                                            <p:txEl>
                                              <p:pRg st="6" end="6"/>
                                            </p:txEl>
                                          </p:spTgt>
                                        </p:tgtEl>
                                      </p:cBhvr>
                                    </p:animEffect>
                                  </p:childTnLst>
                                </p:cTn>
                              </p:par>
                              <p:par>
                                <p:cTn id="55" presetID="18" presetClass="entr" presetSubtype="6" fill="hold" grpId="0" nodeType="with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Effect transition="in" filter="strips(downRight)">
                                      <p:cBhvr>
                                        <p:cTn id="57" dur="1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allAtOnce" bldLvl="0"/>
      <p:bldP spid="2" grpId="0" uiExpand="1" build="allAtOnce" bldLvl="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18150"/>
            <a:ext cx="4114800" cy="4661535"/>
          </a:xfrm>
          <a:prstGeom prst="rect">
            <a:avLst/>
          </a:prstGeom>
        </p:spPr>
        <p:txBody>
          <a:bodyPr wrap="square">
            <a:spAutoFit/>
          </a:bodyPr>
          <a:lstStyle/>
          <a:p>
            <a:pPr>
              <a:lnSpc>
                <a:spcPct val="150000"/>
              </a:lnSpc>
            </a:pPr>
            <a:r>
              <a:rPr lang="en-US" sz="2200" dirty="0">
                <a:solidFill>
                  <a:schemeClr val="bg1"/>
                </a:solidFill>
              </a:rPr>
              <a:t>#include &lt;stdio.h</a:t>
            </a:r>
            <a:r>
              <a:rPr lang="en-US" sz="2200" dirty="0" smtClean="0">
                <a:solidFill>
                  <a:schemeClr val="bg1"/>
                </a:solidFill>
              </a:rPr>
              <a:t>&gt;</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int num1, num2, sum;</a:t>
            </a:r>
          </a:p>
          <a:p>
            <a:pPr>
              <a:lnSpc>
                <a:spcPct val="150000"/>
              </a:lnSpc>
            </a:pPr>
            <a:r>
              <a:rPr lang="en-US" sz="2200" b="1" dirty="0" smtClean="0">
                <a:solidFill>
                  <a:srgbClr val="FF0000"/>
                </a:solidFill>
              </a:rPr>
              <a:t>scanf</a:t>
            </a:r>
            <a:r>
              <a:rPr lang="en-US" sz="2200" dirty="0" smtClean="0">
                <a:solidFill>
                  <a:schemeClr val="bg1"/>
                </a:solidFill>
              </a:rPr>
              <a:t>(" %d  %d</a:t>
            </a:r>
            <a:r>
              <a:rPr lang="en-US" sz="2200" dirty="0" smtClean="0">
                <a:solidFill>
                  <a:schemeClr val="bg1"/>
                </a:solidFill>
                <a:sym typeface="+mn-ea"/>
              </a:rPr>
              <a:t>"</a:t>
            </a:r>
            <a:r>
              <a:rPr lang="en-US" sz="2200" dirty="0" smtClean="0">
                <a:solidFill>
                  <a:schemeClr val="bg1"/>
                </a:solidFill>
              </a:rPr>
              <a:t>, &amp;num1, &amp;num2);</a:t>
            </a:r>
          </a:p>
          <a:p>
            <a:pPr>
              <a:lnSpc>
                <a:spcPct val="150000"/>
              </a:lnSpc>
            </a:pPr>
            <a:r>
              <a:rPr lang="en-US" sz="2200" dirty="0" smtClean="0">
                <a:solidFill>
                  <a:schemeClr val="bg1"/>
                </a:solidFill>
              </a:rPr>
              <a:t>sum = num1 + num2;</a:t>
            </a:r>
          </a:p>
          <a:p>
            <a:pPr>
              <a:lnSpc>
                <a:spcPct val="150000"/>
              </a:lnSpc>
            </a:pPr>
            <a:r>
              <a:rPr lang="en-US" sz="2200" dirty="0" smtClean="0">
                <a:solidFill>
                  <a:schemeClr val="bg1"/>
                </a:solidFill>
              </a:rPr>
              <a:t>printf("  sum is : %d  ", sum);</a:t>
            </a:r>
          </a:p>
          <a:p>
            <a:pPr>
              <a:lnSpc>
                <a:spcPct val="150000"/>
              </a:lnSpc>
            </a:pPr>
            <a:r>
              <a:rPr lang="en-US" sz="2200" dirty="0" smtClean="0">
                <a:solidFill>
                  <a:schemeClr val="bg1"/>
                </a:solidFill>
              </a:rPr>
              <a:t>return  0;</a:t>
            </a:r>
          </a:p>
          <a:p>
            <a:pPr>
              <a:lnSpc>
                <a:spcPct val="150000"/>
              </a:lnSpc>
            </a:pPr>
            <a:r>
              <a:rPr lang="en-US" sz="2200" dirty="0" smtClean="0">
                <a:solidFill>
                  <a:schemeClr val="bg1"/>
                </a:solidFill>
              </a:rPr>
              <a:t>}</a:t>
            </a:r>
            <a:endParaRPr lang="en-US" sz="2200" dirty="0">
              <a:solidFill>
                <a:schemeClr val="bg1"/>
              </a:solidFill>
            </a:endParaRPr>
          </a:p>
        </p:txBody>
      </p:sp>
      <p:sp>
        <p:nvSpPr>
          <p:cNvPr id="2" name="Rectangle 1"/>
          <p:cNvSpPr/>
          <p:nvPr/>
        </p:nvSpPr>
        <p:spPr>
          <a:xfrm>
            <a:off x="4699000" y="-43550"/>
            <a:ext cx="4114800" cy="4154170"/>
          </a:xfrm>
          <a:prstGeom prst="rect">
            <a:avLst/>
          </a:prstGeom>
        </p:spPr>
        <p:txBody>
          <a:bodyPr wrap="square">
            <a:spAutoFit/>
          </a:bodyPr>
          <a:lstStyle/>
          <a:p>
            <a:pPr>
              <a:lnSpc>
                <a:spcPct val="150000"/>
              </a:lnSpc>
            </a:pPr>
            <a:r>
              <a:rPr lang="en-US" sz="2200" dirty="0">
                <a:solidFill>
                  <a:schemeClr val="tx1"/>
                </a:solidFill>
              </a:rPr>
              <a:t>#include &lt;stdio.h</a:t>
            </a:r>
            <a:r>
              <a:rPr lang="en-US" sz="2200" dirty="0" smtClean="0">
                <a:solidFill>
                  <a:schemeClr val="tx1"/>
                </a:solidFill>
              </a:rPr>
              <a:t>&gt;</a:t>
            </a:r>
          </a:p>
          <a:p>
            <a:pPr>
              <a:lnSpc>
                <a:spcPct val="150000"/>
              </a:lnSpc>
            </a:pPr>
            <a:r>
              <a:rPr lang="en-US" sz="2200" dirty="0" smtClean="0">
                <a:solidFill>
                  <a:schemeClr val="tx1"/>
                </a:solidFill>
              </a:rPr>
              <a:t>int main(</a:t>
            </a:r>
            <a:r>
              <a:rPr lang="en-US" sz="2200" b="1" dirty="0" smtClean="0">
                <a:solidFill>
                  <a:srgbClr val="FF0000"/>
                </a:solidFill>
              </a:rPr>
              <a:t>int argc, char*argv[]</a:t>
            </a:r>
            <a:r>
              <a:rPr lang="en-US" sz="2200" dirty="0" smtClean="0">
                <a:solidFill>
                  <a:schemeClr val="tx1"/>
                </a:solidFill>
              </a:rPr>
              <a:t>)</a:t>
            </a:r>
          </a:p>
          <a:p>
            <a:pPr>
              <a:lnSpc>
                <a:spcPct val="150000"/>
              </a:lnSpc>
            </a:pPr>
            <a:r>
              <a:rPr lang="en-US" sz="2200" dirty="0" smtClean="0">
                <a:solidFill>
                  <a:schemeClr val="tx1"/>
                </a:solidFill>
              </a:rPr>
              <a:t>{</a:t>
            </a:r>
          </a:p>
          <a:p>
            <a:pPr>
              <a:lnSpc>
                <a:spcPct val="150000"/>
              </a:lnSpc>
            </a:pPr>
            <a:r>
              <a:rPr lang="en-US" sz="2200" dirty="0" smtClean="0">
                <a:solidFill>
                  <a:schemeClr val="tx1"/>
                </a:solidFill>
              </a:rPr>
              <a:t>int sum;</a:t>
            </a:r>
          </a:p>
          <a:p>
            <a:pPr>
              <a:lnSpc>
                <a:spcPct val="150000"/>
              </a:lnSpc>
            </a:pPr>
            <a:r>
              <a:rPr lang="en-US" sz="2200" dirty="0" smtClean="0">
                <a:solidFill>
                  <a:schemeClr val="tx1"/>
                </a:solidFill>
              </a:rPr>
              <a:t>sum = </a:t>
            </a:r>
            <a:r>
              <a:rPr lang="en-US" sz="2200" b="1" dirty="0" smtClean="0">
                <a:solidFill>
                  <a:srgbClr val="FF0000"/>
                </a:solidFill>
              </a:rPr>
              <a:t>argv[1] + argv[2]</a:t>
            </a:r>
            <a:r>
              <a:rPr lang="en-US" sz="2200" dirty="0" smtClean="0">
                <a:solidFill>
                  <a:schemeClr val="tx1"/>
                </a:solidFill>
              </a:rPr>
              <a:t>;</a:t>
            </a:r>
          </a:p>
          <a:p>
            <a:pPr>
              <a:lnSpc>
                <a:spcPct val="150000"/>
              </a:lnSpc>
            </a:pPr>
            <a:r>
              <a:rPr lang="en-US" sz="2200" dirty="0" smtClean="0">
                <a:solidFill>
                  <a:schemeClr val="tx1"/>
                </a:solidFill>
              </a:rPr>
              <a:t>printf(" sum is : %d  ", sum);</a:t>
            </a:r>
          </a:p>
          <a:p>
            <a:pPr>
              <a:lnSpc>
                <a:spcPct val="150000"/>
              </a:lnSpc>
            </a:pPr>
            <a:r>
              <a:rPr lang="en-US" sz="2200" dirty="0" smtClean="0">
                <a:solidFill>
                  <a:schemeClr val="tx1"/>
                </a:solidFill>
              </a:rPr>
              <a:t>return  0;</a:t>
            </a:r>
          </a:p>
          <a:p>
            <a:pPr>
              <a:lnSpc>
                <a:spcPct val="150000"/>
              </a:lnSpc>
            </a:pPr>
            <a:r>
              <a:rPr lang="en-US" sz="2200" dirty="0" smtClean="0">
                <a:solidFill>
                  <a:schemeClr val="tx1"/>
                </a:solidFill>
              </a:rPr>
              <a:t>}</a:t>
            </a:r>
          </a:p>
        </p:txBody>
      </p:sp>
      <p:sp>
        <p:nvSpPr>
          <p:cNvPr id="3" name="Text Box 2"/>
          <p:cNvSpPr txBox="1"/>
          <p:nvPr/>
        </p:nvSpPr>
        <p:spPr>
          <a:xfrm>
            <a:off x="5568315" y="3998225"/>
            <a:ext cx="3233420" cy="922020"/>
          </a:xfrm>
          <a:prstGeom prst="rect">
            <a:avLst/>
          </a:prstGeom>
          <a:noFill/>
        </p:spPr>
        <p:txBody>
          <a:bodyPr wrap="none" rtlCol="0" anchor="t">
            <a:spAutoFit/>
          </a:bodyPr>
          <a:lstStyle/>
          <a:p>
            <a:pPr>
              <a:lnSpc>
                <a:spcPct val="150000"/>
              </a:lnSpc>
            </a:pPr>
            <a:r>
              <a:rPr lang="en-US" b="1">
                <a:solidFill>
                  <a:srgbClr val="FF0000"/>
                </a:solidFill>
              </a:rPr>
              <a:t>Error:</a:t>
            </a:r>
          </a:p>
          <a:p>
            <a:pPr>
              <a:lnSpc>
                <a:spcPct val="150000"/>
              </a:lnSpc>
            </a:pPr>
            <a:r>
              <a:rPr lang="en-US" b="1">
                <a:solidFill>
                  <a:srgbClr val="FF0000"/>
                </a:solidFill>
              </a:rPr>
              <a:t>argv[1] and argv[2] -- char* type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0"/>
            <a:ext cx="4343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58235"/>
            <a:ext cx="4191000" cy="4661535"/>
          </a:xfrm>
          <a:prstGeom prst="rect">
            <a:avLst/>
          </a:prstGeom>
        </p:spPr>
        <p:txBody>
          <a:bodyPr wrap="square">
            <a:spAutoFit/>
          </a:bodyPr>
          <a:lstStyle/>
          <a:p>
            <a:pPr>
              <a:lnSpc>
                <a:spcPct val="150000"/>
              </a:lnSpc>
            </a:pPr>
            <a:r>
              <a:rPr lang="en-US" sz="2200" dirty="0">
                <a:solidFill>
                  <a:schemeClr val="bg1"/>
                </a:solidFill>
              </a:rPr>
              <a:t>#include &lt;stdio.h</a:t>
            </a:r>
            <a:r>
              <a:rPr lang="en-US" sz="2200" dirty="0" smtClean="0">
                <a:solidFill>
                  <a:schemeClr val="bg1"/>
                </a:solidFill>
              </a:rPr>
              <a:t>&gt;</a:t>
            </a:r>
          </a:p>
          <a:p>
            <a:pPr>
              <a:lnSpc>
                <a:spcPct val="150000"/>
              </a:lnSpc>
            </a:pPr>
            <a:r>
              <a:rPr lang="en-US" sz="2200" dirty="0" smtClean="0">
                <a:solidFill>
                  <a:schemeClr val="bg1"/>
                </a:solidFill>
              </a:rPr>
              <a:t>int main()</a:t>
            </a:r>
          </a:p>
          <a:p>
            <a:pPr>
              <a:lnSpc>
                <a:spcPct val="150000"/>
              </a:lnSpc>
            </a:pPr>
            <a:r>
              <a:rPr lang="en-US" sz="2200" dirty="0" smtClean="0">
                <a:solidFill>
                  <a:schemeClr val="bg1"/>
                </a:solidFill>
              </a:rPr>
              <a:t>{</a:t>
            </a:r>
          </a:p>
          <a:p>
            <a:pPr>
              <a:lnSpc>
                <a:spcPct val="150000"/>
              </a:lnSpc>
            </a:pPr>
            <a:r>
              <a:rPr lang="en-US" sz="2200" dirty="0" smtClean="0">
                <a:solidFill>
                  <a:schemeClr val="bg1"/>
                </a:solidFill>
              </a:rPr>
              <a:t>int num1, num2, sum;</a:t>
            </a:r>
          </a:p>
          <a:p>
            <a:pPr>
              <a:lnSpc>
                <a:spcPct val="150000"/>
              </a:lnSpc>
            </a:pPr>
            <a:r>
              <a:rPr lang="en-US" sz="2200" b="1" dirty="0" smtClean="0">
                <a:solidFill>
                  <a:srgbClr val="FF0000"/>
                </a:solidFill>
              </a:rPr>
              <a:t>scanf</a:t>
            </a:r>
            <a:r>
              <a:rPr lang="en-US" sz="2200" dirty="0" smtClean="0">
                <a:solidFill>
                  <a:schemeClr val="bg1"/>
                </a:solidFill>
              </a:rPr>
              <a:t>(" %d  %d </a:t>
            </a:r>
            <a:r>
              <a:rPr lang="en-US" sz="2200" dirty="0" smtClean="0">
                <a:solidFill>
                  <a:schemeClr val="bg1"/>
                </a:solidFill>
                <a:sym typeface="+mn-ea"/>
              </a:rPr>
              <a:t>"</a:t>
            </a:r>
            <a:r>
              <a:rPr lang="en-US" sz="2200" dirty="0" smtClean="0">
                <a:solidFill>
                  <a:schemeClr val="bg1"/>
                </a:solidFill>
              </a:rPr>
              <a:t>, &amp;num1, &amp;num2);</a:t>
            </a:r>
          </a:p>
          <a:p>
            <a:pPr>
              <a:lnSpc>
                <a:spcPct val="150000"/>
              </a:lnSpc>
            </a:pPr>
            <a:r>
              <a:rPr lang="en-US" sz="2200" dirty="0" smtClean="0">
                <a:solidFill>
                  <a:schemeClr val="bg1"/>
                </a:solidFill>
              </a:rPr>
              <a:t>sum = num1 + num2;</a:t>
            </a:r>
          </a:p>
          <a:p>
            <a:pPr>
              <a:lnSpc>
                <a:spcPct val="150000"/>
              </a:lnSpc>
            </a:pPr>
            <a:r>
              <a:rPr lang="en-US" sz="2200" dirty="0" smtClean="0">
                <a:solidFill>
                  <a:schemeClr val="bg1"/>
                </a:solidFill>
              </a:rPr>
              <a:t>printf(" sum is : %d ", sum);</a:t>
            </a:r>
          </a:p>
          <a:p>
            <a:pPr>
              <a:lnSpc>
                <a:spcPct val="150000"/>
              </a:lnSpc>
            </a:pPr>
            <a:r>
              <a:rPr lang="en-US" sz="2200" dirty="0" smtClean="0">
                <a:solidFill>
                  <a:schemeClr val="bg1"/>
                </a:solidFill>
              </a:rPr>
              <a:t>return  0;</a:t>
            </a:r>
          </a:p>
          <a:p>
            <a:pPr>
              <a:lnSpc>
                <a:spcPct val="150000"/>
              </a:lnSpc>
            </a:pPr>
            <a:r>
              <a:rPr lang="en-US" sz="2200" dirty="0" smtClean="0">
                <a:solidFill>
                  <a:schemeClr val="bg1"/>
                </a:solidFill>
              </a:rPr>
              <a:t>}</a:t>
            </a:r>
            <a:endParaRPr lang="en-US" sz="2200" dirty="0">
              <a:solidFill>
                <a:schemeClr val="bg1"/>
              </a:solidFill>
            </a:endParaRPr>
          </a:p>
        </p:txBody>
      </p:sp>
      <p:sp>
        <p:nvSpPr>
          <p:cNvPr id="2" name="Rectangle 1"/>
          <p:cNvSpPr/>
          <p:nvPr/>
        </p:nvSpPr>
        <p:spPr>
          <a:xfrm>
            <a:off x="4622800" y="-43550"/>
            <a:ext cx="4114800" cy="5169535"/>
          </a:xfrm>
          <a:prstGeom prst="rect">
            <a:avLst/>
          </a:prstGeom>
        </p:spPr>
        <p:txBody>
          <a:bodyPr wrap="square">
            <a:spAutoFit/>
          </a:bodyPr>
          <a:lstStyle/>
          <a:p>
            <a:pPr>
              <a:lnSpc>
                <a:spcPct val="150000"/>
              </a:lnSpc>
            </a:pPr>
            <a:r>
              <a:rPr lang="en-US" sz="2200" dirty="0">
                <a:solidFill>
                  <a:schemeClr val="tx1"/>
                </a:solidFill>
              </a:rPr>
              <a:t>#include &lt;stdio.h</a:t>
            </a:r>
            <a:r>
              <a:rPr lang="en-US" sz="2200" dirty="0" smtClean="0">
                <a:solidFill>
                  <a:schemeClr val="tx1"/>
                </a:solidFill>
              </a:rPr>
              <a:t>&gt;</a:t>
            </a:r>
          </a:p>
          <a:p>
            <a:pPr>
              <a:lnSpc>
                <a:spcPct val="150000"/>
              </a:lnSpc>
            </a:pPr>
            <a:r>
              <a:rPr lang="en-US" sz="2200" dirty="0" smtClean="0">
                <a:solidFill>
                  <a:schemeClr val="tx1"/>
                </a:solidFill>
              </a:rPr>
              <a:t>int main(</a:t>
            </a:r>
            <a:r>
              <a:rPr lang="en-US" sz="2200" b="1" dirty="0" smtClean="0">
                <a:solidFill>
                  <a:srgbClr val="FF0000"/>
                </a:solidFill>
              </a:rPr>
              <a:t>int argc, char*argv[]</a:t>
            </a:r>
            <a:r>
              <a:rPr lang="en-US" sz="2200" dirty="0" smtClean="0">
                <a:solidFill>
                  <a:schemeClr val="tx1"/>
                </a:solidFill>
              </a:rPr>
              <a:t>)</a:t>
            </a:r>
          </a:p>
          <a:p>
            <a:pPr>
              <a:lnSpc>
                <a:spcPct val="150000"/>
              </a:lnSpc>
            </a:pPr>
            <a:r>
              <a:rPr lang="en-US" sz="2200" dirty="0" smtClean="0">
                <a:solidFill>
                  <a:schemeClr val="tx1"/>
                </a:solidFill>
              </a:rPr>
              <a:t>{</a:t>
            </a:r>
          </a:p>
          <a:p>
            <a:pPr>
              <a:lnSpc>
                <a:spcPct val="150000"/>
              </a:lnSpc>
            </a:pPr>
            <a:r>
              <a:rPr lang="en-US" sz="2200" dirty="0" smtClean="0">
                <a:solidFill>
                  <a:schemeClr val="tx1"/>
                </a:solidFill>
              </a:rPr>
              <a:t>int sum, num1, num2;</a:t>
            </a:r>
          </a:p>
          <a:p>
            <a:pPr>
              <a:lnSpc>
                <a:spcPct val="150000"/>
              </a:lnSpc>
            </a:pPr>
            <a:r>
              <a:rPr lang="en-US" sz="2200" dirty="0" smtClean="0">
                <a:solidFill>
                  <a:schemeClr val="tx1"/>
                </a:solidFill>
              </a:rPr>
              <a:t>num1 = </a:t>
            </a:r>
            <a:r>
              <a:rPr lang="en-US" sz="2200" b="1" dirty="0" smtClean="0">
                <a:solidFill>
                  <a:srgbClr val="FF0000"/>
                </a:solidFill>
              </a:rPr>
              <a:t>atoi (argv[1])</a:t>
            </a:r>
            <a:r>
              <a:rPr lang="en-US" sz="2200" dirty="0" smtClean="0">
                <a:solidFill>
                  <a:schemeClr val="tx1"/>
                </a:solidFill>
              </a:rPr>
              <a:t>;</a:t>
            </a:r>
          </a:p>
          <a:p>
            <a:pPr>
              <a:lnSpc>
                <a:spcPct val="150000"/>
              </a:lnSpc>
            </a:pPr>
            <a:r>
              <a:rPr lang="en-US" sz="2200" dirty="0" smtClean="0">
                <a:solidFill>
                  <a:schemeClr val="tx1"/>
                </a:solidFill>
              </a:rPr>
              <a:t>num2 = </a:t>
            </a:r>
            <a:r>
              <a:rPr lang="en-US" sz="2200" b="1" dirty="0" smtClean="0">
                <a:solidFill>
                  <a:srgbClr val="FF0000"/>
                </a:solidFill>
              </a:rPr>
              <a:t>atoi (argv[2])</a:t>
            </a:r>
            <a:r>
              <a:rPr lang="en-US" sz="2200" dirty="0" smtClean="0">
                <a:solidFill>
                  <a:schemeClr val="tx1"/>
                </a:solidFill>
              </a:rPr>
              <a:t>;</a:t>
            </a:r>
          </a:p>
          <a:p>
            <a:pPr>
              <a:lnSpc>
                <a:spcPct val="150000"/>
              </a:lnSpc>
            </a:pPr>
            <a:r>
              <a:rPr lang="en-US" sz="2200" dirty="0" smtClean="0">
                <a:solidFill>
                  <a:schemeClr val="tx1"/>
                </a:solidFill>
              </a:rPr>
              <a:t>sum = num1 + num2;</a:t>
            </a:r>
          </a:p>
          <a:p>
            <a:pPr>
              <a:lnSpc>
                <a:spcPct val="150000"/>
              </a:lnSpc>
            </a:pPr>
            <a:r>
              <a:rPr lang="en-US" sz="2200" dirty="0" smtClean="0">
                <a:solidFill>
                  <a:schemeClr val="tx1"/>
                </a:solidFill>
              </a:rPr>
              <a:t>printf(" sum is : %d ", sum);</a:t>
            </a:r>
          </a:p>
          <a:p>
            <a:pPr>
              <a:lnSpc>
                <a:spcPct val="150000"/>
              </a:lnSpc>
            </a:pPr>
            <a:r>
              <a:rPr lang="en-US" sz="2200" dirty="0" smtClean="0">
                <a:solidFill>
                  <a:schemeClr val="tx1"/>
                </a:solidFill>
              </a:rPr>
              <a:t>return  0;</a:t>
            </a:r>
          </a:p>
          <a:p>
            <a:pPr>
              <a:lnSpc>
                <a:spcPct val="150000"/>
              </a:lnSpc>
            </a:pPr>
            <a:r>
              <a:rPr lang="en-US" sz="2200" dirty="0" smtClean="0">
                <a:solidFill>
                  <a:schemeClr val="tx1"/>
                </a:solidFill>
              </a:rPr>
              <a:t>}</a:t>
            </a:r>
          </a:p>
        </p:txBody>
      </p:sp>
      <p:sp>
        <p:nvSpPr>
          <p:cNvPr id="3" name="Rectangle 2"/>
          <p:cNvSpPr/>
          <p:nvPr/>
        </p:nvSpPr>
        <p:spPr>
          <a:xfrm>
            <a:off x="635" y="1089475"/>
            <a:ext cx="4342765" cy="598805"/>
          </a:xfrm>
          <a:prstGeom prst="rect">
            <a:avLst/>
          </a:prstGeom>
        </p:spPr>
        <p:txBody>
          <a:bodyPr wrap="square">
            <a:spAutoFit/>
          </a:bodyPr>
          <a:lstStyle/>
          <a:p>
            <a:pPr algn="ctr">
              <a:lnSpc>
                <a:spcPct val="150000"/>
              </a:lnSpc>
            </a:pPr>
            <a:r>
              <a:rPr lang="en-US" sz="2200" dirty="0">
                <a:solidFill>
                  <a:schemeClr val="bg1"/>
                </a:solidFill>
              </a:rPr>
              <a:t>atoi()  - </a:t>
            </a:r>
            <a:r>
              <a:rPr lang="en-US" sz="2200" b="1" dirty="0">
                <a:solidFill>
                  <a:srgbClr val="FF0000"/>
                </a:solidFill>
                <a:effectLst>
                  <a:outerShdw blurRad="38100" dist="38100" dir="2700000" algn="tl">
                    <a:srgbClr val="000000">
                      <a:alpha val="43137"/>
                    </a:srgbClr>
                  </a:outerShdw>
                </a:effectLst>
              </a:rPr>
              <a:t>A</a:t>
            </a:r>
            <a:r>
              <a:rPr lang="en-US" sz="2200" dirty="0">
                <a:solidFill>
                  <a:schemeClr val="bg1"/>
                </a:solidFill>
              </a:rPr>
              <a:t>scii  </a:t>
            </a:r>
            <a:r>
              <a:rPr lang="en-US" sz="2200" b="1" dirty="0">
                <a:solidFill>
                  <a:srgbClr val="FF0000"/>
                </a:solidFill>
                <a:effectLst>
                  <a:outerShdw blurRad="38100" dist="38100" dir="2700000" algn="tl">
                    <a:srgbClr val="000000">
                      <a:alpha val="43137"/>
                    </a:srgbClr>
                  </a:outerShdw>
                </a:effectLst>
              </a:rPr>
              <a:t>TO</a:t>
            </a:r>
            <a:r>
              <a:rPr lang="en-US" sz="2200" dirty="0">
                <a:solidFill>
                  <a:schemeClr val="bg1"/>
                </a:solidFill>
              </a:rPr>
              <a:t>  </a:t>
            </a:r>
            <a:r>
              <a:rPr lang="en-US" sz="2200" b="1" dirty="0">
                <a:solidFill>
                  <a:srgbClr val="FF0000"/>
                </a:solidFill>
                <a:effectLst>
                  <a:outerShdw blurRad="38100" dist="38100" dir="2700000" algn="tl">
                    <a:srgbClr val="000000">
                      <a:alpha val="43137"/>
                    </a:srgbClr>
                  </a:outerShdw>
                </a:effectLst>
              </a:rPr>
              <a:t>I</a:t>
            </a:r>
            <a:r>
              <a:rPr lang="en-US" sz="2200" dirty="0">
                <a:solidFill>
                  <a:schemeClr val="bg1"/>
                </a:solidFill>
              </a:rPr>
              <a:t>nteger</a:t>
            </a:r>
          </a:p>
        </p:txBody>
      </p:sp>
      <p:sp>
        <p:nvSpPr>
          <p:cNvPr id="4" name="Rectangle 3"/>
          <p:cNvSpPr/>
          <p:nvPr/>
        </p:nvSpPr>
        <p:spPr>
          <a:xfrm>
            <a:off x="-24765" y="2207075"/>
            <a:ext cx="4367530" cy="1106805"/>
          </a:xfrm>
          <a:prstGeom prst="rect">
            <a:avLst/>
          </a:prstGeom>
        </p:spPr>
        <p:txBody>
          <a:bodyPr wrap="square">
            <a:spAutoFit/>
          </a:bodyPr>
          <a:lstStyle/>
          <a:p>
            <a:pPr algn="l">
              <a:lnSpc>
                <a:spcPct val="150000"/>
              </a:lnSpc>
            </a:pPr>
            <a:r>
              <a:rPr lang="en-US" sz="2200" dirty="0">
                <a:solidFill>
                  <a:schemeClr val="bg1"/>
                </a:solidFill>
              </a:rPr>
              <a:t>  </a:t>
            </a:r>
            <a:r>
              <a:rPr lang="en-US" sz="2200" b="1" dirty="0">
                <a:solidFill>
                  <a:srgbClr val="FFFF00"/>
                </a:solidFill>
              </a:rPr>
              <a:t>atoi() </a:t>
            </a:r>
            <a:r>
              <a:rPr lang="en-US" sz="2200" dirty="0">
                <a:solidFill>
                  <a:schemeClr val="bg1"/>
                </a:solidFill>
              </a:rPr>
              <a:t> - converts string into an </a:t>
            </a:r>
          </a:p>
          <a:p>
            <a:pPr algn="l">
              <a:lnSpc>
                <a:spcPct val="150000"/>
              </a:lnSpc>
            </a:pPr>
            <a:r>
              <a:rPr lang="en-US" sz="2200" dirty="0">
                <a:solidFill>
                  <a:schemeClr val="bg1"/>
                </a:solidFill>
              </a:rPr>
              <a:t>  integer numerical representation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4"/>
                                        </p:tgtEl>
                                      </p:cBhvr>
                                    </p:animEffect>
                                    <p:set>
                                      <p:cBhvr>
                                        <p:cTn id="7" dur="1" fill="hold">
                                          <p:stCondLst>
                                            <p:cond delay="998"/>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ppt_x</p:attrName>
                                        </p:attrNameLst>
                                      </p:cBhvr>
                                      <p:tavLst>
                                        <p:tav tm="0">
                                          <p:val>
                                            <p:strVal val="#ppt_x-.2"/>
                                          </p:val>
                                        </p:tav>
                                        <p:tav tm="100000">
                                          <p:val>
                                            <p:strVal val="#ppt_x"/>
                                          </p:val>
                                        </p:tav>
                                      </p:tavLst>
                                    </p:anim>
                                    <p:anim calcmode="lin" valueType="num">
                                      <p:cBhvr>
                                        <p:cTn id="20"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4" grpId="0"/>
    </p:bld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625022" y="878876"/>
            <a:ext cx="7806690" cy="1198880"/>
          </a:xfrm>
          <a:prstGeom prst="rect">
            <a:avLst/>
          </a:prstGeom>
        </p:spPr>
        <p:txBody>
          <a:bodyPr wrap="none">
            <a:spAutoFit/>
          </a:bodyPr>
          <a:lstStyle/>
          <a:p>
            <a:pPr>
              <a:lnSpc>
                <a:spcPct val="150000"/>
              </a:lnSpc>
            </a:pPr>
            <a:r>
              <a:rPr lang="en-US" altLang="en-IN" sz="2400" dirty="0">
                <a:solidFill>
                  <a:schemeClr val="bg1"/>
                </a:solidFill>
              </a:rPr>
              <a:t>Write a program to find factorial of a number using </a:t>
            </a:r>
            <a:r>
              <a:rPr lang="en-US" altLang="en-IN" sz="2400" b="1" dirty="0">
                <a:solidFill>
                  <a:srgbClr val="FFFF00"/>
                </a:solidFill>
              </a:rPr>
              <a:t>recursion</a:t>
            </a:r>
            <a:r>
              <a:rPr lang="en-US" altLang="en-IN" sz="2400" dirty="0">
                <a:solidFill>
                  <a:schemeClr val="bg1"/>
                </a:solidFill>
              </a:rPr>
              <a:t>.</a:t>
            </a:r>
          </a:p>
          <a:p>
            <a:pPr>
              <a:lnSpc>
                <a:spcPct val="150000"/>
              </a:lnSpc>
            </a:pPr>
            <a:r>
              <a:rPr lang="en-US" altLang="en-IN" sz="2400" dirty="0">
                <a:solidFill>
                  <a:schemeClr val="bg1"/>
                </a:solidFill>
              </a:rPr>
              <a:t>Input will be passed as the command line parameter.</a:t>
            </a:r>
          </a:p>
        </p:txBody>
      </p:sp>
      <p:sp>
        <p:nvSpPr>
          <p:cNvPr id="3" name="Rectangle 2"/>
          <p:cNvSpPr/>
          <p:nvPr/>
        </p:nvSpPr>
        <p:spPr>
          <a:xfrm>
            <a:off x="5773420" y="2846970"/>
            <a:ext cx="249428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6	</a:t>
            </a:r>
          </a:p>
          <a:p>
            <a:pPr>
              <a:lnSpc>
                <a:spcPct val="150000"/>
              </a:lnSpc>
            </a:pPr>
            <a:r>
              <a:rPr lang="en-US" sz="2400" dirty="0" smtClean="0">
                <a:solidFill>
                  <a:schemeClr val="bg1"/>
                </a:solidFill>
              </a:rPr>
              <a:t>Output:  720</a:t>
            </a:r>
            <a:endParaRPr lang="en-US" sz="3200" dirty="0" smtClean="0">
              <a:solidFill>
                <a:schemeClr val="bg1"/>
              </a:solidFill>
            </a:endParaRPr>
          </a:p>
        </p:txBody>
      </p:sp>
      <p:sp>
        <p:nvSpPr>
          <p:cNvPr id="2" name="Rectangle 1"/>
          <p:cNvSpPr/>
          <p:nvPr/>
        </p:nvSpPr>
        <p:spPr>
          <a:xfrm>
            <a:off x="3333750" y="2846970"/>
            <a:ext cx="249428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4	</a:t>
            </a:r>
          </a:p>
          <a:p>
            <a:pPr>
              <a:lnSpc>
                <a:spcPct val="150000"/>
              </a:lnSpc>
            </a:pPr>
            <a:r>
              <a:rPr lang="en-US" sz="2400" dirty="0" smtClean="0">
                <a:solidFill>
                  <a:schemeClr val="bg1"/>
                </a:solidFill>
              </a:rPr>
              <a:t>Output:  24</a:t>
            </a:r>
            <a:endParaRPr lang="en-US" sz="3200"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ppt_x</p:attrName>
                                        </p:attrNameLst>
                                      </p:cBhvr>
                                      <p:tavLst>
                                        <p:tav tm="0">
                                          <p:val>
                                            <p:strVal val="#ppt_x-.2"/>
                                          </p:val>
                                        </p:tav>
                                        <p:tav tm="100000">
                                          <p:val>
                                            <p:strVal val="#ppt_x"/>
                                          </p:val>
                                        </p:tav>
                                      </p:tavLst>
                                    </p:anim>
                                    <p:anim calcmode="lin" valueType="num">
                                      <p:cBhvr>
                                        <p:cTn id="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2" grpId="0"/>
    </p:bld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47502" y="201966"/>
            <a:ext cx="8416925" cy="2934335"/>
          </a:xfrm>
          <a:prstGeom prst="rect">
            <a:avLst/>
          </a:prstGeom>
        </p:spPr>
        <p:txBody>
          <a:bodyPr wrap="none">
            <a:spAutoFit/>
          </a:bodyPr>
          <a:lstStyle/>
          <a:p>
            <a:pPr algn="l">
              <a:lnSpc>
                <a:spcPct val="140000"/>
              </a:lnSpc>
            </a:pPr>
            <a:r>
              <a:rPr lang="en-US" altLang="en-IN" sz="2200" dirty="0">
                <a:solidFill>
                  <a:schemeClr val="bg1"/>
                </a:solidFill>
                <a:sym typeface="+mn-ea"/>
              </a:rPr>
              <a:t>if n =4,</a:t>
            </a:r>
          </a:p>
          <a:p>
            <a:pPr algn="l">
              <a:lnSpc>
                <a:spcPct val="140000"/>
              </a:lnSpc>
            </a:pPr>
            <a:r>
              <a:rPr lang="en-US" altLang="en-IN" sz="2200" dirty="0">
                <a:solidFill>
                  <a:schemeClr val="bg1"/>
                </a:solidFill>
              </a:rPr>
              <a:t>fact(4)</a:t>
            </a:r>
          </a:p>
          <a:p>
            <a:pPr algn="l">
              <a:lnSpc>
                <a:spcPct val="140000"/>
              </a:lnSpc>
            </a:pPr>
            <a:r>
              <a:rPr lang="en-US" altLang="en-IN" sz="2200" dirty="0">
                <a:solidFill>
                  <a:schemeClr val="bg1"/>
                </a:solidFill>
              </a:rPr>
              <a:t>	return 4* fact(3)</a:t>
            </a:r>
          </a:p>
          <a:p>
            <a:pPr algn="l">
              <a:lnSpc>
                <a:spcPct val="140000"/>
              </a:lnSpc>
            </a:pPr>
            <a:r>
              <a:rPr lang="en-US" altLang="en-IN" sz="2200" dirty="0">
                <a:solidFill>
                  <a:schemeClr val="bg1"/>
                </a:solidFill>
              </a:rPr>
              <a:t>			   return 3 * fact(2)</a:t>
            </a:r>
          </a:p>
          <a:p>
            <a:pPr algn="l">
              <a:lnSpc>
                <a:spcPct val="140000"/>
              </a:lnSpc>
            </a:pPr>
            <a:r>
              <a:rPr lang="en-US" altLang="en-IN" sz="2200" dirty="0">
                <a:solidFill>
                  <a:schemeClr val="bg1"/>
                </a:solidFill>
              </a:rPr>
              <a:t>					        return 2 * fact(1)</a:t>
            </a:r>
          </a:p>
          <a:p>
            <a:pPr algn="l">
              <a:lnSpc>
                <a:spcPct val="140000"/>
              </a:lnSpc>
            </a:pPr>
            <a:r>
              <a:rPr lang="en-US" altLang="en-IN" sz="2200" dirty="0">
                <a:solidFill>
                  <a:schemeClr val="bg1"/>
                </a:solidFill>
              </a:rPr>
              <a:t>								return 1</a:t>
            </a:r>
          </a:p>
        </p:txBody>
      </p:sp>
      <p:cxnSp>
        <p:nvCxnSpPr>
          <p:cNvPr id="4" name="Elbow Connector 3"/>
          <p:cNvCxnSpPr/>
          <p:nvPr/>
        </p:nvCxnSpPr>
        <p:spPr>
          <a:xfrm>
            <a:off x="530225" y="1197425"/>
            <a:ext cx="536575" cy="307975"/>
          </a:xfrm>
          <a:prstGeom prst="bentConnector3">
            <a:avLst>
              <a:gd name="adj1" fmla="val 3668"/>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0" name="Elbow Connector 9"/>
          <p:cNvCxnSpPr/>
          <p:nvPr/>
        </p:nvCxnSpPr>
        <p:spPr>
          <a:xfrm>
            <a:off x="2514600" y="1657800"/>
            <a:ext cx="496570" cy="278765"/>
          </a:xfrm>
          <a:prstGeom prst="bentConnector3">
            <a:avLst>
              <a:gd name="adj1" fmla="val 0"/>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3" name="Elbow Connector 12"/>
          <p:cNvCxnSpPr/>
          <p:nvPr/>
        </p:nvCxnSpPr>
        <p:spPr>
          <a:xfrm>
            <a:off x="4690745" y="2162625"/>
            <a:ext cx="496570" cy="278765"/>
          </a:xfrm>
          <a:prstGeom prst="bentConnector3">
            <a:avLst>
              <a:gd name="adj1" fmla="val 0"/>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4" name="Elbow Connector 13"/>
          <p:cNvCxnSpPr/>
          <p:nvPr/>
        </p:nvCxnSpPr>
        <p:spPr>
          <a:xfrm>
            <a:off x="6965950" y="2640145"/>
            <a:ext cx="496570" cy="278765"/>
          </a:xfrm>
          <a:prstGeom prst="bentConnector3">
            <a:avLst>
              <a:gd name="adj1" fmla="val 0"/>
            </a:avLst>
          </a:prstGeom>
          <a:ln>
            <a:tailEnd type="arrow" w="med" len="med"/>
          </a:ln>
        </p:spPr>
        <p:style>
          <a:lnRef idx="3">
            <a:schemeClr val="accent3"/>
          </a:lnRef>
          <a:fillRef idx="0">
            <a:schemeClr val="accent3"/>
          </a:fillRef>
          <a:effectRef idx="2">
            <a:schemeClr val="accent3"/>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Right)">
                                      <p:cBhvr>
                                        <p:cTn id="7" dur="1000"/>
                                        <p:tgtEl>
                                          <p:spTgt spid="7">
                                            <p:txEl>
                                              <p:pRg st="0" end="0"/>
                                            </p:txEl>
                                          </p:spTgt>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strips(downRight)">
                                      <p:cBhvr>
                                        <p:cTn id="11" dur="10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trips(downRight)">
                                      <p:cBhvr>
                                        <p:cTn id="16" dur="1000"/>
                                        <p:tgtEl>
                                          <p:spTgt spid="4"/>
                                        </p:tgtEl>
                                      </p:cBhvr>
                                    </p:animEffect>
                                  </p:childTnLst>
                                </p:cTn>
                              </p:par>
                            </p:childTnLst>
                          </p:cTn>
                        </p:par>
                        <p:par>
                          <p:cTn id="17" fill="hold">
                            <p:stCondLst>
                              <p:cond delay="1000"/>
                            </p:stCondLst>
                            <p:childTnLst>
                              <p:par>
                                <p:cTn id="18" presetID="18" presetClass="entr" presetSubtype="6" fill="hold" nodeType="after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strips(downRight)">
                                      <p:cBhvr>
                                        <p:cTn id="20" dur="10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strips(downRight)">
                                      <p:cBhvr>
                                        <p:cTn id="25" dur="1000"/>
                                        <p:tgtEl>
                                          <p:spTgt spid="10"/>
                                        </p:tgtEl>
                                      </p:cBhvr>
                                    </p:animEffect>
                                  </p:childTnLst>
                                </p:cTn>
                              </p:par>
                            </p:childTnLst>
                          </p:cTn>
                        </p:par>
                        <p:par>
                          <p:cTn id="26" fill="hold">
                            <p:stCondLst>
                              <p:cond delay="1000"/>
                            </p:stCondLst>
                            <p:childTnLst>
                              <p:par>
                                <p:cTn id="27" presetID="18" presetClass="entr" presetSubtype="6" fill="hold" nodeType="after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strips(downRight)">
                                      <p:cBhvr>
                                        <p:cTn id="29" dur="100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trips(downRight)">
                                      <p:cBhvr>
                                        <p:cTn id="34" dur="1000"/>
                                        <p:tgtEl>
                                          <p:spTgt spid="13"/>
                                        </p:tgtEl>
                                      </p:cBhvr>
                                    </p:animEffect>
                                  </p:childTnLst>
                                </p:cTn>
                              </p:par>
                            </p:childTnLst>
                          </p:cTn>
                        </p:par>
                        <p:par>
                          <p:cTn id="35" fill="hold">
                            <p:stCondLst>
                              <p:cond delay="1000"/>
                            </p:stCondLst>
                            <p:childTnLst>
                              <p:par>
                                <p:cTn id="36" presetID="18" presetClass="entr" presetSubtype="6" fill="hold" nodeType="after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strips(downRight)">
                                      <p:cBhvr>
                                        <p:cTn id="38" dur="1000"/>
                                        <p:tgtEl>
                                          <p:spTgt spid="7">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strips(downRight)">
                                      <p:cBhvr>
                                        <p:cTn id="43" dur="1000"/>
                                        <p:tgtEl>
                                          <p:spTgt spid="14"/>
                                        </p:tgtEl>
                                      </p:cBhvr>
                                    </p:animEffect>
                                  </p:childTnLst>
                                </p:cTn>
                              </p:par>
                            </p:childTnLst>
                          </p:cTn>
                        </p:par>
                        <p:par>
                          <p:cTn id="44" fill="hold">
                            <p:stCondLst>
                              <p:cond delay="1000"/>
                            </p:stCondLst>
                            <p:childTnLst>
                              <p:par>
                                <p:cTn id="45" presetID="18" presetClass="entr" presetSubtype="6" fill="hold" nodeType="after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strips(downRight)">
                                      <p:cBhvr>
                                        <p:cTn id="47" dur="1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69727" y="214031"/>
            <a:ext cx="8412480" cy="2460625"/>
          </a:xfrm>
          <a:prstGeom prst="rect">
            <a:avLst/>
          </a:prstGeom>
        </p:spPr>
        <p:txBody>
          <a:bodyPr wrap="none">
            <a:spAutoFit/>
          </a:bodyPr>
          <a:lstStyle/>
          <a:p>
            <a:pPr algn="l">
              <a:lnSpc>
                <a:spcPct val="140000"/>
              </a:lnSpc>
            </a:pPr>
            <a:r>
              <a:rPr lang="en-US" altLang="en-IN" sz="2200" dirty="0">
                <a:solidFill>
                  <a:schemeClr val="bg1"/>
                </a:solidFill>
                <a:sym typeface="+mn-ea"/>
              </a:rPr>
              <a:t>if n =4,</a:t>
            </a:r>
          </a:p>
          <a:p>
            <a:pPr algn="l">
              <a:lnSpc>
                <a:spcPct val="140000"/>
              </a:lnSpc>
            </a:pPr>
            <a:r>
              <a:rPr lang="en-US" altLang="en-IN" sz="2200" dirty="0">
                <a:solidFill>
                  <a:schemeClr val="bg1"/>
                </a:solidFill>
              </a:rPr>
              <a:t>fact(4)</a:t>
            </a:r>
          </a:p>
          <a:p>
            <a:pPr algn="l">
              <a:lnSpc>
                <a:spcPct val="140000"/>
              </a:lnSpc>
            </a:pPr>
            <a:r>
              <a:rPr lang="en-US" altLang="en-IN" sz="2200" dirty="0">
                <a:solidFill>
                  <a:schemeClr val="bg1"/>
                </a:solidFill>
              </a:rPr>
              <a:t>	return 4 * </a:t>
            </a:r>
          </a:p>
          <a:p>
            <a:pPr algn="l">
              <a:lnSpc>
                <a:spcPct val="140000"/>
              </a:lnSpc>
            </a:pPr>
            <a:r>
              <a:rPr lang="en-US" altLang="en-IN" sz="2200" dirty="0">
                <a:solidFill>
                  <a:schemeClr val="bg1"/>
                </a:solidFill>
              </a:rPr>
              <a:t>			   return 3 * </a:t>
            </a:r>
          </a:p>
          <a:p>
            <a:pPr algn="l">
              <a:lnSpc>
                <a:spcPct val="140000"/>
              </a:lnSpc>
            </a:pPr>
            <a:r>
              <a:rPr lang="en-US" altLang="en-IN" sz="2200" dirty="0">
                <a:solidFill>
                  <a:schemeClr val="bg1"/>
                </a:solidFill>
              </a:rPr>
              <a:t>					        				</a:t>
            </a:r>
          </a:p>
        </p:txBody>
      </p:sp>
      <p:cxnSp>
        <p:nvCxnSpPr>
          <p:cNvPr id="14" name="Elbow Connector 13"/>
          <p:cNvCxnSpPr/>
          <p:nvPr/>
        </p:nvCxnSpPr>
        <p:spPr>
          <a:xfrm rot="16200000" flipV="1">
            <a:off x="7086600" y="2607760"/>
            <a:ext cx="337185" cy="328930"/>
          </a:xfrm>
          <a:prstGeom prst="bentConnector3">
            <a:avLst>
              <a:gd name="adj1" fmla="val -7250"/>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 name="Elbow Connector 1"/>
          <p:cNvCxnSpPr/>
          <p:nvPr/>
        </p:nvCxnSpPr>
        <p:spPr>
          <a:xfrm rot="16200000" flipV="1">
            <a:off x="4855210" y="2130240"/>
            <a:ext cx="337185" cy="328930"/>
          </a:xfrm>
          <a:prstGeom prst="bentConnector3">
            <a:avLst>
              <a:gd name="adj1" fmla="val -7250"/>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3" name="Elbow Connector 2"/>
          <p:cNvCxnSpPr/>
          <p:nvPr/>
        </p:nvCxnSpPr>
        <p:spPr>
          <a:xfrm rot="16200000" flipV="1">
            <a:off x="2639060" y="1633035"/>
            <a:ext cx="337185" cy="328930"/>
          </a:xfrm>
          <a:prstGeom prst="bentConnector3">
            <a:avLst>
              <a:gd name="adj1" fmla="val -7250"/>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6" name="Elbow Connector 5"/>
          <p:cNvCxnSpPr/>
          <p:nvPr/>
        </p:nvCxnSpPr>
        <p:spPr>
          <a:xfrm rot="16200000" flipV="1">
            <a:off x="742950" y="1205680"/>
            <a:ext cx="337185" cy="328930"/>
          </a:xfrm>
          <a:prstGeom prst="bentConnector3">
            <a:avLst>
              <a:gd name="adj1" fmla="val -7250"/>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9" name="Text Box 5"/>
          <p:cNvSpPr txBox="1"/>
          <p:nvPr/>
        </p:nvSpPr>
        <p:spPr>
          <a:xfrm>
            <a:off x="5236210" y="2312485"/>
            <a:ext cx="1341755" cy="361950"/>
          </a:xfrm>
          <a:prstGeom prst="rect">
            <a:avLst/>
          </a:prstGeom>
          <a:noFill/>
        </p:spPr>
        <p:txBody>
          <a:bodyPr wrap="square" rtlCol="0" anchor="t">
            <a:spAutoFit/>
          </a:bodyPr>
          <a:lstStyle/>
          <a:p>
            <a:pPr>
              <a:lnSpc>
                <a:spcPct val="80000"/>
              </a:lnSpc>
            </a:pPr>
            <a:r>
              <a:rPr lang="en-US" sz="2200" b="1" dirty="0" smtClean="0">
                <a:solidFill>
                  <a:srgbClr val="FF0000"/>
                </a:solidFill>
                <a:sym typeface="+mn-ea"/>
              </a:rPr>
              <a:t>returns 2</a:t>
            </a:r>
          </a:p>
        </p:txBody>
      </p:sp>
      <p:sp>
        <p:nvSpPr>
          <p:cNvPr id="9" name="Text Box 8"/>
          <p:cNvSpPr txBox="1"/>
          <p:nvPr/>
        </p:nvSpPr>
        <p:spPr>
          <a:xfrm>
            <a:off x="6501765" y="2250255"/>
            <a:ext cx="918210" cy="361950"/>
          </a:xfrm>
          <a:prstGeom prst="rect">
            <a:avLst/>
          </a:prstGeom>
          <a:noFill/>
        </p:spPr>
        <p:txBody>
          <a:bodyPr wrap="none" rtlCol="0" anchor="t">
            <a:spAutoFit/>
          </a:bodyPr>
          <a:lstStyle/>
          <a:p>
            <a:pPr>
              <a:lnSpc>
                <a:spcPct val="80000"/>
              </a:lnSpc>
            </a:pPr>
            <a:r>
              <a:rPr lang="en-US" altLang="en-IN" sz="2200" dirty="0">
                <a:solidFill>
                  <a:schemeClr val="bg1"/>
                </a:solidFill>
                <a:sym typeface="+mn-ea"/>
              </a:rPr>
              <a:t>fact(1)</a:t>
            </a:r>
            <a:endParaRPr lang="en-US" sz="2200"/>
          </a:p>
        </p:txBody>
      </p:sp>
      <p:sp>
        <p:nvSpPr>
          <p:cNvPr id="11" name="Text Box 10"/>
          <p:cNvSpPr txBox="1"/>
          <p:nvPr/>
        </p:nvSpPr>
        <p:spPr>
          <a:xfrm>
            <a:off x="6501765" y="2250255"/>
            <a:ext cx="324485" cy="429895"/>
          </a:xfrm>
          <a:prstGeom prst="rect">
            <a:avLst/>
          </a:prstGeom>
          <a:noFill/>
        </p:spPr>
        <p:txBody>
          <a:bodyPr wrap="none" rtlCol="0" anchor="t">
            <a:spAutoFit/>
          </a:bodyPr>
          <a:lstStyle/>
          <a:p>
            <a:r>
              <a:rPr lang="en-US" sz="2200" b="1" dirty="0" smtClean="0">
                <a:solidFill>
                  <a:srgbClr val="FF0000"/>
                </a:solidFill>
                <a:sym typeface="+mn-ea"/>
              </a:rPr>
              <a:t>1</a:t>
            </a:r>
          </a:p>
        </p:txBody>
      </p:sp>
      <p:sp>
        <p:nvSpPr>
          <p:cNvPr id="15" name="Text Box 14"/>
          <p:cNvSpPr txBox="1"/>
          <p:nvPr/>
        </p:nvSpPr>
        <p:spPr>
          <a:xfrm>
            <a:off x="4270375" y="1764480"/>
            <a:ext cx="918210" cy="361950"/>
          </a:xfrm>
          <a:prstGeom prst="rect">
            <a:avLst/>
          </a:prstGeom>
          <a:noFill/>
        </p:spPr>
        <p:txBody>
          <a:bodyPr wrap="none" rtlCol="0" anchor="t">
            <a:spAutoFit/>
          </a:bodyPr>
          <a:lstStyle/>
          <a:p>
            <a:pPr>
              <a:lnSpc>
                <a:spcPct val="80000"/>
              </a:lnSpc>
            </a:pPr>
            <a:r>
              <a:rPr lang="en-US" altLang="en-IN" sz="2200" dirty="0">
                <a:solidFill>
                  <a:schemeClr val="bg1"/>
                </a:solidFill>
                <a:sym typeface="+mn-ea"/>
              </a:rPr>
              <a:t>fact(2)</a:t>
            </a:r>
            <a:endParaRPr lang="en-US" sz="2200"/>
          </a:p>
        </p:txBody>
      </p:sp>
      <p:sp>
        <p:nvSpPr>
          <p:cNvPr id="17" name="Text Box 16"/>
          <p:cNvSpPr txBox="1"/>
          <p:nvPr/>
        </p:nvSpPr>
        <p:spPr>
          <a:xfrm>
            <a:off x="2308225" y="1343475"/>
            <a:ext cx="918210" cy="361950"/>
          </a:xfrm>
          <a:prstGeom prst="rect">
            <a:avLst/>
          </a:prstGeom>
          <a:noFill/>
        </p:spPr>
        <p:txBody>
          <a:bodyPr wrap="none" rtlCol="0" anchor="t">
            <a:spAutoFit/>
          </a:bodyPr>
          <a:lstStyle/>
          <a:p>
            <a:pPr>
              <a:lnSpc>
                <a:spcPct val="80000"/>
              </a:lnSpc>
            </a:pPr>
            <a:r>
              <a:rPr lang="en-US" altLang="en-IN" sz="2200" dirty="0">
                <a:solidFill>
                  <a:schemeClr val="bg1"/>
                </a:solidFill>
                <a:sym typeface="+mn-ea"/>
              </a:rPr>
              <a:t>fact(3)</a:t>
            </a:r>
            <a:endParaRPr lang="en-US" sz="2200"/>
          </a:p>
        </p:txBody>
      </p:sp>
      <p:sp>
        <p:nvSpPr>
          <p:cNvPr id="18" name="Text Box 17"/>
          <p:cNvSpPr txBox="1"/>
          <p:nvPr/>
        </p:nvSpPr>
        <p:spPr>
          <a:xfrm>
            <a:off x="4255770" y="1764480"/>
            <a:ext cx="324485" cy="429895"/>
          </a:xfrm>
          <a:prstGeom prst="rect">
            <a:avLst/>
          </a:prstGeom>
          <a:noFill/>
        </p:spPr>
        <p:txBody>
          <a:bodyPr wrap="square" rtlCol="0" anchor="t">
            <a:spAutoFit/>
          </a:bodyPr>
          <a:lstStyle/>
          <a:p>
            <a:r>
              <a:rPr lang="en-US" sz="2200" b="1" dirty="0" smtClean="0">
                <a:solidFill>
                  <a:srgbClr val="FF0000"/>
                </a:solidFill>
                <a:sym typeface="+mn-ea"/>
              </a:rPr>
              <a:t>2</a:t>
            </a:r>
          </a:p>
        </p:txBody>
      </p:sp>
      <p:sp>
        <p:nvSpPr>
          <p:cNvPr id="20" name="Text Box 19"/>
          <p:cNvSpPr txBox="1"/>
          <p:nvPr/>
        </p:nvSpPr>
        <p:spPr>
          <a:xfrm flipH="1">
            <a:off x="2311400" y="1309185"/>
            <a:ext cx="382270" cy="429895"/>
          </a:xfrm>
          <a:prstGeom prst="rect">
            <a:avLst/>
          </a:prstGeom>
          <a:noFill/>
        </p:spPr>
        <p:txBody>
          <a:bodyPr wrap="square" rtlCol="0" anchor="t">
            <a:spAutoFit/>
          </a:bodyPr>
          <a:lstStyle/>
          <a:p>
            <a:r>
              <a:rPr lang="en-US" sz="2200" b="1" dirty="0" smtClean="0">
                <a:solidFill>
                  <a:srgbClr val="FF0000"/>
                </a:solidFill>
                <a:sym typeface="+mn-ea"/>
              </a:rPr>
              <a:t>6</a:t>
            </a:r>
          </a:p>
        </p:txBody>
      </p:sp>
      <p:sp>
        <p:nvSpPr>
          <p:cNvPr id="21" name="Text Box 20"/>
          <p:cNvSpPr txBox="1"/>
          <p:nvPr/>
        </p:nvSpPr>
        <p:spPr>
          <a:xfrm>
            <a:off x="1774190" y="848175"/>
            <a:ext cx="491490" cy="395605"/>
          </a:xfrm>
          <a:prstGeom prst="rect">
            <a:avLst/>
          </a:prstGeom>
          <a:noFill/>
        </p:spPr>
        <p:txBody>
          <a:bodyPr wrap="square" rtlCol="0" anchor="t">
            <a:spAutoFit/>
          </a:bodyPr>
          <a:lstStyle/>
          <a:p>
            <a:pPr>
              <a:lnSpc>
                <a:spcPct val="90000"/>
              </a:lnSpc>
            </a:pPr>
            <a:r>
              <a:rPr lang="en-US" sz="2200" b="1" dirty="0" smtClean="0">
                <a:solidFill>
                  <a:srgbClr val="FF0000"/>
                </a:solidFill>
                <a:sym typeface="+mn-ea"/>
              </a:rPr>
              <a:t>24</a:t>
            </a:r>
          </a:p>
        </p:txBody>
      </p:sp>
      <p:cxnSp>
        <p:nvCxnSpPr>
          <p:cNvPr id="22" name="Straight Arrow Connector 21"/>
          <p:cNvCxnSpPr/>
          <p:nvPr/>
        </p:nvCxnSpPr>
        <p:spPr>
          <a:xfrm flipV="1">
            <a:off x="1143000" y="1046295"/>
            <a:ext cx="554990" cy="190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23" name="Text Box 22"/>
          <p:cNvSpPr txBox="1"/>
          <p:nvPr/>
        </p:nvSpPr>
        <p:spPr>
          <a:xfrm>
            <a:off x="5236210" y="2137225"/>
            <a:ext cx="1366520" cy="565150"/>
          </a:xfrm>
          <a:prstGeom prst="rect">
            <a:avLst/>
          </a:prstGeom>
          <a:noFill/>
        </p:spPr>
        <p:txBody>
          <a:bodyPr wrap="none" rtlCol="0" anchor="t">
            <a:spAutoFit/>
          </a:bodyPr>
          <a:lstStyle/>
          <a:p>
            <a:pPr algn="l">
              <a:lnSpc>
                <a:spcPct val="140000"/>
              </a:lnSpc>
            </a:pPr>
            <a:r>
              <a:rPr lang="en-US" altLang="en-IN" sz="2200" dirty="0">
                <a:solidFill>
                  <a:schemeClr val="bg1"/>
                </a:solidFill>
                <a:sym typeface="+mn-ea"/>
              </a:rPr>
              <a:t>return 2 * </a:t>
            </a:r>
            <a:endParaRPr lang="en-US" sz="2200"/>
          </a:p>
        </p:txBody>
      </p:sp>
      <p:sp>
        <p:nvSpPr>
          <p:cNvPr id="24" name="Text Box 23"/>
          <p:cNvSpPr txBox="1"/>
          <p:nvPr/>
        </p:nvSpPr>
        <p:spPr>
          <a:xfrm>
            <a:off x="7549515" y="2732855"/>
            <a:ext cx="1101725" cy="429895"/>
          </a:xfrm>
          <a:prstGeom prst="rect">
            <a:avLst/>
          </a:prstGeom>
          <a:noFill/>
        </p:spPr>
        <p:txBody>
          <a:bodyPr wrap="none" rtlCol="0" anchor="t">
            <a:spAutoFit/>
          </a:bodyPr>
          <a:lstStyle/>
          <a:p>
            <a:r>
              <a:rPr lang="en-US" altLang="en-IN" sz="2200" dirty="0">
                <a:solidFill>
                  <a:schemeClr val="bg1"/>
                </a:solidFill>
                <a:sym typeface="+mn-ea"/>
              </a:rPr>
              <a:t>return 1</a:t>
            </a:r>
            <a:endParaRPr lang="en-US" sz="2200"/>
          </a:p>
        </p:txBody>
      </p:sp>
      <p:sp>
        <p:nvSpPr>
          <p:cNvPr id="25" name="Text Box 5"/>
          <p:cNvSpPr txBox="1"/>
          <p:nvPr/>
        </p:nvSpPr>
        <p:spPr>
          <a:xfrm>
            <a:off x="3065780" y="1798770"/>
            <a:ext cx="1341755" cy="361950"/>
          </a:xfrm>
          <a:prstGeom prst="rect">
            <a:avLst/>
          </a:prstGeom>
          <a:noFill/>
        </p:spPr>
        <p:txBody>
          <a:bodyPr wrap="square" rtlCol="0" anchor="t">
            <a:spAutoFit/>
          </a:bodyPr>
          <a:lstStyle/>
          <a:p>
            <a:pPr>
              <a:lnSpc>
                <a:spcPct val="80000"/>
              </a:lnSpc>
            </a:pPr>
            <a:r>
              <a:rPr lang="en-US" sz="2200" b="1" dirty="0" smtClean="0">
                <a:solidFill>
                  <a:srgbClr val="FF0000"/>
                </a:solidFill>
                <a:sym typeface="+mn-ea"/>
              </a:rPr>
              <a:t>returns 6</a:t>
            </a:r>
          </a:p>
        </p:txBody>
      </p:sp>
      <p:sp>
        <p:nvSpPr>
          <p:cNvPr id="26" name="Text Box 5"/>
          <p:cNvSpPr txBox="1"/>
          <p:nvPr/>
        </p:nvSpPr>
        <p:spPr>
          <a:xfrm>
            <a:off x="1076325" y="1342840"/>
            <a:ext cx="1378585" cy="361950"/>
          </a:xfrm>
          <a:prstGeom prst="rect">
            <a:avLst/>
          </a:prstGeom>
          <a:noFill/>
        </p:spPr>
        <p:txBody>
          <a:bodyPr wrap="square" rtlCol="0" anchor="t">
            <a:spAutoFit/>
          </a:bodyPr>
          <a:lstStyle/>
          <a:p>
            <a:pPr>
              <a:lnSpc>
                <a:spcPct val="80000"/>
              </a:lnSpc>
            </a:pPr>
            <a:r>
              <a:rPr lang="en-US" sz="2200" b="1" dirty="0" smtClean="0">
                <a:solidFill>
                  <a:srgbClr val="FF0000"/>
                </a:solidFill>
                <a:sym typeface="+mn-ea"/>
              </a:rPr>
              <a:t>returns 24</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2" fill="hold" grpId="0" nodeType="clickEffect">
                                  <p:stCondLst>
                                    <p:cond delay="0"/>
                                  </p:stCondLst>
                                  <p:childTnLst>
                                    <p:animEffect transition="out" filter="wipe(right)">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childTnLst>
                          </p:cTn>
                        </p:par>
                        <p:par>
                          <p:cTn id="16" fill="hold">
                            <p:stCondLst>
                              <p:cond delay="500"/>
                            </p:stCondLst>
                            <p:childTnLst>
                              <p:par>
                                <p:cTn id="17" presetID="22" presetClass="exit" presetSubtype="4" fill="hold" nodeType="afterEffect">
                                  <p:stCondLst>
                                    <p:cond delay="0"/>
                                  </p:stCondLst>
                                  <p:childTnLst>
                                    <p:animEffect transition="out" filter="wipe(down)">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0" nodeType="clickEffect">
                                  <p:stCondLst>
                                    <p:cond delay="0"/>
                                  </p:stCondLst>
                                  <p:childTnLst>
                                    <p:animEffect transition="out" filter="wipe(right)">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par>
                                <p:cTn id="25" presetID="22" presetClass="exit" presetSubtype="2" fill="hold" grpId="1" nodeType="withEffect">
                                  <p:stCondLst>
                                    <p:cond delay="0"/>
                                  </p:stCondLst>
                                  <p:childTnLst>
                                    <p:animEffect transition="out" filter="wipe(right)">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par>
                          <p:cTn id="28" fill="hold">
                            <p:stCondLst>
                              <p:cond delay="500"/>
                            </p:stCondLst>
                            <p:childTnLst>
                              <p:par>
                                <p:cTn id="29" presetID="18" presetClass="entr" presetSubtype="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strips(downRight)">
                                      <p:cBhvr>
                                        <p:cTn id="31" dur="10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2" fill="hold" grpId="0" nodeType="clickEffect">
                                  <p:stCondLst>
                                    <p:cond delay="0"/>
                                  </p:stCondLst>
                                  <p:childTnLst>
                                    <p:animEffect transition="out" filter="wipe(right)">
                                      <p:cBhvr>
                                        <p:cTn id="35" dur="1000"/>
                                        <p:tgtEl>
                                          <p:spTgt spid="15"/>
                                        </p:tgtEl>
                                      </p:cBhvr>
                                    </p:animEffect>
                                    <p:set>
                                      <p:cBhvr>
                                        <p:cTn id="36" dur="1" fill="hold">
                                          <p:stCondLst>
                                            <p:cond delay="998"/>
                                          </p:stCondLst>
                                        </p:cTn>
                                        <p:tgtEl>
                                          <p:spTgt spid="15"/>
                                        </p:tgtEl>
                                        <p:attrNameLst>
                                          <p:attrName>style.visibility</p:attrName>
                                        </p:attrNameLst>
                                      </p:cBhvr>
                                      <p:to>
                                        <p:strVal val="hidden"/>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2" fill="hold" grpId="1" nodeType="clickEffect">
                                  <p:stCondLst>
                                    <p:cond delay="0"/>
                                  </p:stCondLst>
                                  <p:childTnLst>
                                    <p:animEffect transition="out" filter="wipe(right)">
                                      <p:cBhvr>
                                        <p:cTn id="43" dur="1000"/>
                                        <p:tgtEl>
                                          <p:spTgt spid="19"/>
                                        </p:tgtEl>
                                      </p:cBhvr>
                                    </p:animEffect>
                                    <p:set>
                                      <p:cBhvr>
                                        <p:cTn id="44" dur="1" fill="hold">
                                          <p:stCondLst>
                                            <p:cond delay="998"/>
                                          </p:stCondLst>
                                        </p:cTn>
                                        <p:tgtEl>
                                          <p:spTgt spid="19"/>
                                        </p:tgtEl>
                                        <p:attrNameLst>
                                          <p:attrName>style.visibility</p:attrName>
                                        </p:attrNameLst>
                                      </p:cBhvr>
                                      <p:to>
                                        <p:strVal val="hidden"/>
                                      </p:to>
                                    </p:set>
                                  </p:childTnLst>
                                </p:cTn>
                              </p:par>
                            </p:childTnLst>
                          </p:cTn>
                        </p:par>
                        <p:par>
                          <p:cTn id="45" fill="hold">
                            <p:stCondLst>
                              <p:cond delay="1000"/>
                            </p:stCondLst>
                            <p:childTnLst>
                              <p:par>
                                <p:cTn id="46" presetID="22" presetClass="exit" presetSubtype="4" fill="hold" nodeType="afterEffect">
                                  <p:stCondLst>
                                    <p:cond delay="0"/>
                                  </p:stCondLst>
                                  <p:childTnLst>
                                    <p:animEffect transition="out" filter="wipe(down)">
                                      <p:cBhvr>
                                        <p:cTn id="47" dur="500"/>
                                        <p:tgtEl>
                                          <p:spTgt spid="2"/>
                                        </p:tgtEl>
                                      </p:cBhvr>
                                    </p:animEffect>
                                    <p:set>
                                      <p:cBhvr>
                                        <p:cTn id="48" dur="1" fill="hold">
                                          <p:stCondLst>
                                            <p:cond delay="499"/>
                                          </p:stCondLst>
                                        </p:cTn>
                                        <p:tgtEl>
                                          <p:spTgt spid="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2" fill="hold" nodeType="clickEffect">
                                  <p:stCondLst>
                                    <p:cond delay="0"/>
                                  </p:stCondLst>
                                  <p:childTnLst>
                                    <p:animEffect transition="out" filter="wipe(right)">
                                      <p:cBhvr>
                                        <p:cTn id="52" dur="1000"/>
                                        <p:tgtEl>
                                          <p:spTgt spid="7">
                                            <p:txEl>
                                              <p:pRg st="3" end="3"/>
                                            </p:txEl>
                                          </p:spTgt>
                                        </p:tgtEl>
                                      </p:cBhvr>
                                    </p:animEffect>
                                    <p:set>
                                      <p:cBhvr>
                                        <p:cTn id="53" dur="1" fill="hold">
                                          <p:stCondLst>
                                            <p:cond delay="998"/>
                                          </p:stCondLst>
                                        </p:cTn>
                                        <p:tgtEl>
                                          <p:spTgt spid="7">
                                            <p:txEl>
                                              <p:pRg st="3" end="3"/>
                                            </p:txEl>
                                          </p:spTgt>
                                        </p:tgtEl>
                                        <p:attrNameLst>
                                          <p:attrName>style.visibility</p:attrName>
                                        </p:attrNameLst>
                                      </p:cBhvr>
                                      <p:to>
                                        <p:strVal val="hidden"/>
                                      </p:to>
                                    </p:set>
                                  </p:childTnLst>
                                </p:cTn>
                              </p:par>
                              <p:par>
                                <p:cTn id="54" presetID="22" presetClass="exit" presetSubtype="2" fill="hold" grpId="1" nodeType="withEffect">
                                  <p:stCondLst>
                                    <p:cond delay="0"/>
                                  </p:stCondLst>
                                  <p:childTnLst>
                                    <p:animEffect transition="out" filter="wipe(right)">
                                      <p:cBhvr>
                                        <p:cTn id="55" dur="1000"/>
                                        <p:tgtEl>
                                          <p:spTgt spid="18"/>
                                        </p:tgtEl>
                                      </p:cBhvr>
                                    </p:animEffect>
                                    <p:set>
                                      <p:cBhvr>
                                        <p:cTn id="56" dur="1" fill="hold">
                                          <p:stCondLst>
                                            <p:cond delay="998"/>
                                          </p:stCondLst>
                                        </p:cTn>
                                        <p:tgtEl>
                                          <p:spTgt spid="1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4"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right)">
                                      <p:cBhvr>
                                        <p:cTn id="61" dur="500"/>
                                        <p:tgtEl>
                                          <p:spTgt spid="25"/>
                                        </p:tgtEl>
                                      </p:cBhvr>
                                    </p:animEffect>
                                  </p:childTnLst>
                                </p:cTn>
                              </p:par>
                            </p:childTnLst>
                          </p:cTn>
                        </p:par>
                        <p:par>
                          <p:cTn id="62" fill="hold">
                            <p:stCondLst>
                              <p:cond delay="500"/>
                            </p:stCondLst>
                            <p:childTnLst>
                              <p:par>
                                <p:cTn id="63" presetID="22" presetClass="exit" presetSubtype="2" fill="hold" grpId="0" nodeType="afterEffect">
                                  <p:stCondLst>
                                    <p:cond delay="0"/>
                                  </p:stCondLst>
                                  <p:childTnLst>
                                    <p:animEffect transition="out" filter="wipe(right)">
                                      <p:cBhvr>
                                        <p:cTn id="64" dur="1000"/>
                                        <p:tgtEl>
                                          <p:spTgt spid="17"/>
                                        </p:tgtEl>
                                      </p:cBhvr>
                                    </p:animEffect>
                                    <p:set>
                                      <p:cBhvr>
                                        <p:cTn id="65" dur="1" fill="hold">
                                          <p:stCondLst>
                                            <p:cond delay="998"/>
                                          </p:stCondLst>
                                        </p:cTn>
                                        <p:tgtEl>
                                          <p:spTgt spid="17"/>
                                        </p:tgtEl>
                                        <p:attrNameLst>
                                          <p:attrName>style.visibility</p:attrName>
                                        </p:attrNameLst>
                                      </p:cBhvr>
                                      <p:to>
                                        <p:strVal val="hidden"/>
                                      </p:to>
                                    </p:set>
                                  </p:childTnLst>
                                </p:cTn>
                              </p:par>
                            </p:childTnLst>
                          </p:cTn>
                        </p:par>
                        <p:par>
                          <p:cTn id="66" fill="hold">
                            <p:stCondLst>
                              <p:cond delay="1500"/>
                            </p:stCondLst>
                            <p:childTnLst>
                              <p:par>
                                <p:cTn id="67" presetID="22" presetClass="entr" presetSubtype="2"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right)">
                                      <p:cBhvr>
                                        <p:cTn id="69" dur="10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xit" presetSubtype="2" fill="hold" grpId="5" nodeType="clickEffect">
                                  <p:stCondLst>
                                    <p:cond delay="0"/>
                                  </p:stCondLst>
                                  <p:childTnLst>
                                    <p:animEffect transition="out" filter="wipe(right)">
                                      <p:cBhvr>
                                        <p:cTn id="73" dur="1000"/>
                                        <p:tgtEl>
                                          <p:spTgt spid="25"/>
                                        </p:tgtEl>
                                      </p:cBhvr>
                                    </p:animEffect>
                                    <p:set>
                                      <p:cBhvr>
                                        <p:cTn id="74" dur="1" fill="hold">
                                          <p:stCondLst>
                                            <p:cond delay="998"/>
                                          </p:stCondLst>
                                        </p:cTn>
                                        <p:tgtEl>
                                          <p:spTgt spid="25"/>
                                        </p:tgtEl>
                                        <p:attrNameLst>
                                          <p:attrName>style.visibility</p:attrName>
                                        </p:attrNameLst>
                                      </p:cBhvr>
                                      <p:to>
                                        <p:strVal val="hidden"/>
                                      </p:to>
                                    </p:set>
                                  </p:childTnLst>
                                </p:cTn>
                              </p:par>
                            </p:childTnLst>
                          </p:cTn>
                        </p:par>
                        <p:par>
                          <p:cTn id="75" fill="hold">
                            <p:stCondLst>
                              <p:cond delay="1000"/>
                            </p:stCondLst>
                            <p:childTnLst>
                              <p:par>
                                <p:cTn id="76" presetID="22" presetClass="exit" presetSubtype="4" fill="hold" nodeType="afterEffect">
                                  <p:stCondLst>
                                    <p:cond delay="0"/>
                                  </p:stCondLst>
                                  <p:childTnLst>
                                    <p:animEffect transition="out" filter="wipe(down)">
                                      <p:cBhvr>
                                        <p:cTn id="77" dur="1000"/>
                                        <p:tgtEl>
                                          <p:spTgt spid="3"/>
                                        </p:tgtEl>
                                      </p:cBhvr>
                                    </p:animEffect>
                                    <p:set>
                                      <p:cBhvr>
                                        <p:cTn id="78" dur="1" fill="hold">
                                          <p:stCondLst>
                                            <p:cond delay="998"/>
                                          </p:stCondLst>
                                        </p:cTn>
                                        <p:tgtEl>
                                          <p:spTgt spid="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xit" presetSubtype="2" fill="hold" grpId="1" nodeType="clickEffect">
                                  <p:stCondLst>
                                    <p:cond delay="0"/>
                                  </p:stCondLst>
                                  <p:childTnLst>
                                    <p:animEffect transition="out" filter="wipe(right)">
                                      <p:cBhvr>
                                        <p:cTn id="82" dur="1000"/>
                                        <p:tgtEl>
                                          <p:spTgt spid="20"/>
                                        </p:tgtEl>
                                      </p:cBhvr>
                                    </p:animEffect>
                                    <p:set>
                                      <p:cBhvr>
                                        <p:cTn id="83" dur="1" fill="hold">
                                          <p:stCondLst>
                                            <p:cond delay="998"/>
                                          </p:stCondLst>
                                        </p:cTn>
                                        <p:tgtEl>
                                          <p:spTgt spid="20"/>
                                        </p:tgtEl>
                                        <p:attrNameLst>
                                          <p:attrName>style.visibility</p:attrName>
                                        </p:attrNameLst>
                                      </p:cBhvr>
                                      <p:to>
                                        <p:strVal val="hidden"/>
                                      </p:to>
                                    </p:set>
                                  </p:childTnLst>
                                </p:cTn>
                              </p:par>
                            </p:childTnLst>
                          </p:cTn>
                        </p:par>
                        <p:par>
                          <p:cTn id="84" fill="hold">
                            <p:stCondLst>
                              <p:cond delay="1000"/>
                            </p:stCondLst>
                            <p:childTnLst>
                              <p:par>
                                <p:cTn id="85" presetID="22" presetClass="exit" presetSubtype="2" fill="hold" nodeType="afterEffect">
                                  <p:stCondLst>
                                    <p:cond delay="0"/>
                                  </p:stCondLst>
                                  <p:childTnLst>
                                    <p:animEffect transition="out" filter="wipe(right)">
                                      <p:cBhvr>
                                        <p:cTn id="86" dur="1000"/>
                                        <p:tgtEl>
                                          <p:spTgt spid="7">
                                            <p:txEl>
                                              <p:pRg st="2" end="2"/>
                                            </p:txEl>
                                          </p:spTgt>
                                        </p:tgtEl>
                                      </p:cBhvr>
                                    </p:animEffect>
                                    <p:set>
                                      <p:cBhvr>
                                        <p:cTn id="87" dur="1" fill="hold">
                                          <p:stCondLst>
                                            <p:cond delay="998"/>
                                          </p:stCondLst>
                                        </p:cTn>
                                        <p:tgtEl>
                                          <p:spTgt spid="7">
                                            <p:txEl>
                                              <p:pRg st="2" end="2"/>
                                            </p:txEl>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grpId="4"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right)">
                                      <p:cBhvr>
                                        <p:cTn id="92" dur="10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2" fill="hold" grpId="5" nodeType="clickEffect">
                                  <p:stCondLst>
                                    <p:cond delay="0"/>
                                  </p:stCondLst>
                                  <p:childTnLst>
                                    <p:animEffect transition="out" filter="wipe(right)">
                                      <p:cBhvr>
                                        <p:cTn id="96" dur="500"/>
                                        <p:tgtEl>
                                          <p:spTgt spid="26"/>
                                        </p:tgtEl>
                                      </p:cBhvr>
                                    </p:animEffect>
                                    <p:set>
                                      <p:cBhvr>
                                        <p:cTn id="97" dur="1" fill="hold">
                                          <p:stCondLst>
                                            <p:cond delay="499"/>
                                          </p:stCondLst>
                                        </p:cTn>
                                        <p:tgtEl>
                                          <p:spTgt spid="26"/>
                                        </p:tgtEl>
                                        <p:attrNameLst>
                                          <p:attrName>style.visibility</p:attrName>
                                        </p:attrNameLst>
                                      </p:cBhvr>
                                      <p:to>
                                        <p:strVal val="hidden"/>
                                      </p:to>
                                    </p:set>
                                  </p:childTnLst>
                                </p:cTn>
                              </p:par>
                            </p:childTnLst>
                          </p:cTn>
                        </p:par>
                        <p:par>
                          <p:cTn id="98" fill="hold">
                            <p:stCondLst>
                              <p:cond delay="500"/>
                            </p:stCondLst>
                            <p:childTnLst>
                              <p:par>
                                <p:cTn id="99" presetID="22" presetClass="exit" presetSubtype="4" fill="hold" nodeType="afterEffect">
                                  <p:stCondLst>
                                    <p:cond delay="0"/>
                                  </p:stCondLst>
                                  <p:childTnLst>
                                    <p:animEffect transition="out" filter="wipe(down)">
                                      <p:cBhvr>
                                        <p:cTn id="100" dur="500"/>
                                        <p:tgtEl>
                                          <p:spTgt spid="6"/>
                                        </p:tgtEl>
                                      </p:cBhvr>
                                    </p:animEffect>
                                    <p:set>
                                      <p:cBhvr>
                                        <p:cTn id="101" dur="1" fill="hold">
                                          <p:stCondLst>
                                            <p:cond delay="499"/>
                                          </p:stCondLst>
                                        </p:cTn>
                                        <p:tgtEl>
                                          <p:spTgt spid="6"/>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wipe(left)">
                                      <p:cBhvr>
                                        <p:cTn id="106" dur="500"/>
                                        <p:tgtEl>
                                          <p:spTgt spid="22"/>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21"/>
                                        </p:tgtEl>
                                        <p:attrNameLst>
                                          <p:attrName>style.visibility</p:attrName>
                                        </p:attrNameLst>
                                      </p:cBhvr>
                                      <p:to>
                                        <p:strVal val="visible"/>
                                      </p:to>
                                    </p:set>
                                    <p:animEffect transition="in" filter="wipe(left)">
                                      <p:cBhvr>
                                        <p:cTn id="1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9" grpId="0"/>
      <p:bldP spid="11" grpId="0"/>
      <p:bldP spid="11" grpId="1"/>
      <p:bldP spid="15" grpId="0"/>
      <p:bldP spid="17" grpId="0"/>
      <p:bldP spid="18" grpId="0"/>
      <p:bldP spid="18" grpId="1"/>
      <p:bldP spid="20" grpId="0"/>
      <p:bldP spid="20" grpId="1"/>
      <p:bldP spid="21" grpId="0"/>
      <p:bldP spid="23" grpId="0"/>
      <p:bldP spid="24" grpId="0"/>
      <p:bldP spid="25" grpId="0"/>
      <p:bldP spid="25" grpId="1"/>
      <p:bldP spid="25" grpId="2"/>
      <p:bldP spid="25" grpId="3"/>
      <p:bldP spid="25" grpId="4"/>
      <p:bldP spid="25" grpId="5"/>
      <p:bldP spid="26" grpId="0"/>
      <p:bldP spid="26" grpId="1"/>
      <p:bldP spid="26" grpId="2"/>
      <p:bldP spid="26" grpId="3"/>
      <p:bldP spid="26" grpId="4"/>
      <p:bldP spid="26" grpId="5"/>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85"/>
            <a:ext cx="5182235"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335280" y="-24315"/>
            <a:ext cx="3867150" cy="5126990"/>
          </a:xfrm>
          <a:prstGeom prst="rect">
            <a:avLst/>
          </a:prstGeom>
        </p:spPr>
        <p:txBody>
          <a:bodyPr wrap="square">
            <a:spAutoFit/>
          </a:bodyPr>
          <a:lstStyle/>
          <a:p>
            <a:pPr>
              <a:lnSpc>
                <a:spcPct val="130000"/>
              </a:lnSpc>
            </a:pPr>
            <a:r>
              <a:rPr lang="en-US" dirty="0" smtClean="0">
                <a:solidFill>
                  <a:schemeClr val="bg1"/>
                </a:solidFill>
                <a:sym typeface="+mn-ea"/>
              </a:rPr>
              <a:t>#include &lt;stdio.h&gt;</a:t>
            </a:r>
          </a:p>
          <a:p>
            <a:pPr>
              <a:lnSpc>
                <a:spcPct val="130000"/>
              </a:lnSpc>
            </a:pPr>
            <a:r>
              <a:rPr lang="en-US" b="1" dirty="0" smtClean="0">
                <a:solidFill>
                  <a:schemeClr val="bg1"/>
                </a:solidFill>
                <a:sym typeface="+mn-ea"/>
              </a:rPr>
              <a:t>long int</a:t>
            </a:r>
            <a:r>
              <a:rPr lang="en-US" dirty="0" smtClean="0">
                <a:solidFill>
                  <a:schemeClr val="bg1"/>
                </a:solidFill>
                <a:sym typeface="+mn-ea"/>
              </a:rPr>
              <a:t> fact(int n);</a:t>
            </a:r>
          </a:p>
          <a:p>
            <a:pPr>
              <a:lnSpc>
                <a:spcPct val="130000"/>
              </a:lnSpc>
            </a:pPr>
            <a:r>
              <a:rPr lang="en-US" dirty="0" smtClean="0">
                <a:solidFill>
                  <a:schemeClr val="bg1"/>
                </a:solidFill>
                <a:sym typeface="+mn-ea"/>
              </a:rPr>
              <a:t>int main()  {</a:t>
            </a:r>
          </a:p>
          <a:p>
            <a:pPr>
              <a:lnSpc>
                <a:spcPct val="130000"/>
              </a:lnSpc>
            </a:pPr>
            <a:r>
              <a:rPr lang="en-US" dirty="0" smtClean="0">
                <a:solidFill>
                  <a:schemeClr val="bg1"/>
                </a:solidFill>
                <a:sym typeface="+mn-ea"/>
              </a:rPr>
              <a:t>    int num;</a:t>
            </a:r>
          </a:p>
          <a:p>
            <a:pPr>
              <a:lnSpc>
                <a:spcPct val="130000"/>
              </a:lnSpc>
            </a:pPr>
            <a:r>
              <a:rPr lang="en-US" dirty="0" smtClean="0">
                <a:solidFill>
                  <a:schemeClr val="bg1"/>
                </a:solidFill>
                <a:sym typeface="+mn-ea"/>
              </a:rPr>
              <a:t>    scanf("%d", &amp;num);</a:t>
            </a:r>
          </a:p>
          <a:p>
            <a:pPr>
              <a:lnSpc>
                <a:spcPct val="130000"/>
              </a:lnSpc>
            </a:pPr>
            <a:r>
              <a:rPr lang="en-US" dirty="0" smtClean="0">
                <a:solidFill>
                  <a:schemeClr val="bg1"/>
                </a:solidFill>
                <a:sym typeface="+mn-ea"/>
              </a:rPr>
              <a:t>    printf("%ld", fact(num));</a:t>
            </a:r>
          </a:p>
          <a:p>
            <a:pPr>
              <a:lnSpc>
                <a:spcPct val="130000"/>
              </a:lnSpc>
            </a:pPr>
            <a:r>
              <a:rPr lang="en-US" dirty="0" smtClean="0">
                <a:solidFill>
                  <a:schemeClr val="bg1"/>
                </a:solidFill>
                <a:sym typeface="+mn-ea"/>
              </a:rPr>
              <a:t>    return 0;</a:t>
            </a:r>
          </a:p>
          <a:p>
            <a:pPr>
              <a:lnSpc>
                <a:spcPct val="130000"/>
              </a:lnSpc>
            </a:pPr>
            <a:r>
              <a:rPr lang="en-US" dirty="0" smtClean="0">
                <a:solidFill>
                  <a:schemeClr val="bg1"/>
                </a:solidFill>
                <a:sym typeface="+mn-ea"/>
              </a:rPr>
              <a:t>}</a:t>
            </a:r>
          </a:p>
          <a:p>
            <a:pPr>
              <a:lnSpc>
                <a:spcPct val="130000"/>
              </a:lnSpc>
            </a:pPr>
            <a:r>
              <a:rPr lang="en-US" b="1" dirty="0" smtClean="0">
                <a:solidFill>
                  <a:srgbClr val="FFFF00"/>
                </a:solidFill>
                <a:sym typeface="+mn-ea"/>
              </a:rPr>
              <a:t>long int</a:t>
            </a:r>
            <a:r>
              <a:rPr lang="en-US" dirty="0" smtClean="0">
                <a:solidFill>
                  <a:srgbClr val="FFFF00"/>
                </a:solidFill>
                <a:sym typeface="+mn-ea"/>
              </a:rPr>
              <a:t> fact(int n) </a:t>
            </a:r>
            <a:r>
              <a:rPr lang="en-US" dirty="0" smtClean="0">
                <a:solidFill>
                  <a:schemeClr val="bg1"/>
                </a:solidFill>
                <a:sym typeface="+mn-ea"/>
              </a:rPr>
              <a:t> {</a:t>
            </a:r>
          </a:p>
          <a:p>
            <a:pPr>
              <a:lnSpc>
                <a:spcPct val="130000"/>
              </a:lnSpc>
            </a:pPr>
            <a:r>
              <a:rPr lang="en-US" dirty="0" smtClean="0">
                <a:solidFill>
                  <a:schemeClr val="bg1"/>
                </a:solidFill>
                <a:sym typeface="+mn-ea"/>
              </a:rPr>
              <a:t>    if (n &gt;= 1)</a:t>
            </a:r>
          </a:p>
          <a:p>
            <a:pPr>
              <a:lnSpc>
                <a:spcPct val="130000"/>
              </a:lnSpc>
            </a:pPr>
            <a:r>
              <a:rPr lang="en-US" dirty="0" smtClean="0">
                <a:solidFill>
                  <a:schemeClr val="bg1"/>
                </a:solidFill>
                <a:sym typeface="+mn-ea"/>
              </a:rPr>
              <a:t>        return n*fact(n-1);</a:t>
            </a:r>
          </a:p>
          <a:p>
            <a:pPr>
              <a:lnSpc>
                <a:spcPct val="130000"/>
              </a:lnSpc>
            </a:pPr>
            <a:r>
              <a:rPr lang="en-US" dirty="0" smtClean="0">
                <a:solidFill>
                  <a:schemeClr val="bg1"/>
                </a:solidFill>
                <a:sym typeface="+mn-ea"/>
              </a:rPr>
              <a:t>    else</a:t>
            </a:r>
          </a:p>
          <a:p>
            <a:pPr>
              <a:lnSpc>
                <a:spcPct val="130000"/>
              </a:lnSpc>
            </a:pPr>
            <a:r>
              <a:rPr lang="en-US" dirty="0" smtClean="0">
                <a:solidFill>
                  <a:schemeClr val="bg1"/>
                </a:solidFill>
                <a:sym typeface="+mn-ea"/>
              </a:rPr>
              <a:t>        return 1;</a:t>
            </a:r>
          </a:p>
          <a:p>
            <a:pPr>
              <a:lnSpc>
                <a:spcPct val="130000"/>
              </a:lnSpc>
            </a:pPr>
            <a:r>
              <a:rPr lang="en-US" dirty="0" smtClean="0">
                <a:solidFill>
                  <a:schemeClr val="bg1"/>
                </a:solidFill>
                <a:sym typeface="+mn-ea"/>
              </a:rPr>
              <a:t>}</a:t>
            </a:r>
            <a:endParaRPr lang="en-US" sz="2000" dirty="0" smtClean="0">
              <a:solidFill>
                <a:schemeClr val="bg1"/>
              </a:solidFill>
              <a:sym typeface="+mn-ea"/>
            </a:endParaRPr>
          </a:p>
        </p:txBody>
      </p:sp>
      <p:sp>
        <p:nvSpPr>
          <p:cNvPr id="3" name="Rectangle 2"/>
          <p:cNvSpPr/>
          <p:nvPr/>
        </p:nvSpPr>
        <p:spPr>
          <a:xfrm>
            <a:off x="6014085" y="3184340"/>
            <a:ext cx="2110105" cy="1198880"/>
          </a:xfrm>
          <a:prstGeom prst="rect">
            <a:avLst/>
          </a:prstGeom>
        </p:spPr>
        <p:txBody>
          <a:bodyPr wrap="square">
            <a:spAutoFit/>
          </a:bodyPr>
          <a:lstStyle/>
          <a:p>
            <a:pPr>
              <a:lnSpc>
                <a:spcPct val="150000"/>
              </a:lnSpc>
            </a:pPr>
            <a:r>
              <a:rPr lang="en-US" sz="2400" dirty="0" smtClean="0">
                <a:solidFill>
                  <a:schemeClr val="tx1"/>
                </a:solidFill>
              </a:rPr>
              <a:t> Input: 6	</a:t>
            </a:r>
          </a:p>
          <a:p>
            <a:pPr>
              <a:lnSpc>
                <a:spcPct val="150000"/>
              </a:lnSpc>
            </a:pPr>
            <a:r>
              <a:rPr lang="en-US" sz="2400" dirty="0" smtClean="0">
                <a:solidFill>
                  <a:schemeClr val="tx1"/>
                </a:solidFill>
              </a:rPr>
              <a:t> Output:  720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2079" y="2195740"/>
            <a:ext cx="3608680" cy="923330"/>
          </a:xfrm>
          <a:prstGeom prst="rect">
            <a:avLst/>
          </a:prstGeom>
        </p:spPr>
        <p:txBody>
          <a:bodyPr wrap="none">
            <a:spAutoFit/>
          </a:bodyPr>
          <a:lstStyle/>
          <a:p>
            <a:pPr algn="ctr"/>
            <a:r>
              <a:rPr lang="en-US" sz="5400" dirty="0" smtClean="0">
                <a:solidFill>
                  <a:srgbClr val="000000"/>
                </a:solidFill>
                <a:latin typeface="Open Sans"/>
              </a:rPr>
              <a:t>Thank you!</a:t>
            </a:r>
            <a:endParaRPr lang="en-US" sz="5400" i="0" dirty="0">
              <a:solidFill>
                <a:srgbClr val="000000"/>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advClick="0" advTm="1000">
    <p:wipe dir="u"/>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2832079" y="2195740"/>
            <a:ext cx="3608680" cy="923330"/>
          </a:xfrm>
          <a:prstGeom prst="rect">
            <a:avLst/>
          </a:prstGeom>
        </p:spPr>
        <p:txBody>
          <a:bodyPr wrap="none">
            <a:spAutoFit/>
          </a:bodyPr>
          <a:lstStyle/>
          <a:p>
            <a:pPr algn="ctr"/>
            <a:r>
              <a:rPr lang="en-US" sz="5400" dirty="0" smtClean="0">
                <a:solidFill>
                  <a:schemeClr val="bg1"/>
                </a:solidFill>
                <a:latin typeface="Open Sans"/>
              </a:rPr>
              <a:t>Thank you!</a:t>
            </a:r>
            <a:endParaRPr lang="en-US" sz="5400" b="0" i="0" dirty="0">
              <a:solidFill>
                <a:schemeClr val="bg1"/>
              </a:solidFill>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090" y="1084"/>
            <a:ext cx="1184910" cy="524031"/>
          </a:xfrm>
          <a:prstGeom prst="rect">
            <a:avLst/>
          </a:prstGeom>
        </p:spPr>
      </p:pic>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803275"/>
            <a:ext cx="4044315" cy="3692525"/>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    int i, j;</a:t>
            </a:r>
          </a:p>
          <a:p>
            <a:pPr>
              <a:lnSpc>
                <a:spcPct val="130000"/>
              </a:lnSpc>
            </a:pPr>
            <a:r>
              <a:rPr lang="en-US" sz="2000" dirty="0" smtClean="0"/>
              <a:t>    for(i=0,j=0; i&lt;10,j&lt;20; i++,j++)</a:t>
            </a:r>
          </a:p>
          <a:p>
            <a:pPr>
              <a:lnSpc>
                <a:spcPct val="130000"/>
              </a:lnSpc>
            </a:pPr>
            <a:r>
              <a:rPr lang="en-US" sz="2000" dirty="0" smtClean="0"/>
              <a:t>    {</a:t>
            </a:r>
          </a:p>
          <a:p>
            <a:pPr>
              <a:lnSpc>
                <a:spcPct val="130000"/>
              </a:lnSpc>
            </a:pPr>
            <a:r>
              <a:rPr lang="en-US" sz="2000" dirty="0" smtClean="0"/>
              <a:t>        printf("i=%d %t j=%d", i, j);</a:t>
            </a:r>
          </a:p>
          <a:p>
            <a:pPr>
              <a:lnSpc>
                <a:spcPct val="130000"/>
              </a:lnSpc>
            </a:pPr>
            <a:r>
              <a:rPr lang="en-US" sz="2000" dirty="0" smtClean="0"/>
              <a:t>    }</a:t>
            </a:r>
          </a:p>
          <a:p>
            <a:pPr>
              <a:lnSpc>
                <a:spcPct val="130000"/>
              </a:lnSpc>
            </a:pPr>
            <a:r>
              <a:rPr lang="en-US" sz="2000" dirty="0" smtClean="0"/>
              <a:t>}</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altLang="en-IN" sz="2000" b="1" dirty="0">
                <a:solidFill>
                  <a:schemeClr val="bg1"/>
                </a:solidFill>
              </a:rPr>
              <a:t>What will be the value of i and j after execution of following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10  10</a:t>
            </a:r>
          </a:p>
          <a:p>
            <a:pPr>
              <a:lnSpc>
                <a:spcPct val="160000"/>
              </a:lnSpc>
            </a:pPr>
            <a:r>
              <a:rPr lang="en-US" altLang="en-IN" sz="2000" b="1" dirty="0">
                <a:solidFill>
                  <a:schemeClr val="bg1"/>
                </a:solidFill>
              </a:rPr>
              <a:t>(B) 20  20</a:t>
            </a:r>
          </a:p>
          <a:p>
            <a:pPr>
              <a:lnSpc>
                <a:spcPct val="160000"/>
              </a:lnSpc>
            </a:pPr>
            <a:r>
              <a:rPr lang="en-US" altLang="en-IN" sz="2000" b="1" dirty="0">
                <a:solidFill>
                  <a:schemeClr val="bg1"/>
                </a:solidFill>
              </a:rPr>
              <a:t>(C) 10  20</a:t>
            </a:r>
          </a:p>
          <a:p>
            <a:pPr>
              <a:lnSpc>
                <a:spcPct val="160000"/>
              </a:lnSpc>
            </a:pPr>
            <a:r>
              <a:rPr lang="en-US" altLang="en-IN" sz="2000" b="1" dirty="0">
                <a:solidFill>
                  <a:schemeClr val="bg1"/>
                </a:solidFill>
              </a:rPr>
              <a:t>(D) Run time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38</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755640" y="251650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803275"/>
            <a:ext cx="4044315" cy="2491740"/>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      int i = -10;</a:t>
            </a:r>
          </a:p>
          <a:p>
            <a:pPr>
              <a:lnSpc>
                <a:spcPct val="130000"/>
              </a:lnSpc>
            </a:pPr>
            <a:r>
              <a:rPr lang="en-US" sz="2000" dirty="0" smtClean="0"/>
              <a:t>      for( ;  i ;  printf("%d ", i++));</a:t>
            </a:r>
          </a:p>
          <a:p>
            <a:pPr>
              <a:lnSpc>
                <a:spcPct val="130000"/>
              </a:lnSpc>
            </a:pPr>
            <a:r>
              <a:rPr lang="en-US" sz="2000" dirty="0" smtClean="0"/>
              <a:t>}</a:t>
            </a:r>
          </a:p>
        </p:txBody>
      </p:sp>
      <p:sp>
        <p:nvSpPr>
          <p:cNvPr id="3" name="TextBox 9"/>
          <p:cNvSpPr txBox="1"/>
          <p:nvPr/>
        </p:nvSpPr>
        <p:spPr>
          <a:xfrm>
            <a:off x="4578350" y="702945"/>
            <a:ext cx="4439920" cy="3046095"/>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-10 to -1</a:t>
            </a:r>
          </a:p>
          <a:p>
            <a:pPr>
              <a:lnSpc>
                <a:spcPct val="160000"/>
              </a:lnSpc>
            </a:pPr>
            <a:r>
              <a:rPr lang="en-US" altLang="en-IN" sz="2000" b="1" dirty="0">
                <a:solidFill>
                  <a:schemeClr val="bg1"/>
                </a:solidFill>
              </a:rPr>
              <a:t>(B)  -10 to infinite</a:t>
            </a:r>
          </a:p>
          <a:p>
            <a:pPr>
              <a:lnSpc>
                <a:spcPct val="160000"/>
              </a:lnSpc>
            </a:pPr>
            <a:r>
              <a:rPr lang="en-US" altLang="en-IN" sz="2000" b="1" dirty="0">
                <a:solidFill>
                  <a:schemeClr val="bg1"/>
                </a:solidFill>
              </a:rPr>
              <a:t>(C)  -10  to 0</a:t>
            </a:r>
          </a:p>
          <a:p>
            <a:pPr>
              <a:lnSpc>
                <a:spcPct val="160000"/>
              </a:lnSpc>
            </a:pPr>
            <a:r>
              <a:rPr lang="en-US" altLang="en-IN" sz="2000" b="1" dirty="0">
                <a:solidFill>
                  <a:schemeClr val="bg1"/>
                </a:solidFill>
              </a:rPr>
              <a:t>(D) Compiler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39</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041390" y="153670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803275"/>
            <a:ext cx="4044315" cy="3291840"/>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       int a=11,b=5;</a:t>
            </a:r>
          </a:p>
          <a:p>
            <a:pPr>
              <a:lnSpc>
                <a:spcPct val="130000"/>
              </a:lnSpc>
            </a:pPr>
            <a:r>
              <a:rPr lang="en-US" sz="2000" dirty="0" smtClean="0"/>
              <a:t>            if(a=5) </a:t>
            </a:r>
          </a:p>
          <a:p>
            <a:pPr>
              <a:lnSpc>
                <a:spcPct val="130000"/>
              </a:lnSpc>
            </a:pPr>
            <a:r>
              <a:rPr lang="en-US" sz="2000" dirty="0" smtClean="0"/>
              <a:t>	b = 6;</a:t>
            </a:r>
          </a:p>
          <a:p>
            <a:pPr>
              <a:lnSpc>
                <a:spcPct val="130000"/>
              </a:lnSpc>
            </a:pPr>
            <a:r>
              <a:rPr lang="en-US" sz="2000" dirty="0" smtClean="0"/>
              <a:t>        printf("%d  %d", a, b);</a:t>
            </a:r>
          </a:p>
          <a:p>
            <a:pPr>
              <a:lnSpc>
                <a:spcPct val="130000"/>
              </a:lnSpc>
            </a:pPr>
            <a:r>
              <a:rPr lang="en-US" sz="2000" dirty="0" smtClean="0"/>
              <a:t>}</a:t>
            </a:r>
          </a:p>
        </p:txBody>
      </p:sp>
      <p:sp>
        <p:nvSpPr>
          <p:cNvPr id="3" name="TextBox 9"/>
          <p:cNvSpPr txBox="1"/>
          <p:nvPr/>
        </p:nvSpPr>
        <p:spPr>
          <a:xfrm>
            <a:off x="4578350" y="702945"/>
            <a:ext cx="4439920" cy="3046095"/>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11  6</a:t>
            </a:r>
          </a:p>
          <a:p>
            <a:pPr>
              <a:lnSpc>
                <a:spcPct val="160000"/>
              </a:lnSpc>
            </a:pPr>
            <a:r>
              <a:rPr lang="en-US" altLang="en-IN" sz="2000" b="1" dirty="0">
                <a:solidFill>
                  <a:schemeClr val="bg1"/>
                </a:solidFill>
              </a:rPr>
              <a:t>(B)  11  5</a:t>
            </a:r>
          </a:p>
          <a:p>
            <a:pPr>
              <a:lnSpc>
                <a:spcPct val="160000"/>
              </a:lnSpc>
            </a:pPr>
            <a:r>
              <a:rPr lang="en-US" altLang="en-IN" sz="2000" b="1" dirty="0">
                <a:solidFill>
                  <a:schemeClr val="bg1"/>
                </a:solidFill>
              </a:rPr>
              <a:t>(C)  5  6</a:t>
            </a:r>
          </a:p>
          <a:p>
            <a:pPr>
              <a:lnSpc>
                <a:spcPct val="160000"/>
              </a:lnSpc>
            </a:pPr>
            <a:r>
              <a:rPr lang="en-US" altLang="en-IN" sz="2000" b="1" dirty="0">
                <a:solidFill>
                  <a:schemeClr val="bg1"/>
                </a:solidFill>
              </a:rPr>
              <a:t>(D) Compiler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40</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497195" y="253047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803275"/>
            <a:ext cx="4044315" cy="3291840"/>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       int a=11,b=5;</a:t>
            </a:r>
          </a:p>
          <a:p>
            <a:pPr>
              <a:lnSpc>
                <a:spcPct val="130000"/>
              </a:lnSpc>
            </a:pPr>
            <a:r>
              <a:rPr lang="en-US" sz="2000" dirty="0" smtClean="0"/>
              <a:t>            if(a=0) </a:t>
            </a:r>
          </a:p>
          <a:p>
            <a:pPr>
              <a:lnSpc>
                <a:spcPct val="130000"/>
              </a:lnSpc>
            </a:pPr>
            <a:r>
              <a:rPr lang="en-US" sz="2000" dirty="0" smtClean="0"/>
              <a:t>	b = 6;</a:t>
            </a:r>
          </a:p>
          <a:p>
            <a:pPr>
              <a:lnSpc>
                <a:spcPct val="130000"/>
              </a:lnSpc>
            </a:pPr>
            <a:r>
              <a:rPr lang="en-US" sz="2000" dirty="0" smtClean="0"/>
              <a:t>        printf("%d  %d", a, b);</a:t>
            </a:r>
          </a:p>
          <a:p>
            <a:pPr>
              <a:lnSpc>
                <a:spcPct val="130000"/>
              </a:lnSpc>
            </a:pPr>
            <a:r>
              <a:rPr lang="en-US" sz="2000" dirty="0" smtClean="0"/>
              <a:t>}</a:t>
            </a:r>
          </a:p>
        </p:txBody>
      </p:sp>
      <p:sp>
        <p:nvSpPr>
          <p:cNvPr id="3" name="TextBox 9"/>
          <p:cNvSpPr txBox="1"/>
          <p:nvPr/>
        </p:nvSpPr>
        <p:spPr>
          <a:xfrm>
            <a:off x="4578350" y="702945"/>
            <a:ext cx="4439920" cy="3046095"/>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11  6</a:t>
            </a:r>
          </a:p>
          <a:p>
            <a:pPr>
              <a:lnSpc>
                <a:spcPct val="160000"/>
              </a:lnSpc>
            </a:pPr>
            <a:r>
              <a:rPr lang="en-US" altLang="en-IN" sz="2000" b="1" dirty="0">
                <a:solidFill>
                  <a:schemeClr val="bg1"/>
                </a:solidFill>
              </a:rPr>
              <a:t>(B)  0   6</a:t>
            </a:r>
          </a:p>
          <a:p>
            <a:pPr>
              <a:lnSpc>
                <a:spcPct val="160000"/>
              </a:lnSpc>
            </a:pPr>
            <a:r>
              <a:rPr lang="en-US" altLang="en-IN" sz="2000" b="1" dirty="0">
                <a:solidFill>
                  <a:schemeClr val="bg1"/>
                </a:solidFill>
              </a:rPr>
              <a:t>(C)  0   5</a:t>
            </a:r>
          </a:p>
          <a:p>
            <a:pPr>
              <a:lnSpc>
                <a:spcPct val="160000"/>
              </a:lnSpc>
            </a:pPr>
            <a:r>
              <a:rPr lang="en-US" altLang="en-IN" sz="2000" b="1" dirty="0">
                <a:solidFill>
                  <a:schemeClr val="bg1"/>
                </a:solidFill>
              </a:rPr>
              <a:t>(D) Compiler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41</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497195" y="253047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idx="4294967295"/>
          </p:nvPr>
        </p:nvSpPr>
        <p:spPr>
          <a:xfrm>
            <a:off x="1923415" y="977900"/>
            <a:ext cx="5422265" cy="1729740"/>
          </a:xfrm>
          <a:prstGeom prst="rect">
            <a:avLst/>
          </a:prstGeom>
          <a:noFill/>
          <a:ln>
            <a:noFill/>
          </a:ln>
        </p:spPr>
        <p:txBody>
          <a:bodyPr lIns="41414" tIns="20699" rIns="41414" bIns="20699" anchor="b" anchorCtr="0">
            <a:noAutofit/>
          </a:bodyPr>
          <a:lstStyle/>
          <a:p>
            <a:pPr>
              <a:lnSpc>
                <a:spcPct val="120000"/>
              </a:lnSpc>
              <a:spcBef>
                <a:spcPts val="0"/>
              </a:spcBef>
              <a:buClr>
                <a:schemeClr val="dk1"/>
              </a:buClr>
              <a:buSzPct val="25000"/>
            </a:pPr>
            <a:r>
              <a:rPr lang="en-US" sz="2700" dirty="0" smtClean="0">
                <a:solidFill>
                  <a:schemeClr val="dk1"/>
                </a:solidFill>
              </a:rPr>
              <a:t>C Programming</a:t>
            </a:r>
            <a:r>
              <a:rPr lang="en-GB" sz="2700" dirty="0">
                <a:solidFill>
                  <a:schemeClr val="dk1"/>
                </a:solidFill>
              </a:rPr>
              <a:t/>
            </a:r>
            <a:br>
              <a:rPr lang="en-GB" sz="2700" dirty="0">
                <a:solidFill>
                  <a:schemeClr val="dk1"/>
                </a:solidFill>
              </a:rPr>
            </a:br>
            <a:r>
              <a:rPr lang="en-GB" sz="1950" dirty="0" smtClean="0">
                <a:solidFill>
                  <a:schemeClr val="dk1"/>
                </a:solidFill>
              </a:rPr>
              <a:t>Session </a:t>
            </a:r>
            <a:r>
              <a:rPr lang="en-US" altLang="en-GB" sz="1950" dirty="0" smtClean="0">
                <a:solidFill>
                  <a:schemeClr val="dk1"/>
                </a:solidFill>
              </a:rPr>
              <a:t>2.1</a:t>
            </a:r>
          </a:p>
        </p:txBody>
      </p:sp>
      <p:sp>
        <p:nvSpPr>
          <p:cNvPr id="113" name="Shape 113"/>
          <p:cNvSpPr txBox="1">
            <a:spLocks noGrp="1"/>
          </p:cNvSpPr>
          <p:nvPr>
            <p:ph type="subTitle" idx="4294967295"/>
          </p:nvPr>
        </p:nvSpPr>
        <p:spPr>
          <a:xfrm>
            <a:off x="1999800" y="2930642"/>
            <a:ext cx="5144400" cy="1241916"/>
          </a:xfrm>
          <a:prstGeom prst="rect">
            <a:avLst/>
          </a:prstGeom>
          <a:noFill/>
          <a:ln>
            <a:noFill/>
          </a:ln>
        </p:spPr>
        <p:txBody>
          <a:bodyPr lIns="41414" tIns="20699" rIns="41414" bIns="20699" anchor="t" anchorCtr="0">
            <a:noAutofit/>
          </a:bodyPr>
          <a:lstStyle/>
          <a:p>
            <a:pPr marL="0" indent="0" algn="ctr">
              <a:spcBef>
                <a:spcPts val="0"/>
              </a:spcBef>
              <a:buClr>
                <a:schemeClr val="dk1"/>
              </a:buClr>
              <a:buSzPct val="25000"/>
              <a:buNone/>
            </a:pPr>
            <a:endParaRPr lang="en-GB" sz="1050" dirty="0">
              <a:solidFill>
                <a:schemeClr val="dk1"/>
              </a:solidFill>
            </a:endParaRPr>
          </a:p>
          <a:p>
            <a:pPr marL="0" indent="0" algn="ctr">
              <a:lnSpc>
                <a:spcPct val="90000"/>
              </a:lnSpc>
              <a:spcBef>
                <a:spcPts val="0"/>
              </a:spcBef>
              <a:buClr>
                <a:schemeClr val="dk1"/>
              </a:buClr>
              <a:buSzPct val="25000"/>
              <a:buNone/>
            </a:pPr>
            <a:endParaRPr lang="en-GB" sz="1050" dirty="0">
              <a:solidFill>
                <a:schemeClr val="dk1"/>
              </a:solidFill>
            </a:endParaRPr>
          </a:p>
        </p:txBody>
      </p:sp>
      <p:sp>
        <p:nvSpPr>
          <p:cNvPr id="116" name="Shape 116"/>
          <p:cNvSpPr txBox="1">
            <a:spLocks noGrp="1"/>
          </p:cNvSpPr>
          <p:nvPr>
            <p:ph type="sldNum" idx="12"/>
          </p:nvPr>
        </p:nvSpPr>
        <p:spPr>
          <a:xfrm>
            <a:off x="7561110" y="4750681"/>
            <a:ext cx="411597" cy="393669"/>
          </a:xfrm>
          <a:prstGeom prst="rect">
            <a:avLst/>
          </a:prstGeom>
        </p:spPr>
        <p:txBody>
          <a:bodyPr lIns="41414" tIns="41414" rIns="41414" bIns="41414" anchor="ctr" anchorCtr="0">
            <a:noAutofit/>
          </a:bodyPr>
          <a:lstStyle/>
          <a:p>
            <a:fld id="{00000000-1234-1234-1234-123412341234}" type="slidenum">
              <a:rPr lang="en-GB" sz="900"/>
              <a:t>2</a:t>
            </a:fld>
            <a:endParaRPr lang="en-GB" sz="9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650875"/>
            <a:ext cx="4044315" cy="4092575"/>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      int value=0;</a:t>
            </a:r>
          </a:p>
          <a:p>
            <a:pPr>
              <a:lnSpc>
                <a:spcPct val="130000"/>
              </a:lnSpc>
            </a:pPr>
            <a:r>
              <a:rPr lang="en-US" sz="2000" dirty="0" smtClean="0"/>
              <a:t>      if(value)</a:t>
            </a:r>
          </a:p>
          <a:p>
            <a:pPr>
              <a:lnSpc>
                <a:spcPct val="130000"/>
              </a:lnSpc>
            </a:pPr>
            <a:r>
              <a:rPr lang="en-US" sz="2000" dirty="0" smtClean="0"/>
              <a:t>           {</a:t>
            </a:r>
          </a:p>
          <a:p>
            <a:pPr>
              <a:lnSpc>
                <a:spcPct val="130000"/>
              </a:lnSpc>
            </a:pPr>
            <a:r>
              <a:rPr lang="en-US" sz="2000" dirty="0" smtClean="0"/>
              <a:t>	 printf("Well done ");</a:t>
            </a:r>
          </a:p>
          <a:p>
            <a:pPr>
              <a:lnSpc>
                <a:spcPct val="130000"/>
              </a:lnSpc>
            </a:pPr>
            <a:r>
              <a:rPr lang="en-US" sz="2000" dirty="0" smtClean="0"/>
              <a:t>           }</a:t>
            </a:r>
          </a:p>
          <a:p>
            <a:pPr>
              <a:lnSpc>
                <a:spcPct val="130000"/>
              </a:lnSpc>
            </a:pPr>
            <a:r>
              <a:rPr lang="en-US" sz="2000" dirty="0" smtClean="0"/>
              <a:t>      printf("Excellent");</a:t>
            </a:r>
          </a:p>
          <a:p>
            <a:pPr>
              <a:lnSpc>
                <a:spcPct val="130000"/>
              </a:lnSpc>
            </a:pPr>
            <a:r>
              <a:rPr lang="en-US" sz="2000" dirty="0" smtClean="0"/>
              <a:t>}</a:t>
            </a:r>
          </a:p>
        </p:txBody>
      </p:sp>
      <p:sp>
        <p:nvSpPr>
          <p:cNvPr id="3" name="TextBox 9"/>
          <p:cNvSpPr txBox="1"/>
          <p:nvPr/>
        </p:nvSpPr>
        <p:spPr>
          <a:xfrm>
            <a:off x="4578350" y="702945"/>
            <a:ext cx="4439920" cy="3046095"/>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Well done Excellent</a:t>
            </a:r>
          </a:p>
          <a:p>
            <a:pPr>
              <a:lnSpc>
                <a:spcPct val="160000"/>
              </a:lnSpc>
            </a:pPr>
            <a:r>
              <a:rPr lang="en-US" altLang="en-IN" sz="2000" b="1" dirty="0">
                <a:solidFill>
                  <a:schemeClr val="bg1"/>
                </a:solidFill>
              </a:rPr>
              <a:t>(B)  Well done</a:t>
            </a:r>
          </a:p>
          <a:p>
            <a:pPr>
              <a:lnSpc>
                <a:spcPct val="160000"/>
              </a:lnSpc>
            </a:pPr>
            <a:r>
              <a:rPr lang="en-US" altLang="en-IN" sz="2000" b="1" dirty="0">
                <a:solidFill>
                  <a:schemeClr val="bg1"/>
                </a:solidFill>
              </a:rPr>
              <a:t>(C)  Excellent</a:t>
            </a:r>
          </a:p>
          <a:p>
            <a:pPr>
              <a:lnSpc>
                <a:spcPct val="160000"/>
              </a:lnSpc>
            </a:pPr>
            <a:r>
              <a:rPr lang="en-US" altLang="en-IN" sz="2000" b="1" dirty="0">
                <a:solidFill>
                  <a:schemeClr val="bg1"/>
                </a:solidFill>
              </a:rPr>
              <a:t>(D) Compiler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42</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047105" y="253047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650875"/>
            <a:ext cx="4044315" cy="4092575"/>
          </a:xfrm>
          <a:prstGeom prst="rect">
            <a:avLst/>
          </a:prstGeom>
          <a:noFill/>
        </p:spPr>
        <p:txBody>
          <a:bodyPr wrap="square" rtlCol="0">
            <a:spAutoFit/>
          </a:bodyPr>
          <a:lstStyle/>
          <a:p>
            <a:pPr>
              <a:lnSpc>
                <a:spcPct val="130000"/>
              </a:lnSpc>
            </a:pPr>
            <a:r>
              <a:rPr lang="en-US" sz="2000" dirty="0" smtClean="0"/>
              <a:t>#include&lt;stdio.h&gt;</a:t>
            </a:r>
          </a:p>
          <a:p>
            <a:pPr>
              <a:lnSpc>
                <a:spcPct val="130000"/>
              </a:lnSpc>
            </a:pPr>
            <a:r>
              <a:rPr lang="en-US" sz="2000" dirty="0" smtClean="0"/>
              <a:t>void main()</a:t>
            </a:r>
          </a:p>
          <a:p>
            <a:pPr>
              <a:lnSpc>
                <a:spcPct val="130000"/>
              </a:lnSpc>
            </a:pPr>
            <a:r>
              <a:rPr lang="en-US" sz="2000" dirty="0" smtClean="0"/>
              <a:t>{</a:t>
            </a:r>
          </a:p>
          <a:p>
            <a:pPr>
              <a:lnSpc>
                <a:spcPct val="130000"/>
              </a:lnSpc>
            </a:pPr>
            <a:r>
              <a:rPr lang="en-US" sz="2000" dirty="0" smtClean="0"/>
              <a:t>      int value=1;</a:t>
            </a:r>
          </a:p>
          <a:p>
            <a:pPr>
              <a:lnSpc>
                <a:spcPct val="130000"/>
              </a:lnSpc>
            </a:pPr>
            <a:r>
              <a:rPr lang="en-US" sz="2000" dirty="0" smtClean="0"/>
              <a:t>      if(value)</a:t>
            </a:r>
          </a:p>
          <a:p>
            <a:pPr>
              <a:lnSpc>
                <a:spcPct val="130000"/>
              </a:lnSpc>
            </a:pPr>
            <a:r>
              <a:rPr lang="en-US" sz="2000" dirty="0" smtClean="0"/>
              <a:t>           {</a:t>
            </a:r>
          </a:p>
          <a:p>
            <a:pPr>
              <a:lnSpc>
                <a:spcPct val="130000"/>
              </a:lnSpc>
            </a:pPr>
            <a:r>
              <a:rPr lang="en-US" sz="2000" dirty="0" smtClean="0"/>
              <a:t>	 printf("Well done ");</a:t>
            </a:r>
          </a:p>
          <a:p>
            <a:pPr>
              <a:lnSpc>
                <a:spcPct val="130000"/>
              </a:lnSpc>
            </a:pPr>
            <a:r>
              <a:rPr lang="en-US" sz="2000" dirty="0" smtClean="0"/>
              <a:t>           }</a:t>
            </a:r>
          </a:p>
          <a:p>
            <a:pPr>
              <a:lnSpc>
                <a:spcPct val="130000"/>
              </a:lnSpc>
            </a:pPr>
            <a:r>
              <a:rPr lang="en-US" sz="2000" dirty="0" smtClean="0"/>
              <a:t>      printf("Excellent");</a:t>
            </a:r>
          </a:p>
          <a:p>
            <a:pPr>
              <a:lnSpc>
                <a:spcPct val="130000"/>
              </a:lnSpc>
            </a:pPr>
            <a:r>
              <a:rPr lang="en-US" sz="2000" dirty="0" smtClean="0"/>
              <a:t>}</a:t>
            </a:r>
          </a:p>
        </p:txBody>
      </p:sp>
      <p:sp>
        <p:nvSpPr>
          <p:cNvPr id="3" name="TextBox 9"/>
          <p:cNvSpPr txBox="1"/>
          <p:nvPr/>
        </p:nvSpPr>
        <p:spPr>
          <a:xfrm>
            <a:off x="4578350" y="702945"/>
            <a:ext cx="4439920" cy="3046095"/>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Well done Excellent</a:t>
            </a:r>
          </a:p>
          <a:p>
            <a:pPr>
              <a:lnSpc>
                <a:spcPct val="160000"/>
              </a:lnSpc>
            </a:pPr>
            <a:r>
              <a:rPr lang="en-US" altLang="en-IN" sz="2000" b="1" dirty="0">
                <a:solidFill>
                  <a:schemeClr val="bg1"/>
                </a:solidFill>
              </a:rPr>
              <a:t>(B)  Well done</a:t>
            </a:r>
          </a:p>
          <a:p>
            <a:pPr>
              <a:lnSpc>
                <a:spcPct val="160000"/>
              </a:lnSpc>
            </a:pPr>
            <a:r>
              <a:rPr lang="en-US" altLang="en-IN" sz="2000" b="1" dirty="0">
                <a:solidFill>
                  <a:schemeClr val="bg1"/>
                </a:solidFill>
              </a:rPr>
              <a:t>(C)  Excellent</a:t>
            </a:r>
          </a:p>
          <a:p>
            <a:pPr>
              <a:lnSpc>
                <a:spcPct val="160000"/>
              </a:lnSpc>
            </a:pPr>
            <a:r>
              <a:rPr lang="en-US" altLang="en-IN" sz="2000" b="1" dirty="0">
                <a:solidFill>
                  <a:schemeClr val="bg1"/>
                </a:solidFill>
              </a:rPr>
              <a:t>(D) Compiler dependent</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43</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7211060" y="153479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514350"/>
            <a:ext cx="4044315" cy="4708981"/>
          </a:xfrm>
          <a:prstGeom prst="rect">
            <a:avLst/>
          </a:prstGeom>
          <a:noFill/>
        </p:spPr>
        <p:txBody>
          <a:bodyPr wrap="square" rtlCol="0">
            <a:spAutoFit/>
          </a:bodyPr>
          <a:lstStyle/>
          <a:p>
            <a:r>
              <a:rPr lang="en-US" sz="2000" dirty="0" smtClean="0"/>
              <a:t>#include &lt;stdio.h&gt;</a:t>
            </a:r>
          </a:p>
          <a:p>
            <a:r>
              <a:rPr lang="en-US" sz="2000" dirty="0" smtClean="0"/>
              <a:t>int main()  {</a:t>
            </a:r>
          </a:p>
          <a:p>
            <a:r>
              <a:rPr lang="en-US" sz="2000" dirty="0" smtClean="0"/>
              <a:t>   char a[5] = "FACE“;  int </a:t>
            </a:r>
            <a:r>
              <a:rPr lang="en-US" sz="2000" dirty="0" err="1" smtClean="0"/>
              <a:t>i</a:t>
            </a:r>
            <a:r>
              <a:rPr lang="en-US" sz="2000" dirty="0" smtClean="0"/>
              <a:t>;</a:t>
            </a:r>
          </a:p>
          <a:p>
            <a:r>
              <a:rPr lang="en-US" sz="2000" dirty="0" smtClean="0"/>
              <a:t>   for(</a:t>
            </a:r>
            <a:r>
              <a:rPr lang="en-US" sz="2000" dirty="0" err="1" smtClean="0"/>
              <a:t>i</a:t>
            </a:r>
            <a:r>
              <a:rPr lang="en-US" sz="2000" dirty="0" smtClean="0"/>
              <a:t>=0; </a:t>
            </a:r>
            <a:r>
              <a:rPr lang="en-US" sz="2000" dirty="0" err="1" smtClean="0"/>
              <a:t>i</a:t>
            </a:r>
            <a:r>
              <a:rPr lang="en-US" sz="2000" dirty="0" smtClean="0"/>
              <a:t>&lt;3; </a:t>
            </a:r>
            <a:r>
              <a:rPr lang="en-US" sz="2000" dirty="0" err="1" smtClean="0"/>
              <a:t>i</a:t>
            </a:r>
            <a:r>
              <a:rPr lang="en-US" sz="2000" dirty="0" smtClean="0"/>
              <a:t>++)</a:t>
            </a:r>
          </a:p>
          <a:p>
            <a:r>
              <a:rPr lang="en-US" sz="2000" dirty="0" smtClean="0"/>
              <a:t>   {       switch (a[</a:t>
            </a:r>
            <a:r>
              <a:rPr lang="en-US" sz="2000" dirty="0" err="1" smtClean="0"/>
              <a:t>i</a:t>
            </a:r>
            <a:r>
              <a:rPr lang="en-US" sz="2000" dirty="0" smtClean="0"/>
              <a:t>])   {</a:t>
            </a:r>
          </a:p>
          <a:p>
            <a:r>
              <a:rPr lang="en-US" sz="2000" dirty="0" smtClean="0"/>
              <a:t>       case 'F': printf("Choice is 1\n");</a:t>
            </a:r>
          </a:p>
          <a:p>
            <a:r>
              <a:rPr lang="en-US" sz="2000" dirty="0" smtClean="0"/>
              <a:t>                 break;</a:t>
            </a:r>
          </a:p>
          <a:p>
            <a:r>
              <a:rPr lang="en-US" sz="2000" dirty="0" smtClean="0"/>
              <a:t>       case 'A':</a:t>
            </a:r>
          </a:p>
          <a:p>
            <a:r>
              <a:rPr lang="en-US" sz="2000" dirty="0" smtClean="0"/>
              <a:t>                printf("choice is 2\n");</a:t>
            </a:r>
          </a:p>
          <a:p>
            <a:r>
              <a:rPr lang="en-US" sz="2000" dirty="0" smtClean="0"/>
              <a:t>                break;</a:t>
            </a:r>
          </a:p>
          <a:p>
            <a:r>
              <a:rPr lang="en-US" sz="2000" dirty="0" smtClean="0"/>
              <a:t>       default: printf("Invalid choice");</a:t>
            </a:r>
          </a:p>
          <a:p>
            <a:r>
              <a:rPr lang="en-US" sz="2000" dirty="0" smtClean="0"/>
              <a:t>                break;  </a:t>
            </a:r>
          </a:p>
          <a:p>
            <a:r>
              <a:rPr lang="en-US" sz="2000" dirty="0" smtClean="0"/>
              <a:t>       }   }</a:t>
            </a:r>
          </a:p>
          <a:p>
            <a:r>
              <a:rPr lang="en-US" sz="2000" dirty="0" smtClean="0"/>
              <a:t>   return 0;</a:t>
            </a:r>
          </a:p>
          <a:p>
            <a:r>
              <a:rPr lang="en-US" sz="2000" dirty="0" smtClean="0"/>
              <a:t>}</a:t>
            </a:r>
          </a:p>
        </p:txBody>
      </p:sp>
      <p:sp>
        <p:nvSpPr>
          <p:cNvPr id="3" name="TextBox 9"/>
          <p:cNvSpPr txBox="1"/>
          <p:nvPr/>
        </p:nvSpPr>
        <p:spPr>
          <a:xfrm>
            <a:off x="4578350" y="702945"/>
            <a:ext cx="4439920" cy="4031873"/>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r>
              <a:rPr lang="en-US" altLang="en-IN" sz="2000" b="1" dirty="0" smtClean="0">
                <a:solidFill>
                  <a:schemeClr val="bg1"/>
                </a:solidFill>
              </a:rPr>
              <a:t>?</a:t>
            </a:r>
          </a:p>
          <a:p>
            <a:pPr>
              <a:lnSpc>
                <a:spcPct val="160000"/>
              </a:lnSpc>
            </a:pPr>
            <a:endParaRPr lang="en-US" altLang="en-IN" sz="2000" b="1" dirty="0">
              <a:solidFill>
                <a:schemeClr val="bg1"/>
              </a:solidFill>
            </a:endParaRPr>
          </a:p>
          <a:p>
            <a:pPr marL="457200" indent="-457200">
              <a:lnSpc>
                <a:spcPct val="160000"/>
              </a:lnSpc>
              <a:buAutoNum type="alphaUcParenBoth"/>
            </a:pPr>
            <a:r>
              <a:rPr lang="en-US" altLang="en-IN" sz="2000" b="1" dirty="0" smtClean="0">
                <a:solidFill>
                  <a:schemeClr val="bg1"/>
                </a:solidFill>
              </a:rPr>
              <a:t>Choice is 1</a:t>
            </a:r>
          </a:p>
          <a:p>
            <a:pPr marL="457200" indent="-457200">
              <a:lnSpc>
                <a:spcPct val="160000"/>
              </a:lnSpc>
            </a:pPr>
            <a:r>
              <a:rPr lang="en-US" altLang="en-IN" sz="2000" b="1" dirty="0" smtClean="0">
                <a:solidFill>
                  <a:schemeClr val="bg1"/>
                </a:solidFill>
              </a:rPr>
              <a:t>	Choice is 2</a:t>
            </a:r>
          </a:p>
          <a:p>
            <a:pPr marL="457200" indent="-457200">
              <a:lnSpc>
                <a:spcPct val="160000"/>
              </a:lnSpc>
            </a:pPr>
            <a:r>
              <a:rPr lang="en-US" altLang="en-IN" sz="2000" b="1" dirty="0" smtClean="0">
                <a:solidFill>
                  <a:schemeClr val="bg1"/>
                </a:solidFill>
              </a:rPr>
              <a:t>	Invalid Choice</a:t>
            </a:r>
            <a:endParaRPr lang="en-US" altLang="en-IN" sz="2000" b="1" dirty="0">
              <a:solidFill>
                <a:schemeClr val="bg1"/>
              </a:solidFill>
            </a:endParaRPr>
          </a:p>
          <a:p>
            <a:pPr>
              <a:lnSpc>
                <a:spcPct val="160000"/>
              </a:lnSpc>
            </a:pPr>
            <a:r>
              <a:rPr lang="en-US" altLang="en-IN" sz="2000" b="1" dirty="0">
                <a:solidFill>
                  <a:schemeClr val="bg1"/>
                </a:solidFill>
              </a:rPr>
              <a:t>(B) </a:t>
            </a:r>
            <a:r>
              <a:rPr lang="en-US" altLang="en-IN" sz="2000" b="1" dirty="0" smtClean="0">
                <a:solidFill>
                  <a:schemeClr val="bg1"/>
                </a:solidFill>
              </a:rPr>
              <a:t> Choice is 1</a:t>
            </a:r>
            <a:endParaRPr lang="en-US" altLang="en-IN" sz="2000" b="1" dirty="0">
              <a:solidFill>
                <a:schemeClr val="bg1"/>
              </a:solidFill>
            </a:endParaRPr>
          </a:p>
          <a:p>
            <a:pPr>
              <a:lnSpc>
                <a:spcPct val="160000"/>
              </a:lnSpc>
            </a:pPr>
            <a:r>
              <a:rPr lang="en-US" altLang="en-IN" sz="2000" b="1" dirty="0">
                <a:solidFill>
                  <a:schemeClr val="bg1"/>
                </a:solidFill>
              </a:rPr>
              <a:t>(C)  </a:t>
            </a:r>
            <a:r>
              <a:rPr lang="en-US" altLang="en-IN" sz="2000" b="1" dirty="0" smtClean="0">
                <a:solidFill>
                  <a:schemeClr val="bg1"/>
                </a:solidFill>
              </a:rPr>
              <a:t>Invalid Choice</a:t>
            </a:r>
            <a:endParaRPr lang="en-US" altLang="en-IN" sz="2000" b="1" dirty="0">
              <a:solidFill>
                <a:schemeClr val="bg1"/>
              </a:solidFill>
            </a:endParaRPr>
          </a:p>
          <a:p>
            <a:pPr>
              <a:lnSpc>
                <a:spcPct val="160000"/>
              </a:lnSpc>
            </a:pPr>
            <a:r>
              <a:rPr lang="en-US" altLang="en-IN" sz="2000" b="1" dirty="0">
                <a:solidFill>
                  <a:schemeClr val="bg1"/>
                </a:solidFill>
              </a:rPr>
              <a:t>(D) Compiler </a:t>
            </a:r>
            <a:r>
              <a:rPr lang="en-US" altLang="en-IN" sz="2000" b="1" dirty="0" smtClean="0">
                <a:solidFill>
                  <a:schemeClr val="bg1"/>
                </a:solidFill>
              </a:rPr>
              <a:t>Error</a:t>
            </a:r>
            <a:endParaRPr lang="en-US" altLang="en-IN" sz="2000" b="1" dirty="0">
              <a:solidFill>
                <a:schemeClr val="bg1"/>
              </a:solidFill>
            </a:endParaRP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44</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477000" y="196215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1000" fill="hold"/>
                                        <p:tgtEl>
                                          <p:spTgt spid="22"/>
                                        </p:tgtEl>
                                        <p:attrNameLst>
                                          <p:attrName>ppt_w</p:attrName>
                                        </p:attrNameLst>
                                      </p:cBhvr>
                                      <p:tavLst>
                                        <p:tav tm="0">
                                          <p:val>
                                            <p:fltVal val="0"/>
                                          </p:val>
                                        </p:tav>
                                        <p:tav tm="100000">
                                          <p:val>
                                            <p:strVal val="#ppt_w"/>
                                          </p:val>
                                        </p:tav>
                                      </p:tavLst>
                                    </p:anim>
                                    <p:anim calcmode="lin" valueType="num">
                                      <p:cBhvr>
                                        <p:cTn id="24"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608945"/>
            <a:ext cx="4204970" cy="4401205"/>
          </a:xfrm>
          <a:prstGeom prst="rect">
            <a:avLst/>
          </a:prstGeom>
          <a:noFill/>
        </p:spPr>
        <p:txBody>
          <a:bodyPr wrap="square" rtlCol="0">
            <a:spAutoFit/>
          </a:bodyPr>
          <a:lstStyle/>
          <a:p>
            <a:r>
              <a:rPr lang="en-US" sz="2000" dirty="0" smtClean="0"/>
              <a:t>#include&lt;stdio.h&gt;</a:t>
            </a:r>
          </a:p>
          <a:p>
            <a:r>
              <a:rPr lang="en-US" sz="2000" dirty="0" smtClean="0"/>
              <a:t>int main()  {</a:t>
            </a:r>
          </a:p>
          <a:p>
            <a:r>
              <a:rPr lang="en-US" sz="2000" dirty="0" smtClean="0"/>
              <a:t>char a[5] = “TERV";</a:t>
            </a:r>
          </a:p>
          <a:p>
            <a:r>
              <a:rPr lang="en-US" sz="2000" dirty="0" smtClean="0"/>
              <a:t>switch (a)</a:t>
            </a:r>
          </a:p>
          <a:p>
            <a:r>
              <a:rPr lang="en-US" sz="2000" dirty="0" smtClean="0"/>
              <a:t>   {</a:t>
            </a:r>
          </a:p>
          <a:p>
            <a:r>
              <a:rPr lang="en-US" sz="2000" dirty="0" smtClean="0"/>
              <a:t>     case “PRO": </a:t>
            </a:r>
          </a:p>
          <a:p>
            <a:r>
              <a:rPr lang="en-US" sz="2000" dirty="0" smtClean="0"/>
              <a:t>	printf("Choice is 1\n");</a:t>
            </a:r>
          </a:p>
          <a:p>
            <a:r>
              <a:rPr lang="en-US" sz="2000" dirty="0" smtClean="0"/>
              <a:t>                 break;</a:t>
            </a:r>
          </a:p>
          <a:p>
            <a:r>
              <a:rPr lang="en-US" sz="2000" dirty="0" smtClean="0"/>
              <a:t>     case “TERV":</a:t>
            </a:r>
          </a:p>
          <a:p>
            <a:r>
              <a:rPr lang="en-US" sz="2000" dirty="0" smtClean="0"/>
              <a:t>                printf("choice is 2\n");</a:t>
            </a:r>
          </a:p>
          <a:p>
            <a:r>
              <a:rPr lang="en-US" sz="2000" dirty="0" smtClean="0"/>
              <a:t>                break;</a:t>
            </a:r>
          </a:p>
          <a:p>
            <a:r>
              <a:rPr lang="en-US" sz="2000" dirty="0" smtClean="0"/>
              <a:t>     }</a:t>
            </a:r>
          </a:p>
          <a:p>
            <a:r>
              <a:rPr lang="en-US" sz="2000" dirty="0" smtClean="0"/>
              <a:t>return 0;      </a:t>
            </a:r>
          </a:p>
          <a:p>
            <a:r>
              <a:rPr lang="en-US" sz="2000" dirty="0" smtClean="0"/>
              <a:t>}</a:t>
            </a:r>
          </a:p>
        </p:txBody>
      </p:sp>
      <p:sp>
        <p:nvSpPr>
          <p:cNvPr id="3" name="TextBox 9"/>
          <p:cNvSpPr txBox="1"/>
          <p:nvPr/>
        </p:nvSpPr>
        <p:spPr>
          <a:xfrm>
            <a:off x="4578350" y="702945"/>
            <a:ext cx="4439920" cy="3539430"/>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r>
              <a:rPr lang="en-US" altLang="en-IN" sz="2000" b="1" dirty="0" smtClean="0">
                <a:solidFill>
                  <a:schemeClr val="bg1"/>
                </a:solidFill>
              </a:rPr>
              <a:t>?</a:t>
            </a:r>
          </a:p>
          <a:p>
            <a:pPr>
              <a:lnSpc>
                <a:spcPct val="160000"/>
              </a:lnSpc>
            </a:pPr>
            <a:endParaRPr lang="en-US" altLang="en-IN" sz="2000" b="1" dirty="0">
              <a:solidFill>
                <a:schemeClr val="bg1"/>
              </a:solidFill>
            </a:endParaRPr>
          </a:p>
          <a:p>
            <a:pPr marL="457200" indent="-457200">
              <a:lnSpc>
                <a:spcPct val="160000"/>
              </a:lnSpc>
              <a:buAutoNum type="alphaUcParenBoth"/>
            </a:pPr>
            <a:r>
              <a:rPr lang="en-US" altLang="en-IN" sz="2000" b="1" dirty="0" smtClean="0">
                <a:solidFill>
                  <a:schemeClr val="bg1"/>
                </a:solidFill>
              </a:rPr>
              <a:t>Choice is 1</a:t>
            </a:r>
          </a:p>
          <a:p>
            <a:pPr marL="457200" indent="-457200">
              <a:lnSpc>
                <a:spcPct val="160000"/>
              </a:lnSpc>
            </a:pPr>
            <a:r>
              <a:rPr lang="en-US" altLang="en-IN" sz="2000" b="1" dirty="0" smtClean="0">
                <a:solidFill>
                  <a:schemeClr val="bg1"/>
                </a:solidFill>
              </a:rPr>
              <a:t>	Choice is 2</a:t>
            </a:r>
          </a:p>
          <a:p>
            <a:pPr marL="457200" indent="-457200">
              <a:lnSpc>
                <a:spcPct val="160000"/>
              </a:lnSpc>
            </a:pPr>
            <a:r>
              <a:rPr lang="en-US" altLang="en-IN" sz="2000" b="1" dirty="0" smtClean="0">
                <a:solidFill>
                  <a:schemeClr val="bg1"/>
                </a:solidFill>
              </a:rPr>
              <a:t>(</a:t>
            </a:r>
            <a:r>
              <a:rPr lang="en-US" altLang="en-IN" sz="2000" b="1" dirty="0">
                <a:solidFill>
                  <a:schemeClr val="bg1"/>
                </a:solidFill>
              </a:rPr>
              <a:t>B) </a:t>
            </a:r>
            <a:r>
              <a:rPr lang="en-US" altLang="en-IN" sz="2000" b="1" dirty="0" smtClean="0">
                <a:solidFill>
                  <a:schemeClr val="bg1"/>
                </a:solidFill>
              </a:rPr>
              <a:t> Choice is 1</a:t>
            </a:r>
            <a:endParaRPr lang="en-US" altLang="en-IN" sz="2000" b="1" dirty="0">
              <a:solidFill>
                <a:schemeClr val="bg1"/>
              </a:solidFill>
            </a:endParaRPr>
          </a:p>
          <a:p>
            <a:pPr>
              <a:lnSpc>
                <a:spcPct val="160000"/>
              </a:lnSpc>
            </a:pPr>
            <a:r>
              <a:rPr lang="en-US" altLang="en-IN" sz="2000" b="1" dirty="0">
                <a:solidFill>
                  <a:schemeClr val="bg1"/>
                </a:solidFill>
              </a:rPr>
              <a:t>(C)  </a:t>
            </a:r>
            <a:r>
              <a:rPr lang="en-US" altLang="en-IN" sz="2000" b="1" dirty="0" smtClean="0">
                <a:solidFill>
                  <a:schemeClr val="bg1"/>
                </a:solidFill>
              </a:rPr>
              <a:t>Invalid Choice</a:t>
            </a:r>
            <a:endParaRPr lang="en-US" altLang="en-IN" sz="2000" b="1" dirty="0">
              <a:solidFill>
                <a:schemeClr val="bg1"/>
              </a:solidFill>
            </a:endParaRPr>
          </a:p>
          <a:p>
            <a:pPr>
              <a:lnSpc>
                <a:spcPct val="160000"/>
              </a:lnSpc>
            </a:pPr>
            <a:r>
              <a:rPr lang="en-US" altLang="en-IN" sz="2000" b="1" dirty="0">
                <a:solidFill>
                  <a:schemeClr val="bg1"/>
                </a:solidFill>
              </a:rPr>
              <a:t>(D) Compiler </a:t>
            </a:r>
            <a:r>
              <a:rPr lang="en-US" altLang="en-IN" sz="2000" b="1" dirty="0" smtClean="0">
                <a:solidFill>
                  <a:schemeClr val="bg1"/>
                </a:solidFill>
              </a:rPr>
              <a:t>Error</a:t>
            </a:r>
            <a:endParaRPr lang="en-US" altLang="en-IN" sz="2000" b="1" dirty="0">
              <a:solidFill>
                <a:schemeClr val="bg1"/>
              </a:solidFill>
            </a:endParaRP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45</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705600" y="340995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1000" fill="hold"/>
                                        <p:tgtEl>
                                          <p:spTgt spid="22"/>
                                        </p:tgtEl>
                                        <p:attrNameLst>
                                          <p:attrName>ppt_w</p:attrName>
                                        </p:attrNameLst>
                                      </p:cBhvr>
                                      <p:tavLst>
                                        <p:tav tm="0">
                                          <p:val>
                                            <p:fltVal val="0"/>
                                          </p:val>
                                        </p:tav>
                                        <p:tav tm="100000">
                                          <p:val>
                                            <p:strVal val="#ppt_w"/>
                                          </p:val>
                                        </p:tav>
                                      </p:tavLst>
                                    </p:anim>
                                    <p:anim calcmode="lin" valueType="num">
                                      <p:cBhvr>
                                        <p:cTn id="22"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4098" name="Picture 2" descr="Image result for Operators"/>
          <p:cNvPicPr>
            <a:picLocks noChangeAspect="1" noChangeArrowheads="1"/>
          </p:cNvPicPr>
          <p:nvPr/>
        </p:nvPicPr>
        <p:blipFill>
          <a:blip r:embed="rId3" cstate="print"/>
          <a:srcRect/>
          <a:stretch>
            <a:fillRect/>
          </a:stretch>
        </p:blipFill>
        <p:spPr bwMode="auto">
          <a:xfrm>
            <a:off x="1695350" y="2196192"/>
            <a:ext cx="6035324" cy="902478"/>
          </a:xfrm>
          <a:prstGeom prst="rect">
            <a:avLst/>
          </a:prstGeom>
          <a:noFill/>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0"/>
        <p:cNvGrpSpPr/>
        <p:nvPr/>
      </p:nvGrpSpPr>
      <p:grpSpPr>
        <a:xfrm>
          <a:off x="0" y="0"/>
          <a:ext cx="0" cy="0"/>
          <a:chOff x="0" y="0"/>
          <a:chExt cx="0" cy="0"/>
        </a:xfrm>
      </p:grpSpPr>
      <p:pic>
        <p:nvPicPr>
          <p:cNvPr id="4098" name="Picture 2" descr="Image result for Operators"/>
          <p:cNvPicPr>
            <a:picLocks noChangeAspect="1" noChangeArrowheads="1"/>
          </p:cNvPicPr>
          <p:nvPr/>
        </p:nvPicPr>
        <p:blipFill>
          <a:blip r:embed="rId3" cstate="print"/>
          <a:srcRect/>
          <a:stretch>
            <a:fillRect/>
          </a:stretch>
        </p:blipFill>
        <p:spPr bwMode="auto">
          <a:xfrm>
            <a:off x="1695350" y="2196192"/>
            <a:ext cx="6035324" cy="902478"/>
          </a:xfrm>
          <a:prstGeom prst="rect">
            <a:avLst/>
          </a:prstGeom>
          <a:noFill/>
        </p:spPr>
      </p:pic>
      <p:pic>
        <p:nvPicPr>
          <p:cNvPr id="53250" name="Picture 2" descr="Image result for Operators"/>
          <p:cNvPicPr>
            <a:picLocks noChangeAspect="1" noChangeArrowheads="1"/>
          </p:cNvPicPr>
          <p:nvPr/>
        </p:nvPicPr>
        <p:blipFill>
          <a:blip r:embed="rId4" cstate="print"/>
          <a:srcRect/>
          <a:stretch>
            <a:fillRect/>
          </a:stretch>
        </p:blipFill>
        <p:spPr bwMode="auto">
          <a:xfrm>
            <a:off x="1714152" y="2072032"/>
            <a:ext cx="6016522" cy="1101845"/>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886880" y="2196193"/>
            <a:ext cx="7746273" cy="1106805"/>
          </a:xfrm>
          <a:prstGeom prst="rect">
            <a:avLst/>
          </a:prstGeom>
        </p:spPr>
        <p:txBody>
          <a:bodyPr wrap="square">
            <a:spAutoFit/>
          </a:bodyPr>
          <a:lstStyle/>
          <a:p>
            <a:pPr algn="just">
              <a:lnSpc>
                <a:spcPct val="150000"/>
              </a:lnSpc>
            </a:pPr>
            <a:r>
              <a:rPr lang="en-US" sz="2200" dirty="0" smtClean="0">
                <a:solidFill>
                  <a:schemeClr val="bg1"/>
                </a:solidFill>
                <a:latin typeface="+mn-ea"/>
              </a:rPr>
              <a:t>Operators are used in program to manipulate data and variables.</a:t>
            </a:r>
          </a:p>
        </p:txBody>
      </p:sp>
      <p:sp>
        <p:nvSpPr>
          <p:cNvPr id="7" name="Rectangle 6"/>
          <p:cNvSpPr/>
          <p:nvPr/>
        </p:nvSpPr>
        <p:spPr>
          <a:xfrm>
            <a:off x="886880" y="692061"/>
            <a:ext cx="8122305" cy="1106805"/>
          </a:xfrm>
          <a:prstGeom prst="rect">
            <a:avLst/>
          </a:prstGeom>
        </p:spPr>
        <p:txBody>
          <a:bodyPr wrap="square">
            <a:spAutoFit/>
          </a:bodyPr>
          <a:lstStyle/>
          <a:p>
            <a:pPr algn="just">
              <a:lnSpc>
                <a:spcPct val="150000"/>
              </a:lnSpc>
            </a:pPr>
            <a:r>
              <a:rPr lang="en-US" sz="2200" dirty="0" smtClean="0">
                <a:solidFill>
                  <a:schemeClr val="bg1"/>
                </a:solidFill>
                <a:latin typeface="+mn-ea"/>
              </a:rPr>
              <a:t>An operator is a symbol that tells the compiler to perform certain mathematical or logical manipulations. </a:t>
            </a:r>
          </a:p>
        </p:txBody>
      </p:sp>
      <p:sp>
        <p:nvSpPr>
          <p:cNvPr id="8" name="Rectangle 7"/>
          <p:cNvSpPr/>
          <p:nvPr/>
        </p:nvSpPr>
        <p:spPr>
          <a:xfrm>
            <a:off x="811673" y="3574411"/>
            <a:ext cx="7746273" cy="598805"/>
          </a:xfrm>
          <a:prstGeom prst="rect">
            <a:avLst/>
          </a:prstGeom>
        </p:spPr>
        <p:txBody>
          <a:bodyPr wrap="square">
            <a:spAutoFit/>
          </a:bodyPr>
          <a:lstStyle/>
          <a:p>
            <a:pPr algn="just">
              <a:lnSpc>
                <a:spcPct val="150000"/>
              </a:lnSpc>
            </a:pPr>
            <a:r>
              <a:rPr lang="en-US" sz="2200" dirty="0" smtClean="0">
                <a:solidFill>
                  <a:schemeClr val="bg1"/>
                </a:solidFill>
                <a:latin typeface="+mn-ea"/>
              </a:rPr>
              <a:t> C Operators are classified into 7 categories:</a:t>
            </a:r>
            <a:r>
              <a:rPr lang="en-IN" sz="2200" dirty="0" smtClean="0">
                <a:solidFill>
                  <a:schemeClr val="bg1"/>
                </a:solidFill>
                <a:latin typeface="+mn-ea"/>
              </a:rPr>
              <a:t>.</a:t>
            </a:r>
            <a:endParaRPr lang="en-US" sz="2200" dirty="0">
              <a:solidFill>
                <a:schemeClr val="bg1"/>
              </a:solidFill>
              <a:latin typeface="+mn-ea"/>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iterate type="lt">
                                    <p:tmPct val="0"/>
                                  </p:iterate>
                                  <p:childTnLst>
                                    <p:animEffect transition="out" filter="fade">
                                      <p:cBhvr>
                                        <p:cTn id="18" dur="2000"/>
                                        <p:tgtEl>
                                          <p:spTgt spid="7"/>
                                        </p:tgtEl>
                                      </p:cBhvr>
                                    </p:animEffect>
                                    <p:set>
                                      <p:cBhvr>
                                        <p:cTn id="19" dur="1" fill="hold">
                                          <p:stCondLst>
                                            <p:cond delay="1999"/>
                                          </p:stCondLst>
                                        </p:cTn>
                                        <p:tgtEl>
                                          <p:spTgt spid="7"/>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par>
                                <p:cTn id="23" presetID="64" presetClass="path" presetSubtype="0" accel="50000" decel="50000" fill="hold" grpId="1" nodeType="withEffect">
                                  <p:stCondLst>
                                    <p:cond delay="0"/>
                                  </p:stCondLst>
                                  <p:childTnLst>
                                    <p:animMotion origin="layout" path="M -1.11022E-16 9.86602E-7 L -0.00417 -0.52832 " pathEditMode="relative" rAng="0" ptsTypes="AA">
                                      <p:cBhvr>
                                        <p:cTn id="24" dur="2000" fill="hold"/>
                                        <p:tgtEl>
                                          <p:spTgt spid="8"/>
                                        </p:tgtEl>
                                        <p:attrNameLst>
                                          <p:attrName>ppt_x</p:attrName>
                                          <p:attrName>ppt_y</p:attrName>
                                        </p:attrNameLst>
                                      </p:cBhvr>
                                      <p:rCtr x="-200" y="-26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86880" y="842475"/>
            <a:ext cx="7520653" cy="598805"/>
          </a:xfrm>
          <a:prstGeom prst="rect">
            <a:avLst/>
          </a:prstGeom>
        </p:spPr>
        <p:txBody>
          <a:bodyPr wrap="square">
            <a:spAutoFit/>
          </a:bodyPr>
          <a:lstStyle/>
          <a:p>
            <a:pPr>
              <a:lnSpc>
                <a:spcPct val="150000"/>
              </a:lnSpc>
            </a:pPr>
            <a:r>
              <a:rPr lang="en-US" sz="2200" dirty="0" smtClean="0">
                <a:solidFill>
                  <a:schemeClr val="bg1"/>
                </a:solidFill>
                <a:latin typeface="+mn-ea"/>
              </a:rPr>
              <a:t>C Operators are classified into</a:t>
            </a:r>
          </a:p>
        </p:txBody>
      </p:sp>
      <p:sp>
        <p:nvSpPr>
          <p:cNvPr id="11" name="Title 1"/>
          <p:cNvSpPr>
            <a:spLocks noGrp="1"/>
          </p:cNvSpPr>
          <p:nvPr>
            <p:ph type="title"/>
          </p:nvPr>
        </p:nvSpPr>
        <p:spPr>
          <a:xfrm>
            <a:off x="3519109" y="1519334"/>
            <a:ext cx="2707435" cy="526446"/>
          </a:xfrm>
        </p:spPr>
        <p:txBody>
          <a:bodyPr>
            <a:normAutofit fontScale="90000"/>
          </a:bodyPr>
          <a:lstStyle/>
          <a:p>
            <a:pPr algn="l">
              <a:lnSpc>
                <a:spcPct val="150000"/>
              </a:lnSpc>
              <a:spcBef>
                <a:spcPct val="20000"/>
              </a:spcBef>
              <a:defRPr/>
            </a:pPr>
            <a:r>
              <a:rPr lang="en-IN" sz="2200" dirty="0" smtClean="0">
                <a:solidFill>
                  <a:schemeClr val="bg1"/>
                </a:solidFill>
                <a:latin typeface="+mn-ea"/>
              </a:rPr>
              <a:t>Arithmetic Operators</a:t>
            </a:r>
          </a:p>
        </p:txBody>
      </p:sp>
      <p:sp>
        <p:nvSpPr>
          <p:cNvPr id="12" name="Title 1"/>
          <p:cNvSpPr txBox="1"/>
          <p:nvPr/>
        </p:nvSpPr>
        <p:spPr>
          <a:xfrm>
            <a:off x="3519170" y="2947988"/>
            <a:ext cx="34245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3519170" y="1970723"/>
            <a:ext cx="332803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3443605" y="3776663"/>
            <a:ext cx="478917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a:t>
            </a:r>
            <a:r>
              <a:rPr kumimoji="0" lang="en-US" altLang="en-IN" sz="2200" b="0" i="0" u="none" strike="noStrike" kern="1200" cap="none" spc="0" normalizeH="0" baseline="0" noProof="0" dirty="0" smtClean="0">
                <a:ln>
                  <a:noFill/>
                </a:ln>
                <a:solidFill>
                  <a:schemeClr val="bg1"/>
                </a:solidFill>
                <a:effectLst/>
                <a:uLnTx/>
                <a:uFillTx/>
                <a:latin typeface="+mn-ea"/>
                <a:ea typeface="+mj-ea"/>
                <a:cs typeface="+mj-cs"/>
              </a:rPr>
              <a:t>rs</a:t>
            </a:r>
          </a:p>
        </p:txBody>
      </p:sp>
      <p:sp>
        <p:nvSpPr>
          <p:cNvPr id="15" name="Title 1"/>
          <p:cNvSpPr txBox="1"/>
          <p:nvPr/>
        </p:nvSpPr>
        <p:spPr>
          <a:xfrm>
            <a:off x="3519170" y="3400743"/>
            <a:ext cx="33280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3519109" y="4302969"/>
            <a:ext cx="3233881" cy="451239"/>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3519170" y="2497138"/>
            <a:ext cx="3653790"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4715459" y="842475"/>
            <a:ext cx="3233881"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35" presetClass="path" presetSubtype="0" accel="50000" decel="50000" fill="hold" grpId="1" nodeType="clickEffect">
                                  <p:stCondLst>
                                    <p:cond delay="0"/>
                                  </p:stCondLst>
                                  <p:childTnLst>
                                    <p:animMotion origin="layout" path="M -3.33333E-6 -4.11693E-6 L -0.375 -0.007 " pathEditMode="relative" rAng="0" ptsTypes="AA">
                                      <p:cBhvr>
                                        <p:cTn id="29" dur="2000" fill="hold"/>
                                        <p:tgtEl>
                                          <p:spTgt spid="11"/>
                                        </p:tgtEl>
                                        <p:attrNameLst>
                                          <p:attrName>ppt_x</p:attrName>
                                          <p:attrName>ppt_y</p:attrName>
                                        </p:attrNameLst>
                                      </p:cBhvr>
                                      <p:rCtr x="-188" y="-4"/>
                                    </p:animMotion>
                                  </p:childTnLst>
                                </p:cTn>
                              </p:par>
                              <p:par>
                                <p:cTn id="30" presetID="35" presetClass="path" presetSubtype="0" accel="50000" decel="50000" fill="hold" grpId="1" nodeType="withEffect">
                                  <p:stCondLst>
                                    <p:cond delay="0"/>
                                  </p:stCondLst>
                                  <p:childTnLst>
                                    <p:animMotion origin="layout" path="M 0 3.93423E-6 L -0.375 0.0003 " pathEditMode="relative" rAng="0" ptsTypes="AA">
                                      <p:cBhvr>
                                        <p:cTn id="31" dur="2000" fill="hold"/>
                                        <p:tgtEl>
                                          <p:spTgt spid="12"/>
                                        </p:tgtEl>
                                        <p:attrNameLst>
                                          <p:attrName>ppt_x</p:attrName>
                                          <p:attrName>ppt_y</p:attrName>
                                        </p:attrNameLst>
                                      </p:cBhvr>
                                      <p:rCtr x="-188" y="0"/>
                                    </p:animMotion>
                                  </p:childTnLst>
                                </p:cTn>
                              </p:par>
                              <p:par>
                                <p:cTn id="32" presetID="35" presetClass="path" presetSubtype="0" accel="50000" decel="50000" fill="hold" grpId="1" nodeType="withEffect">
                                  <p:stCondLst>
                                    <p:cond delay="0"/>
                                  </p:stCondLst>
                                  <p:childTnLst>
                                    <p:animMotion origin="layout" path="M 0 3.44702E-6 L -0.375 -0.00731 " pathEditMode="relative" rAng="0" ptsTypes="AA">
                                      <p:cBhvr>
                                        <p:cTn id="33" dur="2000" fill="hold"/>
                                        <p:tgtEl>
                                          <p:spTgt spid="13"/>
                                        </p:tgtEl>
                                        <p:attrNameLst>
                                          <p:attrName>ppt_x</p:attrName>
                                          <p:attrName>ppt_y</p:attrName>
                                        </p:attrNameLst>
                                      </p:cBhvr>
                                      <p:rCtr x="-188" y="-4"/>
                                    </p:animMotion>
                                  </p:childTnLst>
                                </p:cTn>
                              </p:par>
                              <p:par>
                                <p:cTn id="34" presetID="35" presetClass="path" presetSubtype="0" accel="50000" decel="50000" fill="hold" grpId="1" nodeType="withEffect">
                                  <p:stCondLst>
                                    <p:cond delay="0"/>
                                  </p:stCondLst>
                                  <p:childTnLst>
                                    <p:animMotion origin="layout" path="M 1.11022E-16 4.39708E-6 L -0.375 0.0003 " pathEditMode="relative" rAng="0" ptsTypes="AA">
                                      <p:cBhvr>
                                        <p:cTn id="35" dur="2000" fill="hold"/>
                                        <p:tgtEl>
                                          <p:spTgt spid="14"/>
                                        </p:tgtEl>
                                        <p:attrNameLst>
                                          <p:attrName>ppt_x</p:attrName>
                                          <p:attrName>ppt_y</p:attrName>
                                        </p:attrNameLst>
                                      </p:cBhvr>
                                      <p:rCtr x="-188" y="0"/>
                                    </p:animMotion>
                                  </p:childTnLst>
                                </p:cTn>
                              </p:par>
                              <p:par>
                                <p:cTn id="36" presetID="35" presetClass="path" presetSubtype="0" accel="50000" decel="50000" fill="hold" grpId="1" nodeType="withEffect">
                                  <p:stCondLst>
                                    <p:cond delay="0"/>
                                  </p:stCondLst>
                                  <p:childTnLst>
                                    <p:animMotion origin="layout" path="M 0 -3.41048E-7 L -0.375 -0.00731 " pathEditMode="relative" rAng="0" ptsTypes="AA">
                                      <p:cBhvr>
                                        <p:cTn id="37" dur="2000" fill="hold"/>
                                        <p:tgtEl>
                                          <p:spTgt spid="15"/>
                                        </p:tgtEl>
                                        <p:attrNameLst>
                                          <p:attrName>ppt_x</p:attrName>
                                          <p:attrName>ppt_y</p:attrName>
                                        </p:attrNameLst>
                                      </p:cBhvr>
                                      <p:rCtr x="-188" y="-4"/>
                                    </p:animMotion>
                                  </p:childTnLst>
                                </p:cTn>
                              </p:par>
                              <p:par>
                                <p:cTn id="38" presetID="35" presetClass="path" presetSubtype="0" accel="50000" decel="50000" fill="hold" grpId="1" nodeType="withEffect">
                                  <p:stCondLst>
                                    <p:cond delay="0"/>
                                  </p:stCondLst>
                                  <p:childTnLst>
                                    <p:animMotion origin="layout" path="M 0 -3.53228E-6 L -0.37917 0.00031 " pathEditMode="relative" rAng="0" ptsTypes="AA">
                                      <p:cBhvr>
                                        <p:cTn id="39" dur="2000" fill="hold"/>
                                        <p:tgtEl>
                                          <p:spTgt spid="16"/>
                                        </p:tgtEl>
                                        <p:attrNameLst>
                                          <p:attrName>ppt_x</p:attrName>
                                          <p:attrName>ppt_y</p:attrName>
                                        </p:attrNameLst>
                                      </p:cBhvr>
                                      <p:rCtr x="-190" y="0"/>
                                    </p:animMotion>
                                  </p:childTnLst>
                                </p:cTn>
                              </p:par>
                              <p:par>
                                <p:cTn id="40" presetID="35" presetClass="path" presetSubtype="0" accel="50000" decel="50000" fill="hold" grpId="1" nodeType="withEffect">
                                  <p:stCondLst>
                                    <p:cond delay="0"/>
                                  </p:stCondLst>
                                  <p:childTnLst>
                                    <p:animMotion origin="layout" path="M 0 1.86358E-6 L -0.375 0.0003 " pathEditMode="relative" rAng="0" ptsTypes="AA">
                                      <p:cBhvr>
                                        <p:cTn id="41" dur="2000" fill="hold"/>
                                        <p:tgtEl>
                                          <p:spTgt spid="17"/>
                                        </p:tgtEl>
                                        <p:attrNameLst>
                                          <p:attrName>ppt_x</p:attrName>
                                          <p:attrName>ppt_y</p:attrName>
                                        </p:attrNameLst>
                                      </p:cBhvr>
                                      <p:rCtr x="-188" y="0"/>
                                    </p:animMotion>
                                  </p:childTnLst>
                                </p:cTn>
                              </p:par>
                              <p:par>
                                <p:cTn id="42" presetID="35" presetClass="path" presetSubtype="0" accel="50000" decel="50000" fill="hold" grpId="0" nodeType="withEffect">
                                  <p:stCondLst>
                                    <p:cond delay="0"/>
                                  </p:stCondLst>
                                  <p:childTnLst>
                                    <p:animMotion origin="layout" path="M 0.000000 0.000000 L -0.500764 -0.003210 " pathEditMode="relative" rAng="0" ptsTypes="">
                                      <p:cBhvr>
                                        <p:cTn id="43" dur="2000" fill="hold"/>
                                        <p:tgtEl>
                                          <p:spTgt spid="18"/>
                                        </p:tgtEl>
                                        <p:attrNameLst>
                                          <p:attrName>ppt_x</p:attrName>
                                          <p:attrName>ppt_y</p:attrName>
                                        </p:attrNameLst>
                                      </p:cBhvr>
                                      <p:rCtr x="-285" y="-1"/>
                                    </p:animMotion>
                                  </p:childTnLst>
                                </p:cTn>
                              </p:par>
                              <p:par>
                                <p:cTn id="44" presetID="10" presetClass="exit" presetSubtype="0" fill="hold" grpId="0" nodeType="withEffect">
                                  <p:stCondLst>
                                    <p:cond delay="0"/>
                                  </p:stCondLst>
                                  <p:childTnLst>
                                    <p:animEffect transition="out" filter="fade">
                                      <p:cBhvr>
                                        <p:cTn id="45" dur="2000"/>
                                        <p:tgtEl>
                                          <p:spTgt spid="10"/>
                                        </p:tgtEl>
                                      </p:cBhvr>
                                    </p:animEffect>
                                    <p:set>
                                      <p:cBhvr>
                                        <p:cTn id="46"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dirty="0" smtClean="0">
                <a:solidFill>
                  <a:schemeClr val="bg1"/>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rgbClr val="626262"/>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rgbClr val="626262"/>
                </a:solidFill>
                <a:latin typeface="+mn-ea"/>
                <a:ea typeface="+mj-ea"/>
                <a:cs typeface="+mj-cs"/>
              </a:rPr>
              <a:t>Relational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 Increment and decrement </a:t>
            </a:r>
            <a:r>
              <a:rPr kumimoji="0" lang="en-IN" sz="2200" b="0" i="0" u="none" strike="noStrike" kern="1200" cap="none" spc="0" normalizeH="0" baseline="0" noProof="0" dirty="0" smtClean="0">
                <a:ln>
                  <a:noFill/>
                </a:ln>
                <a:solidFill>
                  <a:srgbClr val="626262"/>
                </a:solidFill>
                <a:uLnTx/>
                <a:uFillTx/>
                <a:latin typeface="+mn-ea"/>
                <a:ea typeface="+mj-ea"/>
                <a:cs typeface="+mj-cs"/>
              </a:rPr>
              <a:t>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Bitwise</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Special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rgbClr val="626262"/>
                </a:solidFill>
                <a:latin typeface="+mn-ea"/>
                <a:ea typeface="+mj-ea"/>
                <a:cs typeface="+mj-cs"/>
              </a:rPr>
              <a:t>Assignment</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99110" y="603568"/>
            <a:ext cx="8589010" cy="1198880"/>
          </a:xfrm>
          <a:prstGeom prst="rect">
            <a:avLst/>
          </a:prstGeom>
        </p:spPr>
        <p:txBody>
          <a:bodyPr wrap="square">
            <a:spAutoFit/>
          </a:bodyPr>
          <a:lstStyle/>
          <a:p>
            <a:pPr>
              <a:lnSpc>
                <a:spcPct val="120000"/>
              </a:lnSpc>
            </a:pPr>
            <a:r>
              <a:rPr lang="en-US" sz="2000" dirty="0" smtClean="0">
                <a:latin typeface="+mn-ea"/>
              </a:rPr>
              <a:t>An arithmetic operator performs mathematical operations such as </a:t>
            </a:r>
            <a:r>
              <a:rPr lang="en-US" sz="2000" b="1" dirty="0" smtClean="0">
                <a:latin typeface="+mn-ea"/>
              </a:rPr>
              <a:t>addition, subtraction</a:t>
            </a:r>
            <a:r>
              <a:rPr lang="en-US" sz="2000" dirty="0" smtClean="0">
                <a:latin typeface="+mn-ea"/>
              </a:rPr>
              <a:t> and </a:t>
            </a:r>
            <a:r>
              <a:rPr lang="en-US" sz="2000" b="1" dirty="0" smtClean="0">
                <a:latin typeface="+mn-ea"/>
              </a:rPr>
              <a:t>multiplication</a:t>
            </a:r>
            <a:r>
              <a:rPr lang="en-US" sz="2000" dirty="0" smtClean="0">
                <a:latin typeface="+mn-ea"/>
              </a:rPr>
              <a:t> on numerical values (constants and variables).</a:t>
            </a:r>
          </a:p>
        </p:txBody>
      </p:sp>
      <p:sp>
        <p:nvSpPr>
          <p:cNvPr id="20" name="Title 1"/>
          <p:cNvSpPr txBox="1"/>
          <p:nvPr/>
        </p:nvSpPr>
        <p:spPr>
          <a:xfrm>
            <a:off x="134620" y="1519555"/>
            <a:ext cx="3302635" cy="526415"/>
          </a:xfrm>
          <a:prstGeom prst="rect">
            <a:avLst/>
          </a:prstGeom>
        </p:spPr>
        <p:txBody>
          <a:bodyPr vert="horz" lIns="72658" tIns="36329" rIns="72658" bIns="36329" rtlCol="0" anchor="ctr">
            <a:normAutofit fontScale="97500"/>
          </a:bodyPr>
          <a:lstStyle/>
          <a:p>
            <a:pPr marL="0" marR="0" lvl="0" indent="0" algn="l" defTabSz="735965" rtl="0" eaLnBrk="1" fontAlgn="auto" latinLnBrk="0" hangingPunct="1">
              <a:lnSpc>
                <a:spcPct val="100000"/>
              </a:lnSpc>
              <a:spcBef>
                <a:spcPct val="20000"/>
              </a:spcBef>
              <a:spcAft>
                <a:spcPts val="0"/>
              </a:spcAft>
              <a:buClrTx/>
              <a:buSzTx/>
              <a:buFontTx/>
              <a:buNone/>
              <a:defRPr/>
            </a:pPr>
            <a:r>
              <a:rPr kumimoji="0" lang="en-IN" sz="2400" b="1" i="0" u="none" strike="noStrike" kern="1200" cap="none" spc="0" normalizeH="0" baseline="0" noProof="0" dirty="0" smtClean="0">
                <a:ln>
                  <a:noFill/>
                </a:ln>
                <a:uLnTx/>
                <a:uFillTx/>
                <a:latin typeface="AR CENA" pitchFamily="2" charset="0"/>
                <a:ea typeface="+mj-ea"/>
                <a:cs typeface="+mj-cs"/>
              </a:rPr>
              <a:t>Arithmetic Operators</a:t>
            </a:r>
            <a:endParaRPr kumimoji="0" lang="en-US" sz="2400" b="1" i="0" u="none" strike="noStrike" kern="1200" cap="none" spc="0" normalizeH="0" baseline="0" noProof="0" dirty="0">
              <a:ln>
                <a:noFill/>
              </a:ln>
              <a:uLnTx/>
              <a:uFillTx/>
              <a:latin typeface="AR CENA" pitchFamily="2" charset="0"/>
              <a:ea typeface="+mj-ea"/>
              <a:cs typeface="+mj-cs"/>
            </a:endParaRPr>
          </a:p>
        </p:txBody>
      </p:sp>
      <p:pic>
        <p:nvPicPr>
          <p:cNvPr id="10" name="table"/>
          <p:cNvPicPr>
            <a:picLocks noChangeAspect="1"/>
          </p:cNvPicPr>
          <p:nvPr/>
        </p:nvPicPr>
        <p:blipFill>
          <a:blip r:embed="rId2" cstate="print">
            <a:clrChange>
              <a:clrFrom>
                <a:srgbClr val="D0D8E8"/>
              </a:clrFrom>
              <a:clrTo>
                <a:srgbClr val="D0D8E8">
                  <a:alpha val="0"/>
                </a:srgbClr>
              </a:clrTo>
            </a:clrChange>
            <a:biLevel thresh="50000"/>
          </a:blip>
          <a:stretch>
            <a:fillRect/>
          </a:stretch>
        </p:blipFill>
        <p:spPr>
          <a:xfrm>
            <a:off x="886880" y="1970572"/>
            <a:ext cx="7678674" cy="3098354"/>
          </a:xfrm>
          <a:prstGeom prst="rect">
            <a:avLst/>
          </a:prstGeom>
          <a:ln>
            <a:noFill/>
          </a:ln>
          <a:effectLst>
            <a:outerShdw blurRad="292100" dist="139700" dir="2700000" algn="tl" rotWithShape="0">
              <a:srgbClr val="333333">
                <a:alpha val="65000"/>
              </a:srgbClr>
            </a:outerShdw>
          </a:effectLst>
        </p:spPr>
      </p:pic>
      <p:cxnSp>
        <p:nvCxnSpPr>
          <p:cNvPr id="8" name="Straight Connector 7"/>
          <p:cNvCxnSpPr/>
          <p:nvPr/>
        </p:nvCxnSpPr>
        <p:spPr>
          <a:xfrm>
            <a:off x="210021" y="615861"/>
            <a:ext cx="2331402" cy="1567"/>
          </a:xfrm>
          <a:prstGeom prst="line">
            <a:avLst/>
          </a:prstGeom>
        </p:spPr>
        <p:style>
          <a:lnRef idx="2">
            <a:schemeClr val="dk1"/>
          </a:lnRef>
          <a:fillRef idx="0">
            <a:schemeClr val="dk1"/>
          </a:fillRef>
          <a:effectRef idx="1">
            <a:schemeClr val="dk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0.000069 0.000000 L -0.004375 -0.261111 " pathEditMode="relative" rAng="0" ptsTypes="">
                                      <p:cBhvr>
                                        <p:cTn id="6" dur="2000" fill="hold"/>
                                        <p:tgtEl>
                                          <p:spTgt spid="20"/>
                                        </p:tgtEl>
                                        <p:attrNameLst>
                                          <p:attrName>ppt_x</p:attrName>
                                          <p:attrName>ppt_y</p:attrName>
                                        </p:attrNameLst>
                                      </p:cBhvr>
                                      <p:rCtr x="0" y="-12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childTnLst>
                                </p:cTn>
                              </p:par>
                              <p:par>
                                <p:cTn id="24" presetID="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1000" fill="hold"/>
                                        <p:tgtEl>
                                          <p:spTgt spid="10"/>
                                        </p:tgtEl>
                                        <p:attrNameLst>
                                          <p:attrName>ppt_x</p:attrName>
                                        </p:attrNameLst>
                                      </p:cBhvr>
                                      <p:tavLst>
                                        <p:tav tm="0">
                                          <p:val>
                                            <p:strVal val="#ppt_x"/>
                                          </p:val>
                                        </p:tav>
                                        <p:tav tm="100000">
                                          <p:val>
                                            <p:strVal val="#ppt_x"/>
                                          </p:val>
                                        </p:tav>
                                      </p:tavLst>
                                    </p:anim>
                                    <p:anim calcmode="lin" valueType="num">
                                      <p:cBhvr additive="base">
                                        <p:cTn id="27"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338" name="Picture 2" descr="Image result for &quot;Control Statements&quot; png"/>
          <p:cNvPicPr>
            <a:picLocks noChangeAspect="1" noChangeArrowheads="1"/>
          </p:cNvPicPr>
          <p:nvPr/>
        </p:nvPicPr>
        <p:blipFill>
          <a:blip r:embed="rId2" cstate="print">
            <a:clrChange>
              <a:clrFrom>
                <a:srgbClr val="38A198"/>
              </a:clrFrom>
              <a:clrTo>
                <a:srgbClr val="38A198">
                  <a:alpha val="0"/>
                </a:srgbClr>
              </a:clrTo>
            </a:clrChange>
            <a:duotone>
              <a:prstClr val="black"/>
              <a:schemeClr val="tx1">
                <a:tint val="45000"/>
                <a:satMod val="400000"/>
              </a:schemeClr>
            </a:duotone>
            <a:lum bright="100000" contrast="-1000"/>
          </a:blip>
          <a:srcRect/>
          <a:stretch>
            <a:fillRect/>
          </a:stretch>
        </p:blipFill>
        <p:spPr bwMode="auto">
          <a:xfrm>
            <a:off x="1872033" y="898222"/>
            <a:ext cx="5399933" cy="3037463"/>
          </a:xfrm>
          <a:prstGeom prst="rect">
            <a:avLst/>
          </a:prstGeom>
          <a:ln w="228600" cap="sq" cmpd="thickThin">
            <a:solidFill>
              <a:srgbClr val="000000"/>
            </a:solidFill>
            <a:prstDash val="solid"/>
            <a:miter lim="800000"/>
            <a:headEnd/>
            <a:tailEnd/>
          </a:ln>
          <a:effectLst>
            <a:innerShdw blurRad="76200">
              <a:srgbClr val="000000"/>
            </a:inn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b="1" dirty="0" smtClean="0">
                <a:solidFill>
                  <a:schemeClr val="bg1">
                    <a:lumMod val="50000"/>
                  </a:schemeClr>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rgbClr val="626262"/>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uLnTx/>
                <a:uFillTx/>
                <a:latin typeface="+mn-ea"/>
                <a:ea typeface="+mj-ea"/>
                <a:cs typeface="+mj-cs"/>
              </a:rPr>
              <a:t> Operators</a:t>
            </a: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 Increment and decrement </a:t>
            </a:r>
            <a:r>
              <a:rPr kumimoji="0" lang="en-IN" sz="2200" b="0" i="0" u="none" strike="noStrike" kern="1200" cap="none" spc="0" normalizeH="0" baseline="0" noProof="0" dirty="0" smtClean="0">
                <a:ln>
                  <a:noFill/>
                </a:ln>
                <a:solidFill>
                  <a:srgbClr val="626262"/>
                </a:solidFill>
                <a:uLnTx/>
                <a:uFillTx/>
                <a:latin typeface="+mn-ea"/>
                <a:ea typeface="+mj-ea"/>
                <a:cs typeface="+mj-cs"/>
              </a:rPr>
              <a:t>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Bitwise</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Special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rgbClr val="626262"/>
                </a:solidFill>
                <a:latin typeface="+mn-ea"/>
                <a:ea typeface="+mj-ea"/>
                <a:cs typeface="+mj-cs"/>
              </a:rPr>
              <a:t>Assignment</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91515" y="1104583"/>
            <a:ext cx="8167370" cy="2630170"/>
          </a:xfrm>
          <a:prstGeom prst="rect">
            <a:avLst/>
          </a:prstGeom>
        </p:spPr>
        <p:txBody>
          <a:bodyPr wrap="square">
            <a:spAutoFit/>
          </a:bodyPr>
          <a:lstStyle/>
          <a:p>
            <a:pPr>
              <a:lnSpc>
                <a:spcPct val="150000"/>
              </a:lnSpc>
              <a:buFont typeface="Arial" panose="020B0604020202020204" pitchFamily="34" charset="0"/>
              <a:buChar char="•"/>
            </a:pPr>
            <a:r>
              <a:rPr lang="en-US" sz="2200" dirty="0" smtClean="0">
                <a:latin typeface="+mn-ea"/>
              </a:rPr>
              <a:t>A relational operator checks the relationship between two operands. If the relation is true, it returns 1; if the relation is false, it returns value 0.</a:t>
            </a:r>
          </a:p>
          <a:p>
            <a:pPr>
              <a:lnSpc>
                <a:spcPct val="150000"/>
              </a:lnSpc>
            </a:pPr>
            <a:endParaRPr lang="en-US" sz="2200" dirty="0" smtClean="0">
              <a:latin typeface="+mn-ea"/>
            </a:endParaRPr>
          </a:p>
          <a:p>
            <a:pPr>
              <a:lnSpc>
                <a:spcPct val="150000"/>
              </a:lnSpc>
              <a:buFont typeface="Arial" panose="020B0604020202020204" pitchFamily="34" charset="0"/>
              <a:buChar char="•"/>
            </a:pPr>
            <a:r>
              <a:rPr lang="en-US" sz="2200" dirty="0" smtClean="0">
                <a:latin typeface="+mn-ea"/>
              </a:rPr>
              <a:t>Relational operators are used in decision making and loops. </a:t>
            </a:r>
          </a:p>
        </p:txBody>
      </p:sp>
      <p:sp>
        <p:nvSpPr>
          <p:cNvPr id="20" name="Title 1"/>
          <p:cNvSpPr txBox="1"/>
          <p:nvPr/>
        </p:nvSpPr>
        <p:spPr>
          <a:xfrm>
            <a:off x="134620" y="1970405"/>
            <a:ext cx="3442335" cy="526415"/>
          </a:xfrm>
          <a:prstGeom prst="rect">
            <a:avLst/>
          </a:prstGeom>
        </p:spPr>
        <p:txBody>
          <a:bodyPr vert="horz" lIns="72658" tIns="36329" rIns="72658" bIns="36329" rtlCol="0" anchor="ctr">
            <a:normAutofit/>
          </a:bodyPr>
          <a:lstStyle/>
          <a:p>
            <a:pPr>
              <a:spcBef>
                <a:spcPct val="20000"/>
              </a:spcBef>
              <a:defRPr/>
            </a:pPr>
            <a:r>
              <a:rPr lang="en-IN" sz="2370" b="1" dirty="0" smtClean="0">
                <a:latin typeface="AR CENA" pitchFamily="2" charset="0"/>
                <a:ea typeface="+mj-ea"/>
                <a:cs typeface="+mj-cs"/>
              </a:rPr>
              <a:t>Relational </a:t>
            </a:r>
            <a:r>
              <a:rPr kumimoji="0" lang="en-IN" sz="2370" b="1" i="0" u="none" strike="noStrike" kern="1200" cap="none" spc="0" normalizeH="0" baseline="0" noProof="0" dirty="0" smtClean="0">
                <a:ln>
                  <a:noFill/>
                </a:ln>
                <a:uLnTx/>
                <a:uFillTx/>
                <a:latin typeface="AR CENA" pitchFamily="2" charset="0"/>
                <a:ea typeface="+mj-ea"/>
                <a:cs typeface="+mj-cs"/>
              </a:rPr>
              <a:t>Operators</a:t>
            </a:r>
            <a:endParaRPr kumimoji="0" lang="en-US" sz="2370" b="1" i="0" u="none" strike="noStrike" kern="1200" cap="none" spc="0" normalizeH="0" baseline="0" noProof="0" dirty="0">
              <a:ln>
                <a:noFill/>
              </a:ln>
              <a:uLnTx/>
              <a:uFillTx/>
              <a:latin typeface="AR CENA" pitchFamily="2" charset="0"/>
              <a:ea typeface="+mj-ea"/>
              <a:cs typeface="+mj-cs"/>
            </a:endParaRPr>
          </a:p>
        </p:txBody>
      </p:sp>
      <p:cxnSp>
        <p:nvCxnSpPr>
          <p:cNvPr id="8" name="Straight Connector 7"/>
          <p:cNvCxnSpPr/>
          <p:nvPr/>
        </p:nvCxnSpPr>
        <p:spPr>
          <a:xfrm>
            <a:off x="210021" y="615861"/>
            <a:ext cx="2331402" cy="1567"/>
          </a:xfrm>
          <a:prstGeom prst="line">
            <a:avLst/>
          </a:prstGeom>
        </p:spPr>
        <p:style>
          <a:lnRef idx="2">
            <a:schemeClr val="dk1"/>
          </a:lnRef>
          <a:fillRef idx="0">
            <a:schemeClr val="dk1"/>
          </a:fillRef>
          <a:effectRef idx="1">
            <a:schemeClr val="dk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0.000069 -0.000123 L -0.004375 -0.363704 " pathEditMode="relative" rAng="0" ptsTypes="">
                                      <p:cBhvr>
                                        <p:cTn id="6" dur="1000" fill="hold"/>
                                        <p:tgtEl>
                                          <p:spTgt spid="20"/>
                                        </p:tgtEl>
                                        <p:attrNameLst>
                                          <p:attrName>ppt_x</p:attrName>
                                          <p:attrName>ppt_y</p:attrName>
                                        </p:attrNameLst>
                                      </p:cBhvr>
                                      <p:rCtr x="0" y="-164"/>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2" nodeType="clickEffect">
                                  <p:stCondLst>
                                    <p:cond delay="0"/>
                                  </p:stCondLst>
                                  <p:childTnLst>
                                    <p:animEffect transition="out" filter="fade">
                                      <p:cBhvr>
                                        <p:cTn id="22" dur="1000"/>
                                        <p:tgtEl>
                                          <p:spTgt spid="7"/>
                                        </p:tgtEl>
                                      </p:cBhvr>
                                    </p:animEffect>
                                    <p:set>
                                      <p:cBhvr>
                                        <p:cTn id="2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34620" y="163830"/>
            <a:ext cx="3395345" cy="451485"/>
          </a:xfrm>
          <a:prstGeom prst="rect">
            <a:avLst/>
          </a:prstGeom>
        </p:spPr>
        <p:txBody>
          <a:bodyPr vert="horz" lIns="72658" tIns="36329" rIns="72658" bIns="36329" rtlCol="0" anchor="ctr">
            <a:normAutofit/>
          </a:bodyPr>
          <a:lstStyle/>
          <a:p>
            <a:pPr lvl="0">
              <a:spcBef>
                <a:spcPct val="20000"/>
              </a:spcBef>
              <a:defRPr/>
            </a:pPr>
            <a:r>
              <a:rPr lang="en-IN" sz="2370" b="1" dirty="0" smtClean="0">
                <a:latin typeface="AR CENA" pitchFamily="2" charset="0"/>
              </a:rPr>
              <a:t>Relational</a:t>
            </a:r>
            <a:r>
              <a:rPr kumimoji="0" lang="en-IN" sz="2370" b="0" i="0" u="none" strike="noStrike" kern="1200" cap="none" spc="0" normalizeH="0" baseline="0" noProof="0" dirty="0" smtClean="0">
                <a:ln>
                  <a:noFill/>
                </a:ln>
                <a:effectLst/>
                <a:uLnTx/>
                <a:uFillTx/>
                <a:latin typeface="AR CENA" pitchFamily="2" charset="0"/>
                <a:ea typeface="+mj-ea"/>
                <a:cs typeface="+mj-cs"/>
              </a:rPr>
              <a:t> </a:t>
            </a:r>
            <a:r>
              <a:rPr kumimoji="0" lang="en-IN" sz="2370" b="1" i="0" u="none" strike="noStrike" kern="1200" cap="none" spc="0" normalizeH="0" baseline="0" noProof="0" dirty="0" smtClean="0">
                <a:ln>
                  <a:noFill/>
                </a:ln>
                <a:effectLst/>
                <a:uLnTx/>
                <a:uFillTx/>
                <a:latin typeface="AR CENA" pitchFamily="2" charset="0"/>
                <a:ea typeface="+mj-ea"/>
                <a:cs typeface="+mj-cs"/>
              </a:rPr>
              <a:t>Operators</a:t>
            </a:r>
            <a:endParaRPr kumimoji="0" lang="en-US" sz="2370" b="1" i="0" u="none" strike="noStrike" kern="1200" cap="none" spc="0" normalizeH="0" baseline="0" noProof="0" dirty="0">
              <a:ln>
                <a:noFill/>
              </a:ln>
              <a:effectLst/>
              <a:uLnTx/>
              <a:uFillTx/>
              <a:latin typeface="AR CENA" pitchFamily="2" charset="0"/>
              <a:ea typeface="+mj-ea"/>
              <a:cs typeface="+mj-cs"/>
            </a:endParaRPr>
          </a:p>
        </p:txBody>
      </p:sp>
      <p:cxnSp>
        <p:nvCxnSpPr>
          <p:cNvPr id="5" name="Straight Connector 4"/>
          <p:cNvCxnSpPr/>
          <p:nvPr/>
        </p:nvCxnSpPr>
        <p:spPr>
          <a:xfrm>
            <a:off x="210021" y="539661"/>
            <a:ext cx="2331402" cy="1567"/>
          </a:xfrm>
          <a:prstGeom prst="line">
            <a:avLst/>
          </a:prstGeom>
        </p:spPr>
        <p:style>
          <a:lnRef idx="2">
            <a:schemeClr val="dk1"/>
          </a:lnRef>
          <a:fillRef idx="0">
            <a:schemeClr val="dk1"/>
          </a:fillRef>
          <a:effectRef idx="1">
            <a:schemeClr val="dk1"/>
          </a:effectRef>
          <a:fontRef idx="minor">
            <a:schemeClr val="tx1"/>
          </a:fontRef>
        </p:style>
      </p:cxnSp>
      <p:pic>
        <p:nvPicPr>
          <p:cNvPr id="6" name="table"/>
          <p:cNvPicPr>
            <a:picLocks noGrp="1" noChangeAspect="1"/>
          </p:cNvPicPr>
          <p:nvPr>
            <p:ph idx="1"/>
          </p:nvPr>
        </p:nvPicPr>
        <p:blipFill>
          <a:blip r:embed="rId2" cstate="print">
            <a:biLevel thresh="50000"/>
          </a:blip>
          <a:stretch>
            <a:fillRect/>
          </a:stretch>
        </p:blipFill>
        <p:spPr>
          <a:xfrm>
            <a:off x="1037293" y="823397"/>
            <a:ext cx="7144620" cy="408023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b="1" dirty="0" smtClean="0">
                <a:solidFill>
                  <a:schemeClr val="bg1">
                    <a:lumMod val="50000"/>
                  </a:schemeClr>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rgbClr val="626262"/>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Relational</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 Increment and decrement </a:t>
            </a:r>
            <a:r>
              <a:rPr kumimoji="0" lang="en-IN" sz="2200" b="0" i="0" u="none" strike="noStrike" kern="1200" cap="none" spc="0" normalizeH="0" baseline="0" noProof="0" dirty="0" smtClean="0">
                <a:ln>
                  <a:noFill/>
                </a:ln>
                <a:solidFill>
                  <a:srgbClr val="626262"/>
                </a:solidFill>
                <a:uLnTx/>
                <a:uFillTx/>
                <a:latin typeface="+mn-ea"/>
                <a:ea typeface="+mj-ea"/>
                <a:cs typeface="+mj-cs"/>
              </a:rPr>
              <a:t>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Bitwise</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Special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uLnTx/>
                <a:uFillTx/>
                <a:latin typeface="+mn-ea"/>
                <a:ea typeface="+mj-ea"/>
                <a:cs typeface="+mj-cs"/>
              </a:rPr>
              <a:t> Operators</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11673" y="1306463"/>
            <a:ext cx="7821479" cy="598805"/>
          </a:xfrm>
          <a:prstGeom prst="rect">
            <a:avLst/>
          </a:prstGeom>
        </p:spPr>
        <p:txBody>
          <a:bodyPr wrap="square">
            <a:spAutoFit/>
          </a:bodyPr>
          <a:lstStyle/>
          <a:p>
            <a:pPr>
              <a:lnSpc>
                <a:spcPct val="150000"/>
              </a:lnSpc>
              <a:buFont typeface="Arial" panose="020B0604020202020204" pitchFamily="34" charset="0"/>
              <a:buChar char="•"/>
            </a:pPr>
            <a:r>
              <a:rPr lang="en-US" sz="2200" dirty="0" smtClean="0">
                <a:latin typeface="+mn-ea"/>
              </a:rPr>
              <a:t>Assignment operators are used in C programming.</a:t>
            </a:r>
          </a:p>
        </p:txBody>
      </p:sp>
      <p:cxnSp>
        <p:nvCxnSpPr>
          <p:cNvPr id="7" name="Straight Connector 6"/>
          <p:cNvCxnSpPr/>
          <p:nvPr/>
        </p:nvCxnSpPr>
        <p:spPr>
          <a:xfrm>
            <a:off x="210021" y="692061"/>
            <a:ext cx="2331402" cy="1567"/>
          </a:xfrm>
          <a:prstGeom prst="line">
            <a:avLst/>
          </a:prstGeom>
        </p:spPr>
        <p:style>
          <a:lnRef idx="2">
            <a:schemeClr val="dk1"/>
          </a:lnRef>
          <a:fillRef idx="0">
            <a:schemeClr val="dk1"/>
          </a:fillRef>
          <a:effectRef idx="1">
            <a:schemeClr val="dk1"/>
          </a:effectRef>
          <a:fontRef idx="minor">
            <a:schemeClr val="tx1"/>
          </a:fontRef>
        </p:style>
      </p:cxnSp>
      <p:sp>
        <p:nvSpPr>
          <p:cNvPr id="13" name="Title 1"/>
          <p:cNvSpPr txBox="1"/>
          <p:nvPr/>
        </p:nvSpPr>
        <p:spPr>
          <a:xfrm>
            <a:off x="134815" y="2421811"/>
            <a:ext cx="4136359" cy="752065"/>
          </a:xfrm>
          <a:prstGeom prst="rect">
            <a:avLst/>
          </a:prstGeom>
        </p:spPr>
        <p:txBody>
          <a:bodyPr vert="horz" lIns="72658" tIns="36329" rIns="72658" bIns="36329" rtlCol="0" anchor="ctr">
            <a:noAutofit/>
          </a:bodyPr>
          <a:lstStyle/>
          <a:p>
            <a:pPr>
              <a:spcBef>
                <a:spcPct val="20000"/>
              </a:spcBef>
              <a:defRPr/>
            </a:pPr>
            <a:r>
              <a:rPr lang="en-IN" sz="2370" b="1" dirty="0" smtClean="0">
                <a:latin typeface="AR CENA" pitchFamily="2" charset="0"/>
              </a:rPr>
              <a:t>Assignment Operators</a:t>
            </a:r>
            <a:endParaRPr lang="en-US" sz="2370" b="1" dirty="0">
              <a:latin typeface="AR CENA" pitchFamily="2" charset="0"/>
            </a:endParaRPr>
          </a:p>
        </p:txBody>
      </p:sp>
      <p:graphicFrame>
        <p:nvGraphicFramePr>
          <p:cNvPr id="11" name="Table 10"/>
          <p:cNvGraphicFramePr>
            <a:graphicFrameLocks noGrp="1"/>
          </p:cNvGraphicFramePr>
          <p:nvPr/>
        </p:nvGraphicFramePr>
        <p:xfrm>
          <a:off x="1563739" y="1124499"/>
          <a:ext cx="6015990" cy="3478107"/>
        </p:xfrm>
        <a:graphic>
          <a:graphicData uri="http://schemas.openxmlformats.org/drawingml/2006/table">
            <a:tbl>
              <a:tblPr firstRow="1" bandRow="1">
                <a:tableStyleId>{073A0DAA-6AF3-43AB-8588-CEC1D06C72B9}</a:tableStyleId>
              </a:tblPr>
              <a:tblGrid>
                <a:gridCol w="2005330">
                  <a:extLst>
                    <a:ext uri="{9D8B030D-6E8A-4147-A177-3AD203B41FA5}">
                      <a16:colId xmlns:a16="http://schemas.microsoft.com/office/drawing/2014/main" val="20000"/>
                    </a:ext>
                  </a:extLst>
                </a:gridCol>
                <a:gridCol w="2005330">
                  <a:extLst>
                    <a:ext uri="{9D8B030D-6E8A-4147-A177-3AD203B41FA5}">
                      <a16:colId xmlns:a16="http://schemas.microsoft.com/office/drawing/2014/main" val="20001"/>
                    </a:ext>
                  </a:extLst>
                </a:gridCol>
                <a:gridCol w="2005330">
                  <a:extLst>
                    <a:ext uri="{9D8B030D-6E8A-4147-A177-3AD203B41FA5}">
                      <a16:colId xmlns:a16="http://schemas.microsoft.com/office/drawing/2014/main" val="20002"/>
                    </a:ext>
                  </a:extLst>
                </a:gridCol>
              </a:tblGrid>
              <a:tr h="421005">
                <a:tc>
                  <a:txBody>
                    <a:bodyPr/>
                    <a:lstStyle/>
                    <a:p>
                      <a:pPr algn="ctr"/>
                      <a:r>
                        <a:rPr lang="en-US" sz="2170" dirty="0" smtClean="0"/>
                        <a:t>Operator</a:t>
                      </a:r>
                      <a:endParaRPr lang="en-IN" sz="2170" dirty="0"/>
                    </a:p>
                  </a:txBody>
                  <a:tcPr marL="90247" marR="90247" marT="45123" marB="45123">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a:r>
                        <a:rPr lang="en-US" sz="2170" dirty="0" smtClean="0"/>
                        <a:t>Example</a:t>
                      </a:r>
                      <a:endParaRPr lang="en-IN" sz="2170" dirty="0"/>
                    </a:p>
                  </a:txBody>
                  <a:tcPr marL="90247" marR="90247" marT="45123" marB="45123">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a:r>
                        <a:rPr lang="en-US" sz="2170" dirty="0" smtClean="0"/>
                        <a:t>Meaning</a:t>
                      </a:r>
                      <a:endParaRPr lang="en-IN" sz="2170" dirty="0"/>
                    </a:p>
                  </a:txBody>
                  <a:tcPr marL="90247" marR="90247" marT="45123" marB="45123">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09270">
                <a:tc>
                  <a:txBody>
                    <a:bodyPr/>
                    <a:lstStyle/>
                    <a:p>
                      <a:pPr algn="ctr"/>
                      <a:r>
                        <a:rPr lang="en-IN" sz="2170" dirty="0"/>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09905">
                <a:tc>
                  <a:txBody>
                    <a:bodyPr/>
                    <a:lstStyle/>
                    <a:p>
                      <a:pPr algn="ctr"/>
                      <a:r>
                        <a:rPr lang="en-IN" sz="2170" dirty="0"/>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509270">
                <a:tc>
                  <a:txBody>
                    <a:bodyPr/>
                    <a:lstStyle/>
                    <a:p>
                      <a:pPr algn="ctr"/>
                      <a:r>
                        <a:rPr lang="en-IN" sz="2170" dirty="0"/>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509270">
                <a:tc>
                  <a:txBody>
                    <a:bodyPr/>
                    <a:lstStyle/>
                    <a:p>
                      <a:pPr algn="ctr"/>
                      <a:r>
                        <a:rPr lang="en-IN" sz="2170" dirty="0"/>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509905">
                <a:tc>
                  <a:txBody>
                    <a:bodyPr/>
                    <a:lstStyle/>
                    <a:p>
                      <a:pPr algn="ctr"/>
                      <a:r>
                        <a:rPr lang="en-IN" sz="2170" dirty="0"/>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509270">
                <a:tc>
                  <a:txBody>
                    <a:bodyPr/>
                    <a:lstStyle/>
                    <a:p>
                      <a:pPr algn="ctr"/>
                      <a:r>
                        <a:rPr lang="en-IN" sz="2170" dirty="0"/>
                        <a:t>%=</a:t>
                      </a:r>
                    </a:p>
                  </a:txBody>
                  <a:tcPr marL="94008" marR="75206" marT="94008" marB="8460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b</a:t>
                      </a:r>
                    </a:p>
                  </a:txBody>
                  <a:tcPr marL="94008" marR="75206" marT="94008" marB="8460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a:r>
                        <a:rPr lang="en-IN" sz="2170" dirty="0" smtClean="0"/>
                        <a:t>        a </a:t>
                      </a:r>
                      <a:r>
                        <a:rPr lang="en-IN" sz="2170" dirty="0"/>
                        <a:t>= a%b</a:t>
                      </a:r>
                    </a:p>
                  </a:txBody>
                  <a:tcPr marL="94008" marR="75206" marT="94008" marB="8460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1" nodeType="withEffect">
                                  <p:stCondLst>
                                    <p:cond delay="0"/>
                                  </p:stCondLst>
                                  <p:childTnLst>
                                    <p:animMotion origin="layout" path="M 0 0  L 0 -0.43849  E" pathEditMode="relative" ptsTypes="">
                                      <p:cBhvr>
                                        <p:cTn id="6" dur="2000" fill="hold"/>
                                        <p:tgtEl>
                                          <p:spTgt spid="1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0-#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2" nodeType="clickEffect">
                                  <p:stCondLst>
                                    <p:cond delay="0"/>
                                  </p:stCondLst>
                                  <p:childTnLst>
                                    <p:animEffect transition="out" filter="fade">
                                      <p:cBhvr>
                                        <p:cTn id="22" dur="2000"/>
                                        <p:tgtEl>
                                          <p:spTgt spid="6"/>
                                        </p:tgtEl>
                                      </p:cBhvr>
                                    </p:animEffect>
                                    <p:set>
                                      <p:cBhvr>
                                        <p:cTn id="23" dur="1" fill="hold">
                                          <p:stCondLst>
                                            <p:cond delay="1999"/>
                                          </p:stCondLst>
                                        </p:cTn>
                                        <p:tgtEl>
                                          <p:spTgt spid="6"/>
                                        </p:tgtEl>
                                        <p:attrNameLst>
                                          <p:attrName>style.visibility</p:attrName>
                                        </p:attrNameLst>
                                      </p:cBhvr>
                                      <p:to>
                                        <p:strVal val="hidden"/>
                                      </p:to>
                                    </p:set>
                                  </p:childTnLst>
                                </p:cTn>
                              </p:par>
                              <p:par>
                                <p:cTn id="24" presetID="37"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000"/>
                                        <p:tgtEl>
                                          <p:spTgt spid="11"/>
                                        </p:tgtEl>
                                      </p:cBhvr>
                                    </p:animEffect>
                                    <p:anim calcmode="lin" valueType="num">
                                      <p:cBhvr>
                                        <p:cTn id="27" dur="2000" fill="hold"/>
                                        <p:tgtEl>
                                          <p:spTgt spid="11"/>
                                        </p:tgtEl>
                                        <p:attrNameLst>
                                          <p:attrName>ppt_x</p:attrName>
                                        </p:attrNameLst>
                                      </p:cBhvr>
                                      <p:tavLst>
                                        <p:tav tm="0">
                                          <p:val>
                                            <p:strVal val="#ppt_x"/>
                                          </p:val>
                                        </p:tav>
                                        <p:tav tm="100000">
                                          <p:val>
                                            <p:strVal val="#ppt_x"/>
                                          </p:val>
                                        </p:tav>
                                      </p:tavLst>
                                    </p:anim>
                                    <p:anim calcmode="lin" valueType="num">
                                      <p:cBhvr>
                                        <p:cTn id="28" dur="1800" decel="100000" fill="hold"/>
                                        <p:tgtEl>
                                          <p:spTgt spid="11"/>
                                        </p:tgtEl>
                                        <p:attrNameLst>
                                          <p:attrName>ppt_y</p:attrName>
                                        </p:attrNameLst>
                                      </p:cBhvr>
                                      <p:tavLst>
                                        <p:tav tm="0">
                                          <p:val>
                                            <p:strVal val="#ppt_y+1"/>
                                          </p:val>
                                        </p:tav>
                                        <p:tav tm="100000">
                                          <p:val>
                                            <p:strVal val="#ppt_y-.03"/>
                                          </p:val>
                                        </p:tav>
                                      </p:tavLst>
                                    </p:anim>
                                    <p:anim calcmode="lin" valueType="num">
                                      <p:cBhvr>
                                        <p:cTn id="29" dur="200" accel="100000" fill="hold">
                                          <p:stCondLst>
                                            <p:cond delay="18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13" grpId="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b="1" dirty="0" smtClean="0">
                <a:solidFill>
                  <a:schemeClr val="bg1">
                    <a:lumMod val="50000"/>
                  </a:schemeClr>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Relational</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 Increment and decrement </a:t>
            </a:r>
            <a:r>
              <a:rPr kumimoji="0" lang="en-IN" sz="2200" b="0" i="0" u="none" strike="noStrike" kern="1200" cap="none" spc="0" normalizeH="0" baseline="0" noProof="0" dirty="0" smtClean="0">
                <a:ln>
                  <a:noFill/>
                </a:ln>
                <a:solidFill>
                  <a:srgbClr val="626262"/>
                </a:solidFill>
                <a:uLnTx/>
                <a:uFillTx/>
                <a:latin typeface="+mn-ea"/>
                <a:ea typeface="+mj-ea"/>
                <a:cs typeface="+mj-cs"/>
              </a:rPr>
              <a:t>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Bitwise</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Special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Assignment</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19" name="Title 1"/>
          <p:cNvSpPr txBox="1"/>
          <p:nvPr/>
        </p:nvSpPr>
        <p:spPr>
          <a:xfrm>
            <a:off x="134620" y="2045653"/>
            <a:ext cx="3279775" cy="601345"/>
          </a:xfrm>
          <a:prstGeom prst="rect">
            <a:avLst/>
          </a:prstGeom>
        </p:spPr>
        <p:txBody>
          <a:bodyPr vert="horz" lIns="72658" tIns="36329" rIns="72658" bIns="36329" rtlCol="0" anchor="ctr">
            <a:noAutofit/>
          </a:bodyPr>
          <a:lstStyle/>
          <a:p>
            <a:pPr lvl="0">
              <a:spcBef>
                <a:spcPct val="20000"/>
              </a:spcBef>
              <a:defRPr/>
            </a:pPr>
            <a:r>
              <a:rPr lang="en-IN" sz="2370" dirty="0" smtClean="0">
                <a:latin typeface="AR CENA" pitchFamily="2" charset="0"/>
              </a:rPr>
              <a:t>Logical Operators</a:t>
            </a:r>
            <a:endParaRPr lang="en-US" sz="2370" dirty="0">
              <a:latin typeface="AR CENA" pitchFamily="2" charset="0"/>
            </a:endParaRPr>
          </a:p>
        </p:txBody>
      </p:sp>
      <p:sp>
        <p:nvSpPr>
          <p:cNvPr id="27" name="Rectangle 26"/>
          <p:cNvSpPr/>
          <p:nvPr/>
        </p:nvSpPr>
        <p:spPr>
          <a:xfrm>
            <a:off x="582930" y="1306513"/>
            <a:ext cx="8399145" cy="2630170"/>
          </a:xfrm>
          <a:prstGeom prst="rect">
            <a:avLst/>
          </a:prstGeom>
        </p:spPr>
        <p:txBody>
          <a:bodyPr wrap="square">
            <a:spAutoFit/>
          </a:bodyPr>
          <a:lstStyle/>
          <a:p>
            <a:pPr algn="just">
              <a:lnSpc>
                <a:spcPct val="150000"/>
              </a:lnSpc>
              <a:buFont typeface="Arial" panose="020B0604020202020204" pitchFamily="34" charset="0"/>
              <a:buChar char="•"/>
            </a:pPr>
            <a:r>
              <a:rPr lang="en-US" sz="2200" dirty="0" smtClean="0">
                <a:latin typeface="+mn-ea"/>
              </a:rPr>
              <a:t>An expression containing logical operator returns either 0 or 1 depending upon whether expression results true or false. </a:t>
            </a:r>
          </a:p>
          <a:p>
            <a:pPr algn="just">
              <a:lnSpc>
                <a:spcPct val="150000"/>
              </a:lnSpc>
              <a:buFont typeface="Arial" panose="020B0604020202020204" pitchFamily="34" charset="0"/>
              <a:buChar char="•"/>
            </a:pPr>
            <a:endParaRPr lang="en-US" sz="2200" dirty="0" smtClean="0">
              <a:latin typeface="+mn-ea"/>
            </a:endParaRPr>
          </a:p>
          <a:p>
            <a:pPr algn="just">
              <a:lnSpc>
                <a:spcPct val="150000"/>
              </a:lnSpc>
              <a:buFont typeface="Arial" panose="020B0604020202020204" pitchFamily="34" charset="0"/>
              <a:buChar char="•"/>
            </a:pPr>
            <a:r>
              <a:rPr lang="en-US" sz="2200" dirty="0" smtClean="0">
                <a:latin typeface="+mn-ea"/>
              </a:rPr>
              <a:t>Logical operators are commonly used in decision making in C programming. </a:t>
            </a:r>
          </a:p>
        </p:txBody>
      </p:sp>
      <p:cxnSp>
        <p:nvCxnSpPr>
          <p:cNvPr id="28" name="Straight Connector 27"/>
          <p:cNvCxnSpPr/>
          <p:nvPr/>
        </p:nvCxnSpPr>
        <p:spPr>
          <a:xfrm>
            <a:off x="210021" y="692061"/>
            <a:ext cx="2331402" cy="1567"/>
          </a:xfrm>
          <a:prstGeom prst="line">
            <a:avLst/>
          </a:prstGeom>
        </p:spPr>
        <p:style>
          <a:lnRef idx="2">
            <a:schemeClr val="dk1"/>
          </a:lnRef>
          <a:fillRef idx="0">
            <a:schemeClr val="dk1"/>
          </a:fillRef>
          <a:effectRef idx="1">
            <a:schemeClr val="dk1"/>
          </a:effectRef>
          <a:fontRef idx="minor">
            <a:schemeClr val="tx1"/>
          </a:fontRef>
        </p:style>
      </p:cxnSp>
      <p:pic>
        <p:nvPicPr>
          <p:cNvPr id="2" name="table"/>
          <p:cNvPicPr>
            <a:picLocks noGrp="1" noChangeAspect="1"/>
          </p:cNvPicPr>
          <p:nvPr>
            <p:ph idx="1"/>
          </p:nvPr>
        </p:nvPicPr>
        <p:blipFill>
          <a:blip r:embed="rId2" cstate="print">
            <a:clrChange>
              <a:clrFrom>
                <a:srgbClr val="D0D8E8"/>
              </a:clrFrom>
              <a:clrTo>
                <a:srgbClr val="D0D8E8">
                  <a:alpha val="0"/>
                </a:srgbClr>
              </a:clrTo>
            </a:clrChange>
            <a:biLevel thresh="50000"/>
          </a:blip>
          <a:stretch>
            <a:fillRect/>
          </a:stretch>
        </p:blipFill>
        <p:spPr>
          <a:xfrm>
            <a:off x="1513205" y="1200468"/>
            <a:ext cx="6116320" cy="3395345"/>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2.77556E-17 3.47138E-6 L 2.77556E-17 -0.37972 " pathEditMode="relative" rAng="0" ptsTypes="AA">
                                      <p:cBhvr>
                                        <p:cTn id="6" dur="2000" fill="hold"/>
                                        <p:tgtEl>
                                          <p:spTgt spid="19"/>
                                        </p:tgtEl>
                                        <p:attrNameLst>
                                          <p:attrName>ppt_x</p:attrName>
                                          <p:attrName>ppt_y</p:attrName>
                                        </p:attrNameLst>
                                      </p:cBhvr>
                                      <p:rCtr x="0" y="-19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000"/>
                                        <p:tgtEl>
                                          <p:spTgt spid="2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1000" fill="hold"/>
                                        <p:tgtEl>
                                          <p:spTgt spid="27"/>
                                        </p:tgtEl>
                                        <p:attrNameLst>
                                          <p:attrName>ppt_x</p:attrName>
                                        </p:attrNameLst>
                                      </p:cBhvr>
                                      <p:tavLst>
                                        <p:tav tm="0">
                                          <p:val>
                                            <p:strVal val="0-#ppt_w/2"/>
                                          </p:val>
                                        </p:tav>
                                        <p:tav tm="100000">
                                          <p:val>
                                            <p:strVal val="#ppt_x"/>
                                          </p:val>
                                        </p:tav>
                                      </p:tavLst>
                                    </p:anim>
                                    <p:anim calcmode="lin" valueType="num">
                                      <p:cBhvr additive="base">
                                        <p:cTn id="18"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2" nodeType="clickEffect">
                                  <p:stCondLst>
                                    <p:cond delay="0"/>
                                  </p:stCondLst>
                                  <p:childTnLst>
                                    <p:animEffect transition="out" filter="fade">
                                      <p:cBhvr>
                                        <p:cTn id="22" dur="1000"/>
                                        <p:tgtEl>
                                          <p:spTgt spid="27"/>
                                        </p:tgtEl>
                                      </p:cBhvr>
                                    </p:animEffect>
                                    <p:set>
                                      <p:cBhvr>
                                        <p:cTn id="23" dur="1" fill="hold">
                                          <p:stCondLst>
                                            <p:cond delay="999"/>
                                          </p:stCondLst>
                                        </p:cTn>
                                        <p:tgtEl>
                                          <p:spTgt spid="27"/>
                                        </p:tgtEl>
                                        <p:attrNameLst>
                                          <p:attrName>style.visibility</p:attrName>
                                        </p:attrNameLst>
                                      </p:cBhvr>
                                      <p:to>
                                        <p:strVal val="hidden"/>
                                      </p:to>
                                    </p:set>
                                  </p:childTnLst>
                                </p:cTn>
                              </p:par>
                              <p:par>
                                <p:cTn id="24" presetID="2" presetClass="entr" presetSubtype="4"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27" grpId="1"/>
      <p:bldP spid="27" grpId="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9608" y="767269"/>
            <a:ext cx="6317349" cy="40611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775"/>
          </a:p>
        </p:txBody>
      </p:sp>
      <p:sp>
        <p:nvSpPr>
          <p:cNvPr id="4" name="Rectangle 3"/>
          <p:cNvSpPr/>
          <p:nvPr/>
        </p:nvSpPr>
        <p:spPr>
          <a:xfrm>
            <a:off x="-16592" y="319"/>
            <a:ext cx="6843794"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370" dirty="0"/>
          </a:p>
        </p:txBody>
      </p:sp>
      <p:sp>
        <p:nvSpPr>
          <p:cNvPr id="6" name="Title 1"/>
          <p:cNvSpPr txBox="1"/>
          <p:nvPr/>
        </p:nvSpPr>
        <p:spPr>
          <a:xfrm>
            <a:off x="134620" y="165735"/>
            <a:ext cx="3325495" cy="451485"/>
          </a:xfrm>
          <a:prstGeom prst="rect">
            <a:avLst/>
          </a:prstGeom>
        </p:spPr>
        <p:txBody>
          <a:bodyPr vert="horz" lIns="72658" tIns="36329" rIns="72658" bIns="36329" rtlCol="0" anchor="ctr">
            <a:normAutofit/>
          </a:bodyPr>
          <a:lstStyle/>
          <a:p>
            <a:pPr>
              <a:spcBef>
                <a:spcPct val="20000"/>
              </a:spcBef>
              <a:defRPr/>
            </a:pPr>
            <a:r>
              <a:rPr lang="en-IN" sz="2370" b="1" dirty="0" smtClean="0">
                <a:solidFill>
                  <a:schemeClr val="bg1"/>
                </a:solidFill>
                <a:latin typeface="AR CENA" pitchFamily="2" charset="0"/>
                <a:ea typeface="+mj-ea"/>
                <a:cs typeface="+mj-cs"/>
              </a:rPr>
              <a:t>Logical </a:t>
            </a:r>
            <a:r>
              <a:rPr kumimoji="0" lang="en-IN" sz="2370" b="1" i="0" u="none" strike="noStrike" kern="1200" cap="none" spc="0" normalizeH="0" baseline="0" noProof="0" dirty="0" smtClean="0">
                <a:ln>
                  <a:noFill/>
                </a:ln>
                <a:solidFill>
                  <a:schemeClr val="bg1"/>
                </a:solidFill>
                <a:effectLst/>
                <a:uLnTx/>
                <a:uFillTx/>
                <a:latin typeface="AR CENA" pitchFamily="2" charset="0"/>
                <a:ea typeface="+mj-ea"/>
                <a:cs typeface="+mj-cs"/>
              </a:rPr>
              <a:t>Operators</a:t>
            </a:r>
            <a:endParaRPr kumimoji="0" lang="en-US" sz="2370" b="1" i="0" u="none" strike="noStrike" kern="1200" cap="none" spc="0" normalizeH="0" baseline="0" noProof="0" dirty="0">
              <a:ln>
                <a:noFill/>
              </a:ln>
              <a:solidFill>
                <a:schemeClr val="bg1"/>
              </a:solidFill>
              <a:effectLst/>
              <a:uLnTx/>
              <a:uFillTx/>
              <a:latin typeface="AR CENA" pitchFamily="2" charset="0"/>
              <a:ea typeface="+mj-ea"/>
              <a:cs typeface="+mj-cs"/>
            </a:endParaRPr>
          </a:p>
        </p:txBody>
      </p:sp>
      <p:cxnSp>
        <p:nvCxnSpPr>
          <p:cNvPr id="7" name="Straight Connector 6"/>
          <p:cNvCxnSpPr/>
          <p:nvPr/>
        </p:nvCxnSpPr>
        <p:spPr>
          <a:xfrm>
            <a:off x="210021" y="692061"/>
            <a:ext cx="2331402" cy="1567"/>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sp>
        <p:nvSpPr>
          <p:cNvPr id="8" name="Content Placeholder 2"/>
          <p:cNvSpPr>
            <a:spLocks noGrp="1"/>
          </p:cNvSpPr>
          <p:nvPr>
            <p:ph idx="1"/>
          </p:nvPr>
        </p:nvSpPr>
        <p:spPr>
          <a:xfrm>
            <a:off x="210021" y="767268"/>
            <a:ext cx="8122305" cy="4361979"/>
          </a:xfrm>
        </p:spPr>
        <p:txBody>
          <a:bodyPr>
            <a:normAutofit fontScale="70000" lnSpcReduction="20000"/>
          </a:bodyPr>
          <a:lstStyle/>
          <a:p>
            <a:pPr marL="0" lvl="0" indent="0">
              <a:spcBef>
                <a:spcPct val="0"/>
              </a:spcBef>
              <a:buNone/>
            </a:pPr>
            <a:r>
              <a:rPr lang="pt-BR" sz="2765" dirty="0" smtClean="0">
                <a:solidFill>
                  <a:schemeClr val="bg1"/>
                </a:solidFill>
                <a:effectLst>
                  <a:glow rad="63500">
                    <a:schemeClr val="accent5">
                      <a:satMod val="175000"/>
                      <a:alpha val="40000"/>
                    </a:schemeClr>
                  </a:glow>
                </a:effectLst>
              </a:rPr>
              <a:t>#include &lt;stdio.h&gt; </a:t>
            </a:r>
          </a:p>
          <a:p>
            <a:pPr marL="0" lvl="0" indent="0">
              <a:spcBef>
                <a:spcPct val="0"/>
              </a:spcBef>
              <a:buNone/>
            </a:pPr>
            <a:r>
              <a:rPr lang="pt-BR" sz="2765" dirty="0" smtClean="0">
                <a:solidFill>
                  <a:schemeClr val="bg1"/>
                </a:solidFill>
                <a:effectLst>
                  <a:glow rad="63500">
                    <a:schemeClr val="accent5">
                      <a:satMod val="175000"/>
                      <a:alpha val="40000"/>
                    </a:schemeClr>
                  </a:glow>
                </a:effectLst>
              </a:rPr>
              <a:t>int main() </a:t>
            </a:r>
          </a:p>
          <a:p>
            <a:pPr marL="0" lvl="0" indent="0">
              <a:spcBef>
                <a:spcPct val="0"/>
              </a:spcBef>
              <a:buNone/>
            </a:pPr>
            <a:r>
              <a:rPr lang="pt-BR" sz="2765" dirty="0" smtClean="0">
                <a:solidFill>
                  <a:schemeClr val="bg1"/>
                </a:solidFill>
                <a:effectLst>
                  <a:glow rad="63500">
                    <a:schemeClr val="accent5">
                      <a:satMod val="175000"/>
                      <a:alpha val="40000"/>
                    </a:schemeClr>
                  </a:glow>
                </a:effectLst>
              </a:rPr>
              <a:t>{ </a:t>
            </a:r>
          </a:p>
          <a:p>
            <a:pPr marL="0" lvl="0" indent="0">
              <a:spcBef>
                <a:spcPct val="0"/>
              </a:spcBef>
              <a:buNone/>
            </a:pPr>
            <a:r>
              <a:rPr lang="pt-BR" sz="2765" dirty="0" smtClean="0">
                <a:solidFill>
                  <a:schemeClr val="bg1"/>
                </a:solidFill>
                <a:effectLst>
                  <a:glow rad="63500">
                    <a:schemeClr val="accent5">
                      <a:satMod val="175000"/>
                      <a:alpha val="40000"/>
                    </a:schemeClr>
                  </a:glow>
                </a:effectLst>
              </a:rPr>
              <a:t>	int a = 5, b = 5, c = 10, result; </a:t>
            </a:r>
          </a:p>
          <a:p>
            <a:pPr marL="0" lvl="0" indent="0">
              <a:spcBef>
                <a:spcPct val="0"/>
              </a:spcBef>
              <a:buNone/>
            </a:pPr>
            <a:r>
              <a:rPr lang="pt-BR" sz="2765" dirty="0" smtClean="0">
                <a:solidFill>
                  <a:schemeClr val="bg1"/>
                </a:solidFill>
                <a:effectLst>
                  <a:glow rad="63500">
                    <a:schemeClr val="accent5">
                      <a:satMod val="175000"/>
                      <a:alpha val="40000"/>
                    </a:schemeClr>
                  </a:glow>
                </a:effectLst>
              </a:rPr>
              <a:t>	result = (a == b) &amp;&amp; (c &gt; b); </a:t>
            </a:r>
          </a:p>
          <a:p>
            <a:pPr marL="0" lvl="0" indent="0">
              <a:spcBef>
                <a:spcPct val="0"/>
              </a:spcBef>
              <a:buNone/>
            </a:pPr>
            <a:r>
              <a:rPr lang="pt-BR" sz="2765" dirty="0" smtClean="0">
                <a:solidFill>
                  <a:schemeClr val="bg1"/>
                </a:solidFill>
                <a:effectLst>
                  <a:glow rad="63500">
                    <a:schemeClr val="accent5">
                      <a:satMod val="175000"/>
                      <a:alpha val="40000"/>
                    </a:schemeClr>
                  </a:glow>
                </a:effectLst>
              </a:rPr>
              <a:t>	printf("(a == b) &amp;&amp; (c &gt; b) =%d \n", result);</a:t>
            </a:r>
          </a:p>
          <a:p>
            <a:pPr marL="0" lvl="0" indent="0">
              <a:spcBef>
                <a:spcPct val="0"/>
              </a:spcBef>
              <a:buNone/>
            </a:pPr>
            <a:r>
              <a:rPr lang="pt-BR" sz="2765" dirty="0" smtClean="0">
                <a:solidFill>
                  <a:schemeClr val="bg1"/>
                </a:solidFill>
                <a:effectLst>
                  <a:glow rad="63500">
                    <a:schemeClr val="accent5">
                      <a:satMod val="175000"/>
                      <a:alpha val="40000"/>
                    </a:schemeClr>
                  </a:glow>
                </a:effectLst>
              </a:rPr>
              <a:t>	result = (a == b) &amp;&amp; (c &lt; b); </a:t>
            </a:r>
          </a:p>
          <a:p>
            <a:pPr marL="0" lvl="0" indent="0">
              <a:spcBef>
                <a:spcPct val="0"/>
              </a:spcBef>
              <a:buNone/>
            </a:pPr>
            <a:r>
              <a:rPr lang="pt-BR" sz="2765" dirty="0" smtClean="0">
                <a:solidFill>
                  <a:schemeClr val="bg1"/>
                </a:solidFill>
                <a:effectLst>
                  <a:glow rad="63500">
                    <a:schemeClr val="accent5">
                      <a:satMod val="175000"/>
                      <a:alpha val="40000"/>
                    </a:schemeClr>
                  </a:glow>
                </a:effectLst>
              </a:rPr>
              <a:t>	printf("(a == b) &amp;&amp; (c &lt; b) =%d \n", result); </a:t>
            </a:r>
          </a:p>
          <a:p>
            <a:pPr marL="0" lvl="0" indent="0">
              <a:spcBef>
                <a:spcPct val="0"/>
              </a:spcBef>
              <a:buNone/>
            </a:pPr>
            <a:r>
              <a:rPr lang="pt-BR" sz="2765" dirty="0" smtClean="0">
                <a:solidFill>
                  <a:schemeClr val="bg1"/>
                </a:solidFill>
                <a:effectLst>
                  <a:glow rad="63500">
                    <a:schemeClr val="accent5">
                      <a:satMod val="175000"/>
                      <a:alpha val="40000"/>
                    </a:schemeClr>
                  </a:glow>
                </a:effectLst>
              </a:rPr>
              <a:t>	result = (a == b) || (c &lt; b); </a:t>
            </a:r>
          </a:p>
          <a:p>
            <a:pPr marL="0" lvl="0" indent="0">
              <a:spcBef>
                <a:spcPct val="0"/>
              </a:spcBef>
              <a:buNone/>
            </a:pPr>
            <a:r>
              <a:rPr lang="pt-BR" sz="2765" dirty="0" smtClean="0">
                <a:solidFill>
                  <a:schemeClr val="bg1"/>
                </a:solidFill>
                <a:effectLst>
                  <a:glow rad="63500">
                    <a:schemeClr val="accent5">
                      <a:satMod val="175000"/>
                      <a:alpha val="40000"/>
                    </a:schemeClr>
                  </a:glow>
                </a:effectLst>
              </a:rPr>
              <a:t>	printf("(a == b) || (c &lt; b) =%d \n", result); </a:t>
            </a:r>
          </a:p>
          <a:p>
            <a:pPr marL="0" lvl="0" indent="0">
              <a:spcBef>
                <a:spcPct val="0"/>
              </a:spcBef>
              <a:buNone/>
            </a:pPr>
            <a:r>
              <a:rPr lang="pt-BR" sz="2765" dirty="0" smtClean="0">
                <a:solidFill>
                  <a:schemeClr val="bg1"/>
                </a:solidFill>
                <a:effectLst>
                  <a:glow rad="63500">
                    <a:schemeClr val="accent5">
                      <a:satMod val="175000"/>
                      <a:alpha val="40000"/>
                    </a:schemeClr>
                  </a:glow>
                </a:effectLst>
              </a:rPr>
              <a:t>	result = (a != b) || (c &lt; b); </a:t>
            </a:r>
          </a:p>
          <a:p>
            <a:pPr marL="0" lvl="0" indent="0">
              <a:spcBef>
                <a:spcPct val="0"/>
              </a:spcBef>
              <a:buNone/>
            </a:pPr>
            <a:r>
              <a:rPr lang="pt-BR" sz="2765" dirty="0" smtClean="0">
                <a:solidFill>
                  <a:schemeClr val="bg1"/>
                </a:solidFill>
                <a:effectLst>
                  <a:glow rad="63500">
                    <a:schemeClr val="accent5">
                      <a:satMod val="175000"/>
                      <a:alpha val="40000"/>
                    </a:schemeClr>
                  </a:glow>
                </a:effectLst>
              </a:rPr>
              <a:t>	printf("(a != b) || (c &lt; b) =%d \n", result); </a:t>
            </a:r>
          </a:p>
          <a:p>
            <a:pPr marL="0" lvl="0" indent="0">
              <a:spcBef>
                <a:spcPct val="0"/>
              </a:spcBef>
              <a:buNone/>
            </a:pPr>
            <a:r>
              <a:rPr lang="pt-BR" sz="2765" dirty="0" smtClean="0">
                <a:solidFill>
                  <a:schemeClr val="bg1"/>
                </a:solidFill>
                <a:effectLst>
                  <a:glow rad="63500">
                    <a:schemeClr val="accent5">
                      <a:satMod val="175000"/>
                      <a:alpha val="40000"/>
                    </a:schemeClr>
                  </a:glow>
                </a:effectLst>
              </a:rPr>
              <a:t>	result = !(a != b); </a:t>
            </a:r>
          </a:p>
          <a:p>
            <a:pPr marL="0" lvl="0" indent="0">
              <a:spcBef>
                <a:spcPct val="0"/>
              </a:spcBef>
              <a:buNone/>
            </a:pPr>
            <a:r>
              <a:rPr lang="pt-BR" sz="2765" dirty="0" smtClean="0">
                <a:solidFill>
                  <a:schemeClr val="bg1"/>
                </a:solidFill>
                <a:effectLst>
                  <a:glow rad="63500">
                    <a:schemeClr val="accent5">
                      <a:satMod val="175000"/>
                      <a:alpha val="40000"/>
                    </a:schemeClr>
                  </a:glow>
                </a:effectLst>
              </a:rPr>
              <a:t>	printf("!(a == b) =%d \n", result); </a:t>
            </a:r>
          </a:p>
          <a:p>
            <a:pPr marL="0" lvl="0" indent="0">
              <a:spcBef>
                <a:spcPct val="0"/>
              </a:spcBef>
              <a:buNone/>
            </a:pPr>
            <a:r>
              <a:rPr lang="pt-BR" sz="2765" dirty="0" smtClean="0">
                <a:solidFill>
                  <a:schemeClr val="bg1"/>
                </a:solidFill>
                <a:effectLst>
                  <a:glow rad="63500">
                    <a:schemeClr val="accent5">
                      <a:satMod val="175000"/>
                      <a:alpha val="40000"/>
                    </a:schemeClr>
                  </a:glow>
                </a:effectLst>
              </a:rPr>
              <a:t>	result = !(a == b); </a:t>
            </a:r>
          </a:p>
          <a:p>
            <a:pPr marL="0" lvl="0" indent="0">
              <a:spcBef>
                <a:spcPct val="0"/>
              </a:spcBef>
              <a:buNone/>
            </a:pPr>
            <a:r>
              <a:rPr lang="pt-BR" sz="2765" dirty="0" smtClean="0">
                <a:solidFill>
                  <a:schemeClr val="bg1"/>
                </a:solidFill>
                <a:effectLst>
                  <a:glow rad="63500">
                    <a:schemeClr val="accent5">
                      <a:satMod val="175000"/>
                      <a:alpha val="40000"/>
                    </a:schemeClr>
                  </a:glow>
                </a:effectLst>
              </a:rPr>
              <a:t>	printf("!(a == b) =%d \n", result); </a:t>
            </a:r>
          </a:p>
          <a:p>
            <a:pPr marL="0" lvl="0" indent="0">
              <a:spcBef>
                <a:spcPct val="0"/>
              </a:spcBef>
              <a:buNone/>
            </a:pPr>
            <a:r>
              <a:rPr lang="pt-BR" sz="2765" dirty="0" smtClean="0">
                <a:solidFill>
                  <a:schemeClr val="bg1"/>
                </a:solidFill>
                <a:effectLst>
                  <a:glow rad="63500">
                    <a:schemeClr val="accent5">
                      <a:satMod val="175000"/>
                      <a:alpha val="40000"/>
                    </a:schemeClr>
                  </a:glow>
                </a:effectLst>
              </a:rPr>
              <a:t>     }</a:t>
            </a:r>
          </a:p>
        </p:txBody>
      </p:sp>
      <p:grpSp>
        <p:nvGrpSpPr>
          <p:cNvPr id="2" name="Group 10"/>
          <p:cNvGrpSpPr/>
          <p:nvPr/>
        </p:nvGrpSpPr>
        <p:grpSpPr>
          <a:xfrm>
            <a:off x="6527370" y="1068094"/>
            <a:ext cx="2406609" cy="3158674"/>
            <a:chOff x="4724400" y="1386681"/>
            <a:chExt cx="4419600" cy="2446866"/>
          </a:xfrm>
          <a:effectLst>
            <a:outerShdw blurRad="50800" dist="38100" dir="2700000" algn="tl" rotWithShape="0">
              <a:prstClr val="black">
                <a:alpha val="40000"/>
              </a:prstClr>
            </a:outerShdw>
          </a:effectLst>
        </p:grpSpPr>
        <p:sp>
          <p:nvSpPr>
            <p:cNvPr id="9" name="Rectangle 8"/>
            <p:cNvSpPr/>
            <p:nvPr/>
          </p:nvSpPr>
          <p:spPr>
            <a:xfrm>
              <a:off x="4724400" y="1386681"/>
              <a:ext cx="4419600" cy="2446866"/>
            </a:xfrm>
            <a:prstGeom prst="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endParaRPr lang="en-US" sz="2370" dirty="0" smtClean="0"/>
            </a:p>
            <a:p>
              <a:endParaRPr lang="en-US" sz="2370" dirty="0" smtClean="0"/>
            </a:p>
            <a:p>
              <a:endParaRPr lang="en-US" sz="2370" dirty="0" smtClean="0"/>
            </a:p>
            <a:p>
              <a:r>
                <a:rPr lang="en-US" sz="1775" dirty="0" smtClean="0"/>
                <a:t>(</a:t>
              </a:r>
              <a:r>
                <a:rPr lang="en-US" sz="1975" dirty="0" smtClean="0"/>
                <a:t>a == b) &amp;&amp; (c &gt; b) =1 </a:t>
              </a:r>
            </a:p>
            <a:p>
              <a:r>
                <a:rPr lang="en-US" sz="1975" dirty="0" smtClean="0"/>
                <a:t>(a == b) &amp;&amp; (c &lt; b) =0 </a:t>
              </a:r>
            </a:p>
            <a:p>
              <a:r>
                <a:rPr lang="en-US" sz="1975" dirty="0" smtClean="0"/>
                <a:t>(a == b) || (c &lt; b) =1 </a:t>
              </a:r>
            </a:p>
            <a:p>
              <a:r>
                <a:rPr lang="en-US" sz="1975" dirty="0" smtClean="0"/>
                <a:t>(a != b) || (c &lt; b) =0 </a:t>
              </a:r>
            </a:p>
            <a:p>
              <a:r>
                <a:rPr lang="en-US" sz="1975" dirty="0" smtClean="0"/>
                <a:t>!(a != b) =1</a:t>
              </a:r>
            </a:p>
            <a:p>
              <a:r>
                <a:rPr lang="en-US" sz="1975" dirty="0" smtClean="0"/>
                <a:t>!(a == b) =0</a:t>
              </a:r>
            </a:p>
            <a:p>
              <a:endParaRPr lang="en-US" sz="2170" dirty="0" smtClean="0">
                <a:effectLst>
                  <a:glow rad="63500">
                    <a:schemeClr val="accent5">
                      <a:satMod val="175000"/>
                      <a:alpha val="40000"/>
                    </a:schemeClr>
                  </a:glow>
                </a:effectLst>
              </a:endParaRPr>
            </a:p>
          </p:txBody>
        </p:sp>
        <p:sp>
          <p:nvSpPr>
            <p:cNvPr id="10" name="Title 1"/>
            <p:cNvSpPr txBox="1"/>
            <p:nvPr/>
          </p:nvSpPr>
          <p:spPr>
            <a:xfrm>
              <a:off x="4724400" y="1386681"/>
              <a:ext cx="2743200" cy="457200"/>
            </a:xfrm>
            <a:prstGeom prst="rect">
              <a:avLst/>
            </a:prstGeom>
            <a:ln>
              <a:noFill/>
            </a:ln>
          </p:spPr>
          <p:style>
            <a:lnRef idx="2">
              <a:schemeClr val="accent6"/>
            </a:lnRef>
            <a:fillRef idx="1001">
              <a:schemeClr val="lt1"/>
            </a:fillRef>
            <a:effectRef idx="0">
              <a:schemeClr val="accent6"/>
            </a:effectRef>
            <a:fontRef idx="minor">
              <a:schemeClr val="dk1"/>
            </a:fontRef>
          </p:style>
          <p:txBody>
            <a:bodyPr vert="horz" lIns="72658" tIns="36329" rIns="72658" bIns="36329" rtlCol="0" anchor="ctr">
              <a:normAutofit/>
            </a:bodyPr>
            <a:lstStyle/>
            <a:p>
              <a:pPr marL="0" marR="0" lvl="0" indent="0" algn="l" defTabSz="735965" rtl="0" eaLnBrk="1" fontAlgn="auto" latinLnBrk="0" hangingPunct="1">
                <a:lnSpc>
                  <a:spcPct val="100000"/>
                </a:lnSpc>
                <a:spcBef>
                  <a:spcPct val="20000"/>
                </a:spcBef>
                <a:spcAft>
                  <a:spcPts val="0"/>
                </a:spcAft>
                <a:buClrTx/>
                <a:buSzTx/>
                <a:buFontTx/>
                <a:buNone/>
                <a:defRPr/>
              </a:pPr>
              <a:r>
                <a:rPr kumimoji="0" lang="en-IN" sz="2370" b="0" i="0" u="none" strike="noStrike" kern="1200" cap="none" spc="0" normalizeH="0" baseline="0" noProof="0" dirty="0" smtClean="0">
                  <a:ln>
                    <a:noFill/>
                  </a:ln>
                  <a:solidFill>
                    <a:schemeClr val="tx1"/>
                  </a:solidFill>
                  <a:effectLst>
                    <a:glow rad="63500">
                      <a:schemeClr val="accent1">
                        <a:satMod val="175000"/>
                        <a:alpha val="40000"/>
                      </a:schemeClr>
                    </a:glow>
                  </a:effectLst>
                  <a:uLnTx/>
                  <a:uFillTx/>
                  <a:latin typeface="AR CENA" pitchFamily="2" charset="0"/>
                  <a:ea typeface="+mj-ea"/>
                  <a:cs typeface="+mj-cs"/>
                </a:rPr>
                <a:t>Output</a:t>
              </a:r>
              <a:endParaRPr kumimoji="0" lang="en-US" sz="2370" b="0" i="0" u="none" strike="noStrike" kern="1200" cap="none" spc="0" normalizeH="0" baseline="0" noProof="0" dirty="0">
                <a:ln>
                  <a:noFill/>
                </a:ln>
                <a:solidFill>
                  <a:schemeClr val="tx1"/>
                </a:solidFill>
                <a:effectLst>
                  <a:glow rad="63500">
                    <a:schemeClr val="accent1">
                      <a:satMod val="175000"/>
                      <a:alpha val="40000"/>
                    </a:schemeClr>
                  </a:glow>
                </a:effectLst>
                <a:uLnTx/>
                <a:uFillTx/>
                <a:latin typeface="AR CENA" pitchFamily="2" charset="0"/>
                <a:ea typeface="+mj-ea"/>
                <a:cs typeface="+mj-cs"/>
              </a:endParaRPr>
            </a:p>
          </p:txBody>
        </p:sp>
      </p:gr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1+#ppt_w/2"/>
                                          </p:val>
                                        </p:tav>
                                        <p:tav tm="100000">
                                          <p:val>
                                            <p:strVal val="#ppt_x"/>
                                          </p:val>
                                        </p:tav>
                                      </p:tavLst>
                                    </p:anim>
                                    <p:anim calcmode="lin" valueType="num">
                                      <p:cBhvr additive="base">
                                        <p:cTn id="44" dur="500" fill="hold"/>
                                        <p:tgtEl>
                                          <p:spTgt spid="2"/>
                                        </p:tgtEl>
                                        <p:attrNameLst>
                                          <p:attrName>ppt_y</p:attrName>
                                        </p:attrNameLst>
                                      </p:cBhvr>
                                      <p:tavLst>
                                        <p:tav tm="0">
                                          <p:val>
                                            <p:strVal val="#ppt_y"/>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b="1" dirty="0" smtClean="0">
                <a:solidFill>
                  <a:schemeClr val="bg1">
                    <a:lumMod val="50000"/>
                  </a:schemeClr>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Relational</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 Increment and decrement </a:t>
            </a:r>
            <a:r>
              <a:rPr kumimoji="0" lang="en-IN" sz="2200" b="0" i="0" u="none" strike="noStrike" kern="1200" cap="none" spc="0" normalizeH="0" baseline="0" noProof="0" dirty="0" smtClean="0">
                <a:ln>
                  <a:noFill/>
                </a:ln>
                <a:solidFill>
                  <a:srgbClr val="626262"/>
                </a:solidFill>
                <a:uLnTx/>
                <a:uFillTx/>
                <a:latin typeface="+mn-ea"/>
                <a:ea typeface="+mj-ea"/>
                <a:cs typeface="+mj-cs"/>
              </a:rPr>
              <a:t>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uLnTx/>
                <a:uFillTx/>
                <a:latin typeface="+mn-ea"/>
                <a:ea typeface="+mj-ea"/>
                <a:cs typeface="+mj-cs"/>
              </a:rPr>
              <a:t> Operators</a:t>
            </a: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Special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Assignment</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11673" y="1077862"/>
            <a:ext cx="7821479" cy="286131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smtClean="0">
                <a:latin typeface="+mn-ea"/>
              </a:rPr>
              <a:t>Bitwise operators are used in C programming to perform bit-level operations.</a:t>
            </a:r>
          </a:p>
          <a:p>
            <a:pPr marL="342900" indent="-342900" algn="just">
              <a:lnSpc>
                <a:spcPct val="150000"/>
              </a:lnSpc>
              <a:buFont typeface="Arial" panose="020B0604020202020204" pitchFamily="34" charset="0"/>
              <a:buChar char="•"/>
            </a:pPr>
            <a:r>
              <a:rPr lang="en-US" sz="2000" dirty="0" smtClean="0">
                <a:latin typeface="+mn-ea"/>
              </a:rPr>
              <a:t>During computation, mathematical operations like: addition, subtraction, multiplication and division are converted to bit-level which makes processing faster and saves power.</a:t>
            </a:r>
          </a:p>
          <a:p>
            <a:pPr marL="342900" indent="-342900" algn="just">
              <a:lnSpc>
                <a:spcPct val="150000"/>
              </a:lnSpc>
              <a:buFont typeface="Arial" panose="020B0604020202020204" pitchFamily="34" charset="0"/>
              <a:buChar char="•"/>
            </a:pPr>
            <a:r>
              <a:rPr lang="en-US" sz="2000" dirty="0" smtClean="0">
                <a:latin typeface="+mn-ea"/>
              </a:rPr>
              <a:t>Binary conversion is important here.</a:t>
            </a:r>
          </a:p>
        </p:txBody>
      </p:sp>
      <p:pic>
        <p:nvPicPr>
          <p:cNvPr id="8" name="table"/>
          <p:cNvPicPr>
            <a:picLocks noGrp="1" noChangeAspect="1"/>
          </p:cNvPicPr>
          <p:nvPr>
            <p:ph idx="1"/>
          </p:nvPr>
        </p:nvPicPr>
        <p:blipFill>
          <a:blip r:embed="rId2" cstate="print">
            <a:biLevel thresh="50000"/>
          </a:blip>
          <a:stretch>
            <a:fillRect/>
          </a:stretch>
        </p:blipFill>
        <p:spPr>
          <a:xfrm>
            <a:off x="1187708" y="1143300"/>
            <a:ext cx="6764913" cy="3685120"/>
          </a:xfrm>
          <a:prstGeom prst="rect">
            <a:avLst/>
          </a:prstGeom>
          <a:ln>
            <a:noFill/>
          </a:ln>
          <a:effectLst>
            <a:outerShdw blurRad="292100" dist="139700" dir="2700000" algn="tl" rotWithShape="0">
              <a:srgbClr val="333333">
                <a:alpha val="65000"/>
              </a:srgbClr>
            </a:outerShdw>
          </a:effectLst>
        </p:spPr>
      </p:pic>
      <p:sp>
        <p:nvSpPr>
          <p:cNvPr id="5" name="Title 1"/>
          <p:cNvSpPr txBox="1"/>
          <p:nvPr/>
        </p:nvSpPr>
        <p:spPr>
          <a:xfrm>
            <a:off x="134620" y="2271713"/>
            <a:ext cx="3303905" cy="676910"/>
          </a:xfrm>
          <a:prstGeom prst="rect">
            <a:avLst/>
          </a:prstGeom>
        </p:spPr>
        <p:txBody>
          <a:bodyPr vert="horz" lIns="72658" tIns="36329" rIns="72658" bIns="36329" rtlCol="0" anchor="ctr">
            <a:noAutofit/>
          </a:bodyPr>
          <a:lstStyle/>
          <a:p>
            <a:pPr>
              <a:spcBef>
                <a:spcPct val="20000"/>
              </a:spcBef>
              <a:defRPr/>
            </a:pPr>
            <a:r>
              <a:rPr lang="en-IN" sz="2370" b="1" dirty="0" smtClean="0">
                <a:latin typeface="AR CENA" pitchFamily="2" charset="0"/>
              </a:rPr>
              <a:t>Bitwise Operators</a:t>
            </a:r>
            <a:endParaRPr lang="en-US" sz="2370" b="1" dirty="0">
              <a:latin typeface="AR CENA" pitchFamily="2" charset="0"/>
            </a:endParaRPr>
          </a:p>
        </p:txBody>
      </p:sp>
      <p:cxnSp>
        <p:nvCxnSpPr>
          <p:cNvPr id="7" name="Straight Connector 6"/>
          <p:cNvCxnSpPr/>
          <p:nvPr/>
        </p:nvCxnSpPr>
        <p:spPr>
          <a:xfrm>
            <a:off x="210021" y="692061"/>
            <a:ext cx="2331402" cy="1567"/>
          </a:xfrm>
          <a:prstGeom prst="line">
            <a:avLst/>
          </a:prstGeom>
        </p:spPr>
        <p:style>
          <a:lnRef idx="2">
            <a:schemeClr val="dk1"/>
          </a:lnRef>
          <a:fillRef idx="0">
            <a:schemeClr val="dk1"/>
          </a:fillRef>
          <a:effectRef idx="1">
            <a:schemeClr val="dk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000069 -0.000123 L -0.004167 -0.429012 " pathEditMode="relative" rAng="0" ptsTypes="">
                                      <p:cBhvr>
                                        <p:cTn id="6" dur="2000" fill="hold"/>
                                        <p:tgtEl>
                                          <p:spTgt spid="5">
                                            <p:txEl>
                                              <p:pRg st="0" end="0"/>
                                            </p:txEl>
                                          </p:spTgt>
                                        </p:tgtEl>
                                        <p:attrNameLst>
                                          <p:attrName>ppt_x</p:attrName>
                                          <p:attrName>ppt_y</p:attrName>
                                        </p:attrNameLst>
                                      </p:cBhvr>
                                      <p:rCtr x="-200" y="-2210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0-#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2" nodeType="clickEffect">
                                  <p:stCondLst>
                                    <p:cond delay="0"/>
                                  </p:stCondLst>
                                  <p:childTnLst>
                                    <p:animEffect transition="out" filter="fade">
                                      <p:cBhvr>
                                        <p:cTn id="22" dur="2000"/>
                                        <p:tgtEl>
                                          <p:spTgt spid="6"/>
                                        </p:tgtEl>
                                      </p:cBhvr>
                                    </p:animEffect>
                                    <p:set>
                                      <p:cBhvr>
                                        <p:cTn id="23" dur="1" fill="hold">
                                          <p:stCondLst>
                                            <p:cond delay="19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588010"/>
            <a:ext cx="4237355" cy="4461510"/>
          </a:xfrm>
          <a:prstGeom prst="rect">
            <a:avLst/>
          </a:prstGeom>
          <a:noFill/>
        </p:spPr>
        <p:txBody>
          <a:bodyPr wrap="square" rtlCol="0">
            <a:spAutoFit/>
          </a:bodyPr>
          <a:lstStyle/>
          <a:p>
            <a:pPr>
              <a:lnSpc>
                <a:spcPct val="100000"/>
              </a:lnSpc>
            </a:pPr>
            <a:r>
              <a:rPr lang="en-US" sz="2000" dirty="0" smtClean="0"/>
              <a:t>#include &lt;stdio.h&gt;</a:t>
            </a:r>
          </a:p>
          <a:p>
            <a:pPr>
              <a:lnSpc>
                <a:spcPct val="110000"/>
              </a:lnSpc>
            </a:pPr>
            <a:r>
              <a:rPr lang="en-US" sz="2000" dirty="0" smtClean="0"/>
              <a:t>int main()  {</a:t>
            </a:r>
          </a:p>
          <a:p>
            <a:pPr>
              <a:lnSpc>
                <a:spcPct val="110000"/>
              </a:lnSpc>
            </a:pPr>
            <a:r>
              <a:rPr lang="en-US" sz="2000" dirty="0" smtClean="0"/>
              <a:t>    int i = 3;</a:t>
            </a:r>
          </a:p>
          <a:p>
            <a:pPr>
              <a:lnSpc>
                <a:spcPct val="110000"/>
              </a:lnSpc>
            </a:pPr>
            <a:r>
              <a:rPr lang="en-US" sz="2000" dirty="0" smtClean="0"/>
              <a:t>    switch (i)</a:t>
            </a:r>
          </a:p>
          <a:p>
            <a:pPr>
              <a:lnSpc>
                <a:spcPct val="110000"/>
              </a:lnSpc>
            </a:pPr>
            <a:r>
              <a:rPr lang="en-US" sz="2000" dirty="0" smtClean="0"/>
              <a:t>    {</a:t>
            </a:r>
          </a:p>
          <a:p>
            <a:pPr>
              <a:lnSpc>
                <a:spcPct val="110000"/>
              </a:lnSpc>
            </a:pPr>
            <a:r>
              <a:rPr lang="en-US" sz="2000" dirty="0" smtClean="0"/>
              <a:t>        case 0+1: </a:t>
            </a:r>
            <a:r>
              <a:rPr lang="en-US" sz="2000" dirty="0" err="1" smtClean="0"/>
              <a:t>printf</a:t>
            </a:r>
            <a:r>
              <a:rPr lang="en-US" sz="2000" dirty="0" smtClean="0"/>
              <a:t>(“TERV");</a:t>
            </a:r>
          </a:p>
          <a:p>
            <a:pPr>
              <a:lnSpc>
                <a:spcPct val="110000"/>
              </a:lnSpc>
            </a:pPr>
            <a:r>
              <a:rPr lang="en-US" sz="2000" dirty="0" smtClean="0"/>
              <a:t>                break;</a:t>
            </a:r>
          </a:p>
          <a:p>
            <a:pPr>
              <a:lnSpc>
                <a:spcPct val="110000"/>
              </a:lnSpc>
            </a:pPr>
            <a:r>
              <a:rPr lang="en-US" sz="2000" dirty="0" smtClean="0"/>
              <a:t>        case 1+2: </a:t>
            </a:r>
            <a:r>
              <a:rPr lang="en-US" sz="2000" dirty="0" err="1" smtClean="0"/>
              <a:t>printf</a:t>
            </a:r>
            <a:r>
              <a:rPr lang="en-US" sz="2000" dirty="0" smtClean="0"/>
              <a:t>(“TERV PRO");</a:t>
            </a:r>
          </a:p>
          <a:p>
            <a:pPr>
              <a:lnSpc>
                <a:spcPct val="110000"/>
              </a:lnSpc>
            </a:pPr>
            <a:r>
              <a:rPr lang="en-US" sz="2000" dirty="0" smtClean="0"/>
              <a:t>                break;</a:t>
            </a:r>
          </a:p>
          <a:p>
            <a:pPr>
              <a:lnSpc>
                <a:spcPct val="110000"/>
              </a:lnSpc>
            </a:pPr>
            <a:r>
              <a:rPr lang="en-US" sz="2000" dirty="0" smtClean="0"/>
              <a:t>        default: </a:t>
            </a:r>
            <a:r>
              <a:rPr lang="en-US" sz="2000" dirty="0" err="1" smtClean="0"/>
              <a:t>printf</a:t>
            </a:r>
            <a:r>
              <a:rPr lang="en-US" sz="2000" dirty="0" smtClean="0"/>
              <a:t>(“TERV TERV");</a:t>
            </a:r>
          </a:p>
          <a:p>
            <a:pPr>
              <a:lnSpc>
                <a:spcPct val="110000"/>
              </a:lnSpc>
            </a:pPr>
            <a:r>
              <a:rPr lang="en-US" sz="2000" dirty="0" smtClean="0"/>
              <a:t>    }</a:t>
            </a:r>
          </a:p>
          <a:p>
            <a:pPr>
              <a:lnSpc>
                <a:spcPct val="110000"/>
              </a:lnSpc>
            </a:pPr>
            <a:r>
              <a:rPr lang="en-US" sz="2000" dirty="0" smtClean="0"/>
              <a:t>    return 0;</a:t>
            </a:r>
          </a:p>
          <a:p>
            <a:pPr>
              <a:lnSpc>
                <a:spcPct val="110000"/>
              </a:lnSpc>
            </a:pPr>
            <a:r>
              <a:rPr lang="en-US" sz="2000" dirty="0" smtClean="0"/>
              <a:t>}</a:t>
            </a:r>
          </a:p>
        </p:txBody>
      </p:sp>
      <p:sp>
        <p:nvSpPr>
          <p:cNvPr id="3" name="TextBox 9"/>
          <p:cNvSpPr txBox="1"/>
          <p:nvPr/>
        </p:nvSpPr>
        <p:spPr>
          <a:xfrm>
            <a:off x="4578350" y="931545"/>
            <a:ext cx="4439920" cy="3879215"/>
          </a:xfrm>
          <a:prstGeom prst="rect">
            <a:avLst/>
          </a:prstGeom>
          <a:noFill/>
        </p:spPr>
        <p:txBody>
          <a:bodyPr wrap="square" rtlCol="0">
            <a:spAutoFit/>
          </a:bodyPr>
          <a:lstStyle/>
          <a:p>
            <a:pPr>
              <a:lnSpc>
                <a:spcPct val="160000"/>
              </a:lnSpc>
            </a:pPr>
            <a:r>
              <a:rPr lang="en-US" altLang="en-IN" sz="2200" b="1" dirty="0">
                <a:solidFill>
                  <a:schemeClr val="bg1"/>
                </a:solidFill>
              </a:rPr>
              <a:t>What is the output of the above program?</a:t>
            </a:r>
          </a:p>
          <a:p>
            <a:pPr>
              <a:lnSpc>
                <a:spcPct val="160000"/>
              </a:lnSpc>
            </a:pPr>
            <a:endParaRPr lang="en-US" altLang="en-IN" sz="2200" b="1" dirty="0">
              <a:solidFill>
                <a:schemeClr val="bg1"/>
              </a:solidFill>
            </a:endParaRPr>
          </a:p>
          <a:p>
            <a:pPr>
              <a:lnSpc>
                <a:spcPct val="160000"/>
              </a:lnSpc>
            </a:pPr>
            <a:r>
              <a:rPr lang="en-US" altLang="en-IN" sz="2200" b="1" dirty="0">
                <a:solidFill>
                  <a:schemeClr val="bg1"/>
                </a:solidFill>
              </a:rPr>
              <a:t>(A) </a:t>
            </a:r>
            <a:r>
              <a:rPr lang="en-US" altLang="en-IN" sz="2200" b="1" dirty="0" smtClean="0">
                <a:solidFill>
                  <a:schemeClr val="bg1"/>
                </a:solidFill>
              </a:rPr>
              <a:t>TERV</a:t>
            </a:r>
            <a:endParaRPr lang="en-US" altLang="en-IN" sz="2200" b="1" dirty="0">
              <a:solidFill>
                <a:schemeClr val="bg1"/>
              </a:solidFill>
            </a:endParaRPr>
          </a:p>
          <a:p>
            <a:pPr>
              <a:lnSpc>
                <a:spcPct val="160000"/>
              </a:lnSpc>
            </a:pPr>
            <a:r>
              <a:rPr lang="en-US" altLang="en-IN" sz="2200" b="1" dirty="0">
                <a:solidFill>
                  <a:schemeClr val="bg1"/>
                </a:solidFill>
              </a:rPr>
              <a:t>(B) </a:t>
            </a:r>
            <a:r>
              <a:rPr lang="en-US" altLang="en-IN" sz="2200" b="1" dirty="0" smtClean="0">
                <a:solidFill>
                  <a:schemeClr val="bg1"/>
                </a:solidFill>
              </a:rPr>
              <a:t>TERV PRO</a:t>
            </a:r>
            <a:endParaRPr lang="en-US" altLang="en-IN" sz="2200" b="1" dirty="0">
              <a:solidFill>
                <a:schemeClr val="bg1"/>
              </a:solidFill>
            </a:endParaRPr>
          </a:p>
          <a:p>
            <a:pPr>
              <a:lnSpc>
                <a:spcPct val="160000"/>
              </a:lnSpc>
            </a:pPr>
            <a:r>
              <a:rPr lang="en-US" altLang="en-IN" sz="2200" b="1" dirty="0">
                <a:solidFill>
                  <a:schemeClr val="bg1"/>
                </a:solidFill>
              </a:rPr>
              <a:t>(C) </a:t>
            </a:r>
            <a:r>
              <a:rPr lang="en-US" altLang="en-IN" sz="2200" b="1" dirty="0" smtClean="0">
                <a:solidFill>
                  <a:schemeClr val="bg1"/>
                </a:solidFill>
              </a:rPr>
              <a:t>TERV </a:t>
            </a:r>
            <a:r>
              <a:rPr lang="en-US" altLang="en-IN" sz="2200" b="1" dirty="0" err="1" smtClean="0">
                <a:solidFill>
                  <a:schemeClr val="bg1"/>
                </a:solidFill>
              </a:rPr>
              <a:t>TERV</a:t>
            </a:r>
            <a:endParaRPr lang="en-US" altLang="en-IN" sz="2200" b="1" dirty="0">
              <a:solidFill>
                <a:schemeClr val="bg1"/>
              </a:solidFill>
            </a:endParaRPr>
          </a:p>
          <a:p>
            <a:pPr>
              <a:lnSpc>
                <a:spcPct val="160000"/>
              </a:lnSpc>
            </a:pPr>
            <a:r>
              <a:rPr lang="en-US" altLang="en-IN" sz="2200" b="1" dirty="0">
                <a:solidFill>
                  <a:schemeClr val="bg1"/>
                </a:solidFill>
              </a:rPr>
              <a:t>(D) Compile-time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26</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212205" y="295846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nvGraphicFramePr>
        <p:xfrm>
          <a:off x="1413326" y="1218507"/>
          <a:ext cx="6016625" cy="2406650"/>
        </p:xfrm>
        <a:graphic>
          <a:graphicData uri="http://schemas.openxmlformats.org/drawingml/2006/table">
            <a:tbl>
              <a:tblPr firstRow="1" bandRow="1">
                <a:tableStyleId>{073A0DAA-6AF3-43AB-8588-CEC1D06C72B9}</a:tableStyleId>
              </a:tblPr>
              <a:tblGrid>
                <a:gridCol w="1203325">
                  <a:extLst>
                    <a:ext uri="{9D8B030D-6E8A-4147-A177-3AD203B41FA5}">
                      <a16:colId xmlns:a16="http://schemas.microsoft.com/office/drawing/2014/main" val="20000"/>
                    </a:ext>
                  </a:extLst>
                </a:gridCol>
                <a:gridCol w="1203325">
                  <a:extLst>
                    <a:ext uri="{9D8B030D-6E8A-4147-A177-3AD203B41FA5}">
                      <a16:colId xmlns:a16="http://schemas.microsoft.com/office/drawing/2014/main" val="20001"/>
                    </a:ext>
                  </a:extLst>
                </a:gridCol>
                <a:gridCol w="1203325">
                  <a:extLst>
                    <a:ext uri="{9D8B030D-6E8A-4147-A177-3AD203B41FA5}">
                      <a16:colId xmlns:a16="http://schemas.microsoft.com/office/drawing/2014/main" val="20002"/>
                    </a:ext>
                  </a:extLst>
                </a:gridCol>
                <a:gridCol w="1203325">
                  <a:extLst>
                    <a:ext uri="{9D8B030D-6E8A-4147-A177-3AD203B41FA5}">
                      <a16:colId xmlns:a16="http://schemas.microsoft.com/office/drawing/2014/main" val="20003"/>
                    </a:ext>
                  </a:extLst>
                </a:gridCol>
                <a:gridCol w="1203325">
                  <a:extLst>
                    <a:ext uri="{9D8B030D-6E8A-4147-A177-3AD203B41FA5}">
                      <a16:colId xmlns:a16="http://schemas.microsoft.com/office/drawing/2014/main" val="20004"/>
                    </a:ext>
                  </a:extLst>
                </a:gridCol>
              </a:tblGrid>
              <a:tr h="481330">
                <a:tc>
                  <a:txBody>
                    <a:bodyPr/>
                    <a:lstStyle/>
                    <a:p>
                      <a:pPr algn="ctr" fontAlgn="t"/>
                      <a:r>
                        <a:rPr lang="en-IN" sz="2170" b="1" dirty="0"/>
                        <a:t>a</a:t>
                      </a:r>
                    </a:p>
                  </a:txBody>
                  <a:tcPr marL="75206" marR="75206" marT="75206" marB="75206">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fontAlgn="t"/>
                      <a:r>
                        <a:rPr lang="en-IN" sz="2170" b="1" dirty="0"/>
                        <a:t>b</a:t>
                      </a:r>
                    </a:p>
                  </a:txBody>
                  <a:tcPr marL="75206" marR="75206" marT="75206" marB="75206">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fontAlgn="t"/>
                      <a:r>
                        <a:rPr lang="en-IN" sz="2170" b="1" dirty="0"/>
                        <a:t>a &amp; b</a:t>
                      </a:r>
                    </a:p>
                  </a:txBody>
                  <a:tcPr marL="75206" marR="75206" marT="75206" marB="75206">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fontAlgn="t"/>
                      <a:r>
                        <a:rPr lang="en-IN" sz="2170" b="1" dirty="0"/>
                        <a:t>a | b</a:t>
                      </a:r>
                    </a:p>
                  </a:txBody>
                  <a:tcPr marL="75206" marR="75206" marT="75206" marB="75206">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fontAlgn="t"/>
                      <a:r>
                        <a:rPr lang="en-IN" sz="2170" b="1" dirty="0"/>
                        <a:t>a ^ b</a:t>
                      </a:r>
                    </a:p>
                  </a:txBody>
                  <a:tcPr marL="75206" marR="75206" marT="75206" marB="75206">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481330">
                <a:tc>
                  <a:txBody>
                    <a:bodyPr/>
                    <a:lstStyle/>
                    <a:p>
                      <a:pPr algn="ctr" fontAlgn="t"/>
                      <a:r>
                        <a:rPr lang="en-IN" sz="2170" dirty="0"/>
                        <a:t>0</a:t>
                      </a:r>
                    </a:p>
                  </a:txBody>
                  <a:tcPr marL="75206" marR="75206" marT="75206" marB="75206">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81330">
                <a:tc>
                  <a:txBody>
                    <a:bodyPr/>
                    <a:lstStyle/>
                    <a:p>
                      <a:pPr algn="ctr" fontAlgn="t"/>
                      <a:r>
                        <a:rPr lang="en-IN" sz="2170"/>
                        <a:t>0</a:t>
                      </a:r>
                    </a:p>
                  </a:txBody>
                  <a:tcPr marL="75206" marR="75206" marT="75206" marB="75206">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1</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1</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1</a:t>
                      </a:r>
                    </a:p>
                  </a:txBody>
                  <a:tcPr marL="75206" marR="75206" marT="75206" marB="75206">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81330">
                <a:tc>
                  <a:txBody>
                    <a:bodyPr/>
                    <a:lstStyle/>
                    <a:p>
                      <a:pPr algn="ctr" fontAlgn="t"/>
                      <a:r>
                        <a:rPr lang="en-IN" sz="2170"/>
                        <a:t>1</a:t>
                      </a:r>
                    </a:p>
                  </a:txBody>
                  <a:tcPr marL="75206" marR="75206" marT="75206" marB="75206">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0</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dirty="0"/>
                        <a:t>1</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a:t>1</a:t>
                      </a:r>
                    </a:p>
                  </a:txBody>
                  <a:tcPr marL="75206" marR="75206" marT="75206" marB="75206">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481330">
                <a:tc>
                  <a:txBody>
                    <a:bodyPr/>
                    <a:lstStyle/>
                    <a:p>
                      <a:pPr algn="ctr" fontAlgn="t"/>
                      <a:r>
                        <a:rPr lang="en-IN" sz="2170" dirty="0"/>
                        <a:t>1</a:t>
                      </a:r>
                    </a:p>
                  </a:txBody>
                  <a:tcPr marL="75206" marR="75206" marT="75206" marB="75206">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dirty="0"/>
                        <a:t>1</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dirty="0"/>
                        <a:t>1</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dirty="0"/>
                        <a:t>1</a:t>
                      </a:r>
                    </a:p>
                  </a:txBody>
                  <a:tcPr marL="75206" marR="75206" marT="75206" marB="7520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t"/>
                      <a:r>
                        <a:rPr lang="en-IN" sz="2170" dirty="0"/>
                        <a:t>0</a:t>
                      </a:r>
                    </a:p>
                  </a:txBody>
                  <a:tcPr marL="75206" marR="75206" marT="75206" marB="75206">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Righ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1" name="TextBox 30"/>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 x &amp; y);</a:t>
            </a:r>
          </a:p>
          <a:p>
            <a:pPr>
              <a:lnSpc>
                <a:spcPct val="150000"/>
              </a:lnSpc>
            </a:pPr>
            <a:r>
              <a:rPr lang="en-US" sz="2370" b="1" dirty="0" smtClean="0">
                <a:solidFill>
                  <a:schemeClr val="bg1"/>
                </a:solidFill>
              </a:rPr>
              <a:t>printf("%d“, x ^ y);</a:t>
            </a:r>
          </a:p>
          <a:p>
            <a:pPr>
              <a:lnSpc>
                <a:spcPct val="150000"/>
              </a:lnSpc>
            </a:pPr>
            <a:r>
              <a:rPr lang="en-US" sz="2370" b="1" dirty="0" smtClean="0">
                <a:solidFill>
                  <a:schemeClr val="bg1"/>
                </a:solidFill>
              </a:rPr>
              <a:t>printf("%d", a &lt;&lt; 2);</a:t>
            </a:r>
          </a:p>
          <a:p>
            <a:pPr>
              <a:lnSpc>
                <a:spcPct val="150000"/>
              </a:lnSpc>
            </a:pPr>
            <a:r>
              <a:rPr lang="en-US" sz="2370" b="1" dirty="0" smtClean="0">
                <a:solidFill>
                  <a:schemeClr val="bg1"/>
                </a:solidFill>
              </a:rPr>
              <a:t>printf("%d", a &gt;&gt; 2);</a:t>
            </a:r>
            <a:endParaRPr lang="en-IN" sz="2370" b="1" dirty="0">
              <a:solidFill>
                <a:schemeClr val="bg1"/>
              </a:solidFill>
            </a:endParaRPr>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dirty="0" smtClean="0"/>
              <a:t>3</a:t>
            </a:r>
          </a:p>
          <a:p>
            <a:r>
              <a:rPr lang="en-US" sz="2370" dirty="0" smtClean="0"/>
              <a:t>12</a:t>
            </a:r>
            <a:endParaRPr lang="en-IN" sz="2370" dirty="0" smtClean="0"/>
          </a:p>
          <a:p>
            <a:r>
              <a:rPr lang="en-IN" sz="2370" dirty="0" smtClean="0"/>
              <a:t>32</a:t>
            </a:r>
          </a:p>
          <a:p>
            <a:r>
              <a:rPr lang="en-IN" sz="2370" dirty="0" smtClean="0"/>
              <a:t>2</a:t>
            </a:r>
            <a:endParaRPr lang="en-IN" sz="237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b="1" dirty="0" smtClean="0"/>
              <a:t>15</a:t>
            </a:r>
          </a:p>
          <a:p>
            <a:r>
              <a:rPr lang="en-IN" sz="2370" dirty="0" smtClean="0"/>
              <a:t>3</a:t>
            </a:r>
          </a:p>
          <a:p>
            <a:r>
              <a:rPr lang="en-US" sz="2370" dirty="0" smtClean="0"/>
              <a:t>12</a:t>
            </a:r>
            <a:endParaRPr lang="en-IN" sz="2370" dirty="0" smtClean="0"/>
          </a:p>
          <a:p>
            <a:r>
              <a:rPr lang="en-IN" sz="2370" dirty="0" smtClean="0"/>
              <a:t>32</a:t>
            </a:r>
          </a:p>
          <a:p>
            <a:r>
              <a:rPr lang="en-IN" sz="2370" dirty="0" smtClean="0"/>
              <a:t>2</a:t>
            </a:r>
            <a:endParaRPr lang="en-IN" sz="2370" dirty="0"/>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a:t>
            </a:r>
            <a:r>
              <a:rPr lang="en-US" sz="2370" b="1" dirty="0" smtClean="0">
                <a:solidFill>
                  <a:srgbClr val="FFFF00"/>
                </a:solidFill>
              </a:rPr>
              <a:t>x | y </a:t>
            </a:r>
            <a:r>
              <a:rPr lang="en-US" sz="2370" b="1" dirty="0" smtClean="0">
                <a:solidFill>
                  <a:schemeClr val="bg1"/>
                </a:solidFill>
              </a:rPr>
              <a:t>);</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&amp; y);</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 y);</a:t>
            </a:r>
          </a:p>
          <a:p>
            <a:pPr>
              <a:lnSpc>
                <a:spcPct val="150000"/>
              </a:lnSpc>
            </a:pPr>
            <a:r>
              <a:rPr lang="en-US" sz="2370" b="1" dirty="0" smtClean="0">
                <a:solidFill>
                  <a:schemeClr val="bg1"/>
                </a:solidFill>
              </a:rPr>
              <a:t>printf("%d", a &lt;&lt; 2);</a:t>
            </a:r>
          </a:p>
          <a:p>
            <a:pPr>
              <a:lnSpc>
                <a:spcPct val="150000"/>
              </a:lnSpc>
            </a:pPr>
            <a:r>
              <a:rPr lang="en-US" sz="2370" b="1" dirty="0" smtClean="0">
                <a:solidFill>
                  <a:schemeClr val="bg1"/>
                </a:solidFill>
              </a:rPr>
              <a:t>printf("%d", a &gt;&gt; 2);</a:t>
            </a:r>
            <a:endParaRPr lang="en-IN" sz="2370" b="1" dirty="0">
              <a:solidFill>
                <a:schemeClr val="bg1"/>
              </a:solidFill>
            </a:endParaRPr>
          </a:p>
        </p:txBody>
      </p:sp>
      <p:sp>
        <p:nvSpPr>
          <p:cNvPr id="9" name="TextBox 8"/>
          <p:cNvSpPr txBox="1"/>
          <p:nvPr/>
        </p:nvSpPr>
        <p:spPr>
          <a:xfrm>
            <a:off x="6076131" y="354984"/>
            <a:ext cx="1579337" cy="1184910"/>
          </a:xfrm>
          <a:prstGeom prst="rect">
            <a:avLst/>
          </a:prstGeom>
          <a:noFill/>
          <a:ln>
            <a:noFill/>
          </a:ln>
        </p:spPr>
        <p:txBody>
          <a:bodyPr wrap="square" rtlCol="0">
            <a:spAutoFit/>
          </a:bodyPr>
          <a:lstStyle/>
          <a:p>
            <a:pPr>
              <a:lnSpc>
                <a:spcPct val="150000"/>
              </a:lnSpc>
            </a:pPr>
            <a:r>
              <a:rPr lang="en-US" sz="2370" b="1" dirty="0" smtClean="0"/>
              <a:t>x = 1 0 1 1</a:t>
            </a:r>
          </a:p>
          <a:p>
            <a:pPr>
              <a:lnSpc>
                <a:spcPct val="150000"/>
              </a:lnSpc>
            </a:pPr>
            <a:r>
              <a:rPr lang="en-US" sz="2370" b="1" dirty="0" smtClean="0"/>
              <a:t>y = 0 1 1 1</a:t>
            </a:r>
            <a:endParaRPr lang="en-IN" sz="2370" b="1" dirty="0"/>
          </a:p>
        </p:txBody>
      </p:sp>
      <p:cxnSp>
        <p:nvCxnSpPr>
          <p:cNvPr id="11" name="Straight Connector 10"/>
          <p:cNvCxnSpPr/>
          <p:nvPr/>
        </p:nvCxnSpPr>
        <p:spPr>
          <a:xfrm>
            <a:off x="6076131" y="1558287"/>
            <a:ext cx="1428924"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700098" y="1519333"/>
            <a:ext cx="1880163" cy="638175"/>
          </a:xfrm>
          <a:prstGeom prst="rect">
            <a:avLst/>
          </a:prstGeom>
          <a:noFill/>
          <a:ln>
            <a:noFill/>
          </a:ln>
        </p:spPr>
        <p:txBody>
          <a:bodyPr wrap="square" rtlCol="0">
            <a:spAutoFit/>
          </a:bodyPr>
          <a:lstStyle/>
          <a:p>
            <a:pPr>
              <a:lnSpc>
                <a:spcPct val="150000"/>
              </a:lnSpc>
            </a:pPr>
            <a:r>
              <a:rPr lang="en-US" sz="2370" b="1" dirty="0" smtClean="0"/>
              <a:t>x | y = 1 1 1 1</a:t>
            </a:r>
          </a:p>
        </p:txBody>
      </p:sp>
      <p:sp>
        <p:nvSpPr>
          <p:cNvPr id="14" name="TextBox 13"/>
          <p:cNvSpPr txBox="1"/>
          <p:nvPr/>
        </p:nvSpPr>
        <p:spPr>
          <a:xfrm>
            <a:off x="3594315" y="2120986"/>
            <a:ext cx="1353718"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11 | 7</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downRight)">
                                      <p:cBhvr>
                                        <p:cTn id="11" dur="500"/>
                                        <p:tgtEl>
                                          <p:spTgt spid="9"/>
                                        </p:tgtEl>
                                      </p:cBhvr>
                                    </p:animEffect>
                                  </p:childTnLst>
                                </p:cTn>
                              </p:par>
                              <p:par>
                                <p:cTn id="12" presetID="18" presetClass="entr" presetSubtype="6" fill="hold" nodeType="withEffect">
                                  <p:stCondLst>
                                    <p:cond delay="500"/>
                                  </p:stCondLst>
                                  <p:childTnLst>
                                    <p:set>
                                      <p:cBhvr>
                                        <p:cTn id="13" dur="1" fill="hold">
                                          <p:stCondLst>
                                            <p:cond delay="0"/>
                                          </p:stCondLst>
                                        </p:cTn>
                                        <p:tgtEl>
                                          <p:spTgt spid="11"/>
                                        </p:tgtEl>
                                        <p:attrNameLst>
                                          <p:attrName>style.visibility</p:attrName>
                                        </p:attrNameLst>
                                      </p:cBhvr>
                                      <p:to>
                                        <p:strVal val="visible"/>
                                      </p:to>
                                    </p:set>
                                    <p:animEffect transition="in" filter="strips(downRigh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3"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upRight)">
                                      <p:cBhvr>
                                        <p:cTn id="19" dur="500"/>
                                        <p:tgtEl>
                                          <p:spTgt spid="12"/>
                                        </p:tgtEl>
                                      </p:cBhvr>
                                    </p:animEffect>
                                  </p:childTnLst>
                                </p:cTn>
                              </p:par>
                              <p:par>
                                <p:cTn id="20" presetID="3" presetClass="emph" presetSubtype="2" fill="hold" nodeType="withEffect">
                                  <p:stCondLst>
                                    <p:cond delay="0"/>
                                  </p:stCondLst>
                                  <p:childTnLst>
                                    <p:animClr clrSpc="rgb" dir="cw">
                                      <p:cBhvr override="childStyle">
                                        <p:cTn id="21" dur="2000" fill="hold"/>
                                        <p:tgtEl>
                                          <p:spTgt spid="32">
                                            <p:txEl>
                                              <p:pRg st="1" end="1"/>
                                            </p:txEl>
                                          </p:spTgt>
                                        </p:tgtEl>
                                        <p:attrNameLst>
                                          <p:attrName>style.color</p:attrName>
                                        </p:attrNameLst>
                                      </p:cBhvr>
                                      <p:to>
                                        <a:srgbClr val="F42F1A"/>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b="1" dirty="0" smtClean="0">
                <a:solidFill>
                  <a:srgbClr val="FF0000"/>
                </a:solidFill>
              </a:rPr>
              <a:t>3</a:t>
            </a:r>
          </a:p>
          <a:p>
            <a:r>
              <a:rPr lang="en-US" sz="2370" dirty="0" smtClean="0"/>
              <a:t>12</a:t>
            </a:r>
            <a:endParaRPr lang="en-IN" sz="2370" dirty="0" smtClean="0"/>
          </a:p>
          <a:p>
            <a:r>
              <a:rPr lang="en-IN" sz="2370" dirty="0" smtClean="0"/>
              <a:t>32</a:t>
            </a:r>
          </a:p>
          <a:p>
            <a:r>
              <a:rPr lang="en-IN" sz="2370" dirty="0" smtClean="0"/>
              <a:t>2</a:t>
            </a:r>
            <a:endParaRPr lang="en-IN" sz="2370" dirty="0"/>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a:t>
            </a:r>
            <a:r>
              <a:rPr lang="en-US" sz="2370" b="1" dirty="0" smtClean="0">
                <a:solidFill>
                  <a:srgbClr val="FFFF00"/>
                </a:solidFill>
              </a:rPr>
              <a:t>x &amp; y</a:t>
            </a:r>
            <a:r>
              <a:rPr lang="en-US" sz="2370" b="1" dirty="0" smtClean="0">
                <a:solidFill>
                  <a:schemeClr val="bg1"/>
                </a:solidFill>
              </a:rPr>
              <a:t>);</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 y);</a:t>
            </a:r>
          </a:p>
          <a:p>
            <a:pPr>
              <a:lnSpc>
                <a:spcPct val="150000"/>
              </a:lnSpc>
            </a:pPr>
            <a:r>
              <a:rPr lang="en-US" sz="2370" b="1" dirty="0" smtClean="0">
                <a:solidFill>
                  <a:schemeClr val="bg1"/>
                </a:solidFill>
              </a:rPr>
              <a:t>printf("%d", a &lt;&lt; 2);</a:t>
            </a:r>
          </a:p>
          <a:p>
            <a:pPr>
              <a:lnSpc>
                <a:spcPct val="150000"/>
              </a:lnSpc>
            </a:pPr>
            <a:r>
              <a:rPr lang="en-US" sz="2370" b="1" dirty="0" smtClean="0">
                <a:solidFill>
                  <a:schemeClr val="bg1"/>
                </a:solidFill>
              </a:rPr>
              <a:t>printf("%d", a &gt;&gt; 2);</a:t>
            </a:r>
            <a:endParaRPr lang="en-IN" sz="2370" b="1" dirty="0">
              <a:solidFill>
                <a:schemeClr val="bg1"/>
              </a:solidFill>
            </a:endParaRPr>
          </a:p>
        </p:txBody>
      </p:sp>
      <p:sp>
        <p:nvSpPr>
          <p:cNvPr id="9" name="TextBox 8"/>
          <p:cNvSpPr txBox="1"/>
          <p:nvPr/>
        </p:nvSpPr>
        <p:spPr>
          <a:xfrm>
            <a:off x="6151337" y="354984"/>
            <a:ext cx="1579337" cy="1184910"/>
          </a:xfrm>
          <a:prstGeom prst="rect">
            <a:avLst/>
          </a:prstGeom>
          <a:noFill/>
          <a:ln>
            <a:noFill/>
          </a:ln>
        </p:spPr>
        <p:txBody>
          <a:bodyPr wrap="square" rtlCol="0">
            <a:spAutoFit/>
          </a:bodyPr>
          <a:lstStyle/>
          <a:p>
            <a:pPr>
              <a:lnSpc>
                <a:spcPct val="150000"/>
              </a:lnSpc>
            </a:pPr>
            <a:r>
              <a:rPr lang="en-US" sz="2370" b="1" dirty="0" smtClean="0"/>
              <a:t>x = 1 0 1 1</a:t>
            </a:r>
          </a:p>
          <a:p>
            <a:pPr>
              <a:lnSpc>
                <a:spcPct val="150000"/>
              </a:lnSpc>
            </a:pPr>
            <a:r>
              <a:rPr lang="en-US" sz="2370" b="1" dirty="0" smtClean="0"/>
              <a:t>y = 0 1 1 1</a:t>
            </a:r>
            <a:endParaRPr lang="en-IN" sz="2370" b="1" dirty="0"/>
          </a:p>
        </p:txBody>
      </p:sp>
      <p:cxnSp>
        <p:nvCxnSpPr>
          <p:cNvPr id="11" name="Straight Connector 10"/>
          <p:cNvCxnSpPr/>
          <p:nvPr/>
        </p:nvCxnSpPr>
        <p:spPr>
          <a:xfrm>
            <a:off x="6076131" y="1558287"/>
            <a:ext cx="1428924"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624891" y="1519333"/>
            <a:ext cx="1955370" cy="638175"/>
          </a:xfrm>
          <a:prstGeom prst="rect">
            <a:avLst/>
          </a:prstGeom>
          <a:noFill/>
          <a:ln>
            <a:noFill/>
          </a:ln>
        </p:spPr>
        <p:txBody>
          <a:bodyPr wrap="square" rtlCol="0">
            <a:spAutoFit/>
          </a:bodyPr>
          <a:lstStyle/>
          <a:p>
            <a:pPr>
              <a:lnSpc>
                <a:spcPct val="150000"/>
              </a:lnSpc>
            </a:pPr>
            <a:r>
              <a:rPr lang="en-US" sz="2370" b="1" dirty="0" smtClean="0"/>
              <a:t>x &amp; y = 0 0 1 1</a:t>
            </a:r>
          </a:p>
        </p:txBody>
      </p:sp>
      <p:sp>
        <p:nvSpPr>
          <p:cNvPr id="10" name="TextBox 9"/>
          <p:cNvSpPr txBox="1"/>
          <p:nvPr/>
        </p:nvSpPr>
        <p:spPr>
          <a:xfrm>
            <a:off x="3594315" y="2667691"/>
            <a:ext cx="1353718"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11 &amp; 7</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upRigh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dirty="0" smtClean="0"/>
              <a:t>3</a:t>
            </a:r>
          </a:p>
          <a:p>
            <a:r>
              <a:rPr lang="en-US" sz="2370" b="1" dirty="0" smtClean="0">
                <a:solidFill>
                  <a:srgbClr val="FF0000"/>
                </a:solidFill>
              </a:rPr>
              <a:t>12</a:t>
            </a:r>
            <a:endParaRPr lang="en-IN" sz="2370" b="1" dirty="0" smtClean="0">
              <a:solidFill>
                <a:srgbClr val="FF0000"/>
              </a:solidFill>
            </a:endParaRPr>
          </a:p>
          <a:p>
            <a:r>
              <a:rPr lang="en-IN" sz="2370" dirty="0" smtClean="0"/>
              <a:t>32</a:t>
            </a:r>
          </a:p>
          <a:p>
            <a:r>
              <a:rPr lang="en-IN" sz="2370" dirty="0" smtClean="0"/>
              <a:t>2</a:t>
            </a:r>
            <a:endParaRPr lang="en-IN" sz="2370" dirty="0"/>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&amp; y);</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a:t>
            </a:r>
            <a:r>
              <a:rPr lang="en-US" sz="2370" b="1" dirty="0" smtClean="0">
                <a:solidFill>
                  <a:srgbClr val="FFFF00"/>
                </a:solidFill>
              </a:rPr>
              <a:t>x ^ y</a:t>
            </a:r>
            <a:r>
              <a:rPr lang="en-US" sz="2370" b="1" dirty="0" smtClean="0">
                <a:solidFill>
                  <a:schemeClr val="bg1"/>
                </a:solidFill>
              </a:rPr>
              <a:t>);</a:t>
            </a:r>
          </a:p>
          <a:p>
            <a:pPr>
              <a:lnSpc>
                <a:spcPct val="150000"/>
              </a:lnSpc>
            </a:pPr>
            <a:r>
              <a:rPr lang="en-US" sz="2370" b="1" dirty="0" smtClean="0">
                <a:solidFill>
                  <a:schemeClr val="bg1"/>
                </a:solidFill>
              </a:rPr>
              <a:t>printf("%d", a &lt;&lt; 2);</a:t>
            </a:r>
          </a:p>
          <a:p>
            <a:pPr>
              <a:lnSpc>
                <a:spcPct val="150000"/>
              </a:lnSpc>
            </a:pPr>
            <a:r>
              <a:rPr lang="en-US" sz="2370" b="1" dirty="0" smtClean="0">
                <a:solidFill>
                  <a:schemeClr val="bg1"/>
                </a:solidFill>
              </a:rPr>
              <a:t>printf("%d", a &gt;&gt; 2);</a:t>
            </a:r>
            <a:endParaRPr lang="en-IN" sz="2370" b="1" dirty="0">
              <a:solidFill>
                <a:schemeClr val="bg1"/>
              </a:solidFill>
            </a:endParaRPr>
          </a:p>
        </p:txBody>
      </p:sp>
      <p:sp>
        <p:nvSpPr>
          <p:cNvPr id="9" name="TextBox 8"/>
          <p:cNvSpPr txBox="1"/>
          <p:nvPr/>
        </p:nvSpPr>
        <p:spPr>
          <a:xfrm>
            <a:off x="6076131" y="354984"/>
            <a:ext cx="1579337" cy="1184910"/>
          </a:xfrm>
          <a:prstGeom prst="rect">
            <a:avLst/>
          </a:prstGeom>
          <a:noFill/>
          <a:ln>
            <a:noFill/>
          </a:ln>
        </p:spPr>
        <p:txBody>
          <a:bodyPr wrap="square" rtlCol="0">
            <a:spAutoFit/>
          </a:bodyPr>
          <a:lstStyle/>
          <a:p>
            <a:pPr>
              <a:lnSpc>
                <a:spcPct val="150000"/>
              </a:lnSpc>
            </a:pPr>
            <a:r>
              <a:rPr lang="en-US" sz="2370" b="1" dirty="0" smtClean="0"/>
              <a:t>x = 1 0 1 1</a:t>
            </a:r>
          </a:p>
          <a:p>
            <a:pPr>
              <a:lnSpc>
                <a:spcPct val="150000"/>
              </a:lnSpc>
            </a:pPr>
            <a:r>
              <a:rPr lang="en-US" sz="2370" b="1" dirty="0" smtClean="0"/>
              <a:t>y = 0 1 1 1</a:t>
            </a:r>
            <a:endParaRPr lang="en-IN" sz="2370" b="1" dirty="0"/>
          </a:p>
        </p:txBody>
      </p:sp>
      <p:cxnSp>
        <p:nvCxnSpPr>
          <p:cNvPr id="11" name="Straight Connector 10"/>
          <p:cNvCxnSpPr/>
          <p:nvPr/>
        </p:nvCxnSpPr>
        <p:spPr>
          <a:xfrm>
            <a:off x="6076131" y="1558287"/>
            <a:ext cx="1428924"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624891" y="1519333"/>
            <a:ext cx="1955370" cy="638175"/>
          </a:xfrm>
          <a:prstGeom prst="rect">
            <a:avLst/>
          </a:prstGeom>
          <a:noFill/>
          <a:ln>
            <a:noFill/>
          </a:ln>
        </p:spPr>
        <p:txBody>
          <a:bodyPr wrap="square" rtlCol="0">
            <a:spAutoFit/>
          </a:bodyPr>
          <a:lstStyle/>
          <a:p>
            <a:pPr>
              <a:lnSpc>
                <a:spcPct val="150000"/>
              </a:lnSpc>
            </a:pPr>
            <a:r>
              <a:rPr lang="en-US" sz="2370" b="1" dirty="0" smtClean="0"/>
              <a:t>x ^ y = 1 1 0 0</a:t>
            </a:r>
          </a:p>
        </p:txBody>
      </p:sp>
      <p:sp>
        <p:nvSpPr>
          <p:cNvPr id="10" name="TextBox 9"/>
          <p:cNvSpPr txBox="1"/>
          <p:nvPr/>
        </p:nvSpPr>
        <p:spPr>
          <a:xfrm>
            <a:off x="3594315" y="3212831"/>
            <a:ext cx="1353718"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11 ^ 7</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dirty="0" smtClean="0"/>
              <a:t>3</a:t>
            </a:r>
          </a:p>
          <a:p>
            <a:r>
              <a:rPr lang="en-US" sz="2370" dirty="0" smtClean="0"/>
              <a:t>12</a:t>
            </a:r>
            <a:endParaRPr lang="en-IN" sz="2370" dirty="0" smtClean="0"/>
          </a:p>
          <a:p>
            <a:r>
              <a:rPr lang="en-IN" sz="2370" dirty="0" smtClean="0"/>
              <a:t>32</a:t>
            </a:r>
          </a:p>
          <a:p>
            <a:r>
              <a:rPr lang="en-IN" sz="2370" dirty="0" smtClean="0"/>
              <a:t>2</a:t>
            </a:r>
            <a:endParaRPr lang="en-IN" sz="2370" dirty="0"/>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&amp; y);</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 y);</a:t>
            </a:r>
          </a:p>
          <a:p>
            <a:pPr>
              <a:lnSpc>
                <a:spcPct val="150000"/>
              </a:lnSpc>
            </a:pPr>
            <a:r>
              <a:rPr lang="en-US" sz="2370" b="1" dirty="0" smtClean="0">
                <a:solidFill>
                  <a:schemeClr val="bg1"/>
                </a:solidFill>
              </a:rPr>
              <a:t>printf("%d", </a:t>
            </a:r>
            <a:r>
              <a:rPr lang="en-US" sz="2370" b="1" dirty="0" smtClean="0">
                <a:solidFill>
                  <a:srgbClr val="FFFF00"/>
                </a:solidFill>
              </a:rPr>
              <a:t>a &lt;&lt; 2</a:t>
            </a:r>
            <a:r>
              <a:rPr lang="en-US" sz="2370" b="1" dirty="0" smtClean="0">
                <a:solidFill>
                  <a:schemeClr val="bg1"/>
                </a:solidFill>
              </a:rPr>
              <a:t>);</a:t>
            </a:r>
          </a:p>
          <a:p>
            <a:pPr>
              <a:lnSpc>
                <a:spcPct val="150000"/>
              </a:lnSpc>
            </a:pPr>
            <a:r>
              <a:rPr lang="en-US" sz="2370" b="1" dirty="0" smtClean="0">
                <a:solidFill>
                  <a:schemeClr val="bg1"/>
                </a:solidFill>
              </a:rPr>
              <a:t>printf("%d", a &gt;&gt; 2);</a:t>
            </a:r>
            <a:endParaRPr lang="en-IN" sz="2370" b="1" dirty="0">
              <a:solidFill>
                <a:schemeClr val="bg1"/>
              </a:solidFill>
            </a:endParaRPr>
          </a:p>
        </p:txBody>
      </p:sp>
      <p:sp>
        <p:nvSpPr>
          <p:cNvPr id="9" name="TextBox 8"/>
          <p:cNvSpPr txBox="1"/>
          <p:nvPr/>
        </p:nvSpPr>
        <p:spPr>
          <a:xfrm>
            <a:off x="5850511" y="616855"/>
            <a:ext cx="2707435" cy="638175"/>
          </a:xfrm>
          <a:prstGeom prst="rect">
            <a:avLst/>
          </a:prstGeom>
          <a:noFill/>
          <a:ln>
            <a:noFill/>
          </a:ln>
        </p:spPr>
        <p:txBody>
          <a:bodyPr wrap="square" rtlCol="0">
            <a:spAutoFit/>
          </a:bodyPr>
          <a:lstStyle/>
          <a:p>
            <a:pPr>
              <a:lnSpc>
                <a:spcPct val="150000"/>
              </a:lnSpc>
            </a:pPr>
            <a:r>
              <a:rPr lang="en-US" sz="2370" dirty="0" smtClean="0"/>
              <a:t>a =  0 </a:t>
            </a:r>
            <a:r>
              <a:rPr lang="pt-BR" sz="2370" dirty="0" smtClean="0"/>
              <a:t>0 0 0 1 0 0 0</a:t>
            </a:r>
            <a:endParaRPr lang="en-US" sz="2370" dirty="0" smtClean="0"/>
          </a:p>
        </p:txBody>
      </p:sp>
      <p:sp>
        <p:nvSpPr>
          <p:cNvPr id="10" name="TextBox 9"/>
          <p:cNvSpPr txBox="1"/>
          <p:nvPr/>
        </p:nvSpPr>
        <p:spPr>
          <a:xfrm>
            <a:off x="3293489" y="3739278"/>
            <a:ext cx="2331402"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8 &lt;&lt; 2 – </a:t>
            </a:r>
            <a:r>
              <a:rPr lang="en-US" sz="1975" b="1" dirty="0" smtClean="0">
                <a:solidFill>
                  <a:schemeClr val="bg1"/>
                </a:solidFill>
              </a:rPr>
              <a:t>Left shift</a:t>
            </a:r>
            <a:endParaRPr lang="en-US" sz="2370" b="1" dirty="0" smtClean="0">
              <a:solidFill>
                <a:schemeClr val="bg1"/>
              </a:solidFill>
            </a:endParaRPr>
          </a:p>
        </p:txBody>
      </p:sp>
      <p:cxnSp>
        <p:nvCxnSpPr>
          <p:cNvPr id="18" name="Straight Connector 17"/>
          <p:cNvCxnSpPr/>
          <p:nvPr/>
        </p:nvCxnSpPr>
        <p:spPr>
          <a:xfrm>
            <a:off x="637695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6677783"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6978609"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7279435"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758026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788108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07613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181913" y="1744953"/>
            <a:ext cx="225620" cy="0"/>
          </a:xfrm>
          <a:prstGeom prst="line">
            <a:avLst/>
          </a:prstGeom>
        </p:spPr>
        <p:style>
          <a:lnRef idx="2">
            <a:schemeClr val="dk1"/>
          </a:lnRef>
          <a:fillRef idx="0">
            <a:schemeClr val="dk1"/>
          </a:fillRef>
          <a:effectRef idx="1">
            <a:schemeClr val="dk1"/>
          </a:effectRef>
          <a:fontRef idx="minor">
            <a:schemeClr val="tx1"/>
          </a:fontRef>
        </p:style>
      </p:cxnSp>
      <p:sp>
        <p:nvSpPr>
          <p:cNvPr id="33" name="Rectangle 32"/>
          <p:cNvSpPr/>
          <p:nvPr/>
        </p:nvSpPr>
        <p:spPr>
          <a:xfrm>
            <a:off x="6602576" y="1368919"/>
            <a:ext cx="2030576" cy="395605"/>
          </a:xfrm>
          <a:prstGeom prst="rect">
            <a:avLst/>
          </a:prstGeom>
        </p:spPr>
        <p:txBody>
          <a:bodyPr wrap="square">
            <a:spAutoFit/>
          </a:bodyPr>
          <a:lstStyle/>
          <a:p>
            <a:r>
              <a:rPr lang="pt-BR" sz="1975" b="1" dirty="0" smtClean="0"/>
              <a:t> 0   0   1   0   0   0</a:t>
            </a:r>
            <a:endParaRPr lang="en-IN" sz="1975" b="1" dirty="0"/>
          </a:p>
        </p:txBody>
      </p:sp>
      <p:sp>
        <p:nvSpPr>
          <p:cNvPr id="34" name="Rectangle 33"/>
          <p:cNvSpPr/>
          <p:nvPr/>
        </p:nvSpPr>
        <p:spPr>
          <a:xfrm>
            <a:off x="6076131" y="1368919"/>
            <a:ext cx="310515" cy="395605"/>
          </a:xfrm>
          <a:prstGeom prst="rect">
            <a:avLst/>
          </a:prstGeom>
        </p:spPr>
        <p:txBody>
          <a:bodyPr wrap="none">
            <a:spAutoFit/>
          </a:bodyPr>
          <a:lstStyle/>
          <a:p>
            <a:r>
              <a:rPr lang="pt-BR" sz="1975" b="1" dirty="0" smtClean="0"/>
              <a:t>0</a:t>
            </a:r>
            <a:endParaRPr lang="en-IN" sz="1775" b="1" dirty="0"/>
          </a:p>
        </p:txBody>
      </p:sp>
      <p:sp>
        <p:nvSpPr>
          <p:cNvPr id="35" name="Rectangle 34"/>
          <p:cNvSpPr/>
          <p:nvPr/>
        </p:nvSpPr>
        <p:spPr>
          <a:xfrm>
            <a:off x="6301750" y="1368919"/>
            <a:ext cx="310515" cy="395605"/>
          </a:xfrm>
          <a:prstGeom prst="rect">
            <a:avLst/>
          </a:prstGeom>
        </p:spPr>
        <p:txBody>
          <a:bodyPr wrap="none">
            <a:spAutoFit/>
          </a:bodyPr>
          <a:lstStyle/>
          <a:p>
            <a:r>
              <a:rPr lang="pt-BR" sz="1975" b="1" dirty="0" smtClean="0"/>
              <a:t>0</a:t>
            </a:r>
            <a:endParaRPr lang="en-IN" sz="1775" b="1"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strips(downRight)">
                                      <p:cBhvr>
                                        <p:cTn id="15" dur="1000"/>
                                        <p:tgtEl>
                                          <p:spTgt spid="24"/>
                                        </p:tgtEl>
                                      </p:cBhvr>
                                    </p:animEffect>
                                  </p:childTnLst>
                                </p:cTn>
                              </p:par>
                              <p:par>
                                <p:cTn id="16" presetID="18" presetClass="entr" presetSubtype="6"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strips(downRight)">
                                      <p:cBhvr>
                                        <p:cTn id="18" dur="1000"/>
                                        <p:tgtEl>
                                          <p:spTgt spid="18"/>
                                        </p:tgtEl>
                                      </p:cBhvr>
                                    </p:animEffect>
                                  </p:childTnLst>
                                </p:cTn>
                              </p:par>
                              <p:par>
                                <p:cTn id="19" presetID="18" presetClass="entr" presetSubtype="6"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strips(downRight)">
                                      <p:cBhvr>
                                        <p:cTn id="21" dur="1000"/>
                                        <p:tgtEl>
                                          <p:spTgt spid="19"/>
                                        </p:tgtEl>
                                      </p:cBhvr>
                                    </p:animEffect>
                                  </p:childTnLst>
                                </p:cTn>
                              </p:par>
                              <p:par>
                                <p:cTn id="22" presetID="18" presetClass="entr" presetSubtype="6"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strips(downRight)">
                                      <p:cBhvr>
                                        <p:cTn id="24" dur="1000"/>
                                        <p:tgtEl>
                                          <p:spTgt spid="20"/>
                                        </p:tgtEl>
                                      </p:cBhvr>
                                    </p:animEffect>
                                  </p:childTnLst>
                                </p:cTn>
                              </p:par>
                              <p:par>
                                <p:cTn id="25" presetID="18" presetClass="entr" presetSubtype="6"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trips(downRight)">
                                      <p:cBhvr>
                                        <p:cTn id="27" dur="1000"/>
                                        <p:tgtEl>
                                          <p:spTgt spid="21"/>
                                        </p:tgtEl>
                                      </p:cBhvr>
                                    </p:animEffect>
                                  </p:childTnLst>
                                </p:cTn>
                              </p:par>
                              <p:par>
                                <p:cTn id="28" presetID="18" presetClass="entr" presetSubtype="6"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trips(downRight)">
                                      <p:cBhvr>
                                        <p:cTn id="30" dur="1000"/>
                                        <p:tgtEl>
                                          <p:spTgt spid="22"/>
                                        </p:tgtEl>
                                      </p:cBhvr>
                                    </p:animEffect>
                                  </p:childTnLst>
                                </p:cTn>
                              </p:par>
                              <p:par>
                                <p:cTn id="31" presetID="18" presetClass="entr" presetSubtype="6"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downRight)">
                                      <p:cBhvr>
                                        <p:cTn id="33" dur="1000"/>
                                        <p:tgtEl>
                                          <p:spTgt spid="23"/>
                                        </p:tgtEl>
                                      </p:cBhvr>
                                    </p:animEffect>
                                  </p:childTnLst>
                                </p:cTn>
                              </p:par>
                              <p:par>
                                <p:cTn id="34" presetID="18" presetClass="entr" presetSubtype="6"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strips(downRight)">
                                      <p:cBhvr>
                                        <p:cTn id="36" dur="10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grpId="2"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strips(downRight)">
                                      <p:cBhvr>
                                        <p:cTn id="41" dur="500"/>
                                        <p:tgtEl>
                                          <p:spTgt spid="35"/>
                                        </p:tgtEl>
                                      </p:cBhvr>
                                    </p:animEffect>
                                  </p:childTnLst>
                                </p:cTn>
                              </p:par>
                              <p:par>
                                <p:cTn id="42" presetID="18" presetClass="entr" presetSubtype="6" fill="hold" grpId="2"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strips(downRight)">
                                      <p:cBhvr>
                                        <p:cTn id="44" dur="500"/>
                                        <p:tgtEl>
                                          <p:spTgt spid="34"/>
                                        </p:tgtEl>
                                      </p:cBhvr>
                                    </p:animEffect>
                                  </p:childTnLst>
                                </p:cTn>
                              </p:par>
                              <p:par>
                                <p:cTn id="45" presetID="18" presetClass="entr" presetSubtype="6" fill="hold" grpId="0" nodeType="withEffect">
                                  <p:stCondLst>
                                    <p:cond delay="500"/>
                                  </p:stCondLst>
                                  <p:childTnLst>
                                    <p:set>
                                      <p:cBhvr>
                                        <p:cTn id="46" dur="1" fill="hold">
                                          <p:stCondLst>
                                            <p:cond delay="0"/>
                                          </p:stCondLst>
                                        </p:cTn>
                                        <p:tgtEl>
                                          <p:spTgt spid="33"/>
                                        </p:tgtEl>
                                        <p:attrNameLst>
                                          <p:attrName>style.visibility</p:attrName>
                                        </p:attrNameLst>
                                      </p:cBhvr>
                                      <p:to>
                                        <p:strVal val="visible"/>
                                      </p:to>
                                    </p:set>
                                    <p:animEffect transition="in" filter="strips(downRigh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mph" presetSubtype="0" fill="hold" grpId="0" nodeType="clickEffect">
                                  <p:stCondLst>
                                    <p:cond delay="0"/>
                                  </p:stCondLst>
                                  <p:childTnLst>
                                    <p:animScale>
                                      <p:cBhvr>
                                        <p:cTn id="51" dur="2000" fill="hold"/>
                                        <p:tgtEl>
                                          <p:spTgt spid="34"/>
                                        </p:tgtEl>
                                      </p:cBhvr>
                                      <p:by x="150000" y="150000"/>
                                    </p:animScale>
                                  </p:childTnLst>
                                </p:cTn>
                              </p:par>
                              <p:par>
                                <p:cTn id="52" presetID="6" presetClass="emph" presetSubtype="0" fill="hold" grpId="0" nodeType="withEffect">
                                  <p:stCondLst>
                                    <p:cond delay="0"/>
                                  </p:stCondLst>
                                  <p:childTnLst>
                                    <p:animScale>
                                      <p:cBhvr>
                                        <p:cTn id="53" dur="2000" fill="hold"/>
                                        <p:tgtEl>
                                          <p:spTgt spid="35"/>
                                        </p:tgtEl>
                                      </p:cBhvr>
                                      <p:by x="150000" y="150000"/>
                                    </p:animScale>
                                  </p:childTnLst>
                                </p:cTn>
                              </p:par>
                            </p:childTnLst>
                          </p:cTn>
                        </p:par>
                      </p:childTnLst>
                    </p:cTn>
                  </p:par>
                  <p:par>
                    <p:cTn id="54" fill="hold">
                      <p:stCondLst>
                        <p:cond delay="indefinite"/>
                      </p:stCondLst>
                      <p:childTnLst>
                        <p:par>
                          <p:cTn id="55" fill="hold">
                            <p:stCondLst>
                              <p:cond delay="0"/>
                            </p:stCondLst>
                            <p:childTnLst>
                              <p:par>
                                <p:cTn id="56" presetID="2" presetClass="exit" presetSubtype="8" fill="hold" grpId="1" nodeType="clickEffect">
                                  <p:stCondLst>
                                    <p:cond delay="0"/>
                                  </p:stCondLst>
                                  <p:childTnLst>
                                    <p:anim calcmode="lin" valueType="num">
                                      <p:cBhvr additive="base">
                                        <p:cTn id="57" dur="500"/>
                                        <p:tgtEl>
                                          <p:spTgt spid="34"/>
                                        </p:tgtEl>
                                        <p:attrNameLst>
                                          <p:attrName>ppt_x</p:attrName>
                                        </p:attrNameLst>
                                      </p:cBhvr>
                                      <p:tavLst>
                                        <p:tav tm="0">
                                          <p:val>
                                            <p:strVal val="ppt_x"/>
                                          </p:val>
                                        </p:tav>
                                        <p:tav tm="100000">
                                          <p:val>
                                            <p:strVal val="0-ppt_w/2"/>
                                          </p:val>
                                        </p:tav>
                                      </p:tavLst>
                                    </p:anim>
                                    <p:anim calcmode="lin" valueType="num">
                                      <p:cBhvr additive="base">
                                        <p:cTn id="58" dur="500"/>
                                        <p:tgtEl>
                                          <p:spTgt spid="34"/>
                                        </p:tgtEl>
                                        <p:attrNameLst>
                                          <p:attrName>ppt_y</p:attrName>
                                        </p:attrNameLst>
                                      </p:cBhvr>
                                      <p:tavLst>
                                        <p:tav tm="0">
                                          <p:val>
                                            <p:strVal val="ppt_y"/>
                                          </p:val>
                                        </p:tav>
                                        <p:tav tm="100000">
                                          <p:val>
                                            <p:strVal val="ppt_y"/>
                                          </p:val>
                                        </p:tav>
                                      </p:tavLst>
                                    </p:anim>
                                    <p:set>
                                      <p:cBhvr>
                                        <p:cTn id="59" dur="1" fill="hold">
                                          <p:stCondLst>
                                            <p:cond delay="499"/>
                                          </p:stCondLst>
                                        </p:cTn>
                                        <p:tgtEl>
                                          <p:spTgt spid="34"/>
                                        </p:tgtEl>
                                        <p:attrNameLst>
                                          <p:attrName>style.visibility</p:attrName>
                                        </p:attrNameLst>
                                      </p:cBhvr>
                                      <p:to>
                                        <p:strVal val="hidden"/>
                                      </p:to>
                                    </p:set>
                                  </p:childTnLst>
                                </p:cTn>
                              </p:par>
                              <p:par>
                                <p:cTn id="60" presetID="2" presetClass="exit" presetSubtype="8" fill="hold" grpId="1" nodeType="withEffect">
                                  <p:stCondLst>
                                    <p:cond delay="0"/>
                                  </p:stCondLst>
                                  <p:childTnLst>
                                    <p:anim calcmode="lin" valueType="num">
                                      <p:cBhvr additive="base">
                                        <p:cTn id="61" dur="500"/>
                                        <p:tgtEl>
                                          <p:spTgt spid="35"/>
                                        </p:tgtEl>
                                        <p:attrNameLst>
                                          <p:attrName>ppt_x</p:attrName>
                                        </p:attrNameLst>
                                      </p:cBhvr>
                                      <p:tavLst>
                                        <p:tav tm="0">
                                          <p:val>
                                            <p:strVal val="ppt_x"/>
                                          </p:val>
                                        </p:tav>
                                        <p:tav tm="100000">
                                          <p:val>
                                            <p:strVal val="0-ppt_w/2"/>
                                          </p:val>
                                        </p:tav>
                                      </p:tavLst>
                                    </p:anim>
                                    <p:anim calcmode="lin" valueType="num">
                                      <p:cBhvr additive="base">
                                        <p:cTn id="62" dur="500"/>
                                        <p:tgtEl>
                                          <p:spTgt spid="35"/>
                                        </p:tgtEl>
                                        <p:attrNameLst>
                                          <p:attrName>ppt_y</p:attrName>
                                        </p:attrNameLst>
                                      </p:cBhvr>
                                      <p:tavLst>
                                        <p:tav tm="0">
                                          <p:val>
                                            <p:strVal val="ppt_y"/>
                                          </p:val>
                                        </p:tav>
                                        <p:tav tm="100000">
                                          <p:val>
                                            <p:strVal val="ppt_y"/>
                                          </p:val>
                                        </p:tav>
                                      </p:tavLst>
                                    </p:anim>
                                    <p:set>
                                      <p:cBhvr>
                                        <p:cTn id="63" dur="1" fill="hold">
                                          <p:stCondLst>
                                            <p:cond delay="499"/>
                                          </p:stCondLst>
                                        </p:cTn>
                                        <p:tgtEl>
                                          <p:spTgt spid="3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35" presetClass="path" presetSubtype="0" accel="50000" decel="50000" fill="hold" grpId="1" nodeType="clickEffect">
                                  <p:stCondLst>
                                    <p:cond delay="0"/>
                                  </p:stCondLst>
                                  <p:childTnLst>
                                    <p:animMotion origin="layout" path="M 0 -2.19245E-6 L -0.07083 0.00579 " pathEditMode="relative" rAng="0" ptsTypes="AA">
                                      <p:cBhvr>
                                        <p:cTn id="67" dur="2000" fill="hold"/>
                                        <p:tgtEl>
                                          <p:spTgt spid="33"/>
                                        </p:tgtEl>
                                        <p:attrNameLst>
                                          <p:attrName>ppt_x</p:attrName>
                                          <p:attrName>ppt_y</p:attrName>
                                        </p:attrNameLst>
                                      </p:cBhvr>
                                      <p:rCtr x="-35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3" grpId="0"/>
      <p:bldP spid="33" grpId="1"/>
      <p:bldP spid="34" grpId="0"/>
      <p:bldP spid="34" grpId="1"/>
      <p:bldP spid="34" grpId="2"/>
      <p:bldP spid="35" grpId="0"/>
      <p:bldP spid="35" grpId="1"/>
      <p:bldP spid="35" grpId="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dirty="0" smtClean="0"/>
              <a:t>3</a:t>
            </a:r>
          </a:p>
          <a:p>
            <a:r>
              <a:rPr lang="en-US" sz="2370" dirty="0" smtClean="0"/>
              <a:t>12</a:t>
            </a:r>
            <a:endParaRPr lang="en-IN" sz="2370" dirty="0" smtClean="0"/>
          </a:p>
          <a:p>
            <a:r>
              <a:rPr lang="en-IN" sz="2370" b="1" dirty="0" smtClean="0">
                <a:solidFill>
                  <a:srgbClr val="FF0000"/>
                </a:solidFill>
              </a:rPr>
              <a:t>32</a:t>
            </a:r>
          </a:p>
          <a:p>
            <a:r>
              <a:rPr lang="en-IN" sz="2370" dirty="0" smtClean="0"/>
              <a:t>2</a:t>
            </a:r>
            <a:endParaRPr lang="en-IN" sz="2370" dirty="0"/>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&amp; y);</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 y);</a:t>
            </a:r>
          </a:p>
          <a:p>
            <a:pPr>
              <a:lnSpc>
                <a:spcPct val="150000"/>
              </a:lnSpc>
            </a:pPr>
            <a:r>
              <a:rPr lang="en-US" sz="2370" b="1" dirty="0" smtClean="0">
                <a:solidFill>
                  <a:schemeClr val="bg1"/>
                </a:solidFill>
              </a:rPr>
              <a:t>printf("%d", </a:t>
            </a:r>
            <a:r>
              <a:rPr lang="en-US" sz="2370" b="1" dirty="0" smtClean="0">
                <a:solidFill>
                  <a:srgbClr val="FFFF00"/>
                </a:solidFill>
              </a:rPr>
              <a:t>a &lt;&lt; 2</a:t>
            </a:r>
            <a:r>
              <a:rPr lang="en-US" sz="2370" b="1" dirty="0" smtClean="0">
                <a:solidFill>
                  <a:schemeClr val="bg1"/>
                </a:solidFill>
              </a:rPr>
              <a:t>);</a:t>
            </a:r>
          </a:p>
          <a:p>
            <a:pPr>
              <a:lnSpc>
                <a:spcPct val="150000"/>
              </a:lnSpc>
            </a:pPr>
            <a:r>
              <a:rPr lang="en-US" sz="2370" b="1" dirty="0" smtClean="0">
                <a:solidFill>
                  <a:schemeClr val="bg1"/>
                </a:solidFill>
              </a:rPr>
              <a:t>printf("%d", a &gt;&gt; 2);</a:t>
            </a:r>
            <a:endParaRPr lang="en-IN" sz="2370" b="1" dirty="0">
              <a:solidFill>
                <a:schemeClr val="bg1"/>
              </a:solidFill>
            </a:endParaRPr>
          </a:p>
        </p:txBody>
      </p:sp>
      <p:sp>
        <p:nvSpPr>
          <p:cNvPr id="9" name="TextBox 8"/>
          <p:cNvSpPr txBox="1"/>
          <p:nvPr/>
        </p:nvSpPr>
        <p:spPr>
          <a:xfrm>
            <a:off x="5850511" y="616855"/>
            <a:ext cx="2707435" cy="638175"/>
          </a:xfrm>
          <a:prstGeom prst="rect">
            <a:avLst/>
          </a:prstGeom>
          <a:noFill/>
          <a:ln>
            <a:noFill/>
          </a:ln>
        </p:spPr>
        <p:txBody>
          <a:bodyPr wrap="square" rtlCol="0">
            <a:spAutoFit/>
          </a:bodyPr>
          <a:lstStyle/>
          <a:p>
            <a:pPr>
              <a:lnSpc>
                <a:spcPct val="150000"/>
              </a:lnSpc>
            </a:pPr>
            <a:r>
              <a:rPr lang="en-US" sz="2370" dirty="0" smtClean="0"/>
              <a:t>a =  0 </a:t>
            </a:r>
            <a:r>
              <a:rPr lang="pt-BR" sz="2370" dirty="0" smtClean="0"/>
              <a:t>0 0 0 1 0 0 0</a:t>
            </a:r>
            <a:endParaRPr lang="en-US" sz="2370" dirty="0" smtClean="0"/>
          </a:p>
        </p:txBody>
      </p:sp>
      <p:sp>
        <p:nvSpPr>
          <p:cNvPr id="10" name="TextBox 9"/>
          <p:cNvSpPr txBox="1"/>
          <p:nvPr/>
        </p:nvSpPr>
        <p:spPr>
          <a:xfrm>
            <a:off x="3293489" y="3739278"/>
            <a:ext cx="2331402"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8 &lt;&lt; 2 – </a:t>
            </a:r>
            <a:r>
              <a:rPr lang="en-US" sz="1975" b="1" dirty="0" smtClean="0">
                <a:solidFill>
                  <a:schemeClr val="bg1"/>
                </a:solidFill>
              </a:rPr>
              <a:t>Left shift</a:t>
            </a:r>
            <a:endParaRPr lang="en-US" sz="2370" b="1" dirty="0" smtClean="0">
              <a:solidFill>
                <a:schemeClr val="bg1"/>
              </a:solidFill>
            </a:endParaRPr>
          </a:p>
        </p:txBody>
      </p:sp>
      <p:cxnSp>
        <p:nvCxnSpPr>
          <p:cNvPr id="18" name="Straight Connector 17"/>
          <p:cNvCxnSpPr/>
          <p:nvPr/>
        </p:nvCxnSpPr>
        <p:spPr>
          <a:xfrm>
            <a:off x="637695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6677783"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6978609"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7279435"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758026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788108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07613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181913" y="1744953"/>
            <a:ext cx="225620" cy="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p:cNvSpPr/>
          <p:nvPr/>
        </p:nvSpPr>
        <p:spPr>
          <a:xfrm>
            <a:off x="6000924" y="1368919"/>
            <a:ext cx="2030576" cy="395605"/>
          </a:xfrm>
          <a:prstGeom prst="rect">
            <a:avLst/>
          </a:prstGeom>
        </p:spPr>
        <p:txBody>
          <a:bodyPr wrap="square">
            <a:spAutoFit/>
          </a:bodyPr>
          <a:lstStyle/>
          <a:p>
            <a:r>
              <a:rPr lang="pt-BR" sz="1975" b="1" dirty="0" smtClean="0"/>
              <a:t> 0   0   1   0   0   0</a:t>
            </a:r>
            <a:endParaRPr lang="en-IN" sz="1975" b="1" dirty="0"/>
          </a:p>
        </p:txBody>
      </p:sp>
      <p:sp>
        <p:nvSpPr>
          <p:cNvPr id="26" name="Rectangle 25"/>
          <p:cNvSpPr/>
          <p:nvPr/>
        </p:nvSpPr>
        <p:spPr>
          <a:xfrm>
            <a:off x="7805881" y="1368919"/>
            <a:ext cx="424815" cy="395605"/>
          </a:xfrm>
          <a:prstGeom prst="rect">
            <a:avLst/>
          </a:prstGeom>
        </p:spPr>
        <p:txBody>
          <a:bodyPr wrap="none">
            <a:spAutoFit/>
          </a:bodyPr>
          <a:lstStyle/>
          <a:p>
            <a:r>
              <a:rPr lang="pt-BR" sz="1975" b="1" dirty="0" smtClean="0"/>
              <a:t> 0 </a:t>
            </a:r>
            <a:endParaRPr lang="en-IN" sz="1775" b="1" dirty="0"/>
          </a:p>
        </p:txBody>
      </p:sp>
      <p:sp>
        <p:nvSpPr>
          <p:cNvPr id="27" name="Rectangle 26"/>
          <p:cNvSpPr/>
          <p:nvPr/>
        </p:nvSpPr>
        <p:spPr>
          <a:xfrm>
            <a:off x="8106707" y="1368919"/>
            <a:ext cx="367665" cy="395605"/>
          </a:xfrm>
          <a:prstGeom prst="rect">
            <a:avLst/>
          </a:prstGeom>
        </p:spPr>
        <p:txBody>
          <a:bodyPr wrap="none">
            <a:spAutoFit/>
          </a:bodyPr>
          <a:lstStyle/>
          <a:p>
            <a:r>
              <a:rPr lang="pt-BR" sz="1975" b="1" dirty="0" smtClean="0"/>
              <a:t> 0</a:t>
            </a:r>
            <a:endParaRPr lang="en-IN" sz="1775" b="1"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0.70"/>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1000" fill="hold"/>
                                        <p:tgtEl>
                                          <p:spTgt spid="26"/>
                                        </p:tgtEl>
                                        <p:attrNameLst>
                                          <p:attrName>ppt_w</p:attrName>
                                        </p:attrNameLst>
                                      </p:cBhvr>
                                      <p:tavLst>
                                        <p:tav tm="0">
                                          <p:val>
                                            <p:strVal val="#ppt_w*0.70"/>
                                          </p:val>
                                        </p:tav>
                                        <p:tav tm="100000">
                                          <p:val>
                                            <p:strVal val="#ppt_w"/>
                                          </p:val>
                                        </p:tav>
                                      </p:tavLst>
                                    </p:anim>
                                    <p:anim calcmode="lin" valueType="num">
                                      <p:cBhvr>
                                        <p:cTn id="13" dur="1000" fill="hold"/>
                                        <p:tgtEl>
                                          <p:spTgt spid="26"/>
                                        </p:tgtEl>
                                        <p:attrNameLst>
                                          <p:attrName>ppt_h</p:attrName>
                                        </p:attrNameLst>
                                      </p:cBhvr>
                                      <p:tavLst>
                                        <p:tav tm="0">
                                          <p:val>
                                            <p:strVal val="#ppt_h"/>
                                          </p:val>
                                        </p:tav>
                                        <p:tav tm="100000">
                                          <p:val>
                                            <p:strVal val="#ppt_h"/>
                                          </p:val>
                                        </p:tav>
                                      </p:tavLst>
                                    </p:anim>
                                    <p:animEffect transition="in" filter="fade">
                                      <p:cBhvr>
                                        <p:cTn id="14"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dirty="0" smtClean="0"/>
              <a:t>3</a:t>
            </a:r>
          </a:p>
          <a:p>
            <a:r>
              <a:rPr lang="en-US" sz="2370" dirty="0" smtClean="0"/>
              <a:t>12</a:t>
            </a:r>
            <a:endParaRPr lang="en-IN" sz="2370" dirty="0" smtClean="0"/>
          </a:p>
          <a:p>
            <a:r>
              <a:rPr lang="en-IN" sz="2370" dirty="0" smtClean="0"/>
              <a:t>32</a:t>
            </a:r>
          </a:p>
          <a:p>
            <a:r>
              <a:rPr lang="en-IN" sz="2370" dirty="0" smtClean="0"/>
              <a:t>2</a:t>
            </a:r>
            <a:endParaRPr lang="en-IN" sz="2370" dirty="0"/>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&amp; y);</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 y);</a:t>
            </a:r>
          </a:p>
          <a:p>
            <a:pPr>
              <a:lnSpc>
                <a:spcPct val="150000"/>
              </a:lnSpc>
            </a:pPr>
            <a:r>
              <a:rPr lang="en-US" sz="2370" b="1" dirty="0" smtClean="0">
                <a:solidFill>
                  <a:schemeClr val="bg1"/>
                </a:solidFill>
              </a:rPr>
              <a:t>printf("%d", a &lt;&lt; 2);</a:t>
            </a:r>
          </a:p>
          <a:p>
            <a:pPr>
              <a:lnSpc>
                <a:spcPct val="150000"/>
              </a:lnSpc>
            </a:pPr>
            <a:r>
              <a:rPr lang="en-US" sz="2370" b="1" dirty="0" smtClean="0">
                <a:solidFill>
                  <a:schemeClr val="bg1"/>
                </a:solidFill>
              </a:rPr>
              <a:t>printf("%d", </a:t>
            </a:r>
            <a:r>
              <a:rPr lang="en-US" sz="2370" b="1" dirty="0" smtClean="0">
                <a:solidFill>
                  <a:srgbClr val="FFFF00"/>
                </a:solidFill>
              </a:rPr>
              <a:t>a &gt;&gt; 2</a:t>
            </a:r>
            <a:r>
              <a:rPr lang="en-US" sz="2370" b="1" dirty="0" smtClean="0">
                <a:solidFill>
                  <a:schemeClr val="bg1"/>
                </a:solidFill>
              </a:rPr>
              <a:t>);</a:t>
            </a:r>
            <a:endParaRPr lang="en-IN" sz="2370" b="1" dirty="0">
              <a:solidFill>
                <a:schemeClr val="bg1"/>
              </a:solidFill>
            </a:endParaRPr>
          </a:p>
        </p:txBody>
      </p:sp>
      <p:sp>
        <p:nvSpPr>
          <p:cNvPr id="9" name="TextBox 8"/>
          <p:cNvSpPr txBox="1"/>
          <p:nvPr/>
        </p:nvSpPr>
        <p:spPr>
          <a:xfrm>
            <a:off x="5850511" y="616855"/>
            <a:ext cx="2707435" cy="638175"/>
          </a:xfrm>
          <a:prstGeom prst="rect">
            <a:avLst/>
          </a:prstGeom>
          <a:noFill/>
          <a:ln>
            <a:noFill/>
          </a:ln>
        </p:spPr>
        <p:txBody>
          <a:bodyPr wrap="square" rtlCol="0">
            <a:spAutoFit/>
          </a:bodyPr>
          <a:lstStyle/>
          <a:p>
            <a:pPr>
              <a:lnSpc>
                <a:spcPct val="150000"/>
              </a:lnSpc>
            </a:pPr>
            <a:r>
              <a:rPr lang="en-US" sz="2370" dirty="0" smtClean="0"/>
              <a:t>a =  0 </a:t>
            </a:r>
            <a:r>
              <a:rPr lang="pt-BR" sz="2370" dirty="0" smtClean="0"/>
              <a:t>0 0 0 1 0 0 0</a:t>
            </a:r>
            <a:endParaRPr lang="en-US" sz="2370" dirty="0" smtClean="0"/>
          </a:p>
        </p:txBody>
      </p:sp>
      <p:sp>
        <p:nvSpPr>
          <p:cNvPr id="10" name="TextBox 9"/>
          <p:cNvSpPr txBox="1"/>
          <p:nvPr/>
        </p:nvSpPr>
        <p:spPr>
          <a:xfrm>
            <a:off x="3293489" y="4322236"/>
            <a:ext cx="2331402"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8 &gt;&gt; 2 –</a:t>
            </a:r>
            <a:r>
              <a:rPr lang="en-US" sz="1975" b="1" dirty="0" smtClean="0">
                <a:solidFill>
                  <a:schemeClr val="bg1"/>
                </a:solidFill>
              </a:rPr>
              <a:t> Right shift</a:t>
            </a:r>
            <a:endParaRPr lang="en-US" sz="2370" b="1" dirty="0" smtClean="0">
              <a:solidFill>
                <a:schemeClr val="bg1"/>
              </a:solidFill>
            </a:endParaRPr>
          </a:p>
        </p:txBody>
      </p:sp>
      <p:cxnSp>
        <p:nvCxnSpPr>
          <p:cNvPr id="18" name="Straight Connector 17"/>
          <p:cNvCxnSpPr/>
          <p:nvPr/>
        </p:nvCxnSpPr>
        <p:spPr>
          <a:xfrm>
            <a:off x="637695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6677783"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6978609"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7279435"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758026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788108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07613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181913" y="1744953"/>
            <a:ext cx="225620" cy="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p:cNvSpPr/>
          <p:nvPr/>
        </p:nvSpPr>
        <p:spPr>
          <a:xfrm>
            <a:off x="6000924" y="1368919"/>
            <a:ext cx="2030576" cy="395605"/>
          </a:xfrm>
          <a:prstGeom prst="rect">
            <a:avLst/>
          </a:prstGeom>
        </p:spPr>
        <p:txBody>
          <a:bodyPr wrap="square">
            <a:spAutoFit/>
          </a:bodyPr>
          <a:lstStyle/>
          <a:p>
            <a:r>
              <a:rPr lang="pt-BR" sz="1975" b="1" dirty="0" smtClean="0"/>
              <a:t> 0   0   0   0   1   0</a:t>
            </a:r>
            <a:endParaRPr lang="en-IN" sz="1975" b="1" dirty="0"/>
          </a:p>
        </p:txBody>
      </p:sp>
      <p:sp>
        <p:nvSpPr>
          <p:cNvPr id="26" name="Rectangle 25"/>
          <p:cNvSpPr/>
          <p:nvPr/>
        </p:nvSpPr>
        <p:spPr>
          <a:xfrm>
            <a:off x="7805881" y="1368919"/>
            <a:ext cx="424815" cy="395605"/>
          </a:xfrm>
          <a:prstGeom prst="rect">
            <a:avLst/>
          </a:prstGeom>
        </p:spPr>
        <p:txBody>
          <a:bodyPr wrap="none">
            <a:spAutoFit/>
          </a:bodyPr>
          <a:lstStyle/>
          <a:p>
            <a:r>
              <a:rPr lang="pt-BR" sz="1975" b="1" dirty="0" smtClean="0"/>
              <a:t> 0 </a:t>
            </a:r>
            <a:endParaRPr lang="en-IN" sz="1775" b="1" dirty="0"/>
          </a:p>
        </p:txBody>
      </p:sp>
      <p:sp>
        <p:nvSpPr>
          <p:cNvPr id="27" name="Rectangle 26"/>
          <p:cNvSpPr/>
          <p:nvPr/>
        </p:nvSpPr>
        <p:spPr>
          <a:xfrm>
            <a:off x="8106707" y="1368919"/>
            <a:ext cx="367665" cy="395605"/>
          </a:xfrm>
          <a:prstGeom prst="rect">
            <a:avLst/>
          </a:prstGeom>
        </p:spPr>
        <p:txBody>
          <a:bodyPr wrap="none">
            <a:spAutoFit/>
          </a:bodyPr>
          <a:lstStyle/>
          <a:p>
            <a:r>
              <a:rPr lang="pt-BR" sz="1975" b="1" dirty="0" smtClean="0"/>
              <a:t> 0</a:t>
            </a:r>
            <a:endParaRPr lang="en-IN" sz="1775" b="1"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26"/>
                                        </p:tgtEl>
                                      </p:cBhvr>
                                      <p:by x="150000" y="150000"/>
                                    </p:animScale>
                                  </p:childTnLst>
                                </p:cTn>
                              </p:par>
                              <p:par>
                                <p:cTn id="11" presetID="6" presetClass="emph" presetSubtype="0" fill="hold" grpId="0" nodeType="withEffect">
                                  <p:stCondLst>
                                    <p:cond delay="0"/>
                                  </p:stCondLst>
                                  <p:childTnLst>
                                    <p:animScale>
                                      <p:cBhvr>
                                        <p:cTn id="12" dur="2000" fill="hold"/>
                                        <p:tgtEl>
                                          <p:spTgt spid="27"/>
                                        </p:tgtEl>
                                      </p:cBhvr>
                                      <p:by x="150000" y="150000"/>
                                    </p:animScale>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grpId="1" nodeType="clickEffect">
                                  <p:stCondLst>
                                    <p:cond delay="0"/>
                                  </p:stCondLst>
                                  <p:childTnLst>
                                    <p:anim calcmode="lin" valueType="num">
                                      <p:cBhvr additive="base">
                                        <p:cTn id="16" dur="500"/>
                                        <p:tgtEl>
                                          <p:spTgt spid="27"/>
                                        </p:tgtEl>
                                        <p:attrNameLst>
                                          <p:attrName>ppt_x</p:attrName>
                                        </p:attrNameLst>
                                      </p:cBhvr>
                                      <p:tavLst>
                                        <p:tav tm="0">
                                          <p:val>
                                            <p:strVal val="ppt_x"/>
                                          </p:val>
                                        </p:tav>
                                        <p:tav tm="100000">
                                          <p:val>
                                            <p:strVal val="1+ppt_w/2"/>
                                          </p:val>
                                        </p:tav>
                                      </p:tavLst>
                                    </p:anim>
                                    <p:anim calcmode="lin" valueType="num">
                                      <p:cBhvr additive="base">
                                        <p:cTn id="17" dur="500"/>
                                        <p:tgtEl>
                                          <p:spTgt spid="27"/>
                                        </p:tgtEl>
                                        <p:attrNameLst>
                                          <p:attrName>ppt_y</p:attrName>
                                        </p:attrNameLst>
                                      </p:cBhvr>
                                      <p:tavLst>
                                        <p:tav tm="0">
                                          <p:val>
                                            <p:strVal val="ppt_y"/>
                                          </p:val>
                                        </p:tav>
                                        <p:tav tm="100000">
                                          <p:val>
                                            <p:strVal val="ppt_y"/>
                                          </p:val>
                                        </p:tav>
                                      </p:tavLst>
                                    </p:anim>
                                    <p:set>
                                      <p:cBhvr>
                                        <p:cTn id="18" dur="1" fill="hold">
                                          <p:stCondLst>
                                            <p:cond delay="499"/>
                                          </p:stCondLst>
                                        </p:cTn>
                                        <p:tgtEl>
                                          <p:spTgt spid="27"/>
                                        </p:tgtEl>
                                        <p:attrNameLst>
                                          <p:attrName>style.visibility</p:attrName>
                                        </p:attrNameLst>
                                      </p:cBhvr>
                                      <p:to>
                                        <p:strVal val="hidden"/>
                                      </p:to>
                                    </p:set>
                                  </p:childTnLst>
                                </p:cTn>
                              </p:par>
                              <p:par>
                                <p:cTn id="19" presetID="2" presetClass="exit" presetSubtype="2" fill="hold" grpId="1" nodeType="withEffect">
                                  <p:stCondLst>
                                    <p:cond delay="0"/>
                                  </p:stCondLst>
                                  <p:childTnLst>
                                    <p:anim calcmode="lin" valueType="num">
                                      <p:cBhvr additive="base">
                                        <p:cTn id="20" dur="500"/>
                                        <p:tgtEl>
                                          <p:spTgt spid="26"/>
                                        </p:tgtEl>
                                        <p:attrNameLst>
                                          <p:attrName>ppt_x</p:attrName>
                                        </p:attrNameLst>
                                      </p:cBhvr>
                                      <p:tavLst>
                                        <p:tav tm="0">
                                          <p:val>
                                            <p:strVal val="ppt_x"/>
                                          </p:val>
                                        </p:tav>
                                        <p:tav tm="100000">
                                          <p:val>
                                            <p:strVal val="1+ppt_w/2"/>
                                          </p:val>
                                        </p:tav>
                                      </p:tavLst>
                                    </p:anim>
                                    <p:anim calcmode="lin" valueType="num">
                                      <p:cBhvr additive="base">
                                        <p:cTn id="21" dur="500"/>
                                        <p:tgtEl>
                                          <p:spTgt spid="26"/>
                                        </p:tgtEl>
                                        <p:attrNameLst>
                                          <p:attrName>ppt_y</p:attrName>
                                        </p:attrNameLst>
                                      </p:cBhvr>
                                      <p:tavLst>
                                        <p:tav tm="0">
                                          <p:val>
                                            <p:strVal val="ppt_y"/>
                                          </p:val>
                                        </p:tav>
                                        <p:tav tm="100000">
                                          <p:val>
                                            <p:strVal val="ppt_y"/>
                                          </p:val>
                                        </p:tav>
                                      </p:tavLst>
                                    </p:anim>
                                    <p:set>
                                      <p:cBhvr>
                                        <p:cTn id="22" dur="1" fill="hold">
                                          <p:stCondLst>
                                            <p:cond delay="499"/>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3.33333E-6 0.00579 L 0.07084 -0.00304 " pathEditMode="relative" rAng="0" ptsTypes="AA">
                                      <p:cBhvr>
                                        <p:cTn id="26" dur="2000" fill="hold"/>
                                        <p:tgtEl>
                                          <p:spTgt spid="29"/>
                                        </p:tgtEl>
                                        <p:attrNameLst>
                                          <p:attrName>ppt_x</p:attrName>
                                          <p:attrName>ppt_y</p:attrName>
                                        </p:attrNameLst>
                                      </p:cBhvr>
                                      <p:rCtr x="350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9" grpId="0"/>
      <p:bldP spid="26" grpId="0"/>
      <p:bldP spid="26" grpId="1"/>
      <p:bldP spid="27" grpId="0"/>
      <p:bldP spid="27"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2" y="319"/>
            <a:ext cx="5565283" cy="514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975" dirty="0"/>
          </a:p>
        </p:txBody>
      </p:sp>
      <p:sp>
        <p:nvSpPr>
          <p:cNvPr id="32" name="Rectangle 31"/>
          <p:cNvSpPr/>
          <p:nvPr/>
        </p:nvSpPr>
        <p:spPr>
          <a:xfrm>
            <a:off x="5925718" y="2497018"/>
            <a:ext cx="2406609" cy="2276475"/>
          </a:xfrm>
          <a:prstGeom prst="rect">
            <a:avLst/>
          </a:prstGeom>
        </p:spPr>
        <p:txBody>
          <a:bodyPr wrap="square">
            <a:spAutoFit/>
          </a:bodyPr>
          <a:lstStyle/>
          <a:p>
            <a:r>
              <a:rPr lang="en-US" sz="2370" dirty="0" smtClean="0"/>
              <a:t>Output:</a:t>
            </a:r>
            <a:endParaRPr lang="en-IN" sz="2370" dirty="0" smtClean="0"/>
          </a:p>
          <a:p>
            <a:r>
              <a:rPr lang="en-IN" sz="2370" dirty="0" smtClean="0"/>
              <a:t>15</a:t>
            </a:r>
          </a:p>
          <a:p>
            <a:r>
              <a:rPr lang="en-IN" sz="2370" dirty="0" smtClean="0"/>
              <a:t>3</a:t>
            </a:r>
          </a:p>
          <a:p>
            <a:r>
              <a:rPr lang="en-US" sz="2370" dirty="0" smtClean="0"/>
              <a:t>12</a:t>
            </a:r>
            <a:endParaRPr lang="en-IN" sz="2370" dirty="0" smtClean="0"/>
          </a:p>
          <a:p>
            <a:r>
              <a:rPr lang="en-IN" sz="2370" dirty="0" smtClean="0"/>
              <a:t>32</a:t>
            </a:r>
          </a:p>
          <a:p>
            <a:r>
              <a:rPr lang="en-IN" sz="2370" b="1" dirty="0" smtClean="0">
                <a:solidFill>
                  <a:srgbClr val="FF0000"/>
                </a:solidFill>
              </a:rPr>
              <a:t>2</a:t>
            </a:r>
            <a:endParaRPr lang="en-IN" sz="2370" b="1" dirty="0">
              <a:solidFill>
                <a:srgbClr val="FF0000"/>
              </a:solidFill>
            </a:endParaRPr>
          </a:p>
        </p:txBody>
      </p:sp>
      <p:sp>
        <p:nvSpPr>
          <p:cNvPr id="7" name="TextBox 6"/>
          <p:cNvSpPr txBox="1"/>
          <p:nvPr/>
        </p:nvSpPr>
        <p:spPr>
          <a:xfrm>
            <a:off x="510847" y="466443"/>
            <a:ext cx="3835533" cy="4466590"/>
          </a:xfrm>
          <a:prstGeom prst="rect">
            <a:avLst/>
          </a:prstGeom>
          <a:noFill/>
          <a:ln>
            <a:noFill/>
          </a:ln>
        </p:spPr>
        <p:txBody>
          <a:bodyPr wrap="square" rtlCol="0">
            <a:spAutoFit/>
          </a:bodyPr>
          <a:lstStyle/>
          <a:p>
            <a:pPr>
              <a:lnSpc>
                <a:spcPct val="150000"/>
              </a:lnSpc>
            </a:pPr>
            <a:r>
              <a:rPr lang="en-US" sz="2370" b="1" dirty="0" smtClean="0">
                <a:solidFill>
                  <a:schemeClr val="bg1"/>
                </a:solidFill>
              </a:rPr>
              <a:t>int x = 11;</a:t>
            </a:r>
          </a:p>
          <a:p>
            <a:pPr>
              <a:lnSpc>
                <a:spcPct val="150000"/>
              </a:lnSpc>
            </a:pPr>
            <a:r>
              <a:rPr lang="en-US" sz="2370" b="1" dirty="0" smtClean="0">
                <a:solidFill>
                  <a:schemeClr val="bg1"/>
                </a:solidFill>
              </a:rPr>
              <a:t>int y = 7;</a:t>
            </a:r>
          </a:p>
          <a:p>
            <a:pPr>
              <a:lnSpc>
                <a:spcPct val="150000"/>
              </a:lnSpc>
            </a:pPr>
            <a:r>
              <a:rPr lang="en-US" sz="2370" b="1" dirty="0" smtClean="0">
                <a:solidFill>
                  <a:schemeClr val="bg1"/>
                </a:solidFill>
              </a:rPr>
              <a:t>int a = 8, b = 2;</a:t>
            </a:r>
          </a:p>
          <a:p>
            <a:pPr>
              <a:lnSpc>
                <a:spcPct val="150000"/>
              </a:lnSpc>
            </a:pPr>
            <a:r>
              <a:rPr lang="en-US" sz="2370" b="1" dirty="0" smtClean="0">
                <a:solidFill>
                  <a:schemeClr val="bg1"/>
                </a:solidFill>
              </a:rPr>
              <a:t>printf("%d", x | y );</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&amp; y);</a:t>
            </a:r>
          </a:p>
          <a:p>
            <a:pPr>
              <a:lnSpc>
                <a:spcPct val="150000"/>
              </a:lnSpc>
            </a:pPr>
            <a:r>
              <a:rPr lang="en-US" sz="2370" b="1" dirty="0" smtClean="0">
                <a:solidFill>
                  <a:schemeClr val="bg1"/>
                </a:solidFill>
              </a:rPr>
              <a:t>printf("%d</a:t>
            </a:r>
            <a:r>
              <a:rPr lang="en-US" sz="2370" b="1" dirty="0" smtClean="0">
                <a:solidFill>
                  <a:schemeClr val="bg1"/>
                </a:solidFill>
                <a:sym typeface="+mn-ea"/>
              </a:rPr>
              <a:t>"</a:t>
            </a:r>
            <a:r>
              <a:rPr lang="en-US" sz="2370" b="1" dirty="0" smtClean="0">
                <a:solidFill>
                  <a:schemeClr val="bg1"/>
                </a:solidFill>
              </a:rPr>
              <a:t>, x ^ y);</a:t>
            </a:r>
          </a:p>
          <a:p>
            <a:pPr>
              <a:lnSpc>
                <a:spcPct val="150000"/>
              </a:lnSpc>
            </a:pPr>
            <a:r>
              <a:rPr lang="en-US" sz="2370" b="1" dirty="0" smtClean="0">
                <a:solidFill>
                  <a:schemeClr val="bg1"/>
                </a:solidFill>
              </a:rPr>
              <a:t>printf("%d", a &lt;&lt; 2);</a:t>
            </a:r>
          </a:p>
          <a:p>
            <a:pPr>
              <a:lnSpc>
                <a:spcPct val="150000"/>
              </a:lnSpc>
            </a:pPr>
            <a:r>
              <a:rPr lang="en-US" sz="2370" b="1" dirty="0" smtClean="0">
                <a:solidFill>
                  <a:schemeClr val="bg1"/>
                </a:solidFill>
              </a:rPr>
              <a:t>printf("%d", </a:t>
            </a:r>
            <a:r>
              <a:rPr lang="en-US" sz="2370" b="1" dirty="0" smtClean="0">
                <a:solidFill>
                  <a:srgbClr val="FFFF00"/>
                </a:solidFill>
              </a:rPr>
              <a:t>a &gt;&gt; 2</a:t>
            </a:r>
            <a:r>
              <a:rPr lang="en-US" sz="2370" b="1" dirty="0" smtClean="0">
                <a:solidFill>
                  <a:schemeClr val="bg1"/>
                </a:solidFill>
              </a:rPr>
              <a:t>);</a:t>
            </a:r>
            <a:endParaRPr lang="en-IN" sz="2370" b="1" dirty="0">
              <a:solidFill>
                <a:schemeClr val="bg1"/>
              </a:solidFill>
            </a:endParaRPr>
          </a:p>
        </p:txBody>
      </p:sp>
      <p:sp>
        <p:nvSpPr>
          <p:cNvPr id="9" name="TextBox 8"/>
          <p:cNvSpPr txBox="1"/>
          <p:nvPr/>
        </p:nvSpPr>
        <p:spPr>
          <a:xfrm>
            <a:off x="5850511" y="616855"/>
            <a:ext cx="2707435" cy="638175"/>
          </a:xfrm>
          <a:prstGeom prst="rect">
            <a:avLst/>
          </a:prstGeom>
          <a:noFill/>
          <a:ln>
            <a:noFill/>
          </a:ln>
        </p:spPr>
        <p:txBody>
          <a:bodyPr wrap="square" rtlCol="0">
            <a:spAutoFit/>
          </a:bodyPr>
          <a:lstStyle/>
          <a:p>
            <a:pPr>
              <a:lnSpc>
                <a:spcPct val="150000"/>
              </a:lnSpc>
            </a:pPr>
            <a:r>
              <a:rPr lang="en-US" sz="2370" dirty="0" smtClean="0"/>
              <a:t>a =  0 </a:t>
            </a:r>
            <a:r>
              <a:rPr lang="pt-BR" sz="2370" dirty="0" smtClean="0"/>
              <a:t>0 0 0 1 0 0 0</a:t>
            </a:r>
            <a:endParaRPr lang="en-US" sz="2370" dirty="0" smtClean="0"/>
          </a:p>
        </p:txBody>
      </p:sp>
      <p:sp>
        <p:nvSpPr>
          <p:cNvPr id="10" name="TextBox 9"/>
          <p:cNvSpPr txBox="1"/>
          <p:nvPr/>
        </p:nvSpPr>
        <p:spPr>
          <a:xfrm>
            <a:off x="3293489" y="4322236"/>
            <a:ext cx="2331402" cy="638175"/>
          </a:xfrm>
          <a:prstGeom prst="rect">
            <a:avLst/>
          </a:prstGeom>
          <a:noFill/>
          <a:ln>
            <a:noFill/>
          </a:ln>
        </p:spPr>
        <p:txBody>
          <a:bodyPr wrap="square" rtlCol="0">
            <a:spAutoFit/>
          </a:bodyPr>
          <a:lstStyle/>
          <a:p>
            <a:pPr>
              <a:lnSpc>
                <a:spcPct val="150000"/>
              </a:lnSpc>
            </a:pPr>
            <a:r>
              <a:rPr lang="en-US" sz="2370" b="1" dirty="0" smtClean="0">
                <a:solidFill>
                  <a:schemeClr val="bg1"/>
                </a:solidFill>
              </a:rPr>
              <a:t>8 &gt;&gt; 2 –</a:t>
            </a:r>
            <a:r>
              <a:rPr lang="en-US" sz="1975" b="1" dirty="0" smtClean="0">
                <a:solidFill>
                  <a:schemeClr val="bg1"/>
                </a:solidFill>
              </a:rPr>
              <a:t> Right shift</a:t>
            </a:r>
            <a:endParaRPr lang="en-US" sz="2370" b="1" dirty="0" smtClean="0">
              <a:solidFill>
                <a:schemeClr val="bg1"/>
              </a:solidFill>
            </a:endParaRPr>
          </a:p>
        </p:txBody>
      </p:sp>
      <p:cxnSp>
        <p:nvCxnSpPr>
          <p:cNvPr id="18" name="Straight Connector 17"/>
          <p:cNvCxnSpPr/>
          <p:nvPr/>
        </p:nvCxnSpPr>
        <p:spPr>
          <a:xfrm>
            <a:off x="637695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6677783"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6978609"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7279435"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758026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7881087"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076131" y="1744953"/>
            <a:ext cx="22562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181913" y="1744953"/>
            <a:ext cx="225620" cy="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p:cNvSpPr/>
          <p:nvPr/>
        </p:nvSpPr>
        <p:spPr>
          <a:xfrm>
            <a:off x="6602576" y="1368919"/>
            <a:ext cx="2030576" cy="395605"/>
          </a:xfrm>
          <a:prstGeom prst="rect">
            <a:avLst/>
          </a:prstGeom>
        </p:spPr>
        <p:txBody>
          <a:bodyPr wrap="square">
            <a:spAutoFit/>
          </a:bodyPr>
          <a:lstStyle/>
          <a:p>
            <a:r>
              <a:rPr lang="pt-BR" sz="1975" b="1" dirty="0" smtClean="0"/>
              <a:t> 0   0   0   0   1   0</a:t>
            </a:r>
            <a:endParaRPr lang="en-IN" sz="1975" b="1" dirty="0"/>
          </a:p>
        </p:txBody>
      </p:sp>
      <p:sp>
        <p:nvSpPr>
          <p:cNvPr id="28" name="Rectangle 27"/>
          <p:cNvSpPr/>
          <p:nvPr/>
        </p:nvSpPr>
        <p:spPr>
          <a:xfrm>
            <a:off x="6000924" y="1368919"/>
            <a:ext cx="424815" cy="395605"/>
          </a:xfrm>
          <a:prstGeom prst="rect">
            <a:avLst/>
          </a:prstGeom>
        </p:spPr>
        <p:txBody>
          <a:bodyPr wrap="none">
            <a:spAutoFit/>
          </a:bodyPr>
          <a:lstStyle/>
          <a:p>
            <a:r>
              <a:rPr lang="pt-BR" sz="1975" b="1" dirty="0" smtClean="0"/>
              <a:t> 0 </a:t>
            </a:r>
            <a:endParaRPr lang="en-IN" sz="1775" b="1" dirty="0"/>
          </a:p>
        </p:txBody>
      </p:sp>
      <p:sp>
        <p:nvSpPr>
          <p:cNvPr id="30" name="Rectangle 29"/>
          <p:cNvSpPr/>
          <p:nvPr/>
        </p:nvSpPr>
        <p:spPr>
          <a:xfrm>
            <a:off x="6301750" y="1368919"/>
            <a:ext cx="367665" cy="395605"/>
          </a:xfrm>
          <a:prstGeom prst="rect">
            <a:avLst/>
          </a:prstGeom>
        </p:spPr>
        <p:txBody>
          <a:bodyPr wrap="none">
            <a:spAutoFit/>
          </a:bodyPr>
          <a:lstStyle/>
          <a:p>
            <a:r>
              <a:rPr lang="pt-BR" sz="1975" b="1" dirty="0" smtClean="0"/>
              <a:t> 0</a:t>
            </a:r>
            <a:endParaRPr lang="en-IN" sz="1775" b="1"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strVal val="#ppt_w*0.70"/>
                                          </p:val>
                                        </p:tav>
                                        <p:tav tm="100000">
                                          <p:val>
                                            <p:strVal val="#ppt_w"/>
                                          </p:val>
                                        </p:tav>
                                      </p:tavLst>
                                    </p:anim>
                                    <p:anim calcmode="lin" valueType="num">
                                      <p:cBhvr>
                                        <p:cTn id="8" dur="1000" fill="hold"/>
                                        <p:tgtEl>
                                          <p:spTgt spid="28"/>
                                        </p:tgtEl>
                                        <p:attrNameLst>
                                          <p:attrName>ppt_h</p:attrName>
                                        </p:attrNameLst>
                                      </p:cBhvr>
                                      <p:tavLst>
                                        <p:tav tm="0">
                                          <p:val>
                                            <p:strVal val="#ppt_h"/>
                                          </p:val>
                                        </p:tav>
                                        <p:tav tm="100000">
                                          <p:val>
                                            <p:strVal val="#ppt_h"/>
                                          </p:val>
                                        </p:tav>
                                      </p:tavLst>
                                    </p:anim>
                                    <p:animEffect transition="in" filter="fade">
                                      <p:cBhvr>
                                        <p:cTn id="9" dur="1000"/>
                                        <p:tgtEl>
                                          <p:spTgt spid="28"/>
                                        </p:tgtEl>
                                      </p:cBhvr>
                                    </p:animEffect>
                                  </p:childTnLst>
                                </p:cTn>
                              </p:par>
                              <p:par>
                                <p:cTn id="10" presetID="55" presetClass="entr" presetSubtype="0" fill="hold" grpId="1"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1000" fill="hold"/>
                                        <p:tgtEl>
                                          <p:spTgt spid="30"/>
                                        </p:tgtEl>
                                        <p:attrNameLst>
                                          <p:attrName>ppt_w</p:attrName>
                                        </p:attrNameLst>
                                      </p:cBhvr>
                                      <p:tavLst>
                                        <p:tav tm="0">
                                          <p:val>
                                            <p:strVal val="#ppt_w*0.70"/>
                                          </p:val>
                                        </p:tav>
                                        <p:tav tm="100000">
                                          <p:val>
                                            <p:strVal val="#ppt_w"/>
                                          </p:val>
                                        </p:tav>
                                      </p:tavLst>
                                    </p:anim>
                                    <p:anim calcmode="lin" valueType="num">
                                      <p:cBhvr>
                                        <p:cTn id="13" dur="1000" fill="hold"/>
                                        <p:tgtEl>
                                          <p:spTgt spid="30"/>
                                        </p:tgtEl>
                                        <p:attrNameLst>
                                          <p:attrName>ppt_h</p:attrName>
                                        </p:attrNameLst>
                                      </p:cBhvr>
                                      <p:tavLst>
                                        <p:tav tm="0">
                                          <p:val>
                                            <p:strVal val="#ppt_h"/>
                                          </p:val>
                                        </p:tav>
                                        <p:tav tm="100000">
                                          <p:val>
                                            <p:strVal val="#ppt_h"/>
                                          </p:val>
                                        </p:tav>
                                      </p:tavLst>
                                    </p:anim>
                                    <p:animEffect transition="in" filter="fade">
                                      <p:cBhvr>
                                        <p:cTn id="14"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p:bldP spid="30" grpId="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b="1" dirty="0" smtClean="0">
                <a:solidFill>
                  <a:schemeClr val="bg1">
                    <a:lumMod val="50000"/>
                  </a:schemeClr>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Relational</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uLnTx/>
                <a:uFillTx/>
                <a:latin typeface="+mn-ea"/>
                <a:ea typeface="+mj-ea"/>
                <a:cs typeface="+mj-cs"/>
              </a:rPr>
              <a:t>Operators</a:t>
            </a: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lumMod val="50000"/>
                  </a:schemeClr>
                </a:solidFill>
                <a:latin typeface="+mn-ea"/>
                <a:ea typeface="+mj-ea"/>
                <a:cs typeface="+mj-cs"/>
              </a:rPr>
              <a:t>Bitwise</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rgbClr val="626262"/>
                </a:solidFill>
                <a:latin typeface="+mn-ea"/>
                <a:ea typeface="+mj-ea"/>
                <a:cs typeface="+mj-cs"/>
              </a:rPr>
              <a:t>Special</a:t>
            </a:r>
            <a:r>
              <a:rPr kumimoji="0" lang="en-IN" sz="2200" b="0" i="0" u="none" strike="noStrike" kern="1200" cap="none" spc="0" normalizeH="0" baseline="0" noProof="0" dirty="0" smtClean="0">
                <a:ln>
                  <a:noFill/>
                </a:ln>
                <a:solidFill>
                  <a:srgbClr val="626262"/>
                </a:solidFill>
                <a:uLnTx/>
                <a:uFillTx/>
                <a:latin typeface="+mn-ea"/>
                <a:ea typeface="+mj-ea"/>
                <a:cs typeface="+mj-cs"/>
              </a:rPr>
              <a:t> Operators</a:t>
            </a:r>
            <a:endParaRPr kumimoji="0" lang="en-US" sz="2200" b="0" i="0" u="none" strike="noStrike" kern="1200" cap="none" spc="0" normalizeH="0" baseline="0" noProof="0" dirty="0">
              <a:ln>
                <a:noFill/>
              </a:ln>
              <a:solidFill>
                <a:srgbClr val="626262"/>
              </a:solidFill>
              <a:uLnTx/>
              <a:uFillTx/>
              <a:latin typeface="+mn-ea"/>
              <a:ea typeface="+mj-ea"/>
              <a:cs typeface="+mj-cs"/>
            </a:endParaRP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Assignment</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588010"/>
            <a:ext cx="4237355" cy="4092575"/>
          </a:xfrm>
          <a:prstGeom prst="rect">
            <a:avLst/>
          </a:prstGeom>
          <a:noFill/>
        </p:spPr>
        <p:txBody>
          <a:bodyPr wrap="square" rtlCol="0">
            <a:spAutoFit/>
          </a:bodyPr>
          <a:lstStyle/>
          <a:p>
            <a:pPr>
              <a:lnSpc>
                <a:spcPct val="100000"/>
              </a:lnSpc>
            </a:pPr>
            <a:r>
              <a:rPr lang="en-US" sz="2000" dirty="0" smtClean="0"/>
              <a:t>#include &lt;stdio.h&gt;</a:t>
            </a:r>
          </a:p>
          <a:p>
            <a:pPr>
              <a:lnSpc>
                <a:spcPct val="100000"/>
              </a:lnSpc>
            </a:pPr>
            <a:r>
              <a:rPr lang="en-US" sz="2000" dirty="0" smtClean="0"/>
              <a:t>int main()</a:t>
            </a:r>
          </a:p>
          <a:p>
            <a:pPr>
              <a:lnSpc>
                <a:spcPct val="100000"/>
              </a:lnSpc>
            </a:pPr>
            <a:r>
              <a:rPr lang="en-US" sz="2000" dirty="0" smtClean="0"/>
              <a:t>{</a:t>
            </a:r>
          </a:p>
          <a:p>
            <a:pPr>
              <a:lnSpc>
                <a:spcPct val="100000"/>
              </a:lnSpc>
            </a:pPr>
            <a:r>
              <a:rPr lang="en-US" sz="2000" dirty="0" smtClean="0"/>
              <a:t>   int x = 1;</a:t>
            </a:r>
          </a:p>
          <a:p>
            <a:pPr>
              <a:lnSpc>
                <a:spcPct val="100000"/>
              </a:lnSpc>
            </a:pPr>
            <a:r>
              <a:rPr lang="en-US" sz="2000" dirty="0" smtClean="0"/>
              <a:t>   switch (x)</a:t>
            </a:r>
          </a:p>
          <a:p>
            <a:pPr>
              <a:lnSpc>
                <a:spcPct val="100000"/>
              </a:lnSpc>
            </a:pPr>
            <a:r>
              <a:rPr lang="en-US" sz="2000" dirty="0" smtClean="0"/>
              <a:t>   {</a:t>
            </a:r>
          </a:p>
          <a:p>
            <a:pPr>
              <a:lnSpc>
                <a:spcPct val="100000"/>
              </a:lnSpc>
            </a:pPr>
            <a:r>
              <a:rPr lang="en-US" sz="2000" dirty="0" smtClean="0"/>
              <a:t>       case 2: printf("Choice is 1");</a:t>
            </a:r>
          </a:p>
          <a:p>
            <a:pPr>
              <a:lnSpc>
                <a:spcPct val="100000"/>
              </a:lnSpc>
            </a:pPr>
            <a:r>
              <a:rPr lang="en-US" sz="2000" dirty="0" smtClean="0"/>
              <a:t>               break;</a:t>
            </a:r>
          </a:p>
          <a:p>
            <a:pPr>
              <a:lnSpc>
                <a:spcPct val="100000"/>
              </a:lnSpc>
            </a:pPr>
            <a:r>
              <a:rPr lang="en-US" sz="2000" dirty="0" smtClean="0"/>
              <a:t>       case 1+1: printf("Choice is 2");</a:t>
            </a:r>
          </a:p>
          <a:p>
            <a:pPr>
              <a:lnSpc>
                <a:spcPct val="100000"/>
              </a:lnSpc>
            </a:pPr>
            <a:r>
              <a:rPr lang="en-US" sz="2000" dirty="0" smtClean="0"/>
              <a:t>                break;</a:t>
            </a:r>
          </a:p>
          <a:p>
            <a:pPr>
              <a:lnSpc>
                <a:spcPct val="100000"/>
              </a:lnSpc>
            </a:pPr>
            <a:r>
              <a:rPr lang="en-US" sz="2000" dirty="0" smtClean="0"/>
              <a:t>   }</a:t>
            </a:r>
          </a:p>
          <a:p>
            <a:pPr>
              <a:lnSpc>
                <a:spcPct val="100000"/>
              </a:lnSpc>
            </a:pPr>
            <a:r>
              <a:rPr lang="en-US" sz="2000" dirty="0" smtClean="0"/>
              <a:t>   return 0;</a:t>
            </a:r>
          </a:p>
          <a:p>
            <a:pPr>
              <a:lnSpc>
                <a:spcPct val="100000"/>
              </a:lnSpc>
            </a:pPr>
            <a:r>
              <a:rPr lang="en-US" sz="2000" dirty="0" smtClean="0"/>
              <a:t>} </a:t>
            </a:r>
          </a:p>
        </p:txBody>
      </p:sp>
      <p:sp>
        <p:nvSpPr>
          <p:cNvPr id="3" name="TextBox 9"/>
          <p:cNvSpPr txBox="1"/>
          <p:nvPr/>
        </p:nvSpPr>
        <p:spPr>
          <a:xfrm>
            <a:off x="4578350" y="931545"/>
            <a:ext cx="4439920" cy="3879215"/>
          </a:xfrm>
          <a:prstGeom prst="rect">
            <a:avLst/>
          </a:prstGeom>
          <a:noFill/>
        </p:spPr>
        <p:txBody>
          <a:bodyPr wrap="square" rtlCol="0">
            <a:spAutoFit/>
          </a:bodyPr>
          <a:lstStyle/>
          <a:p>
            <a:pPr>
              <a:lnSpc>
                <a:spcPct val="160000"/>
              </a:lnSpc>
            </a:pPr>
            <a:r>
              <a:rPr lang="en-US" altLang="en-IN" sz="2200" b="1" dirty="0">
                <a:solidFill>
                  <a:schemeClr val="bg1"/>
                </a:solidFill>
              </a:rPr>
              <a:t>What is the output of the above program?</a:t>
            </a:r>
          </a:p>
          <a:p>
            <a:pPr>
              <a:lnSpc>
                <a:spcPct val="160000"/>
              </a:lnSpc>
            </a:pPr>
            <a:endParaRPr lang="en-US" altLang="en-IN" sz="2200" b="1" dirty="0">
              <a:solidFill>
                <a:schemeClr val="bg1"/>
              </a:solidFill>
            </a:endParaRPr>
          </a:p>
          <a:p>
            <a:pPr>
              <a:lnSpc>
                <a:spcPct val="160000"/>
              </a:lnSpc>
            </a:pPr>
            <a:r>
              <a:rPr lang="en-US" altLang="en-IN" sz="2200" b="1" dirty="0">
                <a:solidFill>
                  <a:schemeClr val="bg1"/>
                </a:solidFill>
              </a:rPr>
              <a:t>(A) Choice is 1</a:t>
            </a:r>
          </a:p>
          <a:p>
            <a:pPr>
              <a:lnSpc>
                <a:spcPct val="160000"/>
              </a:lnSpc>
            </a:pPr>
            <a:r>
              <a:rPr lang="en-US" altLang="en-IN" sz="2200" b="1" dirty="0">
                <a:solidFill>
                  <a:schemeClr val="bg1"/>
                </a:solidFill>
              </a:rPr>
              <a:t>(B) Choice is 2</a:t>
            </a:r>
          </a:p>
          <a:p>
            <a:pPr>
              <a:lnSpc>
                <a:spcPct val="160000"/>
              </a:lnSpc>
            </a:pPr>
            <a:r>
              <a:rPr lang="en-US" altLang="en-IN" sz="2200" b="1" dirty="0">
                <a:solidFill>
                  <a:schemeClr val="bg1"/>
                </a:solidFill>
              </a:rPr>
              <a:t>(C) Run-time error</a:t>
            </a:r>
          </a:p>
          <a:p>
            <a:pPr>
              <a:lnSpc>
                <a:spcPct val="160000"/>
              </a:lnSpc>
            </a:pPr>
            <a:r>
              <a:rPr lang="en-US" altLang="en-IN" sz="2200" b="1" dirty="0">
                <a:solidFill>
                  <a:schemeClr val="bg1"/>
                </a:solidFill>
              </a:rPr>
              <a:t>(D) Compile-time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27</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7382510" y="403352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59690" y="2647633"/>
            <a:ext cx="4846320" cy="751840"/>
          </a:xfrm>
          <a:prstGeom prst="rect">
            <a:avLst/>
          </a:prstGeom>
        </p:spPr>
        <p:txBody>
          <a:bodyPr vert="horz" lIns="72658" tIns="36329" rIns="72658" bIns="36329" rtlCol="0" anchor="ctr">
            <a:noAutofit/>
          </a:bodyPr>
          <a:lstStyle/>
          <a:p>
            <a:pPr>
              <a:lnSpc>
                <a:spcPct val="150000"/>
              </a:lnSpc>
              <a:spcBef>
                <a:spcPct val="20000"/>
              </a:spcBef>
              <a:defRPr/>
            </a:pPr>
            <a:r>
              <a:rPr lang="en-IN" sz="2000" b="1" dirty="0" smtClean="0">
                <a:latin typeface="+mn-ea"/>
              </a:rPr>
              <a:t> Increment and decrement Operators</a:t>
            </a:r>
          </a:p>
        </p:txBody>
      </p:sp>
      <p:sp>
        <p:nvSpPr>
          <p:cNvPr id="6" name="Rectangle 5"/>
          <p:cNvSpPr/>
          <p:nvPr/>
        </p:nvSpPr>
        <p:spPr>
          <a:xfrm>
            <a:off x="811673" y="785422"/>
            <a:ext cx="7821479" cy="1322070"/>
          </a:xfrm>
          <a:prstGeom prst="rect">
            <a:avLst/>
          </a:prstGeom>
        </p:spPr>
        <p:txBody>
          <a:bodyPr wrap="square">
            <a:spAutoFit/>
          </a:bodyPr>
          <a:lstStyle/>
          <a:p>
            <a:pPr>
              <a:lnSpc>
                <a:spcPct val="150000"/>
              </a:lnSpc>
              <a:buFont typeface="Arial" panose="020B0604020202020204" pitchFamily="34" charset="0"/>
              <a:buChar char="•"/>
            </a:pPr>
            <a:r>
              <a:rPr lang="en-US" sz="2000" dirty="0" smtClean="0">
                <a:latin typeface="+mn-ea"/>
              </a:rPr>
              <a:t>Increment</a:t>
            </a:r>
            <a:r>
              <a:rPr lang="en-US" sz="2000" b="1" dirty="0" smtClean="0">
                <a:latin typeface="+mn-ea"/>
              </a:rPr>
              <a:t> ++ </a:t>
            </a:r>
            <a:r>
              <a:rPr lang="en-US" sz="2000" dirty="0" smtClean="0">
                <a:latin typeface="+mn-ea"/>
              </a:rPr>
              <a:t>and Decrement </a:t>
            </a:r>
            <a:r>
              <a:rPr lang="en-US" sz="2000" b="1" dirty="0" smtClean="0">
                <a:latin typeface="+mn-ea"/>
              </a:rPr>
              <a:t>--</a:t>
            </a:r>
            <a:r>
              <a:rPr lang="en-US" sz="2000" dirty="0" smtClean="0">
                <a:latin typeface="+mn-ea"/>
              </a:rPr>
              <a:t> are to change the value by 1.</a:t>
            </a:r>
          </a:p>
          <a:p>
            <a:pPr>
              <a:lnSpc>
                <a:spcPct val="150000"/>
              </a:lnSpc>
            </a:pPr>
            <a:endParaRPr lang="en-US" sz="2000" dirty="0" smtClean="0">
              <a:latin typeface="+mn-ea"/>
            </a:endParaRPr>
          </a:p>
          <a:p>
            <a:endParaRPr lang="en-US" sz="2000" dirty="0" smtClean="0">
              <a:latin typeface="+mn-ea"/>
            </a:endParaRPr>
          </a:p>
        </p:txBody>
      </p:sp>
      <p:cxnSp>
        <p:nvCxnSpPr>
          <p:cNvPr id="7" name="Straight Connector 6"/>
          <p:cNvCxnSpPr/>
          <p:nvPr/>
        </p:nvCxnSpPr>
        <p:spPr>
          <a:xfrm>
            <a:off x="210021" y="692061"/>
            <a:ext cx="3835533" cy="1567"/>
          </a:xfrm>
          <a:prstGeom prst="line">
            <a:avLst/>
          </a:prstGeom>
        </p:spPr>
        <p:style>
          <a:lnRef idx="2">
            <a:schemeClr val="dk1"/>
          </a:lnRef>
          <a:fillRef idx="0">
            <a:schemeClr val="dk1"/>
          </a:fillRef>
          <a:effectRef idx="1">
            <a:schemeClr val="dk1"/>
          </a:effectRef>
          <a:fontRef idx="minor">
            <a:schemeClr val="tx1"/>
          </a:fontRef>
        </p:style>
      </p:cxnSp>
      <p:sp>
        <p:nvSpPr>
          <p:cNvPr id="10" name="Rectangle 9"/>
          <p:cNvSpPr/>
          <p:nvPr/>
        </p:nvSpPr>
        <p:spPr>
          <a:xfrm>
            <a:off x="586054" y="1744953"/>
            <a:ext cx="4211566" cy="1322070"/>
          </a:xfrm>
          <a:prstGeom prst="rect">
            <a:avLst/>
          </a:prstGeom>
        </p:spPr>
        <p:txBody>
          <a:bodyPr wrap="square">
            <a:spAutoFit/>
          </a:bodyPr>
          <a:lstStyle/>
          <a:p>
            <a:pPr indent="0">
              <a:lnSpc>
                <a:spcPct val="150000"/>
              </a:lnSpc>
              <a:buFont typeface="Arial" panose="020B0604020202020204" pitchFamily="34" charset="0"/>
              <a:buNone/>
            </a:pPr>
            <a:r>
              <a:rPr lang="en-US" sz="2000" b="1" dirty="0" smtClean="0">
                <a:latin typeface="+mn-ea"/>
              </a:rPr>
              <a:t> ++  </a:t>
            </a:r>
            <a:r>
              <a:rPr lang="en-US" sz="2000" dirty="0" smtClean="0">
                <a:latin typeface="+mn-ea"/>
              </a:rPr>
              <a:t>Increment the value by 1.</a:t>
            </a:r>
          </a:p>
          <a:p>
            <a:pPr>
              <a:lnSpc>
                <a:spcPct val="150000"/>
              </a:lnSpc>
            </a:pPr>
            <a:endParaRPr lang="en-US" sz="2000" dirty="0" smtClean="0">
              <a:latin typeface="+mn-ea"/>
            </a:endParaRPr>
          </a:p>
          <a:p>
            <a:endParaRPr lang="en-US" sz="2000" dirty="0" smtClean="0">
              <a:latin typeface="+mn-ea"/>
            </a:endParaRPr>
          </a:p>
        </p:txBody>
      </p:sp>
      <p:sp>
        <p:nvSpPr>
          <p:cNvPr id="11" name="Rectangle 10"/>
          <p:cNvSpPr/>
          <p:nvPr/>
        </p:nvSpPr>
        <p:spPr>
          <a:xfrm>
            <a:off x="4797620" y="1744953"/>
            <a:ext cx="3985946" cy="1322070"/>
          </a:xfrm>
          <a:prstGeom prst="rect">
            <a:avLst/>
          </a:prstGeom>
        </p:spPr>
        <p:txBody>
          <a:bodyPr wrap="square">
            <a:spAutoFit/>
          </a:bodyPr>
          <a:lstStyle/>
          <a:p>
            <a:pPr indent="0">
              <a:lnSpc>
                <a:spcPct val="150000"/>
              </a:lnSpc>
              <a:buFont typeface="Arial" panose="020B0604020202020204" pitchFamily="34" charset="0"/>
              <a:buNone/>
            </a:pPr>
            <a:r>
              <a:rPr lang="en-US" sz="2000" b="1" dirty="0" smtClean="0">
                <a:latin typeface="+mn-ea"/>
              </a:rPr>
              <a:t> --  </a:t>
            </a:r>
            <a:r>
              <a:rPr lang="en-US" sz="2000" dirty="0" smtClean="0">
                <a:latin typeface="+mn-ea"/>
              </a:rPr>
              <a:t>Decrement the value by 1.</a:t>
            </a:r>
          </a:p>
          <a:p>
            <a:pPr>
              <a:lnSpc>
                <a:spcPct val="150000"/>
              </a:lnSpc>
            </a:pPr>
            <a:endParaRPr lang="en-US" sz="2000" dirty="0" smtClean="0">
              <a:latin typeface="+mn-ea"/>
            </a:endParaRPr>
          </a:p>
          <a:p>
            <a:endParaRPr lang="en-US" sz="2000" dirty="0" smtClean="0">
              <a:latin typeface="+mn-ea"/>
            </a:endParaRPr>
          </a:p>
        </p:txBody>
      </p:sp>
      <p:sp>
        <p:nvSpPr>
          <p:cNvPr id="14" name="Title 1"/>
          <p:cNvSpPr txBox="1"/>
          <p:nvPr/>
        </p:nvSpPr>
        <p:spPr>
          <a:xfrm>
            <a:off x="886880" y="3064158"/>
            <a:ext cx="3609913" cy="857302"/>
          </a:xfrm>
          <a:prstGeom prst="rect">
            <a:avLst/>
          </a:prstGeom>
        </p:spPr>
        <p:txBody>
          <a:bodyPr vert="horz" lIns="72658" tIns="36329" rIns="72658" bIns="36329" rtlCol="0" anchor="ctr">
            <a:normAutofit/>
          </a:bodyPr>
          <a:lstStyle/>
          <a:p>
            <a:pPr lvl="0" algn="ctr">
              <a:lnSpc>
                <a:spcPct val="150000"/>
              </a:lnSpc>
              <a:spcBef>
                <a:spcPct val="0"/>
              </a:spcBef>
              <a:defRPr/>
            </a:pPr>
            <a:r>
              <a:rPr lang="en-US" sz="2000" dirty="0" smtClean="0">
                <a:latin typeface="+mn-ea"/>
              </a:rPr>
              <a:t>Pre-Increment </a:t>
            </a:r>
            <a:endParaRPr kumimoji="0" lang="en-US" sz="2000" b="0" i="0" u="none" strike="noStrike" kern="1200" cap="none" spc="0" normalizeH="0" baseline="0" noProof="0" dirty="0" smtClean="0">
              <a:ln>
                <a:noFill/>
              </a:ln>
              <a:solidFill>
                <a:schemeClr val="tx1"/>
              </a:solidFill>
              <a:effectLst/>
              <a:uLnTx/>
              <a:uFillTx/>
              <a:latin typeface="+mn-ea"/>
              <a:ea typeface="+mj-ea"/>
              <a:cs typeface="+mj-cs"/>
            </a:endParaRPr>
          </a:p>
        </p:txBody>
      </p:sp>
      <p:sp>
        <p:nvSpPr>
          <p:cNvPr id="15" name="Title 1"/>
          <p:cNvSpPr txBox="1"/>
          <p:nvPr/>
        </p:nvSpPr>
        <p:spPr>
          <a:xfrm>
            <a:off x="4647207" y="3068641"/>
            <a:ext cx="3609913" cy="857302"/>
          </a:xfrm>
          <a:prstGeom prst="rect">
            <a:avLst/>
          </a:prstGeom>
        </p:spPr>
        <p:txBody>
          <a:bodyPr vert="horz" lIns="72658" tIns="36329" rIns="72658" bIns="36329" rtlCol="0" anchor="ctr">
            <a:normAutofit/>
          </a:bodyPr>
          <a:lstStyle/>
          <a:p>
            <a:pPr lvl="0" algn="ctr">
              <a:lnSpc>
                <a:spcPct val="150000"/>
              </a:lnSpc>
              <a:spcBef>
                <a:spcPct val="0"/>
              </a:spcBef>
              <a:defRPr/>
            </a:pPr>
            <a:r>
              <a:rPr lang="en-US" sz="2000" dirty="0" smtClean="0">
                <a:latin typeface="+mn-ea"/>
              </a:rPr>
              <a:t>Post-Increment </a:t>
            </a:r>
            <a:endParaRPr kumimoji="0" lang="en-US" sz="2000" b="0" i="0" u="none" strike="noStrike" kern="1200" cap="none" spc="0" normalizeH="0" baseline="0" noProof="0" dirty="0" smtClean="0">
              <a:ln>
                <a:noFill/>
              </a:ln>
              <a:solidFill>
                <a:schemeClr val="tx1"/>
              </a:solidFill>
              <a:effectLst/>
              <a:uLnTx/>
              <a:uFillTx/>
              <a:latin typeface="+mn-ea"/>
              <a:ea typeface="+mj-ea"/>
              <a:cs typeface="+mj-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3.61111E-6 -3.42266E-6 L 0.00017 -0.49665 " pathEditMode="relative" rAng="0" ptsTypes="AA">
                                      <p:cBhvr>
                                        <p:cTn id="6" dur="2000" fill="hold"/>
                                        <p:tgtEl>
                                          <p:spTgt spid="5">
                                            <p:txEl>
                                              <p:pRg st="0" end="0"/>
                                            </p:txEl>
                                          </p:spTgt>
                                        </p:tgtEl>
                                        <p:attrNameLst>
                                          <p:attrName>ppt_x</p:attrName>
                                          <p:attrName>ppt_y</p:attrName>
                                        </p:attrNameLst>
                                      </p:cBhvr>
                                      <p:rCtr x="0" y="-248"/>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0-#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par>
                                <p:cTn id="23" presetID="2" presetClass="entr" presetSubtype="8" fill="hold" grpId="1"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1000" fill="hold"/>
                                        <p:tgtEl>
                                          <p:spTgt spid="10"/>
                                        </p:tgtEl>
                                        <p:attrNameLst>
                                          <p:attrName>ppt_x</p:attrName>
                                        </p:attrNameLst>
                                      </p:cBhvr>
                                      <p:tavLst>
                                        <p:tav tm="0">
                                          <p:val>
                                            <p:strVal val="0-#ppt_w/2"/>
                                          </p:val>
                                        </p:tav>
                                        <p:tav tm="100000">
                                          <p:val>
                                            <p:strVal val="#ppt_x"/>
                                          </p:val>
                                        </p:tav>
                                      </p:tavLst>
                                    </p:anim>
                                    <p:anim calcmode="lin" valueType="num">
                                      <p:cBhvr additive="base">
                                        <p:cTn id="26" dur="1000" fill="hold"/>
                                        <p:tgtEl>
                                          <p:spTgt spid="10"/>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childTnLst>
                                </p:cTn>
                              </p:par>
                              <p:par>
                                <p:cTn id="30" presetID="2" presetClass="entr" presetSubtype="2" fill="hold" grpId="1"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1000" fill="hold"/>
                                        <p:tgtEl>
                                          <p:spTgt spid="11"/>
                                        </p:tgtEl>
                                        <p:attrNameLst>
                                          <p:attrName>ppt_x</p:attrName>
                                        </p:attrNameLst>
                                      </p:cBhvr>
                                      <p:tavLst>
                                        <p:tav tm="0">
                                          <p:val>
                                            <p:strVal val="1+#ppt_w/2"/>
                                          </p:val>
                                        </p:tav>
                                        <p:tav tm="100000">
                                          <p:val>
                                            <p:strVal val="#ppt_x"/>
                                          </p:val>
                                        </p:tav>
                                      </p:tavLst>
                                    </p:anim>
                                    <p:anim calcmode="lin" valueType="num">
                                      <p:cBhvr additive="base">
                                        <p:cTn id="33"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2" nodeType="clickEffect">
                                  <p:stCondLst>
                                    <p:cond delay="0"/>
                                  </p:stCondLst>
                                  <p:childTnLst>
                                    <p:animEffect transition="out" filter="fade">
                                      <p:cBhvr>
                                        <p:cTn id="45" dur="2000"/>
                                        <p:tgtEl>
                                          <p:spTgt spid="6"/>
                                        </p:tgtEl>
                                      </p:cBhvr>
                                    </p:animEffect>
                                    <p:set>
                                      <p:cBhvr>
                                        <p:cTn id="46" dur="1" fill="hold">
                                          <p:stCondLst>
                                            <p:cond delay="1999"/>
                                          </p:stCondLst>
                                        </p:cTn>
                                        <p:tgtEl>
                                          <p:spTgt spid="6"/>
                                        </p:tgtEl>
                                        <p:attrNameLst>
                                          <p:attrName>style.visibility</p:attrName>
                                        </p:attrNameLst>
                                      </p:cBhvr>
                                      <p:to>
                                        <p:strVal val="hidden"/>
                                      </p:to>
                                    </p:set>
                                  </p:childTnLst>
                                </p:cTn>
                              </p:par>
                              <p:par>
                                <p:cTn id="47" presetID="10" presetClass="exit" presetSubtype="0" fill="hold" grpId="2" nodeType="withEffect">
                                  <p:stCondLst>
                                    <p:cond delay="0"/>
                                  </p:stCondLst>
                                  <p:childTnLst>
                                    <p:animEffect transition="out" filter="fade">
                                      <p:cBhvr>
                                        <p:cTn id="48" dur="2000"/>
                                        <p:tgtEl>
                                          <p:spTgt spid="10"/>
                                        </p:tgtEl>
                                      </p:cBhvr>
                                    </p:animEffect>
                                    <p:set>
                                      <p:cBhvr>
                                        <p:cTn id="49" dur="1" fill="hold">
                                          <p:stCondLst>
                                            <p:cond delay="1999"/>
                                          </p:stCondLst>
                                        </p:cTn>
                                        <p:tgtEl>
                                          <p:spTgt spid="10"/>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2000"/>
                                        <p:tgtEl>
                                          <p:spTgt spid="11"/>
                                        </p:tgtEl>
                                      </p:cBhvr>
                                    </p:animEffect>
                                    <p:set>
                                      <p:cBhvr>
                                        <p:cTn id="52" dur="1" fill="hold">
                                          <p:stCondLst>
                                            <p:cond delay="1999"/>
                                          </p:stCondLst>
                                        </p:cTn>
                                        <p:tgtEl>
                                          <p:spTgt spid="11"/>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1000"/>
                                        <p:tgtEl>
                                          <p:spTgt spid="5">
                                            <p:txEl>
                                              <p:pRg st="0" end="0"/>
                                            </p:txEl>
                                          </p:spTgt>
                                        </p:tgtEl>
                                      </p:cBhvr>
                                    </p:animEffect>
                                    <p:set>
                                      <p:cBhvr>
                                        <p:cTn id="55" dur="1" fill="hold">
                                          <p:stCondLst>
                                            <p:cond delay="999"/>
                                          </p:stCondLst>
                                        </p:cTn>
                                        <p:tgtEl>
                                          <p:spTgt spid="5">
                                            <p:txEl>
                                              <p:pRg st="0" end="0"/>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1000"/>
                                        <p:tgtEl>
                                          <p:spTgt spid="7"/>
                                        </p:tgtEl>
                                      </p:cBhvr>
                                    </p:animEffect>
                                    <p:set>
                                      <p:cBhvr>
                                        <p:cTn id="58" dur="1" fill="hold">
                                          <p:stCondLst>
                                            <p:cond delay="999"/>
                                          </p:stCondLst>
                                        </p:cTn>
                                        <p:tgtEl>
                                          <p:spTgt spid="7"/>
                                        </p:tgtEl>
                                        <p:attrNameLst>
                                          <p:attrName>style.visibility</p:attrName>
                                        </p:attrNameLst>
                                      </p:cBhvr>
                                      <p:to>
                                        <p:strVal val="hidden"/>
                                      </p:to>
                                    </p:set>
                                  </p:childTnLst>
                                </p:cTn>
                              </p:par>
                              <p:par>
                                <p:cTn id="59" presetID="64" presetClass="path" presetSubtype="0" accel="50000" decel="50000" fill="hold" grpId="1" nodeType="withEffect">
                                  <p:stCondLst>
                                    <p:cond delay="0"/>
                                  </p:stCondLst>
                                  <p:childTnLst>
                                    <p:animMotion origin="layout" path="M 3.33333E-6 4.5676E-6 L 3.33333E-6 -0.52954 " pathEditMode="relative" rAng="0" ptsTypes="AA">
                                      <p:cBhvr>
                                        <p:cTn id="60" dur="2000" fill="hold"/>
                                        <p:tgtEl>
                                          <p:spTgt spid="14"/>
                                        </p:tgtEl>
                                        <p:attrNameLst>
                                          <p:attrName>ppt_x</p:attrName>
                                          <p:attrName>ppt_y</p:attrName>
                                        </p:attrNameLst>
                                      </p:cBhvr>
                                      <p:rCtr x="0" y="-265"/>
                                    </p:animMotion>
                                  </p:childTnLst>
                                </p:cTn>
                              </p:par>
                              <p:par>
                                <p:cTn id="61" presetID="64" presetClass="path" presetSubtype="0" accel="50000" decel="50000" fill="hold" grpId="1" nodeType="withEffect">
                                  <p:stCondLst>
                                    <p:cond delay="0"/>
                                  </p:stCondLst>
                                  <p:childTnLst>
                                    <p:animMotion origin="layout" path="M -3.33333E-6 -4.4458E-6 L -3.33333E-6 -0.53014 " pathEditMode="relative" rAng="0" ptsTypes="AA">
                                      <p:cBhvr>
                                        <p:cTn id="62" dur="2000" fill="hold"/>
                                        <p:tgtEl>
                                          <p:spTgt spid="15"/>
                                        </p:tgtEl>
                                        <p:attrNameLst>
                                          <p:attrName>ppt_x</p:attrName>
                                          <p:attrName>ppt_y</p:attrName>
                                        </p:attrNameLst>
                                      </p:cBhvr>
                                      <p:rCtr x="0" y="-2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6" grpId="1"/>
      <p:bldP spid="6" grpId="2"/>
      <p:bldP spid="10" grpId="0"/>
      <p:bldP spid="10" grpId="1"/>
      <p:bldP spid="10" grpId="2"/>
      <p:bldP spid="11" grpId="0"/>
      <p:bldP spid="11" grpId="1"/>
      <p:bldP spid="11" grpId="2"/>
      <p:bldP spid="14" grpId="0"/>
      <p:bldP spid="14" grpId="1"/>
      <p:bldP spid="15" grpId="0"/>
      <p:bldP spid="15"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ct val="0"/>
              </a:spcBef>
              <a:buNone/>
            </a:pPr>
            <a:endParaRPr lang="en-US" sz="2000" dirty="0">
              <a:latin typeface="+mn-ea"/>
            </a:endParaRPr>
          </a:p>
          <a:p>
            <a:pPr marL="0" indent="0">
              <a:spcBef>
                <a:spcPct val="0"/>
              </a:spcBef>
              <a:buNone/>
            </a:pPr>
            <a:endParaRPr lang="en-US" sz="2000" dirty="0">
              <a:latin typeface="+mn-ea"/>
            </a:endParaRPr>
          </a:p>
          <a:p>
            <a:pPr marL="0" indent="0">
              <a:buNone/>
            </a:pPr>
            <a:endParaRPr lang="en-IN" sz="2000" dirty="0">
              <a:latin typeface="+mn-ea"/>
            </a:endParaRPr>
          </a:p>
        </p:txBody>
      </p:sp>
      <p:sp>
        <p:nvSpPr>
          <p:cNvPr id="8" name="Title 1"/>
          <p:cNvSpPr txBox="1"/>
          <p:nvPr/>
        </p:nvSpPr>
        <p:spPr>
          <a:xfrm>
            <a:off x="886880" y="356723"/>
            <a:ext cx="3609913" cy="857302"/>
          </a:xfrm>
          <a:prstGeom prst="rect">
            <a:avLst/>
          </a:prstGeom>
        </p:spPr>
        <p:txBody>
          <a:bodyPr vert="horz" lIns="72658" tIns="36329" rIns="72658" bIns="36329" rtlCol="0" anchor="ctr">
            <a:normAutofit/>
          </a:bodyPr>
          <a:lstStyle/>
          <a:p>
            <a:pPr lvl="0" algn="ctr">
              <a:spcBef>
                <a:spcPct val="0"/>
              </a:spcBef>
              <a:defRPr/>
            </a:pPr>
            <a:r>
              <a:rPr lang="en-US" sz="2000" dirty="0" smtClean="0">
                <a:latin typeface="+mn-ea"/>
              </a:rPr>
              <a:t>Pre-Increment </a:t>
            </a:r>
            <a:endParaRPr kumimoji="0" lang="en-US" sz="2000" b="0" i="0" u="none" strike="noStrike" kern="1200" cap="none" spc="0" normalizeH="0" baseline="0" noProof="0" dirty="0" smtClean="0">
              <a:ln>
                <a:noFill/>
              </a:ln>
              <a:solidFill>
                <a:schemeClr val="tx1"/>
              </a:solidFill>
              <a:effectLst/>
              <a:uLnTx/>
              <a:uFillTx/>
              <a:latin typeface="+mn-ea"/>
              <a:ea typeface="+mj-ea"/>
              <a:cs typeface="+mj-cs"/>
            </a:endParaRPr>
          </a:p>
        </p:txBody>
      </p:sp>
      <p:sp>
        <p:nvSpPr>
          <p:cNvPr id="9" name="Title 1"/>
          <p:cNvSpPr txBox="1"/>
          <p:nvPr/>
        </p:nvSpPr>
        <p:spPr>
          <a:xfrm>
            <a:off x="4647207" y="361206"/>
            <a:ext cx="3609913" cy="857302"/>
          </a:xfrm>
          <a:prstGeom prst="rect">
            <a:avLst/>
          </a:prstGeom>
        </p:spPr>
        <p:txBody>
          <a:bodyPr vert="horz" lIns="72658" tIns="36329" rIns="72658" bIns="36329" rtlCol="0" anchor="ctr">
            <a:normAutofit/>
          </a:bodyPr>
          <a:lstStyle/>
          <a:p>
            <a:pPr lvl="0" algn="ctr">
              <a:spcBef>
                <a:spcPct val="0"/>
              </a:spcBef>
              <a:defRPr/>
            </a:pPr>
            <a:r>
              <a:rPr lang="en-US" sz="2000" dirty="0" smtClean="0">
                <a:latin typeface="+mn-ea"/>
              </a:rPr>
              <a:t>Post-Increment </a:t>
            </a:r>
            <a:endParaRPr kumimoji="0" lang="en-US" sz="2000" b="0" i="0" u="none" strike="noStrike" kern="1200" cap="none" spc="0" normalizeH="0" baseline="0" noProof="0" dirty="0" smtClean="0">
              <a:ln>
                <a:noFill/>
              </a:ln>
              <a:solidFill>
                <a:schemeClr val="tx1"/>
              </a:solidFill>
              <a:effectLst/>
              <a:uLnTx/>
              <a:uFillTx/>
              <a:latin typeface="+mn-ea"/>
              <a:ea typeface="+mj-ea"/>
              <a:cs typeface="+mj-cs"/>
            </a:endParaRPr>
          </a:p>
        </p:txBody>
      </p:sp>
      <p:sp>
        <p:nvSpPr>
          <p:cNvPr id="10" name="Title 1"/>
          <p:cNvSpPr txBox="1"/>
          <p:nvPr/>
        </p:nvSpPr>
        <p:spPr>
          <a:xfrm>
            <a:off x="435641" y="1218507"/>
            <a:ext cx="4061153" cy="1955369"/>
          </a:xfrm>
          <a:prstGeom prst="rect">
            <a:avLst/>
          </a:prstGeom>
        </p:spPr>
        <p:txBody>
          <a:bodyPr vert="horz" lIns="72658" tIns="36329" rIns="72658" bIns="36329" rtlCol="0" anchor="ctr">
            <a:noAutofit/>
          </a:bodyPr>
          <a:lstStyle/>
          <a:p>
            <a:pPr marL="0" marR="0" lvl="0" indent="0" algn="ctr" defTabSz="735965" rtl="0" eaLnBrk="1" fontAlgn="auto" latinLnBrk="0" hangingPunct="1">
              <a:lnSpc>
                <a:spcPct val="100000"/>
              </a:lnSpc>
              <a:spcBef>
                <a:spcPct val="0"/>
              </a:spcBef>
              <a:spcAft>
                <a:spcPts val="0"/>
              </a:spcAft>
              <a:buClrTx/>
              <a:buSzTx/>
              <a:buFontTx/>
              <a:buNone/>
              <a:defRPr/>
            </a:pPr>
            <a:r>
              <a:rPr lang="en-US" sz="2000" dirty="0" smtClean="0">
                <a:latin typeface="+mn-ea"/>
              </a:rPr>
              <a:t> ++a. </a:t>
            </a:r>
          </a:p>
          <a:p>
            <a:pPr marL="0" marR="0" lvl="0" indent="0" algn="ctr" defTabSz="735965" rtl="0" eaLnBrk="1" fontAlgn="auto" latinLnBrk="0" hangingPunct="1">
              <a:lnSpc>
                <a:spcPct val="100000"/>
              </a:lnSpc>
              <a:spcBef>
                <a:spcPct val="0"/>
              </a:spcBef>
              <a:spcAft>
                <a:spcPts val="0"/>
              </a:spcAft>
              <a:buClrTx/>
              <a:buSzTx/>
              <a:buFontTx/>
              <a:buNone/>
              <a:defRPr/>
            </a:pPr>
            <a:r>
              <a:rPr lang="en-US" sz="2000" dirty="0" smtClean="0">
                <a:latin typeface="+mn-ea"/>
              </a:rPr>
              <a:t>First increment by 1 </a:t>
            </a:r>
          </a:p>
          <a:p>
            <a:pPr marL="0" marR="0" lvl="0" indent="0" algn="ctr" defTabSz="735965" rtl="0" eaLnBrk="1" fontAlgn="auto" latinLnBrk="0" hangingPunct="1">
              <a:lnSpc>
                <a:spcPct val="100000"/>
              </a:lnSpc>
              <a:spcBef>
                <a:spcPct val="0"/>
              </a:spcBef>
              <a:spcAft>
                <a:spcPts val="0"/>
              </a:spcAft>
              <a:buClrTx/>
              <a:buSzTx/>
              <a:buFontTx/>
              <a:buNone/>
              <a:defRPr/>
            </a:pPr>
            <a:r>
              <a:rPr lang="en-US" sz="2000" dirty="0" smtClean="0">
                <a:latin typeface="+mn-ea"/>
              </a:rPr>
              <a:t>then, it returns the value. </a:t>
            </a:r>
          </a:p>
          <a:p>
            <a:pPr marL="0" marR="0" lvl="0" indent="0" algn="ctr" defTabSz="735965" rtl="0" eaLnBrk="1" fontAlgn="auto" latinLnBrk="0" hangingPunct="1">
              <a:lnSpc>
                <a:spcPct val="100000"/>
              </a:lnSpc>
              <a:spcBef>
                <a:spcPct val="0"/>
              </a:spcBef>
              <a:spcAft>
                <a:spcPts val="0"/>
              </a:spcAft>
              <a:buClrTx/>
              <a:buSzTx/>
              <a:buFontTx/>
              <a:buNone/>
              <a:defRPr/>
            </a:pPr>
            <a:endParaRPr kumimoji="0" lang="en-IN" sz="2000" b="0" i="0" u="none" strike="noStrike" kern="1200" cap="none" spc="0" normalizeH="0" baseline="0" noProof="0" dirty="0">
              <a:ln>
                <a:noFill/>
              </a:ln>
              <a:solidFill>
                <a:schemeClr val="tx1"/>
              </a:solidFill>
              <a:effectLst/>
              <a:uLnTx/>
              <a:uFillTx/>
              <a:latin typeface="+mn-ea"/>
              <a:ea typeface="+mj-ea"/>
              <a:cs typeface="+mj-cs"/>
            </a:endParaRPr>
          </a:p>
        </p:txBody>
      </p:sp>
      <p:sp>
        <p:nvSpPr>
          <p:cNvPr id="11" name="Title 1"/>
          <p:cNvSpPr txBox="1"/>
          <p:nvPr/>
        </p:nvSpPr>
        <p:spPr>
          <a:xfrm>
            <a:off x="4647207" y="1293713"/>
            <a:ext cx="4286772" cy="1428924"/>
          </a:xfrm>
          <a:prstGeom prst="rect">
            <a:avLst/>
          </a:prstGeom>
        </p:spPr>
        <p:txBody>
          <a:bodyPr vert="horz" lIns="72658" tIns="36329" rIns="72658" bIns="36329" rtlCol="0" anchor="ctr">
            <a:noAutofit/>
          </a:bodyPr>
          <a:lstStyle/>
          <a:p>
            <a:pPr lvl="0" algn="ctr">
              <a:spcBef>
                <a:spcPct val="0"/>
              </a:spcBef>
              <a:defRPr/>
            </a:pPr>
            <a:r>
              <a:rPr lang="en-US" sz="2000" dirty="0" smtClean="0">
                <a:latin typeface="+mn-ea"/>
              </a:rPr>
              <a:t>a++. </a:t>
            </a:r>
          </a:p>
          <a:p>
            <a:pPr lvl="0" algn="ctr">
              <a:spcBef>
                <a:spcPct val="0"/>
              </a:spcBef>
              <a:defRPr/>
            </a:pPr>
            <a:r>
              <a:rPr lang="en-US" sz="2000" dirty="0" smtClean="0">
                <a:latin typeface="+mn-ea"/>
              </a:rPr>
              <a:t>First return the original value</a:t>
            </a:r>
          </a:p>
          <a:p>
            <a:pPr marL="0" marR="0" lvl="0" indent="0" algn="ctr" defTabSz="735965" rtl="0" eaLnBrk="1" fontAlgn="auto" latinLnBrk="0" hangingPunct="1">
              <a:lnSpc>
                <a:spcPct val="100000"/>
              </a:lnSpc>
              <a:spcBef>
                <a:spcPct val="0"/>
              </a:spcBef>
              <a:spcAft>
                <a:spcPts val="0"/>
              </a:spcAft>
              <a:buClrTx/>
              <a:buSzTx/>
              <a:buFontTx/>
              <a:buNone/>
              <a:defRPr/>
            </a:pPr>
            <a:endParaRPr kumimoji="0" lang="en-IN" sz="2000" b="0" i="0" u="none" strike="noStrike" kern="1200" cap="none" spc="0" normalizeH="0" baseline="0" noProof="0" dirty="0">
              <a:ln>
                <a:noFill/>
              </a:ln>
              <a:solidFill>
                <a:schemeClr val="tx1"/>
              </a:solidFill>
              <a:effectLst/>
              <a:uLnTx/>
              <a:uFillTx/>
              <a:latin typeface="+mn-ea"/>
              <a:ea typeface="+mj-ea"/>
              <a:cs typeface="+mj-cs"/>
            </a:endParaRPr>
          </a:p>
        </p:txBody>
      </p:sp>
      <p:sp>
        <p:nvSpPr>
          <p:cNvPr id="12" name="Rectangle 11"/>
          <p:cNvSpPr/>
          <p:nvPr/>
        </p:nvSpPr>
        <p:spPr>
          <a:xfrm>
            <a:off x="5248859" y="2120986"/>
            <a:ext cx="3233881" cy="398780"/>
          </a:xfrm>
          <a:prstGeom prst="rect">
            <a:avLst/>
          </a:prstGeom>
        </p:spPr>
        <p:txBody>
          <a:bodyPr wrap="square">
            <a:spAutoFit/>
          </a:bodyPr>
          <a:lstStyle/>
          <a:p>
            <a:r>
              <a:rPr lang="en-US" sz="2000" dirty="0" smtClean="0">
                <a:latin typeface="+mn-ea"/>
              </a:rPr>
              <a:t>then, it is incremented by 1.</a:t>
            </a:r>
          </a:p>
        </p:txBody>
      </p:sp>
      <p:pic>
        <p:nvPicPr>
          <p:cNvPr id="8196" name="Picture 4" descr="https://keydifferences.com/wp-content/uploads/2015/11/prepaid-vs-postpaid.jpg"/>
          <p:cNvPicPr>
            <a:picLocks noChangeAspect="1" noChangeArrowheads="1"/>
          </p:cNvPicPr>
          <p:nvPr/>
        </p:nvPicPr>
        <p:blipFill>
          <a:blip r:embed="rId3" cstate="print"/>
          <a:srcRect r="64482"/>
          <a:stretch>
            <a:fillRect/>
          </a:stretch>
        </p:blipFill>
        <p:spPr bwMode="auto">
          <a:xfrm>
            <a:off x="1714154" y="3399496"/>
            <a:ext cx="809888" cy="1293396"/>
          </a:xfrm>
          <a:prstGeom prst="rect">
            <a:avLst/>
          </a:prstGeom>
          <a:noFill/>
        </p:spPr>
      </p:pic>
      <p:pic>
        <p:nvPicPr>
          <p:cNvPr id="13" name="Picture 4" descr="https://keydifferences.com/wp-content/uploads/2015/11/prepaid-vs-postpaid.jpg"/>
          <p:cNvPicPr>
            <a:picLocks noChangeAspect="1" noChangeArrowheads="1"/>
          </p:cNvPicPr>
          <p:nvPr/>
        </p:nvPicPr>
        <p:blipFill>
          <a:blip r:embed="rId3" cstate="print"/>
          <a:srcRect l="64482"/>
          <a:stretch>
            <a:fillRect/>
          </a:stretch>
        </p:blipFill>
        <p:spPr bwMode="auto">
          <a:xfrm>
            <a:off x="6602578" y="3399498"/>
            <a:ext cx="753476" cy="1203304"/>
          </a:xfrm>
          <a:prstGeom prst="rect">
            <a:avLst/>
          </a:prstGeom>
          <a:noFill/>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p:cTn id="11" dur="1000" fill="hold"/>
                                        <p:tgtEl>
                                          <p:spTgt spid="10">
                                            <p:txEl>
                                              <p:pRg st="1" end="1"/>
                                            </p:txEl>
                                          </p:spTgt>
                                        </p:tgtEl>
                                        <p:attrNameLst>
                                          <p:attrName>ppt_x</p:attrName>
                                        </p:attrNameLst>
                                      </p:cBhvr>
                                      <p:tavLst>
                                        <p:tav tm="0">
                                          <p:val>
                                            <p:strVal val="#ppt_x-.2"/>
                                          </p:val>
                                        </p:tav>
                                        <p:tav tm="100000">
                                          <p:val>
                                            <p:strVal val="#ppt_x"/>
                                          </p:val>
                                        </p:tav>
                                      </p:tavLst>
                                    </p:anim>
                                    <p:anim calcmode="lin" valueType="num">
                                      <p:cBhvr>
                                        <p:cTn id="12" dur="1000" fill="hold"/>
                                        <p:tgtEl>
                                          <p:spTgt spid="1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10">
                                            <p:txEl>
                                              <p:pRg st="1" end="1"/>
                                            </p:txEl>
                                          </p:spTgt>
                                        </p:tgtEl>
                                      </p:cBhvr>
                                    </p:animEffect>
                                  </p:childTnLst>
                                </p:cTn>
                              </p:par>
                            </p:childTnLst>
                          </p:cTn>
                        </p:par>
                        <p:par>
                          <p:cTn id="14" fill="hold">
                            <p:stCondLst>
                              <p:cond delay="2000"/>
                            </p:stCondLst>
                            <p:childTnLst>
                              <p:par>
                                <p:cTn id="15" presetID="29" presetClass="entr" presetSubtype="0" fill="hold" grpId="0" nodeType="after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p:cTn id="17" dur="1000" fill="hold"/>
                                        <p:tgtEl>
                                          <p:spTgt spid="10">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10">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fade">
                                      <p:cBhvr>
                                        <p:cTn id="24" dur="1000"/>
                                        <p:tgtEl>
                                          <p:spTgt spid="1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 calcmode="lin" valueType="num">
                                      <p:cBhvr>
                                        <p:cTn id="29" dur="1000" fill="hold"/>
                                        <p:tgtEl>
                                          <p:spTgt spid="11">
                                            <p:txEl>
                                              <p:pRg st="1" end="1"/>
                                            </p:txEl>
                                          </p:spTgt>
                                        </p:tgtEl>
                                        <p:attrNameLst>
                                          <p:attrName>ppt_x</p:attrName>
                                        </p:attrNameLst>
                                      </p:cBhvr>
                                      <p:tavLst>
                                        <p:tav tm="0">
                                          <p:val>
                                            <p:strVal val="#ppt_x-.2"/>
                                          </p:val>
                                        </p:tav>
                                        <p:tav tm="100000">
                                          <p:val>
                                            <p:strVal val="#ppt_x"/>
                                          </p:val>
                                        </p:tav>
                                      </p:tavLst>
                                    </p:anim>
                                    <p:anim calcmode="lin" valueType="num">
                                      <p:cBhvr>
                                        <p:cTn id="30" dur="1000" fill="hold"/>
                                        <p:tgtEl>
                                          <p:spTgt spid="1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1">
                                            <p:txEl>
                                              <p:pRg st="1" end="1"/>
                                            </p:txEl>
                                          </p:spTgt>
                                        </p:tgtEl>
                                      </p:cBhvr>
                                    </p:animEffect>
                                  </p:childTnLst>
                                </p:cTn>
                              </p:par>
                            </p:childTnLst>
                          </p:cTn>
                        </p:par>
                        <p:par>
                          <p:cTn id="32" fill="hold">
                            <p:stCondLst>
                              <p:cond delay="1000"/>
                            </p:stCondLst>
                            <p:childTnLst>
                              <p:par>
                                <p:cTn id="33" presetID="29" presetClass="entr" presetSubtype="0" fill="hold" nodeType="after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 calcmode="lin" valueType="num">
                                      <p:cBhvr>
                                        <p:cTn id="35" dur="1000" fill="hold"/>
                                        <p:tgtEl>
                                          <p:spTgt spid="12">
                                            <p:txEl>
                                              <p:pRg st="0" end="0"/>
                                            </p:txEl>
                                          </p:spTgt>
                                        </p:tgtEl>
                                        <p:attrNameLst>
                                          <p:attrName>ppt_x</p:attrName>
                                        </p:attrNameLst>
                                      </p:cBhvr>
                                      <p:tavLst>
                                        <p:tav tm="0">
                                          <p:val>
                                            <p:strVal val="#ppt_x-.2"/>
                                          </p:val>
                                        </p:tav>
                                        <p:tav tm="100000">
                                          <p:val>
                                            <p:strVal val="#ppt_x"/>
                                          </p:val>
                                        </p:tav>
                                      </p:tavLst>
                                    </p:anim>
                                    <p:anim calcmode="lin" valueType="num">
                                      <p:cBhvr>
                                        <p:cTn id="36" dur="1000" fill="hold"/>
                                        <p:tgtEl>
                                          <p:spTgt spid="1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48430" y="318"/>
            <a:ext cx="5167630" cy="5143500"/>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sz="1975" b="1" dirty="0" smtClean="0">
                <a:solidFill>
                  <a:schemeClr val="bg1"/>
                </a:solidFill>
              </a:rPr>
              <a:t>a++ Initially a = 10. so 10 is displayed</a:t>
            </a:r>
          </a:p>
          <a:p>
            <a:pPr algn="ctr">
              <a:lnSpc>
                <a:spcPct val="150000"/>
              </a:lnSpc>
            </a:pPr>
            <a:r>
              <a:rPr lang="en-US" sz="1975" b="1" dirty="0" smtClean="0">
                <a:solidFill>
                  <a:schemeClr val="bg1"/>
                </a:solidFill>
              </a:rPr>
              <a:t> then, a is increased to 11.</a:t>
            </a:r>
          </a:p>
          <a:p>
            <a:pPr algn="ctr">
              <a:lnSpc>
                <a:spcPct val="150000"/>
              </a:lnSpc>
            </a:pPr>
            <a:endParaRPr lang="en-US" sz="1975" b="1" dirty="0" smtClean="0">
              <a:solidFill>
                <a:schemeClr val="bg1"/>
              </a:solidFill>
            </a:endParaRPr>
          </a:p>
          <a:p>
            <a:pPr algn="ctr">
              <a:lnSpc>
                <a:spcPct val="150000"/>
              </a:lnSpc>
            </a:pPr>
            <a:r>
              <a:rPr lang="en-US" sz="1975" b="1" dirty="0" smtClean="0">
                <a:solidFill>
                  <a:schemeClr val="bg1"/>
                </a:solidFill>
              </a:rPr>
              <a:t>++b Initially b = 10.It is increased to 11 </a:t>
            </a:r>
          </a:p>
          <a:p>
            <a:pPr algn="ctr">
              <a:lnSpc>
                <a:spcPct val="150000"/>
              </a:lnSpc>
            </a:pPr>
            <a:r>
              <a:rPr lang="en-US" sz="1975" b="1" dirty="0" smtClean="0">
                <a:solidFill>
                  <a:schemeClr val="bg1"/>
                </a:solidFill>
              </a:rPr>
              <a:t>then, it is displayed. </a:t>
            </a:r>
          </a:p>
        </p:txBody>
      </p:sp>
      <p:sp>
        <p:nvSpPr>
          <p:cNvPr id="3" name="Content Placeholder 2"/>
          <p:cNvSpPr>
            <a:spLocks noGrp="1"/>
          </p:cNvSpPr>
          <p:nvPr>
            <p:ph idx="1"/>
          </p:nvPr>
        </p:nvSpPr>
        <p:spPr>
          <a:xfrm>
            <a:off x="434340" y="387668"/>
            <a:ext cx="2944495" cy="3712845"/>
          </a:xfrm>
        </p:spPr>
        <p:txBody>
          <a:bodyPr>
            <a:normAutofit fontScale="90000" lnSpcReduction="20000"/>
          </a:bodyPr>
          <a:lstStyle/>
          <a:p>
            <a:pPr marL="0" lvl="0" indent="0">
              <a:lnSpc>
                <a:spcPct val="150000"/>
              </a:lnSpc>
              <a:spcBef>
                <a:spcPct val="0"/>
              </a:spcBef>
              <a:buNone/>
            </a:pPr>
            <a:r>
              <a:rPr lang="en-US" sz="2200" b="1" dirty="0"/>
              <a:t>Example</a:t>
            </a:r>
          </a:p>
          <a:p>
            <a:pPr marL="0" lvl="0" indent="0">
              <a:lnSpc>
                <a:spcPct val="150000"/>
              </a:lnSpc>
              <a:spcBef>
                <a:spcPct val="0"/>
              </a:spcBef>
              <a:buNone/>
            </a:pPr>
            <a:r>
              <a:rPr lang="en-US" sz="2200" dirty="0"/>
              <a:t>#include &lt;</a:t>
            </a:r>
            <a:r>
              <a:rPr lang="en-US" sz="2200" dirty="0" err="1"/>
              <a:t>stdio.h</a:t>
            </a:r>
            <a:r>
              <a:rPr lang="en-US" sz="2200" dirty="0"/>
              <a:t>&gt; </a:t>
            </a:r>
          </a:p>
          <a:p>
            <a:pPr marL="0" lvl="0" indent="0">
              <a:lnSpc>
                <a:spcPct val="150000"/>
              </a:lnSpc>
              <a:spcBef>
                <a:spcPct val="0"/>
              </a:spcBef>
              <a:buNone/>
            </a:pPr>
            <a:r>
              <a:rPr lang="en-US" sz="2200" dirty="0" err="1" smtClean="0"/>
              <a:t>int</a:t>
            </a:r>
            <a:r>
              <a:rPr lang="en-US" sz="2200" dirty="0" smtClean="0"/>
              <a:t> </a:t>
            </a:r>
            <a:r>
              <a:rPr lang="en-US" sz="2200" dirty="0"/>
              <a:t>main()</a:t>
            </a:r>
          </a:p>
          <a:p>
            <a:pPr marL="0" lvl="0" indent="0">
              <a:lnSpc>
                <a:spcPct val="150000"/>
              </a:lnSpc>
              <a:spcBef>
                <a:spcPct val="0"/>
              </a:spcBef>
              <a:buNone/>
            </a:pPr>
            <a:r>
              <a:rPr lang="en-US" sz="2200" dirty="0" smtClean="0"/>
              <a:t>{ </a:t>
            </a:r>
            <a:endParaRPr lang="en-US" sz="2200" dirty="0"/>
          </a:p>
          <a:p>
            <a:pPr marL="0" lvl="0" indent="0">
              <a:lnSpc>
                <a:spcPct val="150000"/>
              </a:lnSpc>
              <a:spcBef>
                <a:spcPct val="0"/>
              </a:spcBef>
              <a:buNone/>
            </a:pPr>
            <a:r>
              <a:rPr lang="en-US" sz="2200" dirty="0"/>
              <a:t>int </a:t>
            </a:r>
            <a:r>
              <a:rPr lang="en-US" sz="2200" dirty="0" smtClean="0"/>
              <a:t>a=10,b=10;</a:t>
            </a:r>
            <a:endParaRPr lang="en-US" sz="2200" dirty="0"/>
          </a:p>
          <a:p>
            <a:pPr marL="0" lvl="0" indent="0">
              <a:lnSpc>
                <a:spcPct val="150000"/>
              </a:lnSpc>
              <a:spcBef>
                <a:spcPct val="0"/>
              </a:spcBef>
              <a:buNone/>
            </a:pPr>
            <a:r>
              <a:rPr lang="en-US" sz="2200" dirty="0" err="1"/>
              <a:t>printf</a:t>
            </a:r>
            <a:r>
              <a:rPr lang="en-US" sz="2200" dirty="0"/>
              <a:t>("%d\</a:t>
            </a:r>
            <a:r>
              <a:rPr lang="en-US" sz="2200" dirty="0" err="1"/>
              <a:t>n</a:t>
            </a:r>
            <a:r>
              <a:rPr lang="en-US" sz="2200" dirty="0" err="1" smtClean="0"/>
              <a:t>",a</a:t>
            </a:r>
            <a:r>
              <a:rPr lang="en-US" sz="2200" dirty="0" smtClean="0"/>
              <a:t>++); </a:t>
            </a:r>
          </a:p>
          <a:p>
            <a:pPr marL="0" lvl="0" indent="0">
              <a:lnSpc>
                <a:spcPct val="150000"/>
              </a:lnSpc>
              <a:spcBef>
                <a:spcPct val="0"/>
              </a:spcBef>
              <a:buNone/>
            </a:pPr>
            <a:r>
              <a:rPr lang="en-US" sz="2200" dirty="0" err="1" smtClean="0"/>
              <a:t>printf</a:t>
            </a:r>
            <a:r>
              <a:rPr lang="en-US" sz="2200" dirty="0"/>
              <a:t>("%d</a:t>
            </a:r>
            <a:r>
              <a:rPr lang="en-US" sz="2200" dirty="0" smtClean="0"/>
              <a:t>",++b); </a:t>
            </a:r>
            <a:endParaRPr lang="en-US" sz="2200" i="1" dirty="0">
              <a:solidFill>
                <a:schemeClr val="accent1"/>
              </a:solidFill>
            </a:endParaRPr>
          </a:p>
          <a:p>
            <a:pPr marL="0" lvl="0" indent="0">
              <a:lnSpc>
                <a:spcPct val="150000"/>
              </a:lnSpc>
              <a:spcBef>
                <a:spcPct val="0"/>
              </a:spcBef>
              <a:buNone/>
            </a:pPr>
            <a:r>
              <a:rPr lang="en-US" sz="2200" dirty="0"/>
              <a:t>return 0; </a:t>
            </a:r>
          </a:p>
          <a:p>
            <a:pPr marL="0" lvl="0" indent="0">
              <a:lnSpc>
                <a:spcPct val="150000"/>
              </a:lnSpc>
              <a:spcBef>
                <a:spcPct val="0"/>
              </a:spcBef>
              <a:buNone/>
            </a:pPr>
            <a:r>
              <a:rPr lang="en-US" sz="2200" dirty="0"/>
              <a:t>}</a:t>
            </a:r>
            <a:endParaRPr lang="en-US" sz="2200" b="1" dirty="0"/>
          </a:p>
          <a:p>
            <a:pPr marL="0" lvl="0" indent="0">
              <a:lnSpc>
                <a:spcPct val="150000"/>
              </a:lnSpc>
              <a:spcBef>
                <a:spcPct val="0"/>
              </a:spcBef>
              <a:buNone/>
            </a:pPr>
            <a:endParaRPr lang="en-IN" sz="2200" dirty="0"/>
          </a:p>
        </p:txBody>
      </p:sp>
      <p:sp>
        <p:nvSpPr>
          <p:cNvPr id="5" name="Rectangle 4"/>
          <p:cNvSpPr/>
          <p:nvPr/>
        </p:nvSpPr>
        <p:spPr>
          <a:xfrm>
            <a:off x="2663190" y="3925888"/>
            <a:ext cx="1632585" cy="1004570"/>
          </a:xfrm>
          <a:prstGeom prst="rect">
            <a:avLst/>
          </a:prstGeom>
        </p:spPr>
        <p:txBody>
          <a:bodyPr wrap="square">
            <a:spAutoFit/>
          </a:bodyPr>
          <a:lstStyle/>
          <a:p>
            <a:pPr>
              <a:buNone/>
            </a:pPr>
            <a:r>
              <a:rPr lang="en-US" sz="1975"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Output:</a:t>
            </a:r>
          </a:p>
          <a:p>
            <a:pPr>
              <a:buNone/>
            </a:pPr>
            <a:r>
              <a:rPr lang="en-US" sz="1975"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10</a:t>
            </a:r>
          </a:p>
          <a:p>
            <a:pPr>
              <a:buNone/>
            </a:pPr>
            <a:r>
              <a:rPr lang="en-US" sz="1975"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11</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1000"/>
                                        <p:tgtEl>
                                          <p:spTgt spid="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Right)">
                                      <p:cBhvr>
                                        <p:cTn id="10" dur="1000"/>
                                        <p:tgtEl>
                                          <p:spTgt spid="3">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trips(downRight)">
                                      <p:cBhvr>
                                        <p:cTn id="13" dur="1000"/>
                                        <p:tgtEl>
                                          <p:spTgt spid="3">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trips(downRight)">
                                      <p:cBhvr>
                                        <p:cTn id="16" dur="1000"/>
                                        <p:tgtEl>
                                          <p:spTgt spid="3">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trips(downRight)">
                                      <p:cBhvr>
                                        <p:cTn id="19" dur="1000"/>
                                        <p:tgtEl>
                                          <p:spTgt spid="3">
                                            <p:txEl>
                                              <p:pRg st="4" end="4"/>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Right)">
                                      <p:cBhvr>
                                        <p:cTn id="22" dur="1000"/>
                                        <p:tgtEl>
                                          <p:spTgt spid="3">
                                            <p:txEl>
                                              <p:pRg st="5" end="5"/>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strips(downRight)">
                                      <p:cBhvr>
                                        <p:cTn id="25" dur="1000"/>
                                        <p:tgtEl>
                                          <p:spTgt spid="3">
                                            <p:txEl>
                                              <p:pRg st="6" end="6"/>
                                            </p:txEl>
                                          </p:spTgt>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strips(downRight)">
                                      <p:cBhvr>
                                        <p:cTn id="28" dur="1000"/>
                                        <p:tgtEl>
                                          <p:spTgt spid="3">
                                            <p:txEl>
                                              <p:pRg st="7" end="7"/>
                                            </p:txEl>
                                          </p:spTgt>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strips(downRight)">
                                      <p:cBhvr>
                                        <p:cTn id="31" dur="10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righ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3" grpId="0" uiExpand="1" build="p"/>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158750" y="1519238"/>
            <a:ext cx="4250055" cy="526415"/>
          </a:xfrm>
        </p:spPr>
        <p:txBody>
          <a:bodyPr>
            <a:normAutofit fontScale="90000"/>
          </a:bodyPr>
          <a:lstStyle/>
          <a:p>
            <a:pPr algn="l">
              <a:lnSpc>
                <a:spcPct val="150000"/>
              </a:lnSpc>
              <a:spcBef>
                <a:spcPct val="20000"/>
              </a:spcBef>
              <a:defRPr/>
            </a:pPr>
            <a:r>
              <a:rPr lang="en-IN" sz="2200" b="1" dirty="0" smtClean="0">
                <a:solidFill>
                  <a:schemeClr val="bg1">
                    <a:lumMod val="50000"/>
                  </a:schemeClr>
                </a:solidFill>
                <a:latin typeface="+mn-ea"/>
              </a:rPr>
              <a:t>Arithmetic Operators</a:t>
            </a:r>
          </a:p>
        </p:txBody>
      </p:sp>
      <p:sp>
        <p:nvSpPr>
          <p:cNvPr id="12" name="Title 1"/>
          <p:cNvSpPr txBox="1"/>
          <p:nvPr/>
        </p:nvSpPr>
        <p:spPr>
          <a:xfrm>
            <a:off x="158750"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solidFill>
                <a:effectLst/>
                <a:uLnTx/>
                <a:uFillTx/>
                <a:latin typeface="+mn-ea"/>
                <a:ea typeface="+mj-ea"/>
                <a:cs typeface="+mj-cs"/>
              </a:rPr>
              <a:t>Logical Operators</a:t>
            </a:r>
          </a:p>
        </p:txBody>
      </p:sp>
      <p:sp>
        <p:nvSpPr>
          <p:cNvPr id="13" name="Title 1"/>
          <p:cNvSpPr txBox="1"/>
          <p:nvPr/>
        </p:nvSpPr>
        <p:spPr>
          <a:xfrm>
            <a:off x="158750" y="1970723"/>
            <a:ext cx="3749675"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Relational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4" name="Title 1"/>
          <p:cNvSpPr txBox="1"/>
          <p:nvPr/>
        </p:nvSpPr>
        <p:spPr>
          <a:xfrm>
            <a:off x="83820" y="3700463"/>
            <a:ext cx="608965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5" name="Title 1"/>
          <p:cNvSpPr txBox="1"/>
          <p:nvPr/>
        </p:nvSpPr>
        <p:spPr>
          <a:xfrm>
            <a:off x="158750" y="3324543"/>
            <a:ext cx="435165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Bitwise</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6" name="Title 1"/>
          <p:cNvSpPr txBox="1"/>
          <p:nvPr/>
        </p:nvSpPr>
        <p:spPr>
          <a:xfrm>
            <a:off x="158750" y="4226878"/>
            <a:ext cx="391858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7" name="Title 1"/>
          <p:cNvSpPr txBox="1"/>
          <p:nvPr/>
        </p:nvSpPr>
        <p:spPr>
          <a:xfrm>
            <a:off x="158750" y="2497138"/>
            <a:ext cx="411035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solidFill>
                <a:latin typeface="+mn-ea"/>
                <a:ea typeface="+mj-ea"/>
                <a:cs typeface="+mj-cs"/>
              </a:rPr>
              <a:t>Assignment</a:t>
            </a:r>
            <a:r>
              <a:rPr kumimoji="0" lang="en-IN" sz="2200" b="0" i="0" u="none" strike="noStrike" kern="1200" cap="none" spc="0" normalizeH="0" baseline="0" noProof="0" dirty="0" smtClean="0">
                <a:ln>
                  <a:noFill/>
                </a:ln>
                <a:solidFill>
                  <a:schemeClr val="bg1"/>
                </a:solidFill>
                <a:effectLst/>
                <a:uLnTx/>
                <a:uFillTx/>
                <a:latin typeface="+mn-ea"/>
                <a:ea typeface="+mj-ea"/>
                <a:cs typeface="+mj-cs"/>
              </a:rPr>
              <a:t> Operators</a:t>
            </a:r>
            <a:endParaRPr kumimoji="0" lang="en-US" sz="2200" b="0" i="0" u="none" strike="noStrike" kern="1200" cap="none" spc="0" normalizeH="0" baseline="0" noProof="0" dirty="0">
              <a:ln>
                <a:noFill/>
              </a:ln>
              <a:solidFill>
                <a:schemeClr val="bg1"/>
              </a:solidFill>
              <a:effectLst/>
              <a:uLnTx/>
              <a:uFillTx/>
              <a:latin typeface="+mn-ea"/>
              <a:ea typeface="+mj-ea"/>
              <a:cs typeface="+mj-cs"/>
            </a:endParaRPr>
          </a:p>
        </p:txBody>
      </p:sp>
      <p:sp>
        <p:nvSpPr>
          <p:cNvPr id="18" name="Rectangle 17"/>
          <p:cNvSpPr/>
          <p:nvPr/>
        </p:nvSpPr>
        <p:spPr>
          <a:xfrm>
            <a:off x="158750" y="842328"/>
            <a:ext cx="3917950" cy="598805"/>
          </a:xfrm>
          <a:prstGeom prst="rect">
            <a:avLst/>
          </a:prstGeom>
        </p:spPr>
        <p:txBody>
          <a:bodyPr wrap="square">
            <a:spAutoFit/>
          </a:bodyPr>
          <a:lstStyle/>
          <a:p>
            <a:pPr>
              <a:lnSpc>
                <a:spcPct val="150000"/>
              </a:lnSpc>
            </a:pPr>
            <a:r>
              <a:rPr lang="en-US" sz="2200" dirty="0" smtClean="0">
                <a:solidFill>
                  <a:schemeClr val="bg1"/>
                </a:solidFill>
                <a:latin typeface="+mn-ea"/>
              </a:rPr>
              <a:t>7 categories:</a:t>
            </a:r>
            <a:r>
              <a:rPr lang="en-IN" sz="2200" dirty="0" smtClean="0">
                <a:solidFill>
                  <a:schemeClr val="bg1"/>
                </a:solidFill>
                <a:latin typeface="+mn-ea"/>
              </a:rPr>
              <a:t>.</a:t>
            </a:r>
            <a:endParaRPr lang="en-US" sz="2200" dirty="0">
              <a:solidFill>
                <a:schemeClr val="bg1"/>
              </a:solidFill>
              <a:latin typeface="+mn-ea"/>
            </a:endParaRPr>
          </a:p>
        </p:txBody>
      </p:sp>
      <p:sp>
        <p:nvSpPr>
          <p:cNvPr id="2" name="Title 1"/>
          <p:cNvSpPr txBox="1"/>
          <p:nvPr/>
        </p:nvSpPr>
        <p:spPr>
          <a:xfrm>
            <a:off x="158115" y="2947988"/>
            <a:ext cx="391858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Logical Operators</a:t>
            </a:r>
          </a:p>
        </p:txBody>
      </p:sp>
      <p:sp>
        <p:nvSpPr>
          <p:cNvPr id="3" name="Title 1"/>
          <p:cNvSpPr txBox="1"/>
          <p:nvPr/>
        </p:nvSpPr>
        <p:spPr>
          <a:xfrm>
            <a:off x="158750" y="1970723"/>
            <a:ext cx="4881880" cy="530225"/>
          </a:xfrm>
          <a:prstGeom prst="rect">
            <a:avLst/>
          </a:prstGeom>
        </p:spPr>
        <p:txBody>
          <a:bodyPr vert="horz" lIns="72658" tIns="36329" rIns="72658" bIns="36329" rtlCol="0" anchor="ctr">
            <a:noAutofit/>
          </a:bodyPr>
          <a:lstStyle/>
          <a:p>
            <a:pPr marL="0" marR="0" lvl="0" indent="0" algn="l"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Relational</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4" name="Title 1"/>
          <p:cNvSpPr txBox="1"/>
          <p:nvPr/>
        </p:nvSpPr>
        <p:spPr>
          <a:xfrm>
            <a:off x="83820" y="3700463"/>
            <a:ext cx="6583680" cy="60134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lumMod val="50000"/>
                  </a:schemeClr>
                </a:solidFill>
                <a:latin typeface="+mn-ea"/>
                <a:ea typeface="+mj-ea"/>
                <a:cs typeface="+mj-cs"/>
              </a:rPr>
              <a:t> Increment and decrement </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Operators</a:t>
            </a:r>
          </a:p>
        </p:txBody>
      </p:sp>
      <p:sp>
        <p:nvSpPr>
          <p:cNvPr id="6" name="Title 1"/>
          <p:cNvSpPr txBox="1"/>
          <p:nvPr/>
        </p:nvSpPr>
        <p:spPr>
          <a:xfrm>
            <a:off x="158750" y="3324543"/>
            <a:ext cx="5207635" cy="53022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lumMod val="50000"/>
                  </a:schemeClr>
                </a:solidFill>
                <a:latin typeface="+mn-ea"/>
                <a:ea typeface="+mj-ea"/>
                <a:cs typeface="+mj-cs"/>
              </a:rPr>
              <a:t>Bitwise</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sp>
        <p:nvSpPr>
          <p:cNvPr id="7" name="Title 1"/>
          <p:cNvSpPr txBox="1"/>
          <p:nvPr/>
        </p:nvSpPr>
        <p:spPr>
          <a:xfrm>
            <a:off x="158750" y="4226878"/>
            <a:ext cx="4981575" cy="451485"/>
          </a:xfrm>
          <a:prstGeom prst="rect">
            <a:avLst/>
          </a:prstGeom>
        </p:spPr>
        <p:txBody>
          <a:bodyPr vert="horz" lIns="72658" tIns="36329" rIns="72658" bIns="36329" rtlCol="0" anchor="ctr">
            <a:noAutofit/>
          </a:bodyPr>
          <a:lstStyle/>
          <a:p>
            <a:pPr>
              <a:lnSpc>
                <a:spcPct val="150000"/>
              </a:lnSpc>
              <a:spcBef>
                <a:spcPct val="20000"/>
              </a:spcBef>
              <a:defRPr/>
            </a:pPr>
            <a:r>
              <a:rPr lang="en-IN" sz="2200" dirty="0" smtClean="0">
                <a:solidFill>
                  <a:schemeClr val="bg1"/>
                </a:solidFill>
                <a:latin typeface="+mn-ea"/>
                <a:ea typeface="+mj-ea"/>
                <a:cs typeface="+mj-cs"/>
              </a:rPr>
              <a:t>Special</a:t>
            </a:r>
            <a:r>
              <a:rPr kumimoji="0" lang="en-IN" sz="2200" b="0" i="0" u="none" strike="noStrike" kern="1200" cap="none" spc="0" normalizeH="0" baseline="0" noProof="0" dirty="0" smtClean="0">
                <a:ln>
                  <a:noFill/>
                </a:ln>
                <a:solidFill>
                  <a:schemeClr val="bg1"/>
                </a:solidFill>
                <a:uLnTx/>
                <a:uFillTx/>
                <a:latin typeface="+mn-ea"/>
                <a:ea typeface="+mj-ea"/>
                <a:cs typeface="+mj-cs"/>
              </a:rPr>
              <a:t> Operators</a:t>
            </a:r>
          </a:p>
        </p:txBody>
      </p:sp>
      <p:sp>
        <p:nvSpPr>
          <p:cNvPr id="8" name="Title 1"/>
          <p:cNvSpPr txBox="1"/>
          <p:nvPr/>
        </p:nvSpPr>
        <p:spPr>
          <a:xfrm>
            <a:off x="158750" y="2497138"/>
            <a:ext cx="3809365" cy="451485"/>
          </a:xfrm>
          <a:prstGeom prst="rect">
            <a:avLst/>
          </a:prstGeom>
        </p:spPr>
        <p:txBody>
          <a:bodyPr vert="horz" lIns="72658" tIns="36329" rIns="72658" bIns="36329" rtlCol="0" anchor="ctr">
            <a:noAutofit/>
          </a:bodyPr>
          <a:lstStyle/>
          <a:p>
            <a:pPr marL="0" marR="0" lvl="0" indent="0" defTabSz="735965" rtl="0" eaLnBrk="1" fontAlgn="auto" latinLnBrk="0" hangingPunct="1">
              <a:lnSpc>
                <a:spcPct val="150000"/>
              </a:lnSpc>
              <a:spcBef>
                <a:spcPct val="20000"/>
              </a:spcBef>
              <a:spcAft>
                <a:spcPts val="0"/>
              </a:spcAft>
              <a:buClrTx/>
              <a:buSzTx/>
              <a:buFontTx/>
              <a:buNone/>
              <a:defRPr/>
            </a:pPr>
            <a:r>
              <a:rPr lang="en-IN" sz="2200" dirty="0" smtClean="0">
                <a:solidFill>
                  <a:schemeClr val="bg1">
                    <a:lumMod val="50000"/>
                  </a:schemeClr>
                </a:solidFill>
                <a:latin typeface="+mn-ea"/>
                <a:ea typeface="+mj-ea"/>
                <a:cs typeface="+mj-cs"/>
              </a:rPr>
              <a:t>Assignment</a:t>
            </a:r>
            <a:r>
              <a:rPr kumimoji="0" lang="en-IN" sz="2200" b="0" i="0" u="none" strike="noStrike" kern="1200" cap="none" spc="0" normalizeH="0" baseline="0" noProof="0" dirty="0" smtClean="0">
                <a:ln>
                  <a:noFill/>
                </a:ln>
                <a:solidFill>
                  <a:schemeClr val="bg1">
                    <a:lumMod val="50000"/>
                  </a:schemeClr>
                </a:solidFill>
                <a:uLnTx/>
                <a:uFillTx/>
                <a:latin typeface="+mn-ea"/>
                <a:ea typeface="+mj-ea"/>
                <a:cs typeface="+mj-cs"/>
              </a:rPr>
              <a:t> Operators</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4"/>
                                        </p:tgtEl>
                                      </p:cBhvr>
                                    </p:animEffect>
                                    <p:set>
                                      <p:cBhvr>
                                        <p:cTn id="13" dur="1" fill="hold">
                                          <p:stCondLst>
                                            <p:cond delay="19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5"/>
                                        </p:tgtEl>
                                      </p:cBhvr>
                                    </p:animEffect>
                                    <p:set>
                                      <p:cBhvr>
                                        <p:cTn id="16" dur="1" fill="hold">
                                          <p:stCondLst>
                                            <p:cond delay="19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 grpId="0"/>
      <p:bldP spid="3" grpId="0"/>
      <p:bldP spid="4" grpId="0"/>
      <p:bldP spid="6"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11530" y="1382713"/>
            <a:ext cx="8322945" cy="2799715"/>
          </a:xfrm>
          <a:prstGeom prst="rect">
            <a:avLst/>
          </a:prstGeom>
        </p:spPr>
        <p:txBody>
          <a:bodyPr wrap="square">
            <a:spAutoFit/>
          </a:bodyPr>
          <a:lstStyle/>
          <a:p>
            <a:pPr indent="0" algn="just">
              <a:lnSpc>
                <a:spcPct val="200000"/>
              </a:lnSpc>
              <a:buFont typeface="Arial" panose="020B0604020202020204" pitchFamily="34" charset="0"/>
              <a:buNone/>
            </a:pPr>
            <a:r>
              <a:rPr lang="en-US" sz="2200" dirty="0" smtClean="0">
                <a:latin typeface="+mn-ea"/>
              </a:rPr>
              <a:t>Mainly 3 type of special operators are used in C programming.</a:t>
            </a:r>
          </a:p>
          <a:p>
            <a:pPr lvl="0" indent="0" algn="just">
              <a:lnSpc>
                <a:spcPct val="200000"/>
              </a:lnSpc>
              <a:buFont typeface="Arial" panose="020B0604020202020204" pitchFamily="34" charset="0"/>
              <a:buChar char="•"/>
            </a:pPr>
            <a:r>
              <a:rPr lang="en-US" sz="2200" dirty="0" smtClean="0">
                <a:latin typeface="+mn-ea"/>
              </a:rPr>
              <a:t>Comma Operator</a:t>
            </a:r>
          </a:p>
          <a:p>
            <a:pPr indent="0" algn="just">
              <a:lnSpc>
                <a:spcPct val="200000"/>
              </a:lnSpc>
              <a:buFont typeface="Arial" panose="020B0604020202020204" pitchFamily="34" charset="0"/>
              <a:buChar char="•"/>
            </a:pPr>
            <a:r>
              <a:rPr lang="en-US" sz="2200" dirty="0" smtClean="0">
                <a:latin typeface="+mn-ea"/>
              </a:rPr>
              <a:t>The </a:t>
            </a:r>
            <a:r>
              <a:rPr lang="en-US" sz="2200" dirty="0" err="1" smtClean="0">
                <a:latin typeface="+mn-ea"/>
              </a:rPr>
              <a:t>sizeof</a:t>
            </a:r>
            <a:r>
              <a:rPr lang="en-US" sz="2200" dirty="0" smtClean="0">
                <a:latin typeface="+mn-ea"/>
              </a:rPr>
              <a:t> operator</a:t>
            </a:r>
          </a:p>
          <a:p>
            <a:pPr indent="0" algn="just">
              <a:lnSpc>
                <a:spcPct val="200000"/>
              </a:lnSpc>
              <a:buFont typeface="Arial" panose="020B0604020202020204" pitchFamily="34" charset="0"/>
              <a:buChar char="•"/>
            </a:pPr>
            <a:r>
              <a:rPr lang="en-US" sz="2200" dirty="0" smtClean="0">
                <a:latin typeface="+mn-ea"/>
              </a:rPr>
              <a:t>Ternary Operator (?:)</a:t>
            </a:r>
          </a:p>
        </p:txBody>
      </p:sp>
      <p:cxnSp>
        <p:nvCxnSpPr>
          <p:cNvPr id="7" name="Straight Connector 6"/>
          <p:cNvCxnSpPr/>
          <p:nvPr/>
        </p:nvCxnSpPr>
        <p:spPr>
          <a:xfrm>
            <a:off x="210021" y="991320"/>
            <a:ext cx="2479675" cy="635"/>
          </a:xfrm>
          <a:prstGeom prst="line">
            <a:avLst/>
          </a:prstGeom>
        </p:spPr>
        <p:style>
          <a:lnRef idx="2">
            <a:schemeClr val="dk1"/>
          </a:lnRef>
          <a:fillRef idx="0">
            <a:schemeClr val="dk1"/>
          </a:fillRef>
          <a:effectRef idx="1">
            <a:schemeClr val="dk1"/>
          </a:effectRef>
          <a:fontRef idx="minor">
            <a:schemeClr val="tx1"/>
          </a:fontRef>
        </p:style>
      </p:cxnSp>
      <p:sp>
        <p:nvSpPr>
          <p:cNvPr id="12" name="Title 1"/>
          <p:cNvSpPr txBox="1"/>
          <p:nvPr/>
        </p:nvSpPr>
        <p:spPr>
          <a:xfrm>
            <a:off x="134620" y="2421573"/>
            <a:ext cx="4401820" cy="751840"/>
          </a:xfrm>
          <a:prstGeom prst="rect">
            <a:avLst/>
          </a:prstGeom>
        </p:spPr>
        <p:txBody>
          <a:bodyPr vert="horz" lIns="72658" tIns="36329" rIns="72658" bIns="36329" rtlCol="0" anchor="ctr">
            <a:noAutofit/>
          </a:bodyPr>
          <a:lstStyle/>
          <a:p>
            <a:pPr>
              <a:spcBef>
                <a:spcPct val="20000"/>
              </a:spcBef>
              <a:defRPr/>
            </a:pPr>
            <a:r>
              <a:rPr lang="en-IN" sz="2370" b="1" dirty="0" smtClean="0">
                <a:latin typeface="AR CENA" pitchFamily="2" charset="0"/>
              </a:rPr>
              <a:t>Special Operators</a:t>
            </a:r>
            <a:endParaRPr lang="en-US" sz="2370" b="1" dirty="0">
              <a:latin typeface="AR CENA"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4.31444E-6 L 0.00417 -0.39458 " pathEditMode="relative" rAng="0" ptsTypes="AA">
                                      <p:cBhvr>
                                        <p:cTn id="6" dur="2000" fill="hold"/>
                                        <p:tgtEl>
                                          <p:spTgt spid="12"/>
                                        </p:tgtEl>
                                        <p:attrNameLst>
                                          <p:attrName>ppt_x</p:attrName>
                                          <p:attrName>ppt_y</p:attrName>
                                        </p:attrNameLst>
                                      </p:cBhvr>
                                      <p:rCtr x="200" y="-1970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par>
                                <p:cTn id="15" presetID="2" presetClass="entr" presetSubtype="8"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0-#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2"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847" y="1594540"/>
            <a:ext cx="8122305" cy="1428924"/>
          </a:xfrm>
        </p:spPr>
        <p:txBody>
          <a:bodyPr>
            <a:noAutofit/>
          </a:bodyPr>
          <a:lstStyle/>
          <a:p>
            <a:pPr marL="0" lvl="0" indent="0" algn="just">
              <a:lnSpc>
                <a:spcPct val="150000"/>
              </a:lnSpc>
              <a:spcBef>
                <a:spcPct val="0"/>
              </a:spcBef>
              <a:buNone/>
            </a:pPr>
            <a:r>
              <a:rPr lang="en-US" sz="2200" dirty="0">
                <a:latin typeface="+mn-ea"/>
              </a:rPr>
              <a:t>Comma </a:t>
            </a:r>
            <a:r>
              <a:rPr lang="en-US" sz="2200" dirty="0" smtClean="0">
                <a:latin typeface="+mn-ea"/>
              </a:rPr>
              <a:t>Operator - used to link related expressions  together.</a:t>
            </a:r>
          </a:p>
        </p:txBody>
      </p:sp>
      <p:cxnSp>
        <p:nvCxnSpPr>
          <p:cNvPr id="6" name="Straight Connector 5"/>
          <p:cNvCxnSpPr/>
          <p:nvPr/>
        </p:nvCxnSpPr>
        <p:spPr>
          <a:xfrm>
            <a:off x="210021" y="991320"/>
            <a:ext cx="2331402" cy="1567"/>
          </a:xfrm>
          <a:prstGeom prst="line">
            <a:avLst/>
          </a:prstGeom>
        </p:spPr>
        <p:style>
          <a:lnRef idx="2">
            <a:schemeClr val="dk1"/>
          </a:lnRef>
          <a:fillRef idx="0">
            <a:schemeClr val="dk1"/>
          </a:fillRef>
          <a:effectRef idx="1">
            <a:schemeClr val="dk1"/>
          </a:effectRef>
          <a:fontRef idx="minor">
            <a:schemeClr val="tx1"/>
          </a:fontRef>
        </p:style>
      </p:cxnSp>
      <p:sp>
        <p:nvSpPr>
          <p:cNvPr id="5" name="Title 1"/>
          <p:cNvSpPr txBox="1"/>
          <p:nvPr/>
        </p:nvSpPr>
        <p:spPr>
          <a:xfrm>
            <a:off x="-386664" y="349141"/>
            <a:ext cx="3910740" cy="782096"/>
          </a:xfrm>
          <a:prstGeom prst="rect">
            <a:avLst/>
          </a:prstGeom>
        </p:spPr>
        <p:txBody>
          <a:bodyPr vert="horz" lIns="72658" tIns="36329" rIns="72658" bIns="36329" rtlCol="0" anchor="ctr">
            <a:normAutofit/>
          </a:bodyPr>
          <a:lstStyle/>
          <a:p>
            <a:pPr marL="0" marR="0" lvl="0" indent="0" algn="ctr" defTabSz="735965" rtl="0" eaLnBrk="1" fontAlgn="auto" latinLnBrk="0" hangingPunct="1">
              <a:lnSpc>
                <a:spcPct val="100000"/>
              </a:lnSpc>
              <a:spcBef>
                <a:spcPct val="0"/>
              </a:spcBef>
              <a:spcAft>
                <a:spcPts val="0"/>
              </a:spcAft>
              <a:buClrTx/>
              <a:buSzTx/>
              <a:buFontTx/>
              <a:buNone/>
              <a:defRPr/>
            </a:pPr>
            <a:r>
              <a:rPr kumimoji="0" lang="en-IN" sz="2370" b="1" i="0" u="none" strike="noStrike" kern="1200" cap="none" spc="0" normalizeH="0" baseline="0" noProof="0" dirty="0" smtClean="0">
                <a:ln>
                  <a:noFill/>
                </a:ln>
                <a:solidFill>
                  <a:schemeClr val="tx1"/>
                </a:solidFill>
                <a:effectLst/>
                <a:uLnTx/>
                <a:uFillTx/>
                <a:latin typeface="AR CENA" pitchFamily="2" charset="0"/>
                <a:ea typeface="+mj-ea"/>
                <a:cs typeface="+mj-cs"/>
              </a:rPr>
              <a:t>Special Operators</a:t>
            </a:r>
            <a:endParaRPr kumimoji="0" lang="en-IN" sz="237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50" y="1594803"/>
            <a:ext cx="8768715" cy="1898015"/>
          </a:xfrm>
        </p:spPr>
        <p:txBody>
          <a:bodyPr>
            <a:normAutofit/>
          </a:bodyPr>
          <a:lstStyle/>
          <a:p>
            <a:pPr marL="0" indent="0" algn="just">
              <a:lnSpc>
                <a:spcPct val="150000"/>
              </a:lnSpc>
              <a:spcBef>
                <a:spcPct val="0"/>
              </a:spcBef>
              <a:buNone/>
            </a:pPr>
            <a:r>
              <a:rPr lang="en-US" sz="2000" dirty="0" smtClean="0">
                <a:latin typeface="+mn-ea"/>
              </a:rPr>
              <a:t>The </a:t>
            </a:r>
            <a:r>
              <a:rPr lang="en-US" sz="2000" dirty="0" err="1" smtClean="0">
                <a:latin typeface="+mn-ea"/>
              </a:rPr>
              <a:t>sizeof</a:t>
            </a:r>
            <a:r>
              <a:rPr lang="en-US" sz="2000" dirty="0" smtClean="0">
                <a:latin typeface="+mn-ea"/>
              </a:rPr>
              <a:t> operator: </a:t>
            </a:r>
          </a:p>
          <a:p>
            <a:pPr marL="0" indent="0" algn="just">
              <a:lnSpc>
                <a:spcPct val="150000"/>
              </a:lnSpc>
              <a:spcBef>
                <a:spcPct val="0"/>
              </a:spcBef>
              <a:buNone/>
            </a:pPr>
            <a:r>
              <a:rPr lang="en-US" sz="2000" b="1" dirty="0" smtClean="0">
                <a:latin typeface="+mn-ea"/>
              </a:rPr>
              <a:t>	</a:t>
            </a:r>
            <a:r>
              <a:rPr lang="en-US" sz="2000" dirty="0" smtClean="0">
                <a:latin typeface="+mn-ea"/>
              </a:rPr>
              <a:t> The </a:t>
            </a:r>
            <a:r>
              <a:rPr lang="en-US" sz="2000" i="1" dirty="0" err="1" smtClean="0">
                <a:latin typeface="+mn-ea"/>
              </a:rPr>
              <a:t>sizeof</a:t>
            </a:r>
            <a:r>
              <a:rPr lang="en-US" sz="2000" dirty="0" smtClean="0">
                <a:latin typeface="+mn-ea"/>
              </a:rPr>
              <a:t> is an unary operator will returns the number of memory bytes allocated for the data (constant, variables, array, structure etc).</a:t>
            </a:r>
            <a:endParaRPr lang="en-US" sz="2000" b="1" dirty="0" smtClean="0">
              <a:latin typeface="+mn-ea"/>
            </a:endParaRPr>
          </a:p>
        </p:txBody>
      </p:sp>
      <p:sp>
        <p:nvSpPr>
          <p:cNvPr id="7" name="Title 1"/>
          <p:cNvSpPr txBox="1"/>
          <p:nvPr/>
        </p:nvSpPr>
        <p:spPr>
          <a:xfrm>
            <a:off x="-386664" y="361206"/>
            <a:ext cx="3910740" cy="782096"/>
          </a:xfrm>
          <a:prstGeom prst="rect">
            <a:avLst/>
          </a:prstGeom>
        </p:spPr>
        <p:txBody>
          <a:bodyPr vert="horz" lIns="72658" tIns="36329" rIns="72658" bIns="36329" rtlCol="0" anchor="ctr">
            <a:normAutofit/>
          </a:bodyPr>
          <a:lstStyle/>
          <a:p>
            <a:pPr marL="0" marR="0" lvl="0" indent="0" algn="ctr" defTabSz="735965" rtl="0" eaLnBrk="1" fontAlgn="auto" latinLnBrk="0" hangingPunct="1">
              <a:lnSpc>
                <a:spcPct val="100000"/>
              </a:lnSpc>
              <a:spcBef>
                <a:spcPct val="0"/>
              </a:spcBef>
              <a:spcAft>
                <a:spcPts val="0"/>
              </a:spcAft>
              <a:buClrTx/>
              <a:buSzTx/>
              <a:buFontTx/>
              <a:buNone/>
              <a:defRPr/>
            </a:pPr>
            <a:r>
              <a:rPr kumimoji="0" lang="en-IN" sz="2370" b="1" i="0" u="none" strike="noStrike" kern="1200" cap="none" spc="0" normalizeH="0" baseline="0" noProof="0" dirty="0" smtClean="0">
                <a:ln>
                  <a:noFill/>
                </a:ln>
                <a:solidFill>
                  <a:schemeClr val="tx1"/>
                </a:solidFill>
                <a:effectLst/>
                <a:uLnTx/>
                <a:uFillTx/>
                <a:latin typeface="AR CENA" pitchFamily="2" charset="0"/>
                <a:ea typeface="+mj-ea"/>
                <a:cs typeface="+mj-cs"/>
              </a:rPr>
              <a:t>Special Operators</a:t>
            </a:r>
            <a:endParaRPr kumimoji="0" lang="en-IN" sz="237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9" name="Straight Connector 8"/>
          <p:cNvCxnSpPr/>
          <p:nvPr/>
        </p:nvCxnSpPr>
        <p:spPr>
          <a:xfrm>
            <a:off x="210021" y="991320"/>
            <a:ext cx="2331402" cy="1567"/>
          </a:xfrm>
          <a:prstGeom prst="line">
            <a:avLst/>
          </a:prstGeom>
        </p:spPr>
        <p:style>
          <a:lnRef idx="2">
            <a:schemeClr val="dk1"/>
          </a:lnRef>
          <a:fillRef idx="0">
            <a:schemeClr val="dk1"/>
          </a:fillRef>
          <a:effectRef idx="1">
            <a:schemeClr val="dk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847" y="1068095"/>
            <a:ext cx="8122305" cy="3534707"/>
          </a:xfrm>
        </p:spPr>
        <p:txBody>
          <a:bodyPr>
            <a:noAutofit/>
          </a:bodyPr>
          <a:lstStyle/>
          <a:p>
            <a:pPr marL="0" indent="0">
              <a:lnSpc>
                <a:spcPct val="150000"/>
              </a:lnSpc>
              <a:buNone/>
            </a:pPr>
            <a:r>
              <a:rPr lang="en-US" sz="2000" dirty="0" smtClean="0">
                <a:latin typeface="+mn-ea"/>
              </a:rPr>
              <a:t>#include &lt;</a:t>
            </a:r>
            <a:r>
              <a:rPr lang="en-US" sz="2000" dirty="0" err="1" smtClean="0">
                <a:latin typeface="+mn-ea"/>
              </a:rPr>
              <a:t>stdio.h</a:t>
            </a:r>
            <a:r>
              <a:rPr lang="en-US" sz="2000" dirty="0" smtClean="0">
                <a:latin typeface="+mn-ea"/>
              </a:rPr>
              <a:t>&gt;</a:t>
            </a:r>
          </a:p>
          <a:p>
            <a:pPr marL="0" indent="0">
              <a:lnSpc>
                <a:spcPct val="150000"/>
              </a:lnSpc>
              <a:buNone/>
            </a:pPr>
            <a:r>
              <a:rPr lang="en-US" sz="2000" dirty="0" smtClean="0">
                <a:latin typeface="+mn-ea"/>
              </a:rPr>
              <a:t>void main()  {    </a:t>
            </a:r>
          </a:p>
          <a:p>
            <a:pPr marL="0" indent="0">
              <a:lnSpc>
                <a:spcPct val="150000"/>
              </a:lnSpc>
              <a:buNone/>
            </a:pPr>
            <a:r>
              <a:rPr lang="en-US" sz="2000" dirty="0" smtClean="0">
                <a:latin typeface="+mn-ea"/>
              </a:rPr>
              <a:t>int </a:t>
            </a:r>
            <a:r>
              <a:rPr lang="en-US" sz="2000" dirty="0" err="1" smtClean="0">
                <a:latin typeface="+mn-ea"/>
              </a:rPr>
              <a:t>integerType</a:t>
            </a:r>
            <a:r>
              <a:rPr lang="en-US" sz="2000" dirty="0" smtClean="0">
                <a:latin typeface="+mn-ea"/>
              </a:rPr>
              <a:t>;    float </a:t>
            </a:r>
            <a:r>
              <a:rPr lang="en-US" sz="2000" dirty="0" err="1" smtClean="0">
                <a:latin typeface="+mn-ea"/>
              </a:rPr>
              <a:t>floatType</a:t>
            </a:r>
            <a:r>
              <a:rPr lang="en-US" sz="2000" dirty="0" smtClean="0">
                <a:latin typeface="+mn-ea"/>
              </a:rPr>
              <a:t>;    double </a:t>
            </a:r>
            <a:r>
              <a:rPr lang="en-US" sz="2000" dirty="0" err="1" smtClean="0">
                <a:latin typeface="+mn-ea"/>
              </a:rPr>
              <a:t>doubleType</a:t>
            </a:r>
            <a:r>
              <a:rPr lang="en-US" sz="2000" dirty="0" smtClean="0">
                <a:latin typeface="+mn-ea"/>
              </a:rPr>
              <a:t>;    </a:t>
            </a:r>
          </a:p>
          <a:p>
            <a:pPr marL="0" indent="0">
              <a:lnSpc>
                <a:spcPct val="150000"/>
              </a:lnSpc>
              <a:buNone/>
            </a:pPr>
            <a:r>
              <a:rPr lang="en-US" sz="2000" dirty="0" smtClean="0">
                <a:latin typeface="+mn-ea"/>
              </a:rPr>
              <a:t> </a:t>
            </a:r>
            <a:r>
              <a:rPr lang="en-US" sz="2000" dirty="0" err="1" smtClean="0">
                <a:latin typeface="+mn-ea"/>
              </a:rPr>
              <a:t>printf</a:t>
            </a:r>
            <a:r>
              <a:rPr lang="en-US" sz="2000" dirty="0" smtClean="0">
                <a:latin typeface="+mn-ea"/>
              </a:rPr>
              <a:t>("Size of int: %d bytes\</a:t>
            </a:r>
            <a:r>
              <a:rPr lang="en-US" sz="2000" dirty="0" err="1" smtClean="0">
                <a:latin typeface="+mn-ea"/>
              </a:rPr>
              <a:t>n",sizeof</a:t>
            </a:r>
            <a:r>
              <a:rPr lang="en-US" sz="2000" dirty="0" smtClean="0">
                <a:latin typeface="+mn-ea"/>
              </a:rPr>
              <a:t>(</a:t>
            </a:r>
            <a:r>
              <a:rPr lang="en-US" sz="2000" dirty="0" err="1" smtClean="0">
                <a:latin typeface="+mn-ea"/>
              </a:rPr>
              <a:t>integerType</a:t>
            </a:r>
            <a:r>
              <a:rPr lang="en-US" sz="2000" dirty="0" smtClean="0">
                <a:latin typeface="+mn-ea"/>
              </a:rPr>
              <a:t>));   </a:t>
            </a:r>
          </a:p>
          <a:p>
            <a:pPr marL="0" indent="0">
              <a:lnSpc>
                <a:spcPct val="150000"/>
              </a:lnSpc>
              <a:buNone/>
            </a:pPr>
            <a:r>
              <a:rPr lang="en-US" sz="2000" dirty="0" smtClean="0">
                <a:latin typeface="+mn-ea"/>
              </a:rPr>
              <a:t> </a:t>
            </a:r>
            <a:r>
              <a:rPr lang="en-US" sz="2000" dirty="0" err="1" smtClean="0">
                <a:latin typeface="+mn-ea"/>
              </a:rPr>
              <a:t>printf</a:t>
            </a:r>
            <a:r>
              <a:rPr lang="en-US" sz="2000" dirty="0" smtClean="0">
                <a:latin typeface="+mn-ea"/>
              </a:rPr>
              <a:t>("Size of float: %d bytes\</a:t>
            </a:r>
            <a:r>
              <a:rPr lang="en-US" sz="2000" dirty="0" err="1" smtClean="0">
                <a:latin typeface="+mn-ea"/>
              </a:rPr>
              <a:t>n",sizeof</a:t>
            </a:r>
            <a:r>
              <a:rPr lang="en-US" sz="2000" dirty="0" smtClean="0">
                <a:latin typeface="+mn-ea"/>
              </a:rPr>
              <a:t>(</a:t>
            </a:r>
            <a:r>
              <a:rPr lang="en-US" sz="2000" dirty="0" err="1" smtClean="0">
                <a:latin typeface="+mn-ea"/>
              </a:rPr>
              <a:t>floatType</a:t>
            </a:r>
            <a:r>
              <a:rPr lang="en-US" sz="2000" dirty="0" smtClean="0">
                <a:latin typeface="+mn-ea"/>
              </a:rPr>
              <a:t>));    </a:t>
            </a:r>
          </a:p>
          <a:p>
            <a:pPr marL="0" indent="0">
              <a:lnSpc>
                <a:spcPct val="150000"/>
              </a:lnSpc>
              <a:buNone/>
            </a:pPr>
            <a:r>
              <a:rPr lang="en-US" sz="2000" dirty="0" err="1" smtClean="0">
                <a:latin typeface="+mn-ea"/>
              </a:rPr>
              <a:t>printf</a:t>
            </a:r>
            <a:r>
              <a:rPr lang="en-US" sz="2000" dirty="0" smtClean="0">
                <a:latin typeface="+mn-ea"/>
              </a:rPr>
              <a:t>("Size of double: %d bytes\</a:t>
            </a:r>
            <a:r>
              <a:rPr lang="en-US" sz="2000" dirty="0" err="1" smtClean="0">
                <a:latin typeface="+mn-ea"/>
              </a:rPr>
              <a:t>n",sizeof</a:t>
            </a:r>
            <a:r>
              <a:rPr lang="en-US" sz="2000" dirty="0" smtClean="0">
                <a:latin typeface="+mn-ea"/>
              </a:rPr>
              <a:t>(</a:t>
            </a:r>
            <a:r>
              <a:rPr lang="en-US" sz="2000" dirty="0" err="1" smtClean="0">
                <a:latin typeface="+mn-ea"/>
              </a:rPr>
              <a:t>doubleType</a:t>
            </a:r>
            <a:r>
              <a:rPr lang="en-US" sz="2000" dirty="0" smtClean="0">
                <a:latin typeface="+mn-ea"/>
              </a:rPr>
              <a:t>));    </a:t>
            </a:r>
          </a:p>
          <a:p>
            <a:pPr marL="0" indent="0">
              <a:lnSpc>
                <a:spcPct val="150000"/>
              </a:lnSpc>
              <a:buNone/>
            </a:pPr>
            <a:r>
              <a:rPr lang="en-US" sz="2000" dirty="0" smtClean="0">
                <a:latin typeface="+mn-ea"/>
              </a:rPr>
              <a:t>}</a:t>
            </a:r>
          </a:p>
        </p:txBody>
      </p:sp>
      <p:sp>
        <p:nvSpPr>
          <p:cNvPr id="6" name="Title 1"/>
          <p:cNvSpPr txBox="1"/>
          <p:nvPr/>
        </p:nvSpPr>
        <p:spPr>
          <a:xfrm>
            <a:off x="-386664" y="361206"/>
            <a:ext cx="3910740" cy="782096"/>
          </a:xfrm>
          <a:prstGeom prst="rect">
            <a:avLst/>
          </a:prstGeom>
        </p:spPr>
        <p:txBody>
          <a:bodyPr vert="horz" lIns="72658" tIns="36329" rIns="72658" bIns="36329" rtlCol="0" anchor="ctr">
            <a:normAutofit/>
          </a:bodyPr>
          <a:lstStyle/>
          <a:p>
            <a:pPr marL="0" marR="0" lvl="0" indent="0" algn="ctr" defTabSz="735965" rtl="0" eaLnBrk="1" fontAlgn="auto" latinLnBrk="0" hangingPunct="1">
              <a:lnSpc>
                <a:spcPct val="100000"/>
              </a:lnSpc>
              <a:spcBef>
                <a:spcPct val="0"/>
              </a:spcBef>
              <a:spcAft>
                <a:spcPts val="0"/>
              </a:spcAft>
              <a:buClrTx/>
              <a:buSzTx/>
              <a:buFontTx/>
              <a:buNone/>
              <a:defRPr/>
            </a:pPr>
            <a:r>
              <a:rPr kumimoji="0" lang="en-IN" sz="2370" b="1" i="0" u="none" strike="noStrike" kern="1200" cap="none" spc="0" normalizeH="0" baseline="0" noProof="0" dirty="0" smtClean="0">
                <a:ln>
                  <a:noFill/>
                </a:ln>
                <a:solidFill>
                  <a:schemeClr val="tx1"/>
                </a:solidFill>
                <a:effectLst/>
                <a:uLnTx/>
                <a:uFillTx/>
                <a:latin typeface="AR CENA" pitchFamily="2" charset="0"/>
                <a:ea typeface="+mj-ea"/>
                <a:cs typeface="+mj-cs"/>
              </a:rPr>
              <a:t>Special Operators</a:t>
            </a:r>
            <a:endParaRPr kumimoji="0" lang="en-IN" sz="237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7" name="Straight Connector 6"/>
          <p:cNvCxnSpPr/>
          <p:nvPr/>
        </p:nvCxnSpPr>
        <p:spPr>
          <a:xfrm>
            <a:off x="210021" y="991320"/>
            <a:ext cx="2331402" cy="1567"/>
          </a:xfrm>
          <a:prstGeom prst="line">
            <a:avLst/>
          </a:prstGeom>
        </p:spPr>
        <p:style>
          <a:lnRef idx="2">
            <a:schemeClr val="dk1"/>
          </a:lnRef>
          <a:fillRef idx="0">
            <a:schemeClr val="dk1"/>
          </a:fillRef>
          <a:effectRef idx="1">
            <a:schemeClr val="dk1"/>
          </a:effectRef>
          <a:fontRef idx="minor">
            <a:schemeClr val="tx1"/>
          </a:fontRef>
        </p:style>
      </p:cxnSp>
      <p:grpSp>
        <p:nvGrpSpPr>
          <p:cNvPr id="8" name="Group 7"/>
          <p:cNvGrpSpPr/>
          <p:nvPr/>
        </p:nvGrpSpPr>
        <p:grpSpPr>
          <a:xfrm>
            <a:off x="4572000" y="466442"/>
            <a:ext cx="4136359" cy="1579337"/>
            <a:chOff x="4572000" y="1048750"/>
            <a:chExt cx="4191000" cy="2365515"/>
          </a:xfrm>
        </p:grpSpPr>
        <p:sp>
          <p:nvSpPr>
            <p:cNvPr id="9" name="Rectangle 8"/>
            <p:cNvSpPr/>
            <p:nvPr/>
          </p:nvSpPr>
          <p:spPr>
            <a:xfrm>
              <a:off x="4572000" y="1274038"/>
              <a:ext cx="4191000" cy="2140227"/>
            </a:xfrm>
            <a:prstGeom prst="rect">
              <a:avLst/>
            </a:prstGeom>
            <a:ln>
              <a:noFill/>
            </a:ln>
            <a:effectLst>
              <a:outerShdw blurRad="50800" dist="38100" dir="2700000" algn="tl" rotWithShape="0">
                <a:prstClr val="black">
                  <a:alpha val="40000"/>
                </a:prstClr>
              </a:outerShdw>
            </a:effectLst>
          </p:spPr>
          <p:style>
            <a:lnRef idx="2">
              <a:schemeClr val="accent6"/>
            </a:lnRef>
            <a:fillRef idx="1001">
              <a:schemeClr val="lt1"/>
            </a:fillRef>
            <a:effectRef idx="0">
              <a:schemeClr val="accent6"/>
            </a:effectRef>
            <a:fontRef idx="minor">
              <a:schemeClr val="dk1"/>
            </a:fontRef>
          </p:style>
          <p:txBody>
            <a:bodyPr rtlCol="0" anchor="ctr"/>
            <a:lstStyle/>
            <a:p>
              <a:r>
                <a:rPr lang="en-US" sz="2170" dirty="0" smtClean="0">
                  <a:effectLst>
                    <a:glow rad="63500">
                      <a:schemeClr val="accent5">
                        <a:satMod val="175000"/>
                        <a:alpha val="40000"/>
                      </a:schemeClr>
                    </a:glow>
                  </a:effectLst>
                </a:rPr>
                <a:t>Size of int: 2 bytes</a:t>
              </a:r>
            </a:p>
            <a:p>
              <a:r>
                <a:rPr lang="en-US" sz="2170" dirty="0" smtClean="0">
                  <a:effectLst>
                    <a:glow rad="63500">
                      <a:schemeClr val="accent5">
                        <a:satMod val="175000"/>
                        <a:alpha val="40000"/>
                      </a:schemeClr>
                    </a:glow>
                  </a:effectLst>
                </a:rPr>
                <a:t>Size of float: 4 bytes</a:t>
              </a:r>
            </a:p>
            <a:p>
              <a:r>
                <a:rPr lang="en-US" sz="2170" dirty="0" smtClean="0">
                  <a:effectLst>
                    <a:glow rad="63500">
                      <a:schemeClr val="accent5">
                        <a:satMod val="175000"/>
                        <a:alpha val="40000"/>
                      </a:schemeClr>
                    </a:glow>
                  </a:effectLst>
                </a:rPr>
                <a:t>Size of double: 8 bytes</a:t>
              </a:r>
            </a:p>
          </p:txBody>
        </p:sp>
        <p:sp>
          <p:nvSpPr>
            <p:cNvPr id="10" name="Title 1"/>
            <p:cNvSpPr txBox="1"/>
            <p:nvPr/>
          </p:nvSpPr>
          <p:spPr>
            <a:xfrm>
              <a:off x="4572000" y="1048750"/>
              <a:ext cx="2743200" cy="457200"/>
            </a:xfrm>
            <a:prstGeom prst="rect">
              <a:avLst/>
            </a:prstGeom>
            <a:ln>
              <a:noFill/>
            </a:ln>
          </p:spPr>
          <p:style>
            <a:lnRef idx="2">
              <a:schemeClr val="accent6"/>
            </a:lnRef>
            <a:fillRef idx="1001">
              <a:schemeClr val="lt1"/>
            </a:fillRef>
            <a:effectRef idx="0">
              <a:schemeClr val="accent6"/>
            </a:effectRef>
            <a:fontRef idx="minor">
              <a:schemeClr val="dk1"/>
            </a:fontRef>
          </p:style>
          <p:txBody>
            <a:bodyPr vert="horz" lIns="72658" tIns="36329" rIns="72658" bIns="36329" rtlCol="0" anchor="ctr">
              <a:normAutofit fontScale="77500" lnSpcReduction="20000"/>
            </a:bodyPr>
            <a:lstStyle/>
            <a:p>
              <a:pPr marL="0" marR="0" lvl="0" indent="0" algn="l" defTabSz="735965" rtl="0" eaLnBrk="1" fontAlgn="auto" latinLnBrk="0" hangingPunct="1">
                <a:lnSpc>
                  <a:spcPct val="100000"/>
                </a:lnSpc>
                <a:spcBef>
                  <a:spcPct val="20000"/>
                </a:spcBef>
                <a:spcAft>
                  <a:spcPts val="0"/>
                </a:spcAft>
                <a:buClrTx/>
                <a:buSzTx/>
                <a:buFontTx/>
                <a:buNone/>
                <a:defRPr/>
              </a:pPr>
              <a:r>
                <a:rPr kumimoji="0" lang="en-IN" sz="2370" b="0" i="0" u="none" strike="noStrike" kern="1200" cap="none" spc="0" normalizeH="0" baseline="0" noProof="0" dirty="0" smtClean="0">
                  <a:ln>
                    <a:noFill/>
                  </a:ln>
                  <a:solidFill>
                    <a:schemeClr val="tx1"/>
                  </a:solidFill>
                  <a:effectLst>
                    <a:glow rad="63500">
                      <a:schemeClr val="accent1">
                        <a:satMod val="175000"/>
                        <a:alpha val="40000"/>
                      </a:schemeClr>
                    </a:glow>
                  </a:effectLst>
                  <a:uLnTx/>
                  <a:uFillTx/>
                  <a:latin typeface="AR CENA" pitchFamily="2" charset="0"/>
                  <a:ea typeface="+mj-ea"/>
                  <a:cs typeface="+mj-cs"/>
                </a:rPr>
                <a:t>Output</a:t>
              </a:r>
              <a:endParaRPr kumimoji="0" lang="en-US" sz="2370" b="0" i="0" u="none" strike="noStrike" kern="1200" cap="none" spc="0" normalizeH="0" baseline="0" noProof="0" dirty="0">
                <a:ln>
                  <a:noFill/>
                </a:ln>
                <a:solidFill>
                  <a:schemeClr val="tx1"/>
                </a:solidFill>
                <a:effectLst>
                  <a:glow rad="63500">
                    <a:schemeClr val="accent1">
                      <a:satMod val="175000"/>
                      <a:alpha val="40000"/>
                    </a:schemeClr>
                  </a:glow>
                </a:effectLst>
                <a:uLnTx/>
                <a:uFillTx/>
                <a:latin typeface="AR CENA" pitchFamily="2" charset="0"/>
                <a:ea typeface="+mj-ea"/>
                <a:cs typeface="+mj-cs"/>
              </a:endParaRPr>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50" y="1186498"/>
            <a:ext cx="8648700" cy="1747520"/>
          </a:xfrm>
        </p:spPr>
        <p:txBody>
          <a:bodyPr>
            <a:normAutofit/>
          </a:bodyPr>
          <a:lstStyle/>
          <a:p>
            <a:pPr marL="0" indent="0">
              <a:lnSpc>
                <a:spcPct val="150000"/>
              </a:lnSpc>
              <a:spcBef>
                <a:spcPct val="0"/>
              </a:spcBef>
              <a:buNone/>
            </a:pPr>
            <a:r>
              <a:rPr lang="en-US" sz="2200" dirty="0" smtClean="0">
                <a:latin typeface="+mn-ea"/>
              </a:rPr>
              <a:t>Ternary Operator ( </a:t>
            </a:r>
            <a:r>
              <a:rPr lang="en-US" sz="2200" b="1" dirty="0" smtClean="0">
                <a:solidFill>
                  <a:srgbClr val="FF0000"/>
                </a:solidFill>
                <a:effectLst>
                  <a:outerShdw blurRad="38100" dist="38100" dir="2700000" algn="tl">
                    <a:srgbClr val="000000">
                      <a:alpha val="43137"/>
                    </a:srgbClr>
                  </a:outerShdw>
                </a:effectLst>
                <a:latin typeface="+mn-ea"/>
              </a:rPr>
              <a:t>? : </a:t>
            </a:r>
            <a:r>
              <a:rPr lang="en-US" sz="2200" dirty="0" smtClean="0">
                <a:latin typeface="+mn-ea"/>
              </a:rPr>
              <a:t>) </a:t>
            </a:r>
          </a:p>
          <a:p>
            <a:pPr marL="0" indent="0">
              <a:lnSpc>
                <a:spcPct val="150000"/>
              </a:lnSpc>
              <a:spcBef>
                <a:spcPct val="0"/>
              </a:spcBef>
              <a:buNone/>
            </a:pPr>
            <a:r>
              <a:rPr lang="en-US" sz="2200" b="1" dirty="0" smtClean="0">
                <a:latin typeface="+mn-ea"/>
              </a:rPr>
              <a:t>	</a:t>
            </a:r>
            <a:r>
              <a:rPr lang="en-US" sz="2200" dirty="0" smtClean="0">
                <a:latin typeface="+mn-ea"/>
              </a:rPr>
              <a:t> A conditional operator is a ternary operator, that is, it works on 3 operands.</a:t>
            </a:r>
          </a:p>
        </p:txBody>
      </p:sp>
      <p:cxnSp>
        <p:nvCxnSpPr>
          <p:cNvPr id="8" name="Straight Connector 7"/>
          <p:cNvCxnSpPr/>
          <p:nvPr/>
        </p:nvCxnSpPr>
        <p:spPr>
          <a:xfrm>
            <a:off x="210021" y="991320"/>
            <a:ext cx="2331402" cy="1567"/>
          </a:xfrm>
          <a:prstGeom prst="line">
            <a:avLst/>
          </a:prstGeom>
        </p:spPr>
        <p:style>
          <a:lnRef idx="2">
            <a:schemeClr val="dk1"/>
          </a:lnRef>
          <a:fillRef idx="0">
            <a:schemeClr val="dk1"/>
          </a:fillRef>
          <a:effectRef idx="1">
            <a:schemeClr val="dk1"/>
          </a:effectRef>
          <a:fontRef idx="minor">
            <a:schemeClr val="tx1"/>
          </a:fontRef>
        </p:style>
      </p:cxnSp>
      <p:sp>
        <p:nvSpPr>
          <p:cNvPr id="9" name="Rectangle 8"/>
          <p:cNvSpPr/>
          <p:nvPr/>
        </p:nvSpPr>
        <p:spPr>
          <a:xfrm>
            <a:off x="2569374" y="3409544"/>
            <a:ext cx="5309870" cy="429895"/>
          </a:xfrm>
          <a:prstGeom prst="rect">
            <a:avLst/>
          </a:prstGeom>
        </p:spPr>
        <p:txBody>
          <a:bodyPr wrap="none">
            <a:spAutoFit/>
          </a:bodyPr>
          <a:lstStyle/>
          <a:p>
            <a:r>
              <a:rPr lang="en-IN" sz="2200" b="1" dirty="0" smtClean="0">
                <a:latin typeface="+mn-ea"/>
              </a:rPr>
              <a:t>10 &lt; 20 </a:t>
            </a:r>
            <a:r>
              <a:rPr lang="en-IN" sz="2200" dirty="0" smtClean="0">
                <a:latin typeface="+mn-ea"/>
              </a:rPr>
              <a:t>? printf(" True ") : printf(" False ");</a:t>
            </a:r>
            <a:endParaRPr lang="en-IN" sz="2200" dirty="0">
              <a:latin typeface="+mn-ea"/>
            </a:endParaRPr>
          </a:p>
        </p:txBody>
      </p:sp>
      <p:sp>
        <p:nvSpPr>
          <p:cNvPr id="10" name="Rectangle 9"/>
          <p:cNvSpPr/>
          <p:nvPr/>
        </p:nvSpPr>
        <p:spPr>
          <a:xfrm>
            <a:off x="2555332" y="2732685"/>
            <a:ext cx="5114044" cy="429895"/>
          </a:xfrm>
          <a:prstGeom prst="rect">
            <a:avLst/>
          </a:prstGeom>
        </p:spPr>
        <p:txBody>
          <a:bodyPr wrap="square">
            <a:spAutoFit/>
          </a:bodyPr>
          <a:lstStyle/>
          <a:p>
            <a:r>
              <a:rPr lang="en-IN" sz="2200" dirty="0" smtClean="0">
                <a:latin typeface="+mn-ea"/>
              </a:rPr>
              <a:t>condition ? statement1 :  statement2</a:t>
            </a:r>
          </a:p>
        </p:txBody>
      </p:sp>
      <p:sp>
        <p:nvSpPr>
          <p:cNvPr id="12" name="Rectangle 11"/>
          <p:cNvSpPr/>
          <p:nvPr/>
        </p:nvSpPr>
        <p:spPr>
          <a:xfrm>
            <a:off x="2555334" y="4076355"/>
            <a:ext cx="1813560" cy="429895"/>
          </a:xfrm>
          <a:prstGeom prst="rect">
            <a:avLst/>
          </a:prstGeom>
        </p:spPr>
        <p:txBody>
          <a:bodyPr wrap="none">
            <a:spAutoFit/>
          </a:bodyPr>
          <a:lstStyle/>
          <a:p>
            <a:r>
              <a:rPr lang="en-US" sz="2200" dirty="0" smtClean="0">
                <a:latin typeface="+mn-ea"/>
              </a:rPr>
              <a:t>Output:  True</a:t>
            </a:r>
          </a:p>
        </p:txBody>
      </p:sp>
      <p:sp>
        <p:nvSpPr>
          <p:cNvPr id="2" name="Title 1"/>
          <p:cNvSpPr txBox="1"/>
          <p:nvPr/>
        </p:nvSpPr>
        <p:spPr>
          <a:xfrm>
            <a:off x="-386664" y="361206"/>
            <a:ext cx="3910740" cy="782096"/>
          </a:xfrm>
          <a:prstGeom prst="rect">
            <a:avLst/>
          </a:prstGeom>
        </p:spPr>
        <p:txBody>
          <a:bodyPr vert="horz" lIns="72658" tIns="36329" rIns="72658" bIns="36329" rtlCol="0" anchor="ctr">
            <a:normAutofit/>
          </a:bodyPr>
          <a:lstStyle/>
          <a:p>
            <a:pPr marL="0" marR="0" lvl="0" indent="0" algn="ctr" defTabSz="735965" rtl="0" eaLnBrk="1" fontAlgn="auto" latinLnBrk="0" hangingPunct="1">
              <a:lnSpc>
                <a:spcPct val="100000"/>
              </a:lnSpc>
              <a:spcBef>
                <a:spcPct val="0"/>
              </a:spcBef>
              <a:spcAft>
                <a:spcPts val="0"/>
              </a:spcAft>
              <a:buClrTx/>
              <a:buSzTx/>
              <a:buFontTx/>
              <a:buNone/>
              <a:defRPr/>
            </a:pPr>
            <a:r>
              <a:rPr kumimoji="0" lang="en-IN" sz="2370" b="1" i="0" u="none" strike="noStrike" kern="1200" cap="none" spc="0" normalizeH="0" baseline="0" noProof="0" dirty="0" smtClean="0">
                <a:ln>
                  <a:noFill/>
                </a:ln>
                <a:solidFill>
                  <a:schemeClr val="tx1"/>
                </a:solidFill>
                <a:effectLst/>
                <a:uLnTx/>
                <a:uFillTx/>
                <a:latin typeface="AR CENA" pitchFamily="2" charset="0"/>
                <a:ea typeface="+mj-ea"/>
                <a:cs typeface="+mj-cs"/>
              </a:rPr>
              <a:t>Special Operators</a:t>
            </a:r>
            <a:endParaRPr kumimoji="0" lang="en-IN" sz="2370" b="1" i="0" u="none" strike="noStrike" kern="1200" cap="none" spc="0" normalizeH="0" baseline="0" noProof="0" dirty="0">
              <a:ln>
                <a:noFill/>
              </a:ln>
              <a:solidFill>
                <a:schemeClr val="tx1"/>
              </a:solidFill>
              <a:effectLst/>
              <a:uLnTx/>
              <a:uFillTx/>
              <a:latin typeface="+mj-lt"/>
              <a:ea typeface="+mj-ea"/>
              <a:cs typeface="+mj-cs"/>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650875"/>
            <a:ext cx="4044315" cy="3322955"/>
          </a:xfrm>
          <a:prstGeom prst="rect">
            <a:avLst/>
          </a:prstGeom>
          <a:noFill/>
        </p:spPr>
        <p:txBody>
          <a:bodyPr wrap="square" rtlCol="0">
            <a:spAutoFit/>
          </a:bodyPr>
          <a:lstStyle/>
          <a:p>
            <a:pPr>
              <a:lnSpc>
                <a:spcPct val="150000"/>
              </a:lnSpc>
            </a:pPr>
            <a:r>
              <a:rPr lang="en-US" sz="2000" dirty="0" smtClean="0">
                <a:sym typeface="+mn-ea"/>
              </a:rPr>
              <a:t>#include&lt;stdio.h&gt;</a:t>
            </a:r>
            <a:endParaRPr lang="en-US" sz="2000" dirty="0" smtClean="0"/>
          </a:p>
          <a:p>
            <a:pPr>
              <a:lnSpc>
                <a:spcPct val="150000"/>
              </a:lnSpc>
            </a:pPr>
            <a:r>
              <a:rPr lang="en-US" sz="2000" dirty="0" smtClean="0">
                <a:sym typeface="+mn-ea"/>
              </a:rPr>
              <a:t>void main()</a:t>
            </a:r>
            <a:endParaRPr lang="en-US" sz="2000" dirty="0" smtClean="0"/>
          </a:p>
          <a:p>
            <a:pPr>
              <a:lnSpc>
                <a:spcPct val="150000"/>
              </a:lnSpc>
            </a:pPr>
            <a:r>
              <a:rPr lang="en-US" sz="2000" dirty="0" smtClean="0">
                <a:sym typeface="+mn-ea"/>
              </a:rPr>
              <a:t>{</a:t>
            </a:r>
            <a:endParaRPr lang="en-US" sz="2000" dirty="0" smtClean="0"/>
          </a:p>
          <a:p>
            <a:pPr>
              <a:lnSpc>
                <a:spcPct val="150000"/>
              </a:lnSpc>
            </a:pPr>
            <a:r>
              <a:rPr lang="en-US" sz="2000" dirty="0" smtClean="0">
                <a:sym typeface="+mn-ea"/>
              </a:rPr>
              <a:t>      int i=0, j=1, k=2, m;</a:t>
            </a:r>
            <a:endParaRPr lang="en-US" sz="2000" dirty="0" smtClean="0"/>
          </a:p>
          <a:p>
            <a:pPr>
              <a:lnSpc>
                <a:spcPct val="150000"/>
              </a:lnSpc>
            </a:pPr>
            <a:r>
              <a:rPr lang="en-US" sz="2000" dirty="0" smtClean="0">
                <a:sym typeface="+mn-ea"/>
              </a:rPr>
              <a:t>      m = i++ || j++ || k++;</a:t>
            </a:r>
            <a:endParaRPr lang="en-US" sz="2000" dirty="0" smtClean="0"/>
          </a:p>
          <a:p>
            <a:pPr>
              <a:lnSpc>
                <a:spcPct val="150000"/>
              </a:lnSpc>
            </a:pPr>
            <a:r>
              <a:rPr lang="en-US" sz="2000" dirty="0" smtClean="0">
                <a:sym typeface="+mn-ea"/>
              </a:rPr>
              <a:t>      printf("%d %d %d %d",i, j, k, m);</a:t>
            </a:r>
            <a:endParaRPr lang="en-US" sz="2000" dirty="0" smtClean="0"/>
          </a:p>
          <a:p>
            <a:pPr>
              <a:lnSpc>
                <a:spcPct val="150000"/>
              </a:lnSpc>
            </a:pPr>
            <a:r>
              <a:rPr lang="en-US" sz="2000" dirty="0" smtClean="0">
                <a:sym typeface="+mn-ea"/>
              </a:rPr>
              <a:t>}</a:t>
            </a:r>
            <a:endParaRPr lang="en-US" sz="2000" dirty="0" smtClean="0"/>
          </a:p>
        </p:txBody>
      </p:sp>
      <p:sp>
        <p:nvSpPr>
          <p:cNvPr id="3" name="TextBox 9"/>
          <p:cNvSpPr txBox="1"/>
          <p:nvPr/>
        </p:nvSpPr>
        <p:spPr>
          <a:xfrm>
            <a:off x="4578350" y="702945"/>
            <a:ext cx="4439920" cy="3046095"/>
          </a:xfrm>
          <a:prstGeom prst="rect">
            <a:avLst/>
          </a:prstGeom>
          <a:noFill/>
        </p:spPr>
        <p:txBody>
          <a:bodyPr wrap="square" rtlCol="0">
            <a:spAutoFit/>
          </a:bodyPr>
          <a:lstStyle/>
          <a:p>
            <a:pPr>
              <a:lnSpc>
                <a:spcPct val="160000"/>
              </a:lnSpc>
            </a:pPr>
            <a:r>
              <a:rPr lang="en-US" altLang="en-IN" sz="2000" b="1" dirty="0">
                <a:solidFill>
                  <a:schemeClr val="bg1"/>
                </a:solidFill>
              </a:rPr>
              <a:t>What will be the output given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1  1  3  1</a:t>
            </a:r>
          </a:p>
          <a:p>
            <a:pPr>
              <a:lnSpc>
                <a:spcPct val="160000"/>
              </a:lnSpc>
            </a:pPr>
            <a:r>
              <a:rPr lang="en-US" altLang="en-IN" sz="2000" b="1" dirty="0">
                <a:solidFill>
                  <a:schemeClr val="bg1"/>
                </a:solidFill>
              </a:rPr>
              <a:t>(B)  0  1  3  1</a:t>
            </a:r>
          </a:p>
          <a:p>
            <a:pPr>
              <a:lnSpc>
                <a:spcPct val="160000"/>
              </a:lnSpc>
            </a:pPr>
            <a:r>
              <a:rPr lang="en-US" altLang="en-IN" sz="2000" b="1" dirty="0">
                <a:solidFill>
                  <a:schemeClr val="bg1"/>
                </a:solidFill>
              </a:rPr>
              <a:t>(C)  1  2  2  1 </a:t>
            </a:r>
          </a:p>
          <a:p>
            <a:pPr>
              <a:lnSpc>
                <a:spcPct val="160000"/>
              </a:lnSpc>
            </a:pPr>
            <a:r>
              <a:rPr lang="en-US" altLang="en-IN" sz="2000" b="1" dirty="0">
                <a:solidFill>
                  <a:schemeClr val="bg1"/>
                </a:solidFill>
              </a:rPr>
              <a:t>(D) 1  1  2  2</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46</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005830" y="251714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358775" y="431165"/>
            <a:ext cx="3567430" cy="4588510"/>
          </a:xfrm>
          <a:prstGeom prst="rect">
            <a:avLst/>
          </a:prstGeom>
          <a:noFill/>
        </p:spPr>
        <p:txBody>
          <a:bodyPr wrap="square" rtlCol="0">
            <a:spAutoFit/>
          </a:bodyPr>
          <a:lstStyle/>
          <a:p>
            <a:pPr>
              <a:lnSpc>
                <a:spcPct val="110000"/>
              </a:lnSpc>
            </a:pPr>
            <a:r>
              <a:rPr lang="en-US" sz="1900" dirty="0" smtClean="0"/>
              <a:t># include &lt;stdio.h&gt;</a:t>
            </a:r>
          </a:p>
          <a:p>
            <a:pPr>
              <a:lnSpc>
                <a:spcPct val="110000"/>
              </a:lnSpc>
            </a:pPr>
            <a:r>
              <a:rPr lang="en-US" sz="1900" dirty="0" smtClean="0"/>
              <a:t>int main()  {</a:t>
            </a:r>
          </a:p>
          <a:p>
            <a:pPr>
              <a:lnSpc>
                <a:spcPct val="110000"/>
              </a:lnSpc>
            </a:pPr>
            <a:r>
              <a:rPr lang="en-US" sz="1900" dirty="0" smtClean="0"/>
              <a:t>   int i = 0;</a:t>
            </a:r>
          </a:p>
          <a:p>
            <a:pPr>
              <a:lnSpc>
                <a:spcPct val="110000"/>
              </a:lnSpc>
            </a:pPr>
            <a:r>
              <a:rPr lang="en-US" sz="1900" dirty="0" smtClean="0"/>
              <a:t>   for (i=0; i&lt;20; i++)   {</a:t>
            </a:r>
          </a:p>
          <a:p>
            <a:pPr>
              <a:lnSpc>
                <a:spcPct val="110000"/>
              </a:lnSpc>
            </a:pPr>
            <a:r>
              <a:rPr lang="en-US" sz="1900" dirty="0" smtClean="0"/>
              <a:t>     switch(i)      {</a:t>
            </a:r>
          </a:p>
          <a:p>
            <a:pPr>
              <a:lnSpc>
                <a:spcPct val="110000"/>
              </a:lnSpc>
            </a:pPr>
            <a:r>
              <a:rPr lang="en-US" sz="1900" dirty="0" smtClean="0"/>
              <a:t>       case 0:</a:t>
            </a:r>
          </a:p>
          <a:p>
            <a:pPr>
              <a:lnSpc>
                <a:spcPct val="110000"/>
              </a:lnSpc>
            </a:pPr>
            <a:r>
              <a:rPr lang="en-US" sz="1900" dirty="0" smtClean="0"/>
              <a:t>         i += 5;</a:t>
            </a:r>
          </a:p>
          <a:p>
            <a:pPr>
              <a:lnSpc>
                <a:spcPct val="110000"/>
              </a:lnSpc>
            </a:pPr>
            <a:r>
              <a:rPr lang="en-US" sz="1900" dirty="0" smtClean="0"/>
              <a:t>       case 1:</a:t>
            </a:r>
          </a:p>
          <a:p>
            <a:pPr>
              <a:lnSpc>
                <a:spcPct val="110000"/>
              </a:lnSpc>
            </a:pPr>
            <a:r>
              <a:rPr lang="en-US" sz="1900" dirty="0" smtClean="0"/>
              <a:t>         i += 2;</a:t>
            </a:r>
          </a:p>
          <a:p>
            <a:pPr>
              <a:lnSpc>
                <a:spcPct val="110000"/>
              </a:lnSpc>
            </a:pPr>
            <a:r>
              <a:rPr lang="en-US" sz="1900" dirty="0" smtClean="0"/>
              <a:t>         default:</a:t>
            </a:r>
          </a:p>
          <a:p>
            <a:pPr>
              <a:lnSpc>
                <a:spcPct val="110000"/>
              </a:lnSpc>
            </a:pPr>
            <a:r>
              <a:rPr lang="en-US" sz="1900" dirty="0" smtClean="0"/>
              <a:t>         i += 4;</a:t>
            </a:r>
          </a:p>
          <a:p>
            <a:pPr>
              <a:lnSpc>
                <a:spcPct val="110000"/>
              </a:lnSpc>
            </a:pPr>
            <a:r>
              <a:rPr lang="en-US" sz="1900" dirty="0" smtClean="0"/>
              <a:t>         break;      }</a:t>
            </a:r>
          </a:p>
          <a:p>
            <a:pPr>
              <a:lnSpc>
                <a:spcPct val="110000"/>
              </a:lnSpc>
            </a:pPr>
            <a:r>
              <a:rPr lang="en-US" sz="1900" dirty="0" smtClean="0"/>
              <a:t>     printf("%d  ", i);</a:t>
            </a:r>
          </a:p>
          <a:p>
            <a:pPr>
              <a:lnSpc>
                <a:spcPct val="110000"/>
              </a:lnSpc>
            </a:pPr>
            <a:r>
              <a:rPr lang="en-US" sz="1900" dirty="0" smtClean="0"/>
              <a:t>   }   return 0;   }</a:t>
            </a:r>
          </a:p>
        </p:txBody>
      </p:sp>
      <p:sp>
        <p:nvSpPr>
          <p:cNvPr id="3" name="TextBox 9"/>
          <p:cNvSpPr txBox="1"/>
          <p:nvPr/>
        </p:nvSpPr>
        <p:spPr>
          <a:xfrm>
            <a:off x="4578350" y="702945"/>
            <a:ext cx="4439920" cy="3538220"/>
          </a:xfrm>
          <a:prstGeom prst="rect">
            <a:avLst/>
          </a:prstGeom>
          <a:noFill/>
        </p:spPr>
        <p:txBody>
          <a:bodyPr wrap="square" rtlCol="0">
            <a:spAutoFit/>
          </a:bodyPr>
          <a:lstStyle/>
          <a:p>
            <a:pPr>
              <a:lnSpc>
                <a:spcPct val="160000"/>
              </a:lnSpc>
            </a:pPr>
            <a:r>
              <a:rPr lang="en-US" altLang="en-IN" sz="2000" b="1" dirty="0">
                <a:solidFill>
                  <a:schemeClr val="bg1"/>
                </a:solidFill>
              </a:rPr>
              <a:t>What is the output of the above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5 10 15 20</a:t>
            </a:r>
          </a:p>
          <a:p>
            <a:pPr>
              <a:lnSpc>
                <a:spcPct val="160000"/>
              </a:lnSpc>
            </a:pPr>
            <a:r>
              <a:rPr lang="en-US" altLang="en-IN" sz="2000" b="1" dirty="0">
                <a:solidFill>
                  <a:schemeClr val="bg1"/>
                </a:solidFill>
              </a:rPr>
              <a:t>(B) 7 12 17 22</a:t>
            </a:r>
          </a:p>
          <a:p>
            <a:pPr>
              <a:lnSpc>
                <a:spcPct val="160000"/>
              </a:lnSpc>
            </a:pPr>
            <a:r>
              <a:rPr lang="en-US" altLang="en-IN" sz="2000" b="1" dirty="0">
                <a:solidFill>
                  <a:schemeClr val="bg1"/>
                </a:solidFill>
              </a:rPr>
              <a:t>(C) 11  16  21</a:t>
            </a:r>
          </a:p>
          <a:p>
            <a:pPr>
              <a:lnSpc>
                <a:spcPct val="160000"/>
              </a:lnSpc>
            </a:pPr>
            <a:r>
              <a:rPr lang="en-US" altLang="en-IN" sz="2000" b="1" dirty="0">
                <a:solidFill>
                  <a:schemeClr val="bg1"/>
                </a:solidFill>
              </a:rPr>
              <a:t>(D) Compiler Error</a:t>
            </a:r>
          </a:p>
        </p:txBody>
      </p:sp>
      <p:sp>
        <p:nvSpPr>
          <p:cNvPr id="2" name="Text Box 1"/>
          <p:cNvSpPr txBox="1"/>
          <p:nvPr/>
        </p:nvSpPr>
        <p:spPr>
          <a:xfrm>
            <a:off x="138430" y="539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28</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6065520" y="299148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Par">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Par">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Par">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1000" fill="hold"/>
                                        <p:tgtEl>
                                          <p:spTgt spid="22"/>
                                        </p:tgtEl>
                                        <p:attrNameLst>
                                          <p:attrName>ppt_w</p:attrName>
                                        </p:attrNameLst>
                                      </p:cBhvr>
                                      <p:tavLst>
                                        <p:tav tm="0">
                                          <p:val>
                                            <p:fltVal val="0"/>
                                          </p:val>
                                        </p:tav>
                                        <p:tav tm="100000">
                                          <p:val>
                                            <p:strVal val="#ppt_w"/>
                                          </p:val>
                                        </p:tav>
                                      </p:tavLst>
                                    </p:anim>
                                    <p:anim calcmode="lin" valueType="num">
                                      <p:cBhvr>
                                        <p:cTn id="28"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Horizontal Scroll 3"/>
          <p:cNvSpPr/>
          <p:nvPr/>
        </p:nvSpPr>
        <p:spPr>
          <a:xfrm>
            <a:off x="2098576" y="268395"/>
            <a:ext cx="4592552" cy="1152128"/>
          </a:xfrm>
          <a:prstGeom prst="horizontalScroll">
            <a:avLst>
              <a:gd name="adj" fmla="val 23208"/>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800" b="1" i="1" dirty="0" smtClean="0">
                <a:solidFill>
                  <a:schemeClr val="bg1"/>
                </a:solidFill>
                <a:effectLst>
                  <a:outerShdw blurRad="38100" dist="38100" dir="2700000" algn="tl">
                    <a:srgbClr val="000000">
                      <a:alpha val="43137"/>
                    </a:srgbClr>
                  </a:outerShdw>
                </a:effectLst>
                <a:latin typeface="Letter Gothic Std" panose="020B0409020202030304" pitchFamily="49" charset="0"/>
              </a:rPr>
              <a:t>Scope of Variables</a:t>
            </a:r>
          </a:p>
        </p:txBody>
      </p:sp>
      <p:sp>
        <p:nvSpPr>
          <p:cNvPr id="6" name="Rectangle 5"/>
          <p:cNvSpPr/>
          <p:nvPr/>
        </p:nvSpPr>
        <p:spPr>
          <a:xfrm>
            <a:off x="2411760" y="1852570"/>
            <a:ext cx="5040560" cy="1014730"/>
          </a:xfrm>
          <a:prstGeom prst="rect">
            <a:avLst/>
          </a:prstGeom>
        </p:spPr>
        <p:txBody>
          <a:bodyPr wrap="square">
            <a:spAutoFit/>
          </a:bodyPr>
          <a:lstStyle/>
          <a:p>
            <a:pPr>
              <a:lnSpc>
                <a:spcPct val="150000"/>
              </a:lnSpc>
              <a:buFontTx/>
              <a:buChar char="-"/>
            </a:pPr>
            <a:r>
              <a:rPr lang="en-US" sz="2000" i="1" dirty="0" smtClean="0">
                <a:solidFill>
                  <a:schemeClr val="bg1"/>
                </a:solidFill>
              </a:rPr>
              <a:t> Lifetime of a variable (where it can be used)</a:t>
            </a:r>
            <a:endParaRPr lang="en-IN" sz="2000" i="1" dirty="0" smtClean="0">
              <a:solidFill>
                <a:schemeClr val="bg1"/>
              </a:solidFill>
            </a:endParaRPr>
          </a:p>
          <a:p>
            <a:pPr>
              <a:lnSpc>
                <a:spcPct val="150000"/>
              </a:lnSpc>
              <a:buFontTx/>
              <a:buChar char="-"/>
            </a:pPr>
            <a:r>
              <a:rPr lang="en-IN" sz="2000" i="1" dirty="0" smtClean="0">
                <a:solidFill>
                  <a:schemeClr val="bg1"/>
                </a:solidFill>
              </a:rPr>
              <a:t> Three types: </a:t>
            </a:r>
            <a:endParaRPr lang="en-US" sz="2000" i="1" dirty="0" smtClean="0">
              <a:solidFill>
                <a:schemeClr val="bg1"/>
              </a:solidFill>
            </a:endParaRPr>
          </a:p>
        </p:txBody>
      </p:sp>
      <p:sp>
        <p:nvSpPr>
          <p:cNvPr id="7" name="Rectangle 6"/>
          <p:cNvSpPr/>
          <p:nvPr/>
        </p:nvSpPr>
        <p:spPr>
          <a:xfrm>
            <a:off x="4495800" y="2800800"/>
            <a:ext cx="2895600" cy="1476375"/>
          </a:xfrm>
          <a:prstGeom prst="rect">
            <a:avLst/>
          </a:prstGeom>
        </p:spPr>
        <p:txBody>
          <a:bodyPr wrap="square">
            <a:spAutoFit/>
          </a:bodyPr>
          <a:lstStyle/>
          <a:p>
            <a:pPr>
              <a:lnSpc>
                <a:spcPct val="150000"/>
              </a:lnSpc>
              <a:buFontTx/>
              <a:buChar char="-"/>
            </a:pPr>
            <a:r>
              <a:rPr lang="en-US" sz="2000" i="1" dirty="0" smtClean="0">
                <a:solidFill>
                  <a:schemeClr val="bg1"/>
                </a:solidFill>
              </a:rPr>
              <a:t> Local variables</a:t>
            </a:r>
          </a:p>
          <a:p>
            <a:pPr>
              <a:lnSpc>
                <a:spcPct val="150000"/>
              </a:lnSpc>
              <a:buFontTx/>
              <a:buChar char="-"/>
            </a:pPr>
            <a:r>
              <a:rPr lang="en-US" sz="2000" i="1" dirty="0" smtClean="0">
                <a:solidFill>
                  <a:schemeClr val="bg1"/>
                </a:solidFill>
              </a:rPr>
              <a:t> Global variables</a:t>
            </a:r>
          </a:p>
          <a:p>
            <a:pPr>
              <a:lnSpc>
                <a:spcPct val="150000"/>
              </a:lnSpc>
              <a:buFontTx/>
              <a:buChar char="-"/>
            </a:pPr>
            <a:r>
              <a:rPr lang="en-US" sz="2000" i="1" dirty="0" smtClean="0">
                <a:solidFill>
                  <a:schemeClr val="bg1"/>
                </a:solidFill>
              </a:rPr>
              <a:t> Formal parameters</a:t>
            </a:r>
            <a:endParaRPr lang="en-IN" sz="2000" i="1"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ppt_x</p:attrName>
                                        </p:attrNameLst>
                                      </p:cBhvr>
                                      <p:tavLst>
                                        <p:tav tm="0">
                                          <p:val>
                                            <p:strVal val="#ppt_x-.2"/>
                                          </p:val>
                                        </p:tav>
                                        <p:tav tm="100000">
                                          <p:val>
                                            <p:strVal val="#ppt_x"/>
                                          </p:val>
                                        </p:tav>
                                      </p:tavLst>
                                    </p:anim>
                                    <p:anim calcmode="lin" valueType="num">
                                      <p:cBhvr>
                                        <p:cTn id="27"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5760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chemeClr val="bg1"/>
                </a:solidFill>
              </a:rPr>
              <a:t>     int x = 4;</a:t>
            </a:r>
          </a:p>
          <a:p>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b="1" dirty="0" smtClean="0">
                <a:solidFill>
                  <a:schemeClr val="bg1"/>
                </a:solidFill>
              </a:rPr>
              <a:t>      int x = 10;</a:t>
            </a:r>
          </a:p>
          <a:p>
            <a:r>
              <a:rPr lang="en-IN" dirty="0" smtClean="0">
                <a:solidFill>
                  <a:schemeClr val="bg1"/>
                </a:solidFill>
              </a:rPr>
              <a:t>    {</a:t>
            </a:r>
          </a:p>
          <a:p>
            <a:r>
              <a:rPr lang="en-IN" b="1" dirty="0" smtClean="0">
                <a:solidFill>
                  <a:schemeClr val="bg1"/>
                </a:solidFill>
              </a:rPr>
              <a:t>        int x = 5;</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13" name="Horizontal Scroll 12"/>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15" name="Rectangle 14"/>
          <p:cNvSpPr/>
          <p:nvPr/>
        </p:nvSpPr>
        <p:spPr>
          <a:xfrm>
            <a:off x="4283968" y="1492531"/>
            <a:ext cx="4680520" cy="1198880"/>
          </a:xfrm>
          <a:prstGeom prst="rect">
            <a:avLst/>
          </a:prstGeom>
        </p:spPr>
        <p:txBody>
          <a:bodyPr wrap="square">
            <a:spAutoFit/>
          </a:bodyPr>
          <a:lstStyle/>
          <a:p>
            <a:pPr>
              <a:lnSpc>
                <a:spcPct val="200000"/>
              </a:lnSpc>
              <a:buFontTx/>
              <a:buChar char="-"/>
            </a:pPr>
            <a:r>
              <a:rPr lang="en-IN" dirty="0" smtClean="0"/>
              <a:t> Local  Variables are declared inside a function or a block</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strips(downRight)">
                                      <p:cBhvr>
                                        <p:cTn id="16" dur="1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1950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    {</a:t>
            </a:r>
          </a:p>
          <a:p>
            <a:r>
              <a:rPr lang="en-IN" dirty="0" smtClean="0">
                <a:solidFill>
                  <a:srgbClr val="FFFF00"/>
                </a:solidFill>
              </a:rPr>
              <a:t>        </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12" name="Rectangle 11"/>
          <p:cNvSpPr/>
          <p:nvPr/>
        </p:nvSpPr>
        <p:spPr>
          <a:xfrm>
            <a:off x="4283968" y="1492530"/>
            <a:ext cx="4680520" cy="2861310"/>
          </a:xfrm>
          <a:prstGeom prst="rect">
            <a:avLst/>
          </a:prstGeom>
        </p:spPr>
        <p:txBody>
          <a:bodyPr wrap="square">
            <a:spAutoFit/>
          </a:bodyPr>
          <a:lstStyle/>
          <a:p>
            <a:pPr>
              <a:lnSpc>
                <a:spcPct val="200000"/>
              </a:lnSpc>
              <a:buFontTx/>
              <a:buChar char="-"/>
            </a:pPr>
            <a:r>
              <a:rPr lang="en-IN" dirty="0" smtClean="0"/>
              <a:t> Local  Variables are declared inside a function or a block</a:t>
            </a:r>
          </a:p>
          <a:p>
            <a:pPr>
              <a:lnSpc>
                <a:spcPct val="200000"/>
              </a:lnSpc>
              <a:buFontTx/>
              <a:buChar char="-"/>
            </a:pPr>
            <a:r>
              <a:rPr lang="en-IN" dirty="0" smtClean="0"/>
              <a:t> local variable of function fun</a:t>
            </a:r>
          </a:p>
          <a:p>
            <a:pPr>
              <a:lnSpc>
                <a:spcPct val="200000"/>
              </a:lnSpc>
              <a:buFontTx/>
              <a:buChar char="-"/>
            </a:pPr>
            <a:r>
              <a:rPr lang="en-IN" dirty="0" smtClean="0"/>
              <a:t> local variable of function main</a:t>
            </a:r>
          </a:p>
          <a:p>
            <a:pPr>
              <a:lnSpc>
                <a:spcPct val="200000"/>
              </a:lnSpc>
              <a:buFontTx/>
              <a:buChar char="-"/>
            </a:pPr>
            <a:r>
              <a:rPr lang="en-IN" dirty="0" smtClean="0"/>
              <a:t> local variable of the block { }</a:t>
            </a:r>
            <a:endParaRPr lang="en-US" dirty="0" smtClean="0"/>
          </a:p>
        </p:txBody>
      </p:sp>
      <p:sp>
        <p:nvSpPr>
          <p:cNvPr id="9" name="Rectangle 8"/>
          <p:cNvSpPr/>
          <p:nvPr/>
        </p:nvSpPr>
        <p:spPr>
          <a:xfrm>
            <a:off x="518592" y="2572650"/>
            <a:ext cx="1156335" cy="368300"/>
          </a:xfrm>
          <a:prstGeom prst="rect">
            <a:avLst/>
          </a:prstGeom>
        </p:spPr>
        <p:txBody>
          <a:bodyPr wrap="none">
            <a:spAutoFit/>
          </a:bodyPr>
          <a:lstStyle/>
          <a:p>
            <a:r>
              <a:rPr lang="en-IN" b="1" dirty="0" smtClean="0">
                <a:solidFill>
                  <a:schemeClr val="bg1"/>
                </a:solidFill>
              </a:rPr>
              <a:t> int x = 10;</a:t>
            </a:r>
            <a:endParaRPr lang="en-IN" b="1" dirty="0">
              <a:solidFill>
                <a:schemeClr val="bg1"/>
              </a:solidFill>
            </a:endParaRPr>
          </a:p>
        </p:txBody>
      </p:sp>
      <p:sp>
        <p:nvSpPr>
          <p:cNvPr id="11" name="Rectangle 10"/>
          <p:cNvSpPr/>
          <p:nvPr/>
        </p:nvSpPr>
        <p:spPr>
          <a:xfrm>
            <a:off x="590600" y="3148714"/>
            <a:ext cx="989330" cy="368300"/>
          </a:xfrm>
          <a:prstGeom prst="rect">
            <a:avLst/>
          </a:prstGeom>
        </p:spPr>
        <p:txBody>
          <a:bodyPr wrap="none">
            <a:spAutoFit/>
          </a:bodyPr>
          <a:lstStyle/>
          <a:p>
            <a:r>
              <a:rPr lang="en-IN" b="1" dirty="0" smtClean="0">
                <a:solidFill>
                  <a:schemeClr val="bg1"/>
                </a:solidFill>
              </a:rPr>
              <a:t>int x = 5;</a:t>
            </a:r>
            <a:endParaRPr lang="en-IN" b="1" dirty="0">
              <a:solidFill>
                <a:schemeClr val="bg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strips(upRight)">
                                      <p:cBhvr>
                                        <p:cTn id="7" dur="10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500" fill="hold"/>
                                        <p:tgtEl>
                                          <p:spTgt spid="9">
                                            <p:txEl>
                                              <p:pRg st="0" end="0"/>
                                            </p:txEl>
                                          </p:spTgt>
                                        </p:tgtEl>
                                        <p:attrNameLst>
                                          <p:attrName>style.color</p:attrName>
                                        </p:attrNameLst>
                                      </p:cBhvr>
                                      <p:to>
                                        <a:srgbClr val="F5F519"/>
                                      </p:to>
                                    </p:animClr>
                                  </p:childTnLst>
                                </p:cTn>
                              </p:par>
                            </p:childTnLst>
                          </p:cTn>
                        </p:par>
                        <p:par>
                          <p:cTn id="12" fill="hold">
                            <p:stCondLst>
                              <p:cond delay="500"/>
                            </p:stCondLst>
                            <p:childTnLst>
                              <p:par>
                                <p:cTn id="13" presetID="18" presetClass="entr" presetSubtype="3"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strips(upRight)">
                                      <p:cBhvr>
                                        <p:cTn id="15" dur="10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mph" presetSubtype="2" fill="hold" grpId="0" nodeType="clickEffect">
                                  <p:stCondLst>
                                    <p:cond delay="0"/>
                                  </p:stCondLst>
                                  <p:childTnLst>
                                    <p:animClr clrSpc="rgb" dir="cw">
                                      <p:cBhvr override="childStyle">
                                        <p:cTn id="19" dur="500" fill="hold"/>
                                        <p:tgtEl>
                                          <p:spTgt spid="11"/>
                                        </p:tgtEl>
                                        <p:attrNameLst>
                                          <p:attrName>style.color</p:attrName>
                                        </p:attrNameLst>
                                      </p:cBhvr>
                                      <p:to>
                                        <a:srgbClr val="F5F519"/>
                                      </p:to>
                                    </p:animClr>
                                  </p:childTnLst>
                                </p:cTn>
                              </p:par>
                            </p:childTnLst>
                          </p:cTn>
                        </p:par>
                        <p:par>
                          <p:cTn id="20" fill="hold">
                            <p:stCondLst>
                              <p:cond delay="500"/>
                            </p:stCondLst>
                            <p:childTnLst>
                              <p:par>
                                <p:cTn id="21" presetID="18" presetClass="entr" presetSubtype="3" fill="hold" nodeType="after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Effect transition="in" filter="strips(upRight)">
                                      <p:cBhvr>
                                        <p:cTn id="23" dur="10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85"/>
            <a:ext cx="44234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a:t>
            </a:r>
            <a:r>
              <a:rPr lang="en-IN" dirty="0" smtClean="0">
                <a:solidFill>
                  <a:schemeClr val="bg1"/>
                </a:solidFill>
              </a:rPr>
              <a:t>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b="1" dirty="0" smtClean="0">
                <a:solidFill>
                  <a:srgbClr val="FFFF00"/>
                </a:solidFill>
              </a:rPr>
              <a:t>int main()</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    {</a:t>
            </a:r>
          </a:p>
          <a:p>
            <a:r>
              <a:rPr lang="en-IN" dirty="0" smtClean="0">
                <a:solidFill>
                  <a:srgbClr val="FFFF00"/>
                </a:solidFill>
              </a:rPr>
              <a:t>        </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9" name="Rectangle 8"/>
          <p:cNvSpPr/>
          <p:nvPr/>
        </p:nvSpPr>
        <p:spPr>
          <a:xfrm>
            <a:off x="594792" y="2572650"/>
            <a:ext cx="1140460" cy="368300"/>
          </a:xfrm>
          <a:prstGeom prst="rect">
            <a:avLst/>
          </a:prstGeom>
        </p:spPr>
        <p:txBody>
          <a:bodyPr wrap="none">
            <a:spAutoFit/>
          </a:bodyPr>
          <a:lstStyle/>
          <a:p>
            <a:r>
              <a:rPr lang="en-IN" b="1" dirty="0" smtClean="0">
                <a:solidFill>
                  <a:schemeClr val="bg1"/>
                </a:solidFill>
              </a:rPr>
              <a:t> </a:t>
            </a:r>
            <a:r>
              <a:rPr lang="en-IN" dirty="0" smtClean="0">
                <a:solidFill>
                  <a:schemeClr val="bg1"/>
                </a:solidFill>
              </a:rPr>
              <a:t>int x = 10;</a:t>
            </a:r>
            <a:endParaRPr lang="en-IN" dirty="0">
              <a:solidFill>
                <a:schemeClr val="bg1"/>
              </a:solidFill>
            </a:endParaRPr>
          </a:p>
        </p:txBody>
      </p:sp>
      <p:sp>
        <p:nvSpPr>
          <p:cNvPr id="11" name="Rectangle 10"/>
          <p:cNvSpPr/>
          <p:nvPr/>
        </p:nvSpPr>
        <p:spPr>
          <a:xfrm>
            <a:off x="666800" y="3148714"/>
            <a:ext cx="973455" cy="368300"/>
          </a:xfrm>
          <a:prstGeom prst="rect">
            <a:avLst/>
          </a:prstGeom>
        </p:spPr>
        <p:txBody>
          <a:bodyPr wrap="none">
            <a:spAutoFit/>
          </a:bodyPr>
          <a:lstStyle/>
          <a:p>
            <a:r>
              <a:rPr lang="en-IN" dirty="0" smtClean="0">
                <a:solidFill>
                  <a:schemeClr val="bg1"/>
                </a:solidFill>
              </a:rPr>
              <a:t>int x = 5;</a:t>
            </a:r>
            <a:endParaRPr lang="en-IN" dirty="0">
              <a:solidFill>
                <a:schemeClr val="bg1"/>
              </a:solidFill>
            </a:endParaRPr>
          </a:p>
        </p:txBody>
      </p:sp>
      <p:sp>
        <p:nvSpPr>
          <p:cNvPr id="2" name="Text Box 1"/>
          <p:cNvSpPr txBox="1"/>
          <p:nvPr/>
        </p:nvSpPr>
        <p:spPr>
          <a:xfrm>
            <a:off x="4752340" y="1939105"/>
            <a:ext cx="3978910" cy="398780"/>
          </a:xfrm>
          <a:prstGeom prst="rect">
            <a:avLst/>
          </a:prstGeom>
          <a:noFill/>
        </p:spPr>
        <p:txBody>
          <a:bodyPr wrap="none" rtlCol="0" anchor="t">
            <a:spAutoFit/>
          </a:bodyPr>
          <a:lstStyle/>
          <a:p>
            <a:r>
              <a:rPr lang="en-US" sz="2000" dirty="0" smtClean="0">
                <a:sym typeface="+mn-ea"/>
              </a:rPr>
              <a:t>- Execution always starts from main()</a:t>
            </a:r>
          </a:p>
        </p:txBody>
      </p:sp>
      <p:sp>
        <p:nvSpPr>
          <p:cNvPr id="20" name="Horizontal Scroll 19"/>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85"/>
            <a:ext cx="44234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a:t>
            </a:r>
            <a:r>
              <a:rPr lang="en-IN" dirty="0" smtClean="0">
                <a:solidFill>
                  <a:schemeClr val="bg1"/>
                </a:solidFill>
              </a:rPr>
              <a:t>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b="1" dirty="0" smtClean="0">
                <a:solidFill>
                  <a:srgbClr val="FFFF00"/>
                </a:solidFill>
              </a:rPr>
              <a:t>{</a:t>
            </a:r>
          </a:p>
          <a:p>
            <a:endParaRPr lang="en-IN" dirty="0" smtClean="0">
              <a:solidFill>
                <a:schemeClr val="bg1"/>
              </a:solidFill>
            </a:endParaRPr>
          </a:p>
          <a:p>
            <a:r>
              <a:rPr lang="en-IN" dirty="0" smtClean="0">
                <a:solidFill>
                  <a:schemeClr val="bg1"/>
                </a:solidFill>
              </a:rPr>
              <a:t>    {</a:t>
            </a:r>
          </a:p>
          <a:p>
            <a:r>
              <a:rPr lang="en-IN" dirty="0" smtClean="0">
                <a:solidFill>
                  <a:srgbClr val="FFFF00"/>
                </a:solidFill>
              </a:rPr>
              <a:t>        </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b="1" dirty="0" smtClean="0">
                <a:solidFill>
                  <a:srgbClr val="FFFF00"/>
                </a:solidFill>
              </a:rPr>
              <a:t>}</a:t>
            </a:r>
          </a:p>
        </p:txBody>
      </p:sp>
      <p:sp>
        <p:nvSpPr>
          <p:cNvPr id="9" name="Rectangle 8"/>
          <p:cNvSpPr/>
          <p:nvPr/>
        </p:nvSpPr>
        <p:spPr>
          <a:xfrm>
            <a:off x="594792" y="2572650"/>
            <a:ext cx="1156335" cy="368300"/>
          </a:xfrm>
          <a:prstGeom prst="rect">
            <a:avLst/>
          </a:prstGeom>
        </p:spPr>
        <p:txBody>
          <a:bodyPr wrap="none">
            <a:spAutoFit/>
          </a:bodyPr>
          <a:lstStyle/>
          <a:p>
            <a:r>
              <a:rPr lang="en-IN" b="1" dirty="0" smtClean="0">
                <a:solidFill>
                  <a:srgbClr val="FFFF00"/>
                </a:solidFill>
              </a:rPr>
              <a:t> int x = 10;</a:t>
            </a:r>
          </a:p>
        </p:txBody>
      </p:sp>
      <p:sp>
        <p:nvSpPr>
          <p:cNvPr id="11" name="Rectangle 10"/>
          <p:cNvSpPr/>
          <p:nvPr/>
        </p:nvSpPr>
        <p:spPr>
          <a:xfrm>
            <a:off x="666800" y="3148714"/>
            <a:ext cx="973455" cy="368300"/>
          </a:xfrm>
          <a:prstGeom prst="rect">
            <a:avLst/>
          </a:prstGeom>
        </p:spPr>
        <p:txBody>
          <a:bodyPr wrap="none">
            <a:spAutoFit/>
          </a:bodyPr>
          <a:lstStyle/>
          <a:p>
            <a:r>
              <a:rPr lang="en-IN" dirty="0" smtClean="0">
                <a:solidFill>
                  <a:schemeClr val="bg1"/>
                </a:solidFill>
              </a:rPr>
              <a:t>int x = 5;</a:t>
            </a:r>
            <a:endParaRPr lang="en-IN" dirty="0">
              <a:solidFill>
                <a:schemeClr val="bg1"/>
              </a:solidFill>
            </a:endParaRP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1031" r:id="rId4" imgW="1543050" imgH="2209800" progId="PBrush">
                  <p:embed/>
                </p:oleObj>
              </mc:Choice>
              <mc:Fallback>
                <p:oleObj r:id="rId4" imgW="1543050" imgH="2209800" progId="PBrush">
                  <p:embed/>
                  <p:pic>
                    <p:nvPicPr>
                      <p:cNvPr id="0" name="Picture 1024"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p:cNvSpPr/>
          <p:nvPr/>
        </p:nvSpPr>
        <p:spPr>
          <a:xfrm>
            <a:off x="2055824" y="2511365"/>
            <a:ext cx="852170" cy="429895"/>
          </a:xfrm>
          <a:prstGeom prst="rect">
            <a:avLst/>
          </a:prstGeom>
        </p:spPr>
        <p:txBody>
          <a:bodyPr wrap="none">
            <a:spAutoFit/>
          </a:bodyPr>
          <a:lstStyle/>
          <a:p>
            <a:r>
              <a:rPr lang="en-US" sz="2200" dirty="0" smtClean="0"/>
              <a:t>x = 10</a:t>
            </a:r>
          </a:p>
        </p:txBody>
      </p: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4689153" y="393991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24" name="TextBox 15"/>
          <p:cNvSpPr txBox="1"/>
          <p:nvPr/>
        </p:nvSpPr>
        <p:spPr>
          <a:xfrm>
            <a:off x="5371505" y="1214702"/>
            <a:ext cx="1552575" cy="368300"/>
          </a:xfrm>
          <a:prstGeom prst="rect">
            <a:avLst/>
          </a:prstGeom>
          <a:noFill/>
        </p:spPr>
        <p:txBody>
          <a:bodyPr wrap="none" rtlCol="0">
            <a:spAutoFit/>
          </a:bodyPr>
          <a:lstStyle/>
          <a:p>
            <a:r>
              <a:rPr lang="en-US" b="1" dirty="0" smtClean="0">
                <a:solidFill>
                  <a:schemeClr val="tx1"/>
                </a:solidFill>
              </a:rPr>
              <a:t>Stack Memory</a:t>
            </a:r>
          </a:p>
        </p:txBody>
      </p:sp>
      <p:sp>
        <p:nvSpPr>
          <p:cNvPr id="20" name="Horizontal Scroll 19"/>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par>
                                <p:cTn id="8" presetID="0" presetClass="path" presetSubtype="0" accel="50000" decel="50000" fill="hold" grpId="0" nodeType="withEffect">
                                  <p:stCondLst>
                                    <p:cond delay="0"/>
                                  </p:stCondLst>
                                  <p:childTnLst>
                                    <p:animMotion origin="layout" path="M -0.013125 -0.000247 L 0.261875 -0.178148 " pathEditMode="relative" rAng="0" ptsTypes="">
                                      <p:cBhvr>
                                        <p:cTn id="9" dur="500" fill="hold"/>
                                        <p:tgtEl>
                                          <p:spTgt spid="18"/>
                                        </p:tgtEl>
                                        <p:attrNameLst>
                                          <p:attrName>ppt_x</p:attrName>
                                          <p:attrName>ppt_y</p:attrName>
                                        </p:attrNameLst>
                                      </p:cBhvr>
                                      <p:rCtr x="16400" y="-9000"/>
                                    </p:animMotion>
                                  </p:childTnLst>
                                </p:cTn>
                              </p:par>
                            </p:childTnLst>
                          </p:cTn>
                        </p:par>
                        <p:par>
                          <p:cTn id="10" fill="hold">
                            <p:stCondLst>
                              <p:cond delay="1000"/>
                            </p:stCondLst>
                            <p:childTnLst>
                              <p:par>
                                <p:cTn id="11" presetID="0" presetClass="path" presetSubtype="0" accel="50000" decel="50000" fill="hold" nodeType="afterEffect">
                                  <p:stCondLst>
                                    <p:cond delay="0"/>
                                  </p:stCondLst>
                                  <p:childTnLst>
                                    <p:animMotion origin="layout" path="M 0.270126 -0.180371 C 0.289152 -0.189061 0.344570 -0.263553 0.366501 -0.183056 C 0.388432 -0.102559 0.379093 0.140976 0.379854 0.222113 " pathEditMode="relative" rAng="0" ptsTypes="">
                                      <p:cBhvr>
                                        <p:cTn id="12" dur="2000" fill="hold"/>
                                        <p:tgtEl>
                                          <p:spTgt spid="18"/>
                                        </p:tgtEl>
                                        <p:attrNameLst>
                                          <p:attrName>ppt_x</p:attrName>
                                          <p:attrName>ppt_y</p:attrName>
                                        </p:attrNameLst>
                                      </p:cBhvr>
                                      <p:rCtr x="5600" y="18100"/>
                                    </p:animMotion>
                                  </p:childTnLst>
                                </p:cTn>
                              </p:par>
                            </p:childTnLst>
                          </p:cTn>
                        </p:par>
                        <p:par>
                          <p:cTn id="13" fill="hold">
                            <p:stCondLst>
                              <p:cond delay="3000"/>
                            </p:stCondLst>
                            <p:childTnLst>
                              <p:par>
                                <p:cTn id="14" presetID="22" presetClass="entr" presetSubtype="8"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85"/>
            <a:ext cx="44234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a:t>
            </a:r>
            <a:r>
              <a:rPr lang="en-IN" dirty="0" smtClean="0">
                <a:solidFill>
                  <a:schemeClr val="bg1"/>
                </a:solidFill>
              </a:rPr>
              <a:t>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   </a:t>
            </a:r>
            <a:r>
              <a:rPr lang="en-IN" b="1" dirty="0" smtClean="0">
                <a:solidFill>
                  <a:srgbClr val="FFFF00"/>
                </a:solidFill>
              </a:rPr>
              <a:t> {</a:t>
            </a:r>
          </a:p>
          <a:p>
            <a:r>
              <a:rPr lang="en-IN" dirty="0" smtClean="0">
                <a:solidFill>
                  <a:srgbClr val="FFFF00"/>
                </a:solidFill>
              </a:rPr>
              <a:t>        </a:t>
            </a:r>
          </a:p>
          <a:p>
            <a:r>
              <a:rPr lang="en-IN" dirty="0" smtClean="0">
                <a:solidFill>
                  <a:schemeClr val="bg1"/>
                </a:solidFill>
              </a:rPr>
              <a:t>        printf("%d\n", x);</a:t>
            </a:r>
          </a:p>
          <a:p>
            <a:r>
              <a:rPr lang="en-IN" b="1" dirty="0" smtClean="0">
                <a:solidFill>
                  <a:srgbClr val="FFFF00"/>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rgbClr val="FFFF00"/>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2055" r:id="rId4" imgW="1543050" imgH="2209800" progId="PBrush">
                  <p:embed/>
                </p:oleObj>
              </mc:Choice>
              <mc:Fallback>
                <p:oleObj r:id="rId4" imgW="1543050" imgH="2209800" progId="PBrush">
                  <p:embed/>
                  <p:pic>
                    <p:nvPicPr>
                      <p:cNvPr id="0" name="Picture 2048"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p:cNvSpPr/>
          <p:nvPr/>
        </p:nvSpPr>
        <p:spPr>
          <a:xfrm>
            <a:off x="1944699" y="3080325"/>
            <a:ext cx="710565" cy="429895"/>
          </a:xfrm>
          <a:prstGeom prst="rect">
            <a:avLst/>
          </a:prstGeom>
        </p:spPr>
        <p:txBody>
          <a:bodyPr wrap="none">
            <a:spAutoFit/>
          </a:bodyPr>
          <a:lstStyle/>
          <a:p>
            <a:r>
              <a:rPr lang="en-US" sz="2200" dirty="0" smtClean="0"/>
              <a:t>x = 5</a:t>
            </a:r>
          </a:p>
        </p:txBody>
      </p: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2" name="Straight Arrow Connector 1"/>
          <p:cNvCxnSpPr/>
          <p:nvPr/>
        </p:nvCxnSpPr>
        <p:spPr>
          <a:xfrm>
            <a:off x="4743128" y="333285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4" name="TextBox 15"/>
          <p:cNvSpPr txBox="1"/>
          <p:nvPr/>
        </p:nvSpPr>
        <p:spPr>
          <a:xfrm>
            <a:off x="6740565" y="3180027"/>
            <a:ext cx="1884680" cy="368300"/>
          </a:xfrm>
          <a:prstGeom prst="rect">
            <a:avLst/>
          </a:prstGeom>
          <a:noFill/>
        </p:spPr>
        <p:txBody>
          <a:bodyPr wrap="none" rtlCol="0">
            <a:spAutoFit/>
          </a:bodyPr>
          <a:lstStyle/>
          <a:p>
            <a:r>
              <a:rPr lang="en-US" dirty="0" smtClean="0">
                <a:solidFill>
                  <a:schemeClr val="tx1"/>
                </a:solidFill>
              </a:rPr>
              <a:t>Scope - local block</a:t>
            </a:r>
          </a:p>
        </p:txBody>
      </p:sp>
      <p:sp>
        <p:nvSpPr>
          <p:cNvPr id="20" name="Horizontal Scroll 19"/>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6" name="TextBox 15"/>
          <p:cNvSpPr txBox="1"/>
          <p:nvPr/>
        </p:nvSpPr>
        <p:spPr>
          <a:xfrm>
            <a:off x="5371505" y="1214702"/>
            <a:ext cx="1552575" cy="368300"/>
          </a:xfrm>
          <a:prstGeom prst="rect">
            <a:avLst/>
          </a:prstGeom>
          <a:noFill/>
        </p:spPr>
        <p:txBody>
          <a:bodyPr wrap="none" rtlCol="0">
            <a:spAutoFit/>
          </a:bodyPr>
          <a:lstStyle/>
          <a:p>
            <a:r>
              <a:rPr lang="en-US" b="1" dirty="0" smtClean="0">
                <a:solidFill>
                  <a:schemeClr val="tx1"/>
                </a:solidFill>
              </a:rPr>
              <a:t>Stack Memory</a:t>
            </a: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56806 -0.036790 L 0.281806 -0.303457 " pathEditMode="relative" rAng="0" ptsTypes="">
                                      <p:cBhvr>
                                        <p:cTn id="6" dur="500" fill="hold"/>
                                        <p:tgtEl>
                                          <p:spTgt spid="18"/>
                                        </p:tgtEl>
                                        <p:attrNameLst>
                                          <p:attrName>ppt_x</p:attrName>
                                          <p:attrName>ppt_y</p:attrName>
                                        </p:attrNameLst>
                                      </p:cBhvr>
                                      <p:rCtr x="12100" y="-14000"/>
                                    </p:animMotion>
                                  </p:childTnLst>
                                </p:cTn>
                              </p:par>
                            </p:childTnLst>
                          </p:cTn>
                        </p:par>
                        <p:par>
                          <p:cTn id="7" fill="hold">
                            <p:stCondLst>
                              <p:cond delay="500"/>
                            </p:stCondLst>
                            <p:childTnLst>
                              <p:par>
                                <p:cTn id="8" presetID="0" presetClass="path" presetSubtype="0" accel="50000" decel="50000" fill="hold" grpId="1" nodeType="afterEffect">
                                  <p:stCondLst>
                                    <p:cond delay="0"/>
                                  </p:stCondLst>
                                  <p:childTnLst>
                                    <p:animMotion origin="layout" path="M 0.288556 -0.305798 C 0.309834 -0.305552 0.373029 -0.338314 0.395304 -0.276402 C 0.417578 -0.214488 0.398933 -0.052169 0.399859 0.003888 C 0.400784 0.059946 0.399931 0.009495 0.399859 0.003888 " pathEditMode="relative" rAng="0" ptsTypes="">
                                      <p:cBhvr>
                                        <p:cTn id="9" dur="2000" fill="hold"/>
                                        <p:tgtEl>
                                          <p:spTgt spid="18"/>
                                        </p:tgtEl>
                                        <p:attrNameLst>
                                          <p:attrName>ppt_x</p:attrName>
                                          <p:attrName>ppt_y</p:attrName>
                                        </p:attrNameLst>
                                      </p:cBhvr>
                                      <p:rCtr x="5900" y="16400"/>
                                    </p:animMotion>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ppt_x</p:attrName>
                                        </p:attrNameLst>
                                      </p:cBhvr>
                                      <p:tavLst>
                                        <p:tav tm="0">
                                          <p:val>
                                            <p:strVal val="#ppt_x-.2"/>
                                          </p:val>
                                        </p:tav>
                                        <p:tav tm="100000">
                                          <p:val>
                                            <p:strVal val="#ppt_x"/>
                                          </p:val>
                                        </p:tav>
                                      </p:tavLst>
                                    </p:anim>
                                    <p:anim calcmode="lin" valueType="num">
                                      <p:cBhvr>
                                        <p:cTn id="15"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42341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a:t>
            </a:r>
            <a:r>
              <a:rPr lang="en-IN" dirty="0" smtClean="0">
                <a:solidFill>
                  <a:schemeClr val="bg1"/>
                </a:solidFill>
              </a:rPr>
              <a:t>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   </a:t>
            </a:r>
            <a:r>
              <a:rPr lang="en-IN" b="1" dirty="0" smtClean="0">
                <a:solidFill>
                  <a:srgbClr val="FFFF00"/>
                </a:solidFill>
              </a:rPr>
              <a:t> {</a:t>
            </a:r>
          </a:p>
          <a:p>
            <a:r>
              <a:rPr lang="en-IN" dirty="0" smtClean="0">
                <a:solidFill>
                  <a:schemeClr val="bg1"/>
                </a:solidFill>
              </a:rPr>
              <a:t>        </a:t>
            </a:r>
          </a:p>
          <a:p>
            <a:r>
              <a:rPr lang="en-IN" dirty="0" smtClean="0">
                <a:solidFill>
                  <a:schemeClr val="bg1"/>
                </a:solidFill>
              </a:rPr>
              <a:t>      </a:t>
            </a:r>
            <a:r>
              <a:rPr lang="en-IN" b="1" dirty="0" smtClean="0">
                <a:solidFill>
                  <a:schemeClr val="bg1"/>
                </a:solidFill>
              </a:rPr>
              <a:t>  </a:t>
            </a:r>
            <a:r>
              <a:rPr lang="en-IN" b="1" dirty="0" smtClean="0">
                <a:solidFill>
                  <a:srgbClr val="FFFF00"/>
                </a:solidFill>
              </a:rPr>
              <a:t>printf("%d\n", x);</a:t>
            </a:r>
          </a:p>
          <a:p>
            <a:r>
              <a:rPr lang="en-IN" dirty="0" smtClean="0">
                <a:solidFill>
                  <a:schemeClr val="bg1"/>
                </a:solidFill>
              </a:rPr>
              <a:t> </a:t>
            </a:r>
            <a:r>
              <a:rPr lang="en-IN" b="1" dirty="0" smtClean="0">
                <a:solidFill>
                  <a:srgbClr val="FFFF00"/>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3079" r:id="rId4" imgW="1543050" imgH="2209800" progId="PBrush">
                  <p:embed/>
                </p:oleObj>
              </mc:Choice>
              <mc:Fallback>
                <p:oleObj r:id="rId4" imgW="1543050" imgH="2209800" progId="PBrush">
                  <p:embed/>
                  <p:pic>
                    <p:nvPicPr>
                      <p:cNvPr id="0" name="Picture 3072"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2" name="Straight Arrow Connector 1"/>
          <p:cNvCxnSpPr/>
          <p:nvPr/>
        </p:nvCxnSpPr>
        <p:spPr>
          <a:xfrm>
            <a:off x="4743128" y="333285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6" name="Rectangle 5"/>
          <p:cNvSpPr/>
          <p:nvPr/>
        </p:nvSpPr>
        <p:spPr>
          <a:xfrm>
            <a:off x="5609284" y="3118425"/>
            <a:ext cx="710565" cy="429895"/>
          </a:xfrm>
          <a:prstGeom prst="rect">
            <a:avLst/>
          </a:prstGeom>
        </p:spPr>
        <p:txBody>
          <a:bodyPr wrap="none">
            <a:spAutoFit/>
          </a:bodyPr>
          <a:lstStyle/>
          <a:p>
            <a:r>
              <a:rPr lang="en-US" sz="2200" dirty="0" smtClean="0"/>
              <a:t>x = 5</a:t>
            </a:r>
          </a:p>
        </p:txBody>
      </p:sp>
      <p:sp>
        <p:nvSpPr>
          <p:cNvPr id="3" name="TextBox 15"/>
          <p:cNvSpPr txBox="1"/>
          <p:nvPr/>
        </p:nvSpPr>
        <p:spPr>
          <a:xfrm>
            <a:off x="6740565" y="3180027"/>
            <a:ext cx="1884680" cy="368300"/>
          </a:xfrm>
          <a:prstGeom prst="rect">
            <a:avLst/>
          </a:prstGeom>
          <a:noFill/>
        </p:spPr>
        <p:txBody>
          <a:bodyPr wrap="none" rtlCol="0">
            <a:spAutoFit/>
          </a:bodyPr>
          <a:lstStyle/>
          <a:p>
            <a:r>
              <a:rPr lang="en-US" dirty="0" smtClean="0">
                <a:solidFill>
                  <a:schemeClr val="tx1"/>
                </a:solidFill>
              </a:rPr>
              <a:t>Scope - local block</a:t>
            </a:r>
          </a:p>
        </p:txBody>
      </p:sp>
      <p:sp>
        <p:nvSpPr>
          <p:cNvPr id="10" name="TextBox 8"/>
          <p:cNvSpPr txBox="1"/>
          <p:nvPr/>
        </p:nvSpPr>
        <p:spPr>
          <a:xfrm>
            <a:off x="3402967" y="3448434"/>
            <a:ext cx="926465" cy="922020"/>
          </a:xfrm>
          <a:prstGeom prst="rect">
            <a:avLst/>
          </a:prstGeom>
          <a:noFill/>
        </p:spPr>
        <p:txBody>
          <a:bodyPr wrap="none" rtlCol="0">
            <a:spAutoFit/>
          </a:bodyPr>
          <a:lstStyle/>
          <a:p>
            <a:pPr>
              <a:lnSpc>
                <a:spcPct val="150000"/>
              </a:lnSpc>
            </a:pPr>
            <a:r>
              <a:rPr lang="en-US" b="1" dirty="0" smtClean="0">
                <a:solidFill>
                  <a:schemeClr val="bg1"/>
                </a:solidFill>
              </a:rPr>
              <a:t>Output:</a:t>
            </a:r>
          </a:p>
          <a:p>
            <a:pPr>
              <a:lnSpc>
                <a:spcPct val="150000"/>
              </a:lnSpc>
            </a:pPr>
            <a:r>
              <a:rPr lang="en-US" b="1" dirty="0" smtClean="0">
                <a:solidFill>
                  <a:schemeClr val="bg1"/>
                </a:solidFill>
              </a:rPr>
              <a:t>5</a:t>
            </a:r>
          </a:p>
        </p:txBody>
      </p:sp>
      <p:sp>
        <p:nvSpPr>
          <p:cNvPr id="20" name="Horizontal Scroll 19"/>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8" name="TextBox 15"/>
          <p:cNvSpPr txBox="1"/>
          <p:nvPr/>
        </p:nvSpPr>
        <p:spPr>
          <a:xfrm>
            <a:off x="5371505" y="1214702"/>
            <a:ext cx="1552575" cy="368300"/>
          </a:xfrm>
          <a:prstGeom prst="rect">
            <a:avLst/>
          </a:prstGeom>
          <a:noFill/>
        </p:spPr>
        <p:txBody>
          <a:bodyPr wrap="none" rtlCol="0">
            <a:spAutoFit/>
          </a:bodyPr>
          <a:lstStyle/>
          <a:p>
            <a:r>
              <a:rPr lang="en-US" b="1" dirty="0" smtClean="0">
                <a:solidFill>
                  <a:schemeClr val="tx1"/>
                </a:solidFill>
              </a:rPr>
              <a:t>Stack Memory</a:t>
            </a: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643120" cy="5130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a:t>
            </a:r>
            <a:r>
              <a:rPr lang="en-IN" dirty="0" smtClean="0">
                <a:solidFill>
                  <a:schemeClr val="bg1"/>
                </a:solidFill>
              </a:rPr>
              <a:t>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   </a:t>
            </a:r>
            <a:r>
              <a:rPr lang="en-IN" b="1" dirty="0" smtClean="0">
                <a:solidFill>
                  <a:srgbClr val="FFFF00"/>
                </a:solidFill>
              </a:rPr>
              <a:t> {</a:t>
            </a:r>
          </a:p>
          <a:p>
            <a:r>
              <a:rPr lang="en-IN" dirty="0" smtClean="0">
                <a:solidFill>
                  <a:schemeClr val="bg1"/>
                </a:solidFill>
              </a:rPr>
              <a:t>        </a:t>
            </a:r>
          </a:p>
          <a:p>
            <a:r>
              <a:rPr lang="en-IN" b="1" dirty="0" smtClean="0">
                <a:solidFill>
                  <a:schemeClr val="bg1"/>
                </a:solidFill>
              </a:rPr>
              <a:t>        printf("%d\n", x);</a:t>
            </a:r>
          </a:p>
          <a:p>
            <a:r>
              <a:rPr lang="en-IN" dirty="0" smtClean="0">
                <a:solidFill>
                  <a:schemeClr val="bg1"/>
                </a:solidFill>
              </a:rPr>
              <a:t> </a:t>
            </a:r>
            <a:r>
              <a:rPr lang="en-IN" b="1" dirty="0" smtClean="0">
                <a:solidFill>
                  <a:srgbClr val="FFFF00"/>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4103" r:id="rId4" imgW="1543050" imgH="2209800" progId="PBrush">
                  <p:embed/>
                </p:oleObj>
              </mc:Choice>
              <mc:Fallback>
                <p:oleObj r:id="rId4" imgW="1543050" imgH="2209800" progId="PBrush">
                  <p:embed/>
                  <p:pic>
                    <p:nvPicPr>
                      <p:cNvPr id="0" name="Picture 4096"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4" name="TextBox 15"/>
          <p:cNvSpPr txBox="1"/>
          <p:nvPr/>
        </p:nvSpPr>
        <p:spPr>
          <a:xfrm>
            <a:off x="5371505" y="1214702"/>
            <a:ext cx="2088515" cy="368300"/>
          </a:xfrm>
          <a:prstGeom prst="rect">
            <a:avLst/>
          </a:prstGeom>
          <a:noFill/>
        </p:spPr>
        <p:txBody>
          <a:bodyPr wrap="none" rtlCol="0">
            <a:spAutoFit/>
          </a:bodyPr>
          <a:lstStyle/>
          <a:p>
            <a:r>
              <a:rPr lang="en-US" b="1" dirty="0" smtClean="0">
                <a:solidFill>
                  <a:schemeClr val="tx1"/>
                </a:solidFill>
              </a:rPr>
              <a:t>Stack Memory- LIFO</a:t>
            </a:r>
          </a:p>
        </p:txBody>
      </p: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sp>
        <p:nvSpPr>
          <p:cNvPr id="6" name="Rectangle 5"/>
          <p:cNvSpPr/>
          <p:nvPr/>
        </p:nvSpPr>
        <p:spPr>
          <a:xfrm>
            <a:off x="5609284" y="3118425"/>
            <a:ext cx="710565" cy="429895"/>
          </a:xfrm>
          <a:prstGeom prst="rect">
            <a:avLst/>
          </a:prstGeom>
        </p:spPr>
        <p:txBody>
          <a:bodyPr wrap="none">
            <a:spAutoFit/>
          </a:bodyPr>
          <a:lstStyle/>
          <a:p>
            <a:r>
              <a:rPr lang="en-US" sz="2200" dirty="0" smtClean="0"/>
              <a:t>x = 5</a:t>
            </a:r>
          </a:p>
        </p:txBody>
      </p:sp>
      <p:sp>
        <p:nvSpPr>
          <p:cNvPr id="3" name="TextBox 15"/>
          <p:cNvSpPr txBox="1"/>
          <p:nvPr/>
        </p:nvSpPr>
        <p:spPr>
          <a:xfrm>
            <a:off x="6740565" y="3180027"/>
            <a:ext cx="1884680" cy="368300"/>
          </a:xfrm>
          <a:prstGeom prst="rect">
            <a:avLst/>
          </a:prstGeom>
          <a:noFill/>
        </p:spPr>
        <p:txBody>
          <a:bodyPr wrap="none" rtlCol="0">
            <a:spAutoFit/>
          </a:bodyPr>
          <a:lstStyle/>
          <a:p>
            <a:r>
              <a:rPr lang="en-US" dirty="0" smtClean="0">
                <a:solidFill>
                  <a:schemeClr val="tx1"/>
                </a:solidFill>
              </a:rPr>
              <a:t>Scope - local block</a:t>
            </a:r>
          </a:p>
        </p:txBody>
      </p:sp>
      <p:cxnSp>
        <p:nvCxnSpPr>
          <p:cNvPr id="15" name="Straight Arrow Connector 14"/>
          <p:cNvCxnSpPr/>
          <p:nvPr/>
        </p:nvCxnSpPr>
        <p:spPr>
          <a:xfrm>
            <a:off x="120963" y="393991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H="1" flipV="1">
            <a:off x="737235" y="3959040"/>
            <a:ext cx="1368010" cy="0"/>
          </a:xfrm>
          <a:prstGeom prst="straightConnector1">
            <a:avLst/>
          </a:prstGeom>
          <a:ln>
            <a:solidFill>
              <a:schemeClr val="accent6">
                <a:lumMod val="40000"/>
                <a:lumOff val="60000"/>
              </a:schemeClr>
            </a:solidFill>
            <a:prstDash val="sysDot"/>
            <a:tailEnd type="arrow" w="med" len="med"/>
          </a:ln>
        </p:spPr>
        <p:style>
          <a:lnRef idx="2">
            <a:schemeClr val="accent6"/>
          </a:lnRef>
          <a:fillRef idx="0">
            <a:schemeClr val="accent6"/>
          </a:fillRef>
          <a:effectRef idx="1">
            <a:schemeClr val="accent6"/>
          </a:effectRef>
          <a:fontRef idx="minor">
            <a:schemeClr val="tx1"/>
          </a:fontRef>
        </p:style>
      </p:cxnSp>
      <p:sp>
        <p:nvSpPr>
          <p:cNvPr id="18" name="Text Box 17"/>
          <p:cNvSpPr txBox="1"/>
          <p:nvPr/>
        </p:nvSpPr>
        <p:spPr>
          <a:xfrm>
            <a:off x="2251075" y="3587565"/>
            <a:ext cx="2360930"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local block</a:t>
            </a:r>
          </a:p>
        </p:txBody>
      </p:sp>
      <p:sp>
        <p:nvSpPr>
          <p:cNvPr id="20" name="Horizontal Scroll 19"/>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right)">
                                      <p:cBhvr>
                                        <p:cTn id="13" dur="1000"/>
                                        <p:tgtEl>
                                          <p:spTgt spid="18"/>
                                        </p:tgtEl>
                                      </p:cBhvr>
                                    </p:animEffect>
                                  </p:childTnLst>
                                </p:cTn>
                              </p:par>
                            </p:childTnLst>
                          </p:cTn>
                        </p:par>
                        <p:par>
                          <p:cTn id="14" fill="hold">
                            <p:stCondLst>
                              <p:cond delay="2000"/>
                            </p:stCondLst>
                            <p:childTnLst>
                              <p:par>
                                <p:cTn id="15" presetID="22" presetClass="entr" presetSubtype="2"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2" fill="hold" grpId="1" nodeType="clickEffect">
                                  <p:stCondLst>
                                    <p:cond delay="0"/>
                                  </p:stCondLst>
                                  <p:childTnLst>
                                    <p:animEffect transition="out" filter="wipe(right)">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0" presetClass="path" presetSubtype="0" accel="50000" decel="50000" fill="hold" nodeType="afterEffect">
                                  <p:stCondLst>
                                    <p:cond delay="0"/>
                                  </p:stCondLst>
                                  <p:childTnLst>
                                    <p:animMotion origin="layout" path="M 0.006401 -0.026428 C 0.005528 -0.074783 -0.018035 -0.218027 0.019357 -0.268936 C 0.056747 -0.319848 0.158583 -0.278244 0.193423 -0.280616 C 0.228263 -0.282988 0.196913 -0.280798 0.193423 -0.280616 " pathEditMode="relative" rAng="0" ptsTypes="">
                                      <p:cBhvr>
                                        <p:cTn id="25" dur="2000" fill="hold"/>
                                        <p:tgtEl>
                                          <p:spTgt spid="6"/>
                                        </p:tgtEl>
                                        <p:attrNameLst>
                                          <p:attrName>ppt_x</p:attrName>
                                          <p:attrName>ppt_y</p:attrName>
                                        </p:attrNameLst>
                                      </p:cBhvr>
                                      <p:rCtr x="9800" y="-13300"/>
                                    </p:animMotion>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6">
                                            <p:txEl>
                                              <p:pRg st="0" end="0"/>
                                            </p:txEl>
                                          </p:spTgt>
                                        </p:tgtEl>
                                      </p:cBhvr>
                                    </p:animEffect>
                                    <p:set>
                                      <p:cBhvr>
                                        <p:cTn id="30" dur="1" fill="hold">
                                          <p:stCondLst>
                                            <p:cond delay="499"/>
                                          </p:stCondLst>
                                        </p:cTn>
                                        <p:tgtEl>
                                          <p:spTgt spid="6">
                                            <p:txEl>
                                              <p:pRg st="0" end="0"/>
                                            </p:txEl>
                                          </p:spTgt>
                                        </p:tgtEl>
                                        <p:attrNameLst>
                                          <p:attrName>style.visibility</p:attrName>
                                        </p:attrNameLst>
                                      </p:cBhvr>
                                      <p:to>
                                        <p:strVal val="hidden"/>
                                      </p:to>
                                    </p:set>
                                  </p:childTnLst>
                                </p:cTn>
                              </p:par>
                              <p:par>
                                <p:cTn id="31" presetID="22" presetClass="exit" presetSubtype="8" fill="hold" nodeType="withEffect">
                                  <p:stCondLst>
                                    <p:cond delay="0"/>
                                  </p:stCondLst>
                                  <p:childTnLst>
                                    <p:animEffect transition="out" filter="wipe(left)">
                                      <p:cBhvr>
                                        <p:cTn id="32" dur="500"/>
                                        <p:tgtEl>
                                          <p:spTgt spid="17"/>
                                        </p:tgtEl>
                                      </p:cBhvr>
                                    </p:animEffect>
                                    <p:set>
                                      <p:cBhvr>
                                        <p:cTn id="33" dur="1" fill="hold">
                                          <p:stCondLst>
                                            <p:cond delay="499"/>
                                          </p:stCondLst>
                                        </p:cTn>
                                        <p:tgtEl>
                                          <p:spTgt spid="17"/>
                                        </p:tgtEl>
                                        <p:attrNameLst>
                                          <p:attrName>style.visibility</p:attrName>
                                        </p:attrNameLst>
                                      </p:cBhvr>
                                      <p:to>
                                        <p:strVal val="hidden"/>
                                      </p:to>
                                    </p:set>
                                  </p:childTnLst>
                                </p:cTn>
                              </p:par>
                            </p:childTnLst>
                          </p:cTn>
                        </p:par>
                        <p:par>
                          <p:cTn id="34" fill="hold">
                            <p:stCondLst>
                              <p:cond delay="500"/>
                            </p:stCondLst>
                            <p:childTnLst>
                              <p:par>
                                <p:cTn id="35" presetID="22" presetClass="exit" presetSubtype="8" fill="hold" grpId="1" nodeType="afterEffect">
                                  <p:stCondLst>
                                    <p:cond delay="0"/>
                                  </p:stCondLst>
                                  <p:childTnLst>
                                    <p:animEffect transition="out" filter="wipe(left)">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bldLvl="0"/>
      <p:bldP spid="3" grpId="0"/>
      <p:bldP spid="3" grpId="1"/>
      <p:bldP spid="18" grpId="0"/>
      <p:bldP spid="18"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643120" cy="5130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rgbClr val="FFFF00"/>
                </a:solidFill>
              </a:rPr>
              <a:t>     </a:t>
            </a:r>
            <a:r>
              <a:rPr lang="en-IN" dirty="0" smtClean="0">
                <a:solidFill>
                  <a:schemeClr val="bg1"/>
                </a:solidFill>
              </a:rPr>
              <a:t>int x = 4;</a:t>
            </a:r>
          </a:p>
          <a:p>
            <a:r>
              <a:rPr lang="en-IN" dirty="0" smtClean="0">
                <a:solidFill>
                  <a:srgbClr val="FFFF00"/>
                </a:solidFill>
              </a:rPr>
              <a:t> </a:t>
            </a:r>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b="1" dirty="0" smtClean="0">
                <a:solidFill>
                  <a:schemeClr val="bg1"/>
                </a:solidFill>
              </a:rPr>
              <a:t>    </a:t>
            </a:r>
            <a:r>
              <a:rPr lang="en-IN" dirty="0" smtClean="0">
                <a:solidFill>
                  <a:schemeClr val="bg1"/>
                </a:solidFill>
              </a:rPr>
              <a:t>{</a:t>
            </a:r>
          </a:p>
          <a:p>
            <a:r>
              <a:rPr lang="en-IN" dirty="0" smtClean="0">
                <a:solidFill>
                  <a:schemeClr val="bg1"/>
                </a:solidFill>
              </a:rPr>
              <a:t>        </a:t>
            </a:r>
          </a:p>
          <a:p>
            <a:r>
              <a:rPr lang="en-IN" b="1" dirty="0" smtClean="0">
                <a:solidFill>
                  <a:schemeClr val="bg1"/>
                </a:solidFill>
              </a:rPr>
              <a:t>        printf("%d\n", x);</a:t>
            </a:r>
          </a:p>
          <a:p>
            <a:r>
              <a:rPr lang="en-IN" dirty="0" smtClean="0">
                <a:solidFill>
                  <a:schemeClr val="bg1"/>
                </a:solidFill>
              </a:rPr>
              <a:t> </a:t>
            </a:r>
            <a:r>
              <a:rPr lang="en-IN" b="1" dirty="0" smtClean="0">
                <a:solidFill>
                  <a:srgbClr val="FFFF00"/>
                </a:solidFill>
              </a:rPr>
              <a:t>  </a:t>
            </a:r>
            <a:r>
              <a:rPr lang="en-IN" dirty="0" smtClean="0">
                <a:solidFill>
                  <a:schemeClr val="bg1"/>
                </a:solidFill>
              </a:rPr>
              <a:t> }</a:t>
            </a:r>
          </a:p>
          <a:p>
            <a:r>
              <a:rPr lang="en-IN" dirty="0" smtClean="0">
                <a:solidFill>
                  <a:schemeClr val="bg1"/>
                </a:solidFill>
              </a:rPr>
              <a:t>    </a:t>
            </a:r>
            <a:r>
              <a:rPr lang="en-IN" b="1" dirty="0" smtClean="0">
                <a:solidFill>
                  <a:srgbClr val="FFFF00"/>
                </a:solidFill>
              </a:rPr>
              <a:t>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5127" r:id="rId4" imgW="1543050" imgH="2209800" progId="PBrush">
                  <p:embed/>
                </p:oleObj>
              </mc:Choice>
              <mc:Fallback>
                <p:oleObj r:id="rId4" imgW="1543050" imgH="2209800" progId="PBrush">
                  <p:embed/>
                  <p:pic>
                    <p:nvPicPr>
                      <p:cNvPr id="0" name="Picture 5120"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4" name="TextBox 15"/>
          <p:cNvSpPr txBox="1"/>
          <p:nvPr/>
        </p:nvSpPr>
        <p:spPr>
          <a:xfrm>
            <a:off x="5371505" y="1214702"/>
            <a:ext cx="2088515" cy="368300"/>
          </a:xfrm>
          <a:prstGeom prst="rect">
            <a:avLst/>
          </a:prstGeom>
          <a:noFill/>
        </p:spPr>
        <p:txBody>
          <a:bodyPr wrap="none" rtlCol="0">
            <a:spAutoFit/>
          </a:bodyPr>
          <a:lstStyle/>
          <a:p>
            <a:r>
              <a:rPr lang="en-US" b="1" dirty="0" smtClean="0">
                <a:solidFill>
                  <a:schemeClr val="tx1"/>
                </a:solidFill>
              </a:rPr>
              <a:t>Stack Memory- LIFO</a:t>
            </a:r>
          </a:p>
        </p:txBody>
      </p: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15" name="Straight Arrow Connector 14"/>
          <p:cNvCxnSpPr/>
          <p:nvPr/>
        </p:nvCxnSpPr>
        <p:spPr>
          <a:xfrm>
            <a:off x="106993" y="420026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TextBox 8"/>
          <p:cNvSpPr txBox="1"/>
          <p:nvPr/>
        </p:nvSpPr>
        <p:spPr>
          <a:xfrm>
            <a:off x="3402967" y="3296034"/>
            <a:ext cx="926465" cy="1337945"/>
          </a:xfrm>
          <a:prstGeom prst="rect">
            <a:avLst/>
          </a:prstGeom>
          <a:noFill/>
        </p:spPr>
        <p:txBody>
          <a:bodyPr wrap="none" rtlCol="0">
            <a:spAutoFit/>
          </a:bodyPr>
          <a:lstStyle/>
          <a:p>
            <a:pPr>
              <a:lnSpc>
                <a:spcPct val="150000"/>
              </a:lnSpc>
            </a:pPr>
            <a:r>
              <a:rPr lang="en-US" b="1" dirty="0" smtClean="0">
                <a:solidFill>
                  <a:schemeClr val="bg1"/>
                </a:solidFill>
              </a:rPr>
              <a:t>Output:</a:t>
            </a:r>
          </a:p>
          <a:p>
            <a:pPr>
              <a:lnSpc>
                <a:spcPct val="150000"/>
              </a:lnSpc>
            </a:pPr>
            <a:r>
              <a:rPr lang="en-US" b="1" dirty="0" smtClean="0">
                <a:solidFill>
                  <a:schemeClr val="bg1"/>
                </a:solidFill>
              </a:rPr>
              <a:t>5</a:t>
            </a:r>
          </a:p>
          <a:p>
            <a:pPr>
              <a:lnSpc>
                <a:spcPct val="150000"/>
              </a:lnSpc>
            </a:pPr>
            <a:r>
              <a:rPr lang="en-US" b="1" dirty="0" smtClean="0">
                <a:solidFill>
                  <a:schemeClr val="bg1"/>
                </a:solidFill>
              </a:rPr>
              <a:t>10</a:t>
            </a: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643120" cy="5130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b="1" dirty="0" smtClean="0">
                <a:solidFill>
                  <a:schemeClr val="bg1"/>
                </a:solidFill>
              </a:rPr>
              <a:t>void fun()</a:t>
            </a:r>
          </a:p>
          <a:p>
            <a:r>
              <a:rPr lang="en-IN" b="1" dirty="0" smtClean="0">
                <a:solidFill>
                  <a:schemeClr val="bg1"/>
                </a:solidFill>
              </a:rPr>
              <a:t>{</a:t>
            </a:r>
          </a:p>
          <a:p>
            <a:r>
              <a:rPr lang="en-IN" b="1" dirty="0" smtClean="0">
                <a:solidFill>
                  <a:srgbClr val="FFFF00"/>
                </a:solidFill>
              </a:rPr>
              <a:t>     </a:t>
            </a:r>
            <a:r>
              <a:rPr lang="en-IN" b="1" dirty="0" smtClean="0">
                <a:solidFill>
                  <a:schemeClr val="bg1"/>
                </a:solidFill>
              </a:rPr>
              <a:t>int x = 4;</a:t>
            </a:r>
          </a:p>
          <a:p>
            <a:r>
              <a:rPr lang="en-IN" b="1" dirty="0" smtClean="0">
                <a:solidFill>
                  <a:srgbClr val="FFFF00"/>
                </a:solidFill>
              </a:rPr>
              <a:t> </a:t>
            </a:r>
            <a:r>
              <a:rPr lang="en-IN" b="1" dirty="0" smtClean="0">
                <a:solidFill>
                  <a:schemeClr val="bg1"/>
                </a:solidFill>
              </a:rPr>
              <a:t>   printf("%d\n", x);</a:t>
            </a:r>
          </a:p>
          <a:p>
            <a:r>
              <a:rPr lang="en-IN" b="1"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b="1" dirty="0" smtClean="0">
                <a:solidFill>
                  <a:schemeClr val="bg1"/>
                </a:solidFill>
              </a:rPr>
              <a:t>    </a:t>
            </a:r>
            <a:r>
              <a:rPr lang="en-IN" dirty="0" smtClean="0">
                <a:solidFill>
                  <a:schemeClr val="bg1"/>
                </a:solidFill>
              </a:rPr>
              <a:t>{</a:t>
            </a:r>
          </a:p>
          <a:p>
            <a:r>
              <a:rPr lang="en-IN" dirty="0" smtClean="0">
                <a:solidFill>
                  <a:schemeClr val="bg1"/>
                </a:solidFill>
              </a:rPr>
              <a:t>        </a:t>
            </a:r>
          </a:p>
          <a:p>
            <a:r>
              <a:rPr lang="en-IN" b="1" dirty="0" smtClean="0">
                <a:solidFill>
                  <a:schemeClr val="bg1"/>
                </a:solidFill>
              </a:rPr>
              <a:t>        printf("%d\n", x);</a:t>
            </a:r>
          </a:p>
          <a:p>
            <a:r>
              <a:rPr lang="en-IN" dirty="0" smtClean="0">
                <a:solidFill>
                  <a:schemeClr val="bg1"/>
                </a:solidFill>
              </a:rPr>
              <a:t> </a:t>
            </a:r>
            <a:r>
              <a:rPr lang="en-IN" b="1" dirty="0" smtClean="0">
                <a:solidFill>
                  <a:srgbClr val="FFFF00"/>
                </a:solidFill>
              </a:rPr>
              <a:t>  </a:t>
            </a:r>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r>
              <a:rPr lang="en-IN" b="1" dirty="0" smtClean="0">
                <a:solidFill>
                  <a:srgbClr val="FFFF00"/>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6151" r:id="rId4" imgW="1543050" imgH="2209800" progId="PBrush">
                  <p:embed/>
                </p:oleObj>
              </mc:Choice>
              <mc:Fallback>
                <p:oleObj r:id="rId4" imgW="1543050" imgH="2209800" progId="PBrush">
                  <p:embed/>
                  <p:pic>
                    <p:nvPicPr>
                      <p:cNvPr id="0" name="Picture 6144"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4" name="TextBox 15"/>
          <p:cNvSpPr txBox="1"/>
          <p:nvPr/>
        </p:nvSpPr>
        <p:spPr>
          <a:xfrm>
            <a:off x="5371505" y="1214702"/>
            <a:ext cx="2088515" cy="368300"/>
          </a:xfrm>
          <a:prstGeom prst="rect">
            <a:avLst/>
          </a:prstGeom>
          <a:noFill/>
        </p:spPr>
        <p:txBody>
          <a:bodyPr wrap="none" rtlCol="0">
            <a:spAutoFit/>
          </a:bodyPr>
          <a:lstStyle/>
          <a:p>
            <a:r>
              <a:rPr lang="en-US" b="1" dirty="0" smtClean="0">
                <a:solidFill>
                  <a:schemeClr val="tx1"/>
                </a:solidFill>
              </a:rPr>
              <a:t>Stack Memory- LIFO</a:t>
            </a:r>
          </a:p>
        </p:txBody>
      </p: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15" name="Straight Arrow Connector 14"/>
          <p:cNvCxnSpPr/>
          <p:nvPr/>
        </p:nvCxnSpPr>
        <p:spPr>
          <a:xfrm>
            <a:off x="106993" y="4456169"/>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TextBox 8"/>
          <p:cNvSpPr txBox="1"/>
          <p:nvPr/>
        </p:nvSpPr>
        <p:spPr>
          <a:xfrm>
            <a:off x="3402967" y="3296034"/>
            <a:ext cx="926465" cy="1337945"/>
          </a:xfrm>
          <a:prstGeom prst="rect">
            <a:avLst/>
          </a:prstGeom>
          <a:noFill/>
        </p:spPr>
        <p:txBody>
          <a:bodyPr wrap="none" rtlCol="0">
            <a:spAutoFit/>
          </a:bodyPr>
          <a:lstStyle/>
          <a:p>
            <a:pPr>
              <a:lnSpc>
                <a:spcPct val="150000"/>
              </a:lnSpc>
            </a:pPr>
            <a:r>
              <a:rPr lang="en-US" b="1" dirty="0" smtClean="0">
                <a:solidFill>
                  <a:schemeClr val="bg1"/>
                </a:solidFill>
              </a:rPr>
              <a:t>Output:</a:t>
            </a:r>
          </a:p>
          <a:p>
            <a:pPr>
              <a:lnSpc>
                <a:spcPct val="150000"/>
              </a:lnSpc>
            </a:pPr>
            <a:r>
              <a:rPr lang="en-US" b="1" dirty="0" smtClean="0">
                <a:solidFill>
                  <a:schemeClr val="bg1"/>
                </a:solidFill>
              </a:rPr>
              <a:t>5</a:t>
            </a:r>
          </a:p>
          <a:p>
            <a:pPr>
              <a:lnSpc>
                <a:spcPct val="150000"/>
              </a:lnSpc>
            </a:pPr>
            <a:r>
              <a:rPr lang="en-US" b="1" dirty="0" smtClean="0">
                <a:solidFill>
                  <a:schemeClr val="bg1"/>
                </a:solidFill>
              </a:rPr>
              <a:t>10</a:t>
            </a:r>
          </a:p>
        </p:txBody>
      </p:sp>
      <p:sp>
        <p:nvSpPr>
          <p:cNvPr id="2" name="Rectangle 1"/>
          <p:cNvSpPr/>
          <p:nvPr/>
        </p:nvSpPr>
        <p:spPr>
          <a:xfrm>
            <a:off x="1655774" y="784800"/>
            <a:ext cx="710565" cy="429895"/>
          </a:xfrm>
          <a:prstGeom prst="rect">
            <a:avLst/>
          </a:prstGeom>
        </p:spPr>
        <p:txBody>
          <a:bodyPr wrap="none">
            <a:spAutoFit/>
          </a:bodyPr>
          <a:lstStyle/>
          <a:p>
            <a:r>
              <a:rPr lang="en-US" sz="2200" dirty="0" smtClean="0"/>
              <a:t>x = 4</a:t>
            </a:r>
          </a:p>
        </p:txBody>
      </p:sp>
      <p:cxnSp>
        <p:nvCxnSpPr>
          <p:cNvPr id="3" name="Straight Arrow Connector 2"/>
          <p:cNvCxnSpPr/>
          <p:nvPr/>
        </p:nvCxnSpPr>
        <p:spPr>
          <a:xfrm>
            <a:off x="119058" y="1208779"/>
            <a:ext cx="396003"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4" name="TextBox 15"/>
          <p:cNvSpPr txBox="1"/>
          <p:nvPr/>
        </p:nvSpPr>
        <p:spPr>
          <a:xfrm>
            <a:off x="6740565" y="3148912"/>
            <a:ext cx="1764665" cy="368300"/>
          </a:xfrm>
          <a:prstGeom prst="rect">
            <a:avLst/>
          </a:prstGeom>
          <a:noFill/>
        </p:spPr>
        <p:txBody>
          <a:bodyPr wrap="none" rtlCol="0">
            <a:spAutoFit/>
          </a:bodyPr>
          <a:lstStyle/>
          <a:p>
            <a:r>
              <a:rPr lang="en-US" dirty="0" smtClean="0">
                <a:solidFill>
                  <a:schemeClr val="tx1"/>
                </a:solidFill>
              </a:rPr>
              <a:t>Scope - fun block</a:t>
            </a:r>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nodeType="clickEffect">
                                  <p:stCondLst>
                                    <p:cond delay="0"/>
                                  </p:stCondLst>
                                  <p:childTnLst>
                                    <p:animClr clrSpc="rgb" dir="cw">
                                      <p:cBhvr override="childStyle">
                                        <p:cTn id="13" dur="500" fill="hold"/>
                                        <p:tgtEl>
                                          <p:spTgt spid="7">
                                            <p:txEl>
                                              <p:pRg st="1" end="1"/>
                                            </p:txEl>
                                          </p:spTgt>
                                        </p:tgtEl>
                                        <p:attrNameLst>
                                          <p:attrName>style.color</p:attrName>
                                        </p:attrNameLst>
                                      </p:cBhvr>
                                      <p:to>
                                        <a:srgbClr val="F6FC14"/>
                                      </p:to>
                                    </p:animClr>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ppt_x</p:attrName>
                                        </p:attrNameLst>
                                      </p:cBhvr>
                                      <p:tavLst>
                                        <p:tav tm="0">
                                          <p:val>
                                            <p:strVal val="#ppt_x-.2"/>
                                          </p:val>
                                        </p:tav>
                                        <p:tav tm="100000">
                                          <p:val>
                                            <p:strVal val="#ppt_x"/>
                                          </p:val>
                                        </p:tav>
                                      </p:tavLst>
                                    </p:anim>
                                    <p:anim calcmode="lin" valueType="num">
                                      <p:cBhvr>
                                        <p:cTn id="19"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0" dur="1000"/>
                                        <p:tgtEl>
                                          <p:spTgt spid="3"/>
                                        </p:tgtEl>
                                      </p:cBhvr>
                                    </p:animEffect>
                                  </p:childTnLst>
                                </p:cTn>
                              </p:par>
                              <p:par>
                                <p:cTn id="21" presetID="3" presetClass="emph" presetSubtype="2" fill="hold" nodeType="withEffect">
                                  <p:stCondLst>
                                    <p:cond delay="0"/>
                                  </p:stCondLst>
                                  <p:childTnLst>
                                    <p:animClr clrSpc="rgb" dir="cw">
                                      <p:cBhvr override="childStyle">
                                        <p:cTn id="22" dur="500" fill="hold"/>
                                        <p:tgtEl>
                                          <p:spTgt spid="7">
                                            <p:txEl>
                                              <p:pRg st="3" end="3"/>
                                            </p:txEl>
                                          </p:spTgt>
                                        </p:tgtEl>
                                        <p:attrNameLst>
                                          <p:attrName>style.color</p:attrName>
                                        </p:attrNameLst>
                                      </p:cBhvr>
                                      <p:to>
                                        <a:srgbClr val="F6FC14"/>
                                      </p:to>
                                    </p:animClr>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68611 0.017654 C 0.127222 0.037901 0.295694 0.062099 0.367708 0.149877 C 0.439722 0.237654 0.416528 0.395432 0.428750 0.456790 C 0.440972 0.518148 0.428750 0.456790 0.428750 0.456790 " pathEditMode="relative" ptsTypes="">
                                      <p:cBhvr>
                                        <p:cTn id="26" dur="2000" fill="hold"/>
                                        <p:tgtEl>
                                          <p:spTgt spid="2"/>
                                        </p:tgtEl>
                                        <p:attrNameLst>
                                          <p:attrName>ppt_x</p:attrName>
                                          <p:attrName>ppt_y</p:attrName>
                                        </p:attrNameLst>
                                      </p:cBhvr>
                                    </p:animMotion>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942840" y="1270"/>
            <a:ext cx="420116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95910" y="588010"/>
            <a:ext cx="4646295" cy="4399915"/>
          </a:xfrm>
          <a:prstGeom prst="rect">
            <a:avLst/>
          </a:prstGeom>
          <a:noFill/>
        </p:spPr>
        <p:txBody>
          <a:bodyPr wrap="square" rtlCol="0">
            <a:spAutoFit/>
          </a:bodyPr>
          <a:lstStyle/>
          <a:p>
            <a:pPr>
              <a:lnSpc>
                <a:spcPct val="100000"/>
              </a:lnSpc>
            </a:pPr>
            <a:r>
              <a:rPr lang="en-US" sz="2000" dirty="0" smtClean="0"/>
              <a:t>#include &lt;stdio.h&gt;</a:t>
            </a:r>
          </a:p>
          <a:p>
            <a:pPr>
              <a:lnSpc>
                <a:spcPct val="100000"/>
              </a:lnSpc>
            </a:pPr>
            <a:r>
              <a:rPr lang="en-US" sz="2000" dirty="0" smtClean="0"/>
              <a:t>int main()  {</a:t>
            </a:r>
          </a:p>
          <a:p>
            <a:pPr>
              <a:lnSpc>
                <a:spcPct val="100000"/>
              </a:lnSpc>
            </a:pPr>
            <a:r>
              <a:rPr lang="en-US" sz="2000" dirty="0" smtClean="0"/>
              <a:t>   int x = 1;</a:t>
            </a:r>
          </a:p>
          <a:p>
            <a:pPr>
              <a:lnSpc>
                <a:spcPct val="100000"/>
              </a:lnSpc>
            </a:pPr>
            <a:r>
              <a:rPr lang="en-US" sz="2000" dirty="0" smtClean="0"/>
              <a:t>   switch (x)    {</a:t>
            </a:r>
          </a:p>
          <a:p>
            <a:pPr>
              <a:lnSpc>
                <a:spcPct val="100000"/>
              </a:lnSpc>
            </a:pPr>
            <a:r>
              <a:rPr lang="en-US" sz="2000" dirty="0" smtClean="0"/>
              <a:t>      </a:t>
            </a:r>
            <a:r>
              <a:rPr lang="en-US" sz="2000" b="1" dirty="0" smtClean="0"/>
              <a:t> x = x + 1;  </a:t>
            </a:r>
          </a:p>
          <a:p>
            <a:pPr>
              <a:lnSpc>
                <a:spcPct val="100000"/>
              </a:lnSpc>
            </a:pPr>
            <a:r>
              <a:rPr lang="en-US" sz="2000" dirty="0" smtClean="0"/>
              <a:t>      case 1: printf("Choice is 1");</a:t>
            </a:r>
          </a:p>
          <a:p>
            <a:pPr>
              <a:lnSpc>
                <a:spcPct val="100000"/>
              </a:lnSpc>
            </a:pPr>
            <a:r>
              <a:rPr lang="en-US" sz="2000" dirty="0" smtClean="0"/>
              <a:t>               break;</a:t>
            </a:r>
          </a:p>
          <a:p>
            <a:pPr>
              <a:lnSpc>
                <a:spcPct val="100000"/>
              </a:lnSpc>
            </a:pPr>
            <a:r>
              <a:rPr lang="en-US" sz="2000" dirty="0" smtClean="0"/>
              <a:t>       case 2: printf("Choice is 2");</a:t>
            </a:r>
          </a:p>
          <a:p>
            <a:pPr>
              <a:lnSpc>
                <a:spcPct val="100000"/>
              </a:lnSpc>
            </a:pPr>
            <a:r>
              <a:rPr lang="en-US" sz="2000" dirty="0" smtClean="0"/>
              <a:t>                break;</a:t>
            </a:r>
          </a:p>
          <a:p>
            <a:pPr>
              <a:lnSpc>
                <a:spcPct val="100000"/>
              </a:lnSpc>
            </a:pPr>
            <a:r>
              <a:rPr lang="en-US" sz="2000" dirty="0" smtClean="0"/>
              <a:t>       default: printf("Invalid choice");</a:t>
            </a:r>
          </a:p>
          <a:p>
            <a:pPr>
              <a:lnSpc>
                <a:spcPct val="100000"/>
              </a:lnSpc>
            </a:pPr>
            <a:r>
              <a:rPr lang="en-US" sz="2000" dirty="0" smtClean="0"/>
              <a:t>                break;                   </a:t>
            </a:r>
          </a:p>
          <a:p>
            <a:pPr>
              <a:lnSpc>
                <a:spcPct val="100000"/>
              </a:lnSpc>
            </a:pPr>
            <a:r>
              <a:rPr lang="en-US" sz="2000" dirty="0" smtClean="0"/>
              <a:t>   }</a:t>
            </a:r>
          </a:p>
          <a:p>
            <a:pPr>
              <a:lnSpc>
                <a:spcPct val="100000"/>
              </a:lnSpc>
            </a:pPr>
            <a:r>
              <a:rPr lang="en-US" sz="2000" dirty="0" smtClean="0"/>
              <a:t>   return 0;    </a:t>
            </a:r>
          </a:p>
          <a:p>
            <a:pPr>
              <a:lnSpc>
                <a:spcPct val="100000"/>
              </a:lnSpc>
            </a:pPr>
            <a:r>
              <a:rPr lang="en-US" sz="2000" dirty="0" smtClean="0"/>
              <a:t>} </a:t>
            </a:r>
          </a:p>
        </p:txBody>
      </p:sp>
      <p:sp>
        <p:nvSpPr>
          <p:cNvPr id="3" name="TextBox 9"/>
          <p:cNvSpPr txBox="1"/>
          <p:nvPr/>
        </p:nvSpPr>
        <p:spPr>
          <a:xfrm>
            <a:off x="5230495" y="931545"/>
            <a:ext cx="3787775" cy="3879215"/>
          </a:xfrm>
          <a:prstGeom prst="rect">
            <a:avLst/>
          </a:prstGeom>
          <a:noFill/>
        </p:spPr>
        <p:txBody>
          <a:bodyPr wrap="square" rtlCol="0">
            <a:spAutoFit/>
          </a:bodyPr>
          <a:lstStyle/>
          <a:p>
            <a:pPr>
              <a:lnSpc>
                <a:spcPct val="160000"/>
              </a:lnSpc>
            </a:pPr>
            <a:r>
              <a:rPr lang="en-US" altLang="en-IN" sz="2200" b="1" dirty="0">
                <a:solidFill>
                  <a:schemeClr val="bg1"/>
                </a:solidFill>
              </a:rPr>
              <a:t>What is the output of the above program?</a:t>
            </a:r>
          </a:p>
          <a:p>
            <a:pPr>
              <a:lnSpc>
                <a:spcPct val="160000"/>
              </a:lnSpc>
            </a:pPr>
            <a:endParaRPr lang="en-US" altLang="en-IN" sz="2200" b="1" dirty="0">
              <a:solidFill>
                <a:schemeClr val="bg1"/>
              </a:solidFill>
            </a:endParaRPr>
          </a:p>
          <a:p>
            <a:pPr>
              <a:lnSpc>
                <a:spcPct val="160000"/>
              </a:lnSpc>
            </a:pPr>
            <a:r>
              <a:rPr lang="en-US" altLang="en-IN" sz="2200" b="1" dirty="0">
                <a:solidFill>
                  <a:schemeClr val="bg1"/>
                </a:solidFill>
              </a:rPr>
              <a:t>(A) Choice is 1</a:t>
            </a:r>
          </a:p>
          <a:p>
            <a:pPr>
              <a:lnSpc>
                <a:spcPct val="160000"/>
              </a:lnSpc>
            </a:pPr>
            <a:r>
              <a:rPr lang="en-US" altLang="en-IN" sz="2200" b="1" dirty="0">
                <a:solidFill>
                  <a:schemeClr val="bg1"/>
                </a:solidFill>
              </a:rPr>
              <a:t>(B) Choice is 2</a:t>
            </a:r>
          </a:p>
          <a:p>
            <a:pPr>
              <a:lnSpc>
                <a:spcPct val="160000"/>
              </a:lnSpc>
            </a:pPr>
            <a:r>
              <a:rPr lang="en-US" altLang="en-IN" sz="2200" b="1" dirty="0">
                <a:solidFill>
                  <a:schemeClr val="bg1"/>
                </a:solidFill>
              </a:rPr>
              <a:t>(C) Invalid choice</a:t>
            </a:r>
          </a:p>
          <a:p>
            <a:pPr>
              <a:lnSpc>
                <a:spcPct val="160000"/>
              </a:lnSpc>
            </a:pPr>
            <a:r>
              <a:rPr lang="en-US" altLang="en-IN" sz="2200" b="1" dirty="0">
                <a:solidFill>
                  <a:schemeClr val="bg1"/>
                </a:solidFill>
              </a:rPr>
              <a:t>(D) Compile-time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29</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7124065" y="2464435"/>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643120" cy="5130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b="1" dirty="0" smtClean="0">
                <a:solidFill>
                  <a:schemeClr val="bg1"/>
                </a:solidFill>
              </a:rPr>
              <a:t>void fun()</a:t>
            </a:r>
          </a:p>
          <a:p>
            <a:r>
              <a:rPr lang="en-IN" b="1" dirty="0" smtClean="0">
                <a:solidFill>
                  <a:schemeClr val="bg1"/>
                </a:solidFill>
              </a:rPr>
              <a:t>{</a:t>
            </a:r>
          </a:p>
          <a:p>
            <a:r>
              <a:rPr lang="en-IN" b="1" dirty="0" smtClean="0">
                <a:solidFill>
                  <a:srgbClr val="FFFF00"/>
                </a:solidFill>
              </a:rPr>
              <a:t>     </a:t>
            </a:r>
            <a:r>
              <a:rPr lang="en-IN" b="1" dirty="0" smtClean="0">
                <a:solidFill>
                  <a:schemeClr val="bg1"/>
                </a:solidFill>
              </a:rPr>
              <a:t>int x = 4;</a:t>
            </a:r>
          </a:p>
          <a:p>
            <a:r>
              <a:rPr lang="en-IN" b="1" dirty="0" smtClean="0">
                <a:solidFill>
                  <a:srgbClr val="FFFF00"/>
                </a:solidFill>
              </a:rPr>
              <a:t> </a:t>
            </a:r>
            <a:r>
              <a:rPr lang="en-IN" b="1" dirty="0" smtClean="0">
                <a:solidFill>
                  <a:schemeClr val="bg1"/>
                </a:solidFill>
              </a:rPr>
              <a:t>   printf("%d\n", x);</a:t>
            </a:r>
          </a:p>
          <a:p>
            <a:r>
              <a:rPr lang="en-IN" b="1"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b="1" dirty="0" smtClean="0">
                <a:solidFill>
                  <a:schemeClr val="bg1"/>
                </a:solidFill>
              </a:rPr>
              <a:t>    </a:t>
            </a:r>
            <a:r>
              <a:rPr lang="en-IN" dirty="0" smtClean="0">
                <a:solidFill>
                  <a:schemeClr val="bg1"/>
                </a:solidFill>
              </a:rPr>
              <a:t>{</a:t>
            </a:r>
          </a:p>
          <a:p>
            <a:r>
              <a:rPr lang="en-IN" dirty="0" smtClean="0">
                <a:solidFill>
                  <a:schemeClr val="bg1"/>
                </a:solidFill>
              </a:rPr>
              <a:t>        </a:t>
            </a:r>
          </a:p>
          <a:p>
            <a:r>
              <a:rPr lang="en-IN" b="1" dirty="0" smtClean="0">
                <a:solidFill>
                  <a:schemeClr val="bg1"/>
                </a:solidFill>
              </a:rPr>
              <a:t>        printf("%d\n", x);</a:t>
            </a:r>
          </a:p>
          <a:p>
            <a:r>
              <a:rPr lang="en-IN" dirty="0" smtClean="0">
                <a:solidFill>
                  <a:schemeClr val="bg1"/>
                </a:solidFill>
              </a:rPr>
              <a:t> </a:t>
            </a:r>
            <a:r>
              <a:rPr lang="en-IN" b="1" dirty="0" smtClean="0">
                <a:solidFill>
                  <a:srgbClr val="FFFF00"/>
                </a:solidFill>
              </a:rPr>
              <a:t>  </a:t>
            </a:r>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r>
              <a:rPr lang="en-IN" b="1" dirty="0" smtClean="0">
                <a:solidFill>
                  <a:srgbClr val="FFFF00"/>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7175" r:id="rId4" imgW="1543050" imgH="2209800" progId="PBrush">
                  <p:embed/>
                </p:oleObj>
              </mc:Choice>
              <mc:Fallback>
                <p:oleObj r:id="rId4" imgW="1543050" imgH="2209800" progId="PBrush">
                  <p:embed/>
                  <p:pic>
                    <p:nvPicPr>
                      <p:cNvPr id="0" name="Picture 7168"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4" name="TextBox 15"/>
          <p:cNvSpPr txBox="1"/>
          <p:nvPr/>
        </p:nvSpPr>
        <p:spPr>
          <a:xfrm>
            <a:off x="5371505" y="1214702"/>
            <a:ext cx="2088515" cy="368300"/>
          </a:xfrm>
          <a:prstGeom prst="rect">
            <a:avLst/>
          </a:prstGeom>
          <a:noFill/>
        </p:spPr>
        <p:txBody>
          <a:bodyPr wrap="none" rtlCol="0">
            <a:spAutoFit/>
          </a:bodyPr>
          <a:lstStyle/>
          <a:p>
            <a:r>
              <a:rPr lang="en-US" b="1" dirty="0" smtClean="0">
                <a:solidFill>
                  <a:schemeClr val="tx1"/>
                </a:solidFill>
              </a:rPr>
              <a:t>Stack Memory- LIFO</a:t>
            </a:r>
          </a:p>
        </p:txBody>
      </p: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15" name="Straight Arrow Connector 14"/>
          <p:cNvCxnSpPr/>
          <p:nvPr/>
        </p:nvCxnSpPr>
        <p:spPr>
          <a:xfrm>
            <a:off x="71433" y="446442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TextBox 8"/>
          <p:cNvSpPr txBox="1"/>
          <p:nvPr/>
        </p:nvSpPr>
        <p:spPr>
          <a:xfrm>
            <a:off x="3402967" y="3296034"/>
            <a:ext cx="926465" cy="1753235"/>
          </a:xfrm>
          <a:prstGeom prst="rect">
            <a:avLst/>
          </a:prstGeom>
          <a:noFill/>
        </p:spPr>
        <p:txBody>
          <a:bodyPr wrap="none" rtlCol="0">
            <a:spAutoFit/>
          </a:bodyPr>
          <a:lstStyle/>
          <a:p>
            <a:pPr>
              <a:lnSpc>
                <a:spcPct val="150000"/>
              </a:lnSpc>
            </a:pPr>
            <a:r>
              <a:rPr lang="en-US" b="1" dirty="0" smtClean="0">
                <a:solidFill>
                  <a:schemeClr val="bg1"/>
                </a:solidFill>
              </a:rPr>
              <a:t>Output:</a:t>
            </a:r>
          </a:p>
          <a:p>
            <a:pPr>
              <a:lnSpc>
                <a:spcPct val="150000"/>
              </a:lnSpc>
            </a:pPr>
            <a:r>
              <a:rPr lang="en-US" b="1" dirty="0" smtClean="0">
                <a:solidFill>
                  <a:schemeClr val="bg1"/>
                </a:solidFill>
              </a:rPr>
              <a:t>5</a:t>
            </a:r>
          </a:p>
          <a:p>
            <a:pPr>
              <a:lnSpc>
                <a:spcPct val="150000"/>
              </a:lnSpc>
            </a:pPr>
            <a:r>
              <a:rPr lang="en-US" b="1" dirty="0" smtClean="0">
                <a:solidFill>
                  <a:schemeClr val="bg1"/>
                </a:solidFill>
              </a:rPr>
              <a:t>10</a:t>
            </a:r>
          </a:p>
          <a:p>
            <a:pPr>
              <a:lnSpc>
                <a:spcPct val="150000"/>
              </a:lnSpc>
            </a:pPr>
            <a:r>
              <a:rPr lang="en-US" b="1" dirty="0" smtClean="0">
                <a:solidFill>
                  <a:schemeClr val="bg1"/>
                </a:solidFill>
              </a:rPr>
              <a:t>4</a:t>
            </a:r>
          </a:p>
        </p:txBody>
      </p:sp>
      <p:sp>
        <p:nvSpPr>
          <p:cNvPr id="6" name="Rectangle 5"/>
          <p:cNvSpPr/>
          <p:nvPr/>
        </p:nvSpPr>
        <p:spPr>
          <a:xfrm>
            <a:off x="5609284" y="3118425"/>
            <a:ext cx="710565" cy="429895"/>
          </a:xfrm>
          <a:prstGeom prst="rect">
            <a:avLst/>
          </a:prstGeom>
        </p:spPr>
        <p:txBody>
          <a:bodyPr wrap="none">
            <a:spAutoFit/>
          </a:bodyPr>
          <a:lstStyle/>
          <a:p>
            <a:r>
              <a:rPr lang="en-US" sz="2200" dirty="0" smtClean="0"/>
              <a:t>x = 4</a:t>
            </a:r>
          </a:p>
        </p:txBody>
      </p:sp>
      <p:cxnSp>
        <p:nvCxnSpPr>
          <p:cNvPr id="3" name="Straight Arrow Connector 2"/>
          <p:cNvCxnSpPr/>
          <p:nvPr/>
        </p:nvCxnSpPr>
        <p:spPr>
          <a:xfrm>
            <a:off x="119058" y="1437379"/>
            <a:ext cx="396003"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8" name="TextBox 15"/>
          <p:cNvSpPr txBox="1"/>
          <p:nvPr/>
        </p:nvSpPr>
        <p:spPr>
          <a:xfrm>
            <a:off x="6740565" y="3148912"/>
            <a:ext cx="1764665" cy="368300"/>
          </a:xfrm>
          <a:prstGeom prst="rect">
            <a:avLst/>
          </a:prstGeom>
          <a:noFill/>
        </p:spPr>
        <p:txBody>
          <a:bodyPr wrap="none" rtlCol="0">
            <a:spAutoFit/>
          </a:bodyPr>
          <a:lstStyle/>
          <a:p>
            <a:r>
              <a:rPr lang="en-US" dirty="0" smtClean="0">
                <a:solidFill>
                  <a:schemeClr val="tx1"/>
                </a:solidFill>
              </a:rPr>
              <a:t>Scope - fun block</a:t>
            </a:r>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par>
                                <p:cTn id="10" presetID="3" presetClass="emph" presetSubtype="2" fill="hold" nodeType="withEffect">
                                  <p:stCondLst>
                                    <p:cond delay="0"/>
                                  </p:stCondLst>
                                  <p:childTnLst>
                                    <p:animClr clrSpc="rgb" dir="cw">
                                      <p:cBhvr override="childStyle">
                                        <p:cTn id="11" dur="500" fill="hold"/>
                                        <p:tgtEl>
                                          <p:spTgt spid="7">
                                            <p:txEl>
                                              <p:pRg st="4" end="4"/>
                                            </p:txEl>
                                          </p:spTgt>
                                        </p:tgtEl>
                                        <p:attrNameLst>
                                          <p:attrName>style.color</p:attrName>
                                        </p:attrNameLst>
                                      </p:cBhvr>
                                      <p:to>
                                        <a:srgbClr val="F6FC14"/>
                                      </p:to>
                                    </p:animClr>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ppt_x</p:attrName>
                                        </p:attrNameLst>
                                      </p:cBhvr>
                                      <p:tavLst>
                                        <p:tav tm="0">
                                          <p:val>
                                            <p:strVal val="#ppt_x-.2"/>
                                          </p:val>
                                        </p:tav>
                                        <p:tav tm="100000">
                                          <p:val>
                                            <p:strVal val="#ppt_x"/>
                                          </p:val>
                                        </p:tav>
                                      </p:tavLst>
                                    </p:anim>
                                    <p:anim calcmode="lin" valueType="num">
                                      <p:cBhvr>
                                        <p:cTn id="1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643120" cy="5130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b="1" dirty="0" smtClean="0">
                <a:solidFill>
                  <a:schemeClr val="bg1"/>
                </a:solidFill>
              </a:rPr>
              <a:t>void fun()</a:t>
            </a:r>
          </a:p>
          <a:p>
            <a:r>
              <a:rPr lang="en-IN" b="1" dirty="0" smtClean="0">
                <a:solidFill>
                  <a:schemeClr val="bg1"/>
                </a:solidFill>
              </a:rPr>
              <a:t>{</a:t>
            </a:r>
          </a:p>
          <a:p>
            <a:r>
              <a:rPr lang="en-IN" b="1" dirty="0" smtClean="0">
                <a:solidFill>
                  <a:srgbClr val="FFFF00"/>
                </a:solidFill>
              </a:rPr>
              <a:t>     </a:t>
            </a:r>
            <a:r>
              <a:rPr lang="en-IN" b="1" dirty="0" smtClean="0">
                <a:solidFill>
                  <a:schemeClr val="bg1"/>
                </a:solidFill>
              </a:rPr>
              <a:t>int x = 4;</a:t>
            </a:r>
          </a:p>
          <a:p>
            <a:r>
              <a:rPr lang="en-IN" b="1" dirty="0" smtClean="0">
                <a:solidFill>
                  <a:srgbClr val="FFFF00"/>
                </a:solidFill>
              </a:rPr>
              <a:t> </a:t>
            </a:r>
            <a:r>
              <a:rPr lang="en-IN" b="1" dirty="0" smtClean="0">
                <a:solidFill>
                  <a:schemeClr val="bg1"/>
                </a:solidFill>
              </a:rPr>
              <a:t>   printf("%d\n", x);</a:t>
            </a:r>
          </a:p>
          <a:p>
            <a:r>
              <a:rPr lang="en-IN" b="1"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endParaRPr lang="en-IN" dirty="0" smtClean="0">
              <a:solidFill>
                <a:schemeClr val="bg1"/>
              </a:solidFill>
            </a:endParaRPr>
          </a:p>
          <a:p>
            <a:r>
              <a:rPr lang="en-IN" b="1" dirty="0" smtClean="0">
                <a:solidFill>
                  <a:schemeClr val="bg1"/>
                </a:solidFill>
              </a:rPr>
              <a:t>    </a:t>
            </a:r>
            <a:r>
              <a:rPr lang="en-IN" dirty="0" smtClean="0">
                <a:solidFill>
                  <a:schemeClr val="bg1"/>
                </a:solidFill>
              </a:rPr>
              <a:t>{</a:t>
            </a:r>
          </a:p>
          <a:p>
            <a:r>
              <a:rPr lang="en-IN" dirty="0" smtClean="0">
                <a:solidFill>
                  <a:schemeClr val="bg1"/>
                </a:solidFill>
              </a:rPr>
              <a:t>        </a:t>
            </a:r>
          </a:p>
          <a:p>
            <a:r>
              <a:rPr lang="en-IN" b="1" dirty="0" smtClean="0">
                <a:solidFill>
                  <a:schemeClr val="bg1"/>
                </a:solidFill>
              </a:rPr>
              <a:t>        printf("%d\n", x);</a:t>
            </a:r>
          </a:p>
          <a:p>
            <a:r>
              <a:rPr lang="en-IN" dirty="0" smtClean="0">
                <a:solidFill>
                  <a:schemeClr val="bg1"/>
                </a:solidFill>
              </a:rPr>
              <a:t> </a:t>
            </a:r>
            <a:r>
              <a:rPr lang="en-IN" b="1" dirty="0" smtClean="0">
                <a:solidFill>
                  <a:srgbClr val="FFFF00"/>
                </a:solidFill>
              </a:rPr>
              <a:t>  </a:t>
            </a:r>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r>
              <a:rPr lang="en-IN" b="1" dirty="0" smtClean="0">
                <a:solidFill>
                  <a:srgbClr val="FFFF00"/>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8199" r:id="rId4" imgW="1543050" imgH="2209800" progId="PBrush">
                  <p:embed/>
                </p:oleObj>
              </mc:Choice>
              <mc:Fallback>
                <p:oleObj r:id="rId4" imgW="1543050" imgH="2209800" progId="PBrush">
                  <p:embed/>
                  <p:pic>
                    <p:nvPicPr>
                      <p:cNvPr id="0" name="Picture 8192"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4" name="TextBox 15"/>
          <p:cNvSpPr txBox="1"/>
          <p:nvPr/>
        </p:nvSpPr>
        <p:spPr>
          <a:xfrm>
            <a:off x="5371505" y="1214702"/>
            <a:ext cx="2088515" cy="368300"/>
          </a:xfrm>
          <a:prstGeom prst="rect">
            <a:avLst/>
          </a:prstGeom>
          <a:noFill/>
        </p:spPr>
        <p:txBody>
          <a:bodyPr wrap="none" rtlCol="0">
            <a:spAutoFit/>
          </a:bodyPr>
          <a:lstStyle/>
          <a:p>
            <a:r>
              <a:rPr lang="en-US" b="1" dirty="0" smtClean="0">
                <a:solidFill>
                  <a:schemeClr val="tx1"/>
                </a:solidFill>
              </a:rPr>
              <a:t>Stack Memory- LIFO</a:t>
            </a:r>
          </a:p>
        </p:txBody>
      </p: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15" name="Straight Arrow Connector 14"/>
          <p:cNvCxnSpPr/>
          <p:nvPr/>
        </p:nvCxnSpPr>
        <p:spPr>
          <a:xfrm>
            <a:off x="71433" y="4464424"/>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TextBox 8"/>
          <p:cNvSpPr txBox="1"/>
          <p:nvPr/>
        </p:nvSpPr>
        <p:spPr>
          <a:xfrm>
            <a:off x="3402967" y="3296034"/>
            <a:ext cx="926465" cy="1753235"/>
          </a:xfrm>
          <a:prstGeom prst="rect">
            <a:avLst/>
          </a:prstGeom>
          <a:noFill/>
        </p:spPr>
        <p:txBody>
          <a:bodyPr wrap="none" rtlCol="0">
            <a:spAutoFit/>
          </a:bodyPr>
          <a:lstStyle/>
          <a:p>
            <a:pPr>
              <a:lnSpc>
                <a:spcPct val="150000"/>
              </a:lnSpc>
            </a:pPr>
            <a:r>
              <a:rPr lang="en-US" b="1" dirty="0" smtClean="0">
                <a:solidFill>
                  <a:schemeClr val="bg1"/>
                </a:solidFill>
              </a:rPr>
              <a:t>Output:</a:t>
            </a:r>
          </a:p>
          <a:p>
            <a:pPr>
              <a:lnSpc>
                <a:spcPct val="150000"/>
              </a:lnSpc>
            </a:pPr>
            <a:r>
              <a:rPr lang="en-US" b="1" dirty="0" smtClean="0">
                <a:solidFill>
                  <a:schemeClr val="bg1"/>
                </a:solidFill>
              </a:rPr>
              <a:t>5</a:t>
            </a:r>
          </a:p>
          <a:p>
            <a:pPr>
              <a:lnSpc>
                <a:spcPct val="150000"/>
              </a:lnSpc>
            </a:pPr>
            <a:r>
              <a:rPr lang="en-US" b="1" dirty="0" smtClean="0">
                <a:solidFill>
                  <a:schemeClr val="bg1"/>
                </a:solidFill>
              </a:rPr>
              <a:t>10</a:t>
            </a:r>
          </a:p>
          <a:p>
            <a:pPr>
              <a:lnSpc>
                <a:spcPct val="150000"/>
              </a:lnSpc>
            </a:pPr>
            <a:r>
              <a:rPr lang="en-US" b="1" dirty="0" smtClean="0">
                <a:solidFill>
                  <a:schemeClr val="bg1"/>
                </a:solidFill>
              </a:rPr>
              <a:t>4</a:t>
            </a:r>
          </a:p>
        </p:txBody>
      </p:sp>
      <p:sp>
        <p:nvSpPr>
          <p:cNvPr id="3" name="Rectangle 2"/>
          <p:cNvSpPr/>
          <p:nvPr/>
        </p:nvSpPr>
        <p:spPr>
          <a:xfrm>
            <a:off x="5583884" y="3169225"/>
            <a:ext cx="710565" cy="429895"/>
          </a:xfrm>
          <a:prstGeom prst="rect">
            <a:avLst/>
          </a:prstGeom>
        </p:spPr>
        <p:txBody>
          <a:bodyPr wrap="none">
            <a:spAutoFit/>
          </a:bodyPr>
          <a:lstStyle/>
          <a:p>
            <a:r>
              <a:rPr lang="en-US" sz="2200" dirty="0" smtClean="0"/>
              <a:t>x = 4</a:t>
            </a:r>
          </a:p>
        </p:txBody>
      </p:sp>
      <p:cxnSp>
        <p:nvCxnSpPr>
          <p:cNvPr id="17" name="Straight Arrow Connector 16"/>
          <p:cNvCxnSpPr/>
          <p:nvPr/>
        </p:nvCxnSpPr>
        <p:spPr>
          <a:xfrm flipH="1" flipV="1">
            <a:off x="661035" y="1749240"/>
            <a:ext cx="1440011" cy="0"/>
          </a:xfrm>
          <a:prstGeom prst="straightConnector1">
            <a:avLst/>
          </a:prstGeom>
          <a:ln>
            <a:solidFill>
              <a:schemeClr val="accent6">
                <a:lumMod val="40000"/>
                <a:lumOff val="60000"/>
              </a:schemeClr>
            </a:solidFill>
            <a:prstDash val="sysDot"/>
            <a:tailEnd type="arrow" w="med" len="med"/>
          </a:ln>
        </p:spPr>
        <p:style>
          <a:lnRef idx="2">
            <a:schemeClr val="accent6"/>
          </a:lnRef>
          <a:fillRef idx="0">
            <a:schemeClr val="accent6"/>
          </a:fillRef>
          <a:effectRef idx="1">
            <a:schemeClr val="accent6"/>
          </a:effectRef>
          <a:fontRef idx="minor">
            <a:schemeClr val="tx1"/>
          </a:fontRef>
        </p:style>
      </p:cxnSp>
      <p:sp>
        <p:nvSpPr>
          <p:cNvPr id="18" name="Text Box 17"/>
          <p:cNvSpPr txBox="1"/>
          <p:nvPr/>
        </p:nvSpPr>
        <p:spPr>
          <a:xfrm>
            <a:off x="2251075" y="1377765"/>
            <a:ext cx="2218690"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fun block</a:t>
            </a:r>
          </a:p>
        </p:txBody>
      </p:sp>
      <p:sp>
        <p:nvSpPr>
          <p:cNvPr id="14" name="TextBox 15"/>
          <p:cNvSpPr txBox="1"/>
          <p:nvPr/>
        </p:nvSpPr>
        <p:spPr>
          <a:xfrm>
            <a:off x="6740565" y="3148912"/>
            <a:ext cx="1764665" cy="368300"/>
          </a:xfrm>
          <a:prstGeom prst="rect">
            <a:avLst/>
          </a:prstGeom>
          <a:noFill/>
        </p:spPr>
        <p:txBody>
          <a:bodyPr wrap="none" rtlCol="0">
            <a:spAutoFit/>
          </a:bodyPr>
          <a:lstStyle/>
          <a:p>
            <a:r>
              <a:rPr lang="en-US" dirty="0" smtClean="0">
                <a:solidFill>
                  <a:schemeClr val="tx1"/>
                </a:solidFill>
              </a:rPr>
              <a:t>Scope - fun block</a:t>
            </a:r>
          </a:p>
        </p:txBody>
      </p:sp>
      <p:cxnSp>
        <p:nvCxnSpPr>
          <p:cNvPr id="20" name="Straight Arrow Connector 19"/>
          <p:cNvCxnSpPr/>
          <p:nvPr/>
        </p:nvCxnSpPr>
        <p:spPr>
          <a:xfrm>
            <a:off x="63813" y="1749164"/>
            <a:ext cx="324002"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1" end="1"/>
                                            </p:txEl>
                                          </p:spTgt>
                                        </p:tgtEl>
                                        <p:attrNameLst>
                                          <p:attrName>style.color</p:attrName>
                                        </p:attrNameLst>
                                      </p:cBhvr>
                                      <p:to>
                                        <a:srgbClr val="F6FC14"/>
                                      </p:to>
                                    </p:animClr>
                                  </p:childTnLst>
                                </p:cTn>
                              </p:par>
                              <p:par>
                                <p:cTn id="7" presetID="3" presetClass="emph" presetSubtype="2" fill="hold" nodeType="withEffect">
                                  <p:stCondLst>
                                    <p:cond delay="0"/>
                                  </p:stCondLst>
                                  <p:childTnLst>
                                    <p:animClr clrSpc="rgb" dir="cw">
                                      <p:cBhvr override="childStyle">
                                        <p:cTn id="8" dur="500" fill="hold"/>
                                        <p:tgtEl>
                                          <p:spTgt spid="7">
                                            <p:txEl>
                                              <p:pRg st="2" end="2"/>
                                            </p:txEl>
                                          </p:spTgt>
                                        </p:tgtEl>
                                        <p:attrNameLst>
                                          <p:attrName>style.color</p:attrName>
                                        </p:attrNameLst>
                                      </p:cBhvr>
                                      <p:to>
                                        <a:srgbClr val="F6FC14"/>
                                      </p:to>
                                    </p:animClr>
                                  </p:childTnLst>
                                </p:cTn>
                              </p:par>
                              <p:par>
                                <p:cTn id="9" presetID="3" presetClass="emph" presetSubtype="2" fill="hold" nodeType="withEffect">
                                  <p:stCondLst>
                                    <p:cond delay="0"/>
                                  </p:stCondLst>
                                  <p:childTnLst>
                                    <p:animClr clrSpc="rgb" dir="cw">
                                      <p:cBhvr override="childStyle">
                                        <p:cTn id="10" dur="500" fill="hold"/>
                                        <p:tgtEl>
                                          <p:spTgt spid="7">
                                            <p:txEl>
                                              <p:pRg st="5" end="5"/>
                                            </p:txEl>
                                          </p:spTgt>
                                        </p:tgtEl>
                                        <p:attrNameLst>
                                          <p:attrName>style.color</p:attrName>
                                        </p:attrNameLst>
                                      </p:cBhvr>
                                      <p:to>
                                        <a:srgbClr val="F6FC14"/>
                                      </p:to>
                                    </p:animClr>
                                  </p:childTnLst>
                                </p:cTn>
                              </p:par>
                              <p:par>
                                <p:cTn id="11" presetID="22" presetClass="entr" presetSubtype="8"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1000"/>
                                        <p:tgtEl>
                                          <p:spTgt spid="18"/>
                                        </p:tgtEl>
                                      </p:cBhvr>
                                    </p:animEffect>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grpId="0" nodeType="clickEffect">
                                  <p:stCondLst>
                                    <p:cond delay="0"/>
                                  </p:stCondLst>
                                  <p:childTnLst>
                                    <p:animEffect transition="out" filter="wipe(right)">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childTnLst>
                          </p:cTn>
                        </p:par>
                        <p:par>
                          <p:cTn id="28" fill="hold">
                            <p:stCondLst>
                              <p:cond delay="500"/>
                            </p:stCondLst>
                            <p:childTnLst>
                              <p:par>
                                <p:cTn id="29" presetID="0" presetClass="path" presetSubtype="0" accel="50000" decel="50000" fill="hold" nodeType="afterEffect">
                                  <p:stCondLst>
                                    <p:cond delay="0"/>
                                  </p:stCondLst>
                                  <p:childTnLst>
                                    <p:animMotion origin="layout" path="M 0.006401 -0.026428 C 0.005528 -0.074783 -0.018035 -0.218027 0.019357 -0.268936 C 0.056747 -0.319848 0.158583 -0.278244 0.193423 -0.280616 C 0.228263 -0.282988 0.196913 -0.280798 0.193423 -0.280616 " pathEditMode="relative" rAng="0" ptsTypes="">
                                      <p:cBhvr>
                                        <p:cTn id="30" dur="2000" fill="hold"/>
                                        <p:tgtEl>
                                          <p:spTgt spid="3"/>
                                        </p:tgtEl>
                                        <p:attrNameLst>
                                          <p:attrName>ppt_x</p:attrName>
                                          <p:attrName>ppt_y</p:attrName>
                                        </p:attrNameLst>
                                      </p:cBhvr>
                                      <p:rCtr x="9800" y="-13300"/>
                                    </p:animMotion>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3">
                                            <p:txEl>
                                              <p:pRg st="0" end="0"/>
                                            </p:txEl>
                                          </p:spTgt>
                                        </p:tgtEl>
                                      </p:cBhvr>
                                    </p:animEffect>
                                    <p:set>
                                      <p:cBhvr>
                                        <p:cTn id="35" dur="1" fill="hold">
                                          <p:stCondLst>
                                            <p:cond delay="499"/>
                                          </p:stCondLst>
                                        </p:cTn>
                                        <p:tgtEl>
                                          <p:spTgt spid="3">
                                            <p:txEl>
                                              <p:pRg st="0" end="0"/>
                                            </p:txEl>
                                          </p:spTgt>
                                        </p:tgtEl>
                                        <p:attrNameLst>
                                          <p:attrName>style.visibility</p:attrName>
                                        </p:attrNameLst>
                                      </p:cBhvr>
                                      <p:to>
                                        <p:strVal val="hidden"/>
                                      </p:to>
                                    </p:set>
                                  </p:childTnLst>
                                </p:cTn>
                              </p:par>
                              <p:par>
                                <p:cTn id="36" presetID="22" presetClass="exit" presetSubtype="8" fill="hold" nodeType="withEffect">
                                  <p:stCondLst>
                                    <p:cond delay="0"/>
                                  </p:stCondLst>
                                  <p:childTnLst>
                                    <p:animEffect transition="out" filter="wipe(left)">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childTnLst>
                          </p:cTn>
                        </p:par>
                        <p:par>
                          <p:cTn id="39" fill="hold">
                            <p:stCondLst>
                              <p:cond delay="500"/>
                            </p:stCondLst>
                            <p:childTnLst>
                              <p:par>
                                <p:cTn id="40" presetID="22" presetClass="exit" presetSubtype="8" fill="hold" grpId="1" nodeType="afterEffect">
                                  <p:stCondLst>
                                    <p:cond delay="0"/>
                                  </p:stCondLst>
                                  <p:childTnLst>
                                    <p:animEffect transition="out" filter="wipe(left)">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bldLvl="0"/>
      <p:bldP spid="18" grpId="0"/>
      <p:bldP spid="18" grpId="1"/>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
            <a:ext cx="4643120" cy="5130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271264" y="147600"/>
            <a:ext cx="3131840" cy="4799965"/>
          </a:xfrm>
          <a:prstGeom prst="rect">
            <a:avLst/>
          </a:prstGeom>
        </p:spPr>
        <p:txBody>
          <a:bodyPr wrap="square">
            <a:spAutoFit/>
          </a:bodyPr>
          <a:lstStyle/>
          <a:p>
            <a:r>
              <a:rPr lang="en-IN" dirty="0" smtClean="0">
                <a:solidFill>
                  <a:schemeClr val="bg1"/>
                </a:solidFill>
              </a:rPr>
              <a:t>#include &lt;stdio.h&gt;</a:t>
            </a:r>
          </a:p>
          <a:p>
            <a:r>
              <a:rPr lang="en-IN" b="1" dirty="0" smtClean="0">
                <a:solidFill>
                  <a:schemeClr val="bg1"/>
                </a:solidFill>
              </a:rPr>
              <a:t>void fun()</a:t>
            </a:r>
          </a:p>
          <a:p>
            <a:r>
              <a:rPr lang="en-IN" b="1" dirty="0" smtClean="0">
                <a:solidFill>
                  <a:schemeClr val="bg1"/>
                </a:solidFill>
              </a:rPr>
              <a:t>{</a:t>
            </a:r>
          </a:p>
          <a:p>
            <a:r>
              <a:rPr lang="en-IN" b="1" dirty="0" smtClean="0">
                <a:solidFill>
                  <a:srgbClr val="FFFF00"/>
                </a:solidFill>
              </a:rPr>
              <a:t>     </a:t>
            </a:r>
            <a:r>
              <a:rPr lang="en-IN" b="1" dirty="0" smtClean="0">
                <a:solidFill>
                  <a:schemeClr val="bg1"/>
                </a:solidFill>
              </a:rPr>
              <a:t>int x = 4;</a:t>
            </a:r>
          </a:p>
          <a:p>
            <a:r>
              <a:rPr lang="en-IN" b="1" dirty="0" smtClean="0">
                <a:solidFill>
                  <a:srgbClr val="FFFF00"/>
                </a:solidFill>
              </a:rPr>
              <a:t> </a:t>
            </a:r>
            <a:r>
              <a:rPr lang="en-IN" b="1" dirty="0" smtClean="0">
                <a:solidFill>
                  <a:schemeClr val="bg1"/>
                </a:solidFill>
              </a:rPr>
              <a:t>   printf("%d\n", x);</a:t>
            </a:r>
          </a:p>
          <a:p>
            <a:r>
              <a:rPr lang="en-IN" b="1" dirty="0" smtClean="0">
                <a:solidFill>
                  <a:schemeClr val="bg1"/>
                </a:solidFill>
              </a:rPr>
              <a:t>}</a:t>
            </a:r>
          </a:p>
          <a:p>
            <a:endParaRPr lang="en-IN" dirty="0" smtClean="0">
              <a:solidFill>
                <a:schemeClr val="bg1"/>
              </a:solidFill>
            </a:endParaRPr>
          </a:p>
          <a:p>
            <a:r>
              <a:rPr lang="en-IN" b="1" dirty="0" smtClean="0">
                <a:solidFill>
                  <a:srgbClr val="F4F715"/>
                </a:solidFill>
              </a:rPr>
              <a:t>int main()</a:t>
            </a:r>
          </a:p>
          <a:p>
            <a:r>
              <a:rPr lang="en-IN" b="1" dirty="0" smtClean="0">
                <a:solidFill>
                  <a:srgbClr val="F4F715"/>
                </a:solidFill>
              </a:rPr>
              <a:t>{</a:t>
            </a:r>
          </a:p>
          <a:p>
            <a:endParaRPr lang="en-IN" dirty="0" smtClean="0">
              <a:solidFill>
                <a:schemeClr val="bg1"/>
              </a:solidFill>
            </a:endParaRPr>
          </a:p>
          <a:p>
            <a:r>
              <a:rPr lang="en-IN" b="1" dirty="0" smtClean="0">
                <a:solidFill>
                  <a:schemeClr val="bg1"/>
                </a:solidFill>
              </a:rPr>
              <a:t>    </a:t>
            </a:r>
            <a:r>
              <a:rPr lang="en-IN" dirty="0" smtClean="0">
                <a:solidFill>
                  <a:schemeClr val="bg1"/>
                </a:solidFill>
              </a:rPr>
              <a:t>{</a:t>
            </a:r>
          </a:p>
          <a:p>
            <a:r>
              <a:rPr lang="en-IN" dirty="0" smtClean="0">
                <a:solidFill>
                  <a:schemeClr val="bg1"/>
                </a:solidFill>
              </a:rPr>
              <a:t>        </a:t>
            </a:r>
          </a:p>
          <a:p>
            <a:r>
              <a:rPr lang="en-IN" b="1" dirty="0" smtClean="0">
                <a:solidFill>
                  <a:schemeClr val="bg1"/>
                </a:solidFill>
              </a:rPr>
              <a:t>        printf("%d\n", x);</a:t>
            </a:r>
          </a:p>
          <a:p>
            <a:r>
              <a:rPr lang="en-IN" dirty="0" smtClean="0">
                <a:solidFill>
                  <a:schemeClr val="bg1"/>
                </a:solidFill>
              </a:rPr>
              <a:t> </a:t>
            </a:r>
            <a:r>
              <a:rPr lang="en-IN" b="1" dirty="0" smtClean="0">
                <a:solidFill>
                  <a:srgbClr val="FFFF00"/>
                </a:solidFill>
              </a:rPr>
              <a:t>  </a:t>
            </a:r>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r>
              <a:rPr lang="en-IN" b="1" dirty="0" smtClean="0">
                <a:solidFill>
                  <a:srgbClr val="FFFF00"/>
                </a:solidFill>
              </a:rPr>
              <a:t> </a:t>
            </a:r>
            <a:r>
              <a:rPr lang="en-IN" dirty="0" smtClean="0">
                <a:solidFill>
                  <a:schemeClr val="bg1"/>
                </a:solidFill>
              </a:rPr>
              <a:t>fun();</a:t>
            </a:r>
          </a:p>
          <a:p>
            <a:r>
              <a:rPr lang="en-IN" b="1" dirty="0" smtClean="0">
                <a:solidFill>
                  <a:srgbClr val="F4F715"/>
                </a:solidFill>
              </a:rPr>
              <a:t>}</a:t>
            </a:r>
          </a:p>
        </p:txBody>
      </p:sp>
      <p:sp>
        <p:nvSpPr>
          <p:cNvPr id="8" name="Horizontal Scroll 7"/>
          <p:cNvSpPr/>
          <p:nvPr/>
        </p:nvSpPr>
        <p:spPr>
          <a:xfrm>
            <a:off x="51012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9" name="Rectangle 8"/>
          <p:cNvSpPr/>
          <p:nvPr/>
        </p:nvSpPr>
        <p:spPr>
          <a:xfrm>
            <a:off x="594792" y="2572650"/>
            <a:ext cx="1140460" cy="368300"/>
          </a:xfrm>
          <a:prstGeom prst="rect">
            <a:avLst/>
          </a:prstGeom>
        </p:spPr>
        <p:txBody>
          <a:bodyPr wrap="none">
            <a:spAutoFit/>
          </a:bodyPr>
          <a:lstStyle/>
          <a:p>
            <a:r>
              <a:rPr lang="en-IN" dirty="0" smtClean="0">
                <a:solidFill>
                  <a:schemeClr val="bg1"/>
                </a:solidFill>
              </a:rPr>
              <a:t> int x = 10;</a:t>
            </a:r>
          </a:p>
        </p:txBody>
      </p:sp>
      <p:sp>
        <p:nvSpPr>
          <p:cNvPr id="11" name="Rectangle 10"/>
          <p:cNvSpPr/>
          <p:nvPr/>
        </p:nvSpPr>
        <p:spPr>
          <a:xfrm>
            <a:off x="666800" y="3148714"/>
            <a:ext cx="989330" cy="368300"/>
          </a:xfrm>
          <a:prstGeom prst="rect">
            <a:avLst/>
          </a:prstGeom>
        </p:spPr>
        <p:txBody>
          <a:bodyPr wrap="none">
            <a:spAutoFit/>
          </a:bodyPr>
          <a:lstStyle/>
          <a:p>
            <a:r>
              <a:rPr lang="en-IN" b="1" dirty="0" smtClean="0">
                <a:solidFill>
                  <a:schemeClr val="bg1"/>
                </a:solidFill>
              </a:rPr>
              <a:t>int x = 5;</a:t>
            </a:r>
          </a:p>
        </p:txBody>
      </p:sp>
      <p:sp>
        <p:nvSpPr>
          <p:cNvPr id="16" name="TextBox 15"/>
          <p:cNvSpPr txBox="1"/>
          <p:nvPr/>
        </p:nvSpPr>
        <p:spPr>
          <a:xfrm>
            <a:off x="6740565" y="3755972"/>
            <a:ext cx="1919605" cy="368300"/>
          </a:xfrm>
          <a:prstGeom prst="rect">
            <a:avLst/>
          </a:prstGeom>
          <a:noFill/>
        </p:spPr>
        <p:txBody>
          <a:bodyPr wrap="none" rtlCol="0">
            <a:spAutoFit/>
          </a:bodyPr>
          <a:lstStyle/>
          <a:p>
            <a:r>
              <a:rPr lang="en-US" dirty="0" smtClean="0">
                <a:solidFill>
                  <a:schemeClr val="tx1"/>
                </a:solidFill>
              </a:rPr>
              <a:t>Scope - main block</a:t>
            </a:r>
          </a:p>
        </p:txBody>
      </p:sp>
      <p:graphicFrame>
        <p:nvGraphicFramePr>
          <p:cNvPr id="12" name="Content Placeholder 11"/>
          <p:cNvGraphicFramePr>
            <a:graphicFrameLocks noGrp="1"/>
          </p:cNvGraphicFramePr>
          <p:nvPr>
            <p:ph idx="1"/>
          </p:nvPr>
        </p:nvGraphicFramePr>
        <p:xfrm>
          <a:off x="5196205" y="1988706"/>
          <a:ext cx="1544320" cy="2211705"/>
        </p:xfrm>
        <a:graphic>
          <a:graphicData uri="http://schemas.openxmlformats.org/presentationml/2006/ole">
            <mc:AlternateContent xmlns:mc="http://schemas.openxmlformats.org/markup-compatibility/2006">
              <mc:Choice xmlns:v="urn:schemas-microsoft-com:vml" Requires="v">
                <p:oleObj spid="_x0000_s9223" r:id="rId4" imgW="1543050" imgH="2209800" progId="PBrush">
                  <p:embed/>
                </p:oleObj>
              </mc:Choice>
              <mc:Fallback>
                <p:oleObj r:id="rId4" imgW="1543050" imgH="2209800" progId="PBrush">
                  <p:embed/>
                  <p:pic>
                    <p:nvPicPr>
                      <p:cNvPr id="0" name="Picture 9216" descr="image3"/>
                      <p:cNvPicPr/>
                      <p:nvPr/>
                    </p:nvPicPr>
                    <p:blipFill>
                      <a:blip r:embed="rId5"/>
                      <a:stretch>
                        <a:fillRect/>
                      </a:stretch>
                    </p:blipFill>
                    <p:spPr>
                      <a:xfrm>
                        <a:off x="5196205" y="1988706"/>
                        <a:ext cx="1544320" cy="2211705"/>
                      </a:xfrm>
                      <a:prstGeom prst="rect">
                        <a:avLst/>
                      </a:prstGeom>
                      <a:noFill/>
                      <a:ln w="9525">
                        <a:noFill/>
                      </a:ln>
                    </p:spPr>
                  </p:pic>
                </p:oleObj>
              </mc:Fallback>
            </mc:AlternateContent>
          </a:graphicData>
        </a:graphic>
      </p:graphicFrame>
      <p:cxnSp>
        <p:nvCxnSpPr>
          <p:cNvPr id="19" name="Straight Connector 18"/>
          <p:cNvCxnSpPr/>
          <p:nvPr/>
        </p:nvCxnSpPr>
        <p:spPr>
          <a:xfrm flipV="1">
            <a:off x="5245100" y="3639000"/>
            <a:ext cx="1440011" cy="127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219700" y="3080200"/>
            <a:ext cx="1460500" cy="12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219700" y="2546800"/>
            <a:ext cx="1460500" cy="1270"/>
          </a:xfrm>
          <a:prstGeom prst="line">
            <a:avLst/>
          </a:prstGeom>
        </p:spPr>
        <p:style>
          <a:lnRef idx="1">
            <a:schemeClr val="dk1"/>
          </a:lnRef>
          <a:fillRef idx="0">
            <a:schemeClr val="dk1"/>
          </a:fillRef>
          <a:effectRef idx="0">
            <a:schemeClr val="dk1"/>
          </a:effectRef>
          <a:fontRef idx="minor">
            <a:schemeClr val="tx1"/>
          </a:fontRef>
        </p:style>
      </p:cxnSp>
      <p:sp>
        <p:nvSpPr>
          <p:cNvPr id="24" name="TextBox 15"/>
          <p:cNvSpPr txBox="1"/>
          <p:nvPr/>
        </p:nvSpPr>
        <p:spPr>
          <a:xfrm>
            <a:off x="5371505" y="1214702"/>
            <a:ext cx="2088515" cy="368300"/>
          </a:xfrm>
          <a:prstGeom prst="rect">
            <a:avLst/>
          </a:prstGeom>
          <a:noFill/>
        </p:spPr>
        <p:txBody>
          <a:bodyPr wrap="none" rtlCol="0">
            <a:spAutoFit/>
          </a:bodyPr>
          <a:lstStyle/>
          <a:p>
            <a:r>
              <a:rPr lang="en-US" b="1" dirty="0" smtClean="0">
                <a:solidFill>
                  <a:schemeClr val="tx1"/>
                </a:solidFill>
              </a:rPr>
              <a:t>Stack Memory- LIFO</a:t>
            </a:r>
          </a:p>
        </p:txBody>
      </p:sp>
      <p:sp>
        <p:nvSpPr>
          <p:cNvPr id="25" name="Rectangle 24"/>
          <p:cNvSpPr/>
          <p:nvPr/>
        </p:nvSpPr>
        <p:spPr>
          <a:xfrm>
            <a:off x="5538799" y="3694370"/>
            <a:ext cx="852170" cy="429895"/>
          </a:xfrm>
          <a:prstGeom prst="rect">
            <a:avLst/>
          </a:prstGeom>
        </p:spPr>
        <p:txBody>
          <a:bodyPr wrap="none">
            <a:spAutoFit/>
          </a:bodyPr>
          <a:lstStyle/>
          <a:p>
            <a:r>
              <a:rPr lang="en-US" sz="2200" dirty="0" smtClean="0"/>
              <a:t>x = 10</a:t>
            </a:r>
          </a:p>
        </p:txBody>
      </p:sp>
      <p:cxnSp>
        <p:nvCxnSpPr>
          <p:cNvPr id="2" name="Straight Arrow Connector 1"/>
          <p:cNvCxnSpPr/>
          <p:nvPr/>
        </p:nvCxnSpPr>
        <p:spPr>
          <a:xfrm>
            <a:off x="-4767" y="4693024"/>
            <a:ext cx="324002"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flipH="1" flipV="1">
            <a:off x="661035" y="4797240"/>
            <a:ext cx="1440011" cy="0"/>
          </a:xfrm>
          <a:prstGeom prst="straightConnector1">
            <a:avLst/>
          </a:prstGeom>
          <a:ln>
            <a:solidFill>
              <a:schemeClr val="accent6">
                <a:lumMod val="40000"/>
                <a:lumOff val="60000"/>
              </a:schemeClr>
            </a:solidFill>
            <a:prstDash val="sysDot"/>
            <a:tailEnd type="arrow" w="med" len="med"/>
          </a:ln>
        </p:spPr>
        <p:style>
          <a:lnRef idx="2">
            <a:schemeClr val="accent6"/>
          </a:lnRef>
          <a:fillRef idx="0">
            <a:schemeClr val="accent6"/>
          </a:fillRef>
          <a:effectRef idx="1">
            <a:schemeClr val="accent6"/>
          </a:effectRef>
          <a:fontRef idx="minor">
            <a:schemeClr val="tx1"/>
          </a:fontRef>
        </p:style>
      </p:cxnSp>
      <p:sp>
        <p:nvSpPr>
          <p:cNvPr id="23" name="Text Box 22"/>
          <p:cNvSpPr txBox="1"/>
          <p:nvPr/>
        </p:nvSpPr>
        <p:spPr>
          <a:xfrm>
            <a:off x="2174875" y="4425765"/>
            <a:ext cx="2400300" cy="553085"/>
          </a:xfrm>
          <a:prstGeom prst="rect">
            <a:avLst/>
          </a:prstGeom>
          <a:noFill/>
        </p:spPr>
        <p:txBody>
          <a:bodyPr wrap="none" rtlCol="0" anchor="t">
            <a:spAutoFit/>
          </a:bodyPr>
          <a:lstStyle/>
          <a:p>
            <a:pPr>
              <a:lnSpc>
                <a:spcPct val="150000"/>
              </a:lnSpc>
            </a:pPr>
            <a:r>
              <a:rPr lang="en-US" altLang="en-IN" sz="2000" i="1" dirty="0">
                <a:solidFill>
                  <a:schemeClr val="bg1">
                    <a:lumMod val="75000"/>
                  </a:schemeClr>
                </a:solidFill>
                <a:effectLst>
                  <a:outerShdw blurRad="38100" dist="38100" dir="2700000" algn="tl">
                    <a:srgbClr val="000000">
                      <a:alpha val="43137"/>
                    </a:srgbClr>
                  </a:outerShdw>
                </a:effectLst>
                <a:sym typeface="+mn-ea"/>
              </a:rPr>
              <a:t>End of the main block</a:t>
            </a:r>
          </a:p>
        </p:txBody>
      </p:sp>
      <p:sp>
        <p:nvSpPr>
          <p:cNvPr id="26" name="TextBox 8"/>
          <p:cNvSpPr txBox="1"/>
          <p:nvPr/>
        </p:nvSpPr>
        <p:spPr>
          <a:xfrm>
            <a:off x="3402967" y="3225549"/>
            <a:ext cx="926465" cy="1753235"/>
          </a:xfrm>
          <a:prstGeom prst="rect">
            <a:avLst/>
          </a:prstGeom>
          <a:noFill/>
        </p:spPr>
        <p:txBody>
          <a:bodyPr wrap="none" rtlCol="0">
            <a:spAutoFit/>
          </a:bodyPr>
          <a:lstStyle/>
          <a:p>
            <a:pPr>
              <a:lnSpc>
                <a:spcPct val="150000"/>
              </a:lnSpc>
            </a:pPr>
            <a:r>
              <a:rPr lang="en-US" b="1" dirty="0" smtClean="0">
                <a:solidFill>
                  <a:schemeClr val="bg1"/>
                </a:solidFill>
              </a:rPr>
              <a:t>Output:</a:t>
            </a:r>
          </a:p>
          <a:p>
            <a:pPr>
              <a:lnSpc>
                <a:spcPct val="150000"/>
              </a:lnSpc>
            </a:pPr>
            <a:r>
              <a:rPr lang="en-US" b="1" dirty="0" smtClean="0">
                <a:solidFill>
                  <a:schemeClr val="bg1"/>
                </a:solidFill>
              </a:rPr>
              <a:t>5</a:t>
            </a:r>
          </a:p>
          <a:p>
            <a:pPr>
              <a:lnSpc>
                <a:spcPct val="150000"/>
              </a:lnSpc>
            </a:pPr>
            <a:r>
              <a:rPr lang="en-US" b="1" dirty="0" smtClean="0">
                <a:solidFill>
                  <a:schemeClr val="bg1"/>
                </a:solidFill>
              </a:rPr>
              <a:t>10</a:t>
            </a:r>
          </a:p>
          <a:p>
            <a:pPr>
              <a:lnSpc>
                <a:spcPct val="150000"/>
              </a:lnSpc>
            </a:pPr>
            <a:r>
              <a:rPr lang="en-US" b="1" dirty="0" smtClean="0">
                <a:solidFill>
                  <a:schemeClr val="bg1"/>
                </a:solidFill>
              </a:rPr>
              <a:t>4</a:t>
            </a: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1000"/>
                                        <p:tgtEl>
                                          <p:spTgt spid="23"/>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grpId="0" nodeType="clickEffect">
                                  <p:stCondLst>
                                    <p:cond delay="0"/>
                                  </p:stCondLst>
                                  <p:childTnLst>
                                    <p:animEffect transition="out" filter="wipe(right)">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par>
                          <p:cTn id="17" fill="hold">
                            <p:stCondLst>
                              <p:cond delay="500"/>
                            </p:stCondLst>
                            <p:childTnLst>
                              <p:par>
                                <p:cTn id="18" presetID="0" presetClass="path" presetSubtype="0" accel="50000" decel="50000" fill="hold" nodeType="afterEffect">
                                  <p:stCondLst>
                                    <p:cond delay="0"/>
                                  </p:stCondLst>
                                  <p:childTnLst>
                                    <p:animMotion origin="layout" path="M 0.000000 0.000000 C -0.003403 -0.072222 -0.036042 -0.286790 0.001458 -0.362469 C 0.038958 -0.438148 0.150347 -0.382346 0.187500 -0.378272 " pathEditMode="relative" ptsTypes="">
                                      <p:cBhvr>
                                        <p:cTn id="19" dur="2000" fill="hold"/>
                                        <p:tgtEl>
                                          <p:spTgt spid="25"/>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nodeType="clickEffect">
                                  <p:stCondLst>
                                    <p:cond delay="0"/>
                                  </p:stCondLst>
                                  <p:childTnLst>
                                    <p:animEffect transition="out" filter="wipe(left)">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par>
                          <p:cTn id="25" fill="hold">
                            <p:stCondLst>
                              <p:cond delay="500"/>
                            </p:stCondLst>
                            <p:childTnLst>
                              <p:par>
                                <p:cTn id="26" presetID="22" presetClass="exit" presetSubtype="8" fill="hold" grpId="1" nodeType="afterEffect">
                                  <p:stCondLst>
                                    <p:cond delay="0"/>
                                  </p:stCondLst>
                                  <p:childTnLst>
                                    <p:animEffect transition="out" filter="wipe(left)">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par>
                          <p:cTn id="29" fill="hold">
                            <p:stCondLst>
                              <p:cond delay="1000"/>
                            </p:stCondLst>
                            <p:childTnLst>
                              <p:par>
                                <p:cTn id="30" presetID="10" presetClass="exit" presetSubtype="0" fill="hold" grpId="0" nodeType="afterEffect">
                                  <p:stCondLst>
                                    <p:cond delay="0"/>
                                  </p:stCondLst>
                                  <p:childTnLst>
                                    <p:animEffect transition="out" filter="fade">
                                      <p:cBhvr>
                                        <p:cTn id="31" dur="500"/>
                                        <p:tgtEl>
                                          <p:spTgt spid="25">
                                            <p:txEl>
                                              <p:pRg st="0" end="0"/>
                                            </p:txEl>
                                          </p:spTgt>
                                        </p:tgtEl>
                                      </p:cBhvr>
                                    </p:animEffect>
                                    <p:set>
                                      <p:cBhvr>
                                        <p:cTn id="32" dur="1" fill="hold">
                                          <p:stCondLst>
                                            <p:cond delay="499"/>
                                          </p:stCondLst>
                                        </p:cTn>
                                        <p:tgtEl>
                                          <p:spTgt spid="25">
                                            <p:txEl>
                                              <p:pRg st="0" end="0"/>
                                            </p:txEl>
                                          </p:spTgt>
                                        </p:tgtEl>
                                        <p:attrNameLst>
                                          <p:attrName>style.visibility</p:attrName>
                                        </p:attrNameLst>
                                      </p:cBhvr>
                                      <p:to>
                                        <p:strVal val="hidden"/>
                                      </p:to>
                                    </p:set>
                                  </p:childTnLst>
                                </p:cTn>
                              </p:par>
                            </p:childTnLst>
                          </p:cTn>
                        </p:par>
                        <p:par>
                          <p:cTn id="33" fill="hold">
                            <p:stCondLst>
                              <p:cond delay="1500"/>
                            </p:stCondLst>
                            <p:childTnLst>
                              <p:par>
                                <p:cTn id="34" presetID="29" presetClass="entr" presetSubtype="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1000" fill="hold"/>
                                        <p:tgtEl>
                                          <p:spTgt spid="26"/>
                                        </p:tgtEl>
                                        <p:attrNameLst>
                                          <p:attrName>ppt_x</p:attrName>
                                        </p:attrNameLst>
                                      </p:cBhvr>
                                      <p:tavLst>
                                        <p:tav tm="0">
                                          <p:val>
                                            <p:strVal val="#ppt_x-.2"/>
                                          </p:val>
                                        </p:tav>
                                        <p:tav tm="100000">
                                          <p:val>
                                            <p:strVal val="#ppt_x"/>
                                          </p:val>
                                        </p:tav>
                                      </p:tavLst>
                                    </p:anim>
                                    <p:anim calcmode="lin" valueType="num">
                                      <p:cBhvr>
                                        <p:cTn id="37"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6"/>
                                        </p:tgtEl>
                                      </p:cBhvr>
                                    </p:animEffect>
                                  </p:childTnLst>
                                </p:cTn>
                              </p:par>
                            </p:childTnLst>
                          </p:cTn>
                        </p:par>
                        <p:par>
                          <p:cTn id="39" fill="hold">
                            <p:stCondLst>
                              <p:cond delay="2500"/>
                            </p:stCondLst>
                            <p:childTnLst>
                              <p:par>
                                <p:cTn id="40" presetID="10" presetClass="exit" presetSubtype="0" fill="hold" nodeType="after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1"/>
                                        </p:tgtEl>
                                      </p:cBhvr>
                                    </p:animEffect>
                                    <p:set>
                                      <p:cBhvr>
                                        <p:cTn id="48" dur="1" fill="hold">
                                          <p:stCondLst>
                                            <p:cond delay="499"/>
                                          </p:stCondLst>
                                        </p:cTn>
                                        <p:tgtEl>
                                          <p:spTgt spid="21"/>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9"/>
                                        </p:tgtEl>
                                      </p:cBhvr>
                                    </p:animEffect>
                                    <p:set>
                                      <p:cBhvr>
                                        <p:cTn id="51" dur="1" fill="hold">
                                          <p:stCondLst>
                                            <p:cond delay="499"/>
                                          </p:stCondLst>
                                        </p:cTn>
                                        <p:tgtEl>
                                          <p:spTgt spid="19"/>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24"/>
                                        </p:tgtEl>
                                      </p:cBhvr>
                                    </p:animEffect>
                                    <p:set>
                                      <p:cBhvr>
                                        <p:cTn id="54" dur="1" fill="hold">
                                          <p:stCondLst>
                                            <p:cond delay="499"/>
                                          </p:stCondLst>
                                        </p:cTn>
                                        <p:tgtEl>
                                          <p:spTgt spid="24"/>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2"/>
                                        </p:tgtEl>
                                      </p:cBhvr>
                                    </p:animEffect>
                                    <p:set>
                                      <p:cBhvr>
                                        <p:cTn id="5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25" grpId="0" build="allAtOnce" bldLvl="0"/>
      <p:bldP spid="23" grpId="0"/>
      <p:bldP spid="23" grpId="1"/>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576064" y="147600"/>
            <a:ext cx="3131840" cy="479996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dirty="0" smtClean="0">
                <a:solidFill>
                  <a:srgbClr val="FFFF00"/>
                </a:solidFill>
              </a:rPr>
              <a:t>     int x = 4;</a:t>
            </a:r>
          </a:p>
          <a:p>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rgbClr val="FFFF00"/>
                </a:solidFill>
              </a:rPr>
              <a:t>        int x = 10;</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12" name="Rectangle 11"/>
          <p:cNvSpPr/>
          <p:nvPr/>
        </p:nvSpPr>
        <p:spPr>
          <a:xfrm>
            <a:off x="4067944" y="1348515"/>
            <a:ext cx="4680520" cy="645160"/>
          </a:xfrm>
          <a:prstGeom prst="rect">
            <a:avLst/>
          </a:prstGeom>
        </p:spPr>
        <p:txBody>
          <a:bodyPr wrap="square">
            <a:spAutoFit/>
          </a:bodyPr>
          <a:lstStyle/>
          <a:p>
            <a:pPr>
              <a:lnSpc>
                <a:spcPct val="200000"/>
              </a:lnSpc>
            </a:pPr>
            <a:r>
              <a:rPr lang="en-US" dirty="0" smtClean="0"/>
              <a:t>// x=10 is valid till the end of a main function.</a:t>
            </a:r>
          </a:p>
        </p:txBody>
      </p:sp>
      <p:sp>
        <p:nvSpPr>
          <p:cNvPr id="9" name="TextBox 8"/>
          <p:cNvSpPr txBox="1"/>
          <p:nvPr/>
        </p:nvSpPr>
        <p:spPr>
          <a:xfrm>
            <a:off x="4572002" y="3148714"/>
            <a:ext cx="908685" cy="1753235"/>
          </a:xfrm>
          <a:prstGeom prst="rect">
            <a:avLst/>
          </a:prstGeom>
          <a:noFill/>
        </p:spPr>
        <p:txBody>
          <a:bodyPr wrap="none" rtlCol="0">
            <a:spAutoFit/>
          </a:bodyPr>
          <a:lstStyle/>
          <a:p>
            <a:pPr>
              <a:lnSpc>
                <a:spcPct val="150000"/>
              </a:lnSpc>
            </a:pPr>
            <a:r>
              <a:rPr lang="en-US" dirty="0" smtClean="0"/>
              <a:t>Output:</a:t>
            </a:r>
          </a:p>
          <a:p>
            <a:pPr>
              <a:lnSpc>
                <a:spcPct val="150000"/>
              </a:lnSpc>
            </a:pPr>
            <a:r>
              <a:rPr lang="en-US" dirty="0" smtClean="0"/>
              <a:t>10</a:t>
            </a:r>
          </a:p>
          <a:p>
            <a:pPr>
              <a:lnSpc>
                <a:spcPct val="150000"/>
              </a:lnSpc>
            </a:pPr>
            <a:r>
              <a:rPr lang="en-US" dirty="0" smtClean="0"/>
              <a:t>10</a:t>
            </a:r>
          </a:p>
          <a:p>
            <a:pPr>
              <a:lnSpc>
                <a:spcPct val="150000"/>
              </a:lnSpc>
            </a:pPr>
            <a:r>
              <a:rPr lang="en-US" dirty="0" smtClean="0"/>
              <a:t>4</a:t>
            </a:r>
            <a:endParaRPr lang="en-IN" dirty="0"/>
          </a:p>
        </p:txBody>
      </p:sp>
      <p:cxnSp>
        <p:nvCxnSpPr>
          <p:cNvPr id="11" name="Straight Arrow Connector 10"/>
          <p:cNvCxnSpPr/>
          <p:nvPr/>
        </p:nvCxnSpPr>
        <p:spPr>
          <a:xfrm>
            <a:off x="179512" y="4732890"/>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trips(upRight)">
                                      <p:cBhvr>
                                        <p:cTn id="11" dur="1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576064" y="280584"/>
            <a:ext cx="3131840" cy="452310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rgbClr val="FFFF00"/>
                </a:solidFill>
              </a:rPr>
              <a:t>        int x = 10;</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12" name="Rectangle 11"/>
          <p:cNvSpPr/>
          <p:nvPr/>
        </p:nvSpPr>
        <p:spPr>
          <a:xfrm>
            <a:off x="4067944" y="1204498"/>
            <a:ext cx="4680520" cy="1753235"/>
          </a:xfrm>
          <a:prstGeom prst="rect">
            <a:avLst/>
          </a:prstGeom>
        </p:spPr>
        <p:txBody>
          <a:bodyPr wrap="square">
            <a:spAutoFit/>
          </a:bodyPr>
          <a:lstStyle/>
          <a:p>
            <a:pPr>
              <a:lnSpc>
                <a:spcPct val="200000"/>
              </a:lnSpc>
            </a:pPr>
            <a:r>
              <a:rPr lang="en-US" dirty="0" smtClean="0"/>
              <a:t>// x=10 is valid till the end of a main function. </a:t>
            </a:r>
          </a:p>
          <a:p>
            <a:pPr>
              <a:lnSpc>
                <a:spcPct val="200000"/>
              </a:lnSpc>
            </a:pPr>
            <a:r>
              <a:rPr lang="en-US" dirty="0" smtClean="0"/>
              <a:t>// fun function is a different block which cannot access 'x' variable</a:t>
            </a:r>
          </a:p>
        </p:txBody>
      </p:sp>
      <p:sp>
        <p:nvSpPr>
          <p:cNvPr id="9" name="TextBox 8"/>
          <p:cNvSpPr txBox="1"/>
          <p:nvPr/>
        </p:nvSpPr>
        <p:spPr>
          <a:xfrm>
            <a:off x="6660234" y="3508754"/>
            <a:ext cx="1476375" cy="922020"/>
          </a:xfrm>
          <a:prstGeom prst="rect">
            <a:avLst/>
          </a:prstGeom>
          <a:noFill/>
        </p:spPr>
        <p:txBody>
          <a:bodyPr wrap="none" rtlCol="0">
            <a:spAutoFit/>
          </a:bodyPr>
          <a:lstStyle/>
          <a:p>
            <a:pPr>
              <a:lnSpc>
                <a:spcPct val="150000"/>
              </a:lnSpc>
            </a:pPr>
            <a:r>
              <a:rPr lang="en-US" b="1" dirty="0" smtClean="0"/>
              <a:t>Error:</a:t>
            </a:r>
          </a:p>
          <a:p>
            <a:pPr>
              <a:lnSpc>
                <a:spcPct val="150000"/>
              </a:lnSpc>
            </a:pPr>
            <a:r>
              <a:rPr lang="en-US" dirty="0" smtClean="0"/>
              <a:t>'x' undeclared</a:t>
            </a:r>
          </a:p>
        </p:txBody>
      </p:sp>
      <p:cxnSp>
        <p:nvCxnSpPr>
          <p:cNvPr id="11" name="Straight Arrow Connector 10"/>
          <p:cNvCxnSpPr/>
          <p:nvPr/>
        </p:nvCxnSpPr>
        <p:spPr>
          <a:xfrm>
            <a:off x="251520" y="1276506"/>
            <a:ext cx="36004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upRigh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576064" y="147602"/>
            <a:ext cx="3131840" cy="4523105"/>
          </a:xfrm>
          <a:prstGeom prst="rect">
            <a:avLst/>
          </a:prstGeom>
        </p:spPr>
        <p:txBody>
          <a:bodyPr wrap="square">
            <a:spAutoFit/>
          </a:bodyPr>
          <a:lstStyle/>
          <a:p>
            <a:r>
              <a:rPr lang="en-IN" dirty="0" smtClean="0">
                <a:solidFill>
                  <a:schemeClr val="bg1"/>
                </a:solidFill>
              </a:rPr>
              <a:t>#include &lt;stdio.h&gt;</a:t>
            </a:r>
          </a:p>
          <a:p>
            <a:r>
              <a:rPr lang="en-IN" dirty="0" smtClean="0">
                <a:solidFill>
                  <a:schemeClr val="bg1"/>
                </a:solidFill>
              </a:rPr>
              <a:t>void fun()</a:t>
            </a:r>
          </a:p>
          <a:p>
            <a:r>
              <a:rPr lang="en-IN" dirty="0" smtClean="0">
                <a:solidFill>
                  <a:schemeClr val="bg1"/>
                </a:solidFill>
              </a:rPr>
              <a:t>{</a:t>
            </a:r>
          </a:p>
          <a:p>
            <a:r>
              <a:rPr lang="en-IN" b="1"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rgbClr val="FFFF00"/>
                </a:solidFill>
              </a:rPr>
              <a:t>        int x = 10;</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a:t>
            </a:r>
          </a:p>
          <a:p>
            <a:r>
              <a:rPr lang="en-IN" dirty="0" smtClean="0">
                <a:solidFill>
                  <a:schemeClr val="bg1"/>
                </a:solidFill>
              </a:rPr>
              <a:t>   </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Local Variables</a:t>
            </a:r>
          </a:p>
        </p:txBody>
      </p:sp>
      <p:sp>
        <p:nvSpPr>
          <p:cNvPr id="12" name="Rectangle 11"/>
          <p:cNvSpPr/>
          <p:nvPr/>
        </p:nvSpPr>
        <p:spPr>
          <a:xfrm>
            <a:off x="4067944" y="1348514"/>
            <a:ext cx="4680520" cy="1753235"/>
          </a:xfrm>
          <a:prstGeom prst="rect">
            <a:avLst/>
          </a:prstGeom>
        </p:spPr>
        <p:txBody>
          <a:bodyPr wrap="square">
            <a:spAutoFit/>
          </a:bodyPr>
          <a:lstStyle/>
          <a:p>
            <a:pPr>
              <a:lnSpc>
                <a:spcPct val="200000"/>
              </a:lnSpc>
              <a:buFontTx/>
              <a:buChar char="-"/>
            </a:pPr>
            <a:r>
              <a:rPr lang="en-IN" dirty="0" smtClean="0"/>
              <a:t>Can only be used </a:t>
            </a:r>
            <a:r>
              <a:rPr lang="en-IN" b="1" dirty="0" smtClean="0"/>
              <a:t>within the function or block </a:t>
            </a:r>
            <a:r>
              <a:rPr lang="en-IN" dirty="0" smtClean="0"/>
              <a:t>in which these are declared.</a:t>
            </a:r>
          </a:p>
          <a:p>
            <a:pPr>
              <a:lnSpc>
                <a:spcPct val="200000"/>
              </a:lnSpc>
              <a:buFontTx/>
              <a:buChar char="-"/>
            </a:pPr>
            <a:r>
              <a:rPr lang="en-US" b="1" dirty="0" smtClean="0"/>
              <a:t>It is invalid outside the local blocks</a:t>
            </a:r>
            <a:r>
              <a:rPr lang="en-US" dirty="0" smtClean="0"/>
              <a:t>.</a:t>
            </a:r>
          </a:p>
        </p:txBody>
      </p:sp>
      <p:pic>
        <p:nvPicPr>
          <p:cNvPr id="1027" name="Picture 3" descr="C:\Users\nivethaa\AppData\Local\Microsoft\Windows\Temporary Internet Files\Content.IE5\CI5ZGQWT\500px-RedX.svg[1].png"/>
          <p:cNvPicPr>
            <a:picLocks noChangeAspect="1" noChangeArrowheads="1"/>
          </p:cNvPicPr>
          <p:nvPr/>
        </p:nvPicPr>
        <p:blipFill>
          <a:blip r:embed="rId3" cstate="print"/>
          <a:srcRect/>
          <a:stretch>
            <a:fillRect/>
          </a:stretch>
        </p:blipFill>
        <p:spPr bwMode="auto">
          <a:xfrm>
            <a:off x="2555776" y="911480"/>
            <a:ext cx="509042" cy="509042"/>
          </a:xfrm>
          <a:prstGeom prst="rect">
            <a:avLst/>
          </a:prstGeom>
          <a:noFill/>
        </p:spPr>
      </p:pic>
      <p:sp>
        <p:nvSpPr>
          <p:cNvPr id="9" name="TextBox 8"/>
          <p:cNvSpPr txBox="1"/>
          <p:nvPr/>
        </p:nvSpPr>
        <p:spPr>
          <a:xfrm>
            <a:off x="6660234" y="3508754"/>
            <a:ext cx="1476375" cy="922020"/>
          </a:xfrm>
          <a:prstGeom prst="rect">
            <a:avLst/>
          </a:prstGeom>
          <a:noFill/>
        </p:spPr>
        <p:txBody>
          <a:bodyPr wrap="none" rtlCol="0">
            <a:spAutoFit/>
          </a:bodyPr>
          <a:lstStyle/>
          <a:p>
            <a:pPr>
              <a:lnSpc>
                <a:spcPct val="150000"/>
              </a:lnSpc>
            </a:pPr>
            <a:r>
              <a:rPr lang="en-US" b="1" dirty="0" smtClean="0"/>
              <a:t>Error:</a:t>
            </a:r>
          </a:p>
          <a:p>
            <a:pPr>
              <a:lnSpc>
                <a:spcPct val="150000"/>
              </a:lnSpc>
            </a:pPr>
            <a:r>
              <a:rPr lang="en-US" dirty="0" smtClean="0"/>
              <a:t>'x' undeclared</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1000" fill="hold"/>
                                        <p:tgtEl>
                                          <p:spTgt spid="1027"/>
                                        </p:tgtEl>
                                        <p:attrNameLst>
                                          <p:attrName>ppt_w</p:attrName>
                                        </p:attrNameLst>
                                      </p:cBhvr>
                                      <p:tavLst>
                                        <p:tav tm="0">
                                          <p:val>
                                            <p:strVal val="#ppt_w*0.70"/>
                                          </p:val>
                                        </p:tav>
                                        <p:tav tm="100000">
                                          <p:val>
                                            <p:strVal val="#ppt_w"/>
                                          </p:val>
                                        </p:tav>
                                      </p:tavLst>
                                    </p:anim>
                                    <p:anim calcmode="lin" valueType="num">
                                      <p:cBhvr>
                                        <p:cTn id="8" dur="1000" fill="hold"/>
                                        <p:tgtEl>
                                          <p:spTgt spid="1027"/>
                                        </p:tgtEl>
                                        <p:attrNameLst>
                                          <p:attrName>ppt_h</p:attrName>
                                        </p:attrNameLst>
                                      </p:cBhvr>
                                      <p:tavLst>
                                        <p:tav tm="0">
                                          <p:val>
                                            <p:strVal val="#ppt_h"/>
                                          </p:val>
                                        </p:tav>
                                        <p:tav tm="100000">
                                          <p:val>
                                            <p:strVal val="#ppt_h"/>
                                          </p:val>
                                        </p:tav>
                                      </p:tavLst>
                                    </p:anim>
                                    <p:animEffect transition="in" filter="fade">
                                      <p:cBhvr>
                                        <p:cTn id="9" dur="1000"/>
                                        <p:tgtEl>
                                          <p:spTgt spid="1027"/>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strips(downRigh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432048" y="340402"/>
            <a:ext cx="3131840" cy="4246245"/>
          </a:xfrm>
          <a:prstGeom prst="rect">
            <a:avLst/>
          </a:prstGeom>
        </p:spPr>
        <p:txBody>
          <a:bodyPr wrap="square">
            <a:spAutoFit/>
          </a:bodyPr>
          <a:lstStyle/>
          <a:p>
            <a:r>
              <a:rPr lang="en-IN" dirty="0" smtClean="0">
                <a:solidFill>
                  <a:schemeClr val="bg1"/>
                </a:solidFill>
              </a:rPr>
              <a:t>#include &lt;stdio.h&gt;</a:t>
            </a:r>
          </a:p>
          <a:p>
            <a:endParaRPr lang="en-IN" dirty="0" smtClean="0">
              <a:solidFill>
                <a:schemeClr val="bg1"/>
              </a:solidFill>
            </a:endParaRPr>
          </a:p>
          <a:p>
            <a:r>
              <a:rPr lang="en-IN" b="1" dirty="0" smtClean="0">
                <a:solidFill>
                  <a:srgbClr val="FFFF00"/>
                </a:solidFill>
              </a:rPr>
              <a:t>int x = 10;</a:t>
            </a:r>
          </a:p>
          <a:p>
            <a:endParaRPr lang="en-IN" dirty="0" smtClean="0">
              <a:solidFill>
                <a:schemeClr val="bg1"/>
              </a:solidFill>
            </a:endParaRPr>
          </a:p>
          <a:p>
            <a:r>
              <a:rPr lang="en-IN" dirty="0" smtClean="0">
                <a:solidFill>
                  <a:schemeClr val="bg1"/>
                </a:solidFill>
              </a:rPr>
              <a:t>void fun()</a:t>
            </a:r>
          </a:p>
          <a:p>
            <a:r>
              <a:rPr lang="en-IN" dirty="0" smtClean="0">
                <a:solidFill>
                  <a:schemeClr val="bg1"/>
                </a:solidFill>
              </a:rPr>
              <a:t>{</a:t>
            </a:r>
          </a:p>
          <a:p>
            <a:r>
              <a:rPr lang="en-IN" dirty="0" smtClean="0">
                <a:solidFill>
                  <a:schemeClr val="bg1"/>
                </a:solidFill>
              </a:rPr>
              <a:t>     int x = 5;</a:t>
            </a:r>
          </a:p>
          <a:p>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Global Variables</a:t>
            </a:r>
          </a:p>
        </p:txBody>
      </p:sp>
      <p:sp>
        <p:nvSpPr>
          <p:cNvPr id="12" name="Rectangle 11"/>
          <p:cNvSpPr/>
          <p:nvPr/>
        </p:nvSpPr>
        <p:spPr>
          <a:xfrm>
            <a:off x="4067944" y="1276506"/>
            <a:ext cx="4680520" cy="1198880"/>
          </a:xfrm>
          <a:prstGeom prst="rect">
            <a:avLst/>
          </a:prstGeom>
        </p:spPr>
        <p:txBody>
          <a:bodyPr wrap="square">
            <a:spAutoFit/>
          </a:bodyPr>
          <a:lstStyle/>
          <a:p>
            <a:pPr>
              <a:lnSpc>
                <a:spcPct val="200000"/>
              </a:lnSpc>
              <a:buFontTx/>
              <a:buChar char="-"/>
            </a:pPr>
            <a:r>
              <a:rPr lang="en-IN" dirty="0" smtClean="0"/>
              <a:t> Variables that are defined outside of </a:t>
            </a:r>
            <a:r>
              <a:rPr lang="en-IN" b="1" dirty="0" smtClean="0"/>
              <a:t>all the functions.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432048" y="340402"/>
            <a:ext cx="3131840" cy="4246245"/>
          </a:xfrm>
          <a:prstGeom prst="rect">
            <a:avLst/>
          </a:prstGeom>
        </p:spPr>
        <p:txBody>
          <a:bodyPr wrap="square">
            <a:spAutoFit/>
          </a:bodyPr>
          <a:lstStyle/>
          <a:p>
            <a:r>
              <a:rPr lang="en-IN" dirty="0" smtClean="0">
                <a:solidFill>
                  <a:schemeClr val="bg1"/>
                </a:solidFill>
              </a:rPr>
              <a:t>#include &lt;stdio.h&gt;</a:t>
            </a:r>
          </a:p>
          <a:p>
            <a:endParaRPr lang="en-IN" dirty="0" smtClean="0">
              <a:solidFill>
                <a:schemeClr val="bg1"/>
              </a:solidFill>
            </a:endParaRPr>
          </a:p>
          <a:p>
            <a:r>
              <a:rPr lang="en-IN" b="1" dirty="0" smtClean="0">
                <a:solidFill>
                  <a:srgbClr val="FFFF00"/>
                </a:solidFill>
              </a:rPr>
              <a:t>int x = 10;</a:t>
            </a:r>
          </a:p>
          <a:p>
            <a:endParaRPr lang="en-IN" dirty="0" smtClean="0">
              <a:solidFill>
                <a:schemeClr val="bg1"/>
              </a:solidFill>
            </a:endParaRPr>
          </a:p>
          <a:p>
            <a:r>
              <a:rPr lang="en-IN" dirty="0" smtClean="0">
                <a:solidFill>
                  <a:schemeClr val="bg1"/>
                </a:solidFill>
              </a:rPr>
              <a:t>void fun()</a:t>
            </a:r>
          </a:p>
          <a:p>
            <a:r>
              <a:rPr lang="en-IN" dirty="0" smtClean="0">
                <a:solidFill>
                  <a:schemeClr val="bg1"/>
                </a:solidFill>
              </a:rPr>
              <a:t>{</a:t>
            </a:r>
          </a:p>
          <a:p>
            <a:r>
              <a:rPr lang="en-IN" dirty="0" smtClean="0">
                <a:solidFill>
                  <a:schemeClr val="bg1"/>
                </a:solidFill>
              </a:rPr>
              <a:t>     int x = 5;</a:t>
            </a:r>
          </a:p>
          <a:p>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Global Variables</a:t>
            </a:r>
          </a:p>
        </p:txBody>
      </p:sp>
      <p:sp>
        <p:nvSpPr>
          <p:cNvPr id="12" name="Rectangle 11"/>
          <p:cNvSpPr/>
          <p:nvPr/>
        </p:nvSpPr>
        <p:spPr>
          <a:xfrm>
            <a:off x="4067944" y="1276506"/>
            <a:ext cx="4680520" cy="2306955"/>
          </a:xfrm>
          <a:prstGeom prst="rect">
            <a:avLst/>
          </a:prstGeom>
        </p:spPr>
        <p:txBody>
          <a:bodyPr wrap="square">
            <a:spAutoFit/>
          </a:bodyPr>
          <a:lstStyle/>
          <a:p>
            <a:pPr>
              <a:lnSpc>
                <a:spcPct val="200000"/>
              </a:lnSpc>
              <a:buFontTx/>
              <a:buChar char="-"/>
            </a:pPr>
            <a:r>
              <a:rPr lang="en-IN" dirty="0" smtClean="0"/>
              <a:t> Variables that are defined outside of </a:t>
            </a:r>
            <a:r>
              <a:rPr lang="en-IN" b="1" dirty="0" smtClean="0"/>
              <a:t>all the functions.</a:t>
            </a:r>
          </a:p>
          <a:p>
            <a:pPr>
              <a:lnSpc>
                <a:spcPct val="200000"/>
              </a:lnSpc>
              <a:buFontTx/>
              <a:buChar char="-"/>
            </a:pPr>
            <a:r>
              <a:rPr lang="en-IN" dirty="0" smtClean="0"/>
              <a:t> Global variables are </a:t>
            </a:r>
            <a:r>
              <a:rPr lang="en-IN" b="1" dirty="0" smtClean="0"/>
              <a:t>accessible throughout</a:t>
            </a:r>
            <a:r>
              <a:rPr lang="en-IN" dirty="0" smtClean="0"/>
              <a:t> the program.</a:t>
            </a:r>
            <a:endParaRPr lang="en-IN" b="1" dirty="0" smtClean="0"/>
          </a:p>
        </p:txBody>
      </p:sp>
      <p:sp>
        <p:nvSpPr>
          <p:cNvPr id="9" name="TextBox 8"/>
          <p:cNvSpPr txBox="1"/>
          <p:nvPr/>
        </p:nvSpPr>
        <p:spPr>
          <a:xfrm>
            <a:off x="6732240" y="3449520"/>
            <a:ext cx="926465" cy="922020"/>
          </a:xfrm>
          <a:prstGeom prst="rect">
            <a:avLst/>
          </a:prstGeom>
          <a:noFill/>
        </p:spPr>
        <p:txBody>
          <a:bodyPr wrap="none" rtlCol="0">
            <a:spAutoFit/>
          </a:bodyPr>
          <a:lstStyle/>
          <a:p>
            <a:pPr>
              <a:lnSpc>
                <a:spcPct val="150000"/>
              </a:lnSpc>
            </a:pPr>
            <a:r>
              <a:rPr lang="en-US" b="1" dirty="0" smtClean="0"/>
              <a:t>Output:</a:t>
            </a:r>
          </a:p>
          <a:p>
            <a:pPr>
              <a:lnSpc>
                <a:spcPct val="150000"/>
              </a:lnSpc>
            </a:pPr>
            <a:r>
              <a:rPr lang="en-US" dirty="0" smtClean="0"/>
              <a:t>10</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500" fill="hold"/>
                                        <p:tgtEl>
                                          <p:spTgt spid="7">
                                            <p:txEl>
                                              <p:pRg st="12" end="12"/>
                                            </p:txEl>
                                          </p:spTgt>
                                        </p:tgtEl>
                                        <p:attrNameLst>
                                          <p:attrName>style.color</p:attrName>
                                        </p:attrNameLst>
                                      </p:cBhvr>
                                      <p:to>
                                        <a:srgbClr val="F3F816"/>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432048" y="340402"/>
            <a:ext cx="3131840" cy="4246245"/>
          </a:xfrm>
          <a:prstGeom prst="rect">
            <a:avLst/>
          </a:prstGeom>
        </p:spPr>
        <p:txBody>
          <a:bodyPr wrap="square">
            <a:spAutoFit/>
          </a:bodyPr>
          <a:lstStyle/>
          <a:p>
            <a:r>
              <a:rPr lang="en-IN" dirty="0" smtClean="0">
                <a:solidFill>
                  <a:schemeClr val="bg1"/>
                </a:solidFill>
              </a:rPr>
              <a:t>#include &lt;stdio.h&gt;</a:t>
            </a:r>
          </a:p>
          <a:p>
            <a:endParaRPr lang="en-IN" dirty="0" smtClean="0">
              <a:solidFill>
                <a:schemeClr val="bg1"/>
              </a:solidFill>
            </a:endParaRPr>
          </a:p>
          <a:p>
            <a:r>
              <a:rPr lang="en-IN" b="1" dirty="0" smtClean="0">
                <a:solidFill>
                  <a:srgbClr val="FFFF00"/>
                </a:solidFill>
              </a:rPr>
              <a:t>int x = 10;</a:t>
            </a:r>
          </a:p>
          <a:p>
            <a:endParaRPr lang="en-IN" dirty="0" smtClean="0">
              <a:solidFill>
                <a:schemeClr val="bg1"/>
              </a:solidFill>
            </a:endParaRPr>
          </a:p>
          <a:p>
            <a:r>
              <a:rPr lang="en-IN" dirty="0" smtClean="0">
                <a:solidFill>
                  <a:schemeClr val="bg1"/>
                </a:solidFill>
              </a:rPr>
              <a:t>void fun()</a:t>
            </a:r>
          </a:p>
          <a:p>
            <a:r>
              <a:rPr lang="en-IN" dirty="0" smtClean="0">
                <a:solidFill>
                  <a:schemeClr val="bg1"/>
                </a:solidFill>
              </a:rPr>
              <a:t>{</a:t>
            </a:r>
          </a:p>
          <a:p>
            <a:r>
              <a:rPr lang="en-IN" b="1" dirty="0" smtClean="0">
                <a:solidFill>
                  <a:srgbClr val="FF0000"/>
                </a:solidFill>
              </a:rPr>
              <a:t>     int x = 5;</a:t>
            </a:r>
          </a:p>
          <a:p>
            <a:r>
              <a:rPr lang="en-IN" dirty="0" smtClean="0">
                <a:solidFill>
                  <a:schemeClr val="bg1"/>
                </a:solidFill>
              </a:rPr>
              <a:t>    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Global Variables</a:t>
            </a:r>
          </a:p>
        </p:txBody>
      </p:sp>
      <p:sp>
        <p:nvSpPr>
          <p:cNvPr id="12" name="Rectangle 11"/>
          <p:cNvSpPr/>
          <p:nvPr/>
        </p:nvSpPr>
        <p:spPr>
          <a:xfrm>
            <a:off x="4067944" y="1276506"/>
            <a:ext cx="4680520" cy="2306955"/>
          </a:xfrm>
          <a:prstGeom prst="rect">
            <a:avLst/>
          </a:prstGeom>
        </p:spPr>
        <p:txBody>
          <a:bodyPr wrap="square">
            <a:spAutoFit/>
          </a:bodyPr>
          <a:lstStyle/>
          <a:p>
            <a:pPr>
              <a:lnSpc>
                <a:spcPct val="200000"/>
              </a:lnSpc>
              <a:buFontTx/>
              <a:buChar char="-"/>
            </a:pPr>
            <a:r>
              <a:rPr lang="en-IN" dirty="0" smtClean="0"/>
              <a:t>Can have the same name for a local and a global variable </a:t>
            </a:r>
          </a:p>
          <a:p>
            <a:pPr>
              <a:lnSpc>
                <a:spcPct val="200000"/>
              </a:lnSpc>
              <a:buFontTx/>
              <a:buChar char="-"/>
            </a:pPr>
            <a:r>
              <a:rPr lang="en-IN" dirty="0" smtClean="0"/>
              <a:t> But the local variable gets priority inside a function.</a:t>
            </a:r>
          </a:p>
        </p:txBody>
      </p:sp>
      <p:sp>
        <p:nvSpPr>
          <p:cNvPr id="9" name="Curved Right Arrow 8"/>
          <p:cNvSpPr/>
          <p:nvPr/>
        </p:nvSpPr>
        <p:spPr>
          <a:xfrm>
            <a:off x="251520" y="2140602"/>
            <a:ext cx="360040" cy="360040"/>
          </a:xfrm>
          <a:prstGeom prst="curvedRightArrow">
            <a:avLst>
              <a:gd name="adj1" fmla="val 25000"/>
              <a:gd name="adj2" fmla="val 50000"/>
              <a:gd name="adj3" fmla="val 4808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10" name="TextBox 9"/>
          <p:cNvSpPr txBox="1"/>
          <p:nvPr/>
        </p:nvSpPr>
        <p:spPr>
          <a:xfrm>
            <a:off x="6732240" y="3449520"/>
            <a:ext cx="926465" cy="1337945"/>
          </a:xfrm>
          <a:prstGeom prst="rect">
            <a:avLst/>
          </a:prstGeom>
          <a:noFill/>
        </p:spPr>
        <p:txBody>
          <a:bodyPr wrap="none" rtlCol="0">
            <a:spAutoFit/>
          </a:bodyPr>
          <a:lstStyle/>
          <a:p>
            <a:pPr>
              <a:lnSpc>
                <a:spcPct val="150000"/>
              </a:lnSpc>
            </a:pPr>
            <a:r>
              <a:rPr lang="en-US" b="1" dirty="0" smtClean="0"/>
              <a:t>Output:</a:t>
            </a:r>
          </a:p>
          <a:p>
            <a:pPr>
              <a:lnSpc>
                <a:spcPct val="150000"/>
              </a:lnSpc>
            </a:pPr>
            <a:r>
              <a:rPr lang="en-US" dirty="0" smtClean="0"/>
              <a:t>10</a:t>
            </a:r>
          </a:p>
          <a:p>
            <a:pPr>
              <a:lnSpc>
                <a:spcPct val="150000"/>
              </a:lnSpc>
            </a:pPr>
            <a:r>
              <a:rPr lang="en-US" dirty="0" smtClean="0"/>
              <a:t>5</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downLeft)">
                                      <p:cBhvr>
                                        <p:cTn id="11" dur="1000"/>
                                        <p:tgtEl>
                                          <p:spTgt spid="9"/>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432048" y="340402"/>
            <a:ext cx="3131840" cy="3969385"/>
          </a:xfrm>
          <a:prstGeom prst="rect">
            <a:avLst/>
          </a:prstGeom>
        </p:spPr>
        <p:txBody>
          <a:bodyPr wrap="square">
            <a:spAutoFit/>
          </a:bodyPr>
          <a:lstStyle/>
          <a:p>
            <a:r>
              <a:rPr lang="en-IN" dirty="0" smtClean="0">
                <a:solidFill>
                  <a:schemeClr val="bg1"/>
                </a:solidFill>
              </a:rPr>
              <a:t>#include &lt;stdio.h&gt;</a:t>
            </a:r>
          </a:p>
          <a:p>
            <a:endParaRPr lang="en-IN" dirty="0" smtClean="0">
              <a:solidFill>
                <a:schemeClr val="bg1"/>
              </a:solidFill>
            </a:endParaRPr>
          </a:p>
          <a:p>
            <a:r>
              <a:rPr lang="en-IN" b="1" dirty="0" smtClean="0">
                <a:solidFill>
                  <a:srgbClr val="FFFF00"/>
                </a:solidFill>
              </a:rPr>
              <a:t>int x = 10;</a:t>
            </a:r>
          </a:p>
          <a:p>
            <a:endParaRPr lang="en-IN" dirty="0" smtClean="0">
              <a:solidFill>
                <a:schemeClr val="bg1"/>
              </a:solidFill>
            </a:endParaRPr>
          </a:p>
          <a:p>
            <a:r>
              <a:rPr lang="en-IN" dirty="0" smtClean="0">
                <a:solidFill>
                  <a:schemeClr val="bg1"/>
                </a:solidFill>
              </a:rPr>
              <a:t>void fun()</a:t>
            </a:r>
          </a:p>
          <a:p>
            <a:r>
              <a:rPr lang="en-IN" dirty="0" smtClean="0">
                <a:solidFill>
                  <a:schemeClr val="bg1"/>
                </a:solidFill>
              </a:rPr>
              <a:t>{</a:t>
            </a:r>
          </a:p>
          <a:p>
            <a:r>
              <a:rPr lang="en-IN" b="1" dirty="0" smtClean="0">
                <a:solidFill>
                  <a:srgbClr val="FF0000"/>
                </a:solidFill>
              </a:rPr>
              <a:t>    </a:t>
            </a:r>
            <a:r>
              <a:rPr lang="en-IN" dirty="0" smtClean="0">
                <a:solidFill>
                  <a:schemeClr val="bg1"/>
                </a:solidFill>
              </a:rPr>
              <a:t>    </a:t>
            </a:r>
            <a:r>
              <a:rPr lang="en-IN" b="1" dirty="0" smtClean="0">
                <a:solidFill>
                  <a:srgbClr val="FFFF00"/>
                </a:solidFill>
              </a:rPr>
              <a:t>printf("%d\n", x);</a:t>
            </a:r>
          </a:p>
          <a:p>
            <a:r>
              <a:rPr lang="en-IN" dirty="0" smtClean="0">
                <a:solidFill>
                  <a:schemeClr val="bg1"/>
                </a:solidFill>
              </a:rPr>
              <a:t>}</a:t>
            </a:r>
          </a:p>
          <a:p>
            <a:endParaRPr lang="en-IN" dirty="0" smtClean="0">
              <a:solidFill>
                <a:schemeClr val="bg1"/>
              </a:solidFill>
            </a:endParaRPr>
          </a:p>
          <a:p>
            <a:r>
              <a:rPr lang="en-IN" dirty="0" smtClean="0">
                <a:solidFill>
                  <a:schemeClr val="bg1"/>
                </a:solidFill>
              </a:rPr>
              <a:t>int main()</a:t>
            </a:r>
          </a:p>
          <a:p>
            <a:r>
              <a:rPr lang="en-IN" dirty="0" smtClean="0">
                <a:solidFill>
                  <a:schemeClr val="bg1"/>
                </a:solidFill>
              </a:rPr>
              <a:t>{</a:t>
            </a:r>
          </a:p>
          <a:p>
            <a:r>
              <a:rPr lang="en-IN" dirty="0" smtClean="0">
                <a:solidFill>
                  <a:schemeClr val="bg1"/>
                </a:solidFill>
              </a:rPr>
              <a:t>    printf("%d\n", x);</a:t>
            </a:r>
          </a:p>
          <a:p>
            <a:r>
              <a:rPr lang="en-IN" dirty="0" smtClean="0">
                <a:solidFill>
                  <a:schemeClr val="bg1"/>
                </a:solidFill>
              </a:rPr>
              <a:t>    fun();</a:t>
            </a:r>
          </a:p>
          <a:p>
            <a:r>
              <a:rPr lang="en-IN" dirty="0" smtClean="0">
                <a:solidFill>
                  <a:schemeClr val="bg1"/>
                </a:solidFill>
              </a:rPr>
              <a:t>}</a:t>
            </a:r>
            <a:endParaRPr lang="en-IN" dirty="0">
              <a:solidFill>
                <a:schemeClr val="bg1"/>
              </a:solidFill>
            </a:endParaRPr>
          </a:p>
        </p:txBody>
      </p:sp>
      <p:sp>
        <p:nvSpPr>
          <p:cNvPr id="8" name="Horizontal Scroll 7"/>
          <p:cNvSpPr/>
          <p:nvPr/>
        </p:nvSpPr>
        <p:spPr>
          <a:xfrm>
            <a:off x="4644008" y="124378"/>
            <a:ext cx="2736304"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Global Variables</a:t>
            </a:r>
          </a:p>
        </p:txBody>
      </p:sp>
      <p:sp>
        <p:nvSpPr>
          <p:cNvPr id="12" name="Rectangle 11"/>
          <p:cNvSpPr/>
          <p:nvPr/>
        </p:nvSpPr>
        <p:spPr>
          <a:xfrm>
            <a:off x="4067944" y="1276506"/>
            <a:ext cx="4680520" cy="1753235"/>
          </a:xfrm>
          <a:prstGeom prst="rect">
            <a:avLst/>
          </a:prstGeom>
        </p:spPr>
        <p:txBody>
          <a:bodyPr wrap="square">
            <a:spAutoFit/>
          </a:bodyPr>
          <a:lstStyle/>
          <a:p>
            <a:pPr>
              <a:lnSpc>
                <a:spcPct val="200000"/>
              </a:lnSpc>
              <a:buFontTx/>
              <a:buChar char="-"/>
            </a:pPr>
            <a:r>
              <a:rPr lang="en-US" altLang="en-IN" dirty="0" smtClean="0"/>
              <a:t> No local variable to refer, so it accesses the global variable.</a:t>
            </a:r>
          </a:p>
          <a:p>
            <a:pPr>
              <a:lnSpc>
                <a:spcPct val="200000"/>
              </a:lnSpc>
              <a:buFontTx/>
              <a:buChar char="-"/>
            </a:pPr>
            <a:endParaRPr lang="en-IN" dirty="0" smtClean="0"/>
          </a:p>
        </p:txBody>
      </p:sp>
      <p:sp>
        <p:nvSpPr>
          <p:cNvPr id="10" name="TextBox 9"/>
          <p:cNvSpPr txBox="1"/>
          <p:nvPr/>
        </p:nvSpPr>
        <p:spPr>
          <a:xfrm>
            <a:off x="6732240" y="3449520"/>
            <a:ext cx="926465" cy="1337945"/>
          </a:xfrm>
          <a:prstGeom prst="rect">
            <a:avLst/>
          </a:prstGeom>
          <a:noFill/>
        </p:spPr>
        <p:txBody>
          <a:bodyPr wrap="none" rtlCol="0">
            <a:spAutoFit/>
          </a:bodyPr>
          <a:lstStyle/>
          <a:p>
            <a:pPr>
              <a:lnSpc>
                <a:spcPct val="150000"/>
              </a:lnSpc>
            </a:pPr>
            <a:r>
              <a:rPr lang="en-US" b="1" dirty="0" smtClean="0"/>
              <a:t>Output:</a:t>
            </a:r>
          </a:p>
          <a:p>
            <a:pPr>
              <a:lnSpc>
                <a:spcPct val="150000"/>
              </a:lnSpc>
            </a:pPr>
            <a:r>
              <a:rPr lang="en-US" dirty="0" smtClean="0"/>
              <a:t>10</a:t>
            </a:r>
          </a:p>
          <a:p>
            <a:pPr>
              <a:lnSpc>
                <a:spcPct val="150000"/>
              </a:lnSpc>
            </a:pPr>
            <a:r>
              <a:rPr lang="en-US" dirty="0" smtClean="0"/>
              <a:t>10</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942840" y="1270"/>
            <a:ext cx="420116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95910" y="588010"/>
            <a:ext cx="4646295" cy="4492625"/>
          </a:xfrm>
          <a:prstGeom prst="rect">
            <a:avLst/>
          </a:prstGeom>
          <a:noFill/>
        </p:spPr>
        <p:txBody>
          <a:bodyPr wrap="square" rtlCol="0">
            <a:spAutoFit/>
          </a:bodyPr>
          <a:lstStyle/>
          <a:p>
            <a:pPr>
              <a:lnSpc>
                <a:spcPct val="110000"/>
              </a:lnSpc>
            </a:pPr>
            <a:r>
              <a:rPr lang="en-US" sz="2000" dirty="0" smtClean="0"/>
              <a:t>#include &lt;stdio.h&gt;</a:t>
            </a:r>
          </a:p>
          <a:p>
            <a:pPr>
              <a:lnSpc>
                <a:spcPct val="110000"/>
              </a:lnSpc>
            </a:pPr>
            <a:r>
              <a:rPr lang="en-US" sz="2000" dirty="0" smtClean="0"/>
              <a:t>int main()  </a:t>
            </a:r>
          </a:p>
          <a:p>
            <a:pPr>
              <a:lnSpc>
                <a:spcPct val="110000"/>
              </a:lnSpc>
            </a:pPr>
            <a:r>
              <a:rPr lang="en-US" sz="2000" dirty="0" smtClean="0"/>
              <a:t>{</a:t>
            </a:r>
          </a:p>
          <a:p>
            <a:pPr>
              <a:lnSpc>
                <a:spcPct val="110000"/>
              </a:lnSpc>
            </a:pPr>
            <a:r>
              <a:rPr lang="en-US" sz="2000" dirty="0" smtClean="0"/>
              <a:t>   float x = 1.1;</a:t>
            </a:r>
          </a:p>
          <a:p>
            <a:pPr>
              <a:lnSpc>
                <a:spcPct val="110000"/>
              </a:lnSpc>
            </a:pPr>
            <a:r>
              <a:rPr lang="en-US" sz="2000" dirty="0" smtClean="0"/>
              <a:t>   switch (x)</a:t>
            </a:r>
          </a:p>
          <a:p>
            <a:pPr>
              <a:lnSpc>
                <a:spcPct val="110000"/>
              </a:lnSpc>
            </a:pPr>
            <a:r>
              <a:rPr lang="en-US" sz="2000" dirty="0" smtClean="0"/>
              <a:t>   {</a:t>
            </a:r>
          </a:p>
          <a:p>
            <a:pPr>
              <a:lnSpc>
                <a:spcPct val="110000"/>
              </a:lnSpc>
            </a:pPr>
            <a:r>
              <a:rPr lang="en-US" sz="2000" dirty="0" smtClean="0"/>
              <a:t>       case 1.1: printf("Choice is 1");</a:t>
            </a:r>
          </a:p>
          <a:p>
            <a:pPr>
              <a:lnSpc>
                <a:spcPct val="110000"/>
              </a:lnSpc>
            </a:pPr>
            <a:r>
              <a:rPr lang="en-US" sz="2000" dirty="0" smtClean="0"/>
              <a:t>                 break;</a:t>
            </a:r>
          </a:p>
          <a:p>
            <a:pPr>
              <a:lnSpc>
                <a:spcPct val="110000"/>
              </a:lnSpc>
            </a:pPr>
            <a:r>
              <a:rPr lang="en-US" sz="2000" dirty="0" smtClean="0"/>
              <a:t>       default: printf("Invalid choice");</a:t>
            </a:r>
          </a:p>
          <a:p>
            <a:pPr>
              <a:lnSpc>
                <a:spcPct val="110000"/>
              </a:lnSpc>
            </a:pPr>
            <a:r>
              <a:rPr lang="en-US" sz="2000" dirty="0" smtClean="0"/>
              <a:t>                break;  </a:t>
            </a:r>
          </a:p>
          <a:p>
            <a:pPr>
              <a:lnSpc>
                <a:spcPct val="110000"/>
              </a:lnSpc>
            </a:pPr>
            <a:r>
              <a:rPr lang="en-US" sz="2000" dirty="0" smtClean="0"/>
              <a:t>   }</a:t>
            </a:r>
          </a:p>
          <a:p>
            <a:pPr>
              <a:lnSpc>
                <a:spcPct val="110000"/>
              </a:lnSpc>
            </a:pPr>
            <a:r>
              <a:rPr lang="en-US" sz="2000" dirty="0" smtClean="0"/>
              <a:t>   return 0;</a:t>
            </a:r>
          </a:p>
          <a:p>
            <a:pPr>
              <a:lnSpc>
                <a:spcPct val="110000"/>
              </a:lnSpc>
            </a:pPr>
            <a:r>
              <a:rPr lang="en-US" sz="2000" dirty="0" smtClean="0"/>
              <a:t>} </a:t>
            </a:r>
          </a:p>
        </p:txBody>
      </p:sp>
      <p:sp>
        <p:nvSpPr>
          <p:cNvPr id="3" name="TextBox 9"/>
          <p:cNvSpPr txBox="1"/>
          <p:nvPr/>
        </p:nvSpPr>
        <p:spPr>
          <a:xfrm>
            <a:off x="5230495" y="931545"/>
            <a:ext cx="3787775" cy="3879215"/>
          </a:xfrm>
          <a:prstGeom prst="rect">
            <a:avLst/>
          </a:prstGeom>
          <a:noFill/>
        </p:spPr>
        <p:txBody>
          <a:bodyPr wrap="square" rtlCol="0">
            <a:spAutoFit/>
          </a:bodyPr>
          <a:lstStyle/>
          <a:p>
            <a:pPr>
              <a:lnSpc>
                <a:spcPct val="160000"/>
              </a:lnSpc>
            </a:pPr>
            <a:r>
              <a:rPr lang="en-US" altLang="en-IN" sz="2200" b="1" dirty="0">
                <a:solidFill>
                  <a:schemeClr val="bg1"/>
                </a:solidFill>
              </a:rPr>
              <a:t>What is the output of the above program?</a:t>
            </a:r>
          </a:p>
          <a:p>
            <a:pPr>
              <a:lnSpc>
                <a:spcPct val="160000"/>
              </a:lnSpc>
            </a:pPr>
            <a:endParaRPr lang="en-US" altLang="en-IN" sz="2200" b="1" dirty="0">
              <a:solidFill>
                <a:schemeClr val="bg1"/>
              </a:solidFill>
            </a:endParaRPr>
          </a:p>
          <a:p>
            <a:pPr>
              <a:lnSpc>
                <a:spcPct val="160000"/>
              </a:lnSpc>
            </a:pPr>
            <a:r>
              <a:rPr lang="en-US" altLang="en-IN" sz="2200" b="1" dirty="0">
                <a:solidFill>
                  <a:schemeClr val="bg1"/>
                </a:solidFill>
              </a:rPr>
              <a:t>(A) Choice is 1</a:t>
            </a:r>
          </a:p>
          <a:p>
            <a:pPr>
              <a:lnSpc>
                <a:spcPct val="160000"/>
              </a:lnSpc>
            </a:pPr>
            <a:r>
              <a:rPr lang="en-US" altLang="en-IN" sz="2200" b="1" dirty="0">
                <a:solidFill>
                  <a:schemeClr val="bg1"/>
                </a:solidFill>
              </a:rPr>
              <a:t>(B) Choice is 2</a:t>
            </a:r>
          </a:p>
          <a:p>
            <a:pPr>
              <a:lnSpc>
                <a:spcPct val="160000"/>
              </a:lnSpc>
            </a:pPr>
            <a:r>
              <a:rPr lang="en-US" altLang="en-IN" sz="2200" b="1" dirty="0">
                <a:solidFill>
                  <a:schemeClr val="bg1"/>
                </a:solidFill>
              </a:rPr>
              <a:t>(C) Invalid choice</a:t>
            </a:r>
          </a:p>
          <a:p>
            <a:pPr>
              <a:lnSpc>
                <a:spcPct val="160000"/>
              </a:lnSpc>
            </a:pPr>
            <a:r>
              <a:rPr lang="en-US" altLang="en-IN" sz="2200" b="1" dirty="0">
                <a:solidFill>
                  <a:schemeClr val="bg1"/>
                </a:solidFill>
              </a:rPr>
              <a:t>(D) Compile-time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30</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8035925" y="407035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0"/>
            <a:ext cx="385192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7" name="Rectangle 6"/>
          <p:cNvSpPr/>
          <p:nvPr/>
        </p:nvSpPr>
        <p:spPr>
          <a:xfrm>
            <a:off x="360040" y="412410"/>
            <a:ext cx="3131840" cy="4399915"/>
          </a:xfrm>
          <a:prstGeom prst="rect">
            <a:avLst/>
          </a:prstGeom>
        </p:spPr>
        <p:txBody>
          <a:bodyPr wrap="square">
            <a:spAutoFit/>
          </a:bodyPr>
          <a:lstStyle/>
          <a:p>
            <a:r>
              <a:rPr lang="en-IN" sz="2000" dirty="0" smtClean="0">
                <a:solidFill>
                  <a:schemeClr val="bg1"/>
                </a:solidFill>
              </a:rPr>
              <a:t>#include &lt;stdio.h&gt;</a:t>
            </a:r>
          </a:p>
          <a:p>
            <a:endParaRPr lang="en-IN" sz="2000" dirty="0" smtClean="0">
              <a:solidFill>
                <a:schemeClr val="bg1"/>
              </a:solidFill>
            </a:endParaRPr>
          </a:p>
          <a:p>
            <a:r>
              <a:rPr lang="en-IN" sz="2000" dirty="0" smtClean="0">
                <a:solidFill>
                  <a:schemeClr val="bg1"/>
                </a:solidFill>
              </a:rPr>
              <a:t>int x = 10;</a:t>
            </a:r>
          </a:p>
          <a:p>
            <a:endParaRPr lang="en-IN" sz="2000" dirty="0" smtClean="0">
              <a:solidFill>
                <a:schemeClr val="bg1"/>
              </a:solidFill>
            </a:endParaRPr>
          </a:p>
          <a:p>
            <a:r>
              <a:rPr lang="en-IN" sz="2000" dirty="0" smtClean="0">
                <a:solidFill>
                  <a:schemeClr val="bg1"/>
                </a:solidFill>
              </a:rPr>
              <a:t>void fun(</a:t>
            </a:r>
            <a:r>
              <a:rPr lang="en-IN" sz="2000" b="1" dirty="0" smtClean="0">
                <a:solidFill>
                  <a:srgbClr val="FFFF00"/>
                </a:solidFill>
              </a:rPr>
              <a:t>int x</a:t>
            </a:r>
            <a:r>
              <a:rPr lang="en-IN" sz="2000" dirty="0" smtClean="0">
                <a:solidFill>
                  <a:schemeClr val="bg1"/>
                </a:solidFill>
              </a:rPr>
              <a:t>)</a:t>
            </a:r>
          </a:p>
          <a:p>
            <a:r>
              <a:rPr lang="en-IN" sz="2000" dirty="0" smtClean="0">
                <a:solidFill>
                  <a:schemeClr val="bg1"/>
                </a:solidFill>
              </a:rPr>
              <a:t>{</a:t>
            </a:r>
          </a:p>
          <a:p>
            <a:r>
              <a:rPr lang="en-IN" sz="2000" dirty="0" smtClean="0">
                <a:solidFill>
                  <a:schemeClr val="bg1"/>
                </a:solidFill>
              </a:rPr>
              <a:t>       printf("%d\n", </a:t>
            </a:r>
            <a:r>
              <a:rPr lang="en-IN" sz="2000" b="1" dirty="0" smtClean="0">
                <a:solidFill>
                  <a:srgbClr val="FFFF00"/>
                </a:solidFill>
              </a:rPr>
              <a:t>x</a:t>
            </a:r>
            <a:r>
              <a:rPr lang="en-IN" sz="2000" dirty="0" smtClean="0">
                <a:solidFill>
                  <a:schemeClr val="bg1"/>
                </a:solidFill>
              </a:rPr>
              <a:t> );</a:t>
            </a:r>
          </a:p>
          <a:p>
            <a:r>
              <a:rPr lang="en-IN" sz="2000" dirty="0" smtClean="0">
                <a:solidFill>
                  <a:schemeClr val="bg1"/>
                </a:solidFill>
              </a:rPr>
              <a:t>}</a:t>
            </a:r>
          </a:p>
          <a:p>
            <a:endParaRPr lang="en-IN" sz="2000" dirty="0" smtClean="0">
              <a:solidFill>
                <a:schemeClr val="bg1"/>
              </a:solidFill>
            </a:endParaRPr>
          </a:p>
          <a:p>
            <a:r>
              <a:rPr lang="en-IN" sz="2000" dirty="0" smtClean="0">
                <a:solidFill>
                  <a:schemeClr val="bg1"/>
                </a:solidFill>
              </a:rPr>
              <a:t>int main()</a:t>
            </a:r>
          </a:p>
          <a:p>
            <a:r>
              <a:rPr lang="en-IN" sz="2000" dirty="0" smtClean="0">
                <a:solidFill>
                  <a:schemeClr val="bg1"/>
                </a:solidFill>
              </a:rPr>
              <a:t>{</a:t>
            </a:r>
          </a:p>
          <a:p>
            <a:r>
              <a:rPr lang="en-IN" sz="2000" dirty="0" smtClean="0">
                <a:solidFill>
                  <a:schemeClr val="bg1"/>
                </a:solidFill>
              </a:rPr>
              <a:t>      printf("%d\n", x);</a:t>
            </a:r>
          </a:p>
          <a:p>
            <a:r>
              <a:rPr lang="en-IN" sz="2000" dirty="0" smtClean="0">
                <a:solidFill>
                  <a:schemeClr val="bg1"/>
                </a:solidFill>
              </a:rPr>
              <a:t>      fun(5);</a:t>
            </a:r>
          </a:p>
          <a:p>
            <a:r>
              <a:rPr lang="en-IN" sz="2000" dirty="0" smtClean="0">
                <a:solidFill>
                  <a:schemeClr val="bg1"/>
                </a:solidFill>
              </a:rPr>
              <a:t>}</a:t>
            </a:r>
            <a:endParaRPr lang="en-IN" sz="2000" dirty="0">
              <a:solidFill>
                <a:schemeClr val="bg1"/>
              </a:solidFill>
            </a:endParaRPr>
          </a:p>
        </p:txBody>
      </p:sp>
      <p:sp>
        <p:nvSpPr>
          <p:cNvPr id="8" name="Horizontal Scroll 7"/>
          <p:cNvSpPr/>
          <p:nvPr/>
        </p:nvSpPr>
        <p:spPr>
          <a:xfrm>
            <a:off x="4644008" y="124378"/>
            <a:ext cx="2952328" cy="1008112"/>
          </a:xfrm>
          <a:prstGeom prst="horizontalScroll">
            <a:avLst>
              <a:gd name="adj" fmla="val 20116"/>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ysClr val="windowText" lastClr="000000"/>
                </a:solidFill>
              </a:rPr>
              <a:t>Formal Parameters</a:t>
            </a:r>
          </a:p>
        </p:txBody>
      </p:sp>
      <p:sp>
        <p:nvSpPr>
          <p:cNvPr id="11" name="Rectangle 10"/>
          <p:cNvSpPr/>
          <p:nvPr/>
        </p:nvSpPr>
        <p:spPr>
          <a:xfrm>
            <a:off x="4139952" y="1276506"/>
            <a:ext cx="4824536" cy="2584450"/>
          </a:xfrm>
          <a:prstGeom prst="rect">
            <a:avLst/>
          </a:prstGeom>
        </p:spPr>
        <p:txBody>
          <a:bodyPr wrap="square">
            <a:spAutoFit/>
          </a:bodyPr>
          <a:lstStyle/>
          <a:p>
            <a:pPr>
              <a:lnSpc>
                <a:spcPct val="150000"/>
              </a:lnSpc>
              <a:buFontTx/>
              <a:buChar char="-"/>
            </a:pPr>
            <a:r>
              <a:rPr lang="en-IN" dirty="0" smtClean="0"/>
              <a:t> The parameters which are used inside the body of a function.</a:t>
            </a:r>
          </a:p>
          <a:p>
            <a:pPr>
              <a:lnSpc>
                <a:spcPct val="150000"/>
              </a:lnSpc>
              <a:buFontTx/>
              <a:buChar char="-"/>
            </a:pPr>
            <a:r>
              <a:rPr lang="en-IN" dirty="0" smtClean="0"/>
              <a:t> Formal parameters are treated as local variables in that function.</a:t>
            </a:r>
          </a:p>
          <a:p>
            <a:pPr>
              <a:lnSpc>
                <a:spcPct val="150000"/>
              </a:lnSpc>
              <a:buFontTx/>
              <a:buChar char="-"/>
            </a:pPr>
            <a:r>
              <a:rPr lang="en-IN" dirty="0" smtClean="0"/>
              <a:t> Formal parameters gets the priority over the global variables.</a:t>
            </a:r>
            <a:endParaRPr lang="en-IN" dirty="0"/>
          </a:p>
        </p:txBody>
      </p:sp>
      <p:sp>
        <p:nvSpPr>
          <p:cNvPr id="13" name="TextBox 12"/>
          <p:cNvSpPr txBox="1"/>
          <p:nvPr/>
        </p:nvSpPr>
        <p:spPr>
          <a:xfrm>
            <a:off x="6876256" y="3652770"/>
            <a:ext cx="926465" cy="1337945"/>
          </a:xfrm>
          <a:prstGeom prst="rect">
            <a:avLst/>
          </a:prstGeom>
          <a:noFill/>
        </p:spPr>
        <p:txBody>
          <a:bodyPr wrap="none" rtlCol="0">
            <a:spAutoFit/>
          </a:bodyPr>
          <a:lstStyle/>
          <a:p>
            <a:pPr>
              <a:lnSpc>
                <a:spcPct val="150000"/>
              </a:lnSpc>
            </a:pPr>
            <a:r>
              <a:rPr lang="en-US" b="1" dirty="0" smtClean="0"/>
              <a:t>Output:</a:t>
            </a:r>
          </a:p>
          <a:p>
            <a:pPr>
              <a:lnSpc>
                <a:spcPct val="150000"/>
              </a:lnSpc>
            </a:pPr>
            <a:r>
              <a:rPr lang="en-US" dirty="0" smtClean="0"/>
              <a:t>10</a:t>
            </a:r>
          </a:p>
          <a:p>
            <a:pPr>
              <a:lnSpc>
                <a:spcPct val="150000"/>
              </a:lnSpc>
            </a:pPr>
            <a:r>
              <a:rPr lang="en-US" dirty="0" smtClean="0"/>
              <a:t>5</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1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443230" y="892810"/>
            <a:ext cx="3091815" cy="3969385"/>
          </a:xfrm>
          <a:prstGeom prst="rect">
            <a:avLst/>
          </a:prstGeom>
          <a:noFill/>
        </p:spPr>
        <p:txBody>
          <a:bodyPr wrap="square" rtlCol="0">
            <a:spAutoFit/>
          </a:bodyPr>
          <a:lstStyle/>
          <a:p>
            <a:pPr>
              <a:lnSpc>
                <a:spcPct val="140000"/>
              </a:lnSpc>
            </a:pPr>
            <a:r>
              <a:rPr lang="en-US" sz="2000" dirty="0" smtClean="0"/>
              <a:t>#include &lt;stdio.h&gt;</a:t>
            </a:r>
          </a:p>
          <a:p>
            <a:pPr>
              <a:lnSpc>
                <a:spcPct val="140000"/>
              </a:lnSpc>
            </a:pPr>
            <a:r>
              <a:rPr lang="en-US" sz="2000" dirty="0" smtClean="0"/>
              <a:t>int i;</a:t>
            </a:r>
          </a:p>
          <a:p>
            <a:pPr>
              <a:lnSpc>
                <a:spcPct val="140000"/>
              </a:lnSpc>
            </a:pPr>
            <a:r>
              <a:rPr lang="en-US" sz="2000" dirty="0" smtClean="0"/>
              <a:t>int main()</a:t>
            </a:r>
          </a:p>
          <a:p>
            <a:pPr>
              <a:lnSpc>
                <a:spcPct val="140000"/>
              </a:lnSpc>
            </a:pPr>
            <a:r>
              <a:rPr lang="en-US" sz="2000" dirty="0" smtClean="0"/>
              <a:t>{</a:t>
            </a:r>
          </a:p>
          <a:p>
            <a:pPr>
              <a:lnSpc>
                <a:spcPct val="140000"/>
              </a:lnSpc>
            </a:pPr>
            <a:r>
              <a:rPr lang="en-US" sz="2000" dirty="0" smtClean="0"/>
              <a:t>    if (i);</a:t>
            </a:r>
          </a:p>
          <a:p>
            <a:pPr>
              <a:lnSpc>
                <a:spcPct val="140000"/>
              </a:lnSpc>
            </a:pPr>
            <a:r>
              <a:rPr lang="en-US" sz="2000" dirty="0" smtClean="0"/>
              <a:t>    else</a:t>
            </a:r>
          </a:p>
          <a:p>
            <a:pPr>
              <a:lnSpc>
                <a:spcPct val="140000"/>
              </a:lnSpc>
            </a:pPr>
            <a:r>
              <a:rPr lang="en-US" sz="2000" dirty="0" smtClean="0"/>
              <a:t>        printf("Else");</a:t>
            </a:r>
          </a:p>
          <a:p>
            <a:pPr>
              <a:lnSpc>
                <a:spcPct val="140000"/>
              </a:lnSpc>
            </a:pPr>
            <a:r>
              <a:rPr lang="en-US" sz="2000" dirty="0" smtClean="0"/>
              <a:t>    return 0;</a:t>
            </a:r>
          </a:p>
          <a:p>
            <a:pPr>
              <a:lnSpc>
                <a:spcPct val="140000"/>
              </a:lnSpc>
            </a:pPr>
            <a:r>
              <a:rPr lang="en-US" sz="2000" dirty="0" smtClean="0"/>
              <a:t>}</a:t>
            </a:r>
          </a:p>
        </p:txBody>
      </p:sp>
      <p:sp>
        <p:nvSpPr>
          <p:cNvPr id="3" name="TextBox 9"/>
          <p:cNvSpPr txBox="1"/>
          <p:nvPr/>
        </p:nvSpPr>
        <p:spPr>
          <a:xfrm>
            <a:off x="4578350" y="702945"/>
            <a:ext cx="4439920" cy="4030980"/>
          </a:xfrm>
          <a:prstGeom prst="rect">
            <a:avLst/>
          </a:prstGeom>
          <a:noFill/>
        </p:spPr>
        <p:txBody>
          <a:bodyPr wrap="square" rtlCol="0">
            <a:spAutoFit/>
          </a:bodyPr>
          <a:lstStyle/>
          <a:p>
            <a:pPr>
              <a:lnSpc>
                <a:spcPct val="160000"/>
              </a:lnSpc>
            </a:pPr>
            <a:r>
              <a:rPr lang="en-US" altLang="en-IN" sz="2000" b="1" dirty="0">
                <a:solidFill>
                  <a:schemeClr val="bg1"/>
                </a:solidFill>
              </a:rPr>
              <a:t>What is the output of the above program?</a:t>
            </a:r>
          </a:p>
          <a:p>
            <a:pPr>
              <a:lnSpc>
                <a:spcPct val="160000"/>
              </a:lnSpc>
            </a:pPr>
            <a:endParaRPr lang="en-US" altLang="en-IN" sz="2000" b="1" dirty="0">
              <a:solidFill>
                <a:schemeClr val="bg1"/>
              </a:solidFill>
            </a:endParaRPr>
          </a:p>
          <a:p>
            <a:pPr>
              <a:lnSpc>
                <a:spcPct val="160000"/>
              </a:lnSpc>
            </a:pPr>
            <a:r>
              <a:rPr lang="en-US" altLang="en-IN" sz="2000" b="1" dirty="0">
                <a:solidFill>
                  <a:schemeClr val="bg1"/>
                </a:solidFill>
              </a:rPr>
              <a:t>(A) if block is executed.</a:t>
            </a:r>
          </a:p>
          <a:p>
            <a:pPr>
              <a:lnSpc>
                <a:spcPct val="160000"/>
              </a:lnSpc>
            </a:pPr>
            <a:r>
              <a:rPr lang="en-US" altLang="en-IN" sz="2000" b="1" dirty="0">
                <a:solidFill>
                  <a:schemeClr val="bg1"/>
                </a:solidFill>
              </a:rPr>
              <a:t>(B) else block is executed.</a:t>
            </a:r>
          </a:p>
          <a:p>
            <a:pPr>
              <a:lnSpc>
                <a:spcPct val="160000"/>
              </a:lnSpc>
            </a:pPr>
            <a:r>
              <a:rPr lang="en-US" altLang="en-IN" sz="2000" b="1" dirty="0">
                <a:solidFill>
                  <a:schemeClr val="bg1"/>
                </a:solidFill>
              </a:rPr>
              <a:t>(C) It is unpredictable as i is not initialized.</a:t>
            </a:r>
          </a:p>
          <a:p>
            <a:pPr>
              <a:lnSpc>
                <a:spcPct val="160000"/>
              </a:lnSpc>
            </a:pPr>
            <a:r>
              <a:rPr lang="en-US" altLang="en-IN" sz="2000" b="1" dirty="0">
                <a:solidFill>
                  <a:schemeClr val="bg1"/>
                </a:solidFill>
              </a:rPr>
              <a:t>(D) Error</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47</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7412990" y="247777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1000" fill="hold"/>
                                        <p:tgtEl>
                                          <p:spTgt spid="22"/>
                                        </p:tgtEl>
                                        <p:attrNameLst>
                                          <p:attrName>ppt_w</p:attrName>
                                        </p:attrNameLst>
                                      </p:cBhvr>
                                      <p:tavLst>
                                        <p:tav tm="0">
                                          <p:val>
                                            <p:fltVal val="0"/>
                                          </p:val>
                                        </p:tav>
                                        <p:tav tm="100000">
                                          <p:val>
                                            <p:strVal val="#ppt_w"/>
                                          </p:val>
                                        </p:tav>
                                      </p:tavLst>
                                    </p:anim>
                                    <p:anim calcmode="lin" valueType="num">
                                      <p:cBhvr>
                                        <p:cTn id="22"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quot;FUNCTIONS&quot; PNG"/>
          <p:cNvPicPr>
            <a:picLocks noChangeAspect="1" noChangeArrowheads="1"/>
          </p:cNvPicPr>
          <p:nvPr/>
        </p:nvPicPr>
        <p:blipFill>
          <a:blip r:embed="rId2" cstate="print"/>
          <a:srcRect/>
          <a:stretch>
            <a:fillRect/>
          </a:stretch>
        </p:blipFill>
        <p:spPr bwMode="auto">
          <a:xfrm>
            <a:off x="2216788" y="1609357"/>
            <a:ext cx="5210175" cy="1269034"/>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2362200" y="1895832"/>
            <a:ext cx="4114800" cy="7520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26" name="Picture 2" descr="Image result for &quot;FUNCTIONS&quot; PNG"/>
          <p:cNvPicPr>
            <a:picLocks noChangeAspect="1" noChangeArrowheads="1"/>
          </p:cNvPicPr>
          <p:nvPr/>
        </p:nvPicPr>
        <p:blipFill>
          <a:blip r:embed="rId2" cstate="print">
            <a:biLevel thresh="50000"/>
          </a:blip>
          <a:srcRect/>
          <a:stretch>
            <a:fillRect/>
          </a:stretch>
        </p:blipFill>
        <p:spPr bwMode="auto">
          <a:xfrm>
            <a:off x="1828803" y="1582050"/>
            <a:ext cx="5210175" cy="1269034"/>
          </a:xfrm>
          <a:prstGeom prst="rect">
            <a:avLst/>
          </a:prstGeom>
          <a:noFill/>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5" name="Title 24"/>
          <p:cNvSpPr>
            <a:spLocks noGrp="1"/>
          </p:cNvSpPr>
          <p:nvPr>
            <p:ph type="title"/>
          </p:nvPr>
        </p:nvSpPr>
        <p:spPr>
          <a:xfrm>
            <a:off x="990600" y="1582050"/>
            <a:ext cx="7620000" cy="2895600"/>
          </a:xfrm>
        </p:spPr>
        <p:txBody>
          <a:bodyPr>
            <a:noAutofit/>
          </a:bodyPr>
          <a:lstStyle/>
          <a:p>
            <a:pPr algn="l">
              <a:lnSpc>
                <a:spcPct val="150000"/>
              </a:lnSpc>
            </a:pPr>
            <a:r>
              <a:rPr lang="en-IN" sz="2200" dirty="0" smtClean="0">
                <a:solidFill>
                  <a:schemeClr val="bg1"/>
                </a:solidFill>
                <a:latin typeface="+mn-lt"/>
              </a:rPr>
              <a:t>- A group of statements that together perform a task.</a:t>
            </a:r>
            <a:br>
              <a:rPr lang="en-IN" sz="2200" dirty="0" smtClean="0">
                <a:solidFill>
                  <a:schemeClr val="bg1"/>
                </a:solidFill>
                <a:latin typeface="+mn-lt"/>
              </a:rPr>
            </a:br>
            <a:r>
              <a:rPr lang="en-IN" sz="2200" dirty="0" smtClean="0">
                <a:solidFill>
                  <a:schemeClr val="bg1"/>
                </a:solidFill>
                <a:latin typeface="+mn-lt"/>
              </a:rPr>
              <a:t/>
            </a:r>
            <a:br>
              <a:rPr lang="en-IN" sz="2200" dirty="0" smtClean="0">
                <a:solidFill>
                  <a:schemeClr val="bg1"/>
                </a:solidFill>
                <a:latin typeface="+mn-lt"/>
              </a:rPr>
            </a:br>
            <a:r>
              <a:rPr lang="en-IN" sz="2200" dirty="0" smtClean="0">
                <a:solidFill>
                  <a:schemeClr val="bg1"/>
                </a:solidFill>
                <a:latin typeface="+mn-lt"/>
              </a:rPr>
              <a:t>- You can divide up your code into separate functions. </a:t>
            </a:r>
            <a:br>
              <a:rPr lang="en-IN" sz="2200" dirty="0" smtClean="0">
                <a:solidFill>
                  <a:schemeClr val="bg1"/>
                </a:solidFill>
                <a:latin typeface="+mn-lt"/>
              </a:rPr>
            </a:br>
            <a:r>
              <a:rPr lang="en-IN" sz="2200" dirty="0" smtClean="0">
                <a:solidFill>
                  <a:schemeClr val="bg1"/>
                </a:solidFill>
                <a:latin typeface="+mn-lt"/>
              </a:rPr>
              <a:t/>
            </a:r>
            <a:br>
              <a:rPr lang="en-IN" sz="2200" dirty="0" smtClean="0">
                <a:solidFill>
                  <a:schemeClr val="bg1"/>
                </a:solidFill>
                <a:latin typeface="+mn-lt"/>
              </a:rPr>
            </a:br>
            <a:r>
              <a:rPr lang="en-IN" sz="2200" dirty="0" smtClean="0">
                <a:solidFill>
                  <a:schemeClr val="bg1"/>
                </a:solidFill>
                <a:latin typeface="+mn-lt"/>
              </a:rPr>
              <a:t>- But logically the division is such that each function performs a specific task. </a:t>
            </a:r>
            <a:endParaRPr lang="en-IN" sz="2200" dirty="0">
              <a:solidFill>
                <a:schemeClr val="bg1"/>
              </a:solidFill>
              <a:latin typeface="+mn-lt"/>
            </a:endParaRPr>
          </a:p>
        </p:txBody>
      </p:sp>
      <p:sp>
        <p:nvSpPr>
          <p:cNvPr id="7" name="Rectangle 6"/>
          <p:cNvSpPr/>
          <p:nvPr/>
        </p:nvSpPr>
        <p:spPr>
          <a:xfrm>
            <a:off x="2362200" y="439050"/>
            <a:ext cx="4114800" cy="5334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2" descr="Image result for &quot;FUNCTIONS&quot; PNG"/>
          <p:cNvPicPr>
            <a:picLocks noChangeAspect="1" noChangeArrowheads="1"/>
          </p:cNvPicPr>
          <p:nvPr/>
        </p:nvPicPr>
        <p:blipFill>
          <a:blip r:embed="rId3" cstate="print">
            <a:biLevel thresh="50000"/>
          </a:blip>
          <a:srcRect/>
          <a:stretch>
            <a:fillRect/>
          </a:stretch>
        </p:blipFill>
        <p:spPr bwMode="auto">
          <a:xfrm>
            <a:off x="2057400" y="134249"/>
            <a:ext cx="4724400" cy="1006839"/>
          </a:xfrm>
          <a:prstGeom prst="rect">
            <a:avLst/>
          </a:prstGeom>
          <a:noFill/>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spd="med" advClick="0">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820050"/>
            <a:ext cx="6019800" cy="2971800"/>
          </a:xfrm>
        </p:spPr>
        <p:txBody>
          <a:bodyPr>
            <a:noAutofit/>
          </a:bodyPr>
          <a:lstStyle/>
          <a:p>
            <a:pPr>
              <a:buNone/>
            </a:pPr>
            <a:endParaRPr lang="en-IN" sz="2200" b="1" dirty="0" smtClean="0">
              <a:effectLst>
                <a:outerShdw blurRad="38100" dist="38100" dir="2700000" algn="tl">
                  <a:srgbClr val="000000">
                    <a:alpha val="43137"/>
                  </a:srgbClr>
                </a:outerShdw>
              </a:effectLst>
            </a:endParaRPr>
          </a:p>
          <a:p>
            <a:pPr>
              <a:buNone/>
            </a:pPr>
            <a:r>
              <a:rPr lang="en-IN" sz="2200" b="1" dirty="0" smtClean="0">
                <a:effectLst>
                  <a:outerShdw blurRad="38100" dist="38100" dir="2700000" algn="tl">
                    <a:srgbClr val="000000">
                      <a:alpha val="43137"/>
                    </a:srgbClr>
                  </a:outerShdw>
                </a:effectLst>
              </a:rPr>
              <a:t>Syntax of a function</a:t>
            </a:r>
          </a:p>
          <a:p>
            <a:pPr>
              <a:buNone/>
            </a:pPr>
            <a:endParaRPr lang="en-IN" sz="2200" b="1" dirty="0" smtClean="0">
              <a:effectLst>
                <a:outerShdw blurRad="38100" dist="38100" dir="2700000" algn="tl">
                  <a:srgbClr val="000000">
                    <a:alpha val="43137"/>
                  </a:srgbClr>
                </a:outerShdw>
              </a:effectLst>
            </a:endParaRPr>
          </a:p>
          <a:p>
            <a:pPr>
              <a:buNone/>
            </a:pPr>
            <a:r>
              <a:rPr lang="en-IN" sz="2200" b="1" dirty="0" smtClean="0"/>
              <a:t>	return_type  function_name (argument list) </a:t>
            </a:r>
          </a:p>
          <a:p>
            <a:pPr>
              <a:buNone/>
            </a:pPr>
            <a:r>
              <a:rPr lang="en-IN" sz="2200" b="1" dirty="0" smtClean="0"/>
              <a:t>	{ </a:t>
            </a:r>
          </a:p>
          <a:p>
            <a:pPr>
              <a:buNone/>
            </a:pPr>
            <a:r>
              <a:rPr lang="en-IN" sz="2200" b="1" dirty="0" smtClean="0"/>
              <a:t>		Set of statements – Block of code </a:t>
            </a:r>
          </a:p>
          <a:p>
            <a:pPr>
              <a:buNone/>
            </a:pPr>
            <a:r>
              <a:rPr lang="en-IN" sz="2200" b="1" dirty="0" smtClean="0"/>
              <a:t>	}</a:t>
            </a:r>
            <a:endParaRPr lang="en-US" sz="22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Content Placeholder 2"/>
          <p:cNvSpPr>
            <a:spLocks noGrp="1"/>
          </p:cNvSpPr>
          <p:nvPr>
            <p:ph idx="1"/>
          </p:nvPr>
        </p:nvSpPr>
        <p:spPr>
          <a:xfrm>
            <a:off x="228600" y="58050"/>
            <a:ext cx="4648200" cy="4933949"/>
          </a:xfrm>
        </p:spPr>
        <p:txBody>
          <a:bodyPr>
            <a:noAutofit/>
          </a:bodyPr>
          <a:lstStyle/>
          <a:p>
            <a:pPr marL="0" indent="0">
              <a:buNone/>
            </a:pPr>
            <a:r>
              <a:rPr lang="en-IN" sz="2000" dirty="0" smtClean="0">
                <a:solidFill>
                  <a:schemeClr val="bg1"/>
                </a:solidFill>
              </a:rPr>
              <a:t>#include &lt;stdio.h&gt; </a:t>
            </a:r>
          </a:p>
          <a:p>
            <a:pPr marL="0" indent="0">
              <a:buNone/>
            </a:pPr>
            <a:r>
              <a:rPr lang="en-IN" sz="2000" dirty="0" smtClean="0">
                <a:solidFill>
                  <a:schemeClr val="bg1"/>
                </a:solidFill>
              </a:rPr>
              <a:t>int addition (int num1, int num2) </a:t>
            </a:r>
          </a:p>
          <a:p>
            <a:pPr marL="0" indent="0">
              <a:buNone/>
            </a:pPr>
            <a:r>
              <a:rPr lang="en-IN" sz="2000" dirty="0" smtClean="0">
                <a:solidFill>
                  <a:schemeClr val="bg1"/>
                </a:solidFill>
              </a:rPr>
              <a:t>{ </a:t>
            </a:r>
          </a:p>
          <a:p>
            <a:pPr marL="0" indent="0">
              <a:buNone/>
            </a:pPr>
            <a:r>
              <a:rPr lang="en-IN" sz="2000" dirty="0" smtClean="0">
                <a:solidFill>
                  <a:schemeClr val="bg1"/>
                </a:solidFill>
              </a:rPr>
              <a:t>int sum = num1+num2; </a:t>
            </a:r>
          </a:p>
          <a:p>
            <a:pPr marL="0" indent="0">
              <a:buNone/>
            </a:pPr>
            <a:r>
              <a:rPr lang="en-IN" sz="2000" dirty="0" smtClean="0">
                <a:solidFill>
                  <a:schemeClr val="bg1"/>
                </a:solidFill>
              </a:rPr>
              <a:t>return sum; </a:t>
            </a:r>
          </a:p>
          <a:p>
            <a:pPr marL="0" indent="0">
              <a:buNone/>
            </a:pPr>
            <a:r>
              <a:rPr lang="en-IN" sz="2000" dirty="0" smtClean="0">
                <a:solidFill>
                  <a:schemeClr val="bg1"/>
                </a:solidFill>
              </a:rPr>
              <a:t>}</a:t>
            </a:r>
          </a:p>
          <a:p>
            <a:pPr marL="0" indent="0">
              <a:buNone/>
            </a:pPr>
            <a:r>
              <a:rPr lang="en-IN" sz="2000" dirty="0" smtClean="0">
                <a:solidFill>
                  <a:schemeClr val="bg1"/>
                </a:solidFill>
              </a:rPr>
              <a:t>int main() </a:t>
            </a:r>
          </a:p>
          <a:p>
            <a:pPr marL="0" indent="0">
              <a:buNone/>
            </a:pPr>
            <a:r>
              <a:rPr lang="en-IN" sz="2000" dirty="0" smtClean="0">
                <a:solidFill>
                  <a:schemeClr val="bg1"/>
                </a:solidFill>
              </a:rPr>
              <a:t>{ </a:t>
            </a:r>
          </a:p>
          <a:p>
            <a:pPr marL="0" indent="0">
              <a:buNone/>
            </a:pPr>
            <a:r>
              <a:rPr lang="en-IN" sz="2000" dirty="0" smtClean="0">
                <a:solidFill>
                  <a:schemeClr val="bg1"/>
                </a:solidFill>
              </a:rPr>
              <a:t>int var1 = 10, var2 = 20; </a:t>
            </a:r>
          </a:p>
          <a:p>
            <a:pPr marL="0" indent="0">
              <a:buNone/>
            </a:pPr>
            <a:r>
              <a:rPr lang="en-IN" sz="2000" dirty="0" smtClean="0">
                <a:solidFill>
                  <a:schemeClr val="bg1"/>
                </a:solidFill>
              </a:rPr>
              <a:t>int res = addition (var1, var2); </a:t>
            </a:r>
          </a:p>
          <a:p>
            <a:pPr marL="0" indent="0">
              <a:buNone/>
            </a:pPr>
            <a:r>
              <a:rPr lang="en-IN" sz="2000" dirty="0" smtClean="0">
                <a:solidFill>
                  <a:schemeClr val="bg1"/>
                </a:solidFill>
              </a:rPr>
              <a:t>printf ("Output: %d", res); </a:t>
            </a:r>
          </a:p>
          <a:p>
            <a:pPr marL="0" indent="0">
              <a:buNone/>
            </a:pPr>
            <a:r>
              <a:rPr lang="en-IN" sz="2000" dirty="0" smtClean="0">
                <a:solidFill>
                  <a:schemeClr val="bg1"/>
                </a:solidFill>
              </a:rPr>
              <a:t>return 0;  </a:t>
            </a:r>
          </a:p>
          <a:p>
            <a:pPr marL="0" indent="0">
              <a:buNone/>
            </a:pPr>
            <a:r>
              <a:rPr lang="en-IN" sz="2000" dirty="0" smtClean="0">
                <a:solidFill>
                  <a:schemeClr val="bg1"/>
                </a:solidFill>
              </a:rPr>
              <a:t>} </a:t>
            </a:r>
            <a:endParaRPr lang="en-US" sz="2000" dirty="0" smtClean="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Content Placeholder 2"/>
          <p:cNvSpPr>
            <a:spLocks noGrp="1"/>
          </p:cNvSpPr>
          <p:nvPr>
            <p:ph idx="1"/>
          </p:nvPr>
        </p:nvSpPr>
        <p:spPr>
          <a:xfrm>
            <a:off x="228600" y="58050"/>
            <a:ext cx="4191000" cy="4933949"/>
          </a:xfrm>
        </p:spPr>
        <p:txBody>
          <a:bodyPr>
            <a:noAutofit/>
          </a:bodyPr>
          <a:lstStyle/>
          <a:p>
            <a:pPr marL="0" indent="0">
              <a:buNone/>
            </a:pPr>
            <a:r>
              <a:rPr lang="en-IN" sz="2000" dirty="0" smtClean="0">
                <a:solidFill>
                  <a:schemeClr val="bg1"/>
                </a:solidFill>
              </a:rPr>
              <a:t>#include &lt;stdio.h&gt; </a:t>
            </a:r>
          </a:p>
          <a:p>
            <a:pPr marL="0" indent="0">
              <a:buNone/>
            </a:pPr>
            <a:r>
              <a:rPr lang="en-IN" sz="2000" b="1" dirty="0" smtClean="0">
                <a:solidFill>
                  <a:srgbClr val="FFFF00"/>
                </a:solidFill>
              </a:rPr>
              <a:t>int addition (int num1, int num2) </a:t>
            </a:r>
          </a:p>
          <a:p>
            <a:pPr marL="0" indent="0">
              <a:buNone/>
            </a:pPr>
            <a:r>
              <a:rPr lang="en-IN" sz="2000" b="1" dirty="0" smtClean="0">
                <a:solidFill>
                  <a:srgbClr val="FFFF00"/>
                </a:solidFill>
              </a:rPr>
              <a:t>{ </a:t>
            </a:r>
          </a:p>
          <a:p>
            <a:pPr marL="0" indent="0">
              <a:buNone/>
            </a:pPr>
            <a:r>
              <a:rPr lang="en-IN" sz="2000" b="1" dirty="0" smtClean="0">
                <a:solidFill>
                  <a:srgbClr val="FFFF00"/>
                </a:solidFill>
              </a:rPr>
              <a:t>int sum = num1+num2; </a:t>
            </a:r>
          </a:p>
          <a:p>
            <a:pPr marL="0" indent="0">
              <a:buNone/>
            </a:pPr>
            <a:r>
              <a:rPr lang="en-IN" sz="2000" b="1" dirty="0" smtClean="0">
                <a:solidFill>
                  <a:srgbClr val="FFFF00"/>
                </a:solidFill>
              </a:rPr>
              <a:t>return sum; </a:t>
            </a:r>
          </a:p>
          <a:p>
            <a:pPr marL="0" indent="0">
              <a:buNone/>
            </a:pPr>
            <a:r>
              <a:rPr lang="en-IN" sz="2000" b="1" dirty="0" smtClean="0">
                <a:solidFill>
                  <a:srgbClr val="FFFF00"/>
                </a:solidFill>
              </a:rPr>
              <a:t>}</a:t>
            </a:r>
          </a:p>
          <a:p>
            <a:pPr marL="0" indent="0">
              <a:buNone/>
            </a:pPr>
            <a:r>
              <a:rPr lang="en-IN" sz="2000" dirty="0" smtClean="0">
                <a:solidFill>
                  <a:schemeClr val="bg1"/>
                </a:solidFill>
              </a:rPr>
              <a:t>int main() </a:t>
            </a:r>
          </a:p>
          <a:p>
            <a:pPr marL="0" indent="0">
              <a:buNone/>
            </a:pPr>
            <a:r>
              <a:rPr lang="en-IN" sz="2000" dirty="0" smtClean="0">
                <a:solidFill>
                  <a:schemeClr val="bg1"/>
                </a:solidFill>
              </a:rPr>
              <a:t>{ </a:t>
            </a:r>
          </a:p>
          <a:p>
            <a:pPr marL="0" indent="0">
              <a:buNone/>
            </a:pPr>
            <a:r>
              <a:rPr lang="en-IN" sz="2000" dirty="0" smtClean="0">
                <a:solidFill>
                  <a:schemeClr val="bg1"/>
                </a:solidFill>
              </a:rPr>
              <a:t>int var1 = 10, var2 = 20; </a:t>
            </a:r>
          </a:p>
          <a:p>
            <a:pPr marL="0" indent="0">
              <a:buNone/>
            </a:pPr>
            <a:r>
              <a:rPr lang="en-IN" sz="2000" dirty="0" smtClean="0">
                <a:solidFill>
                  <a:schemeClr val="bg1"/>
                </a:solidFill>
              </a:rPr>
              <a:t>int res = addition (var1, var2); </a:t>
            </a:r>
          </a:p>
          <a:p>
            <a:pPr marL="0" indent="0">
              <a:buNone/>
            </a:pPr>
            <a:r>
              <a:rPr lang="en-IN" sz="2000" dirty="0" smtClean="0">
                <a:solidFill>
                  <a:schemeClr val="bg1"/>
                </a:solidFill>
              </a:rPr>
              <a:t>printf ("Output: %d", res); </a:t>
            </a:r>
          </a:p>
          <a:p>
            <a:pPr marL="0" indent="0">
              <a:buNone/>
            </a:pPr>
            <a:r>
              <a:rPr lang="en-IN" sz="2000" dirty="0" smtClean="0">
                <a:solidFill>
                  <a:schemeClr val="bg1"/>
                </a:solidFill>
              </a:rPr>
              <a:t>return 0;  </a:t>
            </a:r>
          </a:p>
          <a:p>
            <a:pPr marL="0" indent="0">
              <a:buNone/>
            </a:pPr>
            <a:r>
              <a:rPr lang="en-IN" sz="2000" dirty="0" smtClean="0">
                <a:solidFill>
                  <a:schemeClr val="bg1"/>
                </a:solidFill>
              </a:rPr>
              <a:t>}</a:t>
            </a:r>
            <a:endParaRPr lang="en-US" sz="2000" dirty="0" smtClean="0">
              <a:solidFill>
                <a:schemeClr val="bg1"/>
              </a:solidFill>
            </a:endParaRPr>
          </a:p>
        </p:txBody>
      </p:sp>
      <p:sp>
        <p:nvSpPr>
          <p:cNvPr id="5" name="TextBox 4"/>
          <p:cNvSpPr txBox="1"/>
          <p:nvPr/>
        </p:nvSpPr>
        <p:spPr>
          <a:xfrm>
            <a:off x="5334000" y="1824363"/>
            <a:ext cx="4191000" cy="1938020"/>
          </a:xfrm>
          <a:prstGeom prst="rect">
            <a:avLst/>
          </a:prstGeom>
          <a:noFill/>
        </p:spPr>
        <p:txBody>
          <a:bodyPr wrap="square" rtlCol="0">
            <a:spAutoFit/>
          </a:bodyPr>
          <a:lstStyle/>
          <a:p>
            <a:pPr>
              <a:lnSpc>
                <a:spcPct val="150000"/>
              </a:lnSpc>
            </a:pPr>
            <a:r>
              <a:rPr lang="en-US" sz="2000" b="1" dirty="0" smtClean="0"/>
              <a:t>int</a:t>
            </a:r>
            <a:r>
              <a:rPr lang="en-US" sz="2000" dirty="0" smtClean="0"/>
              <a:t>  - return type</a:t>
            </a:r>
          </a:p>
          <a:p>
            <a:pPr>
              <a:lnSpc>
                <a:spcPct val="150000"/>
              </a:lnSpc>
            </a:pPr>
            <a:r>
              <a:rPr lang="en-US" sz="2000" b="1" dirty="0" smtClean="0"/>
              <a:t>addition</a:t>
            </a:r>
            <a:r>
              <a:rPr lang="en-US" sz="2000" dirty="0" smtClean="0"/>
              <a:t>  - Function name</a:t>
            </a:r>
          </a:p>
          <a:p>
            <a:pPr>
              <a:lnSpc>
                <a:spcPct val="150000"/>
              </a:lnSpc>
            </a:pPr>
            <a:r>
              <a:rPr lang="en-US" sz="2000" b="1" dirty="0" smtClean="0"/>
              <a:t>(int num1, int num2) </a:t>
            </a:r>
            <a:r>
              <a:rPr lang="en-US" sz="2000" dirty="0" smtClean="0"/>
              <a:t>– </a:t>
            </a:r>
            <a:r>
              <a:rPr lang="en-US" sz="2000" b="1" dirty="0" smtClean="0">
                <a:solidFill>
                  <a:srgbClr val="FF0000"/>
                </a:solidFill>
              </a:rPr>
              <a:t>arguments</a:t>
            </a:r>
          </a:p>
          <a:p>
            <a:pPr>
              <a:lnSpc>
                <a:spcPct val="150000"/>
              </a:lnSpc>
            </a:pPr>
            <a:r>
              <a:rPr lang="en-US" sz="2000" b="1" dirty="0" smtClean="0"/>
              <a:t>{  }  </a:t>
            </a:r>
            <a:r>
              <a:rPr lang="en-US" sz="2000" dirty="0" smtClean="0"/>
              <a:t>- Block of statements</a:t>
            </a:r>
            <a:endParaRPr lang="en-IN" sz="2000" dirty="0"/>
          </a:p>
        </p:txBody>
      </p:sp>
      <p:sp>
        <p:nvSpPr>
          <p:cNvPr id="6" name="TextBox 5"/>
          <p:cNvSpPr txBox="1"/>
          <p:nvPr/>
        </p:nvSpPr>
        <p:spPr>
          <a:xfrm>
            <a:off x="5257800" y="617399"/>
            <a:ext cx="4191000" cy="1198880"/>
          </a:xfrm>
          <a:prstGeom prst="rect">
            <a:avLst/>
          </a:prstGeom>
          <a:noFill/>
        </p:spPr>
        <p:txBody>
          <a:bodyPr wrap="square" rtlCol="0">
            <a:spAutoFit/>
          </a:bodyPr>
          <a:lstStyle/>
          <a:p>
            <a:pPr>
              <a:lnSpc>
                <a:spcPct val="150000"/>
              </a:lnSpc>
            </a:pPr>
            <a:r>
              <a:rPr lang="en-US" sz="2400" b="1" dirty="0" smtClean="0">
                <a:solidFill>
                  <a:srgbClr val="FF0000"/>
                </a:solidFill>
              </a:rPr>
              <a:t>Function Declaration</a:t>
            </a:r>
          </a:p>
          <a:p>
            <a:pPr>
              <a:lnSpc>
                <a:spcPct val="150000"/>
              </a:lnSpc>
            </a:pPr>
            <a:r>
              <a:rPr lang="en-US" sz="2400" b="1" dirty="0" smtClean="0"/>
              <a:t>- </a:t>
            </a:r>
            <a:r>
              <a:rPr lang="en-US" sz="2000" dirty="0" smtClean="0"/>
              <a:t>Body of the function</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Content Placeholder 2"/>
          <p:cNvSpPr>
            <a:spLocks noGrp="1"/>
          </p:cNvSpPr>
          <p:nvPr>
            <p:ph idx="1"/>
          </p:nvPr>
        </p:nvSpPr>
        <p:spPr>
          <a:xfrm>
            <a:off x="228600" y="58050"/>
            <a:ext cx="4191000" cy="4857749"/>
          </a:xfrm>
        </p:spPr>
        <p:txBody>
          <a:bodyPr>
            <a:noAutofit/>
          </a:bodyPr>
          <a:lstStyle/>
          <a:p>
            <a:pPr marL="0" indent="0">
              <a:buNone/>
            </a:pPr>
            <a:r>
              <a:rPr lang="en-IN" sz="2000" dirty="0" smtClean="0">
                <a:solidFill>
                  <a:schemeClr val="bg1"/>
                </a:solidFill>
              </a:rPr>
              <a:t>#include &lt;stdio.h&gt; </a:t>
            </a:r>
          </a:p>
          <a:p>
            <a:pPr marL="0" indent="0">
              <a:buNone/>
            </a:pPr>
            <a:r>
              <a:rPr lang="en-IN" sz="2000" b="1" dirty="0" smtClean="0">
                <a:solidFill>
                  <a:srgbClr val="FFFF00"/>
                </a:solidFill>
              </a:rPr>
              <a:t>int addition</a:t>
            </a:r>
          </a:p>
          <a:p>
            <a:pPr marL="0" indent="0">
              <a:buNone/>
            </a:pPr>
            <a:r>
              <a:rPr lang="en-IN" sz="2000" b="1" dirty="0" smtClean="0">
                <a:solidFill>
                  <a:srgbClr val="FFFF00"/>
                </a:solidFill>
              </a:rPr>
              <a:t>{ </a:t>
            </a:r>
          </a:p>
          <a:p>
            <a:pPr marL="0" indent="0">
              <a:buNone/>
            </a:pPr>
            <a:r>
              <a:rPr lang="en-IN" sz="2000" b="1" dirty="0" smtClean="0">
                <a:solidFill>
                  <a:srgbClr val="FFFF00"/>
                </a:solidFill>
              </a:rPr>
              <a:t>int sum = num1+num2; </a:t>
            </a:r>
          </a:p>
          <a:p>
            <a:pPr marL="0" indent="0">
              <a:buNone/>
            </a:pPr>
            <a:r>
              <a:rPr lang="en-IN" sz="2000" b="1" dirty="0" smtClean="0">
                <a:solidFill>
                  <a:srgbClr val="FFFF00"/>
                </a:solidFill>
              </a:rPr>
              <a:t>return sum; </a:t>
            </a:r>
          </a:p>
          <a:p>
            <a:pPr marL="0" indent="0">
              <a:buNone/>
            </a:pPr>
            <a:r>
              <a:rPr lang="en-IN" sz="2000" b="1" dirty="0" smtClean="0">
                <a:solidFill>
                  <a:srgbClr val="FFFF00"/>
                </a:solidFill>
              </a:rPr>
              <a:t>}</a:t>
            </a:r>
          </a:p>
          <a:p>
            <a:pPr marL="0" indent="0">
              <a:buNone/>
            </a:pPr>
            <a:r>
              <a:rPr lang="en-IN" sz="2000" dirty="0" smtClean="0">
                <a:solidFill>
                  <a:schemeClr val="bg1"/>
                </a:solidFill>
              </a:rPr>
              <a:t>int main() </a:t>
            </a:r>
          </a:p>
          <a:p>
            <a:pPr marL="0" indent="0">
              <a:buNone/>
            </a:pPr>
            <a:r>
              <a:rPr lang="en-IN" sz="2000" dirty="0" smtClean="0">
                <a:solidFill>
                  <a:schemeClr val="bg1"/>
                </a:solidFill>
              </a:rPr>
              <a:t>{ </a:t>
            </a:r>
          </a:p>
          <a:p>
            <a:pPr marL="0" indent="0">
              <a:buNone/>
            </a:pPr>
            <a:r>
              <a:rPr lang="en-IN" sz="2000" dirty="0" smtClean="0">
                <a:solidFill>
                  <a:schemeClr val="bg1"/>
                </a:solidFill>
              </a:rPr>
              <a:t>int var1 = 10, var2 = 20; </a:t>
            </a:r>
          </a:p>
          <a:p>
            <a:pPr marL="0" indent="0">
              <a:buNone/>
            </a:pPr>
            <a:r>
              <a:rPr lang="en-IN" sz="2000" dirty="0" smtClean="0">
                <a:solidFill>
                  <a:schemeClr val="bg1"/>
                </a:solidFill>
              </a:rPr>
              <a:t>int res = </a:t>
            </a:r>
            <a:r>
              <a:rPr lang="en-IN" sz="2000" b="1" dirty="0" smtClean="0">
                <a:solidFill>
                  <a:srgbClr val="FF0000"/>
                </a:solidFill>
              </a:rPr>
              <a:t>addition                </a:t>
            </a:r>
          </a:p>
          <a:p>
            <a:pPr marL="0" indent="0">
              <a:buNone/>
            </a:pPr>
            <a:r>
              <a:rPr lang="en-IN" sz="2000" dirty="0" smtClean="0">
                <a:solidFill>
                  <a:schemeClr val="bg1"/>
                </a:solidFill>
              </a:rPr>
              <a:t>printf ("Output: %d", res); </a:t>
            </a:r>
          </a:p>
          <a:p>
            <a:pPr marL="0" indent="0">
              <a:buNone/>
            </a:pPr>
            <a:r>
              <a:rPr lang="en-IN" sz="2000" dirty="0" smtClean="0">
                <a:solidFill>
                  <a:schemeClr val="bg1"/>
                </a:solidFill>
              </a:rPr>
              <a:t>return 0;  </a:t>
            </a:r>
          </a:p>
          <a:p>
            <a:pPr marL="0" indent="0">
              <a:buNone/>
            </a:pPr>
            <a:r>
              <a:rPr lang="en-IN" sz="2000" dirty="0" smtClean="0">
                <a:solidFill>
                  <a:schemeClr val="bg1"/>
                </a:solidFill>
              </a:rPr>
              <a:t>} </a:t>
            </a:r>
            <a:endParaRPr lang="en-US" sz="2000" dirty="0" smtClean="0">
              <a:solidFill>
                <a:schemeClr val="bg1"/>
              </a:solidFill>
            </a:endParaRPr>
          </a:p>
        </p:txBody>
      </p:sp>
      <p:sp>
        <p:nvSpPr>
          <p:cNvPr id="7" name="TextBox 6"/>
          <p:cNvSpPr txBox="1"/>
          <p:nvPr/>
        </p:nvSpPr>
        <p:spPr>
          <a:xfrm>
            <a:off x="5257800" y="1353450"/>
            <a:ext cx="3886200" cy="1568450"/>
          </a:xfrm>
          <a:prstGeom prst="rect">
            <a:avLst/>
          </a:prstGeom>
          <a:noFill/>
        </p:spPr>
        <p:txBody>
          <a:bodyPr wrap="square" rtlCol="0">
            <a:spAutoFit/>
          </a:bodyPr>
          <a:lstStyle/>
          <a:p>
            <a:pPr>
              <a:lnSpc>
                <a:spcPct val="150000"/>
              </a:lnSpc>
            </a:pPr>
            <a:r>
              <a:rPr lang="en-US" sz="2400" b="1" dirty="0" smtClean="0"/>
              <a:t>  - Function Call</a:t>
            </a:r>
          </a:p>
          <a:p>
            <a:pPr>
              <a:lnSpc>
                <a:spcPct val="150000"/>
              </a:lnSpc>
            </a:pPr>
            <a:r>
              <a:rPr lang="en-US" sz="2000" b="1" dirty="0" smtClean="0"/>
              <a:t>   10, 20 -</a:t>
            </a:r>
            <a:r>
              <a:rPr lang="en-US" sz="2000" b="1" dirty="0" smtClean="0">
                <a:sym typeface="Wingdings" panose="05000000000000000000" pitchFamily="2" charset="2"/>
              </a:rPr>
              <a:t> Actual parameters</a:t>
            </a:r>
          </a:p>
          <a:p>
            <a:pPr>
              <a:lnSpc>
                <a:spcPct val="150000"/>
              </a:lnSpc>
            </a:pPr>
            <a:r>
              <a:rPr lang="en-US" sz="2000" b="1" dirty="0" smtClean="0">
                <a:sym typeface="Wingdings" panose="05000000000000000000" pitchFamily="2" charset="2"/>
              </a:rPr>
              <a:t>   num1, num2 - Formal parameters</a:t>
            </a:r>
            <a:endParaRPr lang="en-IN" sz="2000" b="1" dirty="0"/>
          </a:p>
        </p:txBody>
      </p:sp>
      <p:sp>
        <p:nvSpPr>
          <p:cNvPr id="23" name="Curved Up Arrow 22"/>
          <p:cNvSpPr/>
          <p:nvPr/>
        </p:nvSpPr>
        <p:spPr>
          <a:xfrm rot="16882920">
            <a:off x="2462107" y="1511224"/>
            <a:ext cx="3366088" cy="1249785"/>
          </a:xfrm>
          <a:prstGeom prst="curvedUpArrow">
            <a:avLst>
              <a:gd name="adj1" fmla="val 17218"/>
              <a:gd name="adj2" fmla="val 51386"/>
              <a:gd name="adj3" fmla="val 3341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26" name="Rectangle 25"/>
          <p:cNvSpPr/>
          <p:nvPr/>
        </p:nvSpPr>
        <p:spPr>
          <a:xfrm>
            <a:off x="1981200" y="3334650"/>
            <a:ext cx="1278255" cy="398780"/>
          </a:xfrm>
          <a:prstGeom prst="rect">
            <a:avLst/>
          </a:prstGeom>
        </p:spPr>
        <p:txBody>
          <a:bodyPr wrap="none">
            <a:spAutoFit/>
          </a:bodyPr>
          <a:lstStyle/>
          <a:p>
            <a:r>
              <a:rPr lang="en-IN" sz="2000" b="1" dirty="0" smtClean="0">
                <a:solidFill>
                  <a:srgbClr val="FFFF00"/>
                </a:solidFill>
              </a:rPr>
              <a:t>( </a:t>
            </a:r>
            <a:r>
              <a:rPr lang="en-IN" sz="2000" b="1" dirty="0" smtClean="0">
                <a:solidFill>
                  <a:srgbClr val="FF0000"/>
                </a:solidFill>
                <a:effectLst>
                  <a:outerShdw blurRad="38100" dist="38100" dir="2700000" algn="tl">
                    <a:srgbClr val="000000">
                      <a:alpha val="43137"/>
                    </a:srgbClr>
                  </a:outerShdw>
                </a:effectLst>
              </a:rPr>
              <a:t>10 , 20 </a:t>
            </a:r>
            <a:r>
              <a:rPr lang="en-IN" sz="2000" b="1" dirty="0" smtClean="0">
                <a:solidFill>
                  <a:srgbClr val="FFFF00"/>
                </a:solidFill>
              </a:rPr>
              <a:t>); </a:t>
            </a:r>
            <a:endParaRPr lang="en-IN" sz="2000" dirty="0"/>
          </a:p>
        </p:txBody>
      </p:sp>
      <p:sp>
        <p:nvSpPr>
          <p:cNvPr id="28" name="Rectangle 27"/>
          <p:cNvSpPr/>
          <p:nvPr/>
        </p:nvSpPr>
        <p:spPr>
          <a:xfrm>
            <a:off x="1447800" y="439050"/>
            <a:ext cx="1208405" cy="398780"/>
          </a:xfrm>
          <a:prstGeom prst="rect">
            <a:avLst/>
          </a:prstGeom>
        </p:spPr>
        <p:txBody>
          <a:bodyPr wrap="none">
            <a:spAutoFit/>
          </a:bodyPr>
          <a:lstStyle/>
          <a:p>
            <a:r>
              <a:rPr lang="en-IN" sz="2000" b="1" dirty="0" smtClean="0">
                <a:solidFill>
                  <a:srgbClr val="FFFF00"/>
                </a:solidFill>
              </a:rPr>
              <a:t>( </a:t>
            </a:r>
            <a:r>
              <a:rPr lang="en-IN" sz="2000" b="1" dirty="0" smtClean="0">
                <a:solidFill>
                  <a:srgbClr val="FF0000"/>
                </a:solidFill>
                <a:effectLst>
                  <a:outerShdw blurRad="38100" dist="38100" dir="2700000" algn="tl">
                    <a:srgbClr val="000000">
                      <a:alpha val="43137"/>
                    </a:srgbClr>
                  </a:outerShdw>
                </a:effectLst>
              </a:rPr>
              <a:t>10 , 20 </a:t>
            </a:r>
            <a:r>
              <a:rPr lang="en-IN" sz="2000" b="1" dirty="0" smtClean="0">
                <a:solidFill>
                  <a:srgbClr val="FFFF00"/>
                </a:solidFill>
              </a:rPr>
              <a:t>) </a:t>
            </a:r>
            <a:endParaRPr lang="en-IN" sz="2000" dirty="0"/>
          </a:p>
        </p:txBody>
      </p:sp>
      <p:sp>
        <p:nvSpPr>
          <p:cNvPr id="13" name="Rectangle 12"/>
          <p:cNvSpPr/>
          <p:nvPr/>
        </p:nvSpPr>
        <p:spPr>
          <a:xfrm>
            <a:off x="1976768" y="3334650"/>
            <a:ext cx="1528432" cy="398780"/>
          </a:xfrm>
          <a:prstGeom prst="rect">
            <a:avLst/>
          </a:prstGeom>
        </p:spPr>
        <p:txBody>
          <a:bodyPr wrap="square">
            <a:spAutoFit/>
          </a:bodyPr>
          <a:lstStyle/>
          <a:p>
            <a:r>
              <a:rPr lang="en-IN" sz="2000" b="1" dirty="0" smtClean="0">
                <a:solidFill>
                  <a:srgbClr val="FF0000"/>
                </a:solidFill>
              </a:rPr>
              <a:t> (var1, var2);</a:t>
            </a:r>
            <a:endParaRPr lang="en-IN" sz="2000" dirty="0"/>
          </a:p>
        </p:txBody>
      </p:sp>
      <p:sp>
        <p:nvSpPr>
          <p:cNvPr id="14" name="Rectangle 13"/>
          <p:cNvSpPr/>
          <p:nvPr/>
        </p:nvSpPr>
        <p:spPr>
          <a:xfrm>
            <a:off x="1447800" y="439050"/>
            <a:ext cx="2421255" cy="398780"/>
          </a:xfrm>
          <a:prstGeom prst="rect">
            <a:avLst/>
          </a:prstGeom>
        </p:spPr>
        <p:txBody>
          <a:bodyPr wrap="none">
            <a:spAutoFit/>
          </a:bodyPr>
          <a:lstStyle/>
          <a:p>
            <a:r>
              <a:rPr lang="en-IN" sz="2000" b="1" dirty="0" smtClean="0">
                <a:solidFill>
                  <a:srgbClr val="FFFF00"/>
                </a:solidFill>
              </a:rPr>
              <a:t>(int num1, int num2) </a:t>
            </a:r>
            <a:endParaRPr lang="en-IN" sz="2000"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1000" fill="hold"/>
                                        <p:tgtEl>
                                          <p:spTgt spid="26"/>
                                        </p:tgtEl>
                                        <p:attrNameLst>
                                          <p:attrName>ppt_w</p:attrName>
                                        </p:attrNameLst>
                                      </p:cBhvr>
                                      <p:tavLst>
                                        <p:tav tm="0">
                                          <p:val>
                                            <p:strVal val="#ppt_w*0.70"/>
                                          </p:val>
                                        </p:tav>
                                        <p:tav tm="100000">
                                          <p:val>
                                            <p:strVal val="#ppt_w"/>
                                          </p:val>
                                        </p:tav>
                                      </p:tavLst>
                                    </p:anim>
                                    <p:anim calcmode="lin" valueType="num">
                                      <p:cBhvr>
                                        <p:cTn id="12" dur="1000" fill="hold"/>
                                        <p:tgtEl>
                                          <p:spTgt spid="26"/>
                                        </p:tgtEl>
                                        <p:attrNameLst>
                                          <p:attrName>ppt_h</p:attrName>
                                        </p:attrNameLst>
                                      </p:cBhvr>
                                      <p:tavLst>
                                        <p:tav tm="0">
                                          <p:val>
                                            <p:strVal val="#ppt_h"/>
                                          </p:val>
                                        </p:tav>
                                        <p:tav tm="100000">
                                          <p:val>
                                            <p:strVal val="#ppt_h"/>
                                          </p:val>
                                        </p:tav>
                                      </p:tavLst>
                                    </p:anim>
                                    <p:animEffect transition="in" filter="fade">
                                      <p:cBhvr>
                                        <p:cTn id="13" dur="1000"/>
                                        <p:tgtEl>
                                          <p:spTgt spid="26"/>
                                        </p:tgtEl>
                                      </p:cBhvr>
                                    </p:animEffect>
                                  </p:childTnLst>
                                </p:cTn>
                              </p:par>
                              <p:par>
                                <p:cTn id="14" presetID="10" presetClass="exit" presetSubtype="0" fill="hold" grpId="0" nodeType="withEffect">
                                  <p:stCondLst>
                                    <p:cond delay="0"/>
                                  </p:stCondLst>
                                  <p:childTnLst>
                                    <p:animEffect transition="out" filter="fade">
                                      <p:cBhvr>
                                        <p:cTn id="15" dur="2000"/>
                                        <p:tgtEl>
                                          <p:spTgt spid="13"/>
                                        </p:tgtEl>
                                      </p:cBhvr>
                                    </p:animEffect>
                                    <p:set>
                                      <p:cBhvr>
                                        <p:cTn id="16" dur="1" fill="hold">
                                          <p:stCondLst>
                                            <p:cond delay="1999"/>
                                          </p:stCondLst>
                                        </p:cTn>
                                        <p:tgtEl>
                                          <p:spTgt spid="1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upRight)">
                                      <p:cBhvr>
                                        <p:cTn id="25" dur="20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1000" fill="hold"/>
                                        <p:tgtEl>
                                          <p:spTgt spid="28"/>
                                        </p:tgtEl>
                                        <p:attrNameLst>
                                          <p:attrName>ppt_w</p:attrName>
                                        </p:attrNameLst>
                                      </p:cBhvr>
                                      <p:tavLst>
                                        <p:tav tm="0">
                                          <p:val>
                                            <p:strVal val="#ppt_w*0.70"/>
                                          </p:val>
                                        </p:tav>
                                        <p:tav tm="100000">
                                          <p:val>
                                            <p:strVal val="#ppt_w"/>
                                          </p:val>
                                        </p:tav>
                                      </p:tavLst>
                                    </p:anim>
                                    <p:anim calcmode="lin" valueType="num">
                                      <p:cBhvr>
                                        <p:cTn id="35" dur="1000" fill="hold"/>
                                        <p:tgtEl>
                                          <p:spTgt spid="28"/>
                                        </p:tgtEl>
                                        <p:attrNameLst>
                                          <p:attrName>ppt_h</p:attrName>
                                        </p:attrNameLst>
                                      </p:cBhvr>
                                      <p:tavLst>
                                        <p:tav tm="0">
                                          <p:val>
                                            <p:strVal val="#ppt_h"/>
                                          </p:val>
                                        </p:tav>
                                        <p:tav tm="100000">
                                          <p:val>
                                            <p:strVal val="#ppt_h"/>
                                          </p:val>
                                        </p:tav>
                                      </p:tavLst>
                                    </p:anim>
                                    <p:animEffect transition="in" filter="fade">
                                      <p:cBhvr>
                                        <p:cTn id="36" dur="1000"/>
                                        <p:tgtEl>
                                          <p:spTgt spid="28"/>
                                        </p:tgtEl>
                                      </p:cBhvr>
                                    </p:animEffect>
                                  </p:childTnLst>
                                </p:cTn>
                              </p:par>
                              <p:par>
                                <p:cTn id="37" presetID="10" presetClass="exit" presetSubtype="0" fill="hold" grpId="0" nodeType="withEffect">
                                  <p:stCondLst>
                                    <p:cond delay="0"/>
                                  </p:stCondLst>
                                  <p:childTnLst>
                                    <p:animEffect transition="out" filter="fade">
                                      <p:cBhvr>
                                        <p:cTn id="38" dur="2000"/>
                                        <p:tgtEl>
                                          <p:spTgt spid="14"/>
                                        </p:tgtEl>
                                      </p:cBhvr>
                                    </p:animEffect>
                                    <p:set>
                                      <p:cBhvr>
                                        <p:cTn id="39" dur="1" fill="hold">
                                          <p:stCondLst>
                                            <p:cond delay="1999"/>
                                          </p:stCondLst>
                                        </p:cTn>
                                        <p:tgtEl>
                                          <p:spTgt spid="1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2000"/>
                                        <p:tgtEl>
                                          <p:spTgt spid="23"/>
                                        </p:tgtEl>
                                      </p:cBhvr>
                                    </p:animEffect>
                                    <p:set>
                                      <p:cBhvr>
                                        <p:cTn id="42" dur="1" fill="hold">
                                          <p:stCondLst>
                                            <p:cond delay="1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P spid="23" grpId="0" uiExpand="1" bldLvl="0" animBg="1"/>
      <p:bldP spid="23" grpId="1" bldLvl="0" animBg="1"/>
      <p:bldP spid="26" grpId="0" uiExpand="1"/>
      <p:bldP spid="28" grpId="0"/>
      <p:bldP spid="13" grpId="0" uiExpand="1"/>
      <p:bldP spid="1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Content Placeholder 2"/>
          <p:cNvSpPr>
            <a:spLocks noGrp="1"/>
          </p:cNvSpPr>
          <p:nvPr>
            <p:ph idx="1"/>
          </p:nvPr>
        </p:nvSpPr>
        <p:spPr>
          <a:xfrm>
            <a:off x="228600" y="58050"/>
            <a:ext cx="4191000" cy="4933949"/>
          </a:xfrm>
        </p:spPr>
        <p:txBody>
          <a:bodyPr>
            <a:noAutofit/>
          </a:bodyPr>
          <a:lstStyle/>
          <a:p>
            <a:pPr marL="0" indent="0">
              <a:buNone/>
            </a:pPr>
            <a:r>
              <a:rPr lang="en-IN" sz="2000" dirty="0" smtClean="0">
                <a:solidFill>
                  <a:schemeClr val="bg1"/>
                </a:solidFill>
              </a:rPr>
              <a:t>#include &lt;stdio.h&gt; </a:t>
            </a:r>
          </a:p>
          <a:p>
            <a:pPr marL="0" indent="0">
              <a:buNone/>
            </a:pPr>
            <a:r>
              <a:rPr lang="en-IN" sz="2000" b="1" dirty="0" smtClean="0">
                <a:solidFill>
                  <a:srgbClr val="FFFF00"/>
                </a:solidFill>
              </a:rPr>
              <a:t>int addition </a:t>
            </a:r>
          </a:p>
          <a:p>
            <a:pPr marL="0" indent="0">
              <a:buNone/>
            </a:pPr>
            <a:r>
              <a:rPr lang="en-IN" sz="2000" b="1" dirty="0" smtClean="0">
                <a:solidFill>
                  <a:srgbClr val="FFFF00"/>
                </a:solidFill>
              </a:rPr>
              <a:t>{ </a:t>
            </a:r>
          </a:p>
          <a:p>
            <a:pPr marL="0" indent="0">
              <a:buNone/>
            </a:pPr>
            <a:r>
              <a:rPr lang="en-IN" sz="2000" b="1" dirty="0" smtClean="0">
                <a:solidFill>
                  <a:srgbClr val="FFFF00"/>
                </a:solidFill>
              </a:rPr>
              <a:t>int sum = num1+num2; </a:t>
            </a:r>
          </a:p>
          <a:p>
            <a:pPr marL="0" indent="0">
              <a:buNone/>
            </a:pPr>
            <a:r>
              <a:rPr lang="en-IN" sz="2000" b="1" dirty="0" smtClean="0">
                <a:solidFill>
                  <a:srgbClr val="FFFF00"/>
                </a:solidFill>
              </a:rPr>
              <a:t>return sum;  </a:t>
            </a:r>
          </a:p>
          <a:p>
            <a:pPr marL="0" indent="0">
              <a:buNone/>
            </a:pPr>
            <a:r>
              <a:rPr lang="en-IN" sz="2000" b="1" dirty="0" smtClean="0">
                <a:solidFill>
                  <a:srgbClr val="FFFF00"/>
                </a:solidFill>
              </a:rPr>
              <a:t>}</a:t>
            </a:r>
          </a:p>
          <a:p>
            <a:pPr marL="0" indent="0">
              <a:buNone/>
            </a:pPr>
            <a:r>
              <a:rPr lang="en-IN" sz="2000" dirty="0" smtClean="0">
                <a:solidFill>
                  <a:schemeClr val="bg1"/>
                </a:solidFill>
              </a:rPr>
              <a:t>int main() </a:t>
            </a:r>
          </a:p>
          <a:p>
            <a:pPr marL="0" indent="0">
              <a:buNone/>
            </a:pPr>
            <a:r>
              <a:rPr lang="en-IN" sz="2000" dirty="0" smtClean="0">
                <a:solidFill>
                  <a:schemeClr val="bg1"/>
                </a:solidFill>
              </a:rPr>
              <a:t>{ </a:t>
            </a:r>
          </a:p>
          <a:p>
            <a:pPr marL="0" indent="0">
              <a:buNone/>
            </a:pPr>
            <a:r>
              <a:rPr lang="en-IN" sz="2000" dirty="0" smtClean="0">
                <a:solidFill>
                  <a:schemeClr val="bg1"/>
                </a:solidFill>
              </a:rPr>
              <a:t>int var1 = 10, var2 = 20; </a:t>
            </a:r>
          </a:p>
          <a:p>
            <a:pPr marL="0" indent="0">
              <a:buNone/>
            </a:pPr>
            <a:r>
              <a:rPr lang="en-IN" sz="2000" dirty="0" smtClean="0">
                <a:solidFill>
                  <a:schemeClr val="bg1"/>
                </a:solidFill>
              </a:rPr>
              <a:t>int res =</a:t>
            </a:r>
            <a:endParaRPr lang="en-IN" sz="2000" b="1" dirty="0" smtClean="0">
              <a:solidFill>
                <a:srgbClr val="FF0000"/>
              </a:solidFill>
            </a:endParaRPr>
          </a:p>
          <a:p>
            <a:pPr marL="0" indent="0">
              <a:buNone/>
            </a:pPr>
            <a:r>
              <a:rPr lang="en-IN" sz="2000" dirty="0" smtClean="0">
                <a:solidFill>
                  <a:schemeClr val="bg1"/>
                </a:solidFill>
              </a:rPr>
              <a:t>printf ("Output: %d", res); </a:t>
            </a:r>
          </a:p>
          <a:p>
            <a:pPr marL="0" indent="0">
              <a:buNone/>
            </a:pPr>
            <a:r>
              <a:rPr lang="en-IN" sz="2000" dirty="0" smtClean="0">
                <a:solidFill>
                  <a:schemeClr val="bg1"/>
                </a:solidFill>
              </a:rPr>
              <a:t>return 0;  </a:t>
            </a:r>
          </a:p>
          <a:p>
            <a:pPr marL="0" indent="0">
              <a:buNone/>
            </a:pPr>
            <a:r>
              <a:rPr lang="en-IN" sz="2000" dirty="0" smtClean="0">
                <a:solidFill>
                  <a:schemeClr val="bg1"/>
                </a:solidFill>
              </a:rPr>
              <a:t>}</a:t>
            </a:r>
          </a:p>
          <a:p>
            <a:pPr marL="0" indent="0">
              <a:buNone/>
            </a:pPr>
            <a:r>
              <a:rPr lang="en-IN" sz="2000" dirty="0" smtClean="0">
                <a:solidFill>
                  <a:schemeClr val="bg1"/>
                </a:solidFill>
              </a:rPr>
              <a:t> </a:t>
            </a:r>
            <a:endParaRPr lang="en-US" sz="2000" dirty="0" smtClean="0">
              <a:solidFill>
                <a:schemeClr val="bg1"/>
              </a:solidFill>
            </a:endParaRPr>
          </a:p>
        </p:txBody>
      </p:sp>
      <p:sp>
        <p:nvSpPr>
          <p:cNvPr id="14" name="Rectangle 13"/>
          <p:cNvSpPr/>
          <p:nvPr/>
        </p:nvSpPr>
        <p:spPr>
          <a:xfrm>
            <a:off x="1447800" y="432215"/>
            <a:ext cx="2677795" cy="398780"/>
          </a:xfrm>
          <a:prstGeom prst="rect">
            <a:avLst/>
          </a:prstGeom>
        </p:spPr>
        <p:txBody>
          <a:bodyPr wrap="none">
            <a:spAutoFit/>
          </a:bodyPr>
          <a:lstStyle/>
          <a:p>
            <a:r>
              <a:rPr lang="en-IN" sz="2000" b="1" dirty="0" smtClean="0">
                <a:solidFill>
                  <a:srgbClr val="FFFF00"/>
                </a:solidFill>
              </a:rPr>
              <a:t>( num1=</a:t>
            </a:r>
            <a:r>
              <a:rPr lang="en-IN" sz="2000" b="1" dirty="0" smtClean="0">
                <a:solidFill>
                  <a:srgbClr val="FF0000"/>
                </a:solidFill>
                <a:effectLst>
                  <a:outerShdw blurRad="38100" dist="38100" dir="2700000" algn="tl">
                    <a:srgbClr val="000000">
                      <a:alpha val="43137"/>
                    </a:srgbClr>
                  </a:outerShdw>
                </a:effectLst>
              </a:rPr>
              <a:t>10 </a:t>
            </a:r>
            <a:r>
              <a:rPr lang="en-IN" sz="2000" b="1" dirty="0" smtClean="0">
                <a:solidFill>
                  <a:srgbClr val="FFFF00"/>
                </a:solidFill>
                <a:effectLst>
                  <a:outerShdw blurRad="38100" dist="38100" dir="2700000" algn="tl">
                    <a:srgbClr val="000000">
                      <a:alpha val="43137"/>
                    </a:srgbClr>
                  </a:outerShdw>
                </a:effectLst>
              </a:rPr>
              <a:t>,</a:t>
            </a:r>
            <a:r>
              <a:rPr lang="en-IN" sz="2000" b="1" dirty="0" smtClean="0">
                <a:solidFill>
                  <a:srgbClr val="FF0000"/>
                </a:solidFill>
                <a:effectLst>
                  <a:outerShdw blurRad="38100" dist="38100" dir="2700000" algn="tl">
                    <a:srgbClr val="000000">
                      <a:alpha val="43137"/>
                    </a:srgbClr>
                  </a:outerShdw>
                </a:effectLst>
              </a:rPr>
              <a:t> </a:t>
            </a:r>
            <a:r>
              <a:rPr lang="en-IN" sz="2000" b="1" dirty="0" smtClean="0">
                <a:solidFill>
                  <a:srgbClr val="FFFF00"/>
                </a:solidFill>
                <a:effectLst>
                  <a:outerShdw blurRad="38100" dist="38100" dir="2700000" algn="tl">
                    <a:srgbClr val="000000">
                      <a:alpha val="43137"/>
                    </a:srgbClr>
                  </a:outerShdw>
                </a:effectLst>
              </a:rPr>
              <a:t>num2=</a:t>
            </a:r>
            <a:r>
              <a:rPr lang="en-IN" sz="2000" b="1" dirty="0" smtClean="0">
                <a:solidFill>
                  <a:srgbClr val="FF0000"/>
                </a:solidFill>
                <a:effectLst>
                  <a:outerShdw blurRad="38100" dist="38100" dir="2700000" algn="tl">
                    <a:srgbClr val="000000">
                      <a:alpha val="43137"/>
                    </a:srgbClr>
                  </a:outerShdw>
                </a:effectLst>
              </a:rPr>
              <a:t>20 </a:t>
            </a:r>
            <a:r>
              <a:rPr lang="en-IN" sz="2000" b="1" dirty="0" smtClean="0">
                <a:solidFill>
                  <a:srgbClr val="FFFF00"/>
                </a:solidFill>
              </a:rPr>
              <a:t>) </a:t>
            </a:r>
            <a:endParaRPr lang="en-IN" sz="2000" dirty="0"/>
          </a:p>
        </p:txBody>
      </p:sp>
      <p:cxnSp>
        <p:nvCxnSpPr>
          <p:cNvPr id="15" name="Straight Arrow Connector 14"/>
          <p:cNvCxnSpPr/>
          <p:nvPr/>
        </p:nvCxnSpPr>
        <p:spPr>
          <a:xfrm flipV="1">
            <a:off x="2819400" y="1407544"/>
            <a:ext cx="38100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3200400" y="1181940"/>
            <a:ext cx="2167255" cy="398780"/>
          </a:xfrm>
          <a:prstGeom prst="rect">
            <a:avLst/>
          </a:prstGeom>
        </p:spPr>
        <p:txBody>
          <a:bodyPr wrap="none">
            <a:spAutoFit/>
          </a:bodyPr>
          <a:lstStyle/>
          <a:p>
            <a:r>
              <a:rPr lang="en-IN" sz="2000" b="1" dirty="0" smtClean="0">
                <a:solidFill>
                  <a:srgbClr val="FFFF00"/>
                </a:solidFill>
              </a:rPr>
              <a:t>(sum = 10+20 =30) </a:t>
            </a:r>
            <a:endParaRPr lang="en-IN" sz="2000" dirty="0"/>
          </a:p>
        </p:txBody>
      </p:sp>
      <p:cxnSp>
        <p:nvCxnSpPr>
          <p:cNvPr id="19" name="Straight Arrow Connector 18"/>
          <p:cNvCxnSpPr/>
          <p:nvPr/>
        </p:nvCxnSpPr>
        <p:spPr>
          <a:xfrm>
            <a:off x="1752600" y="1810650"/>
            <a:ext cx="381000"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133600" y="1582050"/>
            <a:ext cx="1231900" cy="398780"/>
          </a:xfrm>
          <a:prstGeom prst="rect">
            <a:avLst/>
          </a:prstGeom>
        </p:spPr>
        <p:txBody>
          <a:bodyPr wrap="none">
            <a:spAutoFit/>
          </a:bodyPr>
          <a:lstStyle/>
          <a:p>
            <a:r>
              <a:rPr lang="en-IN" sz="2000" b="1" dirty="0" smtClean="0">
                <a:solidFill>
                  <a:srgbClr val="FFFF00"/>
                </a:solidFill>
              </a:rPr>
              <a:t>return 30;</a:t>
            </a:r>
            <a:endParaRPr lang="en-IN" sz="2000" dirty="0"/>
          </a:p>
        </p:txBody>
      </p:sp>
      <p:sp>
        <p:nvSpPr>
          <p:cNvPr id="22" name="Curved Up Arrow 21"/>
          <p:cNvSpPr/>
          <p:nvPr/>
        </p:nvSpPr>
        <p:spPr>
          <a:xfrm rot="5927799" flipV="1">
            <a:off x="2721545" y="2344455"/>
            <a:ext cx="2127088" cy="1109177"/>
          </a:xfrm>
          <a:prstGeom prst="curvedUpArrow">
            <a:avLst>
              <a:gd name="adj1" fmla="val 17218"/>
              <a:gd name="adj2" fmla="val 51386"/>
              <a:gd name="adj3" fmla="val 3341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26" name="TextBox 25"/>
          <p:cNvSpPr txBox="1"/>
          <p:nvPr/>
        </p:nvSpPr>
        <p:spPr>
          <a:xfrm>
            <a:off x="5410200" y="3399873"/>
            <a:ext cx="2590800" cy="521970"/>
          </a:xfrm>
          <a:prstGeom prst="rect">
            <a:avLst/>
          </a:prstGeom>
          <a:noFill/>
        </p:spPr>
        <p:txBody>
          <a:bodyPr wrap="square" rtlCol="0">
            <a:spAutoFit/>
          </a:bodyPr>
          <a:lstStyle/>
          <a:p>
            <a:r>
              <a:rPr lang="en-US" sz="2800" b="1" dirty="0" smtClean="0"/>
              <a:t>Output: 30</a:t>
            </a:r>
            <a:endParaRPr lang="en-IN" sz="2800" b="1" dirty="0"/>
          </a:p>
        </p:txBody>
      </p:sp>
      <p:sp>
        <p:nvSpPr>
          <p:cNvPr id="34" name="Rectangle 33"/>
          <p:cNvSpPr/>
          <p:nvPr/>
        </p:nvSpPr>
        <p:spPr>
          <a:xfrm>
            <a:off x="1143000" y="3391740"/>
            <a:ext cx="510540" cy="398780"/>
          </a:xfrm>
          <a:prstGeom prst="rect">
            <a:avLst/>
          </a:prstGeom>
        </p:spPr>
        <p:txBody>
          <a:bodyPr wrap="none">
            <a:spAutoFit/>
          </a:bodyPr>
          <a:lstStyle/>
          <a:p>
            <a:r>
              <a:rPr lang="en-IN" sz="2000" b="1" dirty="0" smtClean="0">
                <a:solidFill>
                  <a:srgbClr val="FFFF00"/>
                </a:solidFill>
              </a:rPr>
              <a:t>30;</a:t>
            </a:r>
            <a:endParaRPr lang="en-IN" sz="2000" dirty="0"/>
          </a:p>
        </p:txBody>
      </p:sp>
      <p:sp>
        <p:nvSpPr>
          <p:cNvPr id="35" name="Rectangle 34"/>
          <p:cNvSpPr/>
          <p:nvPr/>
        </p:nvSpPr>
        <p:spPr>
          <a:xfrm>
            <a:off x="1143000" y="3391740"/>
            <a:ext cx="1990725" cy="398780"/>
          </a:xfrm>
          <a:prstGeom prst="rect">
            <a:avLst/>
          </a:prstGeom>
        </p:spPr>
        <p:txBody>
          <a:bodyPr wrap="none">
            <a:spAutoFit/>
          </a:bodyPr>
          <a:lstStyle/>
          <a:p>
            <a:r>
              <a:rPr lang="en-IN" sz="2000" b="1" dirty="0" smtClean="0">
                <a:solidFill>
                  <a:srgbClr val="FF0000"/>
                </a:solidFill>
              </a:rPr>
              <a:t>addition (10,20); </a:t>
            </a:r>
            <a:endParaRPr lang="en-IN" sz="2000" dirty="0" smtClean="0"/>
          </a:p>
        </p:txBody>
      </p:sp>
      <p:sp>
        <p:nvSpPr>
          <p:cNvPr id="39" name="Rectangle 38"/>
          <p:cNvSpPr/>
          <p:nvPr/>
        </p:nvSpPr>
        <p:spPr>
          <a:xfrm>
            <a:off x="1447800" y="439050"/>
            <a:ext cx="2421255" cy="398780"/>
          </a:xfrm>
          <a:prstGeom prst="rect">
            <a:avLst/>
          </a:prstGeom>
        </p:spPr>
        <p:txBody>
          <a:bodyPr wrap="none">
            <a:spAutoFit/>
          </a:bodyPr>
          <a:lstStyle/>
          <a:p>
            <a:r>
              <a:rPr lang="en-IN" sz="2000" b="1" dirty="0" smtClean="0">
                <a:solidFill>
                  <a:srgbClr val="FFFF00"/>
                </a:solidFill>
              </a:rPr>
              <a:t>(int num1, int num2) </a:t>
            </a:r>
            <a:endParaRPr lang="en-IN" sz="2000" dirty="0" smtClean="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upRight)">
                                      <p:cBhvr>
                                        <p:cTn id="7" dur="1000"/>
                                        <p:tgtEl>
                                          <p:spTgt spid="15"/>
                                        </p:tgtEl>
                                      </p:cBhvr>
                                    </p:animEffect>
                                  </p:childTnLst>
                                </p:cTn>
                              </p:par>
                              <p:par>
                                <p:cTn id="8" presetID="18" presetClass="entr" presetSubtype="3" fill="hold" grpId="0" nodeType="withEffect">
                                  <p:stCondLst>
                                    <p:cond delay="1000"/>
                                  </p:stCondLst>
                                  <p:childTnLst>
                                    <p:set>
                                      <p:cBhvr>
                                        <p:cTn id="9" dur="1" fill="hold">
                                          <p:stCondLst>
                                            <p:cond delay="0"/>
                                          </p:stCondLst>
                                        </p:cTn>
                                        <p:tgtEl>
                                          <p:spTgt spid="18"/>
                                        </p:tgtEl>
                                        <p:attrNameLst>
                                          <p:attrName>style.visibility</p:attrName>
                                        </p:attrNameLst>
                                      </p:cBhvr>
                                      <p:to>
                                        <p:strVal val="visible"/>
                                      </p:to>
                                    </p:set>
                                    <p:animEffect transition="in" filter="strips(upRight)">
                                      <p:cBhvr>
                                        <p:cTn id="10" dur="1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upRight)">
                                      <p:cBhvr>
                                        <p:cTn id="15" dur="1000"/>
                                        <p:tgtEl>
                                          <p:spTgt spid="19"/>
                                        </p:tgtEl>
                                      </p:cBhvr>
                                    </p:animEffect>
                                  </p:childTnLst>
                                </p:cTn>
                              </p:par>
                              <p:par>
                                <p:cTn id="16" presetID="18" presetClass="entr" presetSubtype="3" fill="hold" grpId="0" nodeType="withEffect">
                                  <p:stCondLst>
                                    <p:cond delay="1000"/>
                                  </p:stCondLst>
                                  <p:childTnLst>
                                    <p:set>
                                      <p:cBhvr>
                                        <p:cTn id="17" dur="1" fill="hold">
                                          <p:stCondLst>
                                            <p:cond delay="0"/>
                                          </p:stCondLst>
                                        </p:cTn>
                                        <p:tgtEl>
                                          <p:spTgt spid="21"/>
                                        </p:tgtEl>
                                        <p:attrNameLst>
                                          <p:attrName>style.visibility</p:attrName>
                                        </p:attrNameLst>
                                      </p:cBhvr>
                                      <p:to>
                                        <p:strVal val="visible"/>
                                      </p:to>
                                    </p:set>
                                    <p:animEffect transition="in" filter="strips(upRight)">
                                      <p:cBhvr>
                                        <p:cTn id="18" dur="1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strips(downLeft)">
                                      <p:cBhvr>
                                        <p:cTn id="23" dur="10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2000"/>
                                        <p:tgtEl>
                                          <p:spTgt spid="22"/>
                                        </p:tgtEl>
                                      </p:cBhvr>
                                    </p:animEffect>
                                    <p:set>
                                      <p:cBhvr>
                                        <p:cTn id="28" dur="1" fill="hold">
                                          <p:stCondLst>
                                            <p:cond delay="1999"/>
                                          </p:stCondLst>
                                        </p:cTn>
                                        <p:tgtEl>
                                          <p:spTgt spid="2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2000"/>
                                        <p:tgtEl>
                                          <p:spTgt spid="15"/>
                                        </p:tgtEl>
                                      </p:cBhvr>
                                    </p:animEffect>
                                    <p:set>
                                      <p:cBhvr>
                                        <p:cTn id="31" dur="1" fill="hold">
                                          <p:stCondLst>
                                            <p:cond delay="1999"/>
                                          </p:stCondLst>
                                        </p:cTn>
                                        <p:tgtEl>
                                          <p:spTgt spid="15"/>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19"/>
                                        </p:tgtEl>
                                      </p:cBhvr>
                                    </p:animEffect>
                                    <p:set>
                                      <p:cBhvr>
                                        <p:cTn id="34" dur="1" fill="hold">
                                          <p:stCondLst>
                                            <p:cond delay="1999"/>
                                          </p:stCondLst>
                                        </p:cTn>
                                        <p:tgtEl>
                                          <p:spTgt spid="1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2000"/>
                                        <p:tgtEl>
                                          <p:spTgt spid="21"/>
                                        </p:tgtEl>
                                      </p:cBhvr>
                                    </p:animEffect>
                                    <p:set>
                                      <p:cBhvr>
                                        <p:cTn id="37" dur="1" fill="hold">
                                          <p:stCondLst>
                                            <p:cond delay="1999"/>
                                          </p:stCondLst>
                                        </p:cTn>
                                        <p:tgtEl>
                                          <p:spTgt spid="2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2000"/>
                                        <p:tgtEl>
                                          <p:spTgt spid="18"/>
                                        </p:tgtEl>
                                      </p:cBhvr>
                                    </p:animEffect>
                                    <p:set>
                                      <p:cBhvr>
                                        <p:cTn id="40" dur="1" fill="hold">
                                          <p:stCondLst>
                                            <p:cond delay="1999"/>
                                          </p:stCondLst>
                                        </p:cTn>
                                        <p:tgtEl>
                                          <p:spTgt spid="18"/>
                                        </p:tgtEl>
                                        <p:attrNameLst>
                                          <p:attrName>style.visibility</p:attrName>
                                        </p:attrNameLst>
                                      </p:cBhvr>
                                      <p:to>
                                        <p:strVal val="hidden"/>
                                      </p:to>
                                    </p:set>
                                  </p:childTnLst>
                                </p:cTn>
                              </p:par>
                              <p:par>
                                <p:cTn id="41" presetID="1" presetClass="entr" presetSubtype="0" fill="hold" grpId="0" nodeType="withEffect">
                                  <p:stCondLst>
                                    <p:cond delay="1500"/>
                                  </p:stCondLst>
                                  <p:childTnLst>
                                    <p:set>
                                      <p:cBhvr>
                                        <p:cTn id="42" dur="1" fill="hold">
                                          <p:stCondLst>
                                            <p:cond delay="0"/>
                                          </p:stCondLst>
                                        </p:cTn>
                                        <p:tgtEl>
                                          <p:spTgt spid="34"/>
                                        </p:tgtEl>
                                        <p:attrNameLst>
                                          <p:attrName>style.visibility</p:attrName>
                                        </p:attrNameLst>
                                      </p:cBhvr>
                                      <p:to>
                                        <p:strVal val="visible"/>
                                      </p:to>
                                    </p:set>
                                  </p:childTnLst>
                                </p:cTn>
                              </p:par>
                              <p:par>
                                <p:cTn id="43" presetID="10" presetClass="exit" presetSubtype="0" fill="hold" grpId="0" nodeType="withEffect">
                                  <p:stCondLst>
                                    <p:cond delay="1500"/>
                                  </p:stCondLst>
                                  <p:childTnLst>
                                    <p:animEffect transition="out" filter="fade">
                                      <p:cBhvr>
                                        <p:cTn id="44" dur="2000"/>
                                        <p:tgtEl>
                                          <p:spTgt spid="14"/>
                                        </p:tgtEl>
                                      </p:cBhvr>
                                    </p:animEffect>
                                    <p:set>
                                      <p:cBhvr>
                                        <p:cTn id="45" dur="1" fill="hold">
                                          <p:stCondLst>
                                            <p:cond delay="1999"/>
                                          </p:stCondLst>
                                        </p:cTn>
                                        <p:tgtEl>
                                          <p:spTgt spid="14"/>
                                        </p:tgtEl>
                                        <p:attrNameLst>
                                          <p:attrName>style.visibility</p:attrName>
                                        </p:attrNameLst>
                                      </p:cBhvr>
                                      <p:to>
                                        <p:strVal val="hidden"/>
                                      </p:to>
                                    </p:set>
                                  </p:childTnLst>
                                </p:cTn>
                              </p:par>
                              <p:par>
                                <p:cTn id="46" presetID="1" presetClass="entr" presetSubtype="0" fill="hold" grpId="0" nodeType="withEffect">
                                  <p:stCondLst>
                                    <p:cond delay="1500"/>
                                  </p:stCondLst>
                                  <p:childTnLst>
                                    <p:set>
                                      <p:cBhvr>
                                        <p:cTn id="47" dur="1" fill="hold">
                                          <p:stCondLst>
                                            <p:cond delay="0"/>
                                          </p:stCondLst>
                                        </p:cTn>
                                        <p:tgtEl>
                                          <p:spTgt spid="39"/>
                                        </p:tgtEl>
                                        <p:attrNameLst>
                                          <p:attrName>style.visibility</p:attrName>
                                        </p:attrNameLst>
                                      </p:cBhvr>
                                      <p:to>
                                        <p:strVal val="visible"/>
                                      </p:to>
                                    </p:set>
                                  </p:childTnLst>
                                </p:cTn>
                              </p:par>
                              <p:par>
                                <p:cTn id="48" presetID="10" presetClass="exit" presetSubtype="0" fill="hold" grpId="0" nodeType="withEffect">
                                  <p:stCondLst>
                                    <p:cond delay="1500"/>
                                  </p:stCondLst>
                                  <p:childTnLst>
                                    <p:animEffect transition="out" filter="fade">
                                      <p:cBhvr>
                                        <p:cTn id="49" dur="2000"/>
                                        <p:tgtEl>
                                          <p:spTgt spid="35"/>
                                        </p:tgtEl>
                                      </p:cBhvr>
                                    </p:animEffect>
                                    <p:set>
                                      <p:cBhvr>
                                        <p:cTn id="50" dur="1" fill="hold">
                                          <p:stCondLst>
                                            <p:cond delay="1999"/>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1000" fill="hold"/>
                                        <p:tgtEl>
                                          <p:spTgt spid="26"/>
                                        </p:tgtEl>
                                        <p:attrNameLst>
                                          <p:attrName>ppt_w</p:attrName>
                                        </p:attrNameLst>
                                      </p:cBhvr>
                                      <p:tavLst>
                                        <p:tav tm="0">
                                          <p:val>
                                            <p:strVal val="#ppt_w*0.70"/>
                                          </p:val>
                                        </p:tav>
                                        <p:tav tm="100000">
                                          <p:val>
                                            <p:strVal val="#ppt_w"/>
                                          </p:val>
                                        </p:tav>
                                      </p:tavLst>
                                    </p:anim>
                                    <p:anim calcmode="lin" valueType="num">
                                      <p:cBhvr>
                                        <p:cTn id="56" dur="1000" fill="hold"/>
                                        <p:tgtEl>
                                          <p:spTgt spid="26"/>
                                        </p:tgtEl>
                                        <p:attrNameLst>
                                          <p:attrName>ppt_h</p:attrName>
                                        </p:attrNameLst>
                                      </p:cBhvr>
                                      <p:tavLst>
                                        <p:tav tm="0">
                                          <p:val>
                                            <p:strVal val="#ppt_h"/>
                                          </p:val>
                                        </p:tav>
                                        <p:tav tm="100000">
                                          <p:val>
                                            <p:strVal val="#ppt_h"/>
                                          </p:val>
                                        </p:tav>
                                      </p:tavLst>
                                    </p:anim>
                                    <p:animEffect transition="in" filter="fade">
                                      <p:cBhvr>
                                        <p:cTn id="5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8" grpId="1"/>
      <p:bldP spid="21" grpId="0"/>
      <p:bldP spid="21" grpId="1"/>
      <p:bldP spid="22" grpId="0" bldLvl="0" animBg="1"/>
      <p:bldP spid="22" grpId="1" bldLvl="0" animBg="1"/>
      <p:bldP spid="26" grpId="0"/>
      <p:bldP spid="34" grpId="0"/>
      <p:bldP spid="35"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52620" y="953"/>
            <a:ext cx="469138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214630" y="588142"/>
            <a:ext cx="3962400" cy="4154170"/>
          </a:xfrm>
          <a:prstGeom prst="rect">
            <a:avLst/>
          </a:prstGeom>
          <a:noFill/>
        </p:spPr>
        <p:txBody>
          <a:bodyPr wrap="square" rtlCol="0">
            <a:spAutoFit/>
          </a:bodyPr>
          <a:lstStyle/>
          <a:p>
            <a:pPr>
              <a:lnSpc>
                <a:spcPct val="120000"/>
              </a:lnSpc>
            </a:pPr>
            <a:r>
              <a:rPr lang="en-US" sz="2000" dirty="0" smtClean="0"/>
              <a:t>#include &lt;stdio.h&gt;</a:t>
            </a:r>
          </a:p>
          <a:p>
            <a:pPr>
              <a:lnSpc>
                <a:spcPct val="120000"/>
              </a:lnSpc>
            </a:pPr>
            <a:r>
              <a:rPr lang="en-US" sz="2000" dirty="0" smtClean="0"/>
              <a:t>int main()</a:t>
            </a:r>
          </a:p>
          <a:p>
            <a:pPr>
              <a:lnSpc>
                <a:spcPct val="120000"/>
              </a:lnSpc>
            </a:pPr>
            <a:r>
              <a:rPr lang="en-US" sz="2000" dirty="0" smtClean="0"/>
              <a:t>{</a:t>
            </a:r>
          </a:p>
          <a:p>
            <a:pPr>
              <a:lnSpc>
                <a:spcPct val="120000"/>
              </a:lnSpc>
            </a:pPr>
            <a:r>
              <a:rPr lang="en-US" sz="2000" dirty="0" smtClean="0"/>
              <a:t>    int i;</a:t>
            </a:r>
          </a:p>
          <a:p>
            <a:pPr>
              <a:lnSpc>
                <a:spcPct val="120000"/>
              </a:lnSpc>
            </a:pPr>
            <a:r>
              <a:rPr lang="en-US" sz="2000" dirty="0" smtClean="0"/>
              <a:t>    if (printf("0"))</a:t>
            </a:r>
          </a:p>
          <a:p>
            <a:pPr>
              <a:lnSpc>
                <a:spcPct val="120000"/>
              </a:lnSpc>
            </a:pPr>
            <a:r>
              <a:rPr lang="en-US" sz="2000" dirty="0" smtClean="0"/>
              <a:t>        i = 3;</a:t>
            </a:r>
          </a:p>
          <a:p>
            <a:pPr>
              <a:lnSpc>
                <a:spcPct val="120000"/>
              </a:lnSpc>
            </a:pPr>
            <a:r>
              <a:rPr lang="en-US" sz="2000" dirty="0" smtClean="0"/>
              <a:t>    else</a:t>
            </a:r>
          </a:p>
          <a:p>
            <a:pPr>
              <a:lnSpc>
                <a:spcPct val="120000"/>
              </a:lnSpc>
            </a:pPr>
            <a:r>
              <a:rPr lang="en-US" sz="2000" dirty="0" smtClean="0"/>
              <a:t>        i = 5;</a:t>
            </a:r>
          </a:p>
          <a:p>
            <a:pPr>
              <a:lnSpc>
                <a:spcPct val="120000"/>
              </a:lnSpc>
            </a:pPr>
            <a:r>
              <a:rPr lang="en-US" sz="2000" dirty="0" smtClean="0"/>
              <a:t>    printf("%d", i);</a:t>
            </a:r>
          </a:p>
          <a:p>
            <a:pPr>
              <a:lnSpc>
                <a:spcPct val="120000"/>
              </a:lnSpc>
            </a:pPr>
            <a:r>
              <a:rPr lang="en-US" sz="2000" dirty="0" smtClean="0"/>
              <a:t>    return 0;</a:t>
            </a:r>
          </a:p>
          <a:p>
            <a:pPr>
              <a:lnSpc>
                <a:spcPct val="120000"/>
              </a:lnSpc>
            </a:pPr>
            <a:r>
              <a:rPr lang="en-US" sz="2000" dirty="0" smtClean="0"/>
              <a:t>} </a:t>
            </a:r>
          </a:p>
        </p:txBody>
      </p:sp>
      <p:sp>
        <p:nvSpPr>
          <p:cNvPr id="3" name="TextBox 9"/>
          <p:cNvSpPr txBox="1"/>
          <p:nvPr/>
        </p:nvSpPr>
        <p:spPr>
          <a:xfrm>
            <a:off x="4578350" y="931545"/>
            <a:ext cx="4439920" cy="3879215"/>
          </a:xfrm>
          <a:prstGeom prst="rect">
            <a:avLst/>
          </a:prstGeom>
          <a:noFill/>
        </p:spPr>
        <p:txBody>
          <a:bodyPr wrap="square" rtlCol="0">
            <a:spAutoFit/>
          </a:bodyPr>
          <a:lstStyle/>
          <a:p>
            <a:pPr>
              <a:lnSpc>
                <a:spcPct val="160000"/>
              </a:lnSpc>
            </a:pPr>
            <a:r>
              <a:rPr lang="en-US" altLang="en-IN" sz="2200" b="1" dirty="0">
                <a:solidFill>
                  <a:schemeClr val="bg1"/>
                </a:solidFill>
              </a:rPr>
              <a:t>What is the output of the above program?</a:t>
            </a:r>
          </a:p>
          <a:p>
            <a:pPr>
              <a:lnSpc>
                <a:spcPct val="160000"/>
              </a:lnSpc>
            </a:pPr>
            <a:endParaRPr lang="en-US" altLang="en-IN" sz="2200" b="1" dirty="0">
              <a:solidFill>
                <a:schemeClr val="bg1"/>
              </a:solidFill>
            </a:endParaRPr>
          </a:p>
          <a:p>
            <a:pPr>
              <a:lnSpc>
                <a:spcPct val="160000"/>
              </a:lnSpc>
            </a:pPr>
            <a:r>
              <a:rPr lang="en-US" altLang="en-IN" sz="2200" b="1" dirty="0">
                <a:solidFill>
                  <a:schemeClr val="bg1"/>
                </a:solidFill>
              </a:rPr>
              <a:t>(A) 3</a:t>
            </a:r>
          </a:p>
          <a:p>
            <a:pPr>
              <a:lnSpc>
                <a:spcPct val="160000"/>
              </a:lnSpc>
            </a:pPr>
            <a:r>
              <a:rPr lang="en-US" altLang="en-IN" sz="2200" b="1" dirty="0">
                <a:solidFill>
                  <a:schemeClr val="bg1"/>
                </a:solidFill>
              </a:rPr>
              <a:t>(B) 03</a:t>
            </a:r>
          </a:p>
          <a:p>
            <a:pPr>
              <a:lnSpc>
                <a:spcPct val="160000"/>
              </a:lnSpc>
            </a:pPr>
            <a:r>
              <a:rPr lang="en-US" altLang="en-IN" sz="2200" b="1" dirty="0">
                <a:solidFill>
                  <a:schemeClr val="bg1"/>
                </a:solidFill>
              </a:rPr>
              <a:t>(C) 05</a:t>
            </a:r>
          </a:p>
          <a:p>
            <a:pPr>
              <a:lnSpc>
                <a:spcPct val="160000"/>
              </a:lnSpc>
            </a:pPr>
            <a:r>
              <a:rPr lang="en-US" altLang="en-IN" sz="2200" b="1" dirty="0">
                <a:solidFill>
                  <a:schemeClr val="bg1"/>
                </a:solidFill>
              </a:rPr>
              <a:t>(D) 5</a:t>
            </a:r>
          </a:p>
        </p:txBody>
      </p:sp>
      <p:sp>
        <p:nvSpPr>
          <p:cNvPr id="2" name="Text Box 1"/>
          <p:cNvSpPr txBox="1"/>
          <p:nvPr/>
        </p:nvSpPr>
        <p:spPr>
          <a:xfrm>
            <a:off x="214630" y="130175"/>
            <a:ext cx="1597660" cy="398780"/>
          </a:xfrm>
          <a:prstGeom prst="rect">
            <a:avLst/>
          </a:prstGeom>
          <a:noFill/>
        </p:spPr>
        <p:txBody>
          <a:bodyPr wrap="none" rtlCol="0" anchor="t">
            <a:spAutoFit/>
          </a:bodyPr>
          <a:lstStyle/>
          <a:p>
            <a:pPr>
              <a:lnSpc>
                <a:spcPct val="100000"/>
              </a:lnSpc>
            </a:pPr>
            <a:r>
              <a:rPr lang="en-US" sz="2000" b="1" dirty="0" smtClean="0">
                <a:sym typeface="+mn-ea"/>
              </a:rPr>
              <a:t>Challenge:</a:t>
            </a:r>
            <a:r>
              <a:rPr lang="en-US" sz="2000" dirty="0" smtClean="0">
                <a:sym typeface="+mn-ea"/>
              </a:rPr>
              <a:t> 31</a:t>
            </a:r>
          </a:p>
        </p:txBody>
      </p:sp>
      <p:pic>
        <p:nvPicPr>
          <p:cNvPr id="22" name="Picture 2" descr="C:\Users\SMART\Documents\Jeeva\Pictures\selected.png"/>
          <p:cNvPicPr>
            <a:picLocks noGrp="1" noChangeAspect="1" noChangeArrowheads="1"/>
          </p:cNvPicPr>
          <p:nvPr>
            <p:ph idx="1"/>
          </p:nvPr>
        </p:nvPicPr>
        <p:blipFill>
          <a:blip r:embed="rId3" cstate="print"/>
          <a:srcRect/>
          <a:stretch>
            <a:fillRect/>
          </a:stretch>
        </p:blipFill>
        <p:spPr bwMode="auto">
          <a:xfrm>
            <a:off x="5381625" y="2999740"/>
            <a:ext cx="670560" cy="647065"/>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93" y="-33624"/>
            <a:ext cx="1497331"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bldLvl="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17" name="Rectangle 16"/>
          <p:cNvSpPr/>
          <p:nvPr/>
        </p:nvSpPr>
        <p:spPr>
          <a:xfrm>
            <a:off x="228600" y="305045"/>
            <a:ext cx="4572000" cy="4707890"/>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b="1" dirty="0" smtClean="0">
                <a:solidFill>
                  <a:schemeClr val="bg1"/>
                </a:solidFill>
              </a:rPr>
              <a:t>int addition (int num1, int num2);</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var1 = 10, var2 = 20;</a:t>
            </a:r>
          </a:p>
          <a:p>
            <a:r>
              <a:rPr lang="en-US" sz="2000" dirty="0" smtClean="0">
                <a:solidFill>
                  <a:schemeClr val="bg1"/>
                </a:solidFill>
              </a:rPr>
              <a:t>     int res = addition (var1</a:t>
            </a:r>
            <a:r>
              <a:rPr lang="en-US" sz="2000" smtClean="0">
                <a:solidFill>
                  <a:schemeClr val="bg1"/>
                </a:solidFill>
              </a:rPr>
              <a:t>, var2);</a:t>
            </a:r>
            <a:endParaRPr lang="en-US" sz="2000" dirty="0" smtClean="0">
              <a:solidFill>
                <a:schemeClr val="bg1"/>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dirty="0" smtClean="0">
                <a:solidFill>
                  <a:schemeClr val="bg1"/>
                </a:solidFill>
              </a:rPr>
              <a:t>int addition(int num1, int num2)</a:t>
            </a:r>
          </a:p>
          <a:p>
            <a:r>
              <a:rPr lang="en-US" sz="2000" dirty="0" smtClean="0">
                <a:solidFill>
                  <a:schemeClr val="bg1"/>
                </a:solidFill>
              </a:rPr>
              <a:t>{</a:t>
            </a:r>
          </a:p>
          <a:p>
            <a:r>
              <a:rPr lang="en-US" sz="2000" dirty="0" smtClean="0">
                <a:solidFill>
                  <a:schemeClr val="bg1"/>
                </a:solidFill>
              </a:rPr>
              <a:t>           int sum;</a:t>
            </a:r>
          </a:p>
          <a:p>
            <a:r>
              <a:rPr lang="en-US" sz="2000" dirty="0" smtClean="0">
                <a:solidFill>
                  <a:schemeClr val="bg1"/>
                </a:solidFill>
              </a:rPr>
              <a:t>           return sum = num1+ num2;</a:t>
            </a:r>
          </a:p>
          <a:p>
            <a:r>
              <a:rPr lang="en-US" sz="2000" dirty="0" smtClean="0">
                <a:solidFill>
                  <a:schemeClr val="bg1"/>
                </a:solidFill>
              </a:rPr>
              <a:t>}</a:t>
            </a:r>
            <a:endParaRPr lang="en-IN" sz="20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20" name="TextBox 19"/>
          <p:cNvSpPr txBox="1"/>
          <p:nvPr/>
        </p:nvSpPr>
        <p:spPr>
          <a:xfrm>
            <a:off x="5334000" y="492494"/>
            <a:ext cx="3276600" cy="429895"/>
          </a:xfrm>
          <a:prstGeom prst="rect">
            <a:avLst/>
          </a:prstGeom>
          <a:noFill/>
        </p:spPr>
        <p:txBody>
          <a:bodyPr wrap="square" rtlCol="0">
            <a:spAutoFit/>
          </a:bodyPr>
          <a:lstStyle/>
          <a:p>
            <a:r>
              <a:rPr lang="en-US" sz="2200" b="1" dirty="0" smtClean="0"/>
              <a:t> Function declaration</a:t>
            </a:r>
            <a:endParaRPr lang="en-IN" sz="2200" b="1" dirty="0"/>
          </a:p>
        </p:txBody>
      </p:sp>
      <p:sp>
        <p:nvSpPr>
          <p:cNvPr id="6" name="TextBox 5"/>
          <p:cNvSpPr txBox="1"/>
          <p:nvPr/>
        </p:nvSpPr>
        <p:spPr>
          <a:xfrm>
            <a:off x="5334000" y="1035950"/>
            <a:ext cx="3742055" cy="2861310"/>
          </a:xfrm>
          <a:prstGeom prst="rect">
            <a:avLst/>
          </a:prstGeom>
          <a:noFill/>
        </p:spPr>
        <p:txBody>
          <a:bodyPr wrap="square" rtlCol="0">
            <a:spAutoFit/>
          </a:bodyPr>
          <a:lstStyle/>
          <a:p>
            <a:pPr algn="just">
              <a:lnSpc>
                <a:spcPct val="150000"/>
              </a:lnSpc>
            </a:pPr>
            <a:r>
              <a:rPr lang="en-US" altLang="en-IN" sz="2000" dirty="0" smtClean="0"/>
              <a:t>- </a:t>
            </a:r>
            <a:r>
              <a:rPr lang="en-IN" sz="2000" dirty="0" smtClean="0"/>
              <a:t>A function </a:t>
            </a:r>
            <a:r>
              <a:rPr lang="en-IN" sz="2000" b="1" dirty="0" smtClean="0"/>
              <a:t>declaration</a:t>
            </a:r>
            <a:r>
              <a:rPr lang="en-IN" sz="2000" dirty="0" smtClean="0"/>
              <a:t> tells the compiler about a function name and how to call the function.</a:t>
            </a:r>
          </a:p>
          <a:p>
            <a:pPr algn="just">
              <a:lnSpc>
                <a:spcPct val="150000"/>
              </a:lnSpc>
              <a:buFontTx/>
              <a:buChar char="-"/>
            </a:pPr>
            <a:endParaRPr lang="en-IN" sz="2000" dirty="0" smtClean="0"/>
          </a:p>
          <a:p>
            <a:pPr algn="just">
              <a:lnSpc>
                <a:spcPct val="150000"/>
              </a:lnSpc>
              <a:buFontTx/>
              <a:buChar char="-"/>
            </a:pPr>
            <a:r>
              <a:rPr lang="en-IN" sz="2000" dirty="0" smtClean="0"/>
              <a:t> The actual body of the function can be defined separately.</a:t>
            </a:r>
            <a:endParaRPr lang="en-IN" sz="2000" b="1" dirty="0"/>
          </a:p>
        </p:txBody>
      </p:sp>
      <p:sp>
        <p:nvSpPr>
          <p:cNvPr id="3" name="Rectangle 2"/>
          <p:cNvSpPr/>
          <p:nvPr/>
        </p:nvSpPr>
        <p:spPr>
          <a:xfrm>
            <a:off x="228600" y="305045"/>
            <a:ext cx="4572000" cy="4707890"/>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b="1" dirty="0" smtClean="0">
                <a:solidFill>
                  <a:srgbClr val="FFFF00"/>
                </a:solidFill>
              </a:rPr>
              <a:t>int addition (int num1, int num2);</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var1 = 10, var2 = 20;</a:t>
            </a:r>
          </a:p>
          <a:p>
            <a:r>
              <a:rPr lang="en-US" sz="2000" dirty="0" smtClean="0">
                <a:solidFill>
                  <a:schemeClr val="bg1"/>
                </a:solidFill>
              </a:rPr>
              <a:t>     int res = addition (var1</a:t>
            </a:r>
            <a:r>
              <a:rPr lang="en-US" sz="2000" smtClean="0">
                <a:solidFill>
                  <a:schemeClr val="bg1"/>
                </a:solidFill>
              </a:rPr>
              <a:t>, var2);</a:t>
            </a:r>
            <a:endParaRPr lang="en-US" sz="2000" dirty="0" smtClean="0">
              <a:solidFill>
                <a:schemeClr val="bg1"/>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dirty="0" smtClean="0">
                <a:solidFill>
                  <a:schemeClr val="bg1"/>
                </a:solidFill>
              </a:rPr>
              <a:t>int addition(int num1, int num2)</a:t>
            </a:r>
          </a:p>
          <a:p>
            <a:r>
              <a:rPr lang="en-US" sz="2000" dirty="0" smtClean="0">
                <a:solidFill>
                  <a:schemeClr val="bg1"/>
                </a:solidFill>
              </a:rPr>
              <a:t>{</a:t>
            </a:r>
          </a:p>
          <a:p>
            <a:r>
              <a:rPr lang="en-US" sz="2000" dirty="0" smtClean="0">
                <a:solidFill>
                  <a:schemeClr val="bg1"/>
                </a:solidFill>
              </a:rPr>
              <a:t>           int sum;</a:t>
            </a:r>
          </a:p>
          <a:p>
            <a:r>
              <a:rPr lang="en-US" sz="2000" dirty="0" smtClean="0">
                <a:solidFill>
                  <a:schemeClr val="bg1"/>
                </a:solidFill>
              </a:rPr>
              <a:t>           return sum = num1+ num2;</a:t>
            </a:r>
          </a:p>
          <a:p>
            <a:r>
              <a:rPr lang="en-US" sz="2000" dirty="0" smtClean="0">
                <a:solidFill>
                  <a:schemeClr val="bg1"/>
                </a:solidFill>
              </a:rPr>
              <a:t>}</a:t>
            </a:r>
            <a:endParaRPr lang="en-IN" sz="2000"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2"/>
                                          </p:val>
                                        </p:tav>
                                        <p:tav tm="100000">
                                          <p:val>
                                            <p:strVal val="#ppt_x"/>
                                          </p:val>
                                        </p:tav>
                                      </p:tavLst>
                                    </p:anim>
                                    <p:anim calcmode="lin" valueType="num">
                                      <p:cBhvr>
                                        <p:cTn id="8"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1000" fill="hold"/>
                                        <p:tgtEl>
                                          <p:spTgt spid="6">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7" name="TextBox 6"/>
          <p:cNvSpPr txBox="1"/>
          <p:nvPr/>
        </p:nvSpPr>
        <p:spPr>
          <a:xfrm>
            <a:off x="5410200" y="1947810"/>
            <a:ext cx="3504565" cy="2399665"/>
          </a:xfrm>
          <a:prstGeom prst="rect">
            <a:avLst/>
          </a:prstGeom>
          <a:noFill/>
        </p:spPr>
        <p:txBody>
          <a:bodyPr wrap="square" rtlCol="0">
            <a:spAutoFit/>
          </a:bodyPr>
          <a:lstStyle/>
          <a:p>
            <a:pPr>
              <a:lnSpc>
                <a:spcPct val="150000"/>
              </a:lnSpc>
            </a:pPr>
            <a:r>
              <a:rPr lang="en-IN" sz="2000" dirty="0" smtClean="0"/>
              <a:t> - Pass the required parameters along with the function name, and if the function returns a value, then you can store the returned value.</a:t>
            </a:r>
            <a:endParaRPr lang="en-US" sz="2000" b="1" dirty="0" smtClean="0"/>
          </a:p>
        </p:txBody>
      </p:sp>
      <p:sp>
        <p:nvSpPr>
          <p:cNvPr id="3" name="Rectangle 2"/>
          <p:cNvSpPr/>
          <p:nvPr/>
        </p:nvSpPr>
        <p:spPr>
          <a:xfrm>
            <a:off x="228600" y="305045"/>
            <a:ext cx="4572000" cy="4707890"/>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b="1" dirty="0" smtClean="0">
                <a:solidFill>
                  <a:srgbClr val="FFFF00"/>
                </a:solidFill>
              </a:rPr>
              <a:t>int addition (int num1, int num2);</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var1 = 10, var2 = 20;</a:t>
            </a:r>
          </a:p>
          <a:p>
            <a:r>
              <a:rPr lang="en-US" sz="2000" dirty="0" smtClean="0">
                <a:solidFill>
                  <a:schemeClr val="bg1"/>
                </a:solidFill>
              </a:rPr>
              <a:t>     int res = </a:t>
            </a:r>
            <a:r>
              <a:rPr lang="en-US" sz="2000" b="1" dirty="0" smtClean="0">
                <a:solidFill>
                  <a:srgbClr val="FFFF00"/>
                </a:solidFill>
              </a:rPr>
              <a:t>addition (var1</a:t>
            </a:r>
            <a:r>
              <a:rPr lang="en-US" sz="2000" b="1" smtClean="0">
                <a:solidFill>
                  <a:srgbClr val="FFFF00"/>
                </a:solidFill>
              </a:rPr>
              <a:t>, var2);</a:t>
            </a:r>
            <a:endParaRPr lang="en-US" sz="2000" b="1" dirty="0" smtClean="0">
              <a:solidFill>
                <a:srgbClr val="FFFF00"/>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dirty="0" smtClean="0">
                <a:solidFill>
                  <a:schemeClr val="bg1"/>
                </a:solidFill>
              </a:rPr>
              <a:t>int addition(int num1, int num2)</a:t>
            </a:r>
          </a:p>
          <a:p>
            <a:r>
              <a:rPr lang="en-US" sz="2000" dirty="0" smtClean="0">
                <a:solidFill>
                  <a:schemeClr val="bg1"/>
                </a:solidFill>
              </a:rPr>
              <a:t>{</a:t>
            </a:r>
          </a:p>
          <a:p>
            <a:r>
              <a:rPr lang="en-US" sz="2000" dirty="0" smtClean="0">
                <a:solidFill>
                  <a:schemeClr val="bg1"/>
                </a:solidFill>
              </a:rPr>
              <a:t>           int sum;</a:t>
            </a:r>
          </a:p>
          <a:p>
            <a:r>
              <a:rPr lang="en-US" sz="2000" dirty="0" smtClean="0">
                <a:solidFill>
                  <a:schemeClr val="bg1"/>
                </a:solidFill>
              </a:rPr>
              <a:t>           return sum = num1+ num2;</a:t>
            </a:r>
          </a:p>
          <a:p>
            <a:r>
              <a:rPr lang="en-US" sz="2000" dirty="0" smtClean="0">
                <a:solidFill>
                  <a:schemeClr val="bg1"/>
                </a:solidFill>
              </a:rPr>
              <a:t>}</a:t>
            </a:r>
            <a:endParaRPr lang="en-IN" sz="2000" dirty="0">
              <a:solidFill>
                <a:schemeClr val="bg1"/>
              </a:solidFill>
            </a:endParaRPr>
          </a:p>
        </p:txBody>
      </p:sp>
      <p:sp>
        <p:nvSpPr>
          <p:cNvPr id="4" name="TextBox 19"/>
          <p:cNvSpPr txBox="1"/>
          <p:nvPr/>
        </p:nvSpPr>
        <p:spPr>
          <a:xfrm>
            <a:off x="5334000" y="492494"/>
            <a:ext cx="3276600" cy="429895"/>
          </a:xfrm>
          <a:prstGeom prst="rect">
            <a:avLst/>
          </a:prstGeom>
          <a:noFill/>
        </p:spPr>
        <p:txBody>
          <a:bodyPr wrap="square" rtlCol="0">
            <a:spAutoFit/>
          </a:bodyPr>
          <a:lstStyle/>
          <a:p>
            <a:r>
              <a:rPr lang="en-US" sz="2200" b="1" dirty="0" smtClean="0"/>
              <a:t> Function declaration</a:t>
            </a:r>
            <a:endParaRPr lang="en-IN" sz="2200" b="1" dirty="0"/>
          </a:p>
        </p:txBody>
      </p:sp>
      <p:sp>
        <p:nvSpPr>
          <p:cNvPr id="8" name="TextBox 19"/>
          <p:cNvSpPr txBox="1"/>
          <p:nvPr/>
        </p:nvSpPr>
        <p:spPr>
          <a:xfrm>
            <a:off x="5257800" y="1334504"/>
            <a:ext cx="3276600" cy="429895"/>
          </a:xfrm>
          <a:prstGeom prst="rect">
            <a:avLst/>
          </a:prstGeom>
          <a:noFill/>
        </p:spPr>
        <p:txBody>
          <a:bodyPr wrap="square" rtlCol="0">
            <a:spAutoFit/>
          </a:bodyPr>
          <a:lstStyle/>
          <a:p>
            <a:r>
              <a:rPr lang="en-US" sz="2200" b="1" dirty="0" smtClean="0"/>
              <a:t>  Function call</a:t>
            </a:r>
            <a:endParaRPr lang="en-IN" sz="2200"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8" name="TextBox 7"/>
          <p:cNvSpPr txBox="1"/>
          <p:nvPr/>
        </p:nvSpPr>
        <p:spPr>
          <a:xfrm>
            <a:off x="5271135" y="2765690"/>
            <a:ext cx="3580765" cy="1476375"/>
          </a:xfrm>
          <a:prstGeom prst="rect">
            <a:avLst/>
          </a:prstGeom>
          <a:noFill/>
        </p:spPr>
        <p:txBody>
          <a:bodyPr wrap="square" rtlCol="0">
            <a:spAutoFit/>
          </a:bodyPr>
          <a:lstStyle/>
          <a:p>
            <a:pPr algn="just">
              <a:lnSpc>
                <a:spcPct val="150000"/>
              </a:lnSpc>
            </a:pPr>
            <a:r>
              <a:rPr lang="en-US" altLang="en-IN" sz="2000" dirty="0" smtClean="0"/>
              <a:t>- </a:t>
            </a:r>
            <a:r>
              <a:rPr lang="en-IN" sz="2000" dirty="0" smtClean="0"/>
              <a:t>The function body contains a collection of statements that define what the function does.</a:t>
            </a:r>
            <a:endParaRPr lang="en-US" sz="2000" b="1" dirty="0" smtClean="0"/>
          </a:p>
        </p:txBody>
      </p:sp>
      <p:sp>
        <p:nvSpPr>
          <p:cNvPr id="3" name="Rectangle 2"/>
          <p:cNvSpPr/>
          <p:nvPr/>
        </p:nvSpPr>
        <p:spPr>
          <a:xfrm>
            <a:off x="228600" y="305045"/>
            <a:ext cx="4572000" cy="4707890"/>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b="1" dirty="0" smtClean="0">
                <a:solidFill>
                  <a:srgbClr val="FFFF00"/>
                </a:solidFill>
              </a:rPr>
              <a:t>int addition (int num1, int num2);</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var1 = 10, var2 = 20;</a:t>
            </a:r>
          </a:p>
          <a:p>
            <a:r>
              <a:rPr lang="en-US" sz="2000" dirty="0" smtClean="0">
                <a:solidFill>
                  <a:schemeClr val="bg1"/>
                </a:solidFill>
              </a:rPr>
              <a:t>     int res = </a:t>
            </a:r>
            <a:r>
              <a:rPr lang="en-US" sz="2000" b="1" dirty="0" smtClean="0">
                <a:solidFill>
                  <a:srgbClr val="FFFF00"/>
                </a:solidFill>
              </a:rPr>
              <a:t>addition (var1</a:t>
            </a:r>
            <a:r>
              <a:rPr lang="en-US" sz="2000" b="1" smtClean="0">
                <a:solidFill>
                  <a:srgbClr val="FFFF00"/>
                </a:solidFill>
              </a:rPr>
              <a:t>, var2);</a:t>
            </a:r>
            <a:endParaRPr lang="en-US" sz="2000" b="1" dirty="0" smtClean="0">
              <a:solidFill>
                <a:srgbClr val="FFFF00"/>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b="1" dirty="0" smtClean="0">
                <a:solidFill>
                  <a:srgbClr val="FFFF00"/>
                </a:solidFill>
              </a:rPr>
              <a:t>int addition(int num1, int num2)</a:t>
            </a:r>
          </a:p>
          <a:p>
            <a:r>
              <a:rPr lang="en-US" sz="2000" b="1" dirty="0" smtClean="0">
                <a:solidFill>
                  <a:srgbClr val="FFFF00"/>
                </a:solidFill>
              </a:rPr>
              <a:t>{</a:t>
            </a:r>
          </a:p>
          <a:p>
            <a:r>
              <a:rPr lang="en-US" sz="2000" b="1" dirty="0" smtClean="0">
                <a:solidFill>
                  <a:srgbClr val="FFFF00"/>
                </a:solidFill>
              </a:rPr>
              <a:t>           int sum;</a:t>
            </a:r>
          </a:p>
          <a:p>
            <a:r>
              <a:rPr lang="en-US" sz="2000" b="1" dirty="0" smtClean="0">
                <a:solidFill>
                  <a:srgbClr val="FFFF00"/>
                </a:solidFill>
              </a:rPr>
              <a:t>           return sum = num1+ num2;</a:t>
            </a:r>
          </a:p>
          <a:p>
            <a:r>
              <a:rPr lang="en-US" sz="2000" b="1" dirty="0" smtClean="0">
                <a:solidFill>
                  <a:srgbClr val="FFFF00"/>
                </a:solidFill>
              </a:rPr>
              <a:t>}</a:t>
            </a:r>
          </a:p>
        </p:txBody>
      </p:sp>
      <p:sp>
        <p:nvSpPr>
          <p:cNvPr id="4" name="TextBox 19"/>
          <p:cNvSpPr txBox="1"/>
          <p:nvPr/>
        </p:nvSpPr>
        <p:spPr>
          <a:xfrm>
            <a:off x="5334000" y="492494"/>
            <a:ext cx="3276600" cy="429895"/>
          </a:xfrm>
          <a:prstGeom prst="rect">
            <a:avLst/>
          </a:prstGeom>
          <a:noFill/>
        </p:spPr>
        <p:txBody>
          <a:bodyPr wrap="square" rtlCol="0">
            <a:spAutoFit/>
          </a:bodyPr>
          <a:lstStyle/>
          <a:p>
            <a:r>
              <a:rPr lang="en-US" sz="2200" b="1" dirty="0" smtClean="0"/>
              <a:t> Function declaration</a:t>
            </a:r>
            <a:endParaRPr lang="en-IN" sz="2200" b="1" dirty="0"/>
          </a:p>
        </p:txBody>
      </p:sp>
      <p:sp>
        <p:nvSpPr>
          <p:cNvPr id="6" name="TextBox 19"/>
          <p:cNvSpPr txBox="1"/>
          <p:nvPr/>
        </p:nvSpPr>
        <p:spPr>
          <a:xfrm>
            <a:off x="5257800" y="1334504"/>
            <a:ext cx="3276600" cy="429895"/>
          </a:xfrm>
          <a:prstGeom prst="rect">
            <a:avLst/>
          </a:prstGeom>
          <a:noFill/>
        </p:spPr>
        <p:txBody>
          <a:bodyPr wrap="square" rtlCol="0">
            <a:spAutoFit/>
          </a:bodyPr>
          <a:lstStyle/>
          <a:p>
            <a:r>
              <a:rPr lang="en-US" sz="2200" b="1" dirty="0" smtClean="0"/>
              <a:t>  Function call</a:t>
            </a:r>
            <a:endParaRPr lang="en-IN" sz="2200" b="1" dirty="0"/>
          </a:p>
        </p:txBody>
      </p:sp>
      <p:sp>
        <p:nvSpPr>
          <p:cNvPr id="5" name="TextBox 19"/>
          <p:cNvSpPr txBox="1"/>
          <p:nvPr/>
        </p:nvSpPr>
        <p:spPr>
          <a:xfrm>
            <a:off x="5181600" y="2147304"/>
            <a:ext cx="3276600" cy="429895"/>
          </a:xfrm>
          <a:prstGeom prst="rect">
            <a:avLst/>
          </a:prstGeom>
          <a:noFill/>
        </p:spPr>
        <p:txBody>
          <a:bodyPr wrap="square" rtlCol="0">
            <a:spAutoFit/>
          </a:bodyPr>
          <a:lstStyle/>
          <a:p>
            <a:r>
              <a:rPr lang="en-US" sz="2200" b="1" dirty="0" smtClean="0"/>
              <a:t>   Function Definition</a:t>
            </a:r>
            <a:endParaRPr lang="en-IN" sz="2200"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901"/>
            <a:ext cx="52578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3" name="Rectangle 2"/>
          <p:cNvSpPr/>
          <p:nvPr/>
        </p:nvSpPr>
        <p:spPr>
          <a:xfrm>
            <a:off x="228600" y="305045"/>
            <a:ext cx="4572000" cy="4707890"/>
          </a:xfrm>
          <a:prstGeom prst="rect">
            <a:avLst/>
          </a:prstGeom>
        </p:spPr>
        <p:txBody>
          <a:bodyPr>
            <a:spAutoFit/>
          </a:bodyPr>
          <a:lstStyle/>
          <a:p>
            <a:r>
              <a:rPr lang="en-US" sz="2000" dirty="0" smtClean="0">
                <a:solidFill>
                  <a:schemeClr val="bg1"/>
                </a:solidFill>
              </a:rPr>
              <a:t>#include&lt;stdio.h&gt;</a:t>
            </a:r>
            <a:endParaRPr lang="en-IN" sz="2000" dirty="0" smtClean="0">
              <a:solidFill>
                <a:schemeClr val="bg1"/>
              </a:solidFill>
            </a:endParaRPr>
          </a:p>
          <a:p>
            <a:r>
              <a:rPr lang="en-IN" sz="2000" b="1" dirty="0" smtClean="0">
                <a:solidFill>
                  <a:srgbClr val="FFFF00"/>
                </a:solidFill>
              </a:rPr>
              <a:t>int addition (int num1, int num2);</a:t>
            </a:r>
          </a:p>
          <a:p>
            <a:r>
              <a:rPr lang="en-US" sz="2000" dirty="0" smtClean="0">
                <a:solidFill>
                  <a:schemeClr val="bg1"/>
                </a:solidFill>
              </a:rPr>
              <a:t>int main()</a:t>
            </a:r>
          </a:p>
          <a:p>
            <a:r>
              <a:rPr lang="en-US" sz="2000" dirty="0" smtClean="0">
                <a:solidFill>
                  <a:schemeClr val="bg1"/>
                </a:solidFill>
              </a:rPr>
              <a:t>{</a:t>
            </a:r>
          </a:p>
          <a:p>
            <a:r>
              <a:rPr lang="en-US" sz="2000" dirty="0" smtClean="0">
                <a:solidFill>
                  <a:schemeClr val="bg1"/>
                </a:solidFill>
              </a:rPr>
              <a:t>     int var1 = 10, var2 = 20;</a:t>
            </a:r>
          </a:p>
          <a:p>
            <a:r>
              <a:rPr lang="en-US" sz="2000" dirty="0" smtClean="0">
                <a:solidFill>
                  <a:schemeClr val="bg1"/>
                </a:solidFill>
              </a:rPr>
              <a:t>     int res = </a:t>
            </a:r>
            <a:r>
              <a:rPr lang="en-US" sz="2000" b="1" dirty="0" smtClean="0">
                <a:solidFill>
                  <a:srgbClr val="FFFF00"/>
                </a:solidFill>
              </a:rPr>
              <a:t>addition (var1</a:t>
            </a:r>
            <a:r>
              <a:rPr lang="en-US" sz="2000" b="1" smtClean="0">
                <a:solidFill>
                  <a:srgbClr val="FFFF00"/>
                </a:solidFill>
              </a:rPr>
              <a:t>, var2);</a:t>
            </a:r>
            <a:endParaRPr lang="en-US" sz="2000" b="1" dirty="0" smtClean="0">
              <a:solidFill>
                <a:srgbClr val="FFFF00"/>
              </a:solidFill>
            </a:endParaRPr>
          </a:p>
          <a:p>
            <a:r>
              <a:rPr lang="en-US" sz="2000" dirty="0" smtClean="0">
                <a:solidFill>
                  <a:schemeClr val="bg1"/>
                </a:solidFill>
              </a:rPr>
              <a:t>     printf(“%d”, res);</a:t>
            </a:r>
          </a:p>
          <a:p>
            <a:r>
              <a:rPr lang="en-US" sz="2000" dirty="0" smtClean="0">
                <a:solidFill>
                  <a:schemeClr val="bg1"/>
                </a:solidFill>
              </a:rPr>
              <a:t>     return 0; </a:t>
            </a:r>
          </a:p>
          <a:p>
            <a:r>
              <a:rPr lang="en-US" sz="2000" dirty="0" smtClean="0">
                <a:solidFill>
                  <a:schemeClr val="bg1"/>
                </a:solidFill>
              </a:rPr>
              <a:t>}</a:t>
            </a:r>
          </a:p>
          <a:p>
            <a:endParaRPr lang="en-US" sz="2000" dirty="0" smtClean="0">
              <a:solidFill>
                <a:schemeClr val="bg1"/>
              </a:solidFill>
            </a:endParaRPr>
          </a:p>
          <a:p>
            <a:r>
              <a:rPr lang="en-US" sz="2000" b="1" dirty="0" smtClean="0">
                <a:solidFill>
                  <a:srgbClr val="FFFF00"/>
                </a:solidFill>
              </a:rPr>
              <a:t>int addition(int num1, int num2)</a:t>
            </a:r>
          </a:p>
          <a:p>
            <a:r>
              <a:rPr lang="en-US" sz="2000" b="1" dirty="0" smtClean="0">
                <a:solidFill>
                  <a:srgbClr val="FFFF00"/>
                </a:solidFill>
              </a:rPr>
              <a:t>{</a:t>
            </a:r>
          </a:p>
          <a:p>
            <a:r>
              <a:rPr lang="en-US" sz="2000" b="1" dirty="0" smtClean="0">
                <a:solidFill>
                  <a:srgbClr val="FFFF00"/>
                </a:solidFill>
              </a:rPr>
              <a:t>           int sum;</a:t>
            </a:r>
          </a:p>
          <a:p>
            <a:r>
              <a:rPr lang="en-US" sz="2000" b="1" dirty="0" smtClean="0">
                <a:solidFill>
                  <a:srgbClr val="FFFF00"/>
                </a:solidFill>
              </a:rPr>
              <a:t>           return sum = num1+ num2;</a:t>
            </a:r>
          </a:p>
          <a:p>
            <a:r>
              <a:rPr lang="en-US" sz="2000" b="1" dirty="0" smtClean="0">
                <a:solidFill>
                  <a:srgbClr val="FFFF00"/>
                </a:solidFill>
              </a:rPr>
              <a:t>}</a:t>
            </a:r>
          </a:p>
        </p:txBody>
      </p:sp>
      <p:sp>
        <p:nvSpPr>
          <p:cNvPr id="4" name="TextBox 19"/>
          <p:cNvSpPr txBox="1"/>
          <p:nvPr/>
        </p:nvSpPr>
        <p:spPr>
          <a:xfrm>
            <a:off x="5334000" y="492494"/>
            <a:ext cx="3276600" cy="429895"/>
          </a:xfrm>
          <a:prstGeom prst="rect">
            <a:avLst/>
          </a:prstGeom>
          <a:noFill/>
        </p:spPr>
        <p:txBody>
          <a:bodyPr wrap="square" rtlCol="0">
            <a:spAutoFit/>
          </a:bodyPr>
          <a:lstStyle/>
          <a:p>
            <a:r>
              <a:rPr lang="en-US" sz="2200" b="1" dirty="0" smtClean="0"/>
              <a:t> Function declaration</a:t>
            </a:r>
            <a:endParaRPr lang="en-IN" sz="2200" b="1" dirty="0"/>
          </a:p>
        </p:txBody>
      </p:sp>
      <p:sp>
        <p:nvSpPr>
          <p:cNvPr id="6" name="TextBox 19"/>
          <p:cNvSpPr txBox="1"/>
          <p:nvPr/>
        </p:nvSpPr>
        <p:spPr>
          <a:xfrm>
            <a:off x="5257800" y="1334504"/>
            <a:ext cx="3276600" cy="429895"/>
          </a:xfrm>
          <a:prstGeom prst="rect">
            <a:avLst/>
          </a:prstGeom>
          <a:noFill/>
        </p:spPr>
        <p:txBody>
          <a:bodyPr wrap="square" rtlCol="0">
            <a:spAutoFit/>
          </a:bodyPr>
          <a:lstStyle/>
          <a:p>
            <a:r>
              <a:rPr lang="en-US" sz="2200" b="1" dirty="0" smtClean="0"/>
              <a:t>  Function call</a:t>
            </a:r>
            <a:endParaRPr lang="en-IN" sz="2200" b="1" dirty="0"/>
          </a:p>
        </p:txBody>
      </p:sp>
      <p:sp>
        <p:nvSpPr>
          <p:cNvPr id="5" name="TextBox 19"/>
          <p:cNvSpPr txBox="1"/>
          <p:nvPr/>
        </p:nvSpPr>
        <p:spPr>
          <a:xfrm>
            <a:off x="5181600" y="2147304"/>
            <a:ext cx="3276600" cy="429895"/>
          </a:xfrm>
          <a:prstGeom prst="rect">
            <a:avLst/>
          </a:prstGeom>
          <a:noFill/>
        </p:spPr>
        <p:txBody>
          <a:bodyPr wrap="square" rtlCol="0">
            <a:spAutoFit/>
          </a:bodyPr>
          <a:lstStyle/>
          <a:p>
            <a:r>
              <a:rPr lang="en-US" sz="2200" b="1" dirty="0" smtClean="0"/>
              <a:t>   Function Definition</a:t>
            </a:r>
            <a:endParaRPr lang="en-IN" sz="2200" b="1" dirty="0"/>
          </a:p>
        </p:txBody>
      </p:sp>
      <p:sp>
        <p:nvSpPr>
          <p:cNvPr id="13" name="TextBox 19"/>
          <p:cNvSpPr txBox="1"/>
          <p:nvPr/>
        </p:nvSpPr>
        <p:spPr>
          <a:xfrm>
            <a:off x="5156200" y="3493504"/>
            <a:ext cx="3276600" cy="429895"/>
          </a:xfrm>
          <a:prstGeom prst="rect">
            <a:avLst/>
          </a:prstGeom>
          <a:noFill/>
        </p:spPr>
        <p:txBody>
          <a:bodyPr wrap="square" rtlCol="0">
            <a:spAutoFit/>
          </a:bodyPr>
          <a:lstStyle/>
          <a:p>
            <a:r>
              <a:rPr lang="en-US" sz="2200" b="1" dirty="0" smtClean="0"/>
              <a:t>   Output: 30</a:t>
            </a:r>
            <a:endParaRPr lang="en-IN" sz="22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ppt_x</p:attrName>
                                        </p:attrNameLst>
                                      </p:cBhvr>
                                      <p:tavLst>
                                        <p:tav tm="0">
                                          <p:val>
                                            <p:strVal val="#ppt_x-.2"/>
                                          </p:val>
                                        </p:tav>
                                        <p:tav tm="100000">
                                          <p:val>
                                            <p:strVal val="#ppt_x"/>
                                          </p:val>
                                        </p:tav>
                                      </p:tavLst>
                                    </p:anim>
                                    <p:anim calcmode="lin" valueType="num">
                                      <p:cBhvr>
                                        <p:cTn id="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929640" y="878655"/>
            <a:ext cx="7687945" cy="1291590"/>
          </a:xfrm>
          <a:prstGeom prst="rect">
            <a:avLst/>
          </a:prstGeom>
        </p:spPr>
        <p:txBody>
          <a:bodyPr wrap="square">
            <a:spAutoFit/>
          </a:bodyPr>
          <a:lstStyle/>
          <a:p>
            <a:pPr>
              <a:lnSpc>
                <a:spcPct val="150000"/>
              </a:lnSpc>
            </a:pPr>
            <a:r>
              <a:rPr lang="en-US" altLang="en-IN" sz="2400" dirty="0">
                <a:solidFill>
                  <a:schemeClr val="bg1"/>
                </a:solidFill>
              </a:rPr>
              <a:t>Write a program to find the </a:t>
            </a:r>
            <a:r>
              <a:rPr lang="en-US" altLang="en-IN" sz="2400" b="1" dirty="0">
                <a:solidFill>
                  <a:schemeClr val="bg1"/>
                </a:solidFill>
              </a:rPr>
              <a:t>sum of n natural numbers</a:t>
            </a:r>
            <a:r>
              <a:rPr lang="en-US" altLang="en-IN" sz="2400" dirty="0">
                <a:solidFill>
                  <a:schemeClr val="bg1"/>
                </a:solidFill>
              </a:rPr>
              <a:t> using </a:t>
            </a:r>
            <a:r>
              <a:rPr lang="en-US" altLang="en-IN" sz="2800" b="1" dirty="0">
                <a:solidFill>
                  <a:srgbClr val="FFFF00"/>
                </a:solidFill>
              </a:rPr>
              <a:t>recursion</a:t>
            </a:r>
            <a:r>
              <a:rPr lang="en-US" altLang="en-IN" sz="2800" dirty="0">
                <a:solidFill>
                  <a:schemeClr val="bg1"/>
                </a:solidFill>
              </a:rPr>
              <a:t>.</a:t>
            </a:r>
          </a:p>
        </p:txBody>
      </p:sp>
      <p:sp>
        <p:nvSpPr>
          <p:cNvPr id="3" name="Rectangle 2"/>
          <p:cNvSpPr/>
          <p:nvPr/>
        </p:nvSpPr>
        <p:spPr>
          <a:xfrm>
            <a:off x="5773420" y="2846970"/>
            <a:ext cx="249428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5	</a:t>
            </a:r>
          </a:p>
          <a:p>
            <a:pPr>
              <a:lnSpc>
                <a:spcPct val="150000"/>
              </a:lnSpc>
            </a:pPr>
            <a:r>
              <a:rPr lang="en-US" sz="2400" dirty="0" smtClean="0">
                <a:solidFill>
                  <a:schemeClr val="bg1"/>
                </a:solidFill>
              </a:rPr>
              <a:t>Output:  15</a:t>
            </a:r>
            <a:endParaRPr lang="en-US" sz="3200" dirty="0" smtClean="0">
              <a:solidFill>
                <a:schemeClr val="bg1"/>
              </a:solidFill>
            </a:endParaRPr>
          </a:p>
        </p:txBody>
      </p:sp>
      <p:sp>
        <p:nvSpPr>
          <p:cNvPr id="2" name="Rectangle 1"/>
          <p:cNvSpPr/>
          <p:nvPr/>
        </p:nvSpPr>
        <p:spPr>
          <a:xfrm>
            <a:off x="3333750" y="2846970"/>
            <a:ext cx="2494280" cy="1198880"/>
          </a:xfrm>
          <a:prstGeom prst="rect">
            <a:avLst/>
          </a:prstGeom>
        </p:spPr>
        <p:txBody>
          <a:bodyPr wrap="square">
            <a:spAutoFit/>
          </a:bodyPr>
          <a:lstStyle/>
          <a:p>
            <a:pPr>
              <a:lnSpc>
                <a:spcPct val="150000"/>
              </a:lnSpc>
            </a:pPr>
            <a:r>
              <a:rPr lang="en-US" sz="2000" dirty="0" smtClean="0">
                <a:solidFill>
                  <a:schemeClr val="bg1"/>
                </a:solidFill>
              </a:rPr>
              <a:t>I</a:t>
            </a:r>
            <a:r>
              <a:rPr lang="en-US" sz="2400" dirty="0" smtClean="0">
                <a:solidFill>
                  <a:schemeClr val="bg1"/>
                </a:solidFill>
              </a:rPr>
              <a:t>nput: 10	</a:t>
            </a:r>
          </a:p>
          <a:p>
            <a:pPr>
              <a:lnSpc>
                <a:spcPct val="150000"/>
              </a:lnSpc>
            </a:pPr>
            <a:r>
              <a:rPr lang="en-US" sz="2400" dirty="0" smtClean="0">
                <a:solidFill>
                  <a:schemeClr val="bg1"/>
                </a:solidFill>
              </a:rPr>
              <a:t>Output:  55</a:t>
            </a:r>
            <a:endParaRPr lang="en-US" sz="3200"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ppt_x</p:attrName>
                                        </p:attrNameLst>
                                      </p:cBhvr>
                                      <p:tavLst>
                                        <p:tav tm="0">
                                          <p:val>
                                            <p:strVal val="#ppt_x-.2"/>
                                          </p:val>
                                        </p:tav>
                                        <p:tav tm="100000">
                                          <p:val>
                                            <p:strVal val="#ppt_x"/>
                                          </p:val>
                                        </p:tav>
                                      </p:tavLst>
                                    </p:anim>
                                    <p:anim calcmode="lin" valueType="num">
                                      <p:cBhvr>
                                        <p:cTn id="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85"/>
            <a:ext cx="4470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58235"/>
            <a:ext cx="4191000" cy="4661535"/>
          </a:xfrm>
          <a:prstGeom prst="rect">
            <a:avLst/>
          </a:prstGeom>
        </p:spPr>
        <p:txBody>
          <a:bodyPr wrap="square">
            <a:spAutoFit/>
          </a:bodyPr>
          <a:lstStyle/>
          <a:p>
            <a:pPr>
              <a:lnSpc>
                <a:spcPct val="150000"/>
              </a:lnSpc>
            </a:pPr>
            <a:r>
              <a:rPr lang="en-US" sz="2200" dirty="0" smtClean="0">
                <a:solidFill>
                  <a:schemeClr val="bg1"/>
                </a:solidFill>
                <a:sym typeface="+mn-ea"/>
              </a:rPr>
              <a:t>#include &lt;stdio.h&gt;</a:t>
            </a:r>
          </a:p>
          <a:p>
            <a:pPr>
              <a:lnSpc>
                <a:spcPct val="150000"/>
              </a:lnSpc>
            </a:pPr>
            <a:r>
              <a:rPr lang="en-US" sz="2200" dirty="0" smtClean="0">
                <a:solidFill>
                  <a:schemeClr val="bg1"/>
                </a:solidFill>
                <a:sym typeface="+mn-ea"/>
              </a:rPr>
              <a:t>int sum(int n);</a:t>
            </a:r>
          </a:p>
          <a:p>
            <a:pPr>
              <a:lnSpc>
                <a:spcPct val="150000"/>
              </a:lnSpc>
            </a:pPr>
            <a:r>
              <a:rPr lang="en-US" sz="2200" dirty="0" smtClean="0">
                <a:solidFill>
                  <a:schemeClr val="bg1"/>
                </a:solidFill>
                <a:sym typeface="+mn-ea"/>
              </a:rPr>
              <a:t>int main()</a:t>
            </a:r>
          </a:p>
          <a:p>
            <a:pPr>
              <a:lnSpc>
                <a:spcPct val="150000"/>
              </a:lnSpc>
            </a:pPr>
            <a:r>
              <a:rPr lang="en-US" sz="2200" dirty="0" smtClean="0">
                <a:solidFill>
                  <a:schemeClr val="bg1"/>
                </a:solidFill>
                <a:sym typeface="+mn-ea"/>
              </a:rPr>
              <a:t>{</a:t>
            </a:r>
          </a:p>
          <a:p>
            <a:pPr>
              <a:lnSpc>
                <a:spcPct val="150000"/>
              </a:lnSpc>
            </a:pPr>
            <a:r>
              <a:rPr lang="en-US" sz="2200" dirty="0" smtClean="0">
                <a:solidFill>
                  <a:schemeClr val="bg1"/>
                </a:solidFill>
                <a:sym typeface="+mn-ea"/>
              </a:rPr>
              <a:t>    int Number, result;</a:t>
            </a:r>
          </a:p>
          <a:p>
            <a:pPr>
              <a:lnSpc>
                <a:spcPct val="150000"/>
              </a:lnSpc>
            </a:pPr>
            <a:r>
              <a:rPr lang="en-US" sz="2200" dirty="0" smtClean="0">
                <a:solidFill>
                  <a:schemeClr val="bg1"/>
                </a:solidFill>
                <a:sym typeface="+mn-ea"/>
              </a:rPr>
              <a:t>    scanf("%d", &amp;Number);</a:t>
            </a:r>
          </a:p>
          <a:p>
            <a:pPr>
              <a:lnSpc>
                <a:spcPct val="150000"/>
              </a:lnSpc>
            </a:pPr>
            <a:r>
              <a:rPr lang="en-US" sz="2200" dirty="0" smtClean="0">
                <a:solidFill>
                  <a:schemeClr val="bg1"/>
                </a:solidFill>
                <a:sym typeface="+mn-ea"/>
              </a:rPr>
              <a:t>    result = sum(Number);</a:t>
            </a:r>
          </a:p>
          <a:p>
            <a:pPr>
              <a:lnSpc>
                <a:spcPct val="150000"/>
              </a:lnSpc>
            </a:pPr>
            <a:r>
              <a:rPr lang="en-US" sz="2200" dirty="0" smtClean="0">
                <a:solidFill>
                  <a:schemeClr val="bg1"/>
                </a:solidFill>
                <a:sym typeface="+mn-ea"/>
              </a:rPr>
              <a:t>    printf("sum=%d", result);</a:t>
            </a:r>
          </a:p>
          <a:p>
            <a:pPr>
              <a:lnSpc>
                <a:spcPct val="150000"/>
              </a:lnSpc>
            </a:pPr>
            <a:r>
              <a:rPr lang="en-US" sz="2200" dirty="0" smtClean="0">
                <a:solidFill>
                  <a:schemeClr val="bg1"/>
                </a:solidFill>
                <a:sym typeface="+mn-ea"/>
              </a:rPr>
              <a:t>}</a:t>
            </a:r>
          </a:p>
        </p:txBody>
      </p:sp>
      <p:sp>
        <p:nvSpPr>
          <p:cNvPr id="3" name="Text Box 2"/>
          <p:cNvSpPr txBox="1"/>
          <p:nvPr/>
        </p:nvSpPr>
        <p:spPr>
          <a:xfrm>
            <a:off x="6997065" y="3441965"/>
            <a:ext cx="1666240" cy="598805"/>
          </a:xfrm>
          <a:prstGeom prst="rect">
            <a:avLst/>
          </a:prstGeom>
          <a:noFill/>
        </p:spPr>
        <p:txBody>
          <a:bodyPr wrap="none" rtlCol="0" anchor="t">
            <a:spAutoFit/>
          </a:bodyPr>
          <a:lstStyle/>
          <a:p>
            <a:pPr>
              <a:lnSpc>
                <a:spcPct val="150000"/>
              </a:lnSpc>
            </a:pPr>
            <a:r>
              <a:rPr lang="en-US" sz="2200" b="1">
                <a:solidFill>
                  <a:srgbClr val="FF0000"/>
                </a:solidFill>
              </a:rPr>
              <a:t>Number  =  3</a:t>
            </a:r>
          </a:p>
        </p:txBody>
      </p:sp>
      <p:sp>
        <p:nvSpPr>
          <p:cNvPr id="6" name="Rectangle 5"/>
          <p:cNvSpPr/>
          <p:nvPr/>
        </p:nvSpPr>
        <p:spPr>
          <a:xfrm>
            <a:off x="4546600" y="149675"/>
            <a:ext cx="3747770" cy="3646170"/>
          </a:xfrm>
          <a:prstGeom prst="rect">
            <a:avLst/>
          </a:prstGeom>
        </p:spPr>
        <p:txBody>
          <a:bodyPr wrap="square">
            <a:spAutoFit/>
          </a:bodyPr>
          <a:lstStyle/>
          <a:p>
            <a:pPr>
              <a:lnSpc>
                <a:spcPct val="150000"/>
              </a:lnSpc>
            </a:pPr>
            <a:r>
              <a:rPr lang="en-US" sz="2200" dirty="0" smtClean="0">
                <a:solidFill>
                  <a:schemeClr val="tx1"/>
                </a:solidFill>
              </a:rPr>
              <a:t>int sum(int n)</a:t>
            </a:r>
          </a:p>
          <a:p>
            <a:pPr>
              <a:lnSpc>
                <a:spcPct val="150000"/>
              </a:lnSpc>
            </a:pPr>
            <a:r>
              <a:rPr lang="en-US" sz="2200" dirty="0" smtClean="0">
                <a:solidFill>
                  <a:schemeClr val="tx1"/>
                </a:solidFill>
              </a:rPr>
              <a:t>{</a:t>
            </a:r>
          </a:p>
          <a:p>
            <a:pPr>
              <a:lnSpc>
                <a:spcPct val="150000"/>
              </a:lnSpc>
            </a:pPr>
            <a:r>
              <a:rPr lang="en-US" sz="2200" dirty="0" smtClean="0">
                <a:solidFill>
                  <a:schemeClr val="tx1"/>
                </a:solidFill>
              </a:rPr>
              <a:t>    if (n != 0)</a:t>
            </a:r>
          </a:p>
          <a:p>
            <a:pPr>
              <a:lnSpc>
                <a:spcPct val="150000"/>
              </a:lnSpc>
            </a:pPr>
            <a:r>
              <a:rPr lang="en-US" sz="2200" dirty="0" smtClean="0">
                <a:solidFill>
                  <a:schemeClr val="tx1"/>
                </a:solidFill>
              </a:rPr>
              <a:t>        return n + </a:t>
            </a:r>
            <a:r>
              <a:rPr lang="en-US" sz="2200" b="1" dirty="0" smtClean="0">
                <a:solidFill>
                  <a:schemeClr val="tx1"/>
                </a:solidFill>
              </a:rPr>
              <a:t>sum(n-1)</a:t>
            </a:r>
            <a:r>
              <a:rPr lang="en-US" sz="2200" dirty="0" smtClean="0">
                <a:solidFill>
                  <a:schemeClr val="tx1"/>
                </a:solidFill>
              </a:rPr>
              <a:t>; </a:t>
            </a:r>
          </a:p>
          <a:p>
            <a:pPr>
              <a:lnSpc>
                <a:spcPct val="150000"/>
              </a:lnSpc>
            </a:pPr>
            <a:r>
              <a:rPr lang="en-US" sz="2200" dirty="0" smtClean="0">
                <a:solidFill>
                  <a:schemeClr val="tx1"/>
                </a:solidFill>
              </a:rPr>
              <a:t>    else</a:t>
            </a:r>
          </a:p>
          <a:p>
            <a:pPr>
              <a:lnSpc>
                <a:spcPct val="150000"/>
              </a:lnSpc>
            </a:pPr>
            <a:r>
              <a:rPr lang="en-US" sz="2200" dirty="0" smtClean="0">
                <a:solidFill>
                  <a:schemeClr val="tx1"/>
                </a:solidFill>
              </a:rPr>
              <a:t>        return n;</a:t>
            </a:r>
          </a:p>
          <a:p>
            <a:pPr>
              <a:lnSpc>
                <a:spcPct val="150000"/>
              </a:lnSpc>
            </a:pPr>
            <a:r>
              <a:rPr lang="en-US" sz="2200" dirty="0" smtClean="0">
                <a:solidFill>
                  <a:schemeClr val="tx1"/>
                </a:solidFill>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Right)">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1000" fill="hold"/>
                                        <p:tgtEl>
                                          <p:spTgt spid="3"/>
                                        </p:tgtEl>
                                        <p:attrNameLst>
                                          <p:attrName>ppt_x</p:attrName>
                                        </p:attrNameLst>
                                      </p:cBhvr>
                                      <p:tavLst>
                                        <p:tav tm="0">
                                          <p:val>
                                            <p:strVal val="#ppt_x-.2"/>
                                          </p:val>
                                        </p:tav>
                                        <p:tav tm="100000">
                                          <p:val>
                                            <p:strVal val="#ppt_x"/>
                                          </p:val>
                                        </p:tav>
                                      </p:tavLst>
                                    </p:anim>
                                    <p:anim calcmode="lin" valueType="num">
                                      <p:cBhvr>
                                        <p:cTn id="17"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85"/>
            <a:ext cx="4470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58235"/>
            <a:ext cx="4191000" cy="4661535"/>
          </a:xfrm>
          <a:prstGeom prst="rect">
            <a:avLst/>
          </a:prstGeom>
        </p:spPr>
        <p:txBody>
          <a:bodyPr wrap="square">
            <a:spAutoFit/>
          </a:bodyPr>
          <a:lstStyle/>
          <a:p>
            <a:pPr>
              <a:lnSpc>
                <a:spcPct val="150000"/>
              </a:lnSpc>
            </a:pPr>
            <a:r>
              <a:rPr lang="en-US" sz="2200" dirty="0" smtClean="0">
                <a:solidFill>
                  <a:schemeClr val="bg1"/>
                </a:solidFill>
                <a:sym typeface="+mn-ea"/>
              </a:rPr>
              <a:t>#include &lt;stdio.h&gt;</a:t>
            </a:r>
          </a:p>
          <a:p>
            <a:pPr>
              <a:lnSpc>
                <a:spcPct val="150000"/>
              </a:lnSpc>
            </a:pPr>
            <a:r>
              <a:rPr lang="en-US" sz="2200" dirty="0" smtClean="0">
                <a:solidFill>
                  <a:schemeClr val="bg1"/>
                </a:solidFill>
                <a:sym typeface="+mn-ea"/>
              </a:rPr>
              <a:t>int sum(int n);</a:t>
            </a:r>
          </a:p>
          <a:p>
            <a:pPr>
              <a:lnSpc>
                <a:spcPct val="150000"/>
              </a:lnSpc>
            </a:pPr>
            <a:r>
              <a:rPr lang="en-US" sz="2200" dirty="0" smtClean="0">
                <a:solidFill>
                  <a:schemeClr val="bg1"/>
                </a:solidFill>
                <a:sym typeface="+mn-ea"/>
              </a:rPr>
              <a:t>int main()</a:t>
            </a:r>
          </a:p>
          <a:p>
            <a:pPr>
              <a:lnSpc>
                <a:spcPct val="150000"/>
              </a:lnSpc>
            </a:pPr>
            <a:r>
              <a:rPr lang="en-US" sz="2200" dirty="0" smtClean="0">
                <a:solidFill>
                  <a:schemeClr val="bg1"/>
                </a:solidFill>
                <a:sym typeface="+mn-ea"/>
              </a:rPr>
              <a:t>{</a:t>
            </a:r>
          </a:p>
          <a:p>
            <a:pPr>
              <a:lnSpc>
                <a:spcPct val="150000"/>
              </a:lnSpc>
            </a:pPr>
            <a:r>
              <a:rPr lang="en-US" sz="2200" dirty="0" smtClean="0">
                <a:solidFill>
                  <a:schemeClr val="bg1"/>
                </a:solidFill>
                <a:sym typeface="+mn-ea"/>
              </a:rPr>
              <a:t>    int Number, result;</a:t>
            </a:r>
          </a:p>
          <a:p>
            <a:pPr>
              <a:lnSpc>
                <a:spcPct val="150000"/>
              </a:lnSpc>
            </a:pPr>
            <a:r>
              <a:rPr lang="en-US" sz="2200" dirty="0" smtClean="0">
                <a:solidFill>
                  <a:schemeClr val="bg1"/>
                </a:solidFill>
                <a:sym typeface="+mn-ea"/>
              </a:rPr>
              <a:t>    scanf("%d", &amp;Number);</a:t>
            </a:r>
          </a:p>
          <a:p>
            <a:pPr>
              <a:lnSpc>
                <a:spcPct val="150000"/>
              </a:lnSpc>
            </a:pPr>
            <a:r>
              <a:rPr lang="en-US" sz="2200" dirty="0" smtClean="0">
                <a:solidFill>
                  <a:schemeClr val="bg1"/>
                </a:solidFill>
                <a:sym typeface="+mn-ea"/>
              </a:rPr>
              <a:t>    result = sum(</a:t>
            </a:r>
            <a:r>
              <a:rPr lang="en-US" sz="2200" b="1" dirty="0" smtClean="0">
                <a:solidFill>
                  <a:srgbClr val="FF0000"/>
                </a:solidFill>
                <a:sym typeface="+mn-ea"/>
              </a:rPr>
              <a:t>3</a:t>
            </a:r>
            <a:r>
              <a:rPr lang="en-US" sz="2200" dirty="0" smtClean="0">
                <a:solidFill>
                  <a:schemeClr val="bg1"/>
                </a:solidFill>
                <a:sym typeface="+mn-ea"/>
              </a:rPr>
              <a:t>);</a:t>
            </a:r>
          </a:p>
          <a:p>
            <a:pPr>
              <a:lnSpc>
                <a:spcPct val="150000"/>
              </a:lnSpc>
            </a:pPr>
            <a:r>
              <a:rPr lang="en-US" sz="2200" dirty="0" smtClean="0">
                <a:solidFill>
                  <a:schemeClr val="bg1"/>
                </a:solidFill>
                <a:sym typeface="+mn-ea"/>
              </a:rPr>
              <a:t>    printf("sum=%d", result);</a:t>
            </a:r>
          </a:p>
          <a:p>
            <a:pPr>
              <a:lnSpc>
                <a:spcPct val="150000"/>
              </a:lnSpc>
            </a:pPr>
            <a:r>
              <a:rPr lang="en-US" sz="2200" dirty="0" smtClean="0">
                <a:solidFill>
                  <a:schemeClr val="bg1"/>
                </a:solidFill>
                <a:sym typeface="+mn-ea"/>
              </a:rPr>
              <a:t>}</a:t>
            </a:r>
          </a:p>
        </p:txBody>
      </p:sp>
      <p:sp>
        <p:nvSpPr>
          <p:cNvPr id="3" name="Text Box 2"/>
          <p:cNvSpPr txBox="1"/>
          <p:nvPr/>
        </p:nvSpPr>
        <p:spPr>
          <a:xfrm>
            <a:off x="6997065" y="3441965"/>
            <a:ext cx="1666240" cy="598805"/>
          </a:xfrm>
          <a:prstGeom prst="rect">
            <a:avLst/>
          </a:prstGeom>
          <a:noFill/>
        </p:spPr>
        <p:txBody>
          <a:bodyPr wrap="none" rtlCol="0" anchor="t">
            <a:spAutoFit/>
          </a:bodyPr>
          <a:lstStyle/>
          <a:p>
            <a:pPr>
              <a:lnSpc>
                <a:spcPct val="150000"/>
              </a:lnSpc>
            </a:pPr>
            <a:r>
              <a:rPr lang="en-US" sz="2200" b="1" dirty="0">
                <a:solidFill>
                  <a:srgbClr val="FF0000"/>
                </a:solidFill>
              </a:rPr>
              <a:t>Number  =  3</a:t>
            </a:r>
          </a:p>
        </p:txBody>
      </p:sp>
      <p:sp>
        <p:nvSpPr>
          <p:cNvPr id="6" name="Rectangle 5"/>
          <p:cNvSpPr/>
          <p:nvPr/>
        </p:nvSpPr>
        <p:spPr>
          <a:xfrm>
            <a:off x="4546600" y="149675"/>
            <a:ext cx="3747770" cy="3646170"/>
          </a:xfrm>
          <a:prstGeom prst="rect">
            <a:avLst/>
          </a:prstGeom>
        </p:spPr>
        <p:txBody>
          <a:bodyPr wrap="square">
            <a:spAutoFit/>
          </a:bodyPr>
          <a:lstStyle/>
          <a:p>
            <a:pPr>
              <a:lnSpc>
                <a:spcPct val="150000"/>
              </a:lnSpc>
            </a:pPr>
            <a:r>
              <a:rPr lang="en-US" sz="2200" dirty="0" smtClean="0">
                <a:solidFill>
                  <a:schemeClr val="tx1"/>
                </a:solidFill>
              </a:rPr>
              <a:t>int sum(int n)</a:t>
            </a:r>
          </a:p>
          <a:p>
            <a:pPr>
              <a:lnSpc>
                <a:spcPct val="150000"/>
              </a:lnSpc>
            </a:pPr>
            <a:r>
              <a:rPr lang="en-US" sz="2200" dirty="0" smtClean="0">
                <a:solidFill>
                  <a:schemeClr val="tx1"/>
                </a:solidFill>
              </a:rPr>
              <a:t>{</a:t>
            </a:r>
          </a:p>
          <a:p>
            <a:pPr>
              <a:lnSpc>
                <a:spcPct val="150000"/>
              </a:lnSpc>
            </a:pPr>
            <a:r>
              <a:rPr lang="en-US" sz="2200" dirty="0" smtClean="0">
                <a:solidFill>
                  <a:schemeClr val="tx1"/>
                </a:solidFill>
              </a:rPr>
              <a:t>    if (n != 0)</a:t>
            </a:r>
          </a:p>
          <a:p>
            <a:pPr>
              <a:lnSpc>
                <a:spcPct val="150000"/>
              </a:lnSpc>
            </a:pPr>
            <a:r>
              <a:rPr lang="en-US" sz="2200" dirty="0" smtClean="0">
                <a:solidFill>
                  <a:schemeClr val="tx1"/>
                </a:solidFill>
              </a:rPr>
              <a:t>        return n + </a:t>
            </a:r>
            <a:r>
              <a:rPr lang="en-US" sz="2200" b="1" dirty="0" smtClean="0">
                <a:solidFill>
                  <a:schemeClr val="tx1"/>
                </a:solidFill>
              </a:rPr>
              <a:t>sum(n-1)</a:t>
            </a:r>
            <a:r>
              <a:rPr lang="en-US" sz="2200" dirty="0" smtClean="0">
                <a:solidFill>
                  <a:schemeClr val="tx1"/>
                </a:solidFill>
              </a:rPr>
              <a:t>; </a:t>
            </a:r>
          </a:p>
          <a:p>
            <a:pPr>
              <a:lnSpc>
                <a:spcPct val="150000"/>
              </a:lnSpc>
            </a:pPr>
            <a:r>
              <a:rPr lang="en-US" sz="2200" dirty="0" smtClean="0">
                <a:solidFill>
                  <a:schemeClr val="tx1"/>
                </a:solidFill>
              </a:rPr>
              <a:t>    else</a:t>
            </a:r>
          </a:p>
          <a:p>
            <a:pPr>
              <a:lnSpc>
                <a:spcPct val="150000"/>
              </a:lnSpc>
            </a:pPr>
            <a:r>
              <a:rPr lang="en-US" sz="2200" dirty="0" smtClean="0">
                <a:solidFill>
                  <a:schemeClr val="tx1"/>
                </a:solidFill>
              </a:rPr>
              <a:t>        return n;</a:t>
            </a:r>
          </a:p>
          <a:p>
            <a:pPr>
              <a:lnSpc>
                <a:spcPct val="150000"/>
              </a:lnSpc>
            </a:pPr>
            <a:r>
              <a:rPr lang="en-US" sz="2200" dirty="0" smtClean="0">
                <a:solidFill>
                  <a:schemeClr val="tx1"/>
                </a:solidFill>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85"/>
            <a:ext cx="44704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52400" y="58235"/>
            <a:ext cx="4191000" cy="4661535"/>
          </a:xfrm>
          <a:prstGeom prst="rect">
            <a:avLst/>
          </a:prstGeom>
        </p:spPr>
        <p:txBody>
          <a:bodyPr wrap="square">
            <a:spAutoFit/>
          </a:bodyPr>
          <a:lstStyle/>
          <a:p>
            <a:pPr>
              <a:lnSpc>
                <a:spcPct val="150000"/>
              </a:lnSpc>
            </a:pPr>
            <a:r>
              <a:rPr lang="en-US" sz="2200" dirty="0" smtClean="0">
                <a:solidFill>
                  <a:schemeClr val="bg1"/>
                </a:solidFill>
                <a:sym typeface="+mn-ea"/>
              </a:rPr>
              <a:t>#include &lt;stdio.h&gt;</a:t>
            </a:r>
          </a:p>
          <a:p>
            <a:pPr>
              <a:lnSpc>
                <a:spcPct val="150000"/>
              </a:lnSpc>
            </a:pPr>
            <a:r>
              <a:rPr lang="en-US" sz="2200" dirty="0" smtClean="0">
                <a:solidFill>
                  <a:schemeClr val="bg1"/>
                </a:solidFill>
                <a:sym typeface="+mn-ea"/>
              </a:rPr>
              <a:t>int sum(int n);</a:t>
            </a:r>
          </a:p>
          <a:p>
            <a:pPr>
              <a:lnSpc>
                <a:spcPct val="150000"/>
              </a:lnSpc>
            </a:pPr>
            <a:r>
              <a:rPr lang="en-US" sz="2200" dirty="0" smtClean="0">
                <a:solidFill>
                  <a:schemeClr val="bg1"/>
                </a:solidFill>
                <a:sym typeface="+mn-ea"/>
              </a:rPr>
              <a:t>int main()</a:t>
            </a:r>
          </a:p>
          <a:p>
            <a:pPr>
              <a:lnSpc>
                <a:spcPct val="150000"/>
              </a:lnSpc>
            </a:pPr>
            <a:r>
              <a:rPr lang="en-US" sz="2200" dirty="0" smtClean="0">
                <a:solidFill>
                  <a:schemeClr val="bg1"/>
                </a:solidFill>
                <a:sym typeface="+mn-ea"/>
              </a:rPr>
              <a:t>{</a:t>
            </a:r>
          </a:p>
          <a:p>
            <a:pPr>
              <a:lnSpc>
                <a:spcPct val="150000"/>
              </a:lnSpc>
            </a:pPr>
            <a:r>
              <a:rPr lang="en-US" sz="2200" dirty="0" smtClean="0">
                <a:solidFill>
                  <a:schemeClr val="bg1"/>
                </a:solidFill>
                <a:sym typeface="+mn-ea"/>
              </a:rPr>
              <a:t>    int Number, result;</a:t>
            </a:r>
          </a:p>
          <a:p>
            <a:pPr>
              <a:lnSpc>
                <a:spcPct val="150000"/>
              </a:lnSpc>
            </a:pPr>
            <a:r>
              <a:rPr lang="en-US" sz="2200" dirty="0" smtClean="0">
                <a:solidFill>
                  <a:schemeClr val="bg1"/>
                </a:solidFill>
                <a:sym typeface="+mn-ea"/>
              </a:rPr>
              <a:t>    scanf("%d", &amp;Number);</a:t>
            </a:r>
          </a:p>
          <a:p>
            <a:pPr>
              <a:lnSpc>
                <a:spcPct val="150000"/>
              </a:lnSpc>
            </a:pPr>
            <a:r>
              <a:rPr lang="en-US" sz="2200" dirty="0" smtClean="0">
                <a:solidFill>
                  <a:schemeClr val="bg1"/>
                </a:solidFill>
                <a:sym typeface="+mn-ea"/>
              </a:rPr>
              <a:t>    result = sum(</a:t>
            </a:r>
            <a:r>
              <a:rPr lang="en-US" sz="2200" b="1" dirty="0" smtClean="0">
                <a:solidFill>
                  <a:srgbClr val="FF0000"/>
                </a:solidFill>
                <a:sym typeface="+mn-ea"/>
              </a:rPr>
              <a:t>3</a:t>
            </a:r>
            <a:r>
              <a:rPr lang="en-US" sz="2200" dirty="0" smtClean="0">
                <a:solidFill>
                  <a:schemeClr val="bg1"/>
                </a:solidFill>
                <a:sym typeface="+mn-ea"/>
              </a:rPr>
              <a:t>);</a:t>
            </a:r>
          </a:p>
          <a:p>
            <a:pPr>
              <a:lnSpc>
                <a:spcPct val="150000"/>
              </a:lnSpc>
            </a:pPr>
            <a:r>
              <a:rPr lang="en-US" sz="2200" dirty="0" smtClean="0">
                <a:solidFill>
                  <a:schemeClr val="bg1"/>
                </a:solidFill>
                <a:sym typeface="+mn-ea"/>
              </a:rPr>
              <a:t>    printf("sum=%d", result);</a:t>
            </a:r>
          </a:p>
          <a:p>
            <a:pPr>
              <a:lnSpc>
                <a:spcPct val="150000"/>
              </a:lnSpc>
            </a:pPr>
            <a:r>
              <a:rPr lang="en-US" sz="2200" dirty="0" smtClean="0">
                <a:solidFill>
                  <a:schemeClr val="bg1"/>
                </a:solidFill>
                <a:sym typeface="+mn-ea"/>
              </a:rPr>
              <a:t>}</a:t>
            </a:r>
          </a:p>
        </p:txBody>
      </p:sp>
      <p:sp>
        <p:nvSpPr>
          <p:cNvPr id="2" name="Rectangle 1"/>
          <p:cNvSpPr/>
          <p:nvPr/>
        </p:nvSpPr>
        <p:spPr>
          <a:xfrm>
            <a:off x="4546600" y="149675"/>
            <a:ext cx="3747770" cy="3646170"/>
          </a:xfrm>
          <a:prstGeom prst="rect">
            <a:avLst/>
          </a:prstGeom>
        </p:spPr>
        <p:txBody>
          <a:bodyPr wrap="square">
            <a:spAutoFit/>
          </a:bodyPr>
          <a:lstStyle/>
          <a:p>
            <a:pPr>
              <a:lnSpc>
                <a:spcPct val="150000"/>
              </a:lnSpc>
            </a:pPr>
            <a:r>
              <a:rPr lang="en-US" sz="2200" dirty="0" smtClean="0">
                <a:solidFill>
                  <a:schemeClr val="tx1"/>
                </a:solidFill>
              </a:rPr>
              <a:t>int sum(int n)</a:t>
            </a:r>
          </a:p>
          <a:p>
            <a:pPr>
              <a:lnSpc>
                <a:spcPct val="150000"/>
              </a:lnSpc>
            </a:pPr>
            <a:r>
              <a:rPr lang="en-US" sz="2200" dirty="0" smtClean="0">
                <a:solidFill>
                  <a:schemeClr val="tx1"/>
                </a:solidFill>
              </a:rPr>
              <a:t>{</a:t>
            </a:r>
          </a:p>
          <a:p>
            <a:pPr>
              <a:lnSpc>
                <a:spcPct val="150000"/>
              </a:lnSpc>
            </a:pPr>
            <a:r>
              <a:rPr lang="en-US" sz="2200" dirty="0" smtClean="0">
                <a:solidFill>
                  <a:schemeClr val="tx1"/>
                </a:solidFill>
              </a:rPr>
              <a:t>    if (n != 0)</a:t>
            </a:r>
          </a:p>
          <a:p>
            <a:pPr>
              <a:lnSpc>
                <a:spcPct val="150000"/>
              </a:lnSpc>
            </a:pPr>
            <a:r>
              <a:rPr lang="en-US" sz="2200" dirty="0" smtClean="0">
                <a:solidFill>
                  <a:schemeClr val="tx1"/>
                </a:solidFill>
              </a:rPr>
              <a:t>        return n + </a:t>
            </a:r>
            <a:r>
              <a:rPr lang="en-US" sz="2200" b="1" dirty="0" smtClean="0">
                <a:solidFill>
                  <a:schemeClr val="tx1"/>
                </a:solidFill>
              </a:rPr>
              <a:t>sum(n-1)</a:t>
            </a:r>
            <a:r>
              <a:rPr lang="en-US" sz="2200" dirty="0" smtClean="0">
                <a:solidFill>
                  <a:schemeClr val="tx1"/>
                </a:solidFill>
              </a:rPr>
              <a:t>; </a:t>
            </a:r>
          </a:p>
          <a:p>
            <a:pPr>
              <a:lnSpc>
                <a:spcPct val="150000"/>
              </a:lnSpc>
            </a:pPr>
            <a:r>
              <a:rPr lang="en-US" sz="2200" dirty="0" smtClean="0">
                <a:solidFill>
                  <a:schemeClr val="tx1"/>
                </a:solidFill>
              </a:rPr>
              <a:t>    else</a:t>
            </a:r>
          </a:p>
          <a:p>
            <a:pPr>
              <a:lnSpc>
                <a:spcPct val="150000"/>
              </a:lnSpc>
            </a:pPr>
            <a:r>
              <a:rPr lang="en-US" sz="2200" dirty="0" smtClean="0">
                <a:solidFill>
                  <a:schemeClr val="tx1"/>
                </a:solidFill>
              </a:rPr>
              <a:t>        return n;</a:t>
            </a:r>
          </a:p>
          <a:p>
            <a:pPr>
              <a:lnSpc>
                <a:spcPct val="150000"/>
              </a:lnSpc>
            </a:pPr>
            <a:r>
              <a:rPr lang="en-US" sz="2200" dirty="0" smtClean="0">
                <a:solidFill>
                  <a:schemeClr val="tx1"/>
                </a:solidFill>
              </a:rPr>
              <a:t>}</a:t>
            </a:r>
          </a:p>
        </p:txBody>
      </p:sp>
      <p:sp>
        <p:nvSpPr>
          <p:cNvPr id="3" name="Text Box 2"/>
          <p:cNvSpPr txBox="1"/>
          <p:nvPr/>
        </p:nvSpPr>
        <p:spPr>
          <a:xfrm>
            <a:off x="6997065" y="3441965"/>
            <a:ext cx="1666240" cy="598805"/>
          </a:xfrm>
          <a:prstGeom prst="rect">
            <a:avLst/>
          </a:prstGeom>
          <a:noFill/>
        </p:spPr>
        <p:txBody>
          <a:bodyPr wrap="none" rtlCol="0" anchor="t">
            <a:spAutoFit/>
          </a:bodyPr>
          <a:lstStyle/>
          <a:p>
            <a:pPr>
              <a:lnSpc>
                <a:spcPct val="150000"/>
              </a:lnSpc>
            </a:pPr>
            <a:r>
              <a:rPr lang="en-US" sz="2200" b="1">
                <a:solidFill>
                  <a:srgbClr val="FF0000"/>
                </a:solidFill>
              </a:rPr>
              <a:t>Number  =  3</a:t>
            </a:r>
          </a:p>
        </p:txBody>
      </p:sp>
      <p:cxnSp>
        <p:nvCxnSpPr>
          <p:cNvPr id="4" name="Straight Arrow Connector 3"/>
          <p:cNvCxnSpPr/>
          <p:nvPr/>
        </p:nvCxnSpPr>
        <p:spPr>
          <a:xfrm flipV="1">
            <a:off x="3700145" y="515435"/>
            <a:ext cx="720005" cy="889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5" name="Straight Arrow Connector 4"/>
          <p:cNvCxnSpPr/>
          <p:nvPr/>
        </p:nvCxnSpPr>
        <p:spPr>
          <a:xfrm flipV="1">
            <a:off x="6339840" y="515435"/>
            <a:ext cx="365760" cy="0"/>
          </a:xfrm>
          <a:prstGeom prst="straightConnector1">
            <a:avLst/>
          </a:prstGeom>
          <a:ln>
            <a:solidFill>
              <a:srgbClr val="FF0000"/>
            </a:solidFill>
            <a:tailEnd type="arrow" w="med" len="med"/>
          </a:ln>
        </p:spPr>
        <p:style>
          <a:lnRef idx="2">
            <a:schemeClr val="accent2"/>
          </a:lnRef>
          <a:fillRef idx="0">
            <a:schemeClr val="accent2"/>
          </a:fillRef>
          <a:effectRef idx="1">
            <a:schemeClr val="accent2"/>
          </a:effectRef>
          <a:fontRef idx="minor">
            <a:schemeClr val="tx1"/>
          </a:fontRef>
        </p:style>
      </p:cxnSp>
      <p:sp>
        <p:nvSpPr>
          <p:cNvPr id="6" name="Text Box 5"/>
          <p:cNvSpPr txBox="1"/>
          <p:nvPr/>
        </p:nvSpPr>
        <p:spPr>
          <a:xfrm>
            <a:off x="6810375" y="139330"/>
            <a:ext cx="802005" cy="598805"/>
          </a:xfrm>
          <a:prstGeom prst="rect">
            <a:avLst/>
          </a:prstGeom>
          <a:noFill/>
        </p:spPr>
        <p:txBody>
          <a:bodyPr wrap="none" rtlCol="0" anchor="t">
            <a:spAutoFit/>
          </a:bodyPr>
          <a:lstStyle/>
          <a:p>
            <a:pPr>
              <a:lnSpc>
                <a:spcPct val="150000"/>
              </a:lnSpc>
            </a:pPr>
            <a:r>
              <a:rPr lang="en-US" sz="2200" b="1">
                <a:solidFill>
                  <a:srgbClr val="FF0000"/>
                </a:solidFill>
              </a:rPr>
              <a:t>n =  3</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upRight)">
                                      <p:cBhvr>
                                        <p:cTn id="12" dur="500"/>
                                        <p:tgtEl>
                                          <p:spTgt spid="5"/>
                                        </p:tgtEl>
                                      </p:cBhvr>
                                    </p:animEffect>
                                  </p:childTnLst>
                                </p:cTn>
                              </p:par>
                              <p:par>
                                <p:cTn id="13" presetID="10" presetClass="exit" presetSubtype="0" fill="hold"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18" presetClass="entr" presetSubtype="3"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upRigh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Box 10"/>
          <p:cNvSpPr txBox="1"/>
          <p:nvPr/>
        </p:nvSpPr>
        <p:spPr>
          <a:xfrm>
            <a:off x="-32385" y="1085"/>
            <a:ext cx="3780790" cy="2030095"/>
          </a:xfrm>
          <a:prstGeom prst="rect">
            <a:avLst/>
          </a:prstGeom>
          <a:noFill/>
        </p:spPr>
        <p:txBody>
          <a:bodyPr wrap="square" rtlCol="0" anchor="t">
            <a:spAutoFit/>
          </a:bodyPr>
          <a:lstStyle/>
          <a:p>
            <a:pPr>
              <a:lnSpc>
                <a:spcPct val="90000"/>
              </a:lnSpc>
            </a:pPr>
            <a:r>
              <a:rPr lang="en-US" sz="2000" dirty="0" smtClean="0">
                <a:solidFill>
                  <a:schemeClr val="bg1"/>
                </a:solidFill>
                <a:sym typeface="+mn-ea"/>
              </a:rPr>
              <a:t>int sum(int n)</a:t>
            </a:r>
          </a:p>
          <a:p>
            <a:pPr>
              <a:lnSpc>
                <a:spcPct val="90000"/>
              </a:lnSpc>
            </a:pPr>
            <a:r>
              <a:rPr lang="en-US" sz="2000" dirty="0" smtClean="0">
                <a:solidFill>
                  <a:schemeClr val="bg1"/>
                </a:solidFill>
                <a:sym typeface="+mn-ea"/>
              </a:rPr>
              <a:t>{</a:t>
            </a:r>
          </a:p>
          <a:p>
            <a:pPr>
              <a:lnSpc>
                <a:spcPct val="90000"/>
              </a:lnSpc>
            </a:pPr>
            <a:r>
              <a:rPr lang="en-US" sz="2000" dirty="0" smtClean="0">
                <a:solidFill>
                  <a:schemeClr val="bg1"/>
                </a:solidFill>
                <a:sym typeface="+mn-ea"/>
              </a:rPr>
              <a:t>  </a:t>
            </a:r>
            <a:r>
              <a:rPr lang="en-US" sz="2000" b="1" dirty="0" smtClean="0">
                <a:solidFill>
                  <a:srgbClr val="FFFF00"/>
                </a:solidFill>
                <a:sym typeface="+mn-ea"/>
              </a:rPr>
              <a:t>  if (3 != 0)</a:t>
            </a:r>
          </a:p>
          <a:p>
            <a:pPr>
              <a:lnSpc>
                <a:spcPct val="90000"/>
              </a:lnSpc>
            </a:pPr>
            <a:r>
              <a:rPr lang="en-US" sz="2000" dirty="0" smtClean="0">
                <a:solidFill>
                  <a:schemeClr val="bg1"/>
                </a:solidFill>
                <a:sym typeface="+mn-ea"/>
              </a:rPr>
              <a:t>      return 3 + </a:t>
            </a:r>
            <a:r>
              <a:rPr lang="en-US" sz="2000" b="1" dirty="0" smtClean="0">
                <a:solidFill>
                  <a:schemeClr val="bg1"/>
                </a:solidFill>
                <a:sym typeface="+mn-ea"/>
              </a:rPr>
              <a:t>sum(3-1)</a:t>
            </a:r>
            <a:r>
              <a:rPr lang="en-US" sz="2000" dirty="0" smtClean="0">
                <a:solidFill>
                  <a:schemeClr val="bg1"/>
                </a:solidFill>
                <a:sym typeface="+mn-ea"/>
              </a:rPr>
              <a:t>; </a:t>
            </a:r>
          </a:p>
          <a:p>
            <a:pPr>
              <a:lnSpc>
                <a:spcPct val="90000"/>
              </a:lnSpc>
            </a:pPr>
            <a:r>
              <a:rPr lang="en-US" sz="2000" dirty="0" smtClean="0">
                <a:solidFill>
                  <a:schemeClr val="bg1"/>
                </a:solidFill>
                <a:sym typeface="+mn-ea"/>
              </a:rPr>
              <a:t>    else</a:t>
            </a:r>
          </a:p>
          <a:p>
            <a:pPr>
              <a:lnSpc>
                <a:spcPct val="90000"/>
              </a:lnSpc>
            </a:pPr>
            <a:r>
              <a:rPr lang="en-US" sz="2000" dirty="0" smtClean="0">
                <a:solidFill>
                  <a:schemeClr val="bg1"/>
                </a:solidFill>
                <a:sym typeface="+mn-ea"/>
              </a:rPr>
              <a:t>      return n;</a:t>
            </a:r>
          </a:p>
          <a:p>
            <a:pPr>
              <a:lnSpc>
                <a:spcPct val="90000"/>
              </a:lnSpc>
            </a:pPr>
            <a:r>
              <a:rPr lang="en-US" sz="2000" dirty="0" smtClean="0">
                <a:solidFill>
                  <a:schemeClr val="bg1"/>
                </a:solidFill>
                <a:sym typeface="+mn-ea"/>
              </a:rPr>
              <a:t>}</a:t>
            </a:r>
          </a:p>
        </p:txBody>
      </p:sp>
      <p:cxnSp>
        <p:nvCxnSpPr>
          <p:cNvPr id="12" name="Straight Arrow Connector 11"/>
          <p:cNvCxnSpPr/>
          <p:nvPr/>
        </p:nvCxnSpPr>
        <p:spPr>
          <a:xfrm flipV="1">
            <a:off x="1579880" y="255085"/>
            <a:ext cx="365760" cy="0"/>
          </a:xfrm>
          <a:prstGeom prst="straightConnector1">
            <a:avLst/>
          </a:prstGeom>
          <a:ln>
            <a:solidFill>
              <a:srgbClr val="FF0000"/>
            </a:solidFill>
            <a:tailEnd type="arrow" w="med" len="med"/>
          </a:ln>
        </p:spPr>
        <p:style>
          <a:lnRef idx="2">
            <a:schemeClr val="accent2"/>
          </a:lnRef>
          <a:fillRef idx="0">
            <a:schemeClr val="accent2"/>
          </a:fillRef>
          <a:effectRef idx="1">
            <a:schemeClr val="accent2"/>
          </a:effectRef>
          <a:fontRef idx="minor">
            <a:schemeClr val="tx1"/>
          </a:fontRef>
        </p:style>
      </p:cxnSp>
      <p:sp>
        <p:nvSpPr>
          <p:cNvPr id="13" name="Text Box 12"/>
          <p:cNvSpPr txBox="1"/>
          <p:nvPr/>
        </p:nvSpPr>
        <p:spPr>
          <a:xfrm>
            <a:off x="1945640" y="-121020"/>
            <a:ext cx="802005" cy="598805"/>
          </a:xfrm>
          <a:prstGeom prst="rect">
            <a:avLst/>
          </a:prstGeom>
          <a:noFill/>
        </p:spPr>
        <p:txBody>
          <a:bodyPr wrap="none" rtlCol="0" anchor="t">
            <a:spAutoFit/>
          </a:bodyPr>
          <a:lstStyle/>
          <a:p>
            <a:pPr>
              <a:lnSpc>
                <a:spcPct val="150000"/>
              </a:lnSpc>
            </a:pPr>
            <a:r>
              <a:rPr lang="en-US" sz="2200" b="1">
                <a:solidFill>
                  <a:srgbClr val="FF0000"/>
                </a:solidFill>
              </a:rPr>
              <a:t>n =  3</a:t>
            </a:r>
          </a:p>
        </p:txBody>
      </p:sp>
      <p:cxnSp>
        <p:nvCxnSpPr>
          <p:cNvPr id="17" name="Straight Arrow Connector 16"/>
          <p:cNvCxnSpPr/>
          <p:nvPr/>
        </p:nvCxnSpPr>
        <p:spPr>
          <a:xfrm>
            <a:off x="2117090" y="1168215"/>
            <a:ext cx="0" cy="64262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8" name="Text Box 17"/>
          <p:cNvSpPr txBox="1"/>
          <p:nvPr/>
        </p:nvSpPr>
        <p:spPr>
          <a:xfrm>
            <a:off x="1300480" y="1771465"/>
            <a:ext cx="2798445" cy="1814830"/>
          </a:xfrm>
          <a:prstGeom prst="rect">
            <a:avLst/>
          </a:prstGeom>
          <a:noFill/>
        </p:spPr>
        <p:txBody>
          <a:bodyPr wrap="square" rtlCol="0" anchor="t">
            <a:spAutoFit/>
          </a:bodyPr>
          <a:lstStyle/>
          <a:p>
            <a:pPr>
              <a:lnSpc>
                <a:spcPct val="80000"/>
              </a:lnSpc>
            </a:pPr>
            <a:r>
              <a:rPr lang="en-US" sz="2000" dirty="0" smtClean="0">
                <a:solidFill>
                  <a:schemeClr val="bg1"/>
                </a:solidFill>
                <a:sym typeface="+mn-ea"/>
              </a:rPr>
              <a:t>int sum( n = 2)</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 if (2 != 0)</a:t>
            </a:r>
          </a:p>
          <a:p>
            <a:pPr>
              <a:lnSpc>
                <a:spcPct val="80000"/>
              </a:lnSpc>
            </a:pPr>
            <a:r>
              <a:rPr lang="en-US" sz="2000" dirty="0" smtClean="0">
                <a:solidFill>
                  <a:schemeClr val="bg1"/>
                </a:solidFill>
                <a:sym typeface="+mn-ea"/>
              </a:rPr>
              <a:t>      return 2 + </a:t>
            </a:r>
            <a:r>
              <a:rPr lang="en-US" sz="2000" b="1" dirty="0" smtClean="0">
                <a:solidFill>
                  <a:schemeClr val="bg1"/>
                </a:solidFill>
                <a:sym typeface="+mn-ea"/>
              </a:rPr>
              <a:t>sum(2 -1)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sp>
        <p:nvSpPr>
          <p:cNvPr id="23" name="Text Box 22"/>
          <p:cNvSpPr txBox="1"/>
          <p:nvPr/>
        </p:nvSpPr>
        <p:spPr>
          <a:xfrm>
            <a:off x="3794125" y="3080835"/>
            <a:ext cx="2620645" cy="1814830"/>
          </a:xfrm>
          <a:prstGeom prst="rect">
            <a:avLst/>
          </a:prstGeom>
          <a:noFill/>
        </p:spPr>
        <p:txBody>
          <a:bodyPr wrap="square" rtlCol="0" anchor="t">
            <a:spAutoFit/>
          </a:bodyPr>
          <a:lstStyle/>
          <a:p>
            <a:pPr>
              <a:lnSpc>
                <a:spcPct val="80000"/>
              </a:lnSpc>
            </a:pPr>
            <a:r>
              <a:rPr lang="en-US" sz="2000" dirty="0" smtClean="0">
                <a:solidFill>
                  <a:schemeClr val="bg1"/>
                </a:solidFill>
                <a:sym typeface="+mn-ea"/>
              </a:rPr>
              <a:t>int sum( n = 1)</a:t>
            </a:r>
          </a:p>
          <a:p>
            <a:pPr>
              <a:lnSpc>
                <a:spcPct val="80000"/>
              </a:lnSpc>
            </a:pPr>
            <a:r>
              <a:rPr lang="en-US" sz="2000" dirty="0" smtClean="0">
                <a:solidFill>
                  <a:schemeClr val="bg1"/>
                </a:solidFill>
                <a:sym typeface="+mn-ea"/>
              </a:rPr>
              <a:t>{</a:t>
            </a:r>
          </a:p>
          <a:p>
            <a:pPr>
              <a:lnSpc>
                <a:spcPct val="80000"/>
              </a:lnSpc>
            </a:pPr>
            <a:r>
              <a:rPr lang="en-US" sz="2000" dirty="0" smtClean="0">
                <a:solidFill>
                  <a:schemeClr val="bg1"/>
                </a:solidFill>
                <a:sym typeface="+mn-ea"/>
              </a:rPr>
              <a:t>    </a:t>
            </a:r>
            <a:r>
              <a:rPr lang="en-US" sz="2000" b="1" dirty="0" smtClean="0">
                <a:solidFill>
                  <a:srgbClr val="FFFF00"/>
                </a:solidFill>
                <a:sym typeface="+mn-ea"/>
              </a:rPr>
              <a:t>if (1 != 0)</a:t>
            </a:r>
          </a:p>
          <a:p>
            <a:pPr>
              <a:lnSpc>
                <a:spcPct val="80000"/>
              </a:lnSpc>
            </a:pPr>
            <a:r>
              <a:rPr lang="en-US" sz="2000" dirty="0" smtClean="0">
                <a:solidFill>
                  <a:schemeClr val="bg1"/>
                </a:solidFill>
                <a:sym typeface="+mn-ea"/>
              </a:rPr>
              <a:t>      return 1 + </a:t>
            </a:r>
            <a:r>
              <a:rPr lang="en-US" sz="2000" b="1" dirty="0" smtClean="0">
                <a:solidFill>
                  <a:schemeClr val="bg1"/>
                </a:solidFill>
                <a:sym typeface="+mn-ea"/>
              </a:rPr>
              <a:t>sum(1-1)</a:t>
            </a:r>
            <a:r>
              <a:rPr lang="en-US" sz="2000" dirty="0" smtClean="0">
                <a:solidFill>
                  <a:schemeClr val="bg1"/>
                </a:solidFill>
                <a:sym typeface="+mn-ea"/>
              </a:rPr>
              <a:t>; </a:t>
            </a:r>
          </a:p>
          <a:p>
            <a:pPr>
              <a:lnSpc>
                <a:spcPct val="80000"/>
              </a:lnSpc>
            </a:pPr>
            <a:r>
              <a:rPr lang="en-US" sz="2000" dirty="0" smtClean="0">
                <a:solidFill>
                  <a:schemeClr val="bg1"/>
                </a:solidFill>
                <a:sym typeface="+mn-ea"/>
              </a:rPr>
              <a:t>    else</a:t>
            </a:r>
          </a:p>
          <a:p>
            <a:pPr>
              <a:lnSpc>
                <a:spcPct val="80000"/>
              </a:lnSpc>
            </a:pPr>
            <a:r>
              <a:rPr lang="en-US" sz="2000" dirty="0" smtClean="0">
                <a:solidFill>
                  <a:schemeClr val="bg1"/>
                </a:solidFill>
                <a:sym typeface="+mn-ea"/>
              </a:rPr>
              <a:t>      return n;</a:t>
            </a:r>
          </a:p>
          <a:p>
            <a:pPr>
              <a:lnSpc>
                <a:spcPct val="80000"/>
              </a:lnSpc>
            </a:pPr>
            <a:r>
              <a:rPr lang="en-US" sz="2000" dirty="0" smtClean="0">
                <a:solidFill>
                  <a:schemeClr val="bg1"/>
                </a:solidFill>
                <a:sym typeface="+mn-ea"/>
              </a:rPr>
              <a:t> }</a:t>
            </a:r>
          </a:p>
        </p:txBody>
      </p:sp>
      <p:cxnSp>
        <p:nvCxnSpPr>
          <p:cNvPr id="26" name="Elbow Connector 25"/>
          <p:cNvCxnSpPr/>
          <p:nvPr/>
        </p:nvCxnSpPr>
        <p:spPr>
          <a:xfrm>
            <a:off x="3185795" y="2857315"/>
            <a:ext cx="684530" cy="569595"/>
          </a:xfrm>
          <a:prstGeom prst="bentConnector3">
            <a:avLst>
              <a:gd name="adj1" fmla="val -1576"/>
            </a:avLst>
          </a:prstGeom>
          <a:ln>
            <a:tailEnd type="arrow" w="med" len="med"/>
          </a:ln>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p:nvPr/>
        </p:nvCxnSpPr>
        <p:spPr>
          <a:xfrm flipV="1">
            <a:off x="6351905" y="3988250"/>
            <a:ext cx="395605" cy="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29" name="Text Box 28"/>
          <p:cNvSpPr txBox="1"/>
          <p:nvPr/>
        </p:nvSpPr>
        <p:spPr>
          <a:xfrm>
            <a:off x="6543040" y="2789370"/>
            <a:ext cx="2662555" cy="2245360"/>
          </a:xfrm>
          <a:prstGeom prst="rect">
            <a:avLst/>
          </a:prstGeom>
          <a:noFill/>
        </p:spPr>
        <p:txBody>
          <a:bodyPr wrap="square" rtlCol="0" anchor="t">
            <a:spAutoFit/>
          </a:bodyPr>
          <a:lstStyle/>
          <a:p>
            <a:pPr>
              <a:lnSpc>
                <a:spcPct val="100000"/>
              </a:lnSpc>
            </a:pPr>
            <a:r>
              <a:rPr lang="en-US" sz="2000" dirty="0" smtClean="0">
                <a:solidFill>
                  <a:schemeClr val="bg1"/>
                </a:solidFill>
                <a:sym typeface="+mn-ea"/>
              </a:rPr>
              <a:t>int sum( n = 0)</a:t>
            </a:r>
          </a:p>
          <a:p>
            <a:pPr>
              <a:lnSpc>
                <a:spcPct val="100000"/>
              </a:lnSpc>
            </a:pPr>
            <a:r>
              <a:rPr lang="en-US" sz="2000" dirty="0" smtClean="0">
                <a:solidFill>
                  <a:schemeClr val="bg1"/>
                </a:solidFill>
                <a:sym typeface="+mn-ea"/>
              </a:rPr>
              <a:t>{</a:t>
            </a:r>
          </a:p>
          <a:p>
            <a:pPr>
              <a:lnSpc>
                <a:spcPct val="100000"/>
              </a:lnSpc>
            </a:pPr>
            <a:r>
              <a:rPr lang="en-US" sz="2000" dirty="0" smtClean="0">
                <a:solidFill>
                  <a:schemeClr val="bg1"/>
                </a:solidFill>
                <a:sym typeface="+mn-ea"/>
              </a:rPr>
              <a:t>    </a:t>
            </a:r>
            <a:r>
              <a:rPr lang="en-US" sz="2000" b="1" dirty="0" smtClean="0">
                <a:solidFill>
                  <a:srgbClr val="FFFF00"/>
                </a:solidFill>
                <a:sym typeface="+mn-ea"/>
              </a:rPr>
              <a:t>if (0 != 0)</a:t>
            </a:r>
          </a:p>
          <a:p>
            <a:pPr>
              <a:lnSpc>
                <a:spcPct val="100000"/>
              </a:lnSpc>
            </a:pPr>
            <a:r>
              <a:rPr lang="en-US" sz="2000" dirty="0" smtClean="0">
                <a:solidFill>
                  <a:schemeClr val="bg1"/>
                </a:solidFill>
                <a:sym typeface="+mn-ea"/>
              </a:rPr>
              <a:t>      return n + </a:t>
            </a:r>
            <a:r>
              <a:rPr lang="en-US" sz="2000" b="1" dirty="0" smtClean="0">
                <a:solidFill>
                  <a:schemeClr val="bg1"/>
                </a:solidFill>
                <a:sym typeface="+mn-ea"/>
              </a:rPr>
              <a:t>sum(n-1)</a:t>
            </a:r>
            <a:r>
              <a:rPr lang="en-US" sz="2000" dirty="0" smtClean="0">
                <a:solidFill>
                  <a:schemeClr val="bg1"/>
                </a:solidFill>
                <a:sym typeface="+mn-ea"/>
              </a:rPr>
              <a:t>; </a:t>
            </a:r>
          </a:p>
          <a:p>
            <a:pPr>
              <a:lnSpc>
                <a:spcPct val="100000"/>
              </a:lnSpc>
            </a:pPr>
            <a:r>
              <a:rPr lang="en-US" sz="2000" dirty="0" smtClean="0">
                <a:solidFill>
                  <a:schemeClr val="bg1"/>
                </a:solidFill>
                <a:sym typeface="+mn-ea"/>
              </a:rPr>
              <a:t>    else</a:t>
            </a:r>
          </a:p>
          <a:p>
            <a:pPr>
              <a:lnSpc>
                <a:spcPct val="100000"/>
              </a:lnSpc>
            </a:pPr>
            <a:r>
              <a:rPr lang="en-US" sz="2000" dirty="0" smtClean="0">
                <a:solidFill>
                  <a:schemeClr val="bg1"/>
                </a:solidFill>
                <a:sym typeface="+mn-ea"/>
              </a:rPr>
              <a:t>      </a:t>
            </a:r>
            <a:r>
              <a:rPr lang="en-US" sz="2000" b="1" dirty="0" smtClean="0">
                <a:solidFill>
                  <a:srgbClr val="FF0000"/>
                </a:solidFill>
                <a:sym typeface="+mn-ea"/>
              </a:rPr>
              <a:t>return 0;</a:t>
            </a:r>
          </a:p>
          <a:p>
            <a:pPr>
              <a:lnSpc>
                <a:spcPct val="100000"/>
              </a:lnSpc>
            </a:pPr>
            <a:r>
              <a:rPr lang="en-US" sz="2000" dirty="0" smtClean="0">
                <a:solidFill>
                  <a:schemeClr val="bg1"/>
                </a:solidFill>
                <a:sym typeface="+mn-ea"/>
              </a:rPr>
              <a:t> }</a:t>
            </a:r>
          </a:p>
        </p:txBody>
      </p:sp>
      <p:sp>
        <p:nvSpPr>
          <p:cNvPr id="30" name="Text Box 29"/>
          <p:cNvSpPr txBox="1"/>
          <p:nvPr/>
        </p:nvSpPr>
        <p:spPr>
          <a:xfrm>
            <a:off x="7841615" y="3426725"/>
            <a:ext cx="762000" cy="395605"/>
          </a:xfrm>
          <a:prstGeom prst="rect">
            <a:avLst/>
          </a:prstGeom>
          <a:noFill/>
        </p:spPr>
        <p:txBody>
          <a:bodyPr wrap="none" rtlCol="0" anchor="t">
            <a:spAutoFit/>
          </a:bodyPr>
          <a:lstStyle/>
          <a:p>
            <a:pPr>
              <a:lnSpc>
                <a:spcPct val="90000"/>
              </a:lnSpc>
            </a:pPr>
            <a:r>
              <a:rPr lang="en-US" sz="2200" b="1">
                <a:solidFill>
                  <a:srgbClr val="FF0000"/>
                </a:solidFill>
              </a:rPr>
              <a:t>False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12" y="-33624"/>
            <a:ext cx="1431712" cy="55874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1000"/>
                                        <p:tgtEl>
                                          <p:spTgt spid="11"/>
                                        </p:tgtEl>
                                      </p:cBhvr>
                                    </p:animEffect>
                                  </p:childTnLst>
                                </p:cTn>
                              </p:par>
                              <p:par>
                                <p:cTn id="8" presetID="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trips(downLeft)">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trips(downRight)">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strips(downRight)">
                                      <p:cBhvr>
                                        <p:cTn id="26" dur="10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strips(downRight)">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strips(downRight)">
                                      <p:cBhvr>
                                        <p:cTn id="36" dur="10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strips(downRight)">
                                      <p:cBhvr>
                                        <p:cTn id="41" dur="10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23" grpId="0"/>
      <p:bldP spid="29" grpId="0"/>
      <p:bldP spid="3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15755</Words>
  <Application>Microsoft Office PowerPoint</Application>
  <PresentationFormat>On-screen Show (16:9)</PresentationFormat>
  <Paragraphs>3032</Paragraphs>
  <Slides>158</Slides>
  <Notes>136</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158</vt:i4>
      </vt:variant>
    </vt:vector>
  </HeadingPairs>
  <TitlesOfParts>
    <vt:vector size="167" baseType="lpstr">
      <vt:lpstr>宋体</vt:lpstr>
      <vt:lpstr>AR CENA</vt:lpstr>
      <vt:lpstr>Arial</vt:lpstr>
      <vt:lpstr>Calibri</vt:lpstr>
      <vt:lpstr>Letter Gothic Std</vt:lpstr>
      <vt:lpstr>Open Sans</vt:lpstr>
      <vt:lpstr>Wingdings</vt:lpstr>
      <vt:lpstr>Office Theme</vt:lpstr>
      <vt:lpstr>1_Office Theme</vt:lpstr>
      <vt:lpstr>PowerPoint Presentation</vt:lpstr>
      <vt:lpstr>C Programming Session 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Arithmetic Operators</vt:lpstr>
      <vt:lpstr>Arithmetic Operators</vt:lpstr>
      <vt:lpstr>PowerPoint Presentation</vt:lpstr>
      <vt:lpstr>Arithmetic Operators</vt:lpstr>
      <vt:lpstr>PowerPoint Presentation</vt:lpstr>
      <vt:lpstr>PowerPoint Presentation</vt:lpstr>
      <vt:lpstr>Arithmetic Operators</vt:lpstr>
      <vt:lpstr>PowerPoint Presentation</vt:lpstr>
      <vt:lpstr>Arithmetic Operators</vt:lpstr>
      <vt:lpstr>PowerPoint Presentation</vt:lpstr>
      <vt:lpstr>PowerPoint Presentation</vt:lpstr>
      <vt:lpstr>Arithmetic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Arithmetic Operators</vt:lpstr>
      <vt:lpstr>PowerPoint Presentation</vt:lpstr>
      <vt:lpstr>PowerPoint Presentation</vt:lpstr>
      <vt:lpstr>PowerPoint Presentation</vt:lpstr>
      <vt:lpstr>Arithmetic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 group of statements that together perform a task.  - You can divide up your code into separate functions.   - But logically the division is such that each function performs a specific task.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Level 1 – Session 4</dc:title>
  <dc:creator>nivethaa</dc:creator>
  <cp:lastModifiedBy>Dhivya</cp:lastModifiedBy>
  <cp:revision>882</cp:revision>
  <dcterms:created xsi:type="dcterms:W3CDTF">2018-02-07T10:21:00Z</dcterms:created>
  <dcterms:modified xsi:type="dcterms:W3CDTF">2022-02-15T08:26:19Z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