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448" r:id="rId2"/>
    <p:sldId id="44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50" r:id="rId16"/>
    <p:sldId id="347" r:id="rId17"/>
    <p:sldId id="348" r:id="rId18"/>
    <p:sldId id="326" r:id="rId19"/>
    <p:sldId id="325" r:id="rId20"/>
    <p:sldId id="327" r:id="rId21"/>
    <p:sldId id="328" r:id="rId22"/>
    <p:sldId id="330" r:id="rId23"/>
    <p:sldId id="331" r:id="rId24"/>
    <p:sldId id="333" r:id="rId25"/>
    <p:sldId id="332" r:id="rId26"/>
    <p:sldId id="334" r:id="rId27"/>
    <p:sldId id="346" r:id="rId28"/>
    <p:sldId id="336" r:id="rId29"/>
    <p:sldId id="335" r:id="rId30"/>
    <p:sldId id="337" r:id="rId31"/>
    <p:sldId id="338" r:id="rId32"/>
    <p:sldId id="339" r:id="rId33"/>
    <p:sldId id="340" r:id="rId34"/>
    <p:sldId id="342" r:id="rId35"/>
    <p:sldId id="344" r:id="rId36"/>
    <p:sldId id="341" r:id="rId37"/>
    <p:sldId id="343" r:id="rId38"/>
    <p:sldId id="345" r:id="rId39"/>
    <p:sldId id="416" r:id="rId40"/>
    <p:sldId id="417" r:id="rId41"/>
    <p:sldId id="381" r:id="rId42"/>
    <p:sldId id="382" r:id="rId43"/>
    <p:sldId id="384" r:id="rId44"/>
    <p:sldId id="385" r:id="rId45"/>
    <p:sldId id="387" r:id="rId46"/>
    <p:sldId id="388" r:id="rId47"/>
    <p:sldId id="391" r:id="rId48"/>
    <p:sldId id="392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  <p:sldId id="409" r:id="rId64"/>
    <p:sldId id="410" r:id="rId65"/>
    <p:sldId id="411" r:id="rId66"/>
    <p:sldId id="412" r:id="rId67"/>
    <p:sldId id="414" r:id="rId68"/>
    <p:sldId id="415" r:id="rId6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lcome" initials="w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32" autoAdjust="0"/>
  </p:normalViewPr>
  <p:slideViewPr>
    <p:cSldViewPr>
      <p:cViewPr varScale="1">
        <p:scale>
          <a:sx n="99" d="100"/>
          <a:sy n="99" d="100"/>
        </p:scale>
        <p:origin x="462" y="78"/>
      </p:cViewPr>
      <p:guideLst>
        <p:guide orient="horz" pos="16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F8AEC-0931-40B5-953E-8B9DE0DE1CE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F0E57-1924-4718-AAC4-C3C349DB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964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04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13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372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22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00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23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81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509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38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29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55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8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70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9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10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84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75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1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01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00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1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47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0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74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924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32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06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5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25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2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05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3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8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098"/>
            <a:ext cx="7772400" cy="1102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417"/>
            <a:ext cx="7772400" cy="11253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535"/>
            <a:ext cx="4040188" cy="4799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535"/>
            <a:ext cx="4041775" cy="4799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442"/>
            <a:ext cx="4041775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6207"/>
            <a:ext cx="5486400" cy="60375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it Wallpapers - Top Free Suit Backgrounds - WallpaperAcc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5"/>
          <a:stretch/>
        </p:blipFill>
        <p:spPr bwMode="auto">
          <a:xfrm>
            <a:off x="-100012" y="0"/>
            <a:ext cx="727083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45178" y="1"/>
            <a:ext cx="2598822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8272310-1979-4375-A4CF-AE16DA8E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91" y="1728789"/>
            <a:ext cx="3575781" cy="168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6523" y="3287756"/>
            <a:ext cx="2427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</a:rPr>
              <a:t>practical learning redefined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8768" y="4869806"/>
            <a:ext cx="37064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One point solution for all your placement needs</a:t>
            </a:r>
          </a:p>
        </p:txBody>
      </p:sp>
      <p:pic>
        <p:nvPicPr>
          <p:cNvPr id="2052" name="Picture 4" descr="Web Icon White #163845 - Free Icons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53" y="4897861"/>
            <a:ext cx="154644" cy="1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439483" y="4850743"/>
            <a:ext cx="72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terv.pro</a:t>
            </a:r>
          </a:p>
        </p:txBody>
      </p:sp>
      <p:pic>
        <p:nvPicPr>
          <p:cNvPr id="2054" name="Picture 6" descr="Creative Block? The Answer Could Be as Simple as Electric Shocks to Your  Brain | Brain gif, Limbic system, Brain boost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089" y="754393"/>
            <a:ext cx="2492393" cy="124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95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4210" y="428625"/>
            <a:ext cx="772414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4.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r>
              <a:rPr lang="en-US" sz="2200" dirty="0" smtClean="0"/>
              <a:t>	Input: N= 3	</a:t>
            </a:r>
          </a:p>
          <a:p>
            <a:r>
              <a:rPr lang="en-US" sz="2200" dirty="0" smtClean="0"/>
              <a:t>	Output: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	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*    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*  *  *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8058" y="1270712"/>
            <a:ext cx="3054509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Input: N= 4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*  *  * 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       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       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*  *  *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715" y="0"/>
            <a:ext cx="470979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238632" y="66657"/>
            <a:ext cx="401909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N;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&amp;N);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for(j=1; j&lt;=N;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b="1" dirty="0" smtClean="0">
                <a:solidFill>
                  <a:srgbClr val="FFFF00"/>
                </a:solidFill>
              </a:rPr>
              <a:t>  if(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==1 ||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==N || j==1 || j==N)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printf("*");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else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printf(" 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1443" y="1768803"/>
            <a:ext cx="225071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Input: N= 3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*  *  * 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*    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*  *  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3585" y="428625"/>
            <a:ext cx="72580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5.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r>
              <a:rPr lang="en-US" sz="2200" dirty="0" smtClean="0"/>
              <a:t>	Input: N= 3	</a:t>
            </a:r>
          </a:p>
          <a:p>
            <a:r>
              <a:rPr lang="en-US" sz="2200" dirty="0" smtClean="0"/>
              <a:t>	Output:</a:t>
            </a:r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	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*  *  *</a:t>
            </a:r>
          </a:p>
          <a:p>
            <a:r>
              <a:rPr lang="en-US" sz="22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5073" y="1268977"/>
            <a:ext cx="3054509" cy="364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Input: N= 5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*  *  *  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700" y="0"/>
            <a:ext cx="4185920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Rectangle 1"/>
          <p:cNvSpPr/>
          <p:nvPr/>
        </p:nvSpPr>
        <p:spPr>
          <a:xfrm>
            <a:off x="-12700" y="0"/>
            <a:ext cx="425259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297052" y="-22878"/>
            <a:ext cx="4019090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  {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n;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&amp;n);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	for(j=1; j&lt;=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printf("*  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4365" y="53340"/>
            <a:ext cx="2914650" cy="4939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/>
              <a:t>N=3,</a:t>
            </a:r>
          </a:p>
          <a:p>
            <a:pPr>
              <a:lnSpc>
                <a:spcPct val="150000"/>
              </a:lnSpc>
            </a:pPr>
            <a:r>
              <a:rPr lang="en-US" sz="2100" b="1" dirty="0" smtClean="0"/>
              <a:t>For </a:t>
            </a:r>
            <a:r>
              <a:rPr lang="en-US" sz="2100" b="1" dirty="0" err="1" smtClean="0"/>
              <a:t>i</a:t>
            </a:r>
            <a:r>
              <a:rPr lang="en-US" sz="2100" b="1" dirty="0" smtClean="0"/>
              <a:t> =1, 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j = 1 </a:t>
            </a:r>
            <a:r>
              <a:rPr lang="en-US" sz="2100" dirty="0" smtClean="0">
                <a:sym typeface="Wingdings" panose="05000000000000000000" pitchFamily="2" charset="2"/>
              </a:rPr>
              <a:t> *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then \n</a:t>
            </a:r>
          </a:p>
          <a:p>
            <a:pPr>
              <a:lnSpc>
                <a:spcPct val="150000"/>
              </a:lnSpc>
            </a:pPr>
            <a:r>
              <a:rPr lang="en-US" sz="2100" b="1" dirty="0" smtClean="0">
                <a:sym typeface="Wingdings" panose="05000000000000000000" pitchFamily="2" charset="2"/>
              </a:rPr>
              <a:t>For </a:t>
            </a:r>
            <a:r>
              <a:rPr lang="en-US" sz="2100" b="1" dirty="0" err="1" smtClean="0">
                <a:sym typeface="Wingdings" panose="05000000000000000000" pitchFamily="2" charset="2"/>
              </a:rPr>
              <a:t>i</a:t>
            </a:r>
            <a:r>
              <a:rPr lang="en-US" sz="2100" b="1" dirty="0" smtClean="0">
                <a:sym typeface="Wingdings" panose="05000000000000000000" pitchFamily="2" charset="2"/>
              </a:rPr>
              <a:t> =2, 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j=1, 2  *  *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then \n</a:t>
            </a:r>
          </a:p>
          <a:p>
            <a:pPr>
              <a:lnSpc>
                <a:spcPct val="150000"/>
              </a:lnSpc>
            </a:pPr>
            <a:r>
              <a:rPr lang="en-US" sz="2100" b="1" dirty="0" smtClean="0">
                <a:sym typeface="Wingdings" panose="05000000000000000000" pitchFamily="2" charset="2"/>
              </a:rPr>
              <a:t>For </a:t>
            </a:r>
            <a:r>
              <a:rPr lang="en-US" sz="2100" b="1" dirty="0" err="1" smtClean="0">
                <a:sym typeface="Wingdings" panose="05000000000000000000" pitchFamily="2" charset="2"/>
              </a:rPr>
              <a:t>i</a:t>
            </a:r>
            <a:r>
              <a:rPr lang="en-US" sz="2100" b="1" dirty="0" smtClean="0">
                <a:sym typeface="Wingdings" panose="05000000000000000000" pitchFamily="2" charset="2"/>
              </a:rPr>
              <a:t>=3,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j=1,2,3  *  *  *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then \n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41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715" y="0"/>
            <a:ext cx="424497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316737" y="-18"/>
            <a:ext cx="4019090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  {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n;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&amp;n);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	for(j=1; j&lt;=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printf("*");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8642" y="1321885"/>
            <a:ext cx="2304279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Input: n= 4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*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*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*  *  *  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0105" y="428625"/>
            <a:ext cx="737679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6.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r>
              <a:rPr lang="en-US" sz="2200" dirty="0" smtClean="0"/>
              <a:t>	Input: N= 3	</a:t>
            </a:r>
          </a:p>
          <a:p>
            <a:r>
              <a:rPr lang="en-US" sz="2200" dirty="0" smtClean="0"/>
              <a:t>	Output:</a:t>
            </a:r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	     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 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*  *  *</a:t>
            </a:r>
          </a:p>
          <a:p>
            <a:r>
              <a:rPr lang="en-US" sz="22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1238" y="898772"/>
            <a:ext cx="3054509" cy="364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Input: N= 5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         * 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    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  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*  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*  *  *  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7875" y="69910"/>
            <a:ext cx="66984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r>
              <a:rPr lang="en-US" sz="2400" dirty="0" smtClean="0"/>
              <a:t>	Input: N= 3	</a:t>
            </a:r>
          </a:p>
          <a:p>
            <a:r>
              <a:rPr lang="en-US" sz="2400" dirty="0" smtClean="0"/>
              <a:t>	Output: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      -  -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-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*  *  *</a:t>
            </a:r>
          </a:p>
          <a:p>
            <a:r>
              <a:rPr lang="en-US" sz="24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0323" y="659377"/>
            <a:ext cx="30545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Input: N= 5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   -   -   -  *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   -   - 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   -   *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   *  *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*  *  *  *  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715" y="0"/>
            <a:ext cx="443547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388620" y="0"/>
            <a:ext cx="3269615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  {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k, n;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&amp;n);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for(k=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; k&lt;n; k++)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printf(" 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	for(j=1; j&lt;=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printf("*");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36526" y="1018152"/>
            <a:ext cx="305450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Input: N= 5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       *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  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*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*  *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*  *  *  *  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7230" y="452815"/>
            <a:ext cx="669846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7.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r>
              <a:rPr lang="en-US" sz="2200" dirty="0" smtClean="0"/>
              <a:t>	Input: N= 3	</a:t>
            </a:r>
          </a:p>
          <a:p>
            <a:r>
              <a:rPr lang="en-US" sz="2200" dirty="0" smtClean="0"/>
              <a:t>	Output: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	1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2  2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3  3  3</a:t>
            </a:r>
          </a:p>
          <a:p>
            <a:r>
              <a:rPr lang="en-US" sz="22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460488" y="982592"/>
            <a:ext cx="3054509" cy="364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Input: N= 5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1 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2  2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3  3  3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4  4  4  4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5  5  5  5  5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03757" y="-18"/>
            <a:ext cx="4019090" cy="484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  {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n;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&amp;n);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	for(j=1; j&lt;=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printf("  %d “, </a:t>
            </a:r>
            <a:r>
              <a:rPr lang="en-US" sz="2100" b="1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54291" y="53570"/>
            <a:ext cx="2304279" cy="4939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/>
              <a:t>N=3,</a:t>
            </a:r>
          </a:p>
          <a:p>
            <a:pPr>
              <a:lnSpc>
                <a:spcPct val="150000"/>
              </a:lnSpc>
            </a:pPr>
            <a:r>
              <a:rPr lang="en-US" sz="2100" b="1" dirty="0" smtClean="0"/>
              <a:t>For </a:t>
            </a:r>
            <a:r>
              <a:rPr lang="en-US" sz="2100" b="1" dirty="0" err="1" smtClean="0"/>
              <a:t>i</a:t>
            </a:r>
            <a:r>
              <a:rPr lang="en-US" sz="2100" b="1" dirty="0" smtClean="0"/>
              <a:t> =1, 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j = 1 </a:t>
            </a:r>
            <a:r>
              <a:rPr lang="en-US" sz="2100" dirty="0" smtClean="0">
                <a:sym typeface="Wingdings" panose="05000000000000000000" pitchFamily="2" charset="2"/>
              </a:rPr>
              <a:t> 1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then \n</a:t>
            </a:r>
          </a:p>
          <a:p>
            <a:pPr>
              <a:lnSpc>
                <a:spcPct val="150000"/>
              </a:lnSpc>
            </a:pPr>
            <a:r>
              <a:rPr lang="en-US" sz="2100" b="1" dirty="0" smtClean="0">
                <a:sym typeface="Wingdings" panose="05000000000000000000" pitchFamily="2" charset="2"/>
              </a:rPr>
              <a:t>For </a:t>
            </a:r>
            <a:r>
              <a:rPr lang="en-US" sz="2100" b="1" dirty="0" err="1" smtClean="0">
                <a:sym typeface="Wingdings" panose="05000000000000000000" pitchFamily="2" charset="2"/>
              </a:rPr>
              <a:t>i</a:t>
            </a:r>
            <a:r>
              <a:rPr lang="en-US" sz="2100" b="1" dirty="0" smtClean="0">
                <a:sym typeface="Wingdings" panose="05000000000000000000" pitchFamily="2" charset="2"/>
              </a:rPr>
              <a:t> =2, 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j=1, 2  2  2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then \n</a:t>
            </a:r>
          </a:p>
          <a:p>
            <a:pPr>
              <a:lnSpc>
                <a:spcPct val="150000"/>
              </a:lnSpc>
            </a:pPr>
            <a:r>
              <a:rPr lang="en-US" sz="2100" b="1" dirty="0" smtClean="0">
                <a:sym typeface="Wingdings" panose="05000000000000000000" pitchFamily="2" charset="2"/>
              </a:rPr>
              <a:t>For </a:t>
            </a:r>
            <a:r>
              <a:rPr lang="en-US" sz="2100" b="1" dirty="0" err="1" smtClean="0">
                <a:sym typeface="Wingdings" panose="05000000000000000000" pitchFamily="2" charset="2"/>
              </a:rPr>
              <a:t>i</a:t>
            </a:r>
            <a:r>
              <a:rPr lang="en-US" sz="2100" b="1" dirty="0" smtClean="0">
                <a:sym typeface="Wingdings" panose="05000000000000000000" pitchFamily="2" charset="2"/>
              </a:rPr>
              <a:t>=3,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j=1,2,3  3  3  3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then \n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41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 idx="4294967295"/>
          </p:nvPr>
        </p:nvSpPr>
        <p:spPr>
          <a:xfrm>
            <a:off x="1923415" y="977900"/>
            <a:ext cx="5422265" cy="1729740"/>
          </a:xfrm>
          <a:prstGeom prst="rect">
            <a:avLst/>
          </a:prstGeom>
          <a:noFill/>
          <a:ln>
            <a:noFill/>
          </a:ln>
        </p:spPr>
        <p:txBody>
          <a:bodyPr lIns="41414" tIns="20699" rIns="41414" bIns="20699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2700" dirty="0" smtClean="0">
                <a:solidFill>
                  <a:schemeClr val="dk1"/>
                </a:solidFill>
              </a:rPr>
              <a:t>C Programming</a:t>
            </a:r>
            <a:r>
              <a:rPr lang="en-GB" sz="2700" dirty="0">
                <a:solidFill>
                  <a:schemeClr val="dk1"/>
                </a:solidFill>
              </a:rPr>
              <a:t/>
            </a:r>
            <a:br>
              <a:rPr lang="en-GB" sz="2700" dirty="0">
                <a:solidFill>
                  <a:schemeClr val="dk1"/>
                </a:solidFill>
              </a:rPr>
            </a:br>
            <a:r>
              <a:rPr lang="en-GB" sz="1950" dirty="0" smtClean="0">
                <a:solidFill>
                  <a:schemeClr val="dk1"/>
                </a:solidFill>
              </a:rPr>
              <a:t>Session </a:t>
            </a:r>
            <a:r>
              <a:rPr lang="en-US" altLang="en-GB" sz="1950" dirty="0" smtClean="0">
                <a:solidFill>
                  <a:schemeClr val="dk1"/>
                </a:solidFill>
              </a:rPr>
              <a:t>2.2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4294967295"/>
          </p:nvPr>
        </p:nvSpPr>
        <p:spPr>
          <a:xfrm>
            <a:off x="1999800" y="2930642"/>
            <a:ext cx="5144400" cy="1241916"/>
          </a:xfrm>
          <a:prstGeom prst="rect">
            <a:avLst/>
          </a:prstGeom>
          <a:noFill/>
          <a:ln>
            <a:noFill/>
          </a:ln>
        </p:spPr>
        <p:txBody>
          <a:bodyPr lIns="41414" tIns="20699" rIns="41414" bIns="20699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GB" sz="1050" dirty="0">
              <a:solidFill>
                <a:schemeClr val="dk1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GB" sz="1050" dirty="0">
              <a:solidFill>
                <a:schemeClr val="dk1"/>
              </a:solidFill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561110" y="4750681"/>
            <a:ext cx="411597" cy="393669"/>
          </a:xfrm>
          <a:prstGeom prst="rect">
            <a:avLst/>
          </a:prstGeom>
        </p:spPr>
        <p:txBody>
          <a:bodyPr lIns="41414" tIns="41414" rIns="41414" bIns="41414" anchor="ctr" anchorCtr="0">
            <a:noAutofit/>
          </a:bodyPr>
          <a:lstStyle/>
          <a:p>
            <a:fld id="{00000000-1234-1234-1234-123412341234}" type="slidenum">
              <a:rPr lang="en-GB" sz="900"/>
              <a:t>2</a:t>
            </a:fld>
            <a:endParaRPr lang="en-GB" sz="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388492" y="-71773"/>
            <a:ext cx="4019090" cy="484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  {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n;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&amp;n);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	for(j=1; j&lt;=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printf(“ %d  “, </a:t>
            </a:r>
            <a:r>
              <a:rPr lang="en-US" sz="2100" dirty="0" err="1" smtClean="0">
                <a:solidFill>
                  <a:srgbClr val="FFFF00"/>
                </a:solidFill>
              </a:rPr>
              <a:t>i</a:t>
            </a:r>
            <a:r>
              <a:rPr lang="en-US" sz="21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8642" y="1321885"/>
            <a:ext cx="2304279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Input: n= 3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2  2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3  3  3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2775" y="405130"/>
            <a:ext cx="7495540" cy="36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8.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r>
              <a:rPr lang="en-US" sz="2200" dirty="0" smtClean="0"/>
              <a:t>	Input: N= 3	</a:t>
            </a:r>
          </a:p>
          <a:p>
            <a:r>
              <a:rPr lang="en-US" sz="2200" dirty="0" smtClean="0"/>
              <a:t>	Output: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	1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1  2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1  2  3</a:t>
            </a:r>
          </a:p>
          <a:p>
            <a:r>
              <a:rPr lang="en-US" sz="24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625588" y="874642"/>
            <a:ext cx="3054509" cy="364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Input: N= 5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1 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1  2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1  2  3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1  2  3  4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1  2  3  4  5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532002" y="-18"/>
            <a:ext cx="4019090" cy="484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  {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n;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&amp;n);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	for(j=1; j&lt;=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printf(“ %d  “,  </a:t>
            </a:r>
            <a:r>
              <a:rPr lang="en-US" sz="2100" b="1" dirty="0" smtClean="0">
                <a:solidFill>
                  <a:srgbClr val="FFFF00"/>
                </a:solidFill>
              </a:rPr>
              <a:t>j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8642" y="1321885"/>
            <a:ext cx="2304279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Input: n= 3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1  2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1  2  3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7715" y="428625"/>
            <a:ext cx="783590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9.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r>
              <a:rPr lang="en-US" sz="2200" dirty="0" smtClean="0"/>
              <a:t>	Input: N= 3	</a:t>
            </a:r>
          </a:p>
          <a:p>
            <a:r>
              <a:rPr lang="en-US" sz="2200" dirty="0" smtClean="0"/>
              <a:t>	Output: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	1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2  3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4  5  6</a:t>
            </a:r>
          </a:p>
          <a:p>
            <a:r>
              <a:rPr lang="en-US" sz="22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9543" y="865752"/>
            <a:ext cx="3054509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Input: N= 4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1 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2  3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4  5  6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7  8  9  10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54291" y="53570"/>
            <a:ext cx="2304279" cy="4939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/>
              <a:t>N=3,</a:t>
            </a:r>
          </a:p>
          <a:p>
            <a:pPr>
              <a:lnSpc>
                <a:spcPct val="150000"/>
              </a:lnSpc>
            </a:pPr>
            <a:r>
              <a:rPr lang="en-US" sz="2100" b="1" dirty="0" smtClean="0"/>
              <a:t>For </a:t>
            </a:r>
            <a:r>
              <a:rPr lang="en-US" sz="2100" b="1" dirty="0" err="1" smtClean="0"/>
              <a:t>i</a:t>
            </a:r>
            <a:r>
              <a:rPr lang="en-US" sz="2100" b="1" dirty="0" smtClean="0"/>
              <a:t> =1, 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j = 1 </a:t>
            </a:r>
            <a:r>
              <a:rPr lang="en-US" sz="2100" dirty="0" smtClean="0">
                <a:sym typeface="Wingdings" panose="05000000000000000000" pitchFamily="2" charset="2"/>
              </a:rPr>
              <a:t> 1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then \n</a:t>
            </a:r>
          </a:p>
          <a:p>
            <a:pPr>
              <a:lnSpc>
                <a:spcPct val="150000"/>
              </a:lnSpc>
            </a:pPr>
            <a:r>
              <a:rPr lang="en-US" sz="2100" b="1" dirty="0" smtClean="0">
                <a:sym typeface="Wingdings" panose="05000000000000000000" pitchFamily="2" charset="2"/>
              </a:rPr>
              <a:t>For </a:t>
            </a:r>
            <a:r>
              <a:rPr lang="en-US" sz="2100" b="1" dirty="0" err="1" smtClean="0">
                <a:sym typeface="Wingdings" panose="05000000000000000000" pitchFamily="2" charset="2"/>
              </a:rPr>
              <a:t>i</a:t>
            </a:r>
            <a:r>
              <a:rPr lang="en-US" sz="2100" b="1" dirty="0" smtClean="0">
                <a:sym typeface="Wingdings" panose="05000000000000000000" pitchFamily="2" charset="2"/>
              </a:rPr>
              <a:t> =2, 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j=1, 2  2  3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then \n</a:t>
            </a:r>
          </a:p>
          <a:p>
            <a:pPr>
              <a:lnSpc>
                <a:spcPct val="150000"/>
              </a:lnSpc>
            </a:pPr>
            <a:r>
              <a:rPr lang="en-US" sz="2100" b="1" dirty="0" smtClean="0">
                <a:sym typeface="Wingdings" panose="05000000000000000000" pitchFamily="2" charset="2"/>
              </a:rPr>
              <a:t>For </a:t>
            </a:r>
            <a:r>
              <a:rPr lang="en-US" sz="2100" b="1" dirty="0" err="1" smtClean="0">
                <a:sym typeface="Wingdings" panose="05000000000000000000" pitchFamily="2" charset="2"/>
              </a:rPr>
              <a:t>i</a:t>
            </a:r>
            <a:r>
              <a:rPr lang="en-US" sz="2100" b="1" dirty="0" smtClean="0">
                <a:sym typeface="Wingdings" panose="05000000000000000000" pitchFamily="2" charset="2"/>
              </a:rPr>
              <a:t>=3,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j=1,2,3  4  5  6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ym typeface="Wingdings" panose="05000000000000000000" pitchFamily="2" charset="2"/>
              </a:rPr>
              <a:t>then \n</a:t>
            </a:r>
          </a:p>
        </p:txBody>
      </p:sp>
      <p:sp>
        <p:nvSpPr>
          <p:cNvPr id="5" name="Rectangle 4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316737" y="-18"/>
            <a:ext cx="4019090" cy="484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  {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n, </a:t>
            </a:r>
            <a:r>
              <a:rPr lang="en-US" b="1" dirty="0" smtClean="0">
                <a:solidFill>
                  <a:srgbClr val="FFFF00"/>
                </a:solidFill>
              </a:rPr>
              <a:t>Num =1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&amp;n);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	for(j=1; j&lt;=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printf(“ %d  “,  </a:t>
            </a:r>
            <a:r>
              <a:rPr lang="en-US" sz="2100" b="1" dirty="0" smtClean="0">
                <a:solidFill>
                  <a:srgbClr val="FFFF00"/>
                </a:solidFill>
              </a:rPr>
              <a:t>Num++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316737" y="-18"/>
            <a:ext cx="4019090" cy="484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  {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n, </a:t>
            </a:r>
            <a:r>
              <a:rPr lang="en-US" b="1" dirty="0" smtClean="0">
                <a:solidFill>
                  <a:srgbClr val="FFFF00"/>
                </a:solidFill>
              </a:rPr>
              <a:t>Num =1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&amp;n);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	for(j=1; j&lt;=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printf(“ %d  “,  </a:t>
            </a:r>
            <a:r>
              <a:rPr lang="en-US" sz="2100" b="1" dirty="0" smtClean="0">
                <a:solidFill>
                  <a:srgbClr val="FFFF00"/>
                </a:solidFill>
              </a:rPr>
              <a:t>Num++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8642" y="1321885"/>
            <a:ext cx="2304279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Input: n= 3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2  3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4  5  6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020" y="554990"/>
            <a:ext cx="7460615" cy="330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10.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r>
              <a:rPr lang="en-US" sz="2200" dirty="0" smtClean="0"/>
              <a:t>	Input: N= 3	</a:t>
            </a:r>
          </a:p>
          <a:p>
            <a:r>
              <a:rPr lang="en-US" sz="2200" dirty="0" smtClean="0"/>
              <a:t>	Output: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	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    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*  *  *  *  *	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1458" y="1086205"/>
            <a:ext cx="3054509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Input: N= 4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      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    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*  *  *  *  *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*  *  *  *  *  *  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9680" y="573405"/>
            <a:ext cx="328231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</a:p>
          <a:p>
            <a:r>
              <a:rPr lang="en-US" sz="2400" dirty="0" smtClean="0"/>
              <a:t>	Input: N= 3	</a:t>
            </a:r>
          </a:p>
          <a:p>
            <a:r>
              <a:rPr lang="en-US" sz="2400" dirty="0" smtClean="0"/>
              <a:t>	Output:</a:t>
            </a:r>
          </a:p>
          <a:p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-  -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-  *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*  *  *  *  *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603757" y="160746"/>
            <a:ext cx="4019090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k, rows;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&amp;rows);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&lt;=rows;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for(j=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; j&lt;rows; j++)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             printf(" 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for(k=1; k&lt;=(2*i-1); k++)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printf("*");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7879" y="1071739"/>
            <a:ext cx="3000921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For leading spaces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 To print stars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41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41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603757" y="160746"/>
            <a:ext cx="4019090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rows;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&amp;rows);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&lt;=rows;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for(j=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; j&lt;rows;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printf(" 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for(j=1; j&lt;=(2*i-1);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printf("*");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7879" y="1429061"/>
            <a:ext cx="3054509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Input: Rows= 4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	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  *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*  *  *  *  *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*  *  *  *  *  *  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8455" y="591185"/>
            <a:ext cx="76384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smtClean="0"/>
              <a:t>1.   Write a program to print the following pattern: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	Input: N= 5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*  *  *  *  *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30477" y="1699299"/>
            <a:ext cx="3054509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Input: N= 10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*  *  *  *  *  *  *  *  *  *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1845" y="554990"/>
            <a:ext cx="7209790" cy="330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11.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Input: N= 3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          *  *  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              *  *  *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          * 	</a:t>
            </a:r>
          </a:p>
        </p:txBody>
      </p:sp>
      <p:sp>
        <p:nvSpPr>
          <p:cNvPr id="7" name="Rectangle 6"/>
          <p:cNvSpPr/>
          <p:nvPr/>
        </p:nvSpPr>
        <p:spPr>
          <a:xfrm>
            <a:off x="4625588" y="1217733"/>
            <a:ext cx="3054509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Input: N= 4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Output: 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*  *  *  *  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*  *  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    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          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460247" y="160746"/>
            <a:ext cx="4019090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k, rows;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&amp;rows);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for(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=rows;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&gt;=1;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--)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for(j=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; j&lt;rows; j++)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                printf(" 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for(k=1; k&lt;=(2*i-1); k++)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printf("*");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7879" y="1071739"/>
            <a:ext cx="3000921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For leading spaces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 To print stars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41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41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460247" y="160746"/>
            <a:ext cx="4019090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 main()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rows;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scanf("%d", &amp;rows);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for(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= rows;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&gt;= 1;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--)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{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for(j=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; j&lt;rows;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printf(" 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for(j=1; j&lt;=(2*i-1); j++)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printf("*");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printf("\n");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0542" y="1325048"/>
            <a:ext cx="2460339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Input: N= 4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 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*  *  *  *  *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*  *  *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  *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      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2320" y="783590"/>
            <a:ext cx="781812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12.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    	Input: N= 4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	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	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1614" y="1815984"/>
            <a:ext cx="2646757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                   *</a:t>
            </a:r>
          </a:p>
          <a:p>
            <a:r>
              <a:rPr lang="en-US" sz="2200" dirty="0" smtClean="0"/>
              <a:t>	 *  *  *                                       </a:t>
            </a:r>
          </a:p>
          <a:p>
            <a:r>
              <a:rPr lang="en-US" sz="2200" dirty="0" smtClean="0"/>
              <a:t>            *  *  *  *  *</a:t>
            </a:r>
          </a:p>
          <a:p>
            <a:r>
              <a:rPr lang="en-US" sz="2200" dirty="0" smtClean="0"/>
              <a:t>        *  *  *  *  *  *  *</a:t>
            </a:r>
          </a:p>
          <a:p>
            <a:r>
              <a:rPr lang="en-US" sz="2200" dirty="0" smtClean="0"/>
              <a:t>        *  *  *  *  *  *  *</a:t>
            </a:r>
          </a:p>
          <a:p>
            <a:r>
              <a:rPr lang="en-US" sz="2200" dirty="0" smtClean="0"/>
              <a:t>            *  *  *  *  *</a:t>
            </a:r>
          </a:p>
          <a:p>
            <a:r>
              <a:rPr lang="en-US" sz="2200" dirty="0" smtClean="0"/>
              <a:t> 	 *  *  *</a:t>
            </a:r>
          </a:p>
          <a:p>
            <a:r>
              <a:rPr lang="en-US" sz="2200" dirty="0" smtClean="0"/>
              <a:t>	     *	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3140" y="735675"/>
            <a:ext cx="669846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Upper pyramid – 4 rows  &amp;  Lower pyramid – 4 rows</a:t>
            </a:r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    Input: N= 4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437676" y="3130094"/>
            <a:ext cx="2322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614" y="1815984"/>
            <a:ext cx="2646757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                   *</a:t>
            </a:r>
          </a:p>
          <a:p>
            <a:r>
              <a:rPr lang="en-US" sz="2200" dirty="0" smtClean="0"/>
              <a:t>	 *  *  *                                       </a:t>
            </a:r>
          </a:p>
          <a:p>
            <a:r>
              <a:rPr lang="en-US" sz="2200" dirty="0" smtClean="0"/>
              <a:t>            *  *  *  *  *</a:t>
            </a:r>
          </a:p>
          <a:p>
            <a:r>
              <a:rPr lang="en-US" sz="2200" dirty="0" smtClean="0"/>
              <a:t>        *  *  *  *  *  *  *</a:t>
            </a:r>
          </a:p>
          <a:p>
            <a:r>
              <a:rPr lang="en-US" sz="2200" dirty="0" smtClean="0"/>
              <a:t>        *  *  *  *  *  *  *</a:t>
            </a:r>
          </a:p>
          <a:p>
            <a:r>
              <a:rPr lang="en-US" sz="2200" dirty="0" smtClean="0"/>
              <a:t>            *  *  *  *  *</a:t>
            </a:r>
          </a:p>
          <a:p>
            <a:r>
              <a:rPr lang="en-US" sz="2200" dirty="0" smtClean="0"/>
              <a:t> 	 *  *  *</a:t>
            </a:r>
          </a:p>
          <a:p>
            <a:r>
              <a:rPr lang="en-US" sz="2200" dirty="0" smtClean="0"/>
              <a:t>	     *	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336550" y="33655"/>
            <a:ext cx="381254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#include&lt;stdio.h&gt;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int main() {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int 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, j, k, rows;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scanf("%d", &amp;rows);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for(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=1; 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&lt;=rows; 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	  for(j=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; j&lt;rows; j++)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	 printf(" ");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	 for(k=1; k&lt;=(2*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 -1); k++)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	 printf("*");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printf("\n");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}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68299" y="303551"/>
            <a:ext cx="3429600" cy="42462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 for(</a:t>
            </a:r>
            <a:r>
              <a:rPr lang="en-IN" dirty="0" err="1" smtClean="0"/>
              <a:t>i</a:t>
            </a:r>
            <a:r>
              <a:rPr lang="en-IN" dirty="0" smtClean="0"/>
              <a:t>=rows; </a:t>
            </a:r>
            <a:r>
              <a:rPr lang="en-IN" dirty="0" err="1" smtClean="0"/>
              <a:t>i</a:t>
            </a:r>
            <a:r>
              <a:rPr lang="en-IN" dirty="0" smtClean="0"/>
              <a:t>&gt;=1; </a:t>
            </a:r>
            <a:r>
              <a:rPr lang="en-IN" dirty="0" err="1" smtClean="0"/>
              <a:t>i</a:t>
            </a:r>
            <a:r>
              <a:rPr lang="en-IN" dirty="0" smtClean="0"/>
              <a:t>--)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{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for(j=</a:t>
            </a:r>
            <a:r>
              <a:rPr lang="en-IN" dirty="0" err="1" smtClean="0"/>
              <a:t>i</a:t>
            </a:r>
            <a:r>
              <a:rPr lang="en-IN" dirty="0" smtClean="0"/>
              <a:t>; j&lt;rows; j++)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        printf(" ");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for(k=1; k&lt;=(2*</a:t>
            </a:r>
            <a:r>
              <a:rPr lang="en-IN" dirty="0" err="1" smtClean="0"/>
              <a:t>i</a:t>
            </a:r>
            <a:r>
              <a:rPr lang="en-IN" dirty="0" smtClean="0"/>
              <a:t> -1); k++)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	printf("*");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  printf("\n");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}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return 0;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3140" y="735675"/>
            <a:ext cx="669846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13.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    Input: N= 4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	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0614" y="1768359"/>
            <a:ext cx="2646757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                   *</a:t>
            </a:r>
          </a:p>
          <a:p>
            <a:r>
              <a:rPr lang="en-US" sz="2200" dirty="0" smtClean="0"/>
              <a:t>	 *  *  *                                       </a:t>
            </a:r>
          </a:p>
          <a:p>
            <a:r>
              <a:rPr lang="en-US" sz="2200" dirty="0" smtClean="0"/>
              <a:t>            *  *  *  *  *</a:t>
            </a:r>
          </a:p>
          <a:p>
            <a:r>
              <a:rPr lang="en-US" sz="2200" dirty="0" smtClean="0"/>
              <a:t>        *  *  *  *  *  *  *</a:t>
            </a:r>
          </a:p>
          <a:p>
            <a:r>
              <a:rPr lang="en-US" sz="2200" dirty="0" smtClean="0"/>
              <a:t>            *  *  *  *  *</a:t>
            </a:r>
          </a:p>
          <a:p>
            <a:r>
              <a:rPr lang="en-US" sz="2200" dirty="0" smtClean="0"/>
              <a:t> 	 *  *  *</a:t>
            </a:r>
          </a:p>
          <a:p>
            <a:r>
              <a:rPr lang="en-US" sz="2200" dirty="0" smtClean="0"/>
              <a:t>	     *	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3140" y="735675"/>
            <a:ext cx="669846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Upper pyramid – 4 rows  &amp;  Lower pyramid 3 rows</a:t>
            </a:r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    Input: N= 4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63950" y="3072552"/>
            <a:ext cx="2322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40614" y="1768359"/>
            <a:ext cx="2646757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                   *</a:t>
            </a:r>
          </a:p>
          <a:p>
            <a:r>
              <a:rPr lang="en-US" sz="2200" dirty="0" smtClean="0"/>
              <a:t>	 *  *  *                                       </a:t>
            </a:r>
          </a:p>
          <a:p>
            <a:r>
              <a:rPr lang="en-US" sz="2200" dirty="0" smtClean="0"/>
              <a:t>            *  *  *  *  *</a:t>
            </a:r>
          </a:p>
          <a:p>
            <a:r>
              <a:rPr lang="en-US" sz="2200" dirty="0" smtClean="0"/>
              <a:t>        *  *  *  *  *  *  *</a:t>
            </a:r>
          </a:p>
          <a:p>
            <a:r>
              <a:rPr lang="en-US" sz="2200" dirty="0" smtClean="0"/>
              <a:t>            *  *  *  *  *</a:t>
            </a:r>
          </a:p>
          <a:p>
            <a:r>
              <a:rPr lang="en-US" sz="2200" dirty="0" smtClean="0"/>
              <a:t> 	 *  *  *</a:t>
            </a:r>
          </a:p>
          <a:p>
            <a:r>
              <a:rPr lang="en-US" sz="2200" dirty="0" smtClean="0"/>
              <a:t>	     *	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Rectangle 1"/>
          <p:cNvSpPr/>
          <p:nvPr/>
        </p:nvSpPr>
        <p:spPr>
          <a:xfrm>
            <a:off x="336550" y="33655"/>
            <a:ext cx="381254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#include&lt;stdio.h&gt;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int main() {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int 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, j, k, rows;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scanf("%d", &amp;rows);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for(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=1; 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&lt;=rows; 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	  for(j=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; j&lt;rows; j++)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	 printf(" ");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	 for(k=1; k&lt;=(2*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 -1); k++)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	 printf("*");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printf("\n");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}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68299" y="303551"/>
            <a:ext cx="3429600" cy="42462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 for(</a:t>
            </a:r>
            <a:r>
              <a:rPr lang="en-IN" dirty="0" err="1" smtClean="0"/>
              <a:t>i</a:t>
            </a:r>
            <a:r>
              <a:rPr lang="en-IN" dirty="0" smtClean="0"/>
              <a:t>=</a:t>
            </a:r>
            <a:r>
              <a:rPr lang="en-IN" b="1" dirty="0" smtClean="0">
                <a:solidFill>
                  <a:srgbClr val="FF0000"/>
                </a:solidFill>
              </a:rPr>
              <a:t>rows</a:t>
            </a:r>
            <a:r>
              <a:rPr lang="en-US" altLang="en-IN" b="1" dirty="0" smtClean="0">
                <a:solidFill>
                  <a:srgbClr val="FF0000"/>
                </a:solidFill>
              </a:rPr>
              <a:t>-1</a:t>
            </a:r>
            <a:r>
              <a:rPr lang="en-IN" dirty="0" smtClean="0"/>
              <a:t>; </a:t>
            </a:r>
            <a:r>
              <a:rPr lang="en-IN" dirty="0" err="1" smtClean="0"/>
              <a:t>i</a:t>
            </a:r>
            <a:r>
              <a:rPr lang="en-IN" dirty="0" smtClean="0"/>
              <a:t>&gt;=1; </a:t>
            </a:r>
            <a:r>
              <a:rPr lang="en-IN" dirty="0" err="1" smtClean="0"/>
              <a:t>i</a:t>
            </a:r>
            <a:r>
              <a:rPr lang="en-IN" dirty="0" smtClean="0"/>
              <a:t>--)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{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for(j=</a:t>
            </a:r>
            <a:r>
              <a:rPr lang="en-IN" dirty="0" err="1" smtClean="0"/>
              <a:t>i</a:t>
            </a:r>
            <a:r>
              <a:rPr lang="en-IN" dirty="0" smtClean="0"/>
              <a:t>; j&lt;rows; j++)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        printf(" ");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for(k=1; k&lt;=(2*</a:t>
            </a:r>
            <a:r>
              <a:rPr lang="en-IN" dirty="0" err="1" smtClean="0"/>
              <a:t>i</a:t>
            </a:r>
            <a:r>
              <a:rPr lang="en-IN" dirty="0" smtClean="0"/>
              <a:t> -1); k++)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	printf("*");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  printf("\n");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}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return 0;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3140" y="735675"/>
            <a:ext cx="669846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14.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    Input: N= 4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	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0614" y="1768359"/>
            <a:ext cx="2646757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                   *</a:t>
            </a:r>
          </a:p>
          <a:p>
            <a:r>
              <a:rPr lang="en-US" sz="2200" dirty="0" smtClean="0"/>
              <a:t>	 *      *                                       </a:t>
            </a:r>
          </a:p>
          <a:p>
            <a:r>
              <a:rPr lang="en-US" sz="2200" dirty="0" smtClean="0"/>
              <a:t>            *             *</a:t>
            </a:r>
          </a:p>
          <a:p>
            <a:r>
              <a:rPr lang="en-US" sz="2200" dirty="0" smtClean="0"/>
              <a:t>        *                     *</a:t>
            </a:r>
          </a:p>
          <a:p>
            <a:r>
              <a:rPr lang="en-US" sz="2200" dirty="0" smtClean="0"/>
              <a:t>            *              *</a:t>
            </a:r>
          </a:p>
          <a:p>
            <a:r>
              <a:rPr lang="en-US" sz="2200" dirty="0" smtClean="0"/>
              <a:t> 	 *       *</a:t>
            </a:r>
          </a:p>
          <a:p>
            <a:r>
              <a:rPr lang="en-US" sz="2200" dirty="0" smtClean="0"/>
              <a:t>	      *	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715" y="0"/>
            <a:ext cx="4263390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442104" y="96309"/>
            <a:ext cx="34296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int main ()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int n,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scanf(“%d”, &amp;n);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for(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printf(“*  “);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return 0;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32624" y="2823901"/>
            <a:ext cx="3054509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Input: n= 10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*  *  *  *  *  *  *  *  *  *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Rectangle 1"/>
          <p:cNvSpPr/>
          <p:nvPr/>
        </p:nvSpPr>
        <p:spPr>
          <a:xfrm>
            <a:off x="184150" y="33655"/>
            <a:ext cx="3812540" cy="5126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#include&lt;stdio.h&gt;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int main() {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int i, j, k, rows;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scanf("%d", &amp;rows);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for(i=1; i&lt;=rows; i++)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{          for(j=i; j&lt;rows; j++)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	 printf(" ");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   for(k=1; k&lt;=(2*i -1); k++) 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  </a:t>
            </a:r>
            <a:r>
              <a:rPr lang="en-US" altLang="en-IN" dirty="0" smtClean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</a:t>
            </a:r>
            <a:r>
              <a:rPr lang="en-US" alt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if(k ==1 || k==(2*i-1))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	printf("*");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       else     printf(" ");       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   }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printf("\n");     }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68299" y="74951"/>
            <a:ext cx="3429600" cy="50736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smtClean="0"/>
              <a:t>for(i=rows-1; i&gt;=1; i--)</a:t>
            </a:r>
          </a:p>
          <a:p>
            <a:pPr>
              <a:lnSpc>
                <a:spcPct val="120000"/>
              </a:lnSpc>
            </a:pPr>
            <a:r>
              <a:rPr smtClean="0"/>
              <a:t>  {</a:t>
            </a:r>
          </a:p>
          <a:p>
            <a:pPr>
              <a:lnSpc>
                <a:spcPct val="120000"/>
              </a:lnSpc>
            </a:pPr>
            <a:r>
              <a:rPr smtClean="0"/>
              <a:t>     for(j=i; j&lt;rows; j++)</a:t>
            </a:r>
          </a:p>
          <a:p>
            <a:pPr>
              <a:lnSpc>
                <a:spcPct val="120000"/>
              </a:lnSpc>
            </a:pPr>
            <a:r>
              <a:rPr smtClean="0"/>
              <a:t>             printf(" ");</a:t>
            </a:r>
          </a:p>
          <a:p>
            <a:pPr>
              <a:lnSpc>
                <a:spcPct val="120000"/>
              </a:lnSpc>
            </a:pPr>
            <a:r>
              <a:rPr smtClean="0"/>
              <a:t>     for(k=1; k&lt;=(2*i -1); k++)</a:t>
            </a:r>
          </a:p>
          <a:p>
            <a:pPr>
              <a:lnSpc>
                <a:spcPct val="120000"/>
              </a:lnSpc>
            </a:pPr>
            <a:r>
              <a:rPr smtClean="0"/>
              <a:t>     {</a:t>
            </a:r>
          </a:p>
          <a:p>
            <a:pPr>
              <a:lnSpc>
                <a:spcPct val="120000"/>
              </a:lnSpc>
            </a:pPr>
            <a:r>
              <a:rPr smtClean="0"/>
              <a:t>          </a:t>
            </a:r>
            <a:r>
              <a:rPr b="1" smtClean="0">
                <a:solidFill>
                  <a:srgbClr val="FF0000"/>
                </a:solidFill>
              </a:rPr>
              <a:t> if(k ==1 || k==(2*i-1))</a:t>
            </a:r>
          </a:p>
          <a:p>
            <a:pPr>
              <a:lnSpc>
                <a:spcPct val="120000"/>
              </a:lnSpc>
            </a:pPr>
            <a:r>
              <a:rPr smtClean="0"/>
              <a:t>              printf("*");</a:t>
            </a:r>
          </a:p>
          <a:p>
            <a:pPr>
              <a:lnSpc>
                <a:spcPct val="120000"/>
              </a:lnSpc>
            </a:pPr>
            <a:r>
              <a:rPr smtClean="0"/>
              <a:t>           else</a:t>
            </a:r>
          </a:p>
          <a:p>
            <a:pPr>
              <a:lnSpc>
                <a:spcPct val="120000"/>
              </a:lnSpc>
            </a:pPr>
            <a:r>
              <a:rPr smtClean="0"/>
              <a:t>              printf(" ");</a:t>
            </a:r>
          </a:p>
          <a:p>
            <a:pPr>
              <a:lnSpc>
                <a:spcPct val="120000"/>
              </a:lnSpc>
            </a:pPr>
            <a:r>
              <a:rPr smtClean="0"/>
              <a:t>     }</a:t>
            </a:r>
          </a:p>
          <a:p>
            <a:pPr>
              <a:lnSpc>
                <a:spcPct val="120000"/>
              </a:lnSpc>
            </a:pPr>
            <a:r>
              <a:rPr smtClean="0"/>
              <a:t>       printf("\n");</a:t>
            </a:r>
          </a:p>
          <a:p>
            <a:pPr>
              <a:lnSpc>
                <a:spcPct val="120000"/>
              </a:lnSpc>
            </a:pPr>
            <a:r>
              <a:rPr smtClean="0"/>
              <a:t>   }</a:t>
            </a:r>
          </a:p>
          <a:p>
            <a:pPr>
              <a:lnSpc>
                <a:spcPct val="120000"/>
              </a:lnSpc>
            </a:pPr>
            <a:r>
              <a:rPr smtClean="0"/>
              <a:t>  return 0;</a:t>
            </a:r>
          </a:p>
          <a:p>
            <a:pPr>
              <a:lnSpc>
                <a:spcPct val="120000"/>
              </a:lnSpc>
            </a:pPr>
            <a:r>
              <a:rPr smtClean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6460" y="735965"/>
            <a:ext cx="686498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15.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r>
              <a:rPr lang="en-US" sz="2200" dirty="0" smtClean="0"/>
              <a:t>    Input: N= 4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	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6108" y="1583637"/>
            <a:ext cx="26467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</a:p>
          <a:p>
            <a:r>
              <a:rPr lang="en-US" sz="2200" dirty="0" smtClean="0"/>
              <a:t>1 </a:t>
            </a:r>
          </a:p>
          <a:p>
            <a:r>
              <a:rPr lang="en-US" sz="2200" dirty="0" smtClean="0"/>
              <a:t>2*2 </a:t>
            </a:r>
          </a:p>
          <a:p>
            <a:r>
              <a:rPr lang="en-US" sz="2200" dirty="0" smtClean="0"/>
              <a:t>3*3*3 </a:t>
            </a:r>
          </a:p>
          <a:p>
            <a:r>
              <a:rPr lang="en-US" sz="2200" dirty="0" smtClean="0"/>
              <a:t>4*4*4*4 </a:t>
            </a:r>
          </a:p>
          <a:p>
            <a:r>
              <a:rPr lang="en-US" sz="2200" dirty="0" smtClean="0"/>
              <a:t>3*3*3 </a:t>
            </a:r>
          </a:p>
          <a:p>
            <a:r>
              <a:rPr lang="en-US" sz="2200" dirty="0" smtClean="0"/>
              <a:t>2*2 </a:t>
            </a:r>
          </a:p>
          <a:p>
            <a:r>
              <a:rPr lang="en-US" sz="2200" dirty="0" smtClean="0"/>
              <a:t>1 </a:t>
            </a:r>
          </a:p>
          <a:p>
            <a:r>
              <a:rPr lang="en-US" sz="22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Content Placeholder 2"/>
          <p:cNvSpPr txBox="1"/>
          <p:nvPr/>
        </p:nvSpPr>
        <p:spPr>
          <a:xfrm>
            <a:off x="5105400" y="209550"/>
            <a:ext cx="3463925" cy="433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=row-1;i&gt;=1;i--)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for(j=1;j&lt;=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i;j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if(j&lt;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printf("%d*",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else 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printf("%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d",i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printf(" \n");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  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return 0;</a:t>
            </a:r>
          </a:p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610" y="131"/>
            <a:ext cx="4320480" cy="5126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#include&lt;stdio.h&gt;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int main() {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int i,j,row;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scanf("%d",&amp;row);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for(i=1;i&lt;=</a:t>
            </a:r>
            <a:r>
              <a:rPr lang="en-IN" dirty="0" err="1" smtClean="0">
                <a:solidFill>
                  <a:schemeClr val="bg1"/>
                </a:solidFill>
              </a:rPr>
              <a:t>row;i</a:t>
            </a:r>
            <a:r>
              <a:rPr lang="en-IN" dirty="0" smtClean="0">
                <a:solidFill>
                  <a:schemeClr val="bg1"/>
                </a:solidFill>
              </a:rPr>
              <a:t>++)     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{      for(j=1;j&lt;=</a:t>
            </a:r>
            <a:r>
              <a:rPr lang="en-IN" dirty="0" err="1" smtClean="0">
                <a:solidFill>
                  <a:schemeClr val="bg1"/>
                </a:solidFill>
              </a:rPr>
              <a:t>i;j</a:t>
            </a:r>
            <a:r>
              <a:rPr lang="en-IN" dirty="0" smtClean="0">
                <a:solidFill>
                  <a:schemeClr val="bg1"/>
                </a:solidFill>
              </a:rPr>
              <a:t>++)          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{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if(j&lt;i) 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 printf("%d*",i);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else 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printf("%</a:t>
            </a:r>
            <a:r>
              <a:rPr lang="en-IN" dirty="0" err="1" smtClean="0">
                <a:solidFill>
                  <a:schemeClr val="bg1"/>
                </a:solidFill>
              </a:rPr>
              <a:t>d",i</a:t>
            </a:r>
            <a:r>
              <a:rPr lang="en-IN" dirty="0" smtClean="0">
                <a:solidFill>
                  <a:schemeClr val="bg1"/>
                </a:solidFill>
              </a:rPr>
              <a:t>);      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}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printf(" \n");     </a:t>
            </a:r>
          </a:p>
          <a:p>
            <a:pPr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</a:rPr>
              <a:t>  }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4515" y="735965"/>
            <a:ext cx="74371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16.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pPr lvl="3"/>
            <a:r>
              <a:rPr lang="en-US" sz="2200" dirty="0" smtClean="0"/>
              <a:t>    Input: N= 8</a:t>
            </a:r>
          </a:p>
          <a:p>
            <a:pPr lvl="3">
              <a:lnSpc>
                <a:spcPct val="150000"/>
              </a:lnSpc>
            </a:pPr>
            <a:r>
              <a:rPr lang="en-US" sz="2200" dirty="0" smtClean="0"/>
              <a:t>    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	</a:t>
            </a:r>
          </a:p>
        </p:txBody>
      </p:sp>
      <p:sp>
        <p:nvSpPr>
          <p:cNvPr id="5" name="Rectangle 4"/>
          <p:cNvSpPr/>
          <p:nvPr/>
        </p:nvSpPr>
        <p:spPr>
          <a:xfrm>
            <a:off x="3248923" y="1868752"/>
            <a:ext cx="2646757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11111111</a:t>
            </a:r>
          </a:p>
          <a:p>
            <a:r>
              <a:rPr lang="en-US" sz="2200" dirty="0" smtClean="0"/>
              <a:t>1             1</a:t>
            </a:r>
          </a:p>
          <a:p>
            <a:r>
              <a:rPr lang="en-US" sz="2200" dirty="0" smtClean="0"/>
              <a:t>1             1</a:t>
            </a:r>
          </a:p>
          <a:p>
            <a:r>
              <a:rPr lang="en-US" sz="2200" dirty="0" smtClean="0"/>
              <a:t>1             1</a:t>
            </a:r>
          </a:p>
          <a:p>
            <a:r>
              <a:rPr lang="en-US" sz="2200" dirty="0" smtClean="0"/>
              <a:t>1             1</a:t>
            </a:r>
          </a:p>
          <a:p>
            <a:r>
              <a:rPr lang="en-US" sz="2200" dirty="0" smtClean="0"/>
              <a:t>1             1</a:t>
            </a:r>
          </a:p>
          <a:p>
            <a:r>
              <a:rPr lang="en-US" sz="2200" dirty="0" smtClean="0"/>
              <a:t>1             1</a:t>
            </a:r>
          </a:p>
          <a:p>
            <a:r>
              <a:rPr lang="en-US" sz="2200" dirty="0" smtClean="0"/>
              <a:t>11111111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455930" y="8890"/>
            <a:ext cx="38481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#include&lt;stdio.h&gt;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int i,j,n;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scanf("%d",&amp;n);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for(i=1;i&lt;=n;i++)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for(j=1;j&lt;=n;j++)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{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</a:t>
            </a:r>
            <a:r>
              <a:rPr lang="en-IN" dirty="0" smtClean="0">
                <a:solidFill>
                  <a:srgbClr val="FF0000"/>
                </a:solidFill>
              </a:rPr>
              <a:t>if(j==n || j==1 || i==1 || i==n)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      printf("1");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  else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      printf(" ");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printf("\n");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return 0;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}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4233" y="1071192"/>
            <a:ext cx="2646757" cy="3815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Input: 8</a:t>
            </a:r>
          </a:p>
          <a:p>
            <a:r>
              <a:rPr lang="en-US" sz="2200" dirty="0" smtClean="0"/>
              <a:t>Output: </a:t>
            </a:r>
          </a:p>
          <a:p>
            <a:endParaRPr lang="en-US" sz="2200" dirty="0" smtClean="0"/>
          </a:p>
          <a:p>
            <a:r>
              <a:rPr lang="en-US" sz="2200" dirty="0" smtClean="0"/>
              <a:t>11111111</a:t>
            </a:r>
          </a:p>
          <a:p>
            <a:r>
              <a:rPr lang="en-US" sz="2200" dirty="0" smtClean="0"/>
              <a:t>1             1</a:t>
            </a:r>
          </a:p>
          <a:p>
            <a:r>
              <a:rPr lang="en-US" sz="2200" dirty="0" smtClean="0"/>
              <a:t>1             1</a:t>
            </a:r>
          </a:p>
          <a:p>
            <a:r>
              <a:rPr lang="en-US" sz="2200" dirty="0" smtClean="0"/>
              <a:t>1             1</a:t>
            </a:r>
          </a:p>
          <a:p>
            <a:r>
              <a:rPr lang="en-US" sz="2200" dirty="0" smtClean="0"/>
              <a:t>1             1</a:t>
            </a:r>
          </a:p>
          <a:p>
            <a:r>
              <a:rPr lang="en-US" sz="2200" dirty="0" smtClean="0"/>
              <a:t>1             1</a:t>
            </a:r>
          </a:p>
          <a:p>
            <a:r>
              <a:rPr lang="en-US" sz="2200" dirty="0" smtClean="0"/>
              <a:t>1             1</a:t>
            </a:r>
          </a:p>
          <a:p>
            <a:r>
              <a:rPr lang="en-US" sz="2200" dirty="0" smtClean="0"/>
              <a:t>11111111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4515" y="735965"/>
            <a:ext cx="74371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17.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r>
              <a:rPr lang="en-US" sz="2200" dirty="0" smtClean="0"/>
              <a:t>   	 Input: N= 6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	 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	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9473" y="1856687"/>
            <a:ext cx="2646757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11111</a:t>
            </a:r>
          </a:p>
          <a:p>
            <a:r>
              <a:rPr lang="en-US" sz="2200" dirty="0" smtClean="0"/>
              <a:t>2222</a:t>
            </a:r>
          </a:p>
          <a:p>
            <a:r>
              <a:rPr lang="en-US" sz="2200" dirty="0" smtClean="0"/>
              <a:t>333</a:t>
            </a:r>
          </a:p>
          <a:p>
            <a:r>
              <a:rPr lang="en-US" sz="2200" dirty="0" smtClean="0"/>
              <a:t>22</a:t>
            </a:r>
          </a:p>
          <a:p>
            <a:r>
              <a:rPr lang="en-US" sz="2200" dirty="0" smtClean="0"/>
              <a:t>1</a:t>
            </a:r>
          </a:p>
          <a:p>
            <a:r>
              <a:rPr lang="en-US" sz="22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635" y="0"/>
            <a:ext cx="4956810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471805" y="172085"/>
            <a:ext cx="4017645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#include&lt;stdio.h&gt;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int i,j,row;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scanf("%d",&amp;row);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for(i=1;i&lt;row;i++)  {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for(j=row;j&gt;i;j--)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{</a:t>
            </a:r>
          </a:p>
          <a:p>
            <a:pPr>
              <a:lnSpc>
                <a:spcPct val="100000"/>
              </a:lnSpc>
            </a:pPr>
            <a:r>
              <a:rPr lang="en-US" alt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if(i&lt;row/2)</a:t>
            </a:r>
          </a:p>
          <a:p>
            <a:pPr>
              <a:lnSpc>
                <a:spcPct val="100000"/>
              </a:lnSpc>
            </a:pPr>
            <a:r>
              <a:rPr lang="en-US" altLang="en-IN" dirty="0" smtClean="0">
                <a:solidFill>
                  <a:schemeClr val="bg1"/>
                </a:solidFill>
              </a:rPr>
              <a:t>	   </a:t>
            </a:r>
            <a:r>
              <a:rPr lang="en-IN" dirty="0" smtClean="0">
                <a:solidFill>
                  <a:schemeClr val="bg1"/>
                </a:solidFill>
              </a:rPr>
              <a:t>printf("%d",i);</a:t>
            </a:r>
          </a:p>
          <a:p>
            <a:pPr>
              <a:lnSpc>
                <a:spcPct val="100000"/>
              </a:lnSpc>
            </a:pPr>
            <a:r>
              <a:rPr lang="en-US" alt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else</a:t>
            </a:r>
          </a:p>
          <a:p>
            <a:pPr>
              <a:lnSpc>
                <a:spcPct val="100000"/>
              </a:lnSpc>
            </a:pPr>
            <a:r>
              <a:rPr lang="en-US" altLang="en-IN" dirty="0" smtClean="0">
                <a:solidFill>
                  <a:schemeClr val="bg1"/>
                </a:solidFill>
              </a:rPr>
              <a:t>	   </a:t>
            </a:r>
            <a:r>
              <a:rPr lang="en-IN" dirty="0" smtClean="0">
                <a:solidFill>
                  <a:schemeClr val="bg1"/>
                </a:solidFill>
              </a:rPr>
              <a:t>printf("%d",row-i);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 }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printf("\n");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return 0;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}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3275" y="735965"/>
            <a:ext cx="719836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18.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r>
              <a:rPr lang="en-US" sz="2200" dirty="0" smtClean="0"/>
              <a:t>    Input: N= 4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    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	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408" y="1976702"/>
            <a:ext cx="2646757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     1</a:t>
            </a:r>
          </a:p>
          <a:p>
            <a:r>
              <a:rPr lang="en-US" sz="2200" dirty="0" smtClean="0"/>
              <a:t>    2   2</a:t>
            </a:r>
          </a:p>
          <a:p>
            <a:r>
              <a:rPr lang="en-US" sz="2200" dirty="0" smtClean="0"/>
              <a:t>  3       3</a:t>
            </a:r>
          </a:p>
          <a:p>
            <a:r>
              <a:rPr lang="en-US" sz="2200" dirty="0" smtClean="0"/>
              <a:t>4           4</a:t>
            </a:r>
          </a:p>
          <a:p>
            <a:r>
              <a:rPr lang="en-US" sz="2200" dirty="0" smtClean="0"/>
              <a:t>  3       3</a:t>
            </a:r>
          </a:p>
          <a:p>
            <a:r>
              <a:rPr lang="en-US" sz="2200" dirty="0" smtClean="0"/>
              <a:t>    2   2</a:t>
            </a:r>
          </a:p>
          <a:p>
            <a:r>
              <a:rPr lang="en-US" sz="2200" dirty="0" smtClean="0"/>
              <a:t>      1</a:t>
            </a:r>
          </a:p>
          <a:p>
            <a:r>
              <a:rPr lang="en-US" sz="22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60315" y="71120"/>
            <a:ext cx="3241675" cy="49428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for(i=rows-1; i&gt;=1; i--)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for(j=i; j&lt;rows; j++)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    printf(" 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for(k=1; k&lt;=(2*i-1); k++)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    if(k==1 || k==(2*i-1))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    printf("%d ", i);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    printf(" 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printf("\n");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>
                <a:solidFill>
                  <a:schemeClr val="tx1"/>
                </a:solidFill>
                <a:sym typeface="+mn-ea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367030" y="0"/>
            <a:ext cx="36449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#include &lt;stdio.h&gt;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int i,k, j,rows;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scanf("%d",&amp;rows);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for(i=1; i&lt;=rows; i++)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for(j=i; j&lt;rows; j++)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printf("  ");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for(k=1; k&lt;=(2*i-1); k++)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if(k==1 || k==(2*i-1))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printf("%d ", i);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else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printf("  ");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US" altLang="en-IN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 smtClean="0">
                <a:solidFill>
                  <a:schemeClr val="bg1"/>
                </a:solidFill>
                <a:sym typeface="+mn-ea"/>
              </a:rPr>
              <a:t>printf("\n");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 smtClean="0">
                <a:solidFill>
                  <a:schemeClr val="bg1"/>
                </a:solidFill>
                <a:sym typeface="+mn-ea"/>
              </a:rPr>
              <a:t>} </a:t>
            </a:r>
            <a:endParaRPr lang="en-IN" altLang="en-IN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0075" y="554990"/>
            <a:ext cx="74015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19.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pPr lvl="2"/>
            <a:r>
              <a:rPr lang="en-US" sz="2200" dirty="0" smtClean="0"/>
              <a:t>	Input: N=3</a:t>
            </a:r>
          </a:p>
          <a:p>
            <a:pPr lvl="2"/>
            <a:r>
              <a:rPr lang="en-US" sz="2200" dirty="0" smtClean="0"/>
              <a:t>	Output:</a:t>
            </a:r>
          </a:p>
          <a:p>
            <a:pPr lvl="2"/>
            <a:endParaRPr lang="en-US" sz="2200" dirty="0" smtClean="0"/>
          </a:p>
          <a:p>
            <a:pPr lvl="2"/>
            <a:r>
              <a:rPr lang="en-US" sz="2200" dirty="0" smtClean="0"/>
              <a:t>	111</a:t>
            </a:r>
          </a:p>
          <a:p>
            <a:pPr lvl="2"/>
            <a:r>
              <a:rPr lang="en-US" sz="2200" dirty="0" smtClean="0"/>
              <a:t>	00</a:t>
            </a:r>
          </a:p>
          <a:p>
            <a:pPr lvl="2"/>
            <a:r>
              <a:rPr lang="en-US" sz="2200" dirty="0" smtClean="0"/>
              <a:t>	1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0178" y="1552914"/>
            <a:ext cx="3054509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/>
              <a:t>Input: N=4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0000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111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00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4850" y="464820"/>
            <a:ext cx="79946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2.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r>
              <a:rPr lang="en-US" sz="2200" dirty="0" smtClean="0"/>
              <a:t>	Input: N= 5	</a:t>
            </a:r>
          </a:p>
          <a:p>
            <a:r>
              <a:rPr lang="en-US" sz="2200" dirty="0" smtClean="0"/>
              <a:t>	Output:</a:t>
            </a:r>
          </a:p>
          <a:p>
            <a:r>
              <a:rPr lang="en-US" sz="2200" dirty="0" smtClean="0"/>
              <a:t>	*</a:t>
            </a:r>
          </a:p>
          <a:p>
            <a:r>
              <a:rPr lang="en-US" sz="2200" dirty="0" smtClean="0"/>
              <a:t>	*</a:t>
            </a:r>
          </a:p>
          <a:p>
            <a:r>
              <a:rPr lang="en-US" sz="2200" dirty="0" smtClean="0"/>
              <a:t>	*</a:t>
            </a:r>
          </a:p>
          <a:p>
            <a:r>
              <a:rPr lang="en-US" sz="2200" dirty="0" smtClean="0"/>
              <a:t>	*</a:t>
            </a:r>
          </a:p>
          <a:p>
            <a:r>
              <a:rPr lang="en-US" sz="2200" dirty="0" smtClean="0"/>
              <a:t>	*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4262538" y="1482275"/>
            <a:ext cx="3054509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Input: N= 7	</a:t>
            </a:r>
          </a:p>
          <a:p>
            <a:r>
              <a:rPr lang="en-US" sz="2200" dirty="0" smtClean="0"/>
              <a:t>Output:</a:t>
            </a:r>
          </a:p>
          <a:p>
            <a:r>
              <a:rPr lang="en-US" sz="2200" dirty="0" smtClean="0"/>
              <a:t>*  </a:t>
            </a:r>
          </a:p>
          <a:p>
            <a:r>
              <a:rPr lang="en-US" sz="2200" dirty="0" smtClean="0"/>
              <a:t>*  </a:t>
            </a:r>
          </a:p>
          <a:p>
            <a:r>
              <a:rPr lang="en-US" sz="2200" dirty="0" smtClean="0"/>
              <a:t>*  </a:t>
            </a:r>
          </a:p>
          <a:p>
            <a:r>
              <a:rPr lang="en-US" sz="2200" dirty="0" smtClean="0"/>
              <a:t>*  </a:t>
            </a:r>
          </a:p>
          <a:p>
            <a:r>
              <a:rPr lang="en-US" sz="2200" dirty="0" smtClean="0"/>
              <a:t>*  </a:t>
            </a:r>
          </a:p>
          <a:p>
            <a:r>
              <a:rPr lang="en-US" sz="2200" dirty="0" smtClean="0"/>
              <a:t>*  </a:t>
            </a:r>
          </a:p>
          <a:p>
            <a:r>
              <a:rPr lang="en-US" sz="2200" dirty="0" smtClean="0"/>
              <a:t>*  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551180" y="0"/>
            <a:ext cx="420497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int main() {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int i, j,row;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scanf("%d",&amp;row);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for (i=row;i&gt;=1;i--) 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{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for (j=1;j&lt;=i;j++)  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 printf("%d",i%2);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printf("\n");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return 0;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535" y="554990"/>
            <a:ext cx="75311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20.    Write a program to print the following pattern:</a:t>
            </a:r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6587" y="1504149"/>
            <a:ext cx="3054509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/>
              <a:t>Input: N=5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Ouput: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54321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4321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321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21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692785" y="0"/>
            <a:ext cx="38481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int main() {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int i, j,row;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scanf("%d",&amp;row);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for(i=row;i&gt;=1;i--)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for(j=i;j&gt;=1;j--)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printf("%d",j);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printf("\n");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return 0;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0400" y="554990"/>
            <a:ext cx="7341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21.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r>
              <a:rPr lang="en-US" sz="22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8872" y="1504149"/>
            <a:ext cx="3054509" cy="1783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/>
              <a:t>Input: N=6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                     1 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    	   2 3 4 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 	5 6 7 8 9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457835" y="0"/>
            <a:ext cx="408305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#include&lt;stdio.h&gt;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int main()  {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int i, j,k,row;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scanf("%d",&amp;row);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k=1;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for(i=1;i&lt;=row;i+=2)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for(j=row;j&gt;=1;j--)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{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 if(j&gt;i)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    printf(" ");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 else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    printf("%d ",k++);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}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printf("\n");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return 0;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2775" y="554990"/>
            <a:ext cx="73888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22.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r>
              <a:rPr lang="en-US" sz="22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6587" y="1504149"/>
            <a:ext cx="3054509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/>
              <a:t>Input: N=6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                         1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         	        21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      	      321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                   4321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  	  54321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654321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336550" y="0"/>
            <a:ext cx="4204335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#include&lt;stdio.h&gt;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int i,j,k,row;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scanf("%d",&amp;row);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for(i=1;i&lt;=row;i++)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for(j=row;j&gt;=1;j--)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{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if(j&lt;=i)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   printf("%d",j);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else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   printf(" ");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} 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return 0;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9765" y="459105"/>
            <a:ext cx="71628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23. 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r>
              <a:rPr lang="en-US" sz="22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7067" y="998759"/>
            <a:ext cx="3054509" cy="3815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/>
              <a:t>Input:  8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********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*           *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*         *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*       *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*     *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*   *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* *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60242" y="-476"/>
            <a:ext cx="2598398" cy="49429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altLang="en-IN" sz="1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altLang="en-IN" sz="18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085" y="131"/>
            <a:ext cx="3240927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#include &lt;stdio.h&gt;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int i, j, rows;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scanf("%d", &amp;rows);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for(i=1; i&lt;=rows; i++)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for(j=i; j&lt;=rows; j++)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{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if(i==1 || j==i || j==rows)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   printf("*");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else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   printf(" ");</a:t>
            </a:r>
          </a:p>
          <a:p>
            <a:pPr>
              <a:lnSpc>
                <a:spcPct val="10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printf("\n");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9955" y="554990"/>
            <a:ext cx="70916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24.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r>
              <a:rPr lang="en-US" sz="22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3882" y="1439449"/>
            <a:ext cx="3054509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/>
              <a:t>Input: 6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Ouput: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	*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* *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*   *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*     *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*       *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******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065" y="-45720"/>
            <a:ext cx="4441190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494174" y="88540"/>
            <a:ext cx="34296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int main ()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int n,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scanf(“%d”, &amp;n);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for(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printf(“*  \n“);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return 0;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7879" y="1554031"/>
            <a:ext cx="2304279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Input: n= 7	</a:t>
            </a:r>
          </a:p>
          <a:p>
            <a:r>
              <a:rPr lang="en-US" sz="2400" dirty="0" smtClean="0"/>
              <a:t>Output:</a:t>
            </a:r>
          </a:p>
          <a:p>
            <a:r>
              <a:rPr lang="en-US" sz="2400" dirty="0" smtClean="0"/>
              <a:t>*  </a:t>
            </a:r>
          </a:p>
          <a:p>
            <a:r>
              <a:rPr lang="en-US" sz="2400" dirty="0" smtClean="0"/>
              <a:t>*  </a:t>
            </a:r>
          </a:p>
          <a:p>
            <a:r>
              <a:rPr lang="en-US" sz="2400" dirty="0" smtClean="0"/>
              <a:t>*  </a:t>
            </a:r>
          </a:p>
          <a:p>
            <a:r>
              <a:rPr lang="en-US" sz="2400" dirty="0" smtClean="0"/>
              <a:t>*  </a:t>
            </a:r>
          </a:p>
          <a:p>
            <a:r>
              <a:rPr lang="en-US" sz="2400" dirty="0" smtClean="0"/>
              <a:t>*  </a:t>
            </a:r>
          </a:p>
          <a:p>
            <a:r>
              <a:rPr lang="en-US" sz="2400" dirty="0" smtClean="0"/>
              <a:t>*  </a:t>
            </a:r>
          </a:p>
          <a:p>
            <a:r>
              <a:rPr lang="en-US" sz="2400" dirty="0" smtClean="0"/>
              <a:t>* 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510540" y="-71755"/>
            <a:ext cx="3621405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int main()  {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int i, j, rows;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scanf("%d", &amp;rows);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for(i=1; i&lt;=rows; i++) </a:t>
            </a:r>
            <a:r>
              <a:rPr lang="en-US" altLang="en-IN" dirty="0" smtClean="0">
                <a:solidFill>
                  <a:schemeClr val="bg1"/>
                </a:solidFill>
                <a:sym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for(j=1; j&lt;=i; j++)</a:t>
            </a:r>
            <a:r>
              <a:rPr lang="en-US" altLang="en-IN" dirty="0" smtClean="0">
                <a:solidFill>
                  <a:schemeClr val="bg1"/>
                </a:solidFill>
                <a:sym typeface="+mn-ea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if(j==1 || j==i || i==rows)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     printf("*");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    printf("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printf("\n");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return 0;   </a:t>
            </a:r>
            <a:r>
              <a:rPr lang="en-US" altLang="en-IN" dirty="0" smtClean="0">
                <a:solidFill>
                  <a:schemeClr val="bg1"/>
                </a:solidFill>
                <a:sym typeface="+mn-ea"/>
              </a:rPr>
              <a:t>}</a:t>
            </a: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6270" y="554990"/>
            <a:ext cx="73653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25. 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r>
              <a:rPr lang="en-US" sz="22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1962507" y="1710819"/>
            <a:ext cx="3054509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/>
              <a:t>Input: N=4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A 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A B 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A B C 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	A B C 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8655" y="71755"/>
            <a:ext cx="3872230" cy="4964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#include &lt;stdio.h&gt;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int main()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int i,j;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char ch;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int row;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scanf("%d",&amp;row);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for(i=1;i&lt;=row;i++)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{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ch='A';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for(j=1;j&lt;=i;j++)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    printf("%c ",ch++);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printf("\n");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return 0;</a:t>
            </a:r>
          </a:p>
          <a:p>
            <a:pPr>
              <a:lnSpc>
                <a:spcPct val="11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3395" y="554990"/>
            <a:ext cx="750824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26.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r>
              <a:rPr lang="en-US" sz="2200" dirty="0" smtClean="0"/>
              <a:t>	Input: N=3</a:t>
            </a:r>
          </a:p>
          <a:p>
            <a:r>
              <a:rPr lang="en-US" sz="2200" dirty="0" smtClean="0"/>
              <a:t>	Output:</a:t>
            </a:r>
          </a:p>
          <a:p>
            <a:r>
              <a:rPr lang="en-US" sz="2200" dirty="0" smtClean="0"/>
              <a:t>       	    A</a:t>
            </a:r>
          </a:p>
          <a:p>
            <a:r>
              <a:rPr lang="en-US" sz="2200" dirty="0" smtClean="0"/>
              <a:t>    	  BAB</a:t>
            </a:r>
          </a:p>
          <a:p>
            <a:r>
              <a:rPr lang="en-US" sz="2200" dirty="0" smtClean="0"/>
              <a:t>     	CBABC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958" y="1529419"/>
            <a:ext cx="3054509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/>
              <a:t>Input: N=5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        A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      BAB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    CBABC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  DCBABCD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EDCBABCDE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457200" y="54610"/>
            <a:ext cx="3789045" cy="5126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#include &lt;stdio.h&gt;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int main()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int i,j,row;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char CH='A';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int space=4;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scanf("%d",&amp;row);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for(i=1; i&lt;=row; i++)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{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for(j=1; j&lt;=space; j++)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printf(" ");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for(j=CH; j&gt;='A'; j--)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     printf("%c",j);</a:t>
            </a:r>
          </a:p>
          <a:p>
            <a:pPr>
              <a:lnSpc>
                <a:spcPct val="13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  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968240" y="668020"/>
            <a:ext cx="3312795" cy="3636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en-IN" altLang="en-IN" dirty="0" smtClean="0">
                <a:solidFill>
                  <a:schemeClr val="tx1"/>
                </a:solidFill>
                <a:sym typeface="+mn-ea"/>
              </a:rPr>
              <a:t> for(j='B'; j&lt;=CH; j++)</a:t>
            </a:r>
          </a:p>
          <a:p>
            <a:pPr>
              <a:lnSpc>
                <a:spcPct val="160000"/>
              </a:lnSpc>
            </a:pPr>
            <a:r>
              <a:rPr lang="en-IN" altLang="en-IN" dirty="0" smtClean="0">
                <a:solidFill>
                  <a:schemeClr val="tx1"/>
                </a:solidFill>
                <a:sym typeface="+mn-ea"/>
              </a:rPr>
              <a:t>            printf("%c",j);</a:t>
            </a:r>
          </a:p>
          <a:p>
            <a:pPr>
              <a:lnSpc>
                <a:spcPct val="160000"/>
              </a:lnSpc>
            </a:pPr>
            <a:r>
              <a:rPr lang="en-IN" altLang="en-IN" dirty="0" smtClean="0">
                <a:solidFill>
                  <a:schemeClr val="tx1"/>
                </a:solidFill>
                <a:sym typeface="+mn-ea"/>
              </a:rPr>
              <a:t>            printf("\n");</a:t>
            </a:r>
          </a:p>
          <a:p>
            <a:pPr>
              <a:lnSpc>
                <a:spcPct val="160000"/>
              </a:lnSpc>
            </a:pPr>
            <a:r>
              <a:rPr lang="en-IN" altLang="en-IN" dirty="0" smtClean="0">
                <a:solidFill>
                  <a:schemeClr val="tx1"/>
                </a:solidFill>
                <a:sym typeface="+mn-ea"/>
              </a:rPr>
              <a:t>        CH++;</a:t>
            </a:r>
          </a:p>
          <a:p>
            <a:pPr>
              <a:lnSpc>
                <a:spcPct val="160000"/>
              </a:lnSpc>
            </a:pPr>
            <a:r>
              <a:rPr lang="en-IN" altLang="en-IN" dirty="0" smtClean="0">
                <a:solidFill>
                  <a:schemeClr val="tx1"/>
                </a:solidFill>
                <a:sym typeface="+mn-ea"/>
              </a:rPr>
              <a:t>        space--;</a:t>
            </a:r>
          </a:p>
          <a:p>
            <a:pPr>
              <a:lnSpc>
                <a:spcPct val="160000"/>
              </a:lnSpc>
            </a:pPr>
            <a:r>
              <a:rPr lang="en-IN" altLang="en-IN" dirty="0" smtClean="0">
                <a:solidFill>
                  <a:schemeClr val="tx1"/>
                </a:solidFill>
                <a:sym typeface="+mn-ea"/>
              </a:rPr>
              <a:t>    }   </a:t>
            </a:r>
          </a:p>
          <a:p>
            <a:pPr>
              <a:lnSpc>
                <a:spcPct val="160000"/>
              </a:lnSpc>
            </a:pPr>
            <a:r>
              <a:rPr lang="en-IN" altLang="en-IN" dirty="0" smtClean="0">
                <a:solidFill>
                  <a:schemeClr val="tx1"/>
                </a:solidFill>
                <a:sym typeface="+mn-ea"/>
              </a:rPr>
              <a:t>return 0;</a:t>
            </a:r>
          </a:p>
          <a:p>
            <a:pPr>
              <a:lnSpc>
                <a:spcPct val="160000"/>
              </a:lnSpc>
            </a:pPr>
            <a:r>
              <a:rPr lang="en-IN" altLang="en-IN" dirty="0" smtClean="0">
                <a:solidFill>
                  <a:schemeClr val="tx1"/>
                </a:solidFill>
                <a:sym typeface="+mn-ea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554990"/>
            <a:ext cx="72701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27.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r>
              <a:rPr lang="en-US" sz="2200" dirty="0" smtClean="0"/>
              <a:t>		Input: N=5</a:t>
            </a:r>
          </a:p>
          <a:p>
            <a:r>
              <a:rPr lang="en-US" sz="2200" dirty="0" smtClean="0"/>
              <a:t>		Output</a:t>
            </a:r>
          </a:p>
          <a:p>
            <a:r>
              <a:rPr lang="en-US" sz="2200" dirty="0" smtClean="0"/>
              <a:t>		1</a:t>
            </a:r>
          </a:p>
          <a:p>
            <a:r>
              <a:rPr lang="en-US" sz="2200" dirty="0" smtClean="0"/>
              <a:t>		01</a:t>
            </a:r>
          </a:p>
          <a:p>
            <a:r>
              <a:rPr lang="en-US" sz="2200" dirty="0" smtClean="0"/>
              <a:t>		101</a:t>
            </a:r>
          </a:p>
          <a:p>
            <a:r>
              <a:rPr lang="en-US" sz="2200" dirty="0" smtClean="0"/>
              <a:t>		0101</a:t>
            </a:r>
          </a:p>
          <a:p>
            <a:r>
              <a:rPr lang="en-US" sz="2200" dirty="0" smtClean="0"/>
              <a:t>		10101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16805" y="214630"/>
            <a:ext cx="2598420" cy="44551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altLang="en-IN" sz="1800" dirty="0" smtClean="0">
                <a:solidFill>
                  <a:schemeClr val="tx1"/>
                </a:solidFill>
                <a:sym typeface="+mn-ea"/>
              </a:rPr>
              <a:t>for (j = 1; j &lt;= i; j++)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altLang="en-IN" sz="1800" dirty="0" smtClean="0">
                <a:solidFill>
                  <a:schemeClr val="tx1"/>
                </a:solidFill>
                <a:sym typeface="+mn-ea"/>
              </a:rPr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altLang="en-IN" sz="1800" dirty="0" smtClean="0">
                <a:solidFill>
                  <a:schemeClr val="tx1"/>
                </a:solidFill>
                <a:sym typeface="+mn-ea"/>
              </a:rPr>
              <a:t>    printf("%d", count % 2);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altLang="en-IN" sz="1800" dirty="0" smtClean="0">
                <a:solidFill>
                  <a:schemeClr val="tx1"/>
                </a:solidFill>
                <a:sym typeface="+mn-ea"/>
              </a:rPr>
              <a:t>    count++;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altLang="en-IN" sz="1800" dirty="0" smtClean="0">
                <a:solidFill>
                  <a:schemeClr val="tx1"/>
                </a:solidFill>
                <a:sym typeface="+mn-ea"/>
              </a:rPr>
              <a:t>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altLang="en-IN" sz="1800" dirty="0" smtClean="0">
                <a:solidFill>
                  <a:schemeClr val="tx1"/>
                </a:solidFill>
                <a:sym typeface="+mn-ea"/>
              </a:rPr>
              <a:t>    if (i % 2 == 0)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altLang="en-IN" sz="1800" dirty="0" smtClean="0">
                <a:solidFill>
                  <a:schemeClr val="tx1"/>
                </a:solidFill>
                <a:sym typeface="+mn-ea"/>
              </a:rPr>
              <a:t>         count = 1;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altLang="en-IN" sz="1800" dirty="0" smtClean="0">
                <a:solidFill>
                  <a:schemeClr val="tx1"/>
                </a:solidFill>
                <a:sym typeface="+mn-ea"/>
              </a:rPr>
              <a:t>     else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altLang="en-IN" sz="1800" dirty="0" smtClean="0">
                <a:solidFill>
                  <a:schemeClr val="tx1"/>
                </a:solidFill>
                <a:sym typeface="+mn-ea"/>
              </a:rPr>
              <a:t>          count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altLang="en-IN" sz="1800" dirty="0" smtClean="0">
                <a:solidFill>
                  <a:schemeClr val="tx1"/>
                </a:solidFill>
                <a:sym typeface="+mn-ea"/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altLang="en-IN" sz="1800" dirty="0" smtClean="0">
                <a:solidFill>
                  <a:schemeClr val="tx1"/>
                </a:solidFill>
                <a:sym typeface="+mn-ea"/>
              </a:rPr>
              <a:t>   return(0);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altLang="en-IN" sz="1800" dirty="0" smtClean="0">
                <a:solidFill>
                  <a:schemeClr val="tx1"/>
                </a:solidFill>
                <a:sym typeface="+mn-ea"/>
              </a:rPr>
              <a:t>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030" y="286385"/>
            <a:ext cx="3216910" cy="383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#include&lt;stdio.h&gt;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int main()  {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int i, j,row;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scanf("%d",&amp;row);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int count = 1;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for (i = 1; i &lt;= row; i++)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printf("\n");</a:t>
            </a:r>
          </a:p>
          <a:p>
            <a:pPr>
              <a:lnSpc>
                <a:spcPct val="150000"/>
              </a:lnSpc>
            </a:pPr>
            <a:r>
              <a:rPr lang="en-IN" altLang="en-IN" dirty="0" smtClean="0">
                <a:solidFill>
                  <a:schemeClr val="bg1"/>
                </a:solidFill>
                <a:sym typeface="+mn-ea"/>
              </a:rPr>
              <a:t>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79" y="2195740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Open Sans"/>
              </a:rPr>
              <a:t>Thank you!</a:t>
            </a:r>
            <a:endParaRPr lang="en-US" sz="5400" i="0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 advClick="0" advTm="1000">
    <p:wipe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32079" y="2195740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Open Sans"/>
              </a:rPr>
              <a:t>Thank you!</a:t>
            </a:r>
            <a:endParaRPr lang="en-US" sz="5400" b="0" i="0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4515" y="619125"/>
            <a:ext cx="83419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3.      Write a program to print the following pattern:</a:t>
            </a:r>
          </a:p>
          <a:p>
            <a:r>
              <a:rPr lang="en-US" sz="2200" dirty="0" smtClean="0"/>
              <a:t>	</a:t>
            </a:r>
          </a:p>
          <a:p>
            <a:endParaRPr lang="en-US" sz="2200" dirty="0" smtClean="0"/>
          </a:p>
          <a:p>
            <a:r>
              <a:rPr lang="en-US" sz="2200" dirty="0" smtClean="0"/>
              <a:t>	Input: N= 2	</a:t>
            </a:r>
          </a:p>
          <a:p>
            <a:r>
              <a:rPr lang="en-US" sz="2200" dirty="0" smtClean="0"/>
              <a:t>	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*  *</a:t>
            </a:r>
          </a:p>
        </p:txBody>
      </p:sp>
      <p:sp>
        <p:nvSpPr>
          <p:cNvPr id="7" name="Rectangle 6"/>
          <p:cNvSpPr/>
          <p:nvPr/>
        </p:nvSpPr>
        <p:spPr>
          <a:xfrm>
            <a:off x="4089648" y="1428827"/>
            <a:ext cx="3054509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Input: N= 4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*  *  * 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*  *  *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*  *  *  *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35" y="0"/>
            <a:ext cx="424751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4625588" y="119651"/>
            <a:ext cx="3376012" cy="4939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 smtClean="0"/>
              <a:t>N = 3,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For </a:t>
            </a:r>
            <a:r>
              <a:rPr lang="en-US" sz="2100" dirty="0" err="1" smtClean="0"/>
              <a:t>i</a:t>
            </a:r>
            <a:r>
              <a:rPr lang="en-US" sz="2100" dirty="0" smtClean="0"/>
              <a:t> =1, 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j=1,2,3 </a:t>
            </a:r>
            <a:r>
              <a:rPr lang="en-US" sz="2100" dirty="0" smtClean="0">
                <a:sym typeface="Wingdings" panose="05000000000000000000" pitchFamily="2" charset="2"/>
              </a:rPr>
              <a:t></a:t>
            </a:r>
            <a:r>
              <a:rPr lang="en-US" sz="2100" dirty="0" smtClean="0"/>
              <a:t> prints * * *  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then  \n 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For </a:t>
            </a:r>
            <a:r>
              <a:rPr lang="en-US" sz="2100" dirty="0" err="1" smtClean="0"/>
              <a:t>i</a:t>
            </a:r>
            <a:r>
              <a:rPr lang="en-US" sz="2100" dirty="0" smtClean="0"/>
              <a:t> =2,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j=1,2,3</a:t>
            </a:r>
            <a:r>
              <a:rPr lang="en-US" sz="2100" dirty="0" smtClean="0">
                <a:sym typeface="Wingdings" panose="05000000000000000000" pitchFamily="2" charset="2"/>
              </a:rPr>
              <a:t></a:t>
            </a:r>
            <a:r>
              <a:rPr lang="en-US" sz="2100" dirty="0" smtClean="0"/>
              <a:t> prints * * * 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then  \n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For </a:t>
            </a:r>
            <a:r>
              <a:rPr lang="en-US" sz="2100" dirty="0" err="1" smtClean="0"/>
              <a:t>i</a:t>
            </a:r>
            <a:r>
              <a:rPr lang="en-US" sz="2100" dirty="0" smtClean="0"/>
              <a:t> = 3,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j=1,2,3</a:t>
            </a:r>
            <a:r>
              <a:rPr lang="en-US" sz="2100" dirty="0" smtClean="0">
                <a:sym typeface="Wingdings" panose="05000000000000000000" pitchFamily="2" charset="2"/>
              </a:rPr>
              <a:t></a:t>
            </a:r>
            <a:r>
              <a:rPr lang="en-US" sz="2100" dirty="0" smtClean="0"/>
              <a:t> prints * * * 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then \n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492" y="-18"/>
            <a:ext cx="34296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int main () 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int N,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 ;   scanf(“%d”, &amp;N);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for(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for(j=1; j&lt;=N; j++)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{  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      printf(“*  “);   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	printf(“\n”);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return 0;	}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7625" y="0"/>
            <a:ext cx="4560570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517397" y="-18"/>
            <a:ext cx="34296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int main () 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int N,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 ;   scanf(“%d”, &amp;N);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for(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&lt;=N;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for(j=1; j&lt;=N; j++)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{  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      printf(“*  “);   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	printf(“\n”);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return 0;	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1443" y="1768803"/>
            <a:ext cx="225071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Input: N= 3	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*  *  * 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*  *  *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*  *  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90" y="1084"/>
            <a:ext cx="1184910" cy="52403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4564</Words>
  <Application>Microsoft Office PowerPoint</Application>
  <PresentationFormat>On-screen Show (16:9)</PresentationFormat>
  <Paragraphs>1157</Paragraphs>
  <Slides>68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Open Sans</vt:lpstr>
      <vt:lpstr>Wingdings</vt:lpstr>
      <vt:lpstr>Office Theme</vt:lpstr>
      <vt:lpstr>PowerPoint Presentation</vt:lpstr>
      <vt:lpstr>C Programming Session 2.2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Level 1 – Session 4</dc:title>
  <dc:creator>nivethaa</dc:creator>
  <cp:lastModifiedBy>Dhivya</cp:lastModifiedBy>
  <cp:revision>329</cp:revision>
  <dcterms:created xsi:type="dcterms:W3CDTF">2018-02-07T10:21:00Z</dcterms:created>
  <dcterms:modified xsi:type="dcterms:W3CDTF">2022-02-15T08:26:50Z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