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6"/>
  </p:notesMasterIdLst>
  <p:sldIdLst>
    <p:sldId id="1976" r:id="rId3"/>
    <p:sldId id="1975" r:id="rId4"/>
    <p:sldId id="1823" r:id="rId5"/>
    <p:sldId id="1824" r:id="rId6"/>
    <p:sldId id="1825" r:id="rId7"/>
    <p:sldId id="1827" r:id="rId8"/>
    <p:sldId id="1828" r:id="rId9"/>
    <p:sldId id="1829" r:id="rId10"/>
    <p:sldId id="1830" r:id="rId11"/>
    <p:sldId id="1831" r:id="rId12"/>
    <p:sldId id="1832" r:id="rId13"/>
    <p:sldId id="1833" r:id="rId14"/>
    <p:sldId id="1834" r:id="rId15"/>
    <p:sldId id="1835" r:id="rId16"/>
    <p:sldId id="1836" r:id="rId17"/>
    <p:sldId id="1883" r:id="rId18"/>
    <p:sldId id="1837" r:id="rId19"/>
    <p:sldId id="1838" r:id="rId20"/>
    <p:sldId id="1839" r:id="rId21"/>
    <p:sldId id="1840" r:id="rId22"/>
    <p:sldId id="1882" r:id="rId23"/>
    <p:sldId id="1884" r:id="rId24"/>
    <p:sldId id="1888" r:id="rId25"/>
    <p:sldId id="1889" r:id="rId26"/>
    <p:sldId id="1890" r:id="rId27"/>
    <p:sldId id="1891" r:id="rId28"/>
    <p:sldId id="1892" r:id="rId29"/>
    <p:sldId id="1893" r:id="rId30"/>
    <p:sldId id="1894" r:id="rId31"/>
    <p:sldId id="1895" r:id="rId32"/>
    <p:sldId id="1841" r:id="rId33"/>
    <p:sldId id="1842" r:id="rId34"/>
    <p:sldId id="1843" r:id="rId35"/>
    <p:sldId id="1844" r:id="rId36"/>
    <p:sldId id="1845" r:id="rId37"/>
    <p:sldId id="1846" r:id="rId38"/>
    <p:sldId id="1847" r:id="rId39"/>
    <p:sldId id="1848" r:id="rId40"/>
    <p:sldId id="1849" r:id="rId41"/>
    <p:sldId id="1850" r:id="rId42"/>
    <p:sldId id="1851" r:id="rId43"/>
    <p:sldId id="1853" r:id="rId44"/>
    <p:sldId id="1854" r:id="rId45"/>
    <p:sldId id="1855" r:id="rId46"/>
    <p:sldId id="1856" r:id="rId47"/>
    <p:sldId id="1857" r:id="rId48"/>
    <p:sldId id="1858" r:id="rId49"/>
    <p:sldId id="1896" r:id="rId50"/>
    <p:sldId id="1897" r:id="rId51"/>
    <p:sldId id="1898" r:id="rId52"/>
    <p:sldId id="1899" r:id="rId53"/>
    <p:sldId id="1900" r:id="rId54"/>
    <p:sldId id="1901" r:id="rId55"/>
    <p:sldId id="1902" r:id="rId56"/>
    <p:sldId id="1903" r:id="rId57"/>
    <p:sldId id="1904" r:id="rId58"/>
    <p:sldId id="1905" r:id="rId59"/>
    <p:sldId id="1859" r:id="rId60"/>
    <p:sldId id="1860" r:id="rId61"/>
    <p:sldId id="1861" r:id="rId62"/>
    <p:sldId id="1862" r:id="rId63"/>
    <p:sldId id="1863" r:id="rId64"/>
    <p:sldId id="1864" r:id="rId65"/>
    <p:sldId id="1865" r:id="rId66"/>
    <p:sldId id="1868" r:id="rId67"/>
    <p:sldId id="1869" r:id="rId68"/>
    <p:sldId id="1870" r:id="rId69"/>
    <p:sldId id="1871" r:id="rId70"/>
    <p:sldId id="1873" r:id="rId71"/>
    <p:sldId id="1874" r:id="rId72"/>
    <p:sldId id="1875" r:id="rId73"/>
    <p:sldId id="1876" r:id="rId74"/>
    <p:sldId id="1877" r:id="rId75"/>
    <p:sldId id="1879" r:id="rId76"/>
    <p:sldId id="1906" r:id="rId77"/>
    <p:sldId id="1907" r:id="rId78"/>
    <p:sldId id="1908" r:id="rId79"/>
    <p:sldId id="1909" r:id="rId80"/>
    <p:sldId id="1910" r:id="rId81"/>
    <p:sldId id="1911" r:id="rId82"/>
    <p:sldId id="1912" r:id="rId83"/>
    <p:sldId id="1913" r:id="rId84"/>
    <p:sldId id="1915" r:id="rId85"/>
    <p:sldId id="1914" r:id="rId86"/>
    <p:sldId id="1916" r:id="rId87"/>
    <p:sldId id="1917" r:id="rId88"/>
    <p:sldId id="1918" r:id="rId89"/>
    <p:sldId id="1919" r:id="rId90"/>
    <p:sldId id="1920" r:id="rId91"/>
    <p:sldId id="1921" r:id="rId92"/>
    <p:sldId id="1961" r:id="rId93"/>
    <p:sldId id="1962" r:id="rId94"/>
    <p:sldId id="1963" r:id="rId95"/>
    <p:sldId id="1964" r:id="rId96"/>
    <p:sldId id="1965" r:id="rId97"/>
    <p:sldId id="1966" r:id="rId98"/>
    <p:sldId id="1967" r:id="rId99"/>
    <p:sldId id="1968" r:id="rId100"/>
    <p:sldId id="1969" r:id="rId101"/>
    <p:sldId id="1970" r:id="rId102"/>
    <p:sldId id="1971" r:id="rId103"/>
    <p:sldId id="1923" r:id="rId104"/>
    <p:sldId id="1924" r:id="rId10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90F"/>
    <a:srgbClr val="E40D08"/>
    <a:srgbClr val="E41908"/>
    <a:srgbClr val="C9091E"/>
    <a:srgbClr val="F6F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15" autoAdjust="0"/>
  </p:normalViewPr>
  <p:slideViewPr>
    <p:cSldViewPr>
      <p:cViewPr varScale="1">
        <p:scale>
          <a:sx n="90" d="100"/>
          <a:sy n="90" d="100"/>
        </p:scale>
        <p:origin x="816" y="9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5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commentAuthors" Target="commentAuthor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pPr/>
              <a:t>17-02-2022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pPr/>
              <a:t>‹#›</a:t>
            </a:fld>
            <a:endParaRPr lang="en-IN"/>
          </a:p>
        </p:txBody>
      </p:sp>
    </p:spTree>
    <p:extLst>
      <p:ext uri="{BB962C8B-B14F-4D97-AF65-F5344CB8AC3E}">
        <p14:creationId xmlns:p14="http://schemas.microsoft.com/office/powerpoint/2010/main" val="84872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04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12</a:t>
            </a:fld>
            <a:endParaRPr lang="en-IN"/>
          </a:p>
        </p:txBody>
      </p:sp>
    </p:spTree>
    <p:extLst>
      <p:ext uri="{BB962C8B-B14F-4D97-AF65-F5344CB8AC3E}">
        <p14:creationId xmlns:p14="http://schemas.microsoft.com/office/powerpoint/2010/main" val="114979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13</a:t>
            </a:fld>
            <a:endParaRPr lang="en-IN"/>
          </a:p>
        </p:txBody>
      </p:sp>
    </p:spTree>
    <p:extLst>
      <p:ext uri="{BB962C8B-B14F-4D97-AF65-F5344CB8AC3E}">
        <p14:creationId xmlns:p14="http://schemas.microsoft.com/office/powerpoint/2010/main" val="124830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IN" sz="1200" b="1" i="0" kern="1200" dirty="0" smtClean="0">
                <a:solidFill>
                  <a:schemeClr val="tx1"/>
                </a:solidFill>
                <a:latin typeface="+mn-lt"/>
                <a:ea typeface="+mn-ea"/>
                <a:cs typeface="+mn-cs"/>
              </a:rPr>
              <a:t>String</a:t>
            </a:r>
            <a:r>
              <a:rPr lang="en-IN" sz="1200" b="0" i="0" kern="1200" dirty="0" smtClean="0">
                <a:solidFill>
                  <a:schemeClr val="tx1"/>
                </a:solidFill>
                <a:latin typeface="+mn-lt"/>
                <a:ea typeface="+mn-ea"/>
                <a:cs typeface="+mn-cs"/>
              </a:rPr>
              <a:t> is a sequence of characters that is treated as a single data item and terminated by null character </a:t>
            </a:r>
            <a:r>
              <a:rPr lang="en-IN" sz="1800" dirty="0" smtClean="0"/>
              <a:t>'\0'</a:t>
            </a:r>
            <a:r>
              <a:rPr lang="en-IN" sz="1200" b="0" i="0" kern="1200" dirty="0" smtClean="0">
                <a:solidFill>
                  <a:schemeClr val="tx1"/>
                </a:solidFill>
                <a:latin typeface="+mn-lt"/>
                <a:ea typeface="+mn-ea"/>
                <a:cs typeface="+mn-cs"/>
              </a:rPr>
              <a:t>. Remember that C language does not support strings as a data type. </a:t>
            </a:r>
          </a:p>
          <a:p>
            <a:pPr marL="342900" indent="-342900">
              <a:spcBef>
                <a:spcPts val="0"/>
              </a:spcBef>
              <a:buFont typeface="+mj-lt"/>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string</a:t>
            </a:r>
            <a:r>
              <a:rPr lang="en-IN" sz="1200" b="0" i="0" kern="1200" dirty="0" smtClean="0">
                <a:solidFill>
                  <a:schemeClr val="tx1"/>
                </a:solidFill>
                <a:latin typeface="+mn-lt"/>
                <a:ea typeface="+mn-ea"/>
                <a:cs typeface="+mn-cs"/>
              </a:rPr>
              <a:t> is actually one-dimensional array of characters in C language.</a:t>
            </a:r>
          </a:p>
          <a:p>
            <a:pPr marL="342900" indent="-342900">
              <a:spcBef>
                <a:spcPts val="0"/>
              </a:spcBef>
              <a:buFont typeface="+mj-lt"/>
              <a:buAutoNum type="arabicPeriod"/>
            </a:pPr>
            <a:r>
              <a:rPr lang="en-IN" sz="1200" b="1" i="0" kern="1200" dirty="0" smtClean="0">
                <a:solidFill>
                  <a:schemeClr val="tx1"/>
                </a:solidFill>
                <a:latin typeface="+mn-lt"/>
                <a:ea typeface="+mn-ea"/>
                <a:cs typeface="+mn-cs"/>
              </a:rPr>
              <a:t>For example:</a:t>
            </a:r>
            <a:r>
              <a:rPr lang="en-IN" sz="1200" b="0" i="0" kern="1200" dirty="0" smtClean="0">
                <a:solidFill>
                  <a:schemeClr val="tx1"/>
                </a:solidFill>
                <a:latin typeface="+mn-lt"/>
                <a:ea typeface="+mn-ea"/>
                <a:cs typeface="+mn-cs"/>
              </a:rPr>
              <a:t> The string "hello world" contains 12 characters including </a:t>
            </a:r>
            <a:r>
              <a:rPr lang="en-IN" sz="1800" dirty="0" smtClean="0"/>
              <a:t>'\0'</a:t>
            </a:r>
            <a:r>
              <a:rPr lang="en-IN" sz="1200" b="0" i="0" kern="1200" dirty="0" smtClean="0">
                <a:solidFill>
                  <a:schemeClr val="tx1"/>
                </a:solidFill>
                <a:latin typeface="+mn-lt"/>
                <a:ea typeface="+mn-ea"/>
                <a:cs typeface="+mn-cs"/>
              </a:rPr>
              <a:t> character which is automatically added by the compiler at the end of the string.</a:t>
            </a:r>
          </a:p>
          <a:p>
            <a:pPr marL="342900" indent="-342900">
              <a:spcBef>
                <a:spcPts val="0"/>
              </a:spcBef>
              <a:buFont typeface="+mj-lt"/>
              <a:buAutoNum type="arabicPeriod"/>
            </a:pPr>
            <a:r>
              <a:rPr lang="en-IN" sz="1200" b="0" i="0" kern="1200" dirty="0" smtClean="0">
                <a:solidFill>
                  <a:schemeClr val="tx1"/>
                </a:solidFill>
                <a:latin typeface="+mn-lt"/>
                <a:ea typeface="+mn-ea"/>
                <a:cs typeface="+mn-cs"/>
              </a:rPr>
              <a:t>To hold the null character at the end of the array, the size of the character array containing the string is one more than the number of characters in the word “FACE“.</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t>char a [ 5 ] = </a:t>
            </a:r>
            <a:r>
              <a:rPr lang="en-US" sz="1800" b="1" dirty="0" smtClean="0">
                <a:solidFill>
                  <a:srgbClr val="FF0000"/>
                </a:solidFill>
                <a:effectLst>
                  <a:outerShdw blurRad="38100" dist="38100" dir="2700000" algn="tl">
                    <a:srgbClr val="000000">
                      <a:alpha val="43137"/>
                    </a:srgbClr>
                  </a:outerShdw>
                </a:effectLst>
              </a:rPr>
              <a:t>“FACE”</a:t>
            </a:r>
            <a:r>
              <a:rPr lang="en-US" sz="1800" dirty="0" smtClean="0"/>
              <a:t>;   </a:t>
            </a:r>
            <a:r>
              <a:rPr lang="en-US" sz="1800" dirty="0" smtClean="0">
                <a:sym typeface="Wingdings" panose="05000000000000000000" pitchFamily="2" charset="2"/>
              </a:rPr>
              <a:t> face – 4 char plus null</a:t>
            </a:r>
            <a:r>
              <a:rPr lang="en-US" sz="1800" baseline="0" dirty="0" smtClean="0">
                <a:sym typeface="Wingdings" panose="05000000000000000000" pitchFamily="2" charset="2"/>
              </a:rPr>
              <a:t> character (added by the compiler automatically)</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t>char a [10] = </a:t>
            </a:r>
            <a:r>
              <a:rPr lang="en-US" sz="1800" b="1" dirty="0" smtClean="0">
                <a:solidFill>
                  <a:srgbClr val="FF0000"/>
                </a:solidFill>
                <a:effectLst>
                  <a:outerShdw blurRad="38100" dist="38100" dir="2700000" algn="tl">
                    <a:srgbClr val="000000">
                      <a:alpha val="43137"/>
                    </a:srgbClr>
                  </a:outerShdw>
                </a:effectLst>
              </a:rPr>
              <a:t>“YOUR NAME”</a:t>
            </a:r>
            <a:r>
              <a:rPr lang="en-US" sz="1800" dirty="0" smtClean="0"/>
              <a:t>; </a:t>
            </a:r>
            <a:r>
              <a:rPr lang="en-US" sz="1800" dirty="0" smtClean="0">
                <a:sym typeface="Wingdings" panose="05000000000000000000" pitchFamily="2" charset="2"/>
              </a:rPr>
              <a:t>  9 characters including whitespace</a:t>
            </a: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r>
              <a:rPr lang="en-US" sz="1800" dirty="0" smtClean="0">
                <a:sym typeface="Wingdings" panose="05000000000000000000" pitchFamily="2" charset="2"/>
              </a:rPr>
              <a:t> </a:t>
            </a:r>
            <a:r>
              <a:rPr lang="en-US" sz="1800" dirty="0" smtClean="0">
                <a:solidFill>
                  <a:schemeClr val="bg1"/>
                </a:solidFill>
              </a:rPr>
              <a:t>char a [4] = </a:t>
            </a:r>
            <a:r>
              <a:rPr lang="en-US" sz="1800" b="1" dirty="0" smtClean="0">
                <a:solidFill>
                  <a:srgbClr val="FF0000"/>
                </a:solidFill>
                <a:effectLst>
                  <a:outerShdw blurRad="38100" dist="38100" dir="2700000" algn="tl">
                    <a:srgbClr val="000000">
                      <a:alpha val="43137"/>
                    </a:srgbClr>
                  </a:outerShdw>
                </a:effectLst>
              </a:rPr>
              <a:t>“FACE”</a:t>
            </a:r>
            <a:r>
              <a:rPr lang="en-US" sz="1800" b="1" dirty="0" smtClean="0">
                <a:solidFill>
                  <a:schemeClr val="bg1"/>
                </a:solidFill>
                <a:effectLst>
                  <a:outerShdw blurRad="38100" dist="38100" dir="2700000" algn="tl">
                    <a:srgbClr val="000000">
                      <a:alpha val="43137"/>
                    </a:srgbClr>
                  </a:outerShdw>
                </a:effectLst>
              </a:rPr>
              <a:t>;</a:t>
            </a:r>
            <a:r>
              <a:rPr lang="en-US" sz="1800" b="0" baseline="0" dirty="0" smtClean="0">
                <a:solidFill>
                  <a:schemeClr val="tx1"/>
                </a:solidFill>
                <a:effectLst/>
              </a:rPr>
              <a:t>  </a:t>
            </a:r>
            <a:r>
              <a:rPr lang="en-US" sz="1800" b="0" baseline="0" dirty="0" smtClean="0">
                <a:solidFill>
                  <a:schemeClr val="tx1"/>
                </a:solidFill>
                <a:effectLst/>
                <a:sym typeface="Wingdings" panose="05000000000000000000" pitchFamily="2" charset="2"/>
              </a:rPr>
              <a:t> wrong way of giving the size of an array.  There should always be \0 char placed at the end for which the size has to be declared.</a:t>
            </a: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sym typeface="Wingdings" panose="05000000000000000000" pitchFamily="2" charset="2"/>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sym typeface="Wingdings" panose="05000000000000000000" pitchFamily="2" charset="2"/>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a:defRPr/>
            </a:pPr>
            <a:endParaRPr lang="en-US"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14</a:t>
            </a:fld>
            <a:endParaRPr lang="en-US" dirty="0"/>
          </a:p>
        </p:txBody>
      </p:sp>
    </p:spTree>
    <p:extLst>
      <p:ext uri="{BB962C8B-B14F-4D97-AF65-F5344CB8AC3E}">
        <p14:creationId xmlns:p14="http://schemas.microsoft.com/office/powerpoint/2010/main" val="410779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21</a:t>
            </a:fld>
            <a:endParaRPr lang="en-IN"/>
          </a:p>
        </p:txBody>
      </p:sp>
    </p:spTree>
    <p:extLst>
      <p:ext uri="{BB962C8B-B14F-4D97-AF65-F5344CB8AC3E}">
        <p14:creationId xmlns:p14="http://schemas.microsoft.com/office/powerpoint/2010/main" val="122960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22</a:t>
            </a:fld>
            <a:endParaRPr lang="en-IN"/>
          </a:p>
        </p:txBody>
      </p:sp>
    </p:spTree>
    <p:extLst>
      <p:ext uri="{BB962C8B-B14F-4D97-AF65-F5344CB8AC3E}">
        <p14:creationId xmlns:p14="http://schemas.microsoft.com/office/powerpoint/2010/main" val="6584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24</a:t>
            </a:fld>
            <a:endParaRPr lang="en-IN"/>
          </a:p>
        </p:txBody>
      </p:sp>
    </p:spTree>
    <p:extLst>
      <p:ext uri="{BB962C8B-B14F-4D97-AF65-F5344CB8AC3E}">
        <p14:creationId xmlns:p14="http://schemas.microsoft.com/office/powerpoint/2010/main" val="2414744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Size</a:t>
            </a:r>
            <a:r>
              <a:rPr lang="en-US" altLang="en-IN" baseline="0" dirty="0" smtClean="0"/>
              <a:t> is compiler dependent (if int size is 2 bytes – then 40 bytes) or (if int size is 4 bytes – then 80 bytes)</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25</a:t>
            </a:fld>
            <a:endParaRPr lang="en-IN"/>
          </a:p>
        </p:txBody>
      </p:sp>
    </p:spTree>
    <p:extLst>
      <p:ext uri="{BB962C8B-B14F-4D97-AF65-F5344CB8AC3E}">
        <p14:creationId xmlns:p14="http://schemas.microsoft.com/office/powerpoint/2010/main" val="1047612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Size</a:t>
            </a:r>
            <a:r>
              <a:rPr lang="en-US" altLang="en-IN" baseline="0" dirty="0" smtClean="0"/>
              <a:t> is compiler dependent (if int size is 2 bytes – then 40 bytes) or (if int size is 4 bytes – then </a:t>
            </a:r>
            <a:r>
              <a:rPr lang="en-US" altLang="en-IN" baseline="0" smtClean="0"/>
              <a:t>80 bytes)</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26</a:t>
            </a:fld>
            <a:endParaRPr lang="en-IN"/>
          </a:p>
        </p:txBody>
      </p:sp>
    </p:spTree>
    <p:extLst>
      <p:ext uri="{BB962C8B-B14F-4D97-AF65-F5344CB8AC3E}">
        <p14:creationId xmlns:p14="http://schemas.microsoft.com/office/powerpoint/2010/main" val="387404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Character array[4]</a:t>
            </a:r>
            <a:r>
              <a:rPr lang="en-US" altLang="en-IN" baseline="0" dirty="0" smtClean="0"/>
              <a:t> = </a:t>
            </a:r>
            <a:r>
              <a:rPr lang="en-US" altLang="en-IN" dirty="0" smtClean="0"/>
              <a:t>“</a:t>
            </a:r>
            <a:r>
              <a:rPr lang="en-US" altLang="en-IN" dirty="0" err="1" smtClean="0"/>
              <a:t>Hai</a:t>
            </a:r>
            <a:r>
              <a:rPr lang="en-US" altLang="en-IN" dirty="0" smtClean="0"/>
              <a:t>” – array[2] refers</a:t>
            </a:r>
            <a:r>
              <a:rPr lang="en-US" altLang="en-IN" baseline="0" dirty="0" smtClean="0"/>
              <a:t> the index 2, </a:t>
            </a:r>
            <a:r>
              <a:rPr lang="en-US" altLang="en-IN" baseline="0" dirty="0" err="1" smtClean="0"/>
              <a:t>ie</a:t>
            </a:r>
            <a:r>
              <a:rPr lang="en-US" altLang="en-IN" baseline="0" dirty="0" smtClean="0"/>
              <a:t> ‘</a:t>
            </a:r>
            <a:r>
              <a:rPr lang="en-US" altLang="en-IN" baseline="0" dirty="0" err="1" smtClean="0"/>
              <a:t>i</a:t>
            </a:r>
            <a:r>
              <a:rPr lang="en-US" altLang="en-IN" baseline="0" dirty="0" smtClean="0"/>
              <a:t>’</a:t>
            </a:r>
          </a:p>
          <a:p>
            <a:r>
              <a:rPr lang="en-US" altLang="en-IN" baseline="0" dirty="0" smtClean="0"/>
              <a:t>Here also, 2[“</a:t>
            </a:r>
            <a:r>
              <a:rPr lang="en-US" altLang="en-IN" baseline="0" dirty="0" err="1" smtClean="0"/>
              <a:t>hai</a:t>
            </a:r>
            <a:r>
              <a:rPr lang="en-US" altLang="en-IN" baseline="0" dirty="0" smtClean="0"/>
              <a:t>”] – 2</a:t>
            </a:r>
            <a:r>
              <a:rPr lang="en-US" altLang="en-IN" baseline="30000" dirty="0" smtClean="0"/>
              <a:t>nd</a:t>
            </a:r>
            <a:r>
              <a:rPr lang="en-US" altLang="en-IN" baseline="0" dirty="0" smtClean="0"/>
              <a:t> index – </a:t>
            </a:r>
            <a:r>
              <a:rPr lang="en-US" altLang="en-IN" baseline="0" dirty="0" err="1" smtClean="0"/>
              <a:t>ie</a:t>
            </a:r>
            <a:r>
              <a:rPr lang="en-US" altLang="en-IN" baseline="0" dirty="0" smtClean="0"/>
              <a:t> ‘</a:t>
            </a:r>
            <a:r>
              <a:rPr lang="en-US" altLang="en-IN" baseline="0" dirty="0" err="1" smtClean="0"/>
              <a:t>i</a:t>
            </a:r>
            <a:r>
              <a:rPr lang="en-US" altLang="en-IN" baseline="0" dirty="0" smtClean="0"/>
              <a:t>’</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27</a:t>
            </a:fld>
            <a:endParaRPr lang="en-IN"/>
          </a:p>
        </p:txBody>
      </p:sp>
    </p:spTree>
    <p:extLst>
      <p:ext uri="{BB962C8B-B14F-4D97-AF65-F5344CB8AC3E}">
        <p14:creationId xmlns:p14="http://schemas.microsoft.com/office/powerpoint/2010/main" val="4219015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28</a:t>
            </a:fld>
            <a:endParaRPr lang="en-IN"/>
          </a:p>
        </p:txBody>
      </p:sp>
    </p:spTree>
    <p:extLst>
      <p:ext uri="{BB962C8B-B14F-4D97-AF65-F5344CB8AC3E}">
        <p14:creationId xmlns:p14="http://schemas.microsoft.com/office/powerpoint/2010/main" val="395348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1" i="0" kern="1200" dirty="0" smtClean="0">
                <a:solidFill>
                  <a:schemeClr val="tx1"/>
                </a:solidFill>
                <a:latin typeface="+mn-lt"/>
                <a:ea typeface="+mn-ea"/>
                <a:cs typeface="+mn-cs"/>
              </a:rPr>
              <a:t>Derived data types</a:t>
            </a:r>
            <a:r>
              <a:rPr lang="en-IN" sz="1200" b="0" i="0" kern="1200" dirty="0" smtClean="0">
                <a:solidFill>
                  <a:schemeClr val="tx1"/>
                </a:solidFill>
                <a:latin typeface="+mn-lt"/>
                <a:ea typeface="+mn-ea"/>
                <a:cs typeface="+mn-cs"/>
              </a:rPr>
              <a:t> are created by using predefined </a:t>
            </a:r>
            <a:r>
              <a:rPr lang="en-IN" sz="1200" b="1" i="0" kern="1200" dirty="0" smtClean="0">
                <a:solidFill>
                  <a:schemeClr val="tx1"/>
                </a:solidFill>
                <a:latin typeface="+mn-lt"/>
                <a:ea typeface="+mn-ea"/>
                <a:cs typeface="+mn-cs"/>
              </a:rPr>
              <a:t>data types</a:t>
            </a:r>
            <a:r>
              <a:rPr lang="en-IN" sz="1200" b="0" i="0" kern="1200" dirty="0" smtClean="0">
                <a:solidFill>
                  <a:schemeClr val="tx1"/>
                </a:solidFill>
                <a:latin typeface="+mn-lt"/>
                <a:ea typeface="+mn-ea"/>
                <a:cs typeface="+mn-cs"/>
              </a:rPr>
              <a:t>(int, char, float, double) only.</a:t>
            </a:r>
          </a:p>
          <a:p>
            <a:pPr marL="228600" indent="-228600">
              <a:buFont typeface="+mj-lt"/>
              <a:buAutoNum type="arabicPeriod"/>
            </a:pPr>
            <a:r>
              <a:rPr lang="en-IN" sz="1200" b="0" i="0" kern="1200" dirty="0" smtClean="0">
                <a:solidFill>
                  <a:schemeClr val="tx1"/>
                </a:solidFill>
                <a:latin typeface="+mn-lt"/>
                <a:ea typeface="+mn-ea"/>
                <a:cs typeface="+mn-cs"/>
              </a:rPr>
              <a:t>Derived data types are object types which are aggregates of one or more types of basic data types. The most common derived data types are pointers, arrays, structures and unions. </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a:t>
            </a:fld>
            <a:endParaRPr lang="en-IN"/>
          </a:p>
        </p:txBody>
      </p:sp>
    </p:spTree>
    <p:extLst>
      <p:ext uri="{BB962C8B-B14F-4D97-AF65-F5344CB8AC3E}">
        <p14:creationId xmlns:p14="http://schemas.microsoft.com/office/powerpoint/2010/main" val="1207360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29</a:t>
            </a:fld>
            <a:endParaRPr lang="en-IN"/>
          </a:p>
        </p:txBody>
      </p:sp>
    </p:spTree>
    <p:extLst>
      <p:ext uri="{BB962C8B-B14F-4D97-AF65-F5344CB8AC3E}">
        <p14:creationId xmlns:p14="http://schemas.microsoft.com/office/powerpoint/2010/main" val="2210665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&gt;&gt; int a[5] = {5, 1, 15, 20, 25}; The variable </a:t>
            </a:r>
            <a:r>
              <a:rPr lang="en-US" sz="1200" b="0" i="0" kern="1200" dirty="0" err="1" smtClean="0">
                <a:solidFill>
                  <a:schemeClr val="tx1"/>
                </a:solidFill>
                <a:latin typeface="+mn-lt"/>
                <a:ea typeface="+mn-ea"/>
                <a:cs typeface="+mn-cs"/>
              </a:rPr>
              <a:t>arr</a:t>
            </a:r>
            <a:r>
              <a:rPr lang="en-US" sz="1200" b="0" i="0" kern="1200" dirty="0" smtClean="0">
                <a:solidFill>
                  <a:schemeClr val="tx1"/>
                </a:solidFill>
                <a:latin typeface="+mn-lt"/>
                <a:ea typeface="+mn-ea"/>
                <a:cs typeface="+mn-cs"/>
              </a:rPr>
              <a:t> is declared as an integer array with a size of 5 and it is initialized to</a:t>
            </a:r>
            <a:r>
              <a:rPr lang="en-US" dirty="0" smtClean="0"/>
              <a:t/>
            </a:r>
            <a:br>
              <a:rPr lang="en-US" dirty="0" smtClean="0"/>
            </a:br>
            <a:r>
              <a:rPr lang="en-US" sz="1200" b="0" i="0" kern="1200" dirty="0" smtClean="0">
                <a:solidFill>
                  <a:schemeClr val="tx1"/>
                </a:solidFill>
                <a:latin typeface="+mn-lt"/>
                <a:ea typeface="+mn-ea"/>
                <a:cs typeface="+mn-cs"/>
              </a:rPr>
              <a:t>a[0] = 5, a[1] = 1, a[2] = 15, a[3] = 20, a[4] = 25.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int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The variable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are declared as an integer type.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++a[1];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 Hence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2 and a[1] = 2</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j = a[1]++; becomes j = 2++; Hence j = 2 and a[1] = 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m = a[</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becomes m = a[2]; Hence m = 15 and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incremented by 1(</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means 2++ so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=3)</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&gt;&gt; printf("%d, %d, %d",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 It prints the value of the variables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j, 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Hence the output of the program is 3, 2, 15.</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30</a:t>
            </a:fld>
            <a:endParaRPr lang="en-IN"/>
          </a:p>
        </p:txBody>
      </p:sp>
    </p:spTree>
    <p:extLst>
      <p:ext uri="{BB962C8B-B14F-4D97-AF65-F5344CB8AC3E}">
        <p14:creationId xmlns:p14="http://schemas.microsoft.com/office/powerpoint/2010/main" val="1120658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31</a:t>
            </a:fld>
            <a:endParaRPr lang="en-IN"/>
          </a:p>
        </p:txBody>
      </p:sp>
    </p:spTree>
    <p:extLst>
      <p:ext uri="{BB962C8B-B14F-4D97-AF65-F5344CB8AC3E}">
        <p14:creationId xmlns:p14="http://schemas.microsoft.com/office/powerpoint/2010/main" val="173228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32</a:t>
            </a:fld>
            <a:endParaRPr lang="en-IN"/>
          </a:p>
        </p:txBody>
      </p:sp>
    </p:spTree>
    <p:extLst>
      <p:ext uri="{BB962C8B-B14F-4D97-AF65-F5344CB8AC3E}">
        <p14:creationId xmlns:p14="http://schemas.microsoft.com/office/powerpoint/2010/main" val="421170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If you have a variable Value in your program, &amp;Value will give you its address in the memory, where &amp; is commonly called the </a:t>
            </a:r>
            <a:r>
              <a:rPr lang="en-IN" sz="1200" b="1" i="0" kern="1200" dirty="0" smtClean="0">
                <a:solidFill>
                  <a:schemeClr val="tx1"/>
                </a:solidFill>
                <a:latin typeface="+mn-lt"/>
                <a:ea typeface="+mn-ea"/>
                <a:cs typeface="+mn-cs"/>
              </a:rPr>
              <a:t>reference operator.</a:t>
            </a:r>
          </a:p>
          <a:p>
            <a:pPr marL="228600" indent="-228600">
              <a:buFont typeface="+mj-lt"/>
              <a:buAutoNum type="arabicPeriod"/>
            </a:pPr>
            <a:r>
              <a:rPr lang="en-IN" sz="1200" b="0" i="0" kern="1200" dirty="0" smtClean="0">
                <a:solidFill>
                  <a:schemeClr val="tx1"/>
                </a:solidFill>
                <a:latin typeface="+mn-lt"/>
                <a:ea typeface="+mn-ea"/>
                <a:cs typeface="+mn-cs"/>
              </a:rPr>
              <a:t>You must have seen this notation while using scanf() function. </a:t>
            </a:r>
            <a:r>
              <a:rPr lang="en-IN" sz="1200" b="1" i="0" kern="1200" dirty="0" smtClean="0">
                <a:solidFill>
                  <a:schemeClr val="tx1"/>
                </a:solidFill>
                <a:latin typeface="+mn-lt"/>
                <a:ea typeface="+mn-ea"/>
                <a:cs typeface="+mn-cs"/>
              </a:rPr>
              <a:t>[</a:t>
            </a:r>
            <a:r>
              <a:rPr lang="en-IN" b="1" dirty="0" smtClean="0"/>
              <a:t>scanf("%d", &amp;Value);]</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It was used in the function to store the user inputted value in the address of Value.</a:t>
            </a:r>
          </a:p>
          <a:p>
            <a:r>
              <a:rPr lang="en-IN" sz="1200" b="1" i="0" kern="1200" dirty="0" smtClean="0">
                <a:solidFill>
                  <a:schemeClr val="tx1"/>
                </a:solidFill>
                <a:latin typeface="+mn-lt"/>
                <a:ea typeface="+mn-ea"/>
                <a:cs typeface="+mn-cs"/>
              </a:rPr>
              <a:t>Note:</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You may obtain different value of address while using this code.</a:t>
            </a:r>
          </a:p>
          <a:p>
            <a:r>
              <a:rPr lang="en-IN" sz="1200" b="0" i="0" kern="1200" dirty="0" smtClean="0">
                <a:solidFill>
                  <a:schemeClr val="tx1"/>
                </a:solidFill>
                <a:latin typeface="+mn-lt"/>
                <a:ea typeface="+mn-ea"/>
                <a:cs typeface="+mn-cs"/>
              </a:rPr>
              <a:t>In above source code, value 5 is stored in the memory location 2686778. </a:t>
            </a:r>
            <a:r>
              <a:rPr lang="en-IN" sz="1200" b="0" i="0" kern="1200" baseline="0" dirty="0" smtClean="0">
                <a:solidFill>
                  <a:schemeClr val="tx1"/>
                </a:solidFill>
                <a:latin typeface="+mn-lt"/>
                <a:ea typeface="+mn-ea"/>
                <a:cs typeface="+mn-cs"/>
              </a:rPr>
              <a:t> Value</a:t>
            </a:r>
            <a:r>
              <a:rPr lang="en-IN" sz="1200" b="0" i="0" kern="1200" dirty="0" smtClean="0">
                <a:solidFill>
                  <a:schemeClr val="tx1"/>
                </a:solidFill>
                <a:latin typeface="+mn-lt"/>
                <a:ea typeface="+mn-ea"/>
                <a:cs typeface="+mn-cs"/>
              </a:rPr>
              <a:t> is just the name given to that location.</a:t>
            </a:r>
          </a:p>
          <a:p>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33</a:t>
            </a:fld>
            <a:endParaRPr lang="en-IN"/>
          </a:p>
        </p:txBody>
      </p:sp>
    </p:spTree>
    <p:extLst>
      <p:ext uri="{BB962C8B-B14F-4D97-AF65-F5344CB8AC3E}">
        <p14:creationId xmlns:p14="http://schemas.microsoft.com/office/powerpoint/2010/main" val="340389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If you have a variable Value in your program, &amp;Value will give you its address in the memory, where &amp; is commonly called the </a:t>
            </a:r>
            <a:r>
              <a:rPr lang="en-IN" sz="1200" b="1" i="0" kern="1200" dirty="0" smtClean="0">
                <a:solidFill>
                  <a:schemeClr val="tx1"/>
                </a:solidFill>
                <a:latin typeface="+mn-lt"/>
                <a:ea typeface="+mn-ea"/>
                <a:cs typeface="+mn-cs"/>
              </a:rPr>
              <a:t>reference operator.</a:t>
            </a:r>
          </a:p>
          <a:p>
            <a:pPr marL="228600" indent="-228600">
              <a:buFont typeface="+mj-lt"/>
              <a:buAutoNum type="arabicPeriod"/>
            </a:pPr>
            <a:r>
              <a:rPr lang="en-IN" sz="1200" b="0" i="0" kern="1200" dirty="0" smtClean="0">
                <a:solidFill>
                  <a:schemeClr val="tx1"/>
                </a:solidFill>
                <a:latin typeface="+mn-lt"/>
                <a:ea typeface="+mn-ea"/>
                <a:cs typeface="+mn-cs"/>
              </a:rPr>
              <a:t>You must have seen this notation while using scanf() function. </a:t>
            </a:r>
            <a:r>
              <a:rPr lang="en-IN" sz="1200" b="1" i="0" kern="1200" dirty="0" smtClean="0">
                <a:solidFill>
                  <a:schemeClr val="tx1"/>
                </a:solidFill>
                <a:latin typeface="+mn-lt"/>
                <a:ea typeface="+mn-ea"/>
                <a:cs typeface="+mn-cs"/>
              </a:rPr>
              <a:t>[</a:t>
            </a:r>
            <a:r>
              <a:rPr lang="en-IN" b="1" dirty="0" smtClean="0"/>
              <a:t>scanf("%d", &amp;Value);]</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It was used in the function to store the user inputted value in the address of Value.</a:t>
            </a:r>
          </a:p>
          <a:p>
            <a:r>
              <a:rPr lang="en-IN" sz="1200" b="1" i="0" kern="1200" dirty="0" smtClean="0">
                <a:solidFill>
                  <a:schemeClr val="tx1"/>
                </a:solidFill>
                <a:latin typeface="+mn-lt"/>
                <a:ea typeface="+mn-ea"/>
                <a:cs typeface="+mn-cs"/>
              </a:rPr>
              <a:t>Note:</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You may obtain different value of address while using this code.</a:t>
            </a:r>
          </a:p>
          <a:p>
            <a:r>
              <a:rPr lang="en-IN" sz="1200" b="0" i="0" kern="1200" dirty="0" smtClean="0">
                <a:solidFill>
                  <a:schemeClr val="tx1"/>
                </a:solidFill>
                <a:latin typeface="+mn-lt"/>
                <a:ea typeface="+mn-ea"/>
                <a:cs typeface="+mn-cs"/>
              </a:rPr>
              <a:t>In above source code, value 5 is stored in the memory location 2686778. </a:t>
            </a:r>
            <a:r>
              <a:rPr lang="en-IN" sz="1200" b="0" i="0" kern="1200" baseline="0" dirty="0" smtClean="0">
                <a:solidFill>
                  <a:schemeClr val="tx1"/>
                </a:solidFill>
                <a:latin typeface="+mn-lt"/>
                <a:ea typeface="+mn-ea"/>
                <a:cs typeface="+mn-cs"/>
              </a:rPr>
              <a:t> Value</a:t>
            </a:r>
            <a:r>
              <a:rPr lang="en-IN" sz="1200" b="0" i="0" kern="1200" dirty="0" smtClean="0">
                <a:solidFill>
                  <a:schemeClr val="tx1"/>
                </a:solidFill>
                <a:latin typeface="+mn-lt"/>
                <a:ea typeface="+mn-ea"/>
                <a:cs typeface="+mn-cs"/>
              </a:rPr>
              <a:t> is just the name given to that location.</a:t>
            </a:r>
          </a:p>
          <a:p>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34</a:t>
            </a:fld>
            <a:endParaRPr lang="en-IN"/>
          </a:p>
        </p:txBody>
      </p:sp>
    </p:spTree>
    <p:extLst>
      <p:ext uri="{BB962C8B-B14F-4D97-AF65-F5344CB8AC3E}">
        <p14:creationId xmlns:p14="http://schemas.microsoft.com/office/powerpoint/2010/main" val="535354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35</a:t>
            </a:fld>
            <a:endParaRPr lang="en-IN"/>
          </a:p>
        </p:txBody>
      </p:sp>
    </p:spTree>
    <p:extLst>
      <p:ext uri="{BB962C8B-B14F-4D97-AF65-F5344CB8AC3E}">
        <p14:creationId xmlns:p14="http://schemas.microsoft.com/office/powerpoint/2010/main" val="32598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36</a:t>
            </a:fld>
            <a:endParaRPr lang="en-IN"/>
          </a:p>
        </p:txBody>
      </p:sp>
    </p:spTree>
    <p:extLst>
      <p:ext uri="{BB962C8B-B14F-4D97-AF65-F5344CB8AC3E}">
        <p14:creationId xmlns:p14="http://schemas.microsoft.com/office/powerpoint/2010/main" val="2595700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To store int value, int</a:t>
            </a:r>
            <a:r>
              <a:rPr lang="en-US" baseline="0" dirty="0" smtClean="0"/>
              <a:t> variable is declared</a:t>
            </a:r>
          </a:p>
          <a:p>
            <a:pPr marL="228600" indent="-228600">
              <a:buAutoNum type="arabicPeriod"/>
            </a:pPr>
            <a:r>
              <a:rPr lang="en-US" baseline="0" dirty="0" smtClean="0"/>
              <a:t>To store float value, float variable is declared.</a:t>
            </a:r>
          </a:p>
          <a:p>
            <a:pPr marL="228600" indent="-228600">
              <a:buAutoNum type="arabicPeriod"/>
            </a:pPr>
            <a:r>
              <a:rPr lang="en-US" baseline="0" dirty="0" smtClean="0"/>
              <a:t>To store address value..???</a:t>
            </a:r>
          </a:p>
          <a:p>
            <a:pPr marL="228600" indent="-228600">
              <a:buAutoNum type="arabicPeriod"/>
            </a:pPr>
            <a:r>
              <a:rPr lang="en-US" baseline="0" dirty="0" smtClean="0"/>
              <a:t>To store address value, pointer variable is declared.</a:t>
            </a:r>
          </a:p>
          <a:p>
            <a:pPr marL="228600" indent="-228600">
              <a:buAutoNum type="arabicPeriod"/>
            </a:pPr>
            <a:r>
              <a:rPr lang="en-IN" sz="1200" b="0" i="0" kern="1200" dirty="0" smtClean="0">
                <a:solidFill>
                  <a:schemeClr val="tx1"/>
                </a:solidFill>
                <a:latin typeface="+mn-lt"/>
                <a:ea typeface="+mn-ea"/>
                <a:cs typeface="+mn-cs"/>
              </a:rPr>
              <a:t>Whenever a </a:t>
            </a:r>
            <a:r>
              <a:rPr lang="en-IN" sz="1200" b="1" i="0" kern="1200" dirty="0" smtClean="0">
                <a:solidFill>
                  <a:schemeClr val="tx1"/>
                </a:solidFill>
                <a:latin typeface="+mn-lt"/>
                <a:ea typeface="+mn-ea"/>
                <a:cs typeface="+mn-cs"/>
              </a:rPr>
              <a:t>variable</a:t>
            </a:r>
            <a:r>
              <a:rPr lang="en-IN" sz="1200" b="0" i="0" kern="1200" dirty="0" smtClean="0">
                <a:solidFill>
                  <a:schemeClr val="tx1"/>
                </a:solidFill>
                <a:latin typeface="+mn-lt"/>
                <a:ea typeface="+mn-ea"/>
                <a:cs typeface="+mn-cs"/>
              </a:rPr>
              <a:t> is declared in a program, system allocates a location i.e., an address to that variable in the memory, to hold the assigned value. This location has its own address number.</a:t>
            </a:r>
            <a:endParaRPr lang="en-US" baseline="0" dirty="0" smtClean="0"/>
          </a:p>
          <a:p>
            <a:pPr marL="228600" indent="-228600">
              <a:buAutoNum type="arabicPeriod"/>
            </a:pPr>
            <a:r>
              <a:rPr lang="en-IN" sz="1200" b="0" i="0" kern="1200" dirty="0" smtClean="0">
                <a:solidFill>
                  <a:schemeClr val="tx1"/>
                </a:solidFill>
                <a:latin typeface="+mn-lt"/>
                <a:ea typeface="+mn-ea"/>
                <a:cs typeface="+mn-cs"/>
              </a:rPr>
              <a:t>We can access the value 5 either by using the variable name Value1 or by using its address 2024.</a:t>
            </a:r>
          </a:p>
          <a:p>
            <a:pPr marL="228600" indent="-228600">
              <a:buAutoNum type="arabicPeriod"/>
            </a:pPr>
            <a:r>
              <a:rPr lang="en-IN" sz="1200" b="0" i="0" kern="1200" dirty="0" smtClean="0">
                <a:solidFill>
                  <a:schemeClr val="tx1"/>
                </a:solidFill>
                <a:latin typeface="+mn-lt"/>
                <a:ea typeface="+mn-ea"/>
                <a:cs typeface="+mn-cs"/>
              </a:rPr>
              <a:t>The question is how we can access a variable using it's address? </a:t>
            </a:r>
          </a:p>
          <a:p>
            <a:pPr marL="228600" indent="-228600">
              <a:buAutoNum type="arabicPeriod"/>
            </a:pPr>
            <a:r>
              <a:rPr lang="en-IN" sz="1200" b="0" i="0" kern="1200" dirty="0" smtClean="0">
                <a:solidFill>
                  <a:schemeClr val="tx1"/>
                </a:solidFill>
                <a:latin typeface="+mn-lt"/>
                <a:ea typeface="+mn-ea"/>
                <a:cs typeface="+mn-cs"/>
              </a:rPr>
              <a:t>Since the memory addresses are also just numbers, they can also be assigned to some other variable. The variables which are used to hold memory addresses are called </a:t>
            </a:r>
            <a:r>
              <a:rPr lang="en-IN" sz="1200" b="1" i="0" kern="1200" dirty="0" smtClean="0">
                <a:solidFill>
                  <a:schemeClr val="tx1"/>
                </a:solidFill>
                <a:latin typeface="+mn-lt"/>
                <a:ea typeface="+mn-ea"/>
                <a:cs typeface="+mn-cs"/>
              </a:rPr>
              <a:t>Pointer variables</a:t>
            </a:r>
            <a:r>
              <a:rPr lang="en-IN" sz="1200" b="0" i="0" kern="1200" dirty="0" smtClean="0">
                <a:solidFill>
                  <a:schemeClr val="tx1"/>
                </a:solidFill>
                <a:latin typeface="+mn-lt"/>
                <a:ea typeface="+mn-ea"/>
                <a:cs typeface="+mn-cs"/>
              </a:rPr>
              <a:t>.</a:t>
            </a:r>
          </a:p>
          <a:p>
            <a:pPr marL="228600" indent="-228600">
              <a:buAutoNum type="arabicPeriod"/>
            </a:pPr>
            <a:endParaRPr lang="en-US" sz="1200" b="0" i="0" kern="1200" dirty="0" smtClean="0">
              <a:solidFill>
                <a:schemeClr val="tx1"/>
              </a:solidFill>
              <a:latin typeface="+mn-lt"/>
              <a:ea typeface="+mn-ea"/>
              <a:cs typeface="+mn-cs"/>
            </a:endParaRPr>
          </a:p>
          <a:p>
            <a:pPr marL="228600" indent="-228600">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pointer</a:t>
            </a:r>
            <a:r>
              <a:rPr lang="en-IN" sz="1200" b="0" i="0" kern="1200" dirty="0" smtClean="0">
                <a:solidFill>
                  <a:schemeClr val="tx1"/>
                </a:solidFill>
                <a:latin typeface="+mn-lt"/>
                <a:ea typeface="+mn-ea"/>
                <a:cs typeface="+mn-cs"/>
              </a:rPr>
              <a:t> variable is therefore nothing but a variable which holds an address of some other variable. And the value of a </a:t>
            </a:r>
            <a:r>
              <a:rPr lang="en-IN" sz="1200" b="1" i="0" kern="1200" dirty="0" smtClean="0">
                <a:solidFill>
                  <a:schemeClr val="tx1"/>
                </a:solidFill>
                <a:latin typeface="+mn-lt"/>
                <a:ea typeface="+mn-ea"/>
                <a:cs typeface="+mn-cs"/>
              </a:rPr>
              <a:t>pointer variable</a:t>
            </a:r>
            <a:r>
              <a:rPr lang="en-IN" sz="1200" b="0" i="0" kern="1200" dirty="0" smtClean="0">
                <a:solidFill>
                  <a:schemeClr val="tx1"/>
                </a:solidFill>
                <a:latin typeface="+mn-lt"/>
                <a:ea typeface="+mn-ea"/>
                <a:cs typeface="+mn-cs"/>
              </a:rPr>
              <a:t> gets stored in another memory location.</a:t>
            </a: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37</a:t>
            </a:fld>
            <a:endParaRPr lang="en-IN"/>
          </a:p>
        </p:txBody>
      </p:sp>
    </p:spTree>
    <p:extLst>
      <p:ext uri="{BB962C8B-B14F-4D97-AF65-F5344CB8AC3E}">
        <p14:creationId xmlns:p14="http://schemas.microsoft.com/office/powerpoint/2010/main" val="1824393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38</a:t>
            </a:fld>
            <a:endParaRPr lang="en-IN"/>
          </a:p>
        </p:txBody>
      </p:sp>
    </p:spTree>
    <p:extLst>
      <p:ext uri="{BB962C8B-B14F-4D97-AF65-F5344CB8AC3E}">
        <p14:creationId xmlns:p14="http://schemas.microsoft.com/office/powerpoint/2010/main" val="20654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228600" indent="-228600" fontAlgn="base">
              <a:buFont typeface="+mj-lt"/>
              <a:buAutoNum type="arabicPeriod"/>
            </a:pPr>
            <a:r>
              <a:rPr lang="en-IN" sz="1200" b="1" i="0" kern="1200" dirty="0" smtClean="0">
                <a:solidFill>
                  <a:schemeClr val="tx1"/>
                </a:solidFill>
                <a:latin typeface="+mn-lt"/>
                <a:ea typeface="+mn-ea"/>
                <a:cs typeface="+mn-cs"/>
              </a:rPr>
              <a:t>C Array </a:t>
            </a:r>
            <a:r>
              <a:rPr lang="en-IN" sz="1200" b="0" i="0" kern="1200" dirty="0" smtClean="0">
                <a:solidFill>
                  <a:schemeClr val="tx1"/>
                </a:solidFill>
                <a:latin typeface="+mn-lt"/>
                <a:ea typeface="+mn-ea"/>
                <a:cs typeface="+mn-cs"/>
              </a:rPr>
              <a:t>is a collection of variables belongings to the same data type. You can store group of data of same data type in an array.</a:t>
            </a:r>
          </a:p>
          <a:p>
            <a:pPr marL="228600" indent="-228600" fontAlgn="base">
              <a:buFont typeface="+mj-lt"/>
              <a:buAutoNum type="arabicPeriod"/>
            </a:pPr>
            <a:r>
              <a:rPr lang="en-IN" sz="1200" b="0" i="0" kern="1200" dirty="0" smtClean="0">
                <a:solidFill>
                  <a:schemeClr val="tx1"/>
                </a:solidFill>
                <a:latin typeface="+mn-lt"/>
                <a:ea typeface="+mn-ea"/>
                <a:cs typeface="+mn-cs"/>
              </a:rPr>
              <a:t>Array might be belonging to any of the data types</a:t>
            </a:r>
          </a:p>
          <a:p>
            <a:pPr marL="228600" indent="-228600" fontAlgn="base">
              <a:buFont typeface="+mj-lt"/>
              <a:buAutoNum type="arabicPeriod"/>
            </a:pPr>
            <a:r>
              <a:rPr lang="en-IN" sz="1200" b="0" i="0" kern="1200" dirty="0" smtClean="0">
                <a:solidFill>
                  <a:schemeClr val="tx1"/>
                </a:solidFill>
                <a:latin typeface="+mn-lt"/>
                <a:ea typeface="+mn-ea"/>
                <a:cs typeface="+mn-cs"/>
              </a:rPr>
              <a:t>Array size must be a constant value.</a:t>
            </a:r>
          </a:p>
          <a:p>
            <a:pPr marL="228600" indent="-228600" fontAlgn="base">
              <a:buFont typeface="+mj-lt"/>
              <a:buAutoNum type="arabicPeriod"/>
            </a:pPr>
            <a:r>
              <a:rPr lang="en-IN" sz="1200" b="0" i="0" kern="1200" dirty="0" smtClean="0">
                <a:solidFill>
                  <a:schemeClr val="tx1"/>
                </a:solidFill>
                <a:latin typeface="+mn-lt"/>
                <a:ea typeface="+mn-ea"/>
                <a:cs typeface="+mn-cs"/>
              </a:rPr>
              <a:t>Always, Contiguous (adjacent) memory locations are used to store array elements in memory.</a:t>
            </a:r>
          </a:p>
          <a:p>
            <a:pPr fontAlgn="base"/>
            <a:endParaRPr lang="en-IN" sz="1200" b="1" i="0" kern="1200" cap="all" dirty="0" smtClean="0">
              <a:solidFill>
                <a:schemeClr val="tx1"/>
              </a:solidFill>
              <a:latin typeface="+mn-lt"/>
              <a:ea typeface="+mn-ea"/>
              <a:cs typeface="+mn-cs"/>
            </a:endParaRPr>
          </a:p>
          <a:p>
            <a:pPr fontAlgn="base"/>
            <a:r>
              <a:rPr lang="en-IN" sz="1200" b="1" i="0" kern="1200" cap="all" dirty="0" smtClean="0">
                <a:solidFill>
                  <a:schemeClr val="tx1"/>
                </a:solidFill>
                <a:latin typeface="+mn-lt"/>
                <a:ea typeface="+mn-ea"/>
                <a:cs typeface="+mn-cs"/>
              </a:rPr>
              <a:t>EXAMPLE FOR C ARRAYS:</a:t>
            </a:r>
          </a:p>
          <a:p>
            <a:pPr fontAlgn="base"/>
            <a:r>
              <a:rPr lang="en-IN" sz="1200" b="0" i="0" kern="1200" dirty="0" smtClean="0">
                <a:solidFill>
                  <a:schemeClr val="tx1"/>
                </a:solidFill>
                <a:latin typeface="+mn-lt"/>
                <a:ea typeface="+mn-ea"/>
                <a:cs typeface="+mn-cs"/>
              </a:rPr>
              <a:t>int a[10];       // integer array</a:t>
            </a:r>
          </a:p>
          <a:p>
            <a:pPr fontAlgn="base"/>
            <a:r>
              <a:rPr lang="en-IN" sz="1200" b="0" i="0" kern="1200" dirty="0" smtClean="0">
                <a:solidFill>
                  <a:schemeClr val="tx1"/>
                </a:solidFill>
                <a:latin typeface="+mn-lt"/>
                <a:ea typeface="+mn-ea"/>
                <a:cs typeface="+mn-cs"/>
              </a:rPr>
              <a:t>char b[10];    // character array   i.e. String</a:t>
            </a:r>
          </a:p>
          <a:p>
            <a:pPr fontAlgn="base"/>
            <a:endParaRPr lang="en-US" sz="1200" b="0" i="0" kern="1200" dirty="0" smtClean="0">
              <a:solidFill>
                <a:schemeClr val="tx1"/>
              </a:solidFill>
              <a:latin typeface="+mn-lt"/>
              <a:ea typeface="+mn-ea"/>
              <a:cs typeface="+mn-cs"/>
            </a:endParaRPr>
          </a:p>
          <a:p>
            <a:pPr fontAlgn="base"/>
            <a:r>
              <a:rPr lang="en-IN" sz="1200" b="1" kern="1200" dirty="0" smtClean="0">
                <a:solidFill>
                  <a:schemeClr val="tx1"/>
                </a:solidFill>
                <a:latin typeface="+mn-lt"/>
                <a:ea typeface="+mn-ea"/>
                <a:cs typeface="+mn-cs"/>
              </a:rPr>
              <a:t>Integer array example:</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int age [5];</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int age[5]={0, 1, 2, 3, 4};</a:t>
            </a:r>
          </a:p>
          <a:p>
            <a:pPr fontAlgn="base"/>
            <a:r>
              <a:rPr lang="en-IN" sz="1200" kern="1200" dirty="0" smtClean="0">
                <a:solidFill>
                  <a:schemeClr val="tx1"/>
                </a:solidFill>
                <a:latin typeface="+mn-lt"/>
                <a:ea typeface="+mn-ea"/>
                <a:cs typeface="+mn-cs"/>
              </a:rPr>
              <a:t>age[0]; /*0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age[1]; /*1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age[2]; /*2 is accessed*/</a:t>
            </a:r>
          </a:p>
          <a:p>
            <a:pPr fontAlgn="base"/>
            <a:r>
              <a:rPr lang="en-IN" sz="1200" b="1" kern="1200" dirty="0" smtClean="0">
                <a:solidFill>
                  <a:schemeClr val="tx1"/>
                </a:solidFill>
                <a:latin typeface="+mn-lt"/>
                <a:ea typeface="+mn-ea"/>
                <a:cs typeface="+mn-cs"/>
              </a:rPr>
              <a:t>Character array example:</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char str[10];</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str[10]={‘</a:t>
            </a:r>
            <a:r>
              <a:rPr lang="en-IN" sz="1200" kern="1200" dirty="0" err="1" smtClean="0">
                <a:solidFill>
                  <a:schemeClr val="tx1"/>
                </a:solidFill>
                <a:latin typeface="+mn-lt"/>
                <a:ea typeface="+mn-ea"/>
                <a:cs typeface="+mn-cs"/>
              </a:rPr>
              <a:t>H’,‘a’,‘i</a:t>
            </a:r>
            <a:r>
              <a:rPr lang="en-IN" sz="1200" kern="1200" dirty="0" smtClean="0">
                <a:solidFill>
                  <a:schemeClr val="tx1"/>
                </a:solidFill>
                <a:latin typeface="+mn-lt"/>
                <a:ea typeface="+mn-ea"/>
                <a:cs typeface="+mn-cs"/>
              </a:rPr>
              <a:t>’};</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(or)</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str[0] = ‘H’;</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str[1] = ‘a’;</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char str[2] =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a:t>
            </a:r>
          </a:p>
          <a:p>
            <a:pPr fontAlgn="base"/>
            <a:r>
              <a:rPr lang="en-IN" sz="1200" kern="1200" dirty="0" smtClean="0">
                <a:solidFill>
                  <a:schemeClr val="tx1"/>
                </a:solidFill>
                <a:latin typeface="+mn-lt"/>
                <a:ea typeface="+mn-ea"/>
                <a:cs typeface="+mn-cs"/>
              </a:rPr>
              <a:t>str[0]; /*H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str[1]; /*a is accessed*/</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str[2];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is accessed*/</a:t>
            </a:r>
          </a:p>
          <a:p>
            <a:pPr fontAlgn="base"/>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a:t>
            </a:fld>
            <a:endParaRPr lang="en-IN"/>
          </a:p>
        </p:txBody>
      </p:sp>
    </p:spTree>
    <p:extLst>
      <p:ext uri="{BB962C8B-B14F-4D97-AF65-F5344CB8AC3E}">
        <p14:creationId xmlns:p14="http://schemas.microsoft.com/office/powerpoint/2010/main" val="21110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39</a:t>
            </a:fld>
            <a:endParaRPr lang="en-IN"/>
          </a:p>
        </p:txBody>
      </p:sp>
    </p:spTree>
    <p:extLst>
      <p:ext uri="{BB962C8B-B14F-4D97-AF65-F5344CB8AC3E}">
        <p14:creationId xmlns:p14="http://schemas.microsoft.com/office/powerpoint/2010/main" val="218887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40</a:t>
            </a:fld>
            <a:endParaRPr lang="en-IN"/>
          </a:p>
        </p:txBody>
      </p:sp>
    </p:spTree>
    <p:extLst>
      <p:ext uri="{BB962C8B-B14F-4D97-AF65-F5344CB8AC3E}">
        <p14:creationId xmlns:p14="http://schemas.microsoft.com/office/powerpoint/2010/main" val="1464690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Here int is declared, so it will take 2 bytes. That’s why,</a:t>
            </a:r>
            <a:r>
              <a:rPr lang="en-US" baseline="0" dirty="0" smtClean="0"/>
              <a:t> the address values are 101, 103, 105, </a:t>
            </a:r>
            <a:r>
              <a:rPr lang="en-US" baseline="0" dirty="0" err="1" smtClean="0"/>
              <a:t>ets</a:t>
            </a:r>
            <a:r>
              <a:rPr lang="en-US" baseline="0" dirty="0" smtClean="0"/>
              <a:t>., where each block is of 2 bytes</a:t>
            </a: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41</a:t>
            </a:fld>
            <a:endParaRPr lang="en-IN"/>
          </a:p>
        </p:txBody>
      </p:sp>
    </p:spTree>
    <p:extLst>
      <p:ext uri="{BB962C8B-B14F-4D97-AF65-F5344CB8AC3E}">
        <p14:creationId xmlns:p14="http://schemas.microsoft.com/office/powerpoint/2010/main" val="140707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rtl="0" eaLnBrk="1" fontAlgn="t" latinLnBrk="0" hangingPunct="1"/>
            <a:r>
              <a:rPr lang="en-US" dirty="0" smtClean="0"/>
              <a:t> </a:t>
            </a:r>
            <a:endParaRPr lang="en-IN" sz="1200" b="1" i="0" u="none" strike="noStrike" kern="1200" dirty="0" smtClean="0">
              <a:solidFill>
                <a:schemeClr val="tx1"/>
              </a:solidFill>
              <a:latin typeface="+mn-lt"/>
              <a:ea typeface="+mn-ea"/>
              <a:cs typeface="+mn-cs"/>
            </a:endParaRPr>
          </a:p>
          <a:p>
            <a:pPr rtl="0" eaLnBrk="1" fontAlgn="t" latinLnBrk="0" hangingPunct="1"/>
            <a:endParaRPr lang="en-IN" sz="1200" b="1" i="0" u="none" strike="noStrike" kern="1200" dirty="0" smtClean="0">
              <a:solidFill>
                <a:schemeClr val="tx1"/>
              </a:solidFill>
              <a:latin typeface="+mn-lt"/>
              <a:ea typeface="+mn-ea"/>
              <a:cs typeface="+mn-cs"/>
            </a:endParaRPr>
          </a:p>
          <a:p>
            <a:pPr rtl="0" eaLnBrk="1" fontAlgn="t" latinLnBrk="0" hangingPunct="1"/>
            <a:endParaRPr lang="en-IN" sz="1200" b="1"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a =  10		&amp;a =101</a:t>
            </a:r>
            <a:r>
              <a:rPr lang="en-IN" sz="1200" b="0" i="0" u="none" strike="noStrik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*a = Error   (It is declared as int variable and</a:t>
            </a:r>
            <a:r>
              <a:rPr lang="en-US" sz="1200" b="0" i="0" u="none" strike="noStrike" kern="1200" baseline="0" dirty="0" smtClean="0">
                <a:solidFill>
                  <a:schemeClr val="tx1"/>
                </a:solidFill>
                <a:latin typeface="+mn-lt"/>
                <a:ea typeface="+mn-ea"/>
                <a:cs typeface="+mn-cs"/>
              </a:rPr>
              <a:t> not as a pointer variable)</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  20		&amp;b =		*b = Error</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c</a:t>
            </a:r>
            <a:r>
              <a:rPr lang="en-US" sz="1200" b="0" i="0" u="none" strike="noStrike" kern="1200" baseline="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  30		&amp;c =		*c = Error</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ptr1 = 101		&amp;ptr1 = 1011		*ptr1 = 10</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ptr2 = 105		&amp;ptr2 = 1013		*ptr2</a:t>
            </a:r>
            <a:r>
              <a:rPr lang="en-US" sz="1200" b="0" i="0" u="none" strike="noStrike" kern="1200" baseline="0" dirty="0" smtClean="0">
                <a:solidFill>
                  <a:schemeClr val="tx1"/>
                </a:solidFill>
                <a:latin typeface="+mn-lt"/>
                <a:ea typeface="+mn-ea"/>
                <a:cs typeface="+mn-cs"/>
              </a:rPr>
              <a:t> = 20</a:t>
            </a:r>
            <a:endParaRPr lang="en-IN"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dirty="0" smtClean="0">
                <a:solidFill>
                  <a:schemeClr val="tx1"/>
                </a:solidFill>
                <a:latin typeface="+mn-lt"/>
                <a:ea typeface="+mn-ea"/>
                <a:cs typeface="+mn-cs"/>
              </a:rPr>
              <a:t>ptr3 =</a:t>
            </a:r>
            <a:r>
              <a:rPr lang="en-US" sz="1200" b="0" i="0" u="none" strike="noStrike" kern="1200" baseline="0" dirty="0" smtClean="0">
                <a:solidFill>
                  <a:schemeClr val="tx1"/>
                </a:solidFill>
                <a:latin typeface="+mn-lt"/>
                <a:ea typeface="+mn-ea"/>
                <a:cs typeface="+mn-cs"/>
              </a:rPr>
              <a:t> 107		</a:t>
            </a:r>
            <a:r>
              <a:rPr lang="en-US" sz="1200" b="0" i="0" u="none" strike="noStrike" kern="1200" dirty="0" smtClean="0">
                <a:solidFill>
                  <a:schemeClr val="tx1"/>
                </a:solidFill>
                <a:latin typeface="+mn-lt"/>
                <a:ea typeface="+mn-ea"/>
                <a:cs typeface="+mn-cs"/>
              </a:rPr>
              <a:t>&amp;ptr3 =1015		*ptr3 = 30</a:t>
            </a:r>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rtl="0" eaLnBrk="1" fontAlgn="t" latinLnBrk="0" hangingPunct="1"/>
            <a:endParaRPr lang="en-IN" sz="1200" b="0" i="0" u="none" strike="noStrike" kern="1200" dirty="0" smtClean="0">
              <a:solidFill>
                <a:schemeClr val="tx1"/>
              </a:solidFill>
              <a:latin typeface="+mn-lt"/>
              <a:ea typeface="+mn-ea"/>
              <a:cs typeface="+mn-cs"/>
            </a:endParaRP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42</a:t>
            </a:fld>
            <a:endParaRPr lang="en-IN"/>
          </a:p>
        </p:txBody>
      </p:sp>
    </p:spTree>
    <p:extLst>
      <p:ext uri="{BB962C8B-B14F-4D97-AF65-F5344CB8AC3E}">
        <p14:creationId xmlns:p14="http://schemas.microsoft.com/office/powerpoint/2010/main" val="2504443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int  a, *p;	</a:t>
            </a:r>
            <a:r>
              <a:rPr lang="en-US" sz="1200" dirty="0" smtClean="0"/>
              <a:t>// Declaration </a:t>
            </a:r>
            <a:r>
              <a:rPr lang="en-US" sz="1200" dirty="0" smtClean="0">
                <a:sym typeface="Wingdings" panose="05000000000000000000" pitchFamily="2" charset="2"/>
              </a:rPr>
              <a:t> int variable &amp; pointer variable</a:t>
            </a:r>
            <a:endParaRPr lang="en-IN" sz="1200" dirty="0" smtClean="0"/>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  	// Wrong! p is address whereas, a is not an address.</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 &amp;a; 	// Wrong! *p is the value pointed by address whereas, ampersand a is an address.</a:t>
            </a:r>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&amp;a; 	// Correct! p is an address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ampersand p is also an address.</a:t>
            </a:r>
          </a:p>
          <a:p>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smtClean="0">
                <a:solidFill>
                  <a:schemeClr val="tx1"/>
                </a:solidFill>
                <a:latin typeface="+mn-lt"/>
                <a:ea typeface="+mn-ea"/>
                <a:cs typeface="+mn-cs"/>
              </a:rPr>
              <a:t>*p = a;	// Correct! *p is the value pointed by address and, a is also a value.</a:t>
            </a:r>
          </a:p>
          <a:p>
            <a:endParaRPr lang="en-IN" sz="1200" kern="1200" dirty="0" smtClean="0">
              <a:solidFill>
                <a:schemeClr val="tx1"/>
              </a:solidFill>
              <a:latin typeface="+mn-lt"/>
              <a:ea typeface="+mn-ea"/>
              <a:cs typeface="+mn-cs"/>
            </a:endParaRP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43</a:t>
            </a:fld>
            <a:endParaRPr lang="en-IN"/>
          </a:p>
        </p:txBody>
      </p:sp>
    </p:spTree>
    <p:extLst>
      <p:ext uri="{BB962C8B-B14F-4D97-AF65-F5344CB8AC3E}">
        <p14:creationId xmlns:p14="http://schemas.microsoft.com/office/powerpoint/2010/main" val="647909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a:t>
            </a:r>
            <a:r>
              <a:rPr lang="en-US" baseline="0" dirty="0" smtClean="0"/>
              <a:t> – integer value and p address value, so a can’t be assigned to p</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44</a:t>
            </a:fld>
            <a:endParaRPr lang="en-IN"/>
          </a:p>
        </p:txBody>
      </p:sp>
    </p:spTree>
    <p:extLst>
      <p:ext uri="{BB962C8B-B14F-4D97-AF65-F5344CB8AC3E}">
        <p14:creationId xmlns:p14="http://schemas.microsoft.com/office/powerpoint/2010/main" val="759875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P=&amp;a;  This is correct, p can hold only address value whereas</a:t>
            </a:r>
            <a:r>
              <a:rPr lang="en-US" baseline="0" dirty="0" smtClean="0"/>
              <a:t> &amp;a refers to address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45</a:t>
            </a:fld>
            <a:endParaRPr lang="en-IN"/>
          </a:p>
        </p:txBody>
      </p:sp>
    </p:spTree>
    <p:extLst>
      <p:ext uri="{BB962C8B-B14F-4D97-AF65-F5344CB8AC3E}">
        <p14:creationId xmlns:p14="http://schemas.microsoft.com/office/powerpoint/2010/main" val="3644666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 = &amp;a;</a:t>
            </a:r>
          </a:p>
          <a:p>
            <a:pPr marL="228600" indent="-228600">
              <a:buNone/>
            </a:pPr>
            <a:r>
              <a:rPr lang="en-US" baseline="0" dirty="0"/>
              <a:t> </a:t>
            </a:r>
            <a:r>
              <a:rPr lang="en-US" baseline="0" dirty="0" smtClean="0"/>
              <a:t>    *p refers the value stored at the address.. </a:t>
            </a:r>
          </a:p>
          <a:p>
            <a:pPr marL="228600" indent="-228600">
              <a:buNone/>
            </a:pPr>
            <a:r>
              <a:rPr lang="en-US" baseline="0" dirty="0" smtClean="0"/>
              <a:t>&amp;a – address value</a:t>
            </a:r>
          </a:p>
          <a:p>
            <a:pPr marL="228600" indent="-228600">
              <a:buNone/>
            </a:pPr>
            <a:endParaRPr lang="en-US" baseline="0" dirty="0" smtClean="0"/>
          </a:p>
          <a:p>
            <a:pPr marL="228600" indent="-228600">
              <a:buNone/>
            </a:pPr>
            <a:r>
              <a:rPr lang="en-US" baseline="0" dirty="0" smtClean="0"/>
              <a:t>So we can’t assign the address to *P.</a:t>
            </a:r>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46</a:t>
            </a:fld>
            <a:endParaRPr lang="en-IN"/>
          </a:p>
        </p:txBody>
      </p:sp>
    </p:spTree>
    <p:extLst>
      <p:ext uri="{BB962C8B-B14F-4D97-AF65-F5344CB8AC3E}">
        <p14:creationId xmlns:p14="http://schemas.microsoft.com/office/powerpoint/2010/main" val="4023943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 = a;</a:t>
            </a:r>
          </a:p>
          <a:p>
            <a:pPr marL="228600" indent="-228600">
              <a:buNone/>
            </a:pPr>
            <a:r>
              <a:rPr lang="en-US" baseline="0" dirty="0"/>
              <a:t> </a:t>
            </a:r>
            <a:r>
              <a:rPr lang="en-US" baseline="0" dirty="0" smtClean="0"/>
              <a:t>    *p refers the value stored at the address.. </a:t>
            </a:r>
          </a:p>
          <a:p>
            <a:pPr marL="228600" indent="-228600">
              <a:buNone/>
            </a:pPr>
            <a:r>
              <a:rPr lang="en-US" baseline="0" dirty="0" smtClean="0"/>
              <a:t>       a – int value;</a:t>
            </a:r>
          </a:p>
          <a:p>
            <a:pPr marL="228600" indent="-228600">
              <a:buNone/>
            </a:pPr>
            <a:r>
              <a:rPr lang="en-US" baseline="0" dirty="0" smtClean="0"/>
              <a:t>Value can be assigned to *p.</a:t>
            </a:r>
          </a:p>
          <a:p>
            <a:pPr marL="228600" indent="-228600">
              <a:buNone/>
            </a:pPr>
            <a:endParaRPr lang="en-US" baseline="0" dirty="0" smtClean="0"/>
          </a:p>
          <a:p>
            <a:pPr marL="228600" indent="-228600">
              <a:buNone/>
            </a:pPr>
            <a:r>
              <a:rPr lang="en-US" baseline="0" dirty="0" smtClean="0"/>
              <a:t>So we can’t assign the address to *P.</a:t>
            </a:r>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47</a:t>
            </a:fld>
            <a:endParaRPr lang="en-IN"/>
          </a:p>
        </p:txBody>
      </p:sp>
    </p:spTree>
    <p:extLst>
      <p:ext uri="{BB962C8B-B14F-4D97-AF65-F5344CB8AC3E}">
        <p14:creationId xmlns:p14="http://schemas.microsoft.com/office/powerpoint/2010/main" val="3937672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48</a:t>
            </a:fld>
            <a:endParaRPr lang="en-IN"/>
          </a:p>
        </p:txBody>
      </p:sp>
    </p:spTree>
    <p:extLst>
      <p:ext uri="{BB962C8B-B14F-4D97-AF65-F5344CB8AC3E}">
        <p14:creationId xmlns:p14="http://schemas.microsoft.com/office/powerpoint/2010/main" val="117626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array Size</a:t>
            </a:r>
            <a:r>
              <a:rPr lang="en-IN" sz="1200" b="0" i="0" kern="1200" dirty="0" smtClean="0">
                <a:solidFill>
                  <a:schemeClr val="tx1"/>
                </a:solidFill>
                <a:latin typeface="+mn-lt"/>
                <a:ea typeface="+mn-ea"/>
                <a:cs typeface="+mn-cs"/>
              </a:rPr>
              <a:t> must be an integer constant greater than zero and </a:t>
            </a:r>
            <a:r>
              <a:rPr lang="en-IN" sz="1200" b="1" i="0" kern="1200" dirty="0" smtClean="0">
                <a:solidFill>
                  <a:schemeClr val="tx1"/>
                </a:solidFill>
                <a:latin typeface="+mn-lt"/>
                <a:ea typeface="+mn-ea"/>
                <a:cs typeface="+mn-cs"/>
              </a:rPr>
              <a:t>type</a:t>
            </a:r>
            <a:r>
              <a:rPr lang="en-IN" sz="1200" b="0" i="0" kern="1200" dirty="0" smtClean="0">
                <a:solidFill>
                  <a:schemeClr val="tx1"/>
                </a:solidFill>
                <a:latin typeface="+mn-lt"/>
                <a:ea typeface="+mn-ea"/>
                <a:cs typeface="+mn-cs"/>
              </a:rPr>
              <a:t> can be any valid C data type. For example, to declare a 5-element array called </a:t>
            </a:r>
            <a:r>
              <a:rPr lang="en-IN" sz="1200" b="1" i="0" kern="1200" dirty="0" smtClean="0">
                <a:solidFill>
                  <a:schemeClr val="tx1"/>
                </a:solidFill>
                <a:latin typeface="+mn-lt"/>
                <a:ea typeface="+mn-ea"/>
                <a:cs typeface="+mn-cs"/>
              </a:rPr>
              <a:t>arr</a:t>
            </a:r>
            <a:r>
              <a:rPr lang="en-IN" sz="1200" b="0" i="0" kern="1200" dirty="0" smtClean="0">
                <a:solidFill>
                  <a:schemeClr val="tx1"/>
                </a:solidFill>
                <a:latin typeface="+mn-lt"/>
                <a:ea typeface="+mn-ea"/>
                <a:cs typeface="+mn-cs"/>
              </a:rPr>
              <a:t> of type int, use this statement −</a:t>
            </a:r>
          </a:p>
          <a:p>
            <a:pPr marL="228600" indent="-228600">
              <a:buFont typeface="+mj-lt"/>
              <a:buAutoNum type="arabicPeriod"/>
            </a:pPr>
            <a:r>
              <a:rPr lang="en-IN" b="1" dirty="0" smtClean="0"/>
              <a:t>int</a:t>
            </a:r>
            <a:r>
              <a:rPr lang="en-IN" b="1" baseline="0" dirty="0" smtClean="0"/>
              <a:t> arr</a:t>
            </a:r>
            <a:r>
              <a:rPr lang="en-IN" b="1" dirty="0" smtClean="0"/>
              <a:t>[10]; </a:t>
            </a:r>
            <a:r>
              <a:rPr lang="en-IN" sz="1200" b="0" i="0" kern="1200" dirty="0" smtClean="0">
                <a:solidFill>
                  <a:schemeClr val="tx1"/>
                </a:solidFill>
                <a:latin typeface="+mn-lt"/>
                <a:ea typeface="+mn-ea"/>
                <a:cs typeface="+mn-cs"/>
              </a:rPr>
              <a:t>Here</a:t>
            </a:r>
            <a:r>
              <a:rPr lang="en-IN" sz="1200" b="0" i="0" kern="1200" baseline="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arr is a variable array which is sufficient to hold up to 10 int numbers.</a:t>
            </a:r>
          </a:p>
          <a:p>
            <a:pPr marL="228600" indent="-228600">
              <a:buFont typeface="+mj-lt"/>
              <a:buAutoNum type="arabicPeriod"/>
            </a:pPr>
            <a:r>
              <a:rPr lang="en-IN" sz="1200" b="0" i="0" kern="1200" dirty="0" smtClean="0">
                <a:solidFill>
                  <a:schemeClr val="tx1"/>
                </a:solidFill>
                <a:latin typeface="+mn-lt"/>
                <a:ea typeface="+mn-ea"/>
                <a:cs typeface="+mn-cs"/>
              </a:rPr>
              <a:t>Similarly an array can be of any data type such as </a:t>
            </a:r>
            <a:r>
              <a:rPr lang="en-IN" dirty="0" smtClean="0"/>
              <a:t>double</a:t>
            </a:r>
            <a:r>
              <a:rPr lang="en-IN" sz="1200" b="0" i="0" kern="1200" dirty="0" smtClean="0">
                <a:solidFill>
                  <a:schemeClr val="tx1"/>
                </a:solidFill>
                <a:latin typeface="+mn-lt"/>
                <a:ea typeface="+mn-ea"/>
                <a:cs typeface="+mn-cs"/>
              </a:rPr>
              <a:t>, </a:t>
            </a:r>
            <a:r>
              <a:rPr lang="en-IN" dirty="0" smtClean="0"/>
              <a:t>float</a:t>
            </a:r>
            <a:r>
              <a:rPr lang="en-IN" sz="1200" b="0" i="0" kern="1200" dirty="0" smtClean="0">
                <a:solidFill>
                  <a:schemeClr val="tx1"/>
                </a:solidFill>
                <a:latin typeface="+mn-lt"/>
                <a:ea typeface="+mn-ea"/>
                <a:cs typeface="+mn-cs"/>
              </a:rPr>
              <a:t>, </a:t>
            </a:r>
            <a:r>
              <a:rPr lang="en-IN" dirty="0" smtClean="0"/>
              <a:t>short</a:t>
            </a:r>
            <a:r>
              <a:rPr lang="en-IN" sz="1200" b="0" i="0" kern="1200" dirty="0" smtClean="0">
                <a:solidFill>
                  <a:schemeClr val="tx1"/>
                </a:solidFill>
                <a:latin typeface="+mn-lt"/>
                <a:ea typeface="+mn-ea"/>
                <a:cs typeface="+mn-cs"/>
              </a:rPr>
              <a:t> etc.</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6</a:t>
            </a:fld>
            <a:endParaRPr lang="en-IN"/>
          </a:p>
        </p:txBody>
      </p:sp>
    </p:spTree>
    <p:extLst>
      <p:ext uri="{BB962C8B-B14F-4D97-AF65-F5344CB8AC3E}">
        <p14:creationId xmlns:p14="http://schemas.microsoft.com/office/powerpoint/2010/main" val="2406137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49</a:t>
            </a:fld>
            <a:endParaRPr lang="en-IN"/>
          </a:p>
        </p:txBody>
      </p:sp>
    </p:spTree>
    <p:extLst>
      <p:ext uri="{BB962C8B-B14F-4D97-AF65-F5344CB8AC3E}">
        <p14:creationId xmlns:p14="http://schemas.microsoft.com/office/powerpoint/2010/main" val="3835882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50</a:t>
            </a:fld>
            <a:endParaRPr lang="en-IN"/>
          </a:p>
        </p:txBody>
      </p:sp>
    </p:spTree>
    <p:extLst>
      <p:ext uri="{BB962C8B-B14F-4D97-AF65-F5344CB8AC3E}">
        <p14:creationId xmlns:p14="http://schemas.microsoft.com/office/powerpoint/2010/main" val="1064534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51</a:t>
            </a:fld>
            <a:endParaRPr lang="en-IN"/>
          </a:p>
        </p:txBody>
      </p:sp>
    </p:spTree>
    <p:extLst>
      <p:ext uri="{BB962C8B-B14F-4D97-AF65-F5344CB8AC3E}">
        <p14:creationId xmlns:p14="http://schemas.microsoft.com/office/powerpoint/2010/main" val="450099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52</a:t>
            </a:fld>
            <a:endParaRPr lang="en-IN"/>
          </a:p>
        </p:txBody>
      </p:sp>
    </p:spTree>
    <p:extLst>
      <p:ext uri="{BB962C8B-B14F-4D97-AF65-F5344CB8AC3E}">
        <p14:creationId xmlns:p14="http://schemas.microsoft.com/office/powerpoint/2010/main" val="310493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53</a:t>
            </a:fld>
            <a:endParaRPr lang="en-IN"/>
          </a:p>
        </p:txBody>
      </p:sp>
    </p:spTree>
    <p:extLst>
      <p:ext uri="{BB962C8B-B14F-4D97-AF65-F5344CB8AC3E}">
        <p14:creationId xmlns:p14="http://schemas.microsoft.com/office/powerpoint/2010/main" val="2284247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300 in p will</a:t>
            </a:r>
            <a:r>
              <a:rPr lang="en-US" altLang="en-IN" baseline="0" dirty="0" smtClean="0"/>
              <a:t> be treated as address value. Since we didn’t assign any value in that location, it will be having Garbage value(GV)</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54</a:t>
            </a:fld>
            <a:endParaRPr lang="en-IN"/>
          </a:p>
        </p:txBody>
      </p:sp>
    </p:spTree>
    <p:extLst>
      <p:ext uri="{BB962C8B-B14F-4D97-AF65-F5344CB8AC3E}">
        <p14:creationId xmlns:p14="http://schemas.microsoft.com/office/powerpoint/2010/main" val="2356742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55</a:t>
            </a:fld>
            <a:endParaRPr lang="en-IN"/>
          </a:p>
        </p:txBody>
      </p:sp>
    </p:spTree>
    <p:extLst>
      <p:ext uri="{BB962C8B-B14F-4D97-AF65-F5344CB8AC3E}">
        <p14:creationId xmlns:p14="http://schemas.microsoft.com/office/powerpoint/2010/main" val="4238579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n-US" dirty="0" smtClean="0"/>
              <a:t>	*p=</a:t>
            </a:r>
            <a:r>
              <a:rPr lang="en-US" dirty="0" err="1" smtClean="0"/>
              <a:t>i</a:t>
            </a:r>
            <a:r>
              <a:rPr lang="en-US" dirty="0" smtClean="0"/>
              <a:t>;			</a:t>
            </a:r>
          </a:p>
          <a:p>
            <a:pPr>
              <a:buNone/>
            </a:pPr>
            <a:r>
              <a:rPr lang="en-US" b="1" dirty="0" smtClean="0"/>
              <a:t>	// p = &amp;</a:t>
            </a:r>
            <a:r>
              <a:rPr lang="en-US" b="1" dirty="0" err="1" smtClean="0"/>
              <a:t>i</a:t>
            </a:r>
            <a:endParaRPr lang="en-IN" b="1" dirty="0" smtClean="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56</a:t>
            </a:fld>
            <a:endParaRPr lang="en-IN"/>
          </a:p>
        </p:txBody>
      </p:sp>
    </p:spTree>
    <p:extLst>
      <p:ext uri="{BB962C8B-B14F-4D97-AF65-F5344CB8AC3E}">
        <p14:creationId xmlns:p14="http://schemas.microsoft.com/office/powerpoint/2010/main" val="146422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n-US" dirty="0" smtClean="0"/>
              <a:t>	*p=</a:t>
            </a:r>
            <a:r>
              <a:rPr lang="en-US" dirty="0" err="1" smtClean="0"/>
              <a:t>i</a:t>
            </a:r>
            <a:r>
              <a:rPr lang="en-US" dirty="0" smtClean="0"/>
              <a:t>;			</a:t>
            </a:r>
          </a:p>
          <a:p>
            <a:pPr>
              <a:buNone/>
            </a:pPr>
            <a:r>
              <a:rPr lang="en-US" b="1" dirty="0" smtClean="0"/>
              <a:t>	// p = &amp;</a:t>
            </a:r>
            <a:r>
              <a:rPr lang="en-US" b="1" dirty="0" err="1" smtClean="0"/>
              <a:t>i</a:t>
            </a:r>
            <a:endParaRPr lang="en-IN" b="1" dirty="0" smtClean="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57</a:t>
            </a:fld>
            <a:endParaRPr lang="en-IN"/>
          </a:p>
        </p:txBody>
      </p:sp>
    </p:spTree>
    <p:extLst>
      <p:ext uri="{BB962C8B-B14F-4D97-AF65-F5344CB8AC3E}">
        <p14:creationId xmlns:p14="http://schemas.microsoft.com/office/powerpoint/2010/main" val="74377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Structure is a user-defined datatype in C language which allows us to combine data of different types together. </a:t>
            </a:r>
          </a:p>
          <a:p>
            <a:pPr marL="228600" indent="-228600">
              <a:buFont typeface="+mj-lt"/>
              <a:buAutoNum type="arabicPeriod"/>
            </a:pPr>
            <a:r>
              <a:rPr lang="en-IN" sz="1200" b="0" i="0" kern="1200" dirty="0" smtClean="0">
                <a:solidFill>
                  <a:schemeClr val="tx1"/>
                </a:solidFill>
                <a:latin typeface="+mn-lt"/>
                <a:ea typeface="+mn-ea"/>
                <a:cs typeface="+mn-cs"/>
              </a:rPr>
              <a:t>Structure helps to construct a complex data type which is more meaningful. </a:t>
            </a:r>
          </a:p>
          <a:p>
            <a:pPr marL="228600" indent="-228600">
              <a:buFont typeface="+mj-lt"/>
              <a:buAutoNum type="arabicPeriod"/>
            </a:pPr>
            <a:r>
              <a:rPr lang="en-IN" sz="1200" b="0" i="0" kern="1200" dirty="0" smtClean="0">
                <a:solidFill>
                  <a:schemeClr val="tx1"/>
                </a:solidFill>
                <a:latin typeface="+mn-lt"/>
                <a:ea typeface="+mn-ea"/>
                <a:cs typeface="+mn-cs"/>
              </a:rPr>
              <a:t>It is somewhat similar to an Array, but an array holds data of similar type only. </a:t>
            </a:r>
          </a:p>
          <a:p>
            <a:pPr marL="228600" indent="-228600">
              <a:buFont typeface="+mj-lt"/>
              <a:buAutoNum type="arabicPeriod"/>
            </a:pPr>
            <a:r>
              <a:rPr lang="en-IN" sz="1200" b="0" i="0" kern="1200" dirty="0" smtClean="0">
                <a:solidFill>
                  <a:schemeClr val="tx1"/>
                </a:solidFill>
                <a:latin typeface="+mn-lt"/>
                <a:ea typeface="+mn-ea"/>
                <a:cs typeface="+mn-cs"/>
              </a:rPr>
              <a:t>But structure on the other hand, can store data of any type, which is practical more useful.</a:t>
            </a:r>
          </a:p>
          <a:p>
            <a:r>
              <a:rPr lang="en-IN" sz="1200" b="1" i="0" kern="1200" dirty="0" smtClean="0">
                <a:solidFill>
                  <a:schemeClr val="tx1"/>
                </a:solidFill>
                <a:latin typeface="+mn-lt"/>
                <a:ea typeface="+mn-ea"/>
                <a:cs typeface="+mn-cs"/>
              </a:rPr>
              <a:t>For example:</a:t>
            </a:r>
            <a:r>
              <a:rPr lang="en-IN" sz="1200" b="0" i="0" kern="1200" dirty="0" smtClean="0">
                <a:solidFill>
                  <a:schemeClr val="tx1"/>
                </a:solidFill>
                <a:latin typeface="+mn-lt"/>
                <a:ea typeface="+mn-ea"/>
                <a:cs typeface="+mn-cs"/>
              </a:rPr>
              <a:t> If I have to write a program to store Student information, which will have Student's name, age, branch, permanent address, father's name etc, which included string values, integer values etc, how can I use arrays for this problem, I will require something which can hold data of different types together.</a:t>
            </a:r>
          </a:p>
          <a:p>
            <a:r>
              <a:rPr lang="en-IN" sz="1200" b="0" i="0" kern="1200" dirty="0" smtClean="0">
                <a:solidFill>
                  <a:schemeClr val="tx1"/>
                </a:solidFill>
                <a:latin typeface="+mn-lt"/>
                <a:ea typeface="+mn-ea"/>
                <a:cs typeface="+mn-cs"/>
              </a:rPr>
              <a:t>In structure, data is stored in form of </a:t>
            </a:r>
            <a:r>
              <a:rPr lang="en-IN" sz="1200" b="1" i="0" kern="1200" dirty="0" smtClean="0">
                <a:solidFill>
                  <a:schemeClr val="tx1"/>
                </a:solidFill>
                <a:latin typeface="+mn-lt"/>
                <a:ea typeface="+mn-ea"/>
                <a:cs typeface="+mn-cs"/>
              </a:rPr>
              <a:t>records</a:t>
            </a:r>
            <a:r>
              <a:rPr lang="en-IN" sz="1200" b="0" i="0" kern="1200" dirty="0" smtClean="0">
                <a:solidFill>
                  <a:schemeClr val="tx1"/>
                </a:solidFill>
                <a:latin typeface="+mn-lt"/>
                <a:ea typeface="+mn-ea"/>
                <a:cs typeface="+mn-cs"/>
              </a:rPr>
              <a:t>.</a:t>
            </a:r>
          </a:p>
          <a:p>
            <a:pPr marL="228600" indent="-228600" fontAlgn="base">
              <a:buFont typeface="+mj-lt"/>
              <a:buNone/>
            </a:pPr>
            <a:endParaRPr lang="en-IN" sz="1200" b="1" i="0" kern="1200" dirty="0" smtClean="0">
              <a:solidFill>
                <a:schemeClr val="tx1"/>
              </a:solidFill>
              <a:latin typeface="+mn-lt"/>
              <a:ea typeface="+mn-ea"/>
              <a:cs typeface="+mn-cs"/>
            </a:endParaRPr>
          </a:p>
          <a:p>
            <a:pPr marL="228600" indent="-228600" fontAlgn="base">
              <a:buFont typeface="+mj-lt"/>
              <a:buNone/>
            </a:pPr>
            <a:r>
              <a:rPr lang="en-IN" sz="1200" b="1" i="0" kern="1200" dirty="0" smtClean="0">
                <a:solidFill>
                  <a:schemeClr val="tx1"/>
                </a:solidFill>
                <a:latin typeface="+mn-lt"/>
                <a:ea typeface="+mn-ea"/>
                <a:cs typeface="+mn-cs"/>
              </a:rPr>
              <a:t>C Array is a collection of variables belongings to the same data type</a:t>
            </a:r>
            <a:r>
              <a:rPr lang="en-IN" sz="1200" b="0" i="0" kern="1200" dirty="0" smtClean="0">
                <a:solidFill>
                  <a:schemeClr val="tx1"/>
                </a:solidFill>
                <a:latin typeface="+mn-lt"/>
                <a:ea typeface="+mn-ea"/>
                <a:cs typeface="+mn-cs"/>
              </a:rPr>
              <a:t>. </a:t>
            </a:r>
          </a:p>
          <a:p>
            <a:pPr marL="228600" indent="-228600" fontAlgn="base">
              <a:buFont typeface="+mj-lt"/>
              <a:buNone/>
            </a:pPr>
            <a:r>
              <a:rPr lang="en-IN" sz="1200" b="0" i="0" kern="1200" dirty="0" smtClean="0">
                <a:solidFill>
                  <a:schemeClr val="tx1"/>
                </a:solidFill>
                <a:latin typeface="+mn-lt"/>
                <a:ea typeface="+mn-ea"/>
                <a:cs typeface="+mn-cs"/>
              </a:rPr>
              <a:t>You can store group of data of same datatype in an array.</a:t>
            </a:r>
          </a:p>
          <a:p>
            <a:pPr marL="228600" indent="-228600" fontAlgn="base">
              <a:buFont typeface="+mj-lt"/>
              <a:buAutoNum type="arabicPeriod"/>
            </a:pPr>
            <a:r>
              <a:rPr lang="en-IN" sz="1200" b="0" i="0" kern="1200" dirty="0" smtClean="0">
                <a:solidFill>
                  <a:schemeClr val="tx1"/>
                </a:solidFill>
                <a:latin typeface="+mn-lt"/>
                <a:ea typeface="+mn-ea"/>
                <a:cs typeface="+mn-cs"/>
              </a:rPr>
              <a:t>Array might be belonging to any of the data types</a:t>
            </a:r>
          </a:p>
          <a:p>
            <a:pPr marL="228600" indent="-228600" fontAlgn="base">
              <a:buFont typeface="+mj-lt"/>
              <a:buAutoNum type="arabicPeriod"/>
            </a:pPr>
            <a:r>
              <a:rPr lang="en-IN" sz="1200" b="0" i="0" kern="1200" dirty="0" smtClean="0">
                <a:solidFill>
                  <a:schemeClr val="tx1"/>
                </a:solidFill>
                <a:latin typeface="+mn-lt"/>
                <a:ea typeface="+mn-ea"/>
                <a:cs typeface="+mn-cs"/>
              </a:rPr>
              <a:t>Array size must be a constant value.</a:t>
            </a:r>
          </a:p>
          <a:p>
            <a:pPr marL="228600" indent="-228600" fontAlgn="base">
              <a:buFont typeface="+mj-lt"/>
              <a:buAutoNum type="arabicPeriod"/>
            </a:pPr>
            <a:r>
              <a:rPr lang="en-IN" sz="1200" b="0" i="0" kern="1200" dirty="0" smtClean="0">
                <a:solidFill>
                  <a:schemeClr val="tx1"/>
                </a:solidFill>
                <a:latin typeface="+mn-lt"/>
                <a:ea typeface="+mn-ea"/>
                <a:cs typeface="+mn-cs"/>
              </a:rPr>
              <a:t>Always, Contiguous (adjacent) memory locations are used to store array elements in memory.</a:t>
            </a:r>
          </a:p>
          <a:p>
            <a:pPr fontAlgn="base"/>
            <a:endParaRPr lang="en-IN" sz="1200" b="1" i="0" kern="1200" cap="all" dirty="0" smtClean="0">
              <a:solidFill>
                <a:schemeClr val="tx1"/>
              </a:solidFill>
              <a:latin typeface="+mn-lt"/>
              <a:ea typeface="+mn-ea"/>
              <a:cs typeface="+mn-cs"/>
            </a:endParaRPr>
          </a:p>
          <a:p>
            <a:pPr fontAlgn="base"/>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58</a:t>
            </a:fld>
            <a:endParaRPr lang="en-IN"/>
          </a:p>
        </p:txBody>
      </p:sp>
    </p:spTree>
    <p:extLst>
      <p:ext uri="{BB962C8B-B14F-4D97-AF65-F5344CB8AC3E}">
        <p14:creationId xmlns:p14="http://schemas.microsoft.com/office/powerpoint/2010/main" val="263780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You can initialize an array in C either one by one or using a single statement as follows −</a:t>
            </a:r>
          </a:p>
          <a:p>
            <a:r>
              <a:rPr lang="en-IN" baseline="0" dirty="0" smtClean="0"/>
              <a:t>     i</a:t>
            </a:r>
            <a:r>
              <a:rPr lang="en-IN" dirty="0" smtClean="0"/>
              <a:t>nt arr[5] = {1, 2, 3, 4, 5}; </a:t>
            </a:r>
          </a:p>
          <a:p>
            <a:pPr lvl="1"/>
            <a:r>
              <a:rPr lang="en-IN" sz="1200" b="0" i="0" kern="1200" dirty="0" smtClean="0">
                <a:solidFill>
                  <a:schemeClr val="tx1"/>
                </a:solidFill>
                <a:latin typeface="+mn-lt"/>
                <a:ea typeface="+mn-ea"/>
                <a:cs typeface="+mn-cs"/>
              </a:rPr>
              <a:t>The number of values between braces { } cannot be larger than the number of elements that we declare for the array between square brackets [ ].</a:t>
            </a:r>
          </a:p>
          <a:p>
            <a:pPr lvl="0"/>
            <a:r>
              <a:rPr lang="en-IN" sz="1200" b="0" i="0" kern="1200" baseline="0" dirty="0" smtClean="0">
                <a:solidFill>
                  <a:schemeClr val="tx1"/>
                </a:solidFill>
                <a:latin typeface="+mn-lt"/>
                <a:ea typeface="+mn-ea"/>
                <a:cs typeface="+mn-cs"/>
              </a:rPr>
              <a:t>2.  </a:t>
            </a:r>
            <a:r>
              <a:rPr lang="en-IN" sz="1200" b="0" i="0" kern="1200" dirty="0" smtClean="0">
                <a:solidFill>
                  <a:schemeClr val="tx1"/>
                </a:solidFill>
                <a:latin typeface="+mn-lt"/>
                <a:ea typeface="+mn-ea"/>
                <a:cs typeface="+mn-cs"/>
              </a:rPr>
              <a:t>If you omit the size of the array, an array just big enough to hold the initialization is created. </a:t>
            </a:r>
          </a:p>
          <a:p>
            <a:pPr lvl="0"/>
            <a:r>
              <a:rPr lang="en-IN" sz="1200" b="0" i="0" kern="1200" dirty="0" smtClean="0">
                <a:solidFill>
                  <a:schemeClr val="tx1"/>
                </a:solidFill>
                <a:latin typeface="+mn-lt"/>
                <a:ea typeface="+mn-ea"/>
                <a:cs typeface="+mn-cs"/>
              </a:rPr>
              <a:t>3.</a:t>
            </a:r>
            <a:r>
              <a:rPr lang="en-IN" sz="1200" b="0" i="0" kern="1200" baseline="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Therefore, if you write − </a:t>
            </a:r>
            <a:r>
              <a:rPr lang="en-IN" dirty="0" smtClean="0"/>
              <a:t>int arr[] = {1, 2, 3, 4, 5}; </a:t>
            </a:r>
          </a:p>
          <a:p>
            <a:pPr marL="228600" lvl="0" indent="-228600">
              <a:buNone/>
            </a:pPr>
            <a:r>
              <a:rPr lang="en-IN" sz="1200" b="0" i="0" kern="1200" dirty="0" smtClean="0">
                <a:solidFill>
                  <a:schemeClr val="tx1"/>
                </a:solidFill>
                <a:latin typeface="+mn-lt"/>
                <a:ea typeface="+mn-ea"/>
                <a:cs typeface="+mn-cs"/>
              </a:rPr>
              <a:t>	You will create exactly the same array as you did in the previous example. </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7</a:t>
            </a:fld>
            <a:endParaRPr lang="en-IN"/>
          </a:p>
        </p:txBody>
      </p:sp>
    </p:spTree>
    <p:extLst>
      <p:ext uri="{BB962C8B-B14F-4D97-AF65-F5344CB8AC3E}">
        <p14:creationId xmlns:p14="http://schemas.microsoft.com/office/powerpoint/2010/main" val="25771774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IN" dirty="0" smtClean="0"/>
              <a:t>Members cannot be intialized with declaration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59</a:t>
            </a:fld>
            <a:endParaRPr lang="en-IN"/>
          </a:p>
        </p:txBody>
      </p:sp>
    </p:spTree>
    <p:extLst>
      <p:ext uri="{BB962C8B-B14F-4D97-AF65-F5344CB8AC3E}">
        <p14:creationId xmlns:p14="http://schemas.microsoft.com/office/powerpoint/2010/main" val="4120245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60</a:t>
            </a:fld>
            <a:endParaRPr lang="en-IN"/>
          </a:p>
        </p:txBody>
      </p:sp>
    </p:spTree>
    <p:extLst>
      <p:ext uri="{BB962C8B-B14F-4D97-AF65-F5344CB8AC3E}">
        <p14:creationId xmlns:p14="http://schemas.microsoft.com/office/powerpoint/2010/main" val="598697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61</a:t>
            </a:fld>
            <a:endParaRPr lang="en-IN"/>
          </a:p>
        </p:txBody>
      </p:sp>
    </p:spTree>
    <p:extLst>
      <p:ext uri="{BB962C8B-B14F-4D97-AF65-F5344CB8AC3E}">
        <p14:creationId xmlns:p14="http://schemas.microsoft.com/office/powerpoint/2010/main" val="40090779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63</a:t>
            </a:fld>
            <a:endParaRPr lang="en-IN"/>
          </a:p>
        </p:txBody>
      </p:sp>
    </p:spTree>
    <p:extLst>
      <p:ext uri="{BB962C8B-B14F-4D97-AF65-F5344CB8AC3E}">
        <p14:creationId xmlns:p14="http://schemas.microsoft.com/office/powerpoint/2010/main" val="2051922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65</a:t>
            </a:fld>
            <a:endParaRPr lang="en-IN"/>
          </a:p>
        </p:txBody>
      </p:sp>
    </p:spTree>
    <p:extLst>
      <p:ext uri="{BB962C8B-B14F-4D97-AF65-F5344CB8AC3E}">
        <p14:creationId xmlns:p14="http://schemas.microsoft.com/office/powerpoint/2010/main" val="1551152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66</a:t>
            </a:fld>
            <a:endParaRPr lang="en-IN"/>
          </a:p>
        </p:txBody>
      </p:sp>
    </p:spTree>
    <p:extLst>
      <p:ext uri="{BB962C8B-B14F-4D97-AF65-F5344CB8AC3E}">
        <p14:creationId xmlns:p14="http://schemas.microsoft.com/office/powerpoint/2010/main" val="1453283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67</a:t>
            </a:fld>
            <a:endParaRPr lang="en-IN"/>
          </a:p>
        </p:txBody>
      </p:sp>
    </p:spTree>
    <p:extLst>
      <p:ext uri="{BB962C8B-B14F-4D97-AF65-F5344CB8AC3E}">
        <p14:creationId xmlns:p14="http://schemas.microsoft.com/office/powerpoint/2010/main" val="1707702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69</a:t>
            </a:fld>
            <a:endParaRPr lang="en-IN"/>
          </a:p>
        </p:txBody>
      </p:sp>
    </p:spTree>
    <p:extLst>
      <p:ext uri="{BB962C8B-B14F-4D97-AF65-F5344CB8AC3E}">
        <p14:creationId xmlns:p14="http://schemas.microsoft.com/office/powerpoint/2010/main" val="3100594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70</a:t>
            </a:fld>
            <a:endParaRPr lang="en-IN"/>
          </a:p>
        </p:txBody>
      </p:sp>
    </p:spTree>
    <p:extLst>
      <p:ext uri="{BB962C8B-B14F-4D97-AF65-F5344CB8AC3E}">
        <p14:creationId xmlns:p14="http://schemas.microsoft.com/office/powerpoint/2010/main" val="3726942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71</a:t>
            </a:fld>
            <a:endParaRPr lang="en-IN"/>
          </a:p>
        </p:txBody>
      </p:sp>
    </p:spTree>
    <p:extLst>
      <p:ext uri="{BB962C8B-B14F-4D97-AF65-F5344CB8AC3E}">
        <p14:creationId xmlns:p14="http://schemas.microsoft.com/office/powerpoint/2010/main" val="156897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effectLst/>
                <a:latin typeface="+mn-lt"/>
                <a:ea typeface="+mn-ea"/>
                <a:cs typeface="+mn-cs"/>
              </a:rPr>
              <a:t>Accessing Array Elements</a:t>
            </a:r>
          </a:p>
          <a:p>
            <a:pPr marL="228600" indent="-228600">
              <a:buFont typeface="+mj-lt"/>
              <a:buAutoNum type="arabicPeriod"/>
            </a:pPr>
            <a:r>
              <a:rPr lang="en-IN" sz="1200" b="0" i="0" kern="1200" dirty="0" smtClean="0">
                <a:solidFill>
                  <a:schemeClr val="tx1"/>
                </a:solidFill>
                <a:latin typeface="+mn-lt"/>
                <a:ea typeface="+mn-ea"/>
                <a:cs typeface="+mn-cs"/>
              </a:rPr>
              <a:t>An element is accessed by indexing the array name. This is done by placing the index of the element within square brackets after the name of the array. </a:t>
            </a:r>
          </a:p>
          <a:p>
            <a:pPr marL="228600" indent="-228600">
              <a:buFont typeface="+mj-lt"/>
              <a:buAutoNum type="arabicPeriod"/>
            </a:pPr>
            <a:r>
              <a:rPr lang="en-IN" sz="1200" b="0" i="0" kern="1200" dirty="0" smtClean="0">
                <a:solidFill>
                  <a:schemeClr val="tx1"/>
                </a:solidFill>
                <a:latin typeface="+mn-lt"/>
                <a:ea typeface="+mn-ea"/>
                <a:cs typeface="+mn-cs"/>
              </a:rPr>
              <a:t>For example − int</a:t>
            </a:r>
            <a:r>
              <a:rPr lang="en-IN" sz="1200" b="0" i="0" kern="1200" baseline="0" dirty="0" smtClean="0">
                <a:solidFill>
                  <a:schemeClr val="tx1"/>
                </a:solidFill>
                <a:latin typeface="+mn-lt"/>
                <a:ea typeface="+mn-ea"/>
                <a:cs typeface="+mn-cs"/>
              </a:rPr>
              <a:t> element </a:t>
            </a:r>
            <a:r>
              <a:rPr lang="en-IN" dirty="0" smtClean="0"/>
              <a:t>= arr[3]; </a:t>
            </a:r>
          </a:p>
          <a:p>
            <a:pPr marL="228600" indent="-228600">
              <a:buFont typeface="+mj-lt"/>
              <a:buAutoNum type="arabicPeriod"/>
            </a:pPr>
            <a:r>
              <a:rPr lang="en-IN" sz="1200" b="0" i="0" kern="1200" dirty="0" smtClean="0">
                <a:solidFill>
                  <a:schemeClr val="tx1"/>
                </a:solidFill>
                <a:latin typeface="+mn-lt"/>
                <a:ea typeface="+mn-ea"/>
                <a:cs typeface="+mn-cs"/>
              </a:rPr>
              <a:t>The above statement will take the 4</a:t>
            </a:r>
            <a:r>
              <a:rPr lang="en-IN" sz="1200" b="0" i="0" kern="1200" baseline="30000" dirty="0" smtClean="0">
                <a:solidFill>
                  <a:schemeClr val="tx1"/>
                </a:solidFill>
                <a:latin typeface="+mn-lt"/>
                <a:ea typeface="+mn-ea"/>
                <a:cs typeface="+mn-cs"/>
              </a:rPr>
              <a:t>th</a:t>
            </a:r>
            <a:r>
              <a:rPr lang="en-IN" sz="1200" b="0" i="0" kern="1200" dirty="0" smtClean="0">
                <a:solidFill>
                  <a:schemeClr val="tx1"/>
                </a:solidFill>
                <a:latin typeface="+mn-lt"/>
                <a:ea typeface="+mn-ea"/>
                <a:cs typeface="+mn-cs"/>
              </a:rPr>
              <a:t> element from the array and assign the value to element variable. </a:t>
            </a:r>
          </a:p>
          <a:p>
            <a:endParaRPr lang="en-IN" sz="1200" b="0" i="0" kern="1200" dirty="0" smtClean="0">
              <a:solidFill>
                <a:schemeClr val="tx1"/>
              </a:solidFill>
              <a:latin typeface="+mn-lt"/>
              <a:ea typeface="+mn-ea"/>
              <a:cs typeface="+mn-cs"/>
            </a:endParaRPr>
          </a:p>
          <a:p>
            <a:pPr marL="228600" indent="-228600">
              <a:buFont typeface="+mj-lt"/>
              <a:buNone/>
            </a:pPr>
            <a:endParaRPr lang="en-IN" sz="1200" b="0" i="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8</a:t>
            </a:fld>
            <a:endParaRPr lang="en-IN"/>
          </a:p>
        </p:txBody>
      </p:sp>
    </p:spTree>
    <p:extLst>
      <p:ext uri="{BB962C8B-B14F-4D97-AF65-F5344CB8AC3E}">
        <p14:creationId xmlns:p14="http://schemas.microsoft.com/office/powerpoint/2010/main" val="2574889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72</a:t>
            </a:fld>
            <a:endParaRPr lang="en-IN"/>
          </a:p>
        </p:txBody>
      </p:sp>
    </p:spTree>
    <p:extLst>
      <p:ext uri="{BB962C8B-B14F-4D97-AF65-F5344CB8AC3E}">
        <p14:creationId xmlns:p14="http://schemas.microsoft.com/office/powerpoint/2010/main" val="2406454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73</a:t>
            </a:fld>
            <a:endParaRPr lang="en-IN"/>
          </a:p>
        </p:txBody>
      </p:sp>
    </p:spTree>
    <p:extLst>
      <p:ext uri="{BB962C8B-B14F-4D97-AF65-F5344CB8AC3E}">
        <p14:creationId xmlns:p14="http://schemas.microsoft.com/office/powerpoint/2010/main" val="324936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74</a:t>
            </a:fld>
            <a:endParaRPr lang="en-IN"/>
          </a:p>
        </p:txBody>
      </p:sp>
    </p:spTree>
    <p:extLst>
      <p:ext uri="{BB962C8B-B14F-4D97-AF65-F5344CB8AC3E}">
        <p14:creationId xmlns:p14="http://schemas.microsoft.com/office/powerpoint/2010/main" val="2387242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75</a:t>
            </a:fld>
            <a:endParaRPr lang="en-IN"/>
          </a:p>
        </p:txBody>
      </p:sp>
    </p:spTree>
    <p:extLst>
      <p:ext uri="{BB962C8B-B14F-4D97-AF65-F5344CB8AC3E}">
        <p14:creationId xmlns:p14="http://schemas.microsoft.com/office/powerpoint/2010/main" val="2131813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76</a:t>
            </a:fld>
            <a:endParaRPr lang="en-IN"/>
          </a:p>
        </p:txBody>
      </p:sp>
    </p:spTree>
    <p:extLst>
      <p:ext uri="{BB962C8B-B14F-4D97-AF65-F5344CB8AC3E}">
        <p14:creationId xmlns:p14="http://schemas.microsoft.com/office/powerpoint/2010/main" val="1658014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77</a:t>
            </a:fld>
            <a:endParaRPr lang="en-IN"/>
          </a:p>
        </p:txBody>
      </p:sp>
    </p:spTree>
    <p:extLst>
      <p:ext uri="{BB962C8B-B14F-4D97-AF65-F5344CB8AC3E}">
        <p14:creationId xmlns:p14="http://schemas.microsoft.com/office/powerpoint/2010/main" val="20021182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78</a:t>
            </a:fld>
            <a:endParaRPr lang="en-IN"/>
          </a:p>
        </p:txBody>
      </p:sp>
    </p:spTree>
    <p:extLst>
      <p:ext uri="{BB962C8B-B14F-4D97-AF65-F5344CB8AC3E}">
        <p14:creationId xmlns:p14="http://schemas.microsoft.com/office/powerpoint/2010/main" val="25714906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79</a:t>
            </a:fld>
            <a:endParaRPr lang="en-IN"/>
          </a:p>
        </p:txBody>
      </p:sp>
    </p:spTree>
    <p:extLst>
      <p:ext uri="{BB962C8B-B14F-4D97-AF65-F5344CB8AC3E}">
        <p14:creationId xmlns:p14="http://schemas.microsoft.com/office/powerpoint/2010/main" val="10758757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80</a:t>
            </a:fld>
            <a:endParaRPr lang="en-IN"/>
          </a:p>
        </p:txBody>
      </p:sp>
    </p:spTree>
    <p:extLst>
      <p:ext uri="{BB962C8B-B14F-4D97-AF65-F5344CB8AC3E}">
        <p14:creationId xmlns:p14="http://schemas.microsoft.com/office/powerpoint/2010/main" val="22763268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smtClean="0"/>
              <a:t>Structure</a:t>
            </a:r>
            <a:r>
              <a:rPr lang="en-US" altLang="en-IN" baseline="0" dirty="0" smtClean="0"/>
              <a:t> variables cant be compared(s1==s2)  </a:t>
            </a:r>
            <a:r>
              <a:rPr lang="en-US" altLang="en-IN" baseline="0" dirty="0" smtClean="0">
                <a:sym typeface="Wingdings" panose="05000000000000000000" pitchFamily="2" charset="2"/>
              </a:rPr>
              <a:t> error</a:t>
            </a:r>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81</a:t>
            </a:fld>
            <a:endParaRPr lang="en-IN"/>
          </a:p>
        </p:txBody>
      </p:sp>
    </p:spTree>
    <p:extLst>
      <p:ext uri="{BB962C8B-B14F-4D97-AF65-F5344CB8AC3E}">
        <p14:creationId xmlns:p14="http://schemas.microsoft.com/office/powerpoint/2010/main" val="338577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automatically </a:t>
            </a:r>
            <a:r>
              <a:rPr lang="en-IN" sz="1200" b="1" i="0" kern="1200" dirty="0" smtClean="0">
                <a:solidFill>
                  <a:schemeClr val="tx1"/>
                </a:solidFill>
                <a:latin typeface="+mn-lt"/>
                <a:ea typeface="+mn-ea"/>
                <a:cs typeface="+mn-cs"/>
              </a:rPr>
              <a:t>initialized to zero.</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9</a:t>
            </a:fld>
            <a:endParaRPr lang="en-IN"/>
          </a:p>
        </p:txBody>
      </p:sp>
    </p:spTree>
    <p:extLst>
      <p:ext uri="{BB962C8B-B14F-4D97-AF65-F5344CB8AC3E}">
        <p14:creationId xmlns:p14="http://schemas.microsoft.com/office/powerpoint/2010/main" val="33353422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1" i="0" kern="1200" dirty="0" smtClean="0">
                <a:solidFill>
                  <a:schemeClr val="tx1"/>
                </a:solidFill>
                <a:latin typeface="+mn-lt"/>
                <a:ea typeface="+mn-ea"/>
                <a:cs typeface="+mn-cs"/>
              </a:rPr>
              <a:t>Derived data types</a:t>
            </a:r>
            <a:r>
              <a:rPr lang="en-IN" sz="1200" b="0" i="0" kern="1200" dirty="0" smtClean="0">
                <a:solidFill>
                  <a:schemeClr val="tx1"/>
                </a:solidFill>
                <a:latin typeface="+mn-lt"/>
                <a:ea typeface="+mn-ea"/>
                <a:cs typeface="+mn-cs"/>
              </a:rPr>
              <a:t> are created by using predefined </a:t>
            </a:r>
            <a:r>
              <a:rPr lang="en-IN" sz="1200" b="1" i="0" kern="1200" dirty="0" smtClean="0">
                <a:solidFill>
                  <a:schemeClr val="tx1"/>
                </a:solidFill>
                <a:latin typeface="+mn-lt"/>
                <a:ea typeface="+mn-ea"/>
                <a:cs typeface="+mn-cs"/>
              </a:rPr>
              <a:t>data types</a:t>
            </a:r>
            <a:r>
              <a:rPr lang="en-IN" sz="1200" b="0" i="0" kern="1200" dirty="0" smtClean="0">
                <a:solidFill>
                  <a:schemeClr val="tx1"/>
                </a:solidFill>
                <a:latin typeface="+mn-lt"/>
                <a:ea typeface="+mn-ea"/>
                <a:cs typeface="+mn-cs"/>
              </a:rPr>
              <a:t>(int, char, float, double) only.</a:t>
            </a:r>
          </a:p>
          <a:p>
            <a:pPr marL="228600" indent="-228600">
              <a:buFont typeface="+mj-lt"/>
              <a:buAutoNum type="arabicPeriod"/>
            </a:pPr>
            <a:r>
              <a:rPr lang="en-IN" sz="1200" b="0" i="0" kern="1200" dirty="0" smtClean="0">
                <a:solidFill>
                  <a:schemeClr val="tx1"/>
                </a:solidFill>
                <a:latin typeface="+mn-lt"/>
                <a:ea typeface="+mn-ea"/>
                <a:cs typeface="+mn-cs"/>
              </a:rPr>
              <a:t>Derived data types are object types which are aggregates of one or more types of basic data types. The most common derived data types are pointers, arrays, structures and unions. </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82</a:t>
            </a:fld>
            <a:endParaRPr lang="en-IN"/>
          </a:p>
        </p:txBody>
      </p:sp>
    </p:spTree>
    <p:extLst>
      <p:ext uri="{BB962C8B-B14F-4D97-AF65-F5344CB8AC3E}">
        <p14:creationId xmlns:p14="http://schemas.microsoft.com/office/powerpoint/2010/main" val="3660734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dirty="0" smtClean="0"/>
              <a:t>When values are not assigned in enum </a:t>
            </a:r>
            <a:r>
              <a:rPr lang="en-IN" dirty="0" smtClean="0">
                <a:sym typeface="Wingdings" panose="05000000000000000000" pitchFamily="2" charset="2"/>
              </a:rPr>
              <a:t> it will take values from 0, next element</a:t>
            </a:r>
            <a:r>
              <a:rPr lang="en-IN" baseline="0" dirty="0" smtClean="0">
                <a:sym typeface="Wingdings" panose="05000000000000000000" pitchFamily="2" charset="2"/>
              </a:rPr>
              <a:t> will take previous value + 1;</a:t>
            </a:r>
          </a:p>
          <a:p>
            <a:pPr marL="228600" indent="-228600">
              <a:buFont typeface="+mj-lt"/>
              <a:buAutoNum type="arabicPeriod"/>
            </a:pPr>
            <a:r>
              <a:rPr lang="en-IN" baseline="0" dirty="0" smtClean="0">
                <a:sym typeface="Wingdings" panose="05000000000000000000" pitchFamily="2" charset="2"/>
              </a:rPr>
              <a:t>Here Mon = 0, Tue = 1, Wed= 2, Thu = 3, Fri = 4, Sat = 5, Sun = 6</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83</a:t>
            </a:fld>
            <a:endParaRPr lang="en-IN"/>
          </a:p>
        </p:txBody>
      </p:sp>
    </p:spTree>
    <p:extLst>
      <p:ext uri="{BB962C8B-B14F-4D97-AF65-F5344CB8AC3E}">
        <p14:creationId xmlns:p14="http://schemas.microsoft.com/office/powerpoint/2010/main" val="20670056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84</a:t>
            </a:fld>
            <a:endParaRPr lang="en-IN"/>
          </a:p>
        </p:txBody>
      </p:sp>
    </p:spTree>
    <p:extLst>
      <p:ext uri="{BB962C8B-B14F-4D97-AF65-F5344CB8AC3E}">
        <p14:creationId xmlns:p14="http://schemas.microsoft.com/office/powerpoint/2010/main" val="38047171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dirty="0" smtClean="0"/>
              <a:t>Here Mon=0, Tue=1, wed is already assigned as 3, Thu</a:t>
            </a:r>
            <a:r>
              <a:rPr lang="en-IN" baseline="0" dirty="0" smtClean="0"/>
              <a:t> = 4(previous value +1), Fri =5, sat =6, sun = 7</a:t>
            </a:r>
          </a:p>
          <a:p>
            <a:pPr marL="228600" indent="-228600">
              <a:buFont typeface="+mj-lt"/>
              <a:buAutoNum type="arabicPeriod"/>
            </a:pPr>
            <a:r>
              <a:rPr lang="en-US" sz="1200" b="0" i="0" kern="1200" dirty="0" smtClean="0">
                <a:solidFill>
                  <a:schemeClr val="tx1"/>
                </a:solidFill>
                <a:latin typeface="+mn-lt"/>
                <a:ea typeface="+mn-ea"/>
                <a:cs typeface="+mn-cs"/>
              </a:rPr>
              <a:t>We can assign values to some name in any order. All unassigned names get value as value of previous name plus one.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85</a:t>
            </a:fld>
            <a:endParaRPr lang="en-IN"/>
          </a:p>
        </p:txBody>
      </p:sp>
    </p:spTree>
    <p:extLst>
      <p:ext uri="{BB962C8B-B14F-4D97-AF65-F5344CB8AC3E}">
        <p14:creationId xmlns:p14="http://schemas.microsoft.com/office/powerpoint/2010/main" val="22158523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the for loop will run from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0 to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11, as initially the value of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Jan which is 0 and the value of Dec is 11.</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86</a:t>
            </a:fld>
            <a:endParaRPr lang="en-IN"/>
          </a:p>
        </p:txBody>
      </p:sp>
    </p:spTree>
    <p:extLst>
      <p:ext uri="{BB962C8B-B14F-4D97-AF65-F5344CB8AC3E}">
        <p14:creationId xmlns:p14="http://schemas.microsoft.com/office/powerpoint/2010/main" val="28704587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Two enum names can have same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87</a:t>
            </a:fld>
            <a:endParaRPr lang="en-IN"/>
          </a:p>
        </p:txBody>
      </p:sp>
    </p:spTree>
    <p:extLst>
      <p:ext uri="{BB962C8B-B14F-4D97-AF65-F5344CB8AC3E}">
        <p14:creationId xmlns:p14="http://schemas.microsoft.com/office/powerpoint/2010/main" val="6180660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The value assigned to enum names must be some </a:t>
            </a:r>
            <a:r>
              <a:rPr lang="en-US" sz="1200" b="0" i="0" kern="1200" dirty="0" err="1" smtClean="0">
                <a:solidFill>
                  <a:schemeClr val="tx1"/>
                </a:solidFill>
                <a:latin typeface="+mn-lt"/>
                <a:ea typeface="+mn-ea"/>
                <a:cs typeface="+mn-cs"/>
              </a:rPr>
              <a:t>integeral</a:t>
            </a:r>
            <a:r>
              <a:rPr lang="en-US" sz="1200" b="0" i="0" kern="1200" dirty="0" smtClean="0">
                <a:solidFill>
                  <a:schemeClr val="tx1"/>
                </a:solidFill>
                <a:latin typeface="+mn-lt"/>
                <a:ea typeface="+mn-ea"/>
                <a:cs typeface="+mn-cs"/>
              </a:rPr>
              <a:t> constant, i.e., the value must be in range from minimum possible integer value to maximum possible integer value.</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88</a:t>
            </a:fld>
            <a:endParaRPr lang="en-IN"/>
          </a:p>
        </p:txBody>
      </p:sp>
    </p:spTree>
    <p:extLst>
      <p:ext uri="{BB962C8B-B14F-4D97-AF65-F5344CB8AC3E}">
        <p14:creationId xmlns:p14="http://schemas.microsoft.com/office/powerpoint/2010/main" val="32958457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All enum constants must be unique in their scope. For example, the following program fails in compilation.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89</a:t>
            </a:fld>
            <a:endParaRPr lang="en-IN"/>
          </a:p>
        </p:txBody>
      </p:sp>
    </p:spTree>
    <p:extLst>
      <p:ext uri="{BB962C8B-B14F-4D97-AF65-F5344CB8AC3E}">
        <p14:creationId xmlns:p14="http://schemas.microsoft.com/office/powerpoint/2010/main" val="7124204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smtClean="0">
                <a:solidFill>
                  <a:schemeClr val="tx1"/>
                </a:solidFill>
                <a:latin typeface="+mn-lt"/>
                <a:ea typeface="+mn-ea"/>
                <a:cs typeface="+mn-cs"/>
              </a:rPr>
              <a:t>All enum constants must be unique in their scope. For example, the following program fails in compilation.</a:t>
            </a:r>
            <a:endParaRPr lang="en-IN" dirty="0"/>
          </a:p>
        </p:txBody>
      </p:sp>
      <p:sp>
        <p:nvSpPr>
          <p:cNvPr id="4" name="Slide Number Placeholder 3"/>
          <p:cNvSpPr>
            <a:spLocks noGrp="1"/>
          </p:cNvSpPr>
          <p:nvPr>
            <p:ph type="sldNum" sz="quarter" idx="10"/>
          </p:nvPr>
        </p:nvSpPr>
        <p:spPr/>
        <p:txBody>
          <a:bodyPr/>
          <a:lstStyle/>
          <a:p>
            <a:fld id="{3C7440C5-480F-444F-839D-3B48977DCCF3}" type="slidenum">
              <a:rPr lang="en-IN" smtClean="0"/>
              <a:pPr/>
              <a:t>90</a:t>
            </a:fld>
            <a:endParaRPr lang="en-IN"/>
          </a:p>
        </p:txBody>
      </p:sp>
    </p:spTree>
    <p:extLst>
      <p:ext uri="{BB962C8B-B14F-4D97-AF65-F5344CB8AC3E}">
        <p14:creationId xmlns:p14="http://schemas.microsoft.com/office/powerpoint/2010/main" val="21398788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92</a:t>
            </a:fld>
            <a:endParaRPr lang="en-IN"/>
          </a:p>
        </p:txBody>
      </p:sp>
    </p:spTree>
    <p:extLst>
      <p:ext uri="{BB962C8B-B14F-4D97-AF65-F5344CB8AC3E}">
        <p14:creationId xmlns:p14="http://schemas.microsoft.com/office/powerpoint/2010/main" val="314272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a:t>
            </a:r>
            <a:endParaRPr lang="en-IN" sz="1200" b="1"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10</a:t>
            </a:fld>
            <a:endParaRPr lang="en-IN"/>
          </a:p>
        </p:txBody>
      </p:sp>
    </p:spTree>
    <p:extLst>
      <p:ext uri="{BB962C8B-B14F-4D97-AF65-F5344CB8AC3E}">
        <p14:creationId xmlns:p14="http://schemas.microsoft.com/office/powerpoint/2010/main" val="1068645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95</a:t>
            </a:fld>
            <a:endParaRPr lang="en-IN"/>
          </a:p>
        </p:txBody>
      </p:sp>
    </p:spTree>
    <p:extLst>
      <p:ext uri="{BB962C8B-B14F-4D97-AF65-F5344CB8AC3E}">
        <p14:creationId xmlns:p14="http://schemas.microsoft.com/office/powerpoint/2010/main" val="41714846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97</a:t>
            </a:fld>
            <a:endParaRPr lang="en-IN"/>
          </a:p>
        </p:txBody>
      </p:sp>
    </p:spTree>
    <p:extLst>
      <p:ext uri="{BB962C8B-B14F-4D97-AF65-F5344CB8AC3E}">
        <p14:creationId xmlns:p14="http://schemas.microsoft.com/office/powerpoint/2010/main" val="29939436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99</a:t>
            </a:fld>
            <a:endParaRPr lang="en-IN"/>
          </a:p>
        </p:txBody>
      </p:sp>
    </p:spTree>
    <p:extLst>
      <p:ext uri="{BB962C8B-B14F-4D97-AF65-F5344CB8AC3E}">
        <p14:creationId xmlns:p14="http://schemas.microsoft.com/office/powerpoint/2010/main" val="4955438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101</a:t>
            </a:fld>
            <a:endParaRPr lang="en-IN"/>
          </a:p>
        </p:txBody>
      </p:sp>
    </p:spTree>
    <p:extLst>
      <p:ext uri="{BB962C8B-B14F-4D97-AF65-F5344CB8AC3E}">
        <p14:creationId xmlns:p14="http://schemas.microsoft.com/office/powerpoint/2010/main" val="216334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kern="1200" dirty="0" smtClean="0">
                <a:solidFill>
                  <a:schemeClr val="tx1"/>
                </a:solidFill>
                <a:latin typeface="+mn-lt"/>
                <a:ea typeface="+mn-ea"/>
                <a:cs typeface="+mn-cs"/>
              </a:rPr>
              <a:t>An array may be partially initialized, by providing fewer data items than the size of the array.  The remaining array elements will be having</a:t>
            </a:r>
            <a:r>
              <a:rPr lang="en-IN" sz="1200" b="0" i="0" kern="1200" baseline="0" dirty="0" smtClean="0">
                <a:solidFill>
                  <a:schemeClr val="tx1"/>
                </a:solidFill>
                <a:latin typeface="+mn-lt"/>
                <a:ea typeface="+mn-ea"/>
                <a:cs typeface="+mn-cs"/>
              </a:rPr>
              <a:t> GV(which is already taught to them in earlier sessions)</a:t>
            </a:r>
            <a:r>
              <a:rPr lang="en-IN" sz="1200" b="1"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If an array is to be completely initialized, the dimension of the array is not required.  The compiler will automatically size the array to fit the initialized data.</a:t>
            </a: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 Size – 10, but only 4 elements assigned </a:t>
            </a:r>
            <a:endParaRPr lang="en-IN" sz="12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3C7440C5-480F-444F-839D-3B48977DCCF3}" type="slidenum">
              <a:rPr lang="en-IN" smtClean="0"/>
              <a:pPr/>
              <a:t>11</a:t>
            </a:fld>
            <a:endParaRPr lang="en-IN"/>
          </a:p>
        </p:txBody>
      </p:sp>
    </p:spTree>
    <p:extLst>
      <p:ext uri="{BB962C8B-B14F-4D97-AF65-F5344CB8AC3E}">
        <p14:creationId xmlns:p14="http://schemas.microsoft.com/office/powerpoint/2010/main" val="211873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379"/>
            <a:ext cx="7772400" cy="110290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670"/>
            <a:ext cx="6400800" cy="131491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30070" indent="0" algn="ctr">
              <a:buNone/>
              <a:defRPr>
                <a:solidFill>
                  <a:schemeClr val="tx1">
                    <a:tint val="75000"/>
                  </a:schemeClr>
                </a:solidFill>
              </a:defRPr>
            </a:lvl5pPr>
            <a:lvl6pPr marL="2287270" indent="0" algn="ctr">
              <a:buNone/>
              <a:defRPr>
                <a:solidFill>
                  <a:schemeClr val="tx1">
                    <a:tint val="75000"/>
                  </a:schemeClr>
                </a:solidFill>
              </a:defRPr>
            </a:lvl6pPr>
            <a:lvl7pPr marL="2744470" indent="0" algn="ctr">
              <a:buNone/>
              <a:defRPr>
                <a:solidFill>
                  <a:schemeClr val="tx1">
                    <a:tint val="75000"/>
                  </a:schemeClr>
                </a:solidFill>
              </a:defRPr>
            </a:lvl7pPr>
            <a:lvl8pPr marL="3201670" indent="0" algn="ctr">
              <a:buNone/>
              <a:defRPr>
                <a:solidFill>
                  <a:schemeClr val="tx1">
                    <a:tint val="75000"/>
                  </a:schemeClr>
                </a:solidFill>
              </a:defRPr>
            </a:lvl8pPr>
            <a:lvl9pPr marL="365887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52"/>
            <a:ext cx="2057400" cy="43901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52"/>
            <a:ext cx="6019800" cy="43901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332"/>
            <a:ext cx="7772400" cy="1021914"/>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798"/>
            <a:ext cx="7772400" cy="11255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30070" indent="0">
              <a:buNone/>
              <a:defRPr sz="1400">
                <a:solidFill>
                  <a:schemeClr val="tx1">
                    <a:tint val="75000"/>
                  </a:schemeClr>
                </a:solidFill>
              </a:defRPr>
            </a:lvl5pPr>
            <a:lvl6pPr marL="2287270" indent="0">
              <a:buNone/>
              <a:defRPr sz="1400">
                <a:solidFill>
                  <a:schemeClr val="tx1">
                    <a:tint val="75000"/>
                  </a:schemeClr>
                </a:solidFill>
              </a:defRPr>
            </a:lvl6pPr>
            <a:lvl7pPr marL="2744470" indent="0">
              <a:buNone/>
              <a:defRPr sz="1400">
                <a:solidFill>
                  <a:schemeClr val="tx1">
                    <a:tint val="75000"/>
                  </a:schemeClr>
                </a:solidFill>
              </a:defRPr>
            </a:lvl7pPr>
            <a:lvl8pPr marL="3201670" indent="0">
              <a:buNone/>
              <a:defRPr sz="1400">
                <a:solidFill>
                  <a:schemeClr val="tx1">
                    <a:tint val="75000"/>
                  </a:schemeClr>
                </a:solidFill>
              </a:defRPr>
            </a:lvl8pPr>
            <a:lvl9pPr marL="365887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737"/>
            <a:ext cx="4040188"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726"/>
            <a:ext cx="4040188"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737"/>
            <a:ext cx="4041775"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726"/>
            <a:ext cx="4041775"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859"/>
            <a:ext cx="3008313" cy="87184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61"/>
            <a:ext cx="5111750" cy="4391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702"/>
            <a:ext cx="3008313" cy="35195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710"/>
            <a:ext cx="5486400" cy="42520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741"/>
            <a:ext cx="5486400" cy="308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30070" indent="0">
              <a:buNone/>
              <a:defRPr sz="2000"/>
            </a:lvl5pPr>
            <a:lvl6pPr marL="2287270" indent="0">
              <a:buNone/>
              <a:defRPr sz="2000"/>
            </a:lvl6pPr>
            <a:lvl7pPr marL="2744470" indent="0">
              <a:buNone/>
              <a:defRPr sz="2000"/>
            </a:lvl7pPr>
            <a:lvl8pPr marL="3201670" indent="0">
              <a:buNone/>
              <a:defRPr sz="2000"/>
            </a:lvl8pPr>
            <a:lvl9pPr marL="3658870" indent="0">
              <a:buNone/>
              <a:defRPr sz="2000"/>
            </a:lvl9pPr>
          </a:lstStyle>
          <a:p>
            <a:endParaRPr lang="en-IN"/>
          </a:p>
        </p:txBody>
      </p:sp>
      <p:sp>
        <p:nvSpPr>
          <p:cNvPr id="4" name="Text Placeholder 3"/>
          <p:cNvSpPr>
            <a:spLocks noGrp="1"/>
          </p:cNvSpPr>
          <p:nvPr>
            <p:ph type="body" sz="half" idx="2"/>
          </p:nvPr>
        </p:nvSpPr>
        <p:spPr>
          <a:xfrm>
            <a:off x="1792288" y="4026911"/>
            <a:ext cx="5486400" cy="603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51"/>
            <a:ext cx="8229600" cy="8575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571"/>
            <a:ext cx="8229600" cy="33956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931"/>
            <a:ext cx="2133600" cy="273940"/>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pPr/>
              <a:t>17-02-2022</a:t>
            </a:fld>
            <a:endParaRPr lang="en-IN"/>
          </a:p>
        </p:txBody>
      </p:sp>
      <p:sp>
        <p:nvSpPr>
          <p:cNvPr id="5" name="Footer Placeholder 4"/>
          <p:cNvSpPr>
            <a:spLocks noGrp="1"/>
          </p:cNvSpPr>
          <p:nvPr>
            <p:ph type="ftr" sz="quarter" idx="3"/>
          </p:nvPr>
        </p:nvSpPr>
        <p:spPr>
          <a:xfrm>
            <a:off x="3124200" y="4768931"/>
            <a:ext cx="2895600" cy="27394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931"/>
            <a:ext cx="2133600" cy="273940"/>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6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8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30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02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74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30070"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1670" algn="l" defTabSz="914400" rtl="0" eaLnBrk="1" latinLnBrk="0" hangingPunct="1">
        <a:defRPr sz="1800" kern="1200">
          <a:solidFill>
            <a:schemeClr val="tx1"/>
          </a:solidFill>
          <a:latin typeface="+mn-lt"/>
          <a:ea typeface="+mn-ea"/>
          <a:cs typeface="+mn-cs"/>
        </a:defRPr>
      </a:lvl8pPr>
      <a:lvl9pPr marL="365887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pPr/>
              <a:t>17-02-2022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xmlns=""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79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 </a:t>
            </a:r>
            <a:r>
              <a:rPr lang="en-IN" sz="2800" b="1" dirty="0" smtClean="0">
                <a:solidFill>
                  <a:srgbClr val="FF0000"/>
                </a:solidFill>
              </a:rPr>
              <a:t>10 </a:t>
            </a:r>
            <a:r>
              <a:rPr lang="en-IN" sz="2800" b="1" dirty="0" smtClean="0">
                <a:solidFill>
                  <a:schemeClr val="bg1"/>
                </a:solidFill>
              </a:rPr>
              <a:t>]  =  {</a:t>
            </a:r>
            <a:r>
              <a:rPr lang="en-IN" sz="2800" b="1" dirty="0" smtClean="0">
                <a:solidFill>
                  <a:srgbClr val="FF0000"/>
                </a:solidFill>
              </a:rPr>
              <a:t>1, 2, 3, 4</a:t>
            </a:r>
            <a:r>
              <a:rPr lang="en-IN" sz="2800" b="1" dirty="0" smtClean="0">
                <a:solidFill>
                  <a:schemeClr val="bg1"/>
                </a:solidFill>
              </a:rPr>
              <a:t>}; </a:t>
            </a:r>
            <a:endParaRPr lang="en-IN" sz="2800" b="1" dirty="0">
              <a:solidFill>
                <a:schemeClr val="bg1"/>
              </a:solidFill>
            </a:endParaRPr>
          </a:p>
        </p:txBody>
      </p:sp>
      <p:sp>
        <p:nvSpPr>
          <p:cNvPr id="8" name="Rectangle 7"/>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9" name="Rectangle 8"/>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1" name="Rectangle 10"/>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2" name="Rectangle 11"/>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3" name="Rectangle 12"/>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4" name="Rectangle 13"/>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ectangle 15"/>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Rectangle 1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21" name="TextBox 20"/>
          <p:cNvSpPr txBox="1"/>
          <p:nvPr/>
        </p:nvSpPr>
        <p:spPr>
          <a:xfrm>
            <a:off x="826451" y="673410"/>
            <a:ext cx="6395469" cy="1200329"/>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endParaRPr lang="en-US" sz="2400" dirty="0" smtClean="0">
              <a:solidFill>
                <a:schemeClr val="bg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0.70"/>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0.70"/>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strVal val="#ppt_w*0.70"/>
                                          </p:val>
                                        </p:tav>
                                        <p:tav tm="100000">
                                          <p:val>
                                            <p:strVal val="#ppt_w"/>
                                          </p:val>
                                        </p:tav>
                                      </p:tavLst>
                                    </p:anim>
                                    <p:anim calcmode="lin" valueType="num">
                                      <p:cBhvr>
                                        <p:cTn id="28" dur="1000" fill="hold"/>
                                        <p:tgtEl>
                                          <p:spTgt spid="13"/>
                                        </p:tgtEl>
                                        <p:attrNameLst>
                                          <p:attrName>ppt_h</p:attrName>
                                        </p:attrNameLst>
                                      </p:cBhvr>
                                      <p:tavLst>
                                        <p:tav tm="0">
                                          <p:val>
                                            <p:strVal val="#ppt_h"/>
                                          </p:val>
                                        </p:tav>
                                        <p:tav tm="100000">
                                          <p:val>
                                            <p:strVal val="#ppt_h"/>
                                          </p:val>
                                        </p:tav>
                                      </p:tavLst>
                                    </p:anim>
                                    <p:animEffect transition="in" filter="fade">
                                      <p:cBhvr>
                                        <p:cTn id="29" dur="1000"/>
                                        <p:tgtEl>
                                          <p:spTgt spid="13"/>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strVal val="#ppt_w*0.70"/>
                                          </p:val>
                                        </p:tav>
                                        <p:tav tm="100000">
                                          <p:val>
                                            <p:strVal val="#ppt_w"/>
                                          </p:val>
                                        </p:tav>
                                      </p:tavLst>
                                    </p:anim>
                                    <p:anim calcmode="lin" valueType="num">
                                      <p:cBhvr>
                                        <p:cTn id="33" dur="1000" fill="hold"/>
                                        <p:tgtEl>
                                          <p:spTgt spid="14"/>
                                        </p:tgtEl>
                                        <p:attrNameLst>
                                          <p:attrName>ppt_h</p:attrName>
                                        </p:attrNameLst>
                                      </p:cBhvr>
                                      <p:tavLst>
                                        <p:tav tm="0">
                                          <p:val>
                                            <p:strVal val="#ppt_h"/>
                                          </p:val>
                                        </p:tav>
                                        <p:tav tm="100000">
                                          <p:val>
                                            <p:strVal val="#ppt_h"/>
                                          </p:val>
                                        </p:tav>
                                      </p:tavLst>
                                    </p:anim>
                                    <p:animEffect transition="in" filter="fade">
                                      <p:cBhvr>
                                        <p:cTn id="34" dur="1000"/>
                                        <p:tgtEl>
                                          <p:spTgt spid="14"/>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strVal val="#ppt_w*0.70"/>
                                          </p:val>
                                        </p:tav>
                                        <p:tav tm="100000">
                                          <p:val>
                                            <p:strVal val="#ppt_w"/>
                                          </p:val>
                                        </p:tav>
                                      </p:tavLst>
                                    </p:anim>
                                    <p:anim calcmode="lin" valueType="num">
                                      <p:cBhvr>
                                        <p:cTn id="38" dur="1000" fill="hold"/>
                                        <p:tgtEl>
                                          <p:spTgt spid="15"/>
                                        </p:tgtEl>
                                        <p:attrNameLst>
                                          <p:attrName>ppt_h</p:attrName>
                                        </p:attrNameLst>
                                      </p:cBhvr>
                                      <p:tavLst>
                                        <p:tav tm="0">
                                          <p:val>
                                            <p:strVal val="#ppt_h"/>
                                          </p:val>
                                        </p:tav>
                                        <p:tav tm="100000">
                                          <p:val>
                                            <p:strVal val="#ppt_h"/>
                                          </p:val>
                                        </p:tav>
                                      </p:tavLst>
                                    </p:anim>
                                    <p:animEffect transition="in" filter="fade">
                                      <p:cBhvr>
                                        <p:cTn id="39" dur="1000"/>
                                        <p:tgtEl>
                                          <p:spTgt spid="15"/>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strVal val="#ppt_w*0.70"/>
                                          </p:val>
                                        </p:tav>
                                        <p:tav tm="100000">
                                          <p:val>
                                            <p:strVal val="#ppt_w"/>
                                          </p:val>
                                        </p:tav>
                                      </p:tavLst>
                                    </p:anim>
                                    <p:anim calcmode="lin" valueType="num">
                                      <p:cBhvr>
                                        <p:cTn id="43" dur="1000" fill="hold"/>
                                        <p:tgtEl>
                                          <p:spTgt spid="16"/>
                                        </p:tgtEl>
                                        <p:attrNameLst>
                                          <p:attrName>ppt_h</p:attrName>
                                        </p:attrNameLst>
                                      </p:cBhvr>
                                      <p:tavLst>
                                        <p:tav tm="0">
                                          <p:val>
                                            <p:strVal val="#ppt_h"/>
                                          </p:val>
                                        </p:tav>
                                        <p:tav tm="100000">
                                          <p:val>
                                            <p:strVal val="#ppt_h"/>
                                          </p:val>
                                        </p:tav>
                                      </p:tavLst>
                                    </p:anim>
                                    <p:animEffect transition="in" filter="fade">
                                      <p:cBhvr>
                                        <p:cTn id="44" dur="1000"/>
                                        <p:tgtEl>
                                          <p:spTgt spid="1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strVal val="#ppt_w*0.70"/>
                                          </p:val>
                                        </p:tav>
                                        <p:tav tm="100000">
                                          <p:val>
                                            <p:strVal val="#ppt_w"/>
                                          </p:val>
                                        </p:tav>
                                      </p:tavLst>
                                    </p:anim>
                                    <p:anim calcmode="lin" valueType="num">
                                      <p:cBhvr>
                                        <p:cTn id="48" dur="1000" fill="hold"/>
                                        <p:tgtEl>
                                          <p:spTgt spid="17"/>
                                        </p:tgtEl>
                                        <p:attrNameLst>
                                          <p:attrName>ppt_h</p:attrName>
                                        </p:attrNameLst>
                                      </p:cBhvr>
                                      <p:tavLst>
                                        <p:tav tm="0">
                                          <p:val>
                                            <p:strVal val="#ppt_h"/>
                                          </p:val>
                                        </p:tav>
                                        <p:tav tm="100000">
                                          <p:val>
                                            <p:strVal val="#ppt_h"/>
                                          </p:val>
                                        </p:tav>
                                      </p:tavLst>
                                    </p:anim>
                                    <p:animEffect transition="in" filter="fade">
                                      <p:cBhvr>
                                        <p:cTn id="49" dur="1000"/>
                                        <p:tgtEl>
                                          <p:spTgt spid="17"/>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1000" fill="hold"/>
                                        <p:tgtEl>
                                          <p:spTgt spid="18"/>
                                        </p:tgtEl>
                                        <p:attrNameLst>
                                          <p:attrName>ppt_w</p:attrName>
                                        </p:attrNameLst>
                                      </p:cBhvr>
                                      <p:tavLst>
                                        <p:tav tm="0">
                                          <p:val>
                                            <p:strVal val="#ppt_w*0.70"/>
                                          </p:val>
                                        </p:tav>
                                        <p:tav tm="100000">
                                          <p:val>
                                            <p:strVal val="#ppt_w"/>
                                          </p:val>
                                        </p:tav>
                                      </p:tavLst>
                                    </p:anim>
                                    <p:anim calcmode="lin" valueType="num">
                                      <p:cBhvr>
                                        <p:cTn id="53" dur="1000" fill="hold"/>
                                        <p:tgtEl>
                                          <p:spTgt spid="18"/>
                                        </p:tgtEl>
                                        <p:attrNameLst>
                                          <p:attrName>ppt_h</p:attrName>
                                        </p:attrNameLst>
                                      </p:cBhvr>
                                      <p:tavLst>
                                        <p:tav tm="0">
                                          <p:val>
                                            <p:strVal val="#ppt_h"/>
                                          </p:val>
                                        </p:tav>
                                        <p:tav tm="100000">
                                          <p:val>
                                            <p:strVal val="#ppt_h"/>
                                          </p:val>
                                        </p:tav>
                                      </p:tavLst>
                                    </p:anim>
                                    <p:animEffect transition="in" filter="fade">
                                      <p:cBhvr>
                                        <p:cTn id="5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254443"/>
            <a:ext cx="7915910" cy="1014730"/>
          </a:xfrm>
          <a:prstGeom prst="rect">
            <a:avLst/>
          </a:prstGeom>
          <a:noFill/>
        </p:spPr>
        <p:txBody>
          <a:bodyPr wrap="square" rtlCol="0">
            <a:spAutoFit/>
          </a:bodyPr>
          <a:lstStyle/>
          <a:p>
            <a:pPr algn="just">
              <a:lnSpc>
                <a:spcPct val="150000"/>
              </a:lnSpc>
            </a:pPr>
            <a:r>
              <a:rPr lang="en-US" sz="2000" dirty="0" smtClean="0"/>
              <a:t>Get the string as an input and find the lenght of the given string using user defined function.</a:t>
            </a:r>
          </a:p>
        </p:txBody>
      </p:sp>
      <p:sp>
        <p:nvSpPr>
          <p:cNvPr id="6" name="Text Box 5"/>
          <p:cNvSpPr txBox="1"/>
          <p:nvPr/>
        </p:nvSpPr>
        <p:spPr>
          <a:xfrm>
            <a:off x="614045" y="427990"/>
            <a:ext cx="7651115" cy="497205"/>
          </a:xfrm>
          <a:prstGeom prst="rect">
            <a:avLst/>
          </a:prstGeom>
          <a:noFill/>
        </p:spPr>
        <p:txBody>
          <a:bodyPr wrap="square" rtlCol="0" anchor="t">
            <a:spAutoFit/>
          </a:bodyPr>
          <a:lstStyle/>
          <a:p>
            <a:pPr algn="l">
              <a:lnSpc>
                <a:spcPct val="120000"/>
              </a:lnSpc>
            </a:pPr>
            <a:r>
              <a:rPr lang="en-US" sz="2200" b="1" dirty="0" smtClean="0">
                <a:sym typeface="+mn-ea"/>
              </a:rPr>
              <a:t>5. Write a C program to calculate the length of the string.</a:t>
            </a:r>
          </a:p>
        </p:txBody>
      </p:sp>
      <p:sp>
        <p:nvSpPr>
          <p:cNvPr id="2" name="Rectangle 1"/>
          <p:cNvSpPr/>
          <p:nvPr/>
        </p:nvSpPr>
        <p:spPr>
          <a:xfrm>
            <a:off x="1075055" y="2745740"/>
            <a:ext cx="1927225" cy="922020"/>
          </a:xfrm>
          <a:prstGeom prst="rect">
            <a:avLst/>
          </a:prstGeom>
        </p:spPr>
        <p:txBody>
          <a:bodyPr wrap="square">
            <a:spAutoFit/>
          </a:bodyPr>
          <a:lstStyle/>
          <a:p>
            <a:pPr algn="l">
              <a:lnSpc>
                <a:spcPct val="150000"/>
              </a:lnSpc>
              <a:buNone/>
            </a:pPr>
            <a:r>
              <a:rPr lang="en-US" b="1" dirty="0" smtClean="0">
                <a:solidFill>
                  <a:schemeClr val="tx1"/>
                </a:solidFill>
              </a:rPr>
              <a:t>Input:  Focus</a:t>
            </a:r>
          </a:p>
          <a:p>
            <a:pPr algn="l">
              <a:lnSpc>
                <a:spcPct val="150000"/>
              </a:lnSpc>
              <a:buNone/>
            </a:pPr>
            <a:r>
              <a:rPr lang="en-US" b="1" dirty="0" smtClean="0">
                <a:solidFill>
                  <a:schemeClr val="tx1"/>
                </a:solidFill>
              </a:rPr>
              <a:t>Output:  5</a:t>
            </a:r>
          </a:p>
        </p:txBody>
      </p:sp>
      <p:sp>
        <p:nvSpPr>
          <p:cNvPr id="5" name="Rectangle 4"/>
          <p:cNvSpPr/>
          <p:nvPr/>
        </p:nvSpPr>
        <p:spPr>
          <a:xfrm>
            <a:off x="3107055" y="2720340"/>
            <a:ext cx="2673985" cy="922020"/>
          </a:xfrm>
          <a:prstGeom prst="rect">
            <a:avLst/>
          </a:prstGeom>
        </p:spPr>
        <p:txBody>
          <a:bodyPr wrap="square">
            <a:spAutoFit/>
          </a:bodyPr>
          <a:lstStyle/>
          <a:p>
            <a:pPr algn="l">
              <a:lnSpc>
                <a:spcPct val="150000"/>
              </a:lnSpc>
              <a:buNone/>
            </a:pPr>
            <a:r>
              <a:rPr lang="en-US" b="1" dirty="0" smtClean="0">
                <a:solidFill>
                  <a:schemeClr val="tx1"/>
                </a:solidFill>
              </a:rPr>
              <a:t>Input:  Focus Academy</a:t>
            </a:r>
          </a:p>
          <a:p>
            <a:pPr algn="l">
              <a:lnSpc>
                <a:spcPct val="150000"/>
              </a:lnSpc>
              <a:buNone/>
            </a:pPr>
            <a:r>
              <a:rPr lang="en-US" b="1" dirty="0" smtClean="0">
                <a:solidFill>
                  <a:schemeClr val="tx1"/>
                </a:solidFill>
              </a:rPr>
              <a:t>Output:  13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8450" y="0"/>
            <a:ext cx="514794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610870" y="261620"/>
            <a:ext cx="3497580" cy="4492625"/>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int Length(char* ch) </a:t>
            </a:r>
          </a:p>
          <a:p>
            <a:pPr>
              <a:lnSpc>
                <a:spcPct val="130000"/>
              </a:lnSpc>
            </a:pPr>
            <a:r>
              <a:rPr lang="en-US" sz="2000" dirty="0"/>
              <a:t>{</a:t>
            </a:r>
          </a:p>
          <a:p>
            <a:pPr>
              <a:lnSpc>
                <a:spcPct val="130000"/>
              </a:lnSpc>
            </a:pPr>
            <a:r>
              <a:rPr lang="en-US" sz="2000" dirty="0"/>
              <a:t>   int count = 0;</a:t>
            </a:r>
          </a:p>
          <a:p>
            <a:pPr>
              <a:lnSpc>
                <a:spcPct val="130000"/>
              </a:lnSpc>
            </a:pPr>
            <a:r>
              <a:rPr lang="en-US" sz="2000" dirty="0"/>
              <a:t>   while (*ch != '\0') </a:t>
            </a:r>
          </a:p>
          <a:p>
            <a:pPr>
              <a:lnSpc>
                <a:spcPct val="130000"/>
              </a:lnSpc>
            </a:pPr>
            <a:r>
              <a:rPr lang="en-US" sz="2000" dirty="0"/>
              <a:t>   {</a:t>
            </a:r>
          </a:p>
          <a:p>
            <a:pPr>
              <a:lnSpc>
                <a:spcPct val="130000"/>
              </a:lnSpc>
            </a:pPr>
            <a:r>
              <a:rPr lang="en-US" sz="2000" dirty="0"/>
              <a:t>      count++;</a:t>
            </a:r>
          </a:p>
          <a:p>
            <a:pPr>
              <a:lnSpc>
                <a:spcPct val="130000"/>
              </a:lnSpc>
            </a:pPr>
            <a:r>
              <a:rPr lang="en-US" sz="2000" dirty="0"/>
              <a:t>      ch++;</a:t>
            </a:r>
          </a:p>
          <a:p>
            <a:pPr>
              <a:lnSpc>
                <a:spcPct val="130000"/>
              </a:lnSpc>
            </a:pPr>
            <a:r>
              <a:rPr lang="en-US" sz="2000" dirty="0"/>
              <a:t>   }</a:t>
            </a:r>
          </a:p>
          <a:p>
            <a:pPr>
              <a:lnSpc>
                <a:spcPct val="130000"/>
              </a:lnSpc>
            </a:pPr>
            <a:r>
              <a:rPr lang="en-US" sz="2000" dirty="0"/>
              <a:t>   return count;</a:t>
            </a:r>
          </a:p>
          <a:p>
            <a:pPr>
              <a:lnSpc>
                <a:spcPct val="130000"/>
              </a:lnSpc>
            </a:pPr>
            <a:r>
              <a:rPr lang="en-US" sz="2000" dirty="0"/>
              <a:t>}</a:t>
            </a:r>
          </a:p>
        </p:txBody>
      </p:sp>
      <p:sp>
        <p:nvSpPr>
          <p:cNvPr id="11" name="Rectangle 10"/>
          <p:cNvSpPr/>
          <p:nvPr/>
        </p:nvSpPr>
        <p:spPr>
          <a:xfrm>
            <a:off x="4586605" y="266065"/>
            <a:ext cx="3011170" cy="3784600"/>
          </a:xfrm>
          <a:prstGeom prst="rect">
            <a:avLst/>
          </a:prstGeom>
        </p:spPr>
        <p:txBody>
          <a:bodyPr wrap="square">
            <a:spAutoFit/>
          </a:bodyPr>
          <a:lstStyle/>
          <a:p>
            <a:pPr>
              <a:lnSpc>
                <a:spcPct val="150000"/>
              </a:lnSpc>
            </a:pPr>
            <a:r>
              <a:rPr lang="en-US" sz="2000" dirty="0">
                <a:solidFill>
                  <a:schemeClr val="bg1"/>
                </a:solidFill>
                <a:sym typeface="+mn-ea"/>
              </a:rPr>
              <a:t>int main()</a:t>
            </a:r>
          </a:p>
          <a:p>
            <a:pPr>
              <a:lnSpc>
                <a:spcPct val="150000"/>
              </a:lnSpc>
            </a:pPr>
            <a:r>
              <a:rPr lang="en-US" sz="2000" dirty="0">
                <a:solidFill>
                  <a:schemeClr val="bg1"/>
                </a:solidFill>
                <a:sym typeface="+mn-ea"/>
              </a:rPr>
              <a:t>{</a:t>
            </a:r>
          </a:p>
          <a:p>
            <a:pPr>
              <a:lnSpc>
                <a:spcPct val="150000"/>
              </a:lnSpc>
            </a:pPr>
            <a:r>
              <a:rPr lang="en-US" sz="2000" dirty="0">
                <a:solidFill>
                  <a:schemeClr val="bg1"/>
                </a:solidFill>
                <a:sym typeface="+mn-ea"/>
              </a:rPr>
              <a:t>    char str[100];</a:t>
            </a:r>
          </a:p>
          <a:p>
            <a:pPr>
              <a:lnSpc>
                <a:spcPct val="150000"/>
              </a:lnSpc>
            </a:pPr>
            <a:r>
              <a:rPr lang="en-US" sz="2000" dirty="0">
                <a:solidFill>
                  <a:schemeClr val="bg1"/>
                </a:solidFill>
                <a:sym typeface="+mn-ea"/>
              </a:rPr>
              <a:t>    scanf("%[^\n]s", str);</a:t>
            </a:r>
          </a:p>
          <a:p>
            <a:pPr>
              <a:lnSpc>
                <a:spcPct val="150000"/>
              </a:lnSpc>
            </a:pPr>
            <a:r>
              <a:rPr lang="en-US" sz="2000" dirty="0">
                <a:solidFill>
                  <a:schemeClr val="bg1"/>
                </a:solidFill>
                <a:sym typeface="+mn-ea"/>
              </a:rPr>
              <a:t>    int result = Length(str);</a:t>
            </a:r>
          </a:p>
          <a:p>
            <a:pPr>
              <a:lnSpc>
                <a:spcPct val="150000"/>
              </a:lnSpc>
            </a:pPr>
            <a:r>
              <a:rPr lang="en-US" sz="2000" dirty="0">
                <a:solidFill>
                  <a:schemeClr val="bg1"/>
                </a:solidFill>
                <a:sym typeface="+mn-ea"/>
              </a:rPr>
              <a:t>    printf("%d", result);</a:t>
            </a:r>
          </a:p>
          <a:p>
            <a:pPr>
              <a:lnSpc>
                <a:spcPct val="150000"/>
              </a:lnSpc>
            </a:pPr>
            <a:r>
              <a:rPr lang="en-US" sz="2000" dirty="0">
                <a:solidFill>
                  <a:schemeClr val="bg1"/>
                </a:solidFill>
                <a:sym typeface="+mn-ea"/>
              </a:rPr>
              <a:t>    return 0;</a:t>
            </a:r>
          </a:p>
          <a:p>
            <a:pPr>
              <a:lnSpc>
                <a:spcPct val="150000"/>
              </a:lnSpc>
            </a:pPr>
            <a:r>
              <a:rPr lang="en-US" sz="2000" dirty="0">
                <a:solidFill>
                  <a:schemeClr val="bg1"/>
                </a:solidFill>
                <a:sym typeface="+mn-ea"/>
              </a:rPr>
              <a:t>}</a:t>
            </a:r>
            <a:endParaRPr lang="en-US" sz="2000" b="1" dirty="0" smtClean="0">
              <a:solidFill>
                <a:schemeClr val="bg1"/>
              </a:solidFill>
              <a:sym typeface="+mn-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490" y="153484"/>
            <a:ext cx="1184910" cy="524031"/>
          </a:xfrm>
          <a:prstGeom prst="rect">
            <a:avLst/>
          </a:prstGeom>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826451" y="720626"/>
            <a:ext cx="6395469" cy="2308324"/>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endParaRPr lang="en-US" sz="2400" dirty="0" smtClean="0">
              <a:solidFill>
                <a:schemeClr val="bg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strips(upRight)">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3</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800" b="1" dirty="0">
              <a:solidFill>
                <a:schemeClr val="tx1"/>
              </a:solidFill>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826451" y="673410"/>
            <a:ext cx="6395469" cy="2308324"/>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r>
              <a:rPr lang="en-US" sz="2400" dirty="0" smtClean="0">
                <a:solidFill>
                  <a:schemeClr val="bg1"/>
                </a:solidFill>
              </a:rPr>
              <a:t> Unassigned elements will have Garbage Value</a:t>
            </a:r>
          </a:p>
        </p:txBody>
      </p:sp>
      <p:sp>
        <p:nvSpPr>
          <p:cNvPr id="29" name="Rectangle 28"/>
          <p:cNvSpPr/>
          <p:nvPr/>
        </p:nvSpPr>
        <p:spPr>
          <a:xfrm>
            <a:off x="4139952" y="3562350"/>
            <a:ext cx="561500" cy="461665"/>
          </a:xfrm>
          <a:prstGeom prst="rect">
            <a:avLst/>
          </a:prstGeom>
        </p:spPr>
        <p:txBody>
          <a:bodyPr wrap="none">
            <a:spAutoFit/>
          </a:bodyPr>
          <a:lstStyle/>
          <a:p>
            <a:r>
              <a:rPr lang="en-US" sz="2400" b="1" dirty="0" smtClean="0"/>
              <a:t>GV</a:t>
            </a:r>
            <a:endParaRPr lang="en-IN" dirty="0"/>
          </a:p>
        </p:txBody>
      </p:sp>
      <p:sp>
        <p:nvSpPr>
          <p:cNvPr id="30" name="Rectangle 29"/>
          <p:cNvSpPr/>
          <p:nvPr/>
        </p:nvSpPr>
        <p:spPr>
          <a:xfrm>
            <a:off x="5004048" y="3562350"/>
            <a:ext cx="561500" cy="461665"/>
          </a:xfrm>
          <a:prstGeom prst="rect">
            <a:avLst/>
          </a:prstGeom>
        </p:spPr>
        <p:txBody>
          <a:bodyPr wrap="none">
            <a:spAutoFit/>
          </a:bodyPr>
          <a:lstStyle/>
          <a:p>
            <a:r>
              <a:rPr lang="en-US" sz="2400" b="1" dirty="0" smtClean="0"/>
              <a:t>GV</a:t>
            </a:r>
            <a:endParaRPr lang="en-IN" dirty="0"/>
          </a:p>
        </p:txBody>
      </p:sp>
      <p:sp>
        <p:nvSpPr>
          <p:cNvPr id="31" name="Rectangle 30"/>
          <p:cNvSpPr/>
          <p:nvPr/>
        </p:nvSpPr>
        <p:spPr>
          <a:xfrm>
            <a:off x="5868144" y="3562350"/>
            <a:ext cx="561500" cy="461665"/>
          </a:xfrm>
          <a:prstGeom prst="rect">
            <a:avLst/>
          </a:prstGeom>
        </p:spPr>
        <p:txBody>
          <a:bodyPr wrap="none">
            <a:spAutoFit/>
          </a:bodyPr>
          <a:lstStyle/>
          <a:p>
            <a:r>
              <a:rPr lang="en-US" sz="2400" b="1" dirty="0" smtClean="0"/>
              <a:t>GV</a:t>
            </a:r>
            <a:endParaRPr lang="en-IN" dirty="0"/>
          </a:p>
        </p:txBody>
      </p:sp>
      <p:sp>
        <p:nvSpPr>
          <p:cNvPr id="32" name="Rectangle 31"/>
          <p:cNvSpPr/>
          <p:nvPr/>
        </p:nvSpPr>
        <p:spPr>
          <a:xfrm>
            <a:off x="6732240" y="3562350"/>
            <a:ext cx="561500" cy="461665"/>
          </a:xfrm>
          <a:prstGeom prst="rect">
            <a:avLst/>
          </a:prstGeom>
        </p:spPr>
        <p:txBody>
          <a:bodyPr wrap="none">
            <a:spAutoFit/>
          </a:bodyPr>
          <a:lstStyle/>
          <a:p>
            <a:r>
              <a:rPr lang="en-US" sz="2400" b="1" dirty="0" smtClean="0"/>
              <a:t>GV</a:t>
            </a:r>
            <a:endParaRPr lang="en-IN" dirty="0"/>
          </a:p>
        </p:txBody>
      </p:sp>
      <p:sp>
        <p:nvSpPr>
          <p:cNvPr id="33" name="Rectangle 32"/>
          <p:cNvSpPr/>
          <p:nvPr/>
        </p:nvSpPr>
        <p:spPr>
          <a:xfrm>
            <a:off x="7452320" y="3562350"/>
            <a:ext cx="633508" cy="461665"/>
          </a:xfrm>
          <a:prstGeom prst="rect">
            <a:avLst/>
          </a:prstGeom>
        </p:spPr>
        <p:txBody>
          <a:bodyPr wrap="square">
            <a:spAutoFit/>
          </a:bodyPr>
          <a:lstStyle/>
          <a:p>
            <a:r>
              <a:rPr lang="en-US" sz="2400" b="1" dirty="0" smtClean="0"/>
              <a:t>GV</a:t>
            </a:r>
            <a:endParaRPr lang="en-IN" dirty="0"/>
          </a:p>
        </p:txBody>
      </p:sp>
      <p:sp>
        <p:nvSpPr>
          <p:cNvPr id="34" name="Rectangle 33"/>
          <p:cNvSpPr/>
          <p:nvPr/>
        </p:nvSpPr>
        <p:spPr>
          <a:xfrm>
            <a:off x="8114956" y="3562350"/>
            <a:ext cx="561500" cy="461665"/>
          </a:xfrm>
          <a:prstGeom prst="rect">
            <a:avLst/>
          </a:prstGeom>
        </p:spPr>
        <p:txBody>
          <a:bodyPr wrap="none">
            <a:spAutoFit/>
          </a:bodyPr>
          <a:lstStyle/>
          <a:p>
            <a:r>
              <a:rPr lang="en-US" sz="2400" b="1" dirty="0" smtClean="0"/>
              <a:t>GV</a:t>
            </a:r>
            <a:endParaRPr lang="en-IN"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childTnLst>
                                </p:cTn>
                              </p:par>
                              <p:par>
                                <p:cTn id="7" presetID="55" presetClass="entr" presetSubtype="0" fill="hold" grpId="0" nodeType="withEffect">
                                  <p:stCondLst>
                                    <p:cond delay="500"/>
                                  </p:stCondLst>
                                  <p:childTnLst>
                                    <p:set>
                                      <p:cBhvr>
                                        <p:cTn id="8" dur="1" fill="hold">
                                          <p:stCondLst>
                                            <p:cond delay="0"/>
                                          </p:stCondLst>
                                        </p:cTn>
                                        <p:tgtEl>
                                          <p:spTgt spid="29"/>
                                        </p:tgtEl>
                                        <p:attrNameLst>
                                          <p:attrName>style.visibility</p:attrName>
                                        </p:attrNameLst>
                                      </p:cBhvr>
                                      <p:to>
                                        <p:strVal val="visible"/>
                                      </p:to>
                                    </p:set>
                                    <p:anim calcmode="lin" valueType="num">
                                      <p:cBhvr>
                                        <p:cTn id="9" dur="1000" fill="hold"/>
                                        <p:tgtEl>
                                          <p:spTgt spid="29"/>
                                        </p:tgtEl>
                                        <p:attrNameLst>
                                          <p:attrName>ppt_w</p:attrName>
                                        </p:attrNameLst>
                                      </p:cBhvr>
                                      <p:tavLst>
                                        <p:tav tm="0">
                                          <p:val>
                                            <p:strVal val="#ppt_w*0.70"/>
                                          </p:val>
                                        </p:tav>
                                        <p:tav tm="100000">
                                          <p:val>
                                            <p:strVal val="#ppt_w"/>
                                          </p:val>
                                        </p:tav>
                                      </p:tavLst>
                                    </p:anim>
                                    <p:anim calcmode="lin" valueType="num">
                                      <p:cBhvr>
                                        <p:cTn id="10" dur="1000" fill="hold"/>
                                        <p:tgtEl>
                                          <p:spTgt spid="29"/>
                                        </p:tgtEl>
                                        <p:attrNameLst>
                                          <p:attrName>ppt_h</p:attrName>
                                        </p:attrNameLst>
                                      </p:cBhvr>
                                      <p:tavLst>
                                        <p:tav tm="0">
                                          <p:val>
                                            <p:strVal val="#ppt_h"/>
                                          </p:val>
                                        </p:tav>
                                        <p:tav tm="100000">
                                          <p:val>
                                            <p:strVal val="#ppt_h"/>
                                          </p:val>
                                        </p:tav>
                                      </p:tavLst>
                                    </p:anim>
                                    <p:animEffect transition="in" filter="fade">
                                      <p:cBhvr>
                                        <p:cTn id="11" dur="1000"/>
                                        <p:tgtEl>
                                          <p:spTgt spid="29"/>
                                        </p:tgtEl>
                                      </p:cBhvr>
                                    </p:animEffect>
                                  </p:childTnLst>
                                </p:cTn>
                              </p:par>
                              <p:par>
                                <p:cTn id="12" presetID="55" presetClass="entr" presetSubtype="0" fill="hold" grpId="0" nodeType="withEffect">
                                  <p:stCondLst>
                                    <p:cond delay="100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ppt_w</p:attrName>
                                        </p:attrNameLst>
                                      </p:cBhvr>
                                      <p:tavLst>
                                        <p:tav tm="0">
                                          <p:val>
                                            <p:strVal val="#ppt_w*0.70"/>
                                          </p:val>
                                        </p:tav>
                                        <p:tav tm="100000">
                                          <p:val>
                                            <p:strVal val="#ppt_w"/>
                                          </p:val>
                                        </p:tav>
                                      </p:tavLst>
                                    </p:anim>
                                    <p:anim calcmode="lin" valueType="num">
                                      <p:cBhvr>
                                        <p:cTn id="15" dur="1000" fill="hold"/>
                                        <p:tgtEl>
                                          <p:spTgt spid="30"/>
                                        </p:tgtEl>
                                        <p:attrNameLst>
                                          <p:attrName>ppt_h</p:attrName>
                                        </p:attrNameLst>
                                      </p:cBhvr>
                                      <p:tavLst>
                                        <p:tav tm="0">
                                          <p:val>
                                            <p:strVal val="#ppt_h"/>
                                          </p:val>
                                        </p:tav>
                                        <p:tav tm="100000">
                                          <p:val>
                                            <p:strVal val="#ppt_h"/>
                                          </p:val>
                                        </p:tav>
                                      </p:tavLst>
                                    </p:anim>
                                    <p:animEffect transition="in" filter="fade">
                                      <p:cBhvr>
                                        <p:cTn id="16" dur="1000"/>
                                        <p:tgtEl>
                                          <p:spTgt spid="30"/>
                                        </p:tgtEl>
                                      </p:cBhvr>
                                    </p:animEffect>
                                  </p:childTnLst>
                                </p:cTn>
                              </p:par>
                              <p:par>
                                <p:cTn id="17" presetID="55" presetClass="entr" presetSubtype="0" fill="hold" grpId="0" nodeType="withEffect">
                                  <p:stCondLst>
                                    <p:cond delay="150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strVal val="#ppt_w*0.70"/>
                                          </p:val>
                                        </p:tav>
                                        <p:tav tm="100000">
                                          <p:val>
                                            <p:strVal val="#ppt_w"/>
                                          </p:val>
                                        </p:tav>
                                      </p:tavLst>
                                    </p:anim>
                                    <p:anim calcmode="lin" valueType="num">
                                      <p:cBhvr>
                                        <p:cTn id="20" dur="1000" fill="hold"/>
                                        <p:tgtEl>
                                          <p:spTgt spid="31"/>
                                        </p:tgtEl>
                                        <p:attrNameLst>
                                          <p:attrName>ppt_h</p:attrName>
                                        </p:attrNameLst>
                                      </p:cBhvr>
                                      <p:tavLst>
                                        <p:tav tm="0">
                                          <p:val>
                                            <p:strVal val="#ppt_h"/>
                                          </p:val>
                                        </p:tav>
                                        <p:tav tm="100000">
                                          <p:val>
                                            <p:strVal val="#ppt_h"/>
                                          </p:val>
                                        </p:tav>
                                      </p:tavLst>
                                    </p:anim>
                                    <p:animEffect transition="in" filter="fade">
                                      <p:cBhvr>
                                        <p:cTn id="21" dur="1000"/>
                                        <p:tgtEl>
                                          <p:spTgt spid="31"/>
                                        </p:tgtEl>
                                      </p:cBhvr>
                                    </p:animEffect>
                                  </p:childTnLst>
                                </p:cTn>
                              </p:par>
                              <p:par>
                                <p:cTn id="22" presetID="55" presetClass="entr" presetSubtype="0" fill="hold" grpId="0" nodeType="withEffect">
                                  <p:stCondLst>
                                    <p:cond delay="2000"/>
                                  </p:stCondLst>
                                  <p:childTnLst>
                                    <p:set>
                                      <p:cBhvr>
                                        <p:cTn id="23" dur="1" fill="hold">
                                          <p:stCondLst>
                                            <p:cond delay="0"/>
                                          </p:stCondLst>
                                        </p:cTn>
                                        <p:tgtEl>
                                          <p:spTgt spid="32"/>
                                        </p:tgtEl>
                                        <p:attrNameLst>
                                          <p:attrName>style.visibility</p:attrName>
                                        </p:attrNameLst>
                                      </p:cBhvr>
                                      <p:to>
                                        <p:strVal val="visible"/>
                                      </p:to>
                                    </p:set>
                                    <p:anim calcmode="lin" valueType="num">
                                      <p:cBhvr>
                                        <p:cTn id="24" dur="1000" fill="hold"/>
                                        <p:tgtEl>
                                          <p:spTgt spid="32"/>
                                        </p:tgtEl>
                                        <p:attrNameLst>
                                          <p:attrName>ppt_w</p:attrName>
                                        </p:attrNameLst>
                                      </p:cBhvr>
                                      <p:tavLst>
                                        <p:tav tm="0">
                                          <p:val>
                                            <p:strVal val="#ppt_w*0.70"/>
                                          </p:val>
                                        </p:tav>
                                        <p:tav tm="100000">
                                          <p:val>
                                            <p:strVal val="#ppt_w"/>
                                          </p:val>
                                        </p:tav>
                                      </p:tavLst>
                                    </p:anim>
                                    <p:anim calcmode="lin" valueType="num">
                                      <p:cBhvr>
                                        <p:cTn id="25" dur="1000" fill="hold"/>
                                        <p:tgtEl>
                                          <p:spTgt spid="32"/>
                                        </p:tgtEl>
                                        <p:attrNameLst>
                                          <p:attrName>ppt_h</p:attrName>
                                        </p:attrNameLst>
                                      </p:cBhvr>
                                      <p:tavLst>
                                        <p:tav tm="0">
                                          <p:val>
                                            <p:strVal val="#ppt_h"/>
                                          </p:val>
                                        </p:tav>
                                        <p:tav tm="100000">
                                          <p:val>
                                            <p:strVal val="#ppt_h"/>
                                          </p:val>
                                        </p:tav>
                                      </p:tavLst>
                                    </p:anim>
                                    <p:animEffect transition="in" filter="fade">
                                      <p:cBhvr>
                                        <p:cTn id="26" dur="1000"/>
                                        <p:tgtEl>
                                          <p:spTgt spid="32"/>
                                        </p:tgtEl>
                                      </p:cBhvr>
                                    </p:animEffect>
                                  </p:childTnLst>
                                </p:cTn>
                              </p:par>
                              <p:par>
                                <p:cTn id="27" presetID="55" presetClass="entr" presetSubtype="0" fill="hold" grpId="0" nodeType="withEffect">
                                  <p:stCondLst>
                                    <p:cond delay="2500"/>
                                  </p:stCondLst>
                                  <p:childTnLst>
                                    <p:set>
                                      <p:cBhvr>
                                        <p:cTn id="28" dur="1" fill="hold">
                                          <p:stCondLst>
                                            <p:cond delay="0"/>
                                          </p:stCondLst>
                                        </p:cTn>
                                        <p:tgtEl>
                                          <p:spTgt spid="33"/>
                                        </p:tgtEl>
                                        <p:attrNameLst>
                                          <p:attrName>style.visibility</p:attrName>
                                        </p:attrNameLst>
                                      </p:cBhvr>
                                      <p:to>
                                        <p:strVal val="visible"/>
                                      </p:to>
                                    </p:set>
                                    <p:anim calcmode="lin" valueType="num">
                                      <p:cBhvr>
                                        <p:cTn id="29" dur="1000" fill="hold"/>
                                        <p:tgtEl>
                                          <p:spTgt spid="33"/>
                                        </p:tgtEl>
                                        <p:attrNameLst>
                                          <p:attrName>ppt_w</p:attrName>
                                        </p:attrNameLst>
                                      </p:cBhvr>
                                      <p:tavLst>
                                        <p:tav tm="0">
                                          <p:val>
                                            <p:strVal val="#ppt_w*0.70"/>
                                          </p:val>
                                        </p:tav>
                                        <p:tav tm="100000">
                                          <p:val>
                                            <p:strVal val="#ppt_w"/>
                                          </p:val>
                                        </p:tav>
                                      </p:tavLst>
                                    </p:anim>
                                    <p:anim calcmode="lin" valueType="num">
                                      <p:cBhvr>
                                        <p:cTn id="30" dur="1000" fill="hold"/>
                                        <p:tgtEl>
                                          <p:spTgt spid="33"/>
                                        </p:tgtEl>
                                        <p:attrNameLst>
                                          <p:attrName>ppt_h</p:attrName>
                                        </p:attrNameLst>
                                      </p:cBhvr>
                                      <p:tavLst>
                                        <p:tav tm="0">
                                          <p:val>
                                            <p:strVal val="#ppt_h"/>
                                          </p:val>
                                        </p:tav>
                                        <p:tav tm="100000">
                                          <p:val>
                                            <p:strVal val="#ppt_h"/>
                                          </p:val>
                                        </p:tav>
                                      </p:tavLst>
                                    </p:anim>
                                    <p:animEffect transition="in" filter="fade">
                                      <p:cBhvr>
                                        <p:cTn id="31" dur="1000"/>
                                        <p:tgtEl>
                                          <p:spTgt spid="33"/>
                                        </p:tgtEl>
                                      </p:cBhvr>
                                    </p:animEffect>
                                  </p:childTnLst>
                                </p:cTn>
                              </p:par>
                              <p:par>
                                <p:cTn id="32" presetID="55" presetClass="entr" presetSubtype="0" fill="hold" grpId="0" nodeType="withEffect">
                                  <p:stCondLst>
                                    <p:cond delay="25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1000" fill="hold"/>
                                        <p:tgtEl>
                                          <p:spTgt spid="34"/>
                                        </p:tgtEl>
                                        <p:attrNameLst>
                                          <p:attrName>ppt_w</p:attrName>
                                        </p:attrNameLst>
                                      </p:cBhvr>
                                      <p:tavLst>
                                        <p:tav tm="0">
                                          <p:val>
                                            <p:strVal val="#ppt_w*0.70"/>
                                          </p:val>
                                        </p:tav>
                                        <p:tav tm="100000">
                                          <p:val>
                                            <p:strVal val="#ppt_w"/>
                                          </p:val>
                                        </p:tav>
                                      </p:tavLst>
                                    </p:anim>
                                    <p:anim calcmode="lin" valueType="num">
                                      <p:cBhvr>
                                        <p:cTn id="35" dur="1000" fill="hold"/>
                                        <p:tgtEl>
                                          <p:spTgt spid="34"/>
                                        </p:tgtEl>
                                        <p:attrNameLst>
                                          <p:attrName>ppt_h</p:attrName>
                                        </p:attrNameLst>
                                      </p:cBhvr>
                                      <p:tavLst>
                                        <p:tav tm="0">
                                          <p:val>
                                            <p:strVal val="#ppt_h"/>
                                          </p:val>
                                        </p:tav>
                                        <p:tav tm="100000">
                                          <p:val>
                                            <p:strVal val="#ppt_h"/>
                                          </p:val>
                                        </p:tav>
                                      </p:tavLst>
                                    </p:anim>
                                    <p:animEffect transition="in" filter="fade">
                                      <p:cBhvr>
                                        <p:cTn id="3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43338" y="143530"/>
            <a:ext cx="3881062" cy="523220"/>
          </a:xfrm>
          <a:prstGeom prst="rect">
            <a:avLst/>
          </a:prstGeom>
        </p:spPr>
        <p:txBody>
          <a:bodyPr wrap="none">
            <a:spAutoFit/>
          </a:bodyPr>
          <a:lstStyle/>
          <a:p>
            <a:r>
              <a:rPr lang="en-IN" sz="2800" b="1" dirty="0" smtClean="0">
                <a:solidFill>
                  <a:schemeClr val="bg1"/>
                </a:solidFill>
              </a:rPr>
              <a:t>int a [</a:t>
            </a:r>
            <a:r>
              <a:rPr lang="en-IN" sz="2800" b="1" dirty="0" smtClean="0">
                <a:solidFill>
                  <a:srgbClr val="FFFF00"/>
                </a:solidFill>
              </a:rPr>
              <a:t> 10 </a:t>
            </a:r>
            <a:r>
              <a:rPr lang="en-IN" sz="2800" b="1" dirty="0" smtClean="0">
                <a:solidFill>
                  <a:schemeClr val="bg1"/>
                </a:solidFill>
              </a:rPr>
              <a:t>]  =  {</a:t>
            </a:r>
            <a:r>
              <a:rPr lang="en-IN" sz="2800" b="1" dirty="0" smtClean="0">
                <a:solidFill>
                  <a:srgbClr val="FFFF00"/>
                </a:solidFill>
              </a:rPr>
              <a:t>1, 2, 3, 4</a:t>
            </a:r>
            <a:r>
              <a:rPr lang="en-IN" sz="2800" b="1" dirty="0" smtClean="0">
                <a:solidFill>
                  <a:schemeClr val="bg1"/>
                </a:solidFill>
              </a:rPr>
              <a:t>}; </a:t>
            </a:r>
            <a:endParaRPr lang="en-IN" sz="2800" b="1" dirty="0">
              <a:solidFill>
                <a:schemeClr val="bg1"/>
              </a:solidFill>
            </a:endParaRPr>
          </a:p>
        </p:txBody>
      </p:sp>
      <p:sp>
        <p:nvSpPr>
          <p:cNvPr id="17" name="Rectangle 16"/>
          <p:cNvSpPr/>
          <p:nvPr/>
        </p:nvSpPr>
        <p:spPr>
          <a:xfrm>
            <a:off x="395540" y="3543862"/>
            <a:ext cx="93610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1331641" y="3543862"/>
            <a:ext cx="792088"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sz="2800" b="1" dirty="0">
              <a:effectLst>
                <a:outerShdw blurRad="38100" dist="38100" dir="2700000" algn="tl">
                  <a:srgbClr val="000000">
                    <a:alpha val="43137"/>
                  </a:srgbClr>
                </a:outerShdw>
              </a:effectLst>
            </a:endParaRPr>
          </a:p>
        </p:txBody>
      </p:sp>
      <p:sp>
        <p:nvSpPr>
          <p:cNvPr id="19" name="Rectangle 18"/>
          <p:cNvSpPr/>
          <p:nvPr/>
        </p:nvSpPr>
        <p:spPr>
          <a:xfrm>
            <a:off x="2123729"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3</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2987830"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1" name="Rectangle 20"/>
          <p:cNvSpPr/>
          <p:nvPr/>
        </p:nvSpPr>
        <p:spPr>
          <a:xfrm>
            <a:off x="3923929" y="3543862"/>
            <a:ext cx="936104"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sz="2800" b="1" dirty="0">
              <a:solidFill>
                <a:schemeClr val="tx1"/>
              </a:solidFill>
              <a:effectLst>
                <a:outerShdw blurRad="38100" dist="38100" dir="2700000" algn="tl">
                  <a:srgbClr val="000000">
                    <a:alpha val="43137"/>
                  </a:srgbClr>
                </a:outerShdw>
              </a:effectLst>
            </a:endParaRPr>
          </a:p>
        </p:txBody>
      </p:sp>
      <p:sp>
        <p:nvSpPr>
          <p:cNvPr id="22" name="Rectangle 21"/>
          <p:cNvSpPr/>
          <p:nvPr/>
        </p:nvSpPr>
        <p:spPr>
          <a:xfrm>
            <a:off x="4860033" y="3543862"/>
            <a:ext cx="86409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3" name="Rectangle 22"/>
          <p:cNvSpPr/>
          <p:nvPr/>
        </p:nvSpPr>
        <p:spPr>
          <a:xfrm>
            <a:off x="5724134" y="3543862"/>
            <a:ext cx="93160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4" name="Rectangle 23"/>
          <p:cNvSpPr/>
          <p:nvPr/>
        </p:nvSpPr>
        <p:spPr>
          <a:xfrm>
            <a:off x="6588231"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5" name="Rectangle 24"/>
          <p:cNvSpPr/>
          <p:nvPr/>
        </p:nvSpPr>
        <p:spPr>
          <a:xfrm>
            <a:off x="7308310" y="3543862"/>
            <a:ext cx="823083"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6" name="Rectangle 25"/>
          <p:cNvSpPr/>
          <p:nvPr/>
        </p:nvSpPr>
        <p:spPr>
          <a:xfrm>
            <a:off x="8028385" y="3543862"/>
            <a:ext cx="720080"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tx1"/>
                </a:solidFill>
              </a:rPr>
              <a:t>GV</a:t>
            </a:r>
            <a:endParaRPr lang="en-IN" dirty="0"/>
          </a:p>
        </p:txBody>
      </p:sp>
      <p:sp>
        <p:nvSpPr>
          <p:cNvPr id="27" name="Rectangle 26"/>
          <p:cNvSpPr/>
          <p:nvPr/>
        </p:nvSpPr>
        <p:spPr>
          <a:xfrm>
            <a:off x="179512" y="4015541"/>
            <a:ext cx="9217024" cy="523220"/>
          </a:xfrm>
          <a:prstGeom prst="rect">
            <a:avLst/>
          </a:prstGeom>
        </p:spPr>
        <p:txBody>
          <a:bodyPr wrap="square">
            <a:spAutoFit/>
          </a:bodyPr>
          <a:lstStyle/>
          <a:p>
            <a:r>
              <a:rPr lang="en-US" sz="2000" b="1" dirty="0" smtClean="0">
                <a:solidFill>
                  <a:schemeClr val="bg1"/>
                </a:solidFill>
              </a:rPr>
              <a:t>    </a:t>
            </a:r>
            <a:r>
              <a:rPr lang="en-US" sz="2800" b="1" dirty="0" smtClean="0">
                <a:solidFill>
                  <a:schemeClr val="bg1"/>
                </a:solidFill>
              </a:rPr>
              <a:t>1000</a:t>
            </a:r>
            <a:r>
              <a:rPr lang="en-US" sz="2000" b="1" dirty="0" smtClean="0">
                <a:solidFill>
                  <a:schemeClr val="bg1"/>
                </a:solidFill>
              </a:rPr>
              <a:t>     1002     1004      1006       1008       1010      1012      1014     1016   </a:t>
            </a:r>
            <a:r>
              <a:rPr lang="en-US" sz="2800" b="1" dirty="0" smtClean="0">
                <a:solidFill>
                  <a:schemeClr val="bg1"/>
                </a:solidFill>
              </a:rPr>
              <a:t>1018</a:t>
            </a:r>
            <a:r>
              <a:rPr lang="en-US" sz="2000" b="1" dirty="0" smtClean="0">
                <a:solidFill>
                  <a:schemeClr val="bg1"/>
                </a:solidFill>
              </a:rPr>
              <a:t>       </a:t>
            </a:r>
          </a:p>
        </p:txBody>
      </p:sp>
      <p:sp>
        <p:nvSpPr>
          <p:cNvPr id="28" name="TextBox 27"/>
          <p:cNvSpPr txBox="1"/>
          <p:nvPr/>
        </p:nvSpPr>
        <p:spPr>
          <a:xfrm>
            <a:off x="762000" y="597210"/>
            <a:ext cx="6395469" cy="2862322"/>
          </a:xfrm>
          <a:prstGeom prst="rect">
            <a:avLst/>
          </a:prstGeom>
          <a:noFill/>
        </p:spPr>
        <p:txBody>
          <a:bodyPr wrap="none" rtlCol="0">
            <a:spAutoFit/>
          </a:bodyPr>
          <a:lstStyle/>
          <a:p>
            <a:pPr>
              <a:lnSpc>
                <a:spcPct val="150000"/>
              </a:lnSpc>
              <a:buFontTx/>
              <a:buChar char="-"/>
            </a:pPr>
            <a:r>
              <a:rPr lang="en-US" sz="2400" dirty="0" smtClean="0">
                <a:solidFill>
                  <a:schemeClr val="bg1"/>
                </a:solidFill>
              </a:rPr>
              <a:t> Size is 10  (Memory is allocated for 10 int values)</a:t>
            </a:r>
          </a:p>
          <a:p>
            <a:pPr>
              <a:lnSpc>
                <a:spcPct val="150000"/>
              </a:lnSpc>
              <a:buFontTx/>
              <a:buChar char="-"/>
            </a:pPr>
            <a:r>
              <a:rPr lang="en-US" sz="2400" dirty="0" smtClean="0">
                <a:solidFill>
                  <a:schemeClr val="bg1"/>
                </a:solidFill>
              </a:rPr>
              <a:t> 2 bytes  x  10 elements  = 20 bytes</a:t>
            </a:r>
          </a:p>
          <a:p>
            <a:pPr>
              <a:lnSpc>
                <a:spcPct val="150000"/>
              </a:lnSpc>
              <a:buFontTx/>
              <a:buChar char="-"/>
            </a:pPr>
            <a:r>
              <a:rPr lang="en-US" sz="2400" dirty="0" smtClean="0">
                <a:solidFill>
                  <a:schemeClr val="bg1"/>
                </a:solidFill>
              </a:rPr>
              <a:t> 4 values are assigned  to arr </a:t>
            </a:r>
          </a:p>
          <a:p>
            <a:pPr>
              <a:lnSpc>
                <a:spcPct val="150000"/>
              </a:lnSpc>
              <a:buFontTx/>
              <a:buChar char="-"/>
            </a:pPr>
            <a:r>
              <a:rPr lang="en-US" sz="2400" dirty="0" smtClean="0">
                <a:solidFill>
                  <a:schemeClr val="bg1"/>
                </a:solidFill>
              </a:rPr>
              <a:t> Unassigned elements will have Garbage Value</a:t>
            </a:r>
          </a:p>
          <a:p>
            <a:pPr>
              <a:lnSpc>
                <a:spcPct val="150000"/>
              </a:lnSpc>
              <a:buFontTx/>
              <a:buChar char="-"/>
            </a:pPr>
            <a:r>
              <a:rPr lang="en-US" sz="2400" dirty="0" smtClean="0">
                <a:solidFill>
                  <a:schemeClr val="bg1"/>
                </a:solidFill>
              </a:rPr>
              <a:t> Index values from 0 – 9 (Size -1)</a:t>
            </a:r>
          </a:p>
        </p:txBody>
      </p:sp>
      <p:sp>
        <p:nvSpPr>
          <p:cNvPr id="29" name="Rectangle 28"/>
          <p:cNvSpPr/>
          <p:nvPr/>
        </p:nvSpPr>
        <p:spPr>
          <a:xfrm>
            <a:off x="323528" y="4083922"/>
            <a:ext cx="8748464" cy="430887"/>
          </a:xfrm>
          <a:prstGeom prst="rect">
            <a:avLst/>
          </a:prstGeom>
        </p:spPr>
        <p:txBody>
          <a:bodyPr wrap="square">
            <a:spAutoFit/>
          </a:bodyPr>
          <a:lstStyle/>
          <a:p>
            <a:r>
              <a:rPr lang="en-US" sz="2200" b="1" dirty="0" smtClean="0">
                <a:solidFill>
                  <a:schemeClr val="bg1"/>
                </a:solidFill>
              </a:rPr>
              <a:t>  a [0]      a [1]     a [2]      a [3]     a [4]       a [5]     a [6]      a [7]    a [8]    a [9]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1000"/>
                                  </p:stCondLst>
                                  <p:childTnLst>
                                    <p:animEffect transition="out" filter="fade">
                                      <p:cBhvr>
                                        <p:cTn id="6" dur="2000"/>
                                        <p:tgtEl>
                                          <p:spTgt spid="27"/>
                                        </p:tgtEl>
                                      </p:cBhvr>
                                    </p:animEffect>
                                    <p:set>
                                      <p:cBhvr>
                                        <p:cTn id="7" dur="1" fill="hold">
                                          <p:stCondLst>
                                            <p:cond delay="1999"/>
                                          </p:stCondLst>
                                        </p:cTn>
                                        <p:tgtEl>
                                          <p:spTgt spid="27"/>
                                        </p:tgtEl>
                                        <p:attrNameLst>
                                          <p:attrName>style.visibility</p:attrName>
                                        </p:attrNameLst>
                                      </p:cBhvr>
                                      <p:to>
                                        <p:strVal val="hidden"/>
                                      </p:to>
                                    </p:set>
                                  </p:childTnLst>
                                </p:cTn>
                              </p:par>
                              <p:par>
                                <p:cTn id="8" presetID="18" presetClass="entr" presetSubtype="3" fill="hold" grpId="0" nodeType="withEffect">
                                  <p:stCondLst>
                                    <p:cond delay="500"/>
                                  </p:stCondLst>
                                  <p:childTnLst>
                                    <p:set>
                                      <p:cBhvr>
                                        <p:cTn id="9" dur="1" fill="hold">
                                          <p:stCondLst>
                                            <p:cond delay="0"/>
                                          </p:stCondLst>
                                        </p:cTn>
                                        <p:tgtEl>
                                          <p:spTgt spid="29"/>
                                        </p:tgtEl>
                                        <p:attrNameLst>
                                          <p:attrName>style.visibility</p:attrName>
                                        </p:attrNameLst>
                                      </p:cBhvr>
                                      <p:to>
                                        <p:strVal val="visible"/>
                                      </p:to>
                                    </p:set>
                                    <p:animEffect transition="in" filter="strips(upRight)">
                                      <p:cBhvr>
                                        <p:cTn id="1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780856" y="2"/>
            <a:ext cx="436314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81000" y="500067"/>
            <a:ext cx="4495800" cy="461665"/>
          </a:xfrm>
          <a:prstGeom prst="rect">
            <a:avLst/>
          </a:prstGeom>
        </p:spPr>
        <p:txBody>
          <a:bodyPr wrap="square">
            <a:spAutoFit/>
          </a:bodyPr>
          <a:lstStyle/>
          <a:p>
            <a:r>
              <a:rPr lang="en-IN" sz="2400" b="1" dirty="0" smtClean="0"/>
              <a:t>Character Array - String</a:t>
            </a:r>
            <a:endParaRPr lang="en-IN" sz="2400" b="1" dirty="0"/>
          </a:p>
        </p:txBody>
      </p:sp>
      <p:sp>
        <p:nvSpPr>
          <p:cNvPr id="7" name="Rectangle 6"/>
          <p:cNvSpPr/>
          <p:nvPr/>
        </p:nvSpPr>
        <p:spPr>
          <a:xfrm>
            <a:off x="611565" y="1199388"/>
            <a:ext cx="2675797" cy="461665"/>
          </a:xfrm>
          <a:prstGeom prst="rect">
            <a:avLst/>
          </a:prstGeom>
        </p:spPr>
        <p:txBody>
          <a:bodyPr wrap="none">
            <a:spAutoFit/>
          </a:bodyPr>
          <a:lstStyle/>
          <a:p>
            <a:r>
              <a:rPr lang="en-US" sz="2400" dirty="0" smtClean="0"/>
              <a:t>char a [5] = </a:t>
            </a:r>
            <a:r>
              <a:rPr lang="en-US" sz="2400" b="1" dirty="0" smtClean="0">
                <a:solidFill>
                  <a:srgbClr val="FF0000"/>
                </a:solidFill>
                <a:effectLst>
                  <a:outerShdw blurRad="38100" dist="38100" dir="2700000" algn="tl">
                    <a:srgbClr val="000000">
                      <a:alpha val="43137"/>
                    </a:srgbClr>
                  </a:outerShdw>
                </a:effectLst>
              </a:rPr>
              <a:t>“TERV”</a:t>
            </a:r>
            <a:r>
              <a:rPr lang="en-US" sz="2400" dirty="0" smtClean="0"/>
              <a:t>;</a:t>
            </a:r>
            <a:endParaRPr lang="en-US" sz="2400" dirty="0" smtClean="0"/>
          </a:p>
        </p:txBody>
      </p:sp>
      <p:sp>
        <p:nvSpPr>
          <p:cNvPr id="8" name="Rectangle 7"/>
          <p:cNvSpPr/>
          <p:nvPr/>
        </p:nvSpPr>
        <p:spPr>
          <a:xfrm>
            <a:off x="533401" y="2143130"/>
            <a:ext cx="3772764" cy="461665"/>
          </a:xfrm>
          <a:prstGeom prst="rect">
            <a:avLst/>
          </a:prstGeom>
        </p:spPr>
        <p:txBody>
          <a:bodyPr wrap="none">
            <a:spAutoFit/>
          </a:bodyPr>
          <a:lstStyle/>
          <a:p>
            <a:r>
              <a:rPr lang="en-US" sz="2400" dirty="0" smtClean="0"/>
              <a:t>char a [10] = </a:t>
            </a:r>
            <a:r>
              <a:rPr lang="en-US" sz="2400" b="1" dirty="0" smtClean="0">
                <a:solidFill>
                  <a:srgbClr val="FF0000"/>
                </a:solidFill>
                <a:effectLst>
                  <a:outerShdw blurRad="38100" dist="38100" dir="2700000" algn="tl">
                    <a:srgbClr val="000000">
                      <a:alpha val="43137"/>
                    </a:srgbClr>
                  </a:outerShdw>
                </a:effectLst>
              </a:rPr>
              <a:t>“YOUR NAME”</a:t>
            </a:r>
            <a:r>
              <a:rPr lang="en-US" sz="2400" dirty="0" smtClean="0"/>
              <a:t>;</a:t>
            </a:r>
          </a:p>
        </p:txBody>
      </p:sp>
      <p:sp>
        <p:nvSpPr>
          <p:cNvPr id="9" name="Rectangle 8"/>
          <p:cNvSpPr/>
          <p:nvPr/>
        </p:nvSpPr>
        <p:spPr>
          <a:xfrm>
            <a:off x="533401" y="2714629"/>
            <a:ext cx="2872261" cy="461665"/>
          </a:xfrm>
          <a:prstGeom prst="rect">
            <a:avLst/>
          </a:prstGeom>
        </p:spPr>
        <p:txBody>
          <a:bodyPr wrap="none">
            <a:spAutoFit/>
          </a:bodyPr>
          <a:lstStyle/>
          <a:p>
            <a:r>
              <a:rPr lang="en-US" sz="2400" dirty="0" smtClean="0"/>
              <a:t>char a [ ] = </a:t>
            </a:r>
            <a:r>
              <a:rPr lang="en-US" sz="2400" b="1" dirty="0" smtClean="0">
                <a:solidFill>
                  <a:srgbClr val="FF0000"/>
                </a:solidFill>
                <a:effectLst>
                  <a:outerShdw blurRad="38100" dist="38100" dir="2700000" algn="tl">
                    <a:srgbClr val="000000">
                      <a:alpha val="43137"/>
                    </a:srgbClr>
                  </a:outerShdw>
                </a:effectLst>
              </a:rPr>
              <a:t>“Ed Tech”</a:t>
            </a:r>
            <a:r>
              <a:rPr lang="en-US" sz="2400" dirty="0" smtClean="0"/>
              <a:t>;</a:t>
            </a:r>
            <a:endParaRPr lang="en-US" sz="2400" dirty="0" smtClean="0"/>
          </a:p>
        </p:txBody>
      </p:sp>
      <p:sp>
        <p:nvSpPr>
          <p:cNvPr id="12" name="TextBox 11"/>
          <p:cNvSpPr txBox="1"/>
          <p:nvPr/>
        </p:nvSpPr>
        <p:spPr>
          <a:xfrm>
            <a:off x="5002088" y="897568"/>
            <a:ext cx="3962400" cy="1200329"/>
          </a:xfrm>
          <a:prstGeom prst="rect">
            <a:avLst/>
          </a:prstGeom>
          <a:noFill/>
        </p:spPr>
        <p:txBody>
          <a:bodyPr wrap="square" rtlCol="0">
            <a:spAutoFit/>
          </a:bodyPr>
          <a:lstStyle/>
          <a:p>
            <a:pPr>
              <a:lnSpc>
                <a:spcPct val="150000"/>
              </a:lnSpc>
            </a:pPr>
            <a:r>
              <a:rPr lang="en-US" sz="2400" dirty="0" smtClean="0">
                <a:solidFill>
                  <a:schemeClr val="bg1"/>
                </a:solidFill>
              </a:rPr>
              <a:t>char a [10];	// Declaration</a:t>
            </a:r>
          </a:p>
          <a:p>
            <a:pPr>
              <a:lnSpc>
                <a:spcPct val="150000"/>
              </a:lnSpc>
            </a:pPr>
            <a:r>
              <a:rPr lang="en-US" sz="2400" dirty="0" smtClean="0">
                <a:solidFill>
                  <a:srgbClr val="FFFF00"/>
                </a:solidFill>
              </a:rPr>
              <a:t>a = </a:t>
            </a:r>
            <a:r>
              <a:rPr lang="en-US" sz="2400" dirty="0" smtClean="0">
                <a:solidFill>
                  <a:srgbClr val="FFFF00"/>
                </a:solidFill>
              </a:rPr>
              <a:t>“</a:t>
            </a:r>
            <a:r>
              <a:rPr lang="en-US" sz="2400" dirty="0" smtClean="0">
                <a:solidFill>
                  <a:srgbClr val="FFFF00"/>
                </a:solidFill>
              </a:rPr>
              <a:t>TERV</a:t>
            </a:r>
            <a:r>
              <a:rPr lang="en-US" sz="2400" dirty="0" smtClean="0">
                <a:solidFill>
                  <a:srgbClr val="FFFF00"/>
                </a:solidFill>
              </a:rPr>
              <a:t>”;</a:t>
            </a:r>
            <a:r>
              <a:rPr lang="en-US" sz="2400" dirty="0" smtClean="0">
                <a:solidFill>
                  <a:schemeClr val="bg1"/>
                </a:solidFill>
              </a:rPr>
              <a:t>	// Initialization</a:t>
            </a:r>
          </a:p>
        </p:txBody>
      </p:sp>
      <p:sp>
        <p:nvSpPr>
          <p:cNvPr id="15" name="Rectangle 14"/>
          <p:cNvSpPr/>
          <p:nvPr/>
        </p:nvSpPr>
        <p:spPr>
          <a:xfrm>
            <a:off x="533401" y="3286130"/>
            <a:ext cx="3666966" cy="461665"/>
          </a:xfrm>
          <a:prstGeom prst="rect">
            <a:avLst/>
          </a:prstGeom>
        </p:spPr>
        <p:txBody>
          <a:bodyPr wrap="none">
            <a:spAutoFit/>
          </a:bodyPr>
          <a:lstStyle/>
          <a:p>
            <a:r>
              <a:rPr lang="en-US" sz="2400" dirty="0" smtClean="0"/>
              <a:t>char a [ ] = { </a:t>
            </a:r>
            <a:r>
              <a:rPr lang="en-US" sz="2400" b="1" dirty="0" smtClean="0">
                <a:solidFill>
                  <a:srgbClr val="FF0000"/>
                </a:solidFill>
                <a:effectLst>
                  <a:outerShdw blurRad="38100" dist="38100" dir="2700000" algn="tl">
                    <a:srgbClr val="000000">
                      <a:alpha val="43137"/>
                    </a:srgbClr>
                  </a:outerShdw>
                </a:effectLst>
              </a:rPr>
              <a:t>‘T’, ‘E’, ‘R’, ‘V’ </a:t>
            </a:r>
            <a:r>
              <a:rPr lang="en-US" sz="2400" dirty="0" smtClean="0"/>
              <a:t>};</a:t>
            </a:r>
          </a:p>
        </p:txBody>
      </p:sp>
      <p:sp>
        <p:nvSpPr>
          <p:cNvPr id="16" name="Rectangle 15"/>
          <p:cNvSpPr/>
          <p:nvPr/>
        </p:nvSpPr>
        <p:spPr>
          <a:xfrm>
            <a:off x="585762" y="1653652"/>
            <a:ext cx="4272452" cy="461665"/>
          </a:xfrm>
          <a:prstGeom prst="rect">
            <a:avLst/>
          </a:prstGeom>
        </p:spPr>
        <p:txBody>
          <a:bodyPr wrap="none">
            <a:spAutoFit/>
          </a:bodyPr>
          <a:lstStyle/>
          <a:p>
            <a:r>
              <a:rPr lang="en-US" sz="2400" dirty="0" smtClean="0"/>
              <a:t>char a [5] = </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rgbClr val="FF0000"/>
                </a:solidFill>
                <a:effectLst>
                  <a:outerShdw blurRad="38100" dist="38100" dir="2700000" algn="tl">
                    <a:srgbClr val="000000">
                      <a:alpha val="43137"/>
                    </a:srgbClr>
                  </a:outerShdw>
                </a:effectLst>
              </a:rPr>
              <a:t>‘T’, ‘E’, ‘R’, ‘V’, </a:t>
            </a:r>
            <a:r>
              <a:rPr lang="en-US" sz="2400" b="1" dirty="0" smtClean="0">
                <a:solidFill>
                  <a:srgbClr val="FF0000"/>
                </a:solidFill>
                <a:effectLst>
                  <a:outerShdw blurRad="38100" dist="38100" dir="2700000" algn="tl">
                    <a:srgbClr val="000000">
                      <a:alpha val="43137"/>
                    </a:srgbClr>
                  </a:outerShdw>
                </a:effectLst>
              </a:rPr>
              <a:t>‘\0’}</a:t>
            </a:r>
            <a:r>
              <a:rPr lang="en-US" sz="2400" dirty="0" smtClean="0"/>
              <a:t>;</a:t>
            </a:r>
          </a:p>
        </p:txBody>
      </p:sp>
      <p:pic>
        <p:nvPicPr>
          <p:cNvPr id="1026" name="Picture 2" descr="C:\Users\nivethaa\AppData\Local\Microsoft\Windows\Temporary Internet Files\Content.IE5\CI5ZGQWT\500px-RedX.svg[1].png"/>
          <p:cNvPicPr>
            <a:picLocks noChangeAspect="1" noChangeArrowheads="1"/>
          </p:cNvPicPr>
          <p:nvPr/>
        </p:nvPicPr>
        <p:blipFill>
          <a:blip r:embed="rId3" cstate="print"/>
          <a:srcRect/>
          <a:stretch>
            <a:fillRect/>
          </a:stretch>
        </p:blipFill>
        <p:spPr bwMode="auto">
          <a:xfrm>
            <a:off x="5332905" y="1314397"/>
            <a:ext cx="1224136" cy="918102"/>
          </a:xfrm>
          <a:prstGeom prst="rect">
            <a:avLst/>
          </a:prstGeom>
          <a:noFill/>
        </p:spPr>
      </p:pic>
      <p:sp>
        <p:nvSpPr>
          <p:cNvPr id="17" name="Rectangle 16"/>
          <p:cNvSpPr/>
          <p:nvPr/>
        </p:nvSpPr>
        <p:spPr>
          <a:xfrm>
            <a:off x="4959146" y="2085700"/>
            <a:ext cx="2816861" cy="461665"/>
          </a:xfrm>
          <a:prstGeom prst="rect">
            <a:avLst/>
          </a:prstGeom>
        </p:spPr>
        <p:txBody>
          <a:bodyPr wrap="none">
            <a:spAutoFit/>
          </a:bodyPr>
          <a:lstStyle/>
          <a:p>
            <a:r>
              <a:rPr lang="en-US" sz="2400" dirty="0" smtClean="0">
                <a:solidFill>
                  <a:schemeClr val="bg1"/>
                </a:solidFill>
              </a:rPr>
              <a:t>char a [ 4 ] = </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rgbClr val="FF0000"/>
                </a:solidFill>
                <a:effectLst>
                  <a:outerShdw blurRad="38100" dist="38100" dir="2700000" algn="tl">
                    <a:srgbClr val="000000">
                      <a:alpha val="43137"/>
                    </a:srgbClr>
                  </a:outerShdw>
                </a:effectLst>
              </a:rPr>
              <a:t>TERV</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solidFill>
                <a:effectLst>
                  <a:outerShdw blurRad="38100" dist="38100" dir="2700000" algn="tl">
                    <a:srgbClr val="000000">
                      <a:alpha val="43137"/>
                    </a:srgbClr>
                  </a:outerShdw>
                </a:effectLst>
              </a:rPr>
              <a:t>;</a:t>
            </a:r>
            <a:endParaRPr lang="en-US" sz="2400" dirty="0" smtClean="0"/>
          </a:p>
        </p:txBody>
      </p:sp>
      <p:sp>
        <p:nvSpPr>
          <p:cNvPr id="21" name="Rectangle 20"/>
          <p:cNvSpPr/>
          <p:nvPr/>
        </p:nvSpPr>
        <p:spPr>
          <a:xfrm>
            <a:off x="4918352" y="2787774"/>
            <a:ext cx="4478184" cy="1477328"/>
          </a:xfrm>
          <a:prstGeom prst="rect">
            <a:avLst/>
          </a:prstGeom>
        </p:spPr>
        <p:txBody>
          <a:bodyPr wrap="square">
            <a:spAutoFit/>
          </a:bodyPr>
          <a:lstStyle/>
          <a:p>
            <a:pPr>
              <a:lnSpc>
                <a:spcPct val="150000"/>
              </a:lnSpc>
              <a:buFontTx/>
              <a:buChar char="-"/>
            </a:pPr>
            <a:r>
              <a:rPr lang="en-US" sz="2000" dirty="0" smtClean="0">
                <a:solidFill>
                  <a:schemeClr val="bg1"/>
                </a:solidFill>
              </a:rPr>
              <a:t> Compiler cannot place \0 at the end</a:t>
            </a:r>
          </a:p>
          <a:p>
            <a:pPr>
              <a:lnSpc>
                <a:spcPct val="150000"/>
              </a:lnSpc>
              <a:buFontTx/>
              <a:buChar char="-"/>
            </a:pPr>
            <a:r>
              <a:rPr lang="en-US" sz="2000" dirty="0" smtClean="0">
                <a:solidFill>
                  <a:schemeClr val="bg1"/>
                </a:solidFill>
              </a:rPr>
              <a:t> Always, size of  char array  -  </a:t>
            </a:r>
          </a:p>
          <a:p>
            <a:pPr>
              <a:lnSpc>
                <a:spcPct val="150000"/>
              </a:lnSpc>
            </a:pPr>
            <a:r>
              <a:rPr lang="en-US" sz="2000" dirty="0" smtClean="0">
                <a:solidFill>
                  <a:schemeClr val="bg1"/>
                </a:solidFill>
              </a:rPr>
              <a:t>      No. of char in a string + 1 (for null)</a:t>
            </a:r>
          </a:p>
        </p:txBody>
      </p:sp>
      <p:sp>
        <p:nvSpPr>
          <p:cNvPr id="25" name="Rectangle 24"/>
          <p:cNvSpPr/>
          <p:nvPr/>
        </p:nvSpPr>
        <p:spPr>
          <a:xfrm>
            <a:off x="4980177" y="2085700"/>
            <a:ext cx="2896762" cy="461665"/>
          </a:xfrm>
          <a:prstGeom prst="rect">
            <a:avLst/>
          </a:prstGeom>
        </p:spPr>
        <p:txBody>
          <a:bodyPr wrap="square">
            <a:spAutoFit/>
          </a:bodyPr>
          <a:lstStyle/>
          <a:p>
            <a:r>
              <a:rPr lang="en-US" sz="2400" dirty="0" smtClean="0">
                <a:solidFill>
                  <a:schemeClr val="bg1"/>
                </a:solidFill>
              </a:rPr>
              <a:t>char a [ </a:t>
            </a:r>
            <a:r>
              <a:rPr lang="en-US" sz="2400" dirty="0" smtClean="0">
                <a:solidFill>
                  <a:schemeClr val="bg1"/>
                </a:solidFill>
              </a:rPr>
              <a:t> </a:t>
            </a:r>
            <a:r>
              <a:rPr lang="en-US" sz="2400" dirty="0" smtClean="0">
                <a:solidFill>
                  <a:schemeClr val="bg1"/>
                </a:solidFill>
              </a:rPr>
              <a:t>] = </a:t>
            </a:r>
            <a:r>
              <a:rPr lang="en-US" sz="2400" b="1" dirty="0" smtClean="0">
                <a:solidFill>
                  <a:schemeClr val="bg1"/>
                </a:solidFill>
                <a:effectLst>
                  <a:outerShdw blurRad="38100" dist="38100" dir="2700000" algn="tl">
                    <a:srgbClr val="000000">
                      <a:alpha val="43137"/>
                    </a:srgbClr>
                  </a:outerShdw>
                </a:effectLst>
              </a:rPr>
              <a:t>“TERV”;</a:t>
            </a:r>
            <a:endParaRPr lang="en-US" sz="2400" dirty="0" smtClean="0"/>
          </a:p>
        </p:txBody>
      </p:sp>
      <p:sp>
        <p:nvSpPr>
          <p:cNvPr id="28" name="Rectangle 27"/>
          <p:cNvSpPr/>
          <p:nvPr/>
        </p:nvSpPr>
        <p:spPr>
          <a:xfrm>
            <a:off x="-6013176" y="2"/>
            <a:ext cx="51845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p:cTn id="33" dur="1000" fill="hold"/>
                                        <p:tgtEl>
                                          <p:spTgt spid="1026"/>
                                        </p:tgtEl>
                                        <p:attrNameLst>
                                          <p:attrName>ppt_w</p:attrName>
                                        </p:attrNameLst>
                                      </p:cBhvr>
                                      <p:tavLst>
                                        <p:tav tm="0">
                                          <p:val>
                                            <p:strVal val="#ppt_w*0.70"/>
                                          </p:val>
                                        </p:tav>
                                        <p:tav tm="100000">
                                          <p:val>
                                            <p:strVal val="#ppt_w"/>
                                          </p:val>
                                        </p:tav>
                                      </p:tavLst>
                                    </p:anim>
                                    <p:anim calcmode="lin" valueType="num">
                                      <p:cBhvr>
                                        <p:cTn id="34" dur="1000" fill="hold"/>
                                        <p:tgtEl>
                                          <p:spTgt spid="1026"/>
                                        </p:tgtEl>
                                        <p:attrNameLst>
                                          <p:attrName>ppt_h</p:attrName>
                                        </p:attrNameLst>
                                      </p:cBhvr>
                                      <p:tavLst>
                                        <p:tav tm="0">
                                          <p:val>
                                            <p:strVal val="#ppt_h"/>
                                          </p:val>
                                        </p:tav>
                                        <p:tav tm="100000">
                                          <p:val>
                                            <p:strVal val="#ppt_h"/>
                                          </p:val>
                                        </p:tav>
                                      </p:tavLst>
                                    </p:anim>
                                    <p:animEffect transition="in" filter="fade">
                                      <p:cBhvr>
                                        <p:cTn id="35" dur="10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000"/>
                                        <p:tgtEl>
                                          <p:spTgt spid="7"/>
                                        </p:tgtEl>
                                      </p:cBhvr>
                                    </p:animEffect>
                                    <p:set>
                                      <p:cBhvr>
                                        <p:cTn id="54" dur="1" fill="hold">
                                          <p:stCondLst>
                                            <p:cond delay="1999"/>
                                          </p:stCondLst>
                                        </p:cTn>
                                        <p:tgtEl>
                                          <p:spTgt spid="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16"/>
                                        </p:tgtEl>
                                      </p:cBhvr>
                                    </p:animEffect>
                                    <p:set>
                                      <p:cBhvr>
                                        <p:cTn id="57" dur="1" fill="hold">
                                          <p:stCondLst>
                                            <p:cond delay="19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8"/>
                                        </p:tgtEl>
                                      </p:cBhvr>
                                    </p:animEffect>
                                    <p:set>
                                      <p:cBhvr>
                                        <p:cTn id="60" dur="1" fill="hold">
                                          <p:stCondLst>
                                            <p:cond delay="1999"/>
                                          </p:stCondLst>
                                        </p:cTn>
                                        <p:tgtEl>
                                          <p:spTgt spid="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9"/>
                                        </p:tgtEl>
                                      </p:cBhvr>
                                    </p:animEffect>
                                    <p:set>
                                      <p:cBhvr>
                                        <p:cTn id="63" dur="1" fill="hold">
                                          <p:stCondLst>
                                            <p:cond delay="1999"/>
                                          </p:stCondLst>
                                        </p:cTn>
                                        <p:tgtEl>
                                          <p:spTgt spid="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0"/>
                                        <p:tgtEl>
                                          <p:spTgt spid="15"/>
                                        </p:tgtEl>
                                      </p:cBhvr>
                                    </p:animEffect>
                                    <p:set>
                                      <p:cBhvr>
                                        <p:cTn id="66" dur="1" fill="hold">
                                          <p:stCondLst>
                                            <p:cond delay="1999"/>
                                          </p:stCondLst>
                                        </p:cTn>
                                        <p:tgtEl>
                                          <p:spTgt spid="1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2000"/>
                                        <p:tgtEl>
                                          <p:spTgt spid="27"/>
                                        </p:tgtEl>
                                      </p:cBhvr>
                                    </p:animEffect>
                                    <p:set>
                                      <p:cBhvr>
                                        <p:cTn id="69" dur="1" fill="hold">
                                          <p:stCondLst>
                                            <p:cond delay="1999"/>
                                          </p:stCondLst>
                                        </p:cTn>
                                        <p:tgtEl>
                                          <p:spTgt spid="27"/>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1026"/>
                                        </p:tgtEl>
                                      </p:cBhvr>
                                    </p:animEffect>
                                    <p:set>
                                      <p:cBhvr>
                                        <p:cTn id="72" dur="1" fill="hold">
                                          <p:stCondLst>
                                            <p:cond delay="1999"/>
                                          </p:stCondLst>
                                        </p:cTn>
                                        <p:tgtEl>
                                          <p:spTgt spid="102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12">
                                            <p:txEl>
                                              <p:pRg st="0" end="0"/>
                                            </p:txEl>
                                          </p:spTgt>
                                        </p:tgtEl>
                                      </p:cBhvr>
                                    </p:animEffect>
                                    <p:set>
                                      <p:cBhvr>
                                        <p:cTn id="75" dur="1" fill="hold">
                                          <p:stCondLst>
                                            <p:cond delay="1999"/>
                                          </p:stCondLst>
                                        </p:cTn>
                                        <p:tgtEl>
                                          <p:spTgt spid="12">
                                            <p:txEl>
                                              <p:pRg st="0" end="0"/>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12">
                                            <p:txEl>
                                              <p:pRg st="1" end="1"/>
                                            </p:txEl>
                                          </p:spTgt>
                                        </p:tgtEl>
                                      </p:cBhvr>
                                    </p:animEffect>
                                    <p:set>
                                      <p:cBhvr>
                                        <p:cTn id="78" dur="1" fill="hold">
                                          <p:stCondLst>
                                            <p:cond delay="1999"/>
                                          </p:stCondLst>
                                        </p:cTn>
                                        <p:tgtEl>
                                          <p:spTgt spid="12">
                                            <p:txEl>
                                              <p:pRg st="1" end="1"/>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2000"/>
                                        <p:tgtEl>
                                          <p:spTgt spid="25"/>
                                        </p:tgtEl>
                                      </p:cBhvr>
                                    </p:animEffect>
                                    <p:set>
                                      <p:cBhvr>
                                        <p:cTn id="81" dur="1" fill="hold">
                                          <p:stCondLst>
                                            <p:cond delay="1999"/>
                                          </p:stCondLst>
                                        </p:cTn>
                                        <p:tgtEl>
                                          <p:spTgt spid="2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000"/>
                                        <p:tgtEl>
                                          <p:spTgt spid="21"/>
                                        </p:tgtEl>
                                      </p:cBhvr>
                                    </p:animEffect>
                                    <p:set>
                                      <p:cBhvr>
                                        <p:cTn id="84" dur="1" fill="hold">
                                          <p:stCondLst>
                                            <p:cond delay="1999"/>
                                          </p:stCondLst>
                                        </p:cTn>
                                        <p:tgtEl>
                                          <p:spTgt spid="21"/>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2000"/>
                                        <p:tgtEl>
                                          <p:spTgt spid="17"/>
                                        </p:tgtEl>
                                      </p:cBhvr>
                                    </p:animEffect>
                                    <p:set>
                                      <p:cBhvr>
                                        <p:cTn id="87" dur="1" fill="hold">
                                          <p:stCondLst>
                                            <p:cond delay="1999"/>
                                          </p:stCondLst>
                                        </p:cTn>
                                        <p:tgtEl>
                                          <p:spTgt spid="17"/>
                                        </p:tgtEl>
                                        <p:attrNameLst>
                                          <p:attrName>style.visibility</p:attrName>
                                        </p:attrNameLst>
                                      </p:cBhvr>
                                      <p:to>
                                        <p:strVal val="hidden"/>
                                      </p:to>
                                    </p:set>
                                  </p:childTnLst>
                                </p:cTn>
                              </p:par>
                              <p:par>
                                <p:cTn id="88" presetID="10" presetClass="exit" presetSubtype="0" fill="hold" grpId="0" nodeType="withEffect">
                                  <p:stCondLst>
                                    <p:cond delay="1000"/>
                                  </p:stCondLst>
                                  <p:childTnLst>
                                    <p:animEffect transition="out" filter="fade">
                                      <p:cBhvr>
                                        <p:cTn id="89" dur="2000"/>
                                        <p:tgtEl>
                                          <p:spTgt spid="11"/>
                                        </p:tgtEl>
                                      </p:cBhvr>
                                    </p:animEffect>
                                    <p:set>
                                      <p:cBhvr>
                                        <p:cTn id="90" dur="1" fill="hold">
                                          <p:stCondLst>
                                            <p:cond delay="1999"/>
                                          </p:stCondLst>
                                        </p:cTn>
                                        <p:tgtEl>
                                          <p:spTgt spid="1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0" nodeType="clickEffect">
                                  <p:stCondLst>
                                    <p:cond delay="0"/>
                                  </p:stCondLst>
                                  <p:childTnLst>
                                    <p:animMotion origin="layout" path="M 0.25399 0 L 0.59254 0 " pathEditMode="relative" rAng="0" ptsTypes="AA">
                                      <p:cBhvr>
                                        <p:cTn id="94" dur="3000" fill="hold"/>
                                        <p:tgtEl>
                                          <p:spTgt spid="28"/>
                                        </p:tgtEl>
                                        <p:attrNameLst>
                                          <p:attrName>ppt_x</p:attrName>
                                          <p:attrName>ppt_y</p:attrName>
                                        </p:attrNameLst>
                                      </p:cBhvr>
                                      <p:rCtr x="1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p:bldP spid="7" grpId="0"/>
      <p:bldP spid="7" grpId="1"/>
      <p:bldP spid="8" grpId="0"/>
      <p:bldP spid="8" grpId="1"/>
      <p:bldP spid="9" grpId="0"/>
      <p:bldP spid="9" grpId="1"/>
      <p:bldP spid="12" grpId="0" build="allAtOnce"/>
      <p:bldP spid="12" grpId="1" build="allAtOnce"/>
      <p:bldP spid="15" grpId="0"/>
      <p:bldP spid="15" grpId="1"/>
      <p:bldP spid="16" grpId="0"/>
      <p:bldP spid="16" grpId="1"/>
      <p:bldP spid="17" grpId="0"/>
      <p:bldP spid="17" grpId="1"/>
      <p:bldP spid="17" grpId="2"/>
      <p:bldP spid="21" grpId="0"/>
      <p:bldP spid="21" grpId="1"/>
      <p:bldP spid="25" grpId="0"/>
      <p:bldP spid="25" grpId="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8096"/>
            <a:ext cx="4572000" cy="5170646"/>
          </a:xfrm>
          <a:prstGeom prst="rect">
            <a:avLst/>
          </a:prstGeom>
        </p:spPr>
        <p:txBody>
          <a:bodyPr>
            <a:spAutoFit/>
          </a:bodyPr>
          <a:lstStyle/>
          <a:p>
            <a:pPr>
              <a:lnSpc>
                <a:spcPct val="150000"/>
              </a:lnSpc>
            </a:pPr>
            <a:r>
              <a:rPr lang="en-IN" sz="2000" dirty="0" smtClean="0">
                <a:solidFill>
                  <a:schemeClr val="bg1"/>
                </a:solidFill>
              </a:rPr>
              <a:t>#include &lt;stdio.h&gt;</a:t>
            </a:r>
          </a:p>
          <a:p>
            <a:pPr>
              <a:lnSpc>
                <a:spcPct val="150000"/>
              </a:lnSpc>
            </a:pPr>
            <a:r>
              <a:rPr lang="en-IN" sz="2000" dirty="0" smtClean="0">
                <a:solidFill>
                  <a:schemeClr val="bg1"/>
                </a:solidFill>
              </a:rPr>
              <a:t>int main ()  {</a:t>
            </a:r>
          </a:p>
          <a:p>
            <a:pPr>
              <a:lnSpc>
                <a:spcPct val="150000"/>
              </a:lnSpc>
            </a:pPr>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pPr>
              <a:lnSpc>
                <a:spcPct val="150000"/>
              </a:lnSpc>
            </a:pPr>
            <a:r>
              <a:rPr lang="en-IN" sz="2000" dirty="0" smtClean="0">
                <a:solidFill>
                  <a:schemeClr val="bg1"/>
                </a:solidFill>
              </a:rPr>
              <a:t>printf("Enter 5 values:");</a:t>
            </a:r>
          </a:p>
          <a:p>
            <a:pPr>
              <a:lnSpc>
                <a:spcPct val="150000"/>
              </a:lnSpc>
            </a:pPr>
            <a:r>
              <a:rPr lang="en-IN" sz="2000" b="1" dirty="0" smtClean="0">
                <a:solidFill>
                  <a:srgbClr val="FFFF00"/>
                </a:solidFill>
              </a:rPr>
              <a:t>for( </a:t>
            </a:r>
            <a:r>
              <a:rPr lang="en-IN" sz="2000" b="1" dirty="0" err="1" smtClean="0">
                <a:solidFill>
                  <a:srgbClr val="FFFF00"/>
                </a:solidFill>
              </a:rPr>
              <a:t>i</a:t>
            </a:r>
            <a:r>
              <a:rPr lang="en-IN" sz="2000" b="1" dirty="0" smtClean="0">
                <a:solidFill>
                  <a:srgbClr val="FFFF00"/>
                </a:solidFill>
              </a:rPr>
              <a:t> = 0;   </a:t>
            </a:r>
            <a:r>
              <a:rPr lang="en-IN" sz="2000" b="1" dirty="0" err="1" smtClean="0">
                <a:solidFill>
                  <a:srgbClr val="FFFF00"/>
                </a:solidFill>
              </a:rPr>
              <a:t>i</a:t>
            </a:r>
            <a:r>
              <a:rPr lang="en-IN" sz="2000" b="1" dirty="0" smtClean="0">
                <a:solidFill>
                  <a:srgbClr val="FFFF00"/>
                </a:solidFill>
              </a:rPr>
              <a:t> &lt; 5;  </a:t>
            </a:r>
            <a:r>
              <a:rPr lang="en-IN" sz="2000" b="1" dirty="0" err="1" smtClean="0">
                <a:solidFill>
                  <a:srgbClr val="FFFF00"/>
                </a:solidFill>
              </a:rPr>
              <a:t>i</a:t>
            </a:r>
            <a:r>
              <a:rPr lang="en-IN" sz="2000" b="1" dirty="0" smtClean="0">
                <a:solidFill>
                  <a:srgbClr val="FFFF00"/>
                </a:solidFill>
              </a:rPr>
              <a:t>++ )</a:t>
            </a:r>
          </a:p>
          <a:p>
            <a:pPr>
              <a:lnSpc>
                <a:spcPct val="150000"/>
              </a:lnSpc>
            </a:pPr>
            <a:r>
              <a:rPr lang="en-IN" sz="2000" b="1" dirty="0" smtClean="0">
                <a:solidFill>
                  <a:srgbClr val="FFFF00"/>
                </a:solidFill>
              </a:rPr>
              <a:t>    scanf("%d", &amp;num[ </a:t>
            </a:r>
            <a:r>
              <a:rPr lang="en-IN" sz="2000" b="1" dirty="0" err="1" smtClean="0">
                <a:solidFill>
                  <a:srgbClr val="FFFF00"/>
                </a:solidFill>
              </a:rPr>
              <a:t>i</a:t>
            </a:r>
            <a:r>
              <a:rPr lang="en-IN" sz="2000" b="1" dirty="0" smtClean="0">
                <a:solidFill>
                  <a:srgbClr val="FFFF00"/>
                </a:solidFill>
              </a:rPr>
              <a:t> ] );</a:t>
            </a:r>
          </a:p>
          <a:p>
            <a:pPr>
              <a:lnSpc>
                <a:spcPct val="150000"/>
              </a:lnSpc>
            </a:pPr>
            <a:r>
              <a:rPr lang="en-IN" sz="2000" dirty="0" smtClean="0">
                <a:solidFill>
                  <a:schemeClr val="bg1"/>
                </a:solidFill>
              </a:rPr>
              <a:t>printf("\n The entered values are:");</a:t>
            </a:r>
          </a:p>
          <a:p>
            <a:pPr>
              <a:lnSpc>
                <a:spcPct val="150000"/>
              </a:lnSpc>
            </a:pPr>
            <a:r>
              <a:rPr lang="en-IN" sz="2000" b="1" dirty="0" smtClean="0">
                <a:solidFill>
                  <a:schemeClr val="bg1"/>
                </a:solidFill>
              </a:rPr>
              <a:t>for( </a:t>
            </a:r>
            <a:r>
              <a:rPr lang="en-IN" sz="2000" b="1" dirty="0" err="1" smtClean="0">
                <a:solidFill>
                  <a:schemeClr val="bg1"/>
                </a:solidFill>
              </a:rPr>
              <a:t>i</a:t>
            </a:r>
            <a:r>
              <a:rPr lang="en-IN" sz="2000" b="1" dirty="0" smtClean="0">
                <a:solidFill>
                  <a:schemeClr val="bg1"/>
                </a:solidFill>
              </a:rPr>
              <a:t> = 0;   </a:t>
            </a:r>
            <a:r>
              <a:rPr lang="en-IN" sz="2000" b="1" dirty="0" err="1" smtClean="0">
                <a:solidFill>
                  <a:schemeClr val="bg1"/>
                </a:solidFill>
              </a:rPr>
              <a:t>i</a:t>
            </a:r>
            <a:r>
              <a:rPr lang="en-IN" sz="2000" b="1" dirty="0" smtClean="0">
                <a:solidFill>
                  <a:schemeClr val="bg1"/>
                </a:solidFill>
              </a:rPr>
              <a:t> &lt; 5;   </a:t>
            </a:r>
            <a:r>
              <a:rPr lang="en-IN" sz="2000" b="1" dirty="0" err="1" smtClean="0">
                <a:solidFill>
                  <a:schemeClr val="bg1"/>
                </a:solidFill>
              </a:rPr>
              <a:t>i</a:t>
            </a:r>
            <a:r>
              <a:rPr lang="en-IN" sz="2000" b="1" dirty="0" smtClean="0">
                <a:solidFill>
                  <a:schemeClr val="bg1"/>
                </a:solidFill>
              </a:rPr>
              <a:t>++ )</a:t>
            </a:r>
          </a:p>
          <a:p>
            <a:pPr>
              <a:lnSpc>
                <a:spcPct val="150000"/>
              </a:lnSpc>
            </a:pPr>
            <a:r>
              <a:rPr lang="en-IN" sz="2000" b="1" dirty="0" smtClean="0">
                <a:solidFill>
                  <a:schemeClr val="bg1"/>
                </a:solidFill>
              </a:rPr>
              <a:t> printf("\n num[%d] is = %d ", </a:t>
            </a:r>
            <a:r>
              <a:rPr lang="en-IN" sz="2000" b="1" dirty="0" err="1" smtClean="0">
                <a:solidFill>
                  <a:schemeClr val="bg1"/>
                </a:solidFill>
              </a:rPr>
              <a:t>i</a:t>
            </a:r>
            <a:r>
              <a:rPr lang="en-IN" sz="2000" b="1" dirty="0" smtClean="0">
                <a:solidFill>
                  <a:schemeClr val="bg1"/>
                </a:solidFill>
              </a:rPr>
              <a:t>, num[</a:t>
            </a:r>
            <a:r>
              <a:rPr lang="en-IN" sz="2000" b="1" dirty="0" err="1" smtClean="0">
                <a:solidFill>
                  <a:schemeClr val="bg1"/>
                </a:solidFill>
              </a:rPr>
              <a:t>i</a:t>
            </a:r>
            <a:r>
              <a:rPr lang="en-IN" sz="2000" b="1" dirty="0" smtClean="0">
                <a:solidFill>
                  <a:schemeClr val="bg1"/>
                </a:solidFill>
              </a:rPr>
              <a:t>]);</a:t>
            </a:r>
          </a:p>
          <a:p>
            <a:pPr>
              <a:lnSpc>
                <a:spcPct val="150000"/>
              </a:lnSpc>
            </a:pPr>
            <a:r>
              <a:rPr lang="en-IN" sz="2000" dirty="0" smtClean="0">
                <a:solidFill>
                  <a:schemeClr val="bg1"/>
                </a:solidFill>
              </a:rPr>
              <a:t>return 0;</a:t>
            </a:r>
          </a:p>
          <a:p>
            <a:pPr>
              <a:lnSpc>
                <a:spcPct val="150000"/>
              </a:lnSpc>
            </a:pPr>
            <a:r>
              <a:rPr lang="en-IN" sz="2000" dirty="0" smtClean="0">
                <a:solidFill>
                  <a:schemeClr val="bg1"/>
                </a:solidFill>
              </a:rPr>
              <a:t>}</a:t>
            </a:r>
            <a:endParaRPr lang="en-IN" sz="2000" dirty="0">
              <a:solidFill>
                <a:schemeClr val="bg1"/>
              </a:solidFill>
            </a:endParaRPr>
          </a:p>
        </p:txBody>
      </p:sp>
      <p:sp>
        <p:nvSpPr>
          <p:cNvPr id="8" name="Rectangle 7"/>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scan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=0  to  </a:t>
            </a:r>
            <a:r>
              <a:rPr lang="en-US" sz="2200" dirty="0" err="1" smtClean="0"/>
              <a:t>i</a:t>
            </a:r>
            <a:r>
              <a:rPr lang="en-US" sz="2200" dirty="0" smtClean="0"/>
              <a:t>&lt;5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scans the </a:t>
            </a:r>
            <a:r>
              <a:rPr lang="en-US" sz="2200" dirty="0" smtClean="0"/>
              <a:t>first value and </a:t>
            </a:r>
          </a:p>
          <a:p>
            <a:r>
              <a:rPr lang="en-US" sz="2200" dirty="0" smtClean="0"/>
              <a:t>                    stores at the index 0</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scans the second</a:t>
            </a:r>
            <a:r>
              <a:rPr lang="en-US" sz="2200" dirty="0" smtClean="0"/>
              <a:t> value </a:t>
            </a:r>
          </a:p>
          <a:p>
            <a:r>
              <a:rPr lang="en-US" sz="2200" dirty="0" smtClean="0"/>
              <a:t>                    and stores at the index 1</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par>
                                <p:cTn id="21" presetID="18" presetClass="entr" presetSubtype="3"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animEffect transition="in" filter="strips(upRight)">
                                      <p:cBhvr>
                                        <p:cTn id="23" dur="2000"/>
                                        <p:tgtEl>
                                          <p:spTgt spid="8">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8">
                                            <p:txEl>
                                              <p:pRg st="0" end="0"/>
                                            </p:txEl>
                                          </p:spTgt>
                                        </p:tgtEl>
                                      </p:cBhvr>
                                    </p:animEffect>
                                    <p:set>
                                      <p:cBhvr>
                                        <p:cTn id="28" dur="1" fill="hold">
                                          <p:stCondLst>
                                            <p:cond delay="499"/>
                                          </p:stCondLst>
                                        </p:cTn>
                                        <p:tgtEl>
                                          <p:spTgt spid="8">
                                            <p:txEl>
                                              <p:pRg st="0" end="0"/>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xEl>
                                              <p:pRg st="2" end="2"/>
                                            </p:txEl>
                                          </p:spTgt>
                                        </p:tgtEl>
                                      </p:cBhvr>
                                    </p:animEffect>
                                    <p:set>
                                      <p:cBhvr>
                                        <p:cTn id="31" dur="1" fill="hold">
                                          <p:stCondLst>
                                            <p:cond delay="499"/>
                                          </p:stCondLst>
                                        </p:cTn>
                                        <p:tgtEl>
                                          <p:spTgt spid="8">
                                            <p:txEl>
                                              <p:pRg st="2" end="2"/>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
                                            <p:txEl>
                                              <p:pRg st="3" end="3"/>
                                            </p:txEl>
                                          </p:spTgt>
                                        </p:tgtEl>
                                      </p:cBhvr>
                                    </p:animEffect>
                                    <p:set>
                                      <p:cBhvr>
                                        <p:cTn id="34" dur="1" fill="hold">
                                          <p:stCondLst>
                                            <p:cond delay="499"/>
                                          </p:stCondLst>
                                        </p:cTn>
                                        <p:tgtEl>
                                          <p:spTgt spid="8">
                                            <p:txEl>
                                              <p:pRg st="3" end="3"/>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
                                            <p:txEl>
                                              <p:pRg st="5" end="5"/>
                                            </p:txEl>
                                          </p:spTgt>
                                        </p:tgtEl>
                                      </p:cBhvr>
                                    </p:animEffect>
                                    <p:set>
                                      <p:cBhvr>
                                        <p:cTn id="37" dur="1" fill="hold">
                                          <p:stCondLst>
                                            <p:cond delay="499"/>
                                          </p:stCondLst>
                                        </p:cTn>
                                        <p:tgtEl>
                                          <p:spTgt spid="8">
                                            <p:txEl>
                                              <p:pRg st="5" end="5"/>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
                                            <p:txEl>
                                              <p:pRg st="6" end="6"/>
                                            </p:txEl>
                                          </p:spTgt>
                                        </p:tgtEl>
                                      </p:cBhvr>
                                    </p:animEffect>
                                    <p:set>
                                      <p:cBhvr>
                                        <p:cTn id="40" dur="1" fill="hold">
                                          <p:stCondLst>
                                            <p:cond delay="499"/>
                                          </p:stCondLst>
                                        </p:cTn>
                                        <p:tgtEl>
                                          <p:spTgt spid="8">
                                            <p:txEl>
                                              <p:pRg st="6" end="6"/>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
                                            <p:txEl>
                                              <p:pRg st="8" end="8"/>
                                            </p:txEl>
                                          </p:spTgt>
                                        </p:tgtEl>
                                      </p:cBhvr>
                                    </p:animEffect>
                                    <p:set>
                                      <p:cBhvr>
                                        <p:cTn id="43" dur="1" fill="hold">
                                          <p:stCondLst>
                                            <p:cond delay="499"/>
                                          </p:stCondLst>
                                        </p:cTn>
                                        <p:tgtEl>
                                          <p:spTgt spid="8">
                                            <p:txEl>
                                              <p:pRg st="8" end="8"/>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
                                            <p:txEl>
                                              <p:pRg st="9" end="9"/>
                                            </p:txEl>
                                          </p:spTgt>
                                        </p:tgtEl>
                                      </p:cBhvr>
                                    </p:animEffect>
                                    <p:set>
                                      <p:cBhvr>
                                        <p:cTn id="46" dur="1" fill="hold">
                                          <p:stCondLst>
                                            <p:cond delay="499"/>
                                          </p:stCondLst>
                                        </p:cTn>
                                        <p:tgtEl>
                                          <p:spTgt spid="8">
                                            <p:txEl>
                                              <p:pRg st="9" end="9"/>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
                                            <p:txEl>
                                              <p:pRg st="12" end="12"/>
                                            </p:txEl>
                                          </p:spTgt>
                                        </p:tgtEl>
                                      </p:cBhvr>
                                    </p:animEffect>
                                    <p:set>
                                      <p:cBhvr>
                                        <p:cTn id="49" dur="1" fill="hold">
                                          <p:stCondLst>
                                            <p:cond delay="499"/>
                                          </p:stCondLst>
                                        </p:cTn>
                                        <p:tgtEl>
                                          <p:spTgt spid="8">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8096"/>
            <a:ext cx="4572000" cy="5170646"/>
          </a:xfrm>
          <a:prstGeom prst="rect">
            <a:avLst/>
          </a:prstGeom>
        </p:spPr>
        <p:txBody>
          <a:bodyPr>
            <a:spAutoFit/>
          </a:bodyPr>
          <a:lstStyle/>
          <a:p>
            <a:pPr>
              <a:lnSpc>
                <a:spcPct val="150000"/>
              </a:lnSpc>
            </a:pPr>
            <a:r>
              <a:rPr lang="en-IN" sz="2000" dirty="0" smtClean="0">
                <a:solidFill>
                  <a:schemeClr val="bg1"/>
                </a:solidFill>
              </a:rPr>
              <a:t>#include &lt;stdio.h&gt;</a:t>
            </a:r>
          </a:p>
          <a:p>
            <a:pPr>
              <a:lnSpc>
                <a:spcPct val="150000"/>
              </a:lnSpc>
            </a:pPr>
            <a:r>
              <a:rPr lang="en-IN" sz="2000" dirty="0" smtClean="0">
                <a:solidFill>
                  <a:schemeClr val="bg1"/>
                </a:solidFill>
              </a:rPr>
              <a:t>int main ()  {</a:t>
            </a:r>
          </a:p>
          <a:p>
            <a:pPr>
              <a:lnSpc>
                <a:spcPct val="150000"/>
              </a:lnSpc>
            </a:pPr>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pPr>
              <a:lnSpc>
                <a:spcPct val="150000"/>
              </a:lnSpc>
            </a:pPr>
            <a:r>
              <a:rPr lang="en-IN" sz="2000" dirty="0" smtClean="0">
                <a:solidFill>
                  <a:schemeClr val="bg1"/>
                </a:solidFill>
              </a:rPr>
              <a:t>printf("Enter 5 values:");</a:t>
            </a:r>
          </a:p>
          <a:p>
            <a:pPr>
              <a:lnSpc>
                <a:spcPct val="150000"/>
              </a:lnSpc>
            </a:pPr>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pPr>
              <a:lnSpc>
                <a:spcPct val="150000"/>
              </a:lnSpc>
            </a:pPr>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pPr>
              <a:lnSpc>
                <a:spcPct val="150000"/>
              </a:lnSpc>
            </a:pPr>
            <a:r>
              <a:rPr lang="en-IN" sz="2000" dirty="0" smtClean="0">
                <a:solidFill>
                  <a:schemeClr val="bg1"/>
                </a:solidFill>
              </a:rPr>
              <a:t>printf("\n The entered values are:");</a:t>
            </a:r>
          </a:p>
          <a:p>
            <a:pPr>
              <a:lnSpc>
                <a:spcPct val="150000"/>
              </a:lnSpc>
            </a:pPr>
            <a:r>
              <a:rPr lang="en-IN" sz="2000" b="1" dirty="0" smtClean="0">
                <a:solidFill>
                  <a:srgbClr val="FFFF00"/>
                </a:solidFill>
              </a:rPr>
              <a:t>for( </a:t>
            </a:r>
            <a:r>
              <a:rPr lang="en-IN" sz="2000" b="1" dirty="0" err="1" smtClean="0">
                <a:solidFill>
                  <a:srgbClr val="FFFF00"/>
                </a:solidFill>
              </a:rPr>
              <a:t>i</a:t>
            </a:r>
            <a:r>
              <a:rPr lang="en-IN" sz="2000" b="1" dirty="0" smtClean="0">
                <a:solidFill>
                  <a:srgbClr val="FFFF00"/>
                </a:solidFill>
              </a:rPr>
              <a:t> = 0;   </a:t>
            </a:r>
            <a:r>
              <a:rPr lang="en-IN" sz="2000" b="1" dirty="0" err="1" smtClean="0">
                <a:solidFill>
                  <a:srgbClr val="FFFF00"/>
                </a:solidFill>
              </a:rPr>
              <a:t>i</a:t>
            </a:r>
            <a:r>
              <a:rPr lang="en-IN" sz="2000" b="1" dirty="0" smtClean="0">
                <a:solidFill>
                  <a:srgbClr val="FFFF00"/>
                </a:solidFill>
              </a:rPr>
              <a:t> &lt; 5;   </a:t>
            </a:r>
            <a:r>
              <a:rPr lang="en-IN" sz="2000" b="1" dirty="0" err="1" smtClean="0">
                <a:solidFill>
                  <a:srgbClr val="FFFF00"/>
                </a:solidFill>
              </a:rPr>
              <a:t>i</a:t>
            </a:r>
            <a:r>
              <a:rPr lang="en-IN" sz="2000" b="1" dirty="0" smtClean="0">
                <a:solidFill>
                  <a:srgbClr val="FFFF00"/>
                </a:solidFill>
              </a:rPr>
              <a:t>++ )</a:t>
            </a:r>
          </a:p>
          <a:p>
            <a:pPr>
              <a:lnSpc>
                <a:spcPct val="150000"/>
              </a:lnSpc>
            </a:pPr>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pPr>
              <a:lnSpc>
                <a:spcPct val="150000"/>
              </a:lnSpc>
            </a:pPr>
            <a:r>
              <a:rPr lang="en-IN" sz="2000" dirty="0" smtClean="0">
                <a:solidFill>
                  <a:schemeClr val="bg1"/>
                </a:solidFill>
              </a:rPr>
              <a:t>return 0;</a:t>
            </a:r>
          </a:p>
          <a:p>
            <a:pPr>
              <a:lnSpc>
                <a:spcPct val="150000"/>
              </a:lnSpc>
            </a:pPr>
            <a:r>
              <a:rPr lang="en-IN" sz="2000" dirty="0" smtClean="0">
                <a:solidFill>
                  <a:schemeClr val="bg1"/>
                </a:solidFill>
              </a:rPr>
              <a:t>}</a:t>
            </a:r>
            <a:endParaRPr lang="en-IN" sz="2000" dirty="0">
              <a:solidFill>
                <a:schemeClr val="bg1"/>
              </a:solidFill>
            </a:endParaRPr>
          </a:p>
        </p:txBody>
      </p:sp>
      <p:sp>
        <p:nvSpPr>
          <p:cNvPr id="8" name="Rectangle 7"/>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=0  to  </a:t>
            </a:r>
            <a:r>
              <a:rPr lang="en-US" sz="2200" dirty="0" err="1" smtClean="0"/>
              <a:t>i</a:t>
            </a:r>
            <a:r>
              <a:rPr lang="en-US" sz="2200" dirty="0" smtClean="0"/>
              <a:t>&lt;5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prints the </a:t>
            </a:r>
            <a:r>
              <a:rPr lang="en-US" sz="2200" dirty="0" smtClean="0"/>
              <a:t>first value from </a:t>
            </a:r>
          </a:p>
          <a:p>
            <a:r>
              <a:rPr lang="en-US" sz="2200" dirty="0" smtClean="0"/>
              <a:t>	      the index 0</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prints the second </a:t>
            </a:r>
            <a:r>
              <a:rPr lang="en-US" sz="2200" dirty="0" smtClean="0"/>
              <a:t>value</a:t>
            </a:r>
          </a:p>
          <a:p>
            <a:r>
              <a:rPr lang="en-US" sz="2200" dirty="0" smtClean="0"/>
              <a:t>	      from the index 1</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=4.</a:t>
            </a:r>
          </a:p>
        </p:txBody>
      </p:sp>
      <p:sp>
        <p:nvSpPr>
          <p:cNvPr id="7" name="TextBox 6"/>
          <p:cNvSpPr txBox="1"/>
          <p:nvPr/>
        </p:nvSpPr>
        <p:spPr>
          <a:xfrm>
            <a:off x="4760474" y="1275607"/>
            <a:ext cx="4383526" cy="2308324"/>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Write a program to get the array values as input from the user using scanf() and print the numbers in the reverse order.</a:t>
            </a:r>
            <a:endParaRPr lang="en-IN" sz="2400" b="1" dirty="0">
              <a:effectLst>
                <a:outerShdw blurRad="38100" dist="38100" dir="2700000" algn="tl">
                  <a:srgbClr val="000000">
                    <a:alpha val="43137"/>
                  </a:srgbClr>
                </a:outerShdw>
              </a:effectLst>
            </a:endParaRPr>
          </a:p>
        </p:txBody>
      </p:sp>
      <p:sp>
        <p:nvSpPr>
          <p:cNvPr id="9" name="Rectangle 8"/>
          <p:cNvSpPr/>
          <p:nvPr/>
        </p:nvSpPr>
        <p:spPr>
          <a:xfrm>
            <a:off x="4716020" y="590550"/>
            <a:ext cx="4427985" cy="4201150"/>
          </a:xfrm>
          <a:prstGeom prst="rect">
            <a:avLst/>
          </a:prstGeom>
        </p:spPr>
        <p:txBody>
          <a:bodyPr wrap="square">
            <a:spAutoFit/>
          </a:bodyPr>
          <a:lstStyle/>
          <a:p>
            <a:pPr>
              <a:lnSpc>
                <a:spcPct val="150000"/>
              </a:lnSpc>
            </a:pPr>
            <a:r>
              <a:rPr lang="en-US" sz="2200" b="1" dirty="0" smtClean="0">
                <a:sym typeface="Wingdings" panose="05000000000000000000" pitchFamily="2" charset="2"/>
              </a:rPr>
              <a:t>OUTPUT:</a:t>
            </a:r>
          </a:p>
          <a:p>
            <a:pPr>
              <a:lnSpc>
                <a:spcPct val="150000"/>
              </a:lnSpc>
            </a:pPr>
            <a:r>
              <a:rPr lang="en-US" sz="2200" dirty="0" smtClean="0">
                <a:sym typeface="Wingdings" panose="05000000000000000000" pitchFamily="2" charset="2"/>
              </a:rPr>
              <a:t>Enter 5 values:</a:t>
            </a:r>
          </a:p>
          <a:p>
            <a:pPr>
              <a:lnSpc>
                <a:spcPct val="150000"/>
              </a:lnSpc>
            </a:pPr>
            <a:r>
              <a:rPr lang="en-US" sz="2200" dirty="0" smtClean="0">
                <a:sym typeface="Wingdings" panose="05000000000000000000" pitchFamily="2" charset="2"/>
              </a:rPr>
              <a:t>1 2 3 4 5</a:t>
            </a:r>
          </a:p>
          <a:p>
            <a:pPr>
              <a:lnSpc>
                <a:spcPct val="150000"/>
              </a:lnSpc>
            </a:pPr>
            <a:r>
              <a:rPr lang="en-IN" sz="2400" dirty="0" smtClean="0"/>
              <a:t>The entered values are:</a:t>
            </a:r>
          </a:p>
          <a:p>
            <a:r>
              <a:rPr lang="en-US" sz="2200" dirty="0" smtClean="0">
                <a:sym typeface="Wingdings" panose="05000000000000000000" pitchFamily="2" charset="2"/>
              </a:rPr>
              <a:t>num [0] =1</a:t>
            </a:r>
          </a:p>
          <a:p>
            <a:r>
              <a:rPr lang="en-US" sz="2200" dirty="0" smtClean="0">
                <a:sym typeface="Wingdings" panose="05000000000000000000" pitchFamily="2" charset="2"/>
              </a:rPr>
              <a:t>num [1] =2</a:t>
            </a:r>
          </a:p>
          <a:p>
            <a:r>
              <a:rPr lang="en-US" sz="2200" dirty="0" smtClean="0">
                <a:sym typeface="Wingdings" panose="05000000000000000000" pitchFamily="2" charset="2"/>
              </a:rPr>
              <a:t>num [2] =3</a:t>
            </a:r>
          </a:p>
          <a:p>
            <a:r>
              <a:rPr lang="en-US" sz="2200" dirty="0" smtClean="0">
                <a:sym typeface="Wingdings" panose="05000000000000000000" pitchFamily="2" charset="2"/>
              </a:rPr>
              <a:t>num [3] =4</a:t>
            </a:r>
          </a:p>
          <a:p>
            <a:r>
              <a:rPr lang="en-US" sz="2200" dirty="0" smtClean="0">
                <a:sym typeface="Wingdings" panose="05000000000000000000" pitchFamily="2" charset="2"/>
              </a:rPr>
              <a:t>num [4] =5</a:t>
            </a:r>
          </a:p>
          <a:p>
            <a:r>
              <a:rPr lang="en-US" sz="2200" dirty="0" smtClean="0">
                <a:sym typeface="Wingdings" panose="05000000000000000000" pitchFamily="2" charset="2"/>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8" presetClass="entr" presetSubtype="3" fill="hold" nodeType="withEffect">
                                  <p:stCondLst>
                                    <p:cond delay="0"/>
                                  </p:stCondLst>
                                  <p:childTnLst>
                                    <p:set>
                                      <p:cBhvr>
                                        <p:cTn id="20" dur="1" fill="hold">
                                          <p:stCondLst>
                                            <p:cond delay="0"/>
                                          </p:stCondLst>
                                        </p:cTn>
                                        <p:tgtEl>
                                          <p:spTgt spid="8">
                                            <p:txEl>
                                              <p:pRg st="12" end="12"/>
                                            </p:txEl>
                                          </p:spTgt>
                                        </p:tgtEl>
                                        <p:attrNameLst>
                                          <p:attrName>style.visibility</p:attrName>
                                        </p:attrNameLst>
                                      </p:cBhvr>
                                      <p:to>
                                        <p:strVal val="visible"/>
                                      </p:to>
                                    </p:set>
                                    <p:animEffect transition="in" filter="strips(upRight)">
                                      <p:cBhvr>
                                        <p:cTn id="21" dur="2000"/>
                                        <p:tgtEl>
                                          <p:spTgt spid="8">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8">
                                            <p:txEl>
                                              <p:pRg st="0" end="0"/>
                                            </p:txEl>
                                          </p:spTgt>
                                        </p:tgtEl>
                                      </p:cBhvr>
                                    </p:animEffect>
                                    <p:set>
                                      <p:cBhvr>
                                        <p:cTn id="26" dur="1" fill="hold">
                                          <p:stCondLst>
                                            <p:cond delay="499"/>
                                          </p:stCondLst>
                                        </p:cTn>
                                        <p:tgtEl>
                                          <p:spTgt spid="8">
                                            <p:txEl>
                                              <p:pRg st="0" end="0"/>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8">
                                            <p:txEl>
                                              <p:pRg st="2" end="2"/>
                                            </p:txEl>
                                          </p:spTgt>
                                        </p:tgtEl>
                                      </p:cBhvr>
                                    </p:animEffect>
                                    <p:set>
                                      <p:cBhvr>
                                        <p:cTn id="29" dur="1" fill="hold">
                                          <p:stCondLst>
                                            <p:cond delay="499"/>
                                          </p:stCondLst>
                                        </p:cTn>
                                        <p:tgtEl>
                                          <p:spTgt spid="8">
                                            <p:txEl>
                                              <p:pRg st="2" end="2"/>
                                            </p:txEl>
                                          </p:spTgt>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8">
                                            <p:txEl>
                                              <p:pRg st="3" end="3"/>
                                            </p:txEl>
                                          </p:spTgt>
                                        </p:tgtEl>
                                      </p:cBhvr>
                                    </p:animEffect>
                                    <p:set>
                                      <p:cBhvr>
                                        <p:cTn id="32" dur="1" fill="hold">
                                          <p:stCondLst>
                                            <p:cond delay="499"/>
                                          </p:stCondLst>
                                        </p:cTn>
                                        <p:tgtEl>
                                          <p:spTgt spid="8">
                                            <p:txEl>
                                              <p:pRg st="3" end="3"/>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8">
                                            <p:txEl>
                                              <p:pRg st="5" end="5"/>
                                            </p:txEl>
                                          </p:spTgt>
                                        </p:tgtEl>
                                      </p:cBhvr>
                                    </p:animEffect>
                                    <p:set>
                                      <p:cBhvr>
                                        <p:cTn id="35" dur="1" fill="hold">
                                          <p:stCondLst>
                                            <p:cond delay="499"/>
                                          </p:stCondLst>
                                        </p:cTn>
                                        <p:tgtEl>
                                          <p:spTgt spid="8">
                                            <p:txEl>
                                              <p:pRg st="5" end="5"/>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8">
                                            <p:txEl>
                                              <p:pRg st="6" end="6"/>
                                            </p:txEl>
                                          </p:spTgt>
                                        </p:tgtEl>
                                      </p:cBhvr>
                                    </p:animEffect>
                                    <p:set>
                                      <p:cBhvr>
                                        <p:cTn id="38" dur="1" fill="hold">
                                          <p:stCondLst>
                                            <p:cond delay="499"/>
                                          </p:stCondLst>
                                        </p:cTn>
                                        <p:tgtEl>
                                          <p:spTgt spid="8">
                                            <p:txEl>
                                              <p:pRg st="6" end="6"/>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8">
                                            <p:txEl>
                                              <p:pRg st="8" end="8"/>
                                            </p:txEl>
                                          </p:spTgt>
                                        </p:tgtEl>
                                      </p:cBhvr>
                                    </p:animEffect>
                                    <p:set>
                                      <p:cBhvr>
                                        <p:cTn id="41" dur="1" fill="hold">
                                          <p:stCondLst>
                                            <p:cond delay="499"/>
                                          </p:stCondLst>
                                        </p:cTn>
                                        <p:tgtEl>
                                          <p:spTgt spid="8">
                                            <p:txEl>
                                              <p:pRg st="8" end="8"/>
                                            </p:txEl>
                                          </p:spTgt>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8">
                                            <p:txEl>
                                              <p:pRg st="9" end="9"/>
                                            </p:txEl>
                                          </p:spTgt>
                                        </p:tgtEl>
                                      </p:cBhvr>
                                    </p:animEffect>
                                    <p:set>
                                      <p:cBhvr>
                                        <p:cTn id="44" dur="1" fill="hold">
                                          <p:stCondLst>
                                            <p:cond delay="499"/>
                                          </p:stCondLst>
                                        </p:cTn>
                                        <p:tgtEl>
                                          <p:spTgt spid="8">
                                            <p:txEl>
                                              <p:pRg st="9" end="9"/>
                                            </p:txEl>
                                          </p:spTgt>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8">
                                            <p:txEl>
                                              <p:pRg st="12" end="12"/>
                                            </p:txEl>
                                          </p:spTgt>
                                        </p:tgtEl>
                                      </p:cBhvr>
                                    </p:animEffect>
                                    <p:set>
                                      <p:cBhvr>
                                        <p:cTn id="47" dur="1" fill="hold">
                                          <p:stCondLst>
                                            <p:cond delay="499"/>
                                          </p:stCondLst>
                                        </p:cTn>
                                        <p:tgtEl>
                                          <p:spTgt spid="8">
                                            <p:txEl>
                                              <p:pRg st="12" end="12"/>
                                            </p:txEl>
                                          </p:spTgt>
                                        </p:tgtEl>
                                        <p:attrNameLst>
                                          <p:attrName>style.visibility</p:attrName>
                                        </p:attrNameLst>
                                      </p:cBhvr>
                                      <p:to>
                                        <p:strVal val="hidden"/>
                                      </p:to>
                                    </p:set>
                                  </p:childTnLst>
                                </p:cTn>
                              </p:par>
                              <p:par>
                                <p:cTn id="48" presetID="1" presetClass="entr" presetSubtype="0" fill="hold" grpId="0" nodeType="withEffect">
                                  <p:stCondLst>
                                    <p:cond delay="100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2000"/>
                                        <p:tgtEl>
                                          <p:spTgt spid="6"/>
                                        </p:tgtEl>
                                      </p:cBhvr>
                                    </p:animEffect>
                                    <p:set>
                                      <p:cBhvr>
                                        <p:cTn id="54" dur="1" fill="hold">
                                          <p:stCondLst>
                                            <p:cond delay="1999"/>
                                          </p:stCondLst>
                                        </p:cTn>
                                        <p:tgtEl>
                                          <p:spTgt spid="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8" presetClass="entr" presetSubtype="3"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strips(upRight)">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allAtOnce"/>
      <p:bldP spid="7" grpId="0"/>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0" name="TextBox 9"/>
          <p:cNvSpPr txBox="1"/>
          <p:nvPr/>
        </p:nvSpPr>
        <p:spPr>
          <a:xfrm>
            <a:off x="4760474" y="1275607"/>
            <a:ext cx="4383526" cy="2308324"/>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Write a program to get the array values as input from the user using scanf() and print the numbers in the reverse order.</a:t>
            </a:r>
            <a:endParaRPr lang="en-IN" sz="2400" b="1" dirty="0">
              <a:effectLst>
                <a:outerShdw blurRad="38100" dist="38100" dir="2700000" algn="tl">
                  <a:srgbClr val="000000">
                    <a:alpha val="43137"/>
                  </a:srgbClr>
                </a:outerShdw>
              </a:effectLst>
            </a:endParaRP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chemeClr val="bg1"/>
                </a:solidFill>
              </a:rPr>
              <a:t>for(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 = 4;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  &gt;= 0;   </a:t>
            </a:r>
            <a:r>
              <a:rPr lang="en-IN" sz="2400" b="1" dirty="0" err="1" smtClean="0">
                <a:solidFill>
                  <a:schemeClr val="bg1"/>
                </a:solidFill>
                <a:effectLst>
                  <a:outerShdw blurRad="38100" dist="38100" dir="2700000" algn="tl">
                    <a:srgbClr val="000000">
                      <a:alpha val="43137"/>
                    </a:srgbClr>
                  </a:outerShdw>
                </a:effectLst>
              </a:rPr>
              <a:t>i</a:t>
            </a:r>
            <a:r>
              <a:rPr lang="en-IN" sz="2400" b="1" dirty="0" smtClean="0">
                <a:solidFill>
                  <a:schemeClr val="bg1"/>
                </a:solidFill>
                <a:effectLst>
                  <a:outerShdw blurRad="38100" dist="38100" dir="2700000" algn="tl">
                    <a:srgbClr val="000000">
                      <a:alpha val="43137"/>
                    </a:srgbClr>
                  </a:outerShdw>
                </a:effectLst>
              </a:rPr>
              <a:t>--</a:t>
            </a:r>
            <a:r>
              <a:rPr lang="en-IN" sz="2400" b="1" dirty="0" smtClean="0">
                <a:solidFill>
                  <a:schemeClr val="bg1"/>
                </a:solidFill>
              </a:rPr>
              <a:t> </a:t>
            </a:r>
            <a:r>
              <a:rPr lang="en-IN" sz="2000" b="1" dirty="0" smtClean="0">
                <a:solidFill>
                  <a:schemeClr val="bg1"/>
                </a:solidFill>
              </a:rPr>
              <a:t>)</a:t>
            </a:r>
          </a:p>
          <a:p>
            <a:r>
              <a:rPr lang="en-IN" sz="2000" b="1" dirty="0" smtClean="0">
                <a:solidFill>
                  <a:schemeClr val="bg1"/>
                </a:solidFill>
              </a:rPr>
              <a:t>   printf("\n num[%d] is = %d ", </a:t>
            </a:r>
            <a:r>
              <a:rPr lang="en-IN" sz="2000" b="1" dirty="0" err="1" smtClean="0">
                <a:solidFill>
                  <a:schemeClr val="bg1"/>
                </a:solidFill>
              </a:rPr>
              <a:t>i</a:t>
            </a:r>
            <a:r>
              <a:rPr lang="en-IN" sz="2000" b="1" dirty="0" smtClean="0">
                <a:solidFill>
                  <a:schemeClr val="bg1"/>
                </a:solidFill>
              </a:rPr>
              <a:t>, num[</a:t>
            </a:r>
            <a:r>
              <a:rPr lang="en-IN" sz="2000" b="1" dirty="0" err="1" smtClean="0">
                <a:solidFill>
                  <a:schemeClr val="bg1"/>
                </a:solidFill>
              </a:rPr>
              <a:t>i</a:t>
            </a:r>
            <a:r>
              <a:rPr lang="en-IN" sz="2000" b="1" dirty="0" smtClean="0">
                <a:solidFill>
                  <a:schemeClr val="bg1"/>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 4;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&gt;= 0;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a:t>
            </a:r>
            <a:r>
              <a:rPr lang="en-IN" sz="2400" b="1" dirty="0" smtClean="0">
                <a:solidFill>
                  <a:srgbClr val="FFFF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sp>
        <p:nvSpPr>
          <p:cNvPr id="12" name="Rectangle 11"/>
          <p:cNvSpPr/>
          <p:nvPr/>
        </p:nvSpPr>
        <p:spPr>
          <a:xfrm>
            <a:off x="4716020" y="913678"/>
            <a:ext cx="4427985" cy="769441"/>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4716020" y="516612"/>
            <a:ext cx="4427985" cy="4493538"/>
          </a:xfrm>
          <a:prstGeom prst="rect">
            <a:avLst/>
          </a:prstGeom>
        </p:spPr>
        <p:txBody>
          <a:bodyPr wrap="square">
            <a:spAutoFit/>
          </a:bodyPr>
          <a:lstStyle/>
          <a:p>
            <a:r>
              <a:rPr lang="en-IN" sz="2200" dirty="0" smtClean="0"/>
              <a:t>//  </a:t>
            </a:r>
            <a:r>
              <a:rPr lang="en-IN" sz="2200" b="1" dirty="0" smtClean="0"/>
              <a:t>For loop</a:t>
            </a:r>
            <a:r>
              <a:rPr lang="en-IN" sz="2200" dirty="0" smtClean="0"/>
              <a:t> to print the array values</a:t>
            </a:r>
          </a:p>
          <a:p>
            <a:endParaRPr lang="en-US" sz="2200" dirty="0" smtClean="0"/>
          </a:p>
          <a:p>
            <a:r>
              <a:rPr lang="en-US" sz="2200" dirty="0" smtClean="0"/>
              <a:t>//  No. of times loop executes </a:t>
            </a:r>
          </a:p>
          <a:p>
            <a:r>
              <a:rPr lang="en-US" sz="2200" dirty="0" smtClean="0"/>
              <a:t>      	</a:t>
            </a:r>
            <a:r>
              <a:rPr lang="en-US" sz="2200" dirty="0" err="1" smtClean="0"/>
              <a:t>i</a:t>
            </a:r>
            <a:r>
              <a:rPr lang="en-US" sz="2200" dirty="0" smtClean="0"/>
              <a:t>=4  to  </a:t>
            </a:r>
            <a:r>
              <a:rPr lang="en-US" sz="2200" dirty="0" err="1" smtClean="0"/>
              <a:t>i</a:t>
            </a:r>
            <a:r>
              <a:rPr lang="en-US" sz="2200" dirty="0" smtClean="0"/>
              <a:t>&gt;=0 (i.e., 5 times)</a:t>
            </a:r>
          </a:p>
          <a:p>
            <a:endParaRPr lang="en-US" sz="2200" dirty="0" smtClean="0"/>
          </a:p>
          <a:p>
            <a:r>
              <a:rPr lang="en-US" sz="2200" dirty="0" smtClean="0"/>
              <a:t>//  </a:t>
            </a:r>
            <a:r>
              <a:rPr lang="en-US" sz="2200" dirty="0" err="1" smtClean="0"/>
              <a:t>i</a:t>
            </a:r>
            <a:r>
              <a:rPr lang="en-US" sz="2200" dirty="0" smtClean="0"/>
              <a:t>=0,  </a:t>
            </a:r>
            <a:r>
              <a:rPr lang="en-US" sz="2200" dirty="0" smtClean="0">
                <a:sym typeface="Wingdings" panose="05000000000000000000" pitchFamily="2" charset="2"/>
              </a:rPr>
              <a:t>  prints the last (fifth) </a:t>
            </a:r>
            <a:r>
              <a:rPr lang="en-US" sz="2200" dirty="0" smtClean="0"/>
              <a:t>value</a:t>
            </a:r>
          </a:p>
          <a:p>
            <a:r>
              <a:rPr lang="en-US" sz="2200" dirty="0" smtClean="0"/>
              <a:t>	      from the index 4</a:t>
            </a:r>
          </a:p>
          <a:p>
            <a:endParaRPr lang="en-US" sz="2200" dirty="0" smtClean="0"/>
          </a:p>
          <a:p>
            <a:r>
              <a:rPr lang="en-US" sz="2200" dirty="0" smtClean="0"/>
              <a:t>//  </a:t>
            </a:r>
            <a:r>
              <a:rPr lang="en-US" sz="2200" dirty="0" err="1" smtClean="0"/>
              <a:t>i</a:t>
            </a:r>
            <a:r>
              <a:rPr lang="en-US" sz="2200" dirty="0" smtClean="0"/>
              <a:t>=1,  </a:t>
            </a:r>
            <a:r>
              <a:rPr lang="en-US" sz="2200" dirty="0" smtClean="0">
                <a:sym typeface="Wingdings" panose="05000000000000000000" pitchFamily="2" charset="2"/>
              </a:rPr>
              <a:t>  prints the fourth </a:t>
            </a:r>
            <a:r>
              <a:rPr lang="en-US" sz="2200" dirty="0" smtClean="0"/>
              <a:t>value</a:t>
            </a:r>
          </a:p>
          <a:p>
            <a:r>
              <a:rPr lang="en-US" sz="2200" dirty="0" smtClean="0"/>
              <a:t>	      from the index 3</a:t>
            </a:r>
          </a:p>
          <a:p>
            <a:endParaRPr lang="en-US" sz="2200" dirty="0" smtClean="0">
              <a:sym typeface="Wingdings" panose="05000000000000000000" pitchFamily="2" charset="2"/>
            </a:endParaRPr>
          </a:p>
          <a:p>
            <a:endParaRPr lang="en-US" sz="2200" dirty="0" smtClean="0">
              <a:sym typeface="Wingdings" panose="05000000000000000000" pitchFamily="2" charset="2"/>
            </a:endParaRPr>
          </a:p>
          <a:p>
            <a:r>
              <a:rPr lang="en-US" sz="2200" dirty="0" smtClean="0">
                <a:sym typeface="Wingdings" panose="05000000000000000000" pitchFamily="2" charset="2"/>
              </a:rPr>
              <a:t> . . . Continues till </a:t>
            </a:r>
            <a:r>
              <a:rPr lang="en-US" sz="2200" dirty="0" err="1" smtClean="0">
                <a:sym typeface="Wingdings" panose="05000000000000000000" pitchFamily="2" charset="2"/>
              </a:rPr>
              <a:t>i</a:t>
            </a:r>
            <a:r>
              <a:rPr lang="en-US" sz="2200" dirty="0" smtClean="0">
                <a:sym typeface="Wingdings" panose="05000000000000000000" pitchFamily="2" charset="2"/>
              </a:rPr>
              <a:t>=0.</a:t>
            </a: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a:t>
            </a:r>
            <a:r>
              <a:rPr lang="en-IN" sz="2000" b="1" dirty="0" smtClean="0">
                <a:solidFill>
                  <a:srgbClr val="FF0000"/>
                </a:solidFill>
              </a:rPr>
              <a:t>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 = 4;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  &gt;= 0;   </a:t>
            </a:r>
            <a:r>
              <a:rPr lang="en-IN" sz="2400" b="1" dirty="0" err="1" smtClean="0">
                <a:solidFill>
                  <a:srgbClr val="FF0000"/>
                </a:solidFill>
                <a:effectLst>
                  <a:outerShdw blurRad="38100" dist="38100" dir="2700000" algn="tl">
                    <a:srgbClr val="000000">
                      <a:alpha val="43137"/>
                    </a:srgbClr>
                  </a:outerShdw>
                </a:effectLst>
              </a:rPr>
              <a:t>i</a:t>
            </a:r>
            <a:r>
              <a:rPr lang="en-IN" sz="2400" b="1" dirty="0" smtClean="0">
                <a:solidFill>
                  <a:srgbClr val="FF0000"/>
                </a:solidFill>
                <a:effectLst>
                  <a:outerShdw blurRad="38100" dist="38100" dir="2700000" algn="tl">
                    <a:srgbClr val="000000">
                      <a:alpha val="43137"/>
                    </a:srgbClr>
                  </a:outerShdw>
                </a:effectLst>
              </a:rPr>
              <a:t>--</a:t>
            </a:r>
            <a:r>
              <a:rPr lang="en-IN" sz="2400" b="1" dirty="0" smtClean="0">
                <a:solidFill>
                  <a:srgbClr val="FF00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8" presetClass="entr" presetSubtype="3"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animEffect transition="in" filter="strips(upRight)">
                                      <p:cBhvr>
                                        <p:cTn id="15" dur="1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3.1</a:t>
            </a: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pPr/>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8" name="Rectangle 7"/>
          <p:cNvSpPr/>
          <p:nvPr/>
        </p:nvSpPr>
        <p:spPr>
          <a:xfrm>
            <a:off x="4716020" y="913678"/>
            <a:ext cx="4427985" cy="4708981"/>
          </a:xfrm>
          <a:prstGeom prst="rect">
            <a:avLst/>
          </a:prstGeom>
        </p:spPr>
        <p:txBody>
          <a:bodyPr wrap="square">
            <a:spAutoFit/>
          </a:bodyPr>
          <a:lstStyle/>
          <a:p>
            <a:pPr>
              <a:lnSpc>
                <a:spcPct val="150000"/>
              </a:lnSpc>
            </a:pPr>
            <a:r>
              <a:rPr lang="en-US" sz="2200" b="1" dirty="0" smtClean="0">
                <a:sym typeface="Wingdings" panose="05000000000000000000" pitchFamily="2" charset="2"/>
              </a:rPr>
              <a:t>OUTPUT:</a:t>
            </a:r>
          </a:p>
          <a:p>
            <a:pPr>
              <a:lnSpc>
                <a:spcPct val="150000"/>
              </a:lnSpc>
            </a:pPr>
            <a:r>
              <a:rPr lang="en-US" sz="2200" dirty="0" smtClean="0">
                <a:sym typeface="Wingdings" panose="05000000000000000000" pitchFamily="2" charset="2"/>
              </a:rPr>
              <a:t>Enter 5 values:</a:t>
            </a:r>
          </a:p>
          <a:p>
            <a:pPr>
              <a:lnSpc>
                <a:spcPct val="150000"/>
              </a:lnSpc>
            </a:pPr>
            <a:r>
              <a:rPr lang="en-US" sz="2200" dirty="0" smtClean="0">
                <a:sym typeface="Wingdings" panose="05000000000000000000" pitchFamily="2" charset="2"/>
              </a:rPr>
              <a:t>1 2 3 4 5</a:t>
            </a:r>
          </a:p>
          <a:p>
            <a:pPr>
              <a:lnSpc>
                <a:spcPct val="150000"/>
              </a:lnSpc>
            </a:pPr>
            <a:r>
              <a:rPr lang="en-IN" sz="2400" dirty="0" smtClean="0"/>
              <a:t>The values are reversed:</a:t>
            </a:r>
          </a:p>
          <a:p>
            <a:r>
              <a:rPr lang="en-US" sz="2200" dirty="0" smtClean="0">
                <a:sym typeface="Wingdings" panose="05000000000000000000" pitchFamily="2" charset="2"/>
              </a:rPr>
              <a:t>num [4] =5</a:t>
            </a:r>
          </a:p>
          <a:p>
            <a:r>
              <a:rPr lang="en-US" sz="2200" dirty="0" smtClean="0">
                <a:sym typeface="Wingdings" panose="05000000000000000000" pitchFamily="2" charset="2"/>
              </a:rPr>
              <a:t>num [3] =4</a:t>
            </a:r>
          </a:p>
          <a:p>
            <a:r>
              <a:rPr lang="en-US" sz="2200" dirty="0" smtClean="0">
                <a:sym typeface="Wingdings" panose="05000000000000000000" pitchFamily="2" charset="2"/>
              </a:rPr>
              <a:t>num [2] =3</a:t>
            </a:r>
          </a:p>
          <a:p>
            <a:r>
              <a:rPr lang="en-US" sz="2200" dirty="0" smtClean="0">
                <a:sym typeface="Wingdings" panose="05000000000000000000" pitchFamily="2" charset="2"/>
              </a:rPr>
              <a:t>num [1] =2</a:t>
            </a:r>
          </a:p>
          <a:p>
            <a:r>
              <a:rPr lang="en-US" sz="2200" dirty="0" smtClean="0">
                <a:sym typeface="Wingdings" panose="05000000000000000000" pitchFamily="2" charset="2"/>
              </a:rPr>
              <a:t>num [0] =1</a:t>
            </a:r>
          </a:p>
          <a:p>
            <a:pPr>
              <a:lnSpc>
                <a:spcPct val="150000"/>
              </a:lnSpc>
            </a:pPr>
            <a:r>
              <a:rPr lang="en-US" sz="2200" dirty="0" smtClean="0">
                <a:sym typeface="Wingdings" panose="05000000000000000000" pitchFamily="2" charset="2"/>
              </a:rPr>
              <a:t> </a:t>
            </a:r>
          </a:p>
          <a:p>
            <a:r>
              <a:rPr lang="en-US" sz="2200" dirty="0" smtClean="0">
                <a:sym typeface="Wingdings" panose="05000000000000000000" pitchFamily="2" charset="2"/>
              </a:rPr>
              <a:t> </a:t>
            </a:r>
          </a:p>
        </p:txBody>
      </p:sp>
      <p:sp>
        <p:nvSpPr>
          <p:cNvPr id="7" name="Rectangle 6"/>
          <p:cNvSpPr/>
          <p:nvPr/>
        </p:nvSpPr>
        <p:spPr>
          <a:xfrm>
            <a:off x="152400" y="133350"/>
            <a:ext cx="4572000" cy="4770537"/>
          </a:xfrm>
          <a:prstGeom prst="rect">
            <a:avLst/>
          </a:prstGeom>
        </p:spPr>
        <p:txBody>
          <a:bodyPr>
            <a:spAutoFit/>
          </a:bodyPr>
          <a:lstStyle/>
          <a:p>
            <a:r>
              <a:rPr lang="en-IN" sz="2000" dirty="0" smtClean="0">
                <a:solidFill>
                  <a:schemeClr val="bg1"/>
                </a:solidFill>
              </a:rPr>
              <a:t>#include &lt;stdio.h&gt;</a:t>
            </a:r>
          </a:p>
          <a:p>
            <a:r>
              <a:rPr lang="en-IN" sz="2000" dirty="0" smtClean="0">
                <a:solidFill>
                  <a:schemeClr val="bg1"/>
                </a:solidFill>
              </a:rPr>
              <a:t>int main ()  {</a:t>
            </a:r>
          </a:p>
          <a:p>
            <a:r>
              <a:rPr lang="en-IN" sz="2000" dirty="0" smtClean="0">
                <a:solidFill>
                  <a:schemeClr val="bg1"/>
                </a:solidFill>
              </a:rPr>
              <a:t>int </a:t>
            </a:r>
            <a:r>
              <a:rPr lang="en-IN" sz="2000" dirty="0" err="1" smtClean="0">
                <a:solidFill>
                  <a:schemeClr val="bg1"/>
                </a:solidFill>
              </a:rPr>
              <a:t>i</a:t>
            </a:r>
            <a:r>
              <a:rPr lang="en-IN" sz="2000" dirty="0" smtClean="0">
                <a:solidFill>
                  <a:schemeClr val="bg1"/>
                </a:solidFill>
              </a:rPr>
              <a:t>, num[5];</a:t>
            </a:r>
          </a:p>
          <a:p>
            <a:r>
              <a:rPr lang="en-IN" sz="2000" dirty="0" smtClean="0">
                <a:solidFill>
                  <a:schemeClr val="bg1"/>
                </a:solidFill>
              </a:rPr>
              <a:t>printf("Enter 5 values:");</a:t>
            </a:r>
          </a:p>
          <a:p>
            <a:endParaRPr lang="en-IN" sz="2000" dirty="0" smtClean="0">
              <a:solidFill>
                <a:schemeClr val="bg1"/>
              </a:solidFill>
            </a:endParaRPr>
          </a:p>
          <a:p>
            <a:r>
              <a:rPr lang="en-IN" sz="2000" dirty="0" smtClean="0">
                <a:solidFill>
                  <a:schemeClr val="bg1"/>
                </a:solidFill>
              </a:rPr>
              <a:t>for( </a:t>
            </a:r>
            <a:r>
              <a:rPr lang="en-IN" sz="2000" dirty="0" err="1" smtClean="0">
                <a:solidFill>
                  <a:schemeClr val="bg1"/>
                </a:solidFill>
              </a:rPr>
              <a:t>i</a:t>
            </a:r>
            <a:r>
              <a:rPr lang="en-IN" sz="2000" dirty="0" smtClean="0">
                <a:solidFill>
                  <a:schemeClr val="bg1"/>
                </a:solidFill>
              </a:rPr>
              <a:t> = 0;   </a:t>
            </a:r>
            <a:r>
              <a:rPr lang="en-IN" sz="2000" dirty="0" err="1" smtClean="0">
                <a:solidFill>
                  <a:schemeClr val="bg1"/>
                </a:solidFill>
              </a:rPr>
              <a:t>i</a:t>
            </a:r>
            <a:r>
              <a:rPr lang="en-IN" sz="2000" dirty="0" smtClean="0">
                <a:solidFill>
                  <a:schemeClr val="bg1"/>
                </a:solidFill>
              </a:rPr>
              <a:t> &lt; 5;  </a:t>
            </a:r>
            <a:r>
              <a:rPr lang="en-IN" sz="2000" dirty="0" err="1" smtClean="0">
                <a:solidFill>
                  <a:schemeClr val="bg1"/>
                </a:solidFill>
              </a:rPr>
              <a:t>i</a:t>
            </a:r>
            <a:r>
              <a:rPr lang="en-IN" sz="2000" dirty="0" smtClean="0">
                <a:solidFill>
                  <a:schemeClr val="bg1"/>
                </a:solidFill>
              </a:rPr>
              <a:t>++ )</a:t>
            </a:r>
          </a:p>
          <a:p>
            <a:r>
              <a:rPr lang="en-IN" sz="2000" dirty="0" smtClean="0">
                <a:solidFill>
                  <a:schemeClr val="bg1"/>
                </a:solidFill>
              </a:rPr>
              <a:t>    scanf("%d", &amp;num[ </a:t>
            </a:r>
            <a:r>
              <a:rPr lang="en-IN" sz="2000" dirty="0" err="1" smtClean="0">
                <a:solidFill>
                  <a:schemeClr val="bg1"/>
                </a:solidFill>
              </a:rPr>
              <a:t>i</a:t>
            </a:r>
            <a:r>
              <a:rPr lang="en-IN" sz="2000" dirty="0" smtClean="0">
                <a:solidFill>
                  <a:schemeClr val="bg1"/>
                </a:solidFill>
              </a:rPr>
              <a:t> ] );</a:t>
            </a:r>
          </a:p>
          <a:p>
            <a:endParaRPr lang="en-IN" sz="2000" dirty="0" smtClean="0">
              <a:solidFill>
                <a:schemeClr val="bg1"/>
              </a:solidFill>
            </a:endParaRPr>
          </a:p>
          <a:p>
            <a:r>
              <a:rPr lang="en-IN" sz="2000" dirty="0" smtClean="0">
                <a:solidFill>
                  <a:schemeClr val="bg1"/>
                </a:solidFill>
              </a:rPr>
              <a:t>printf("\n The entered values are:");</a:t>
            </a:r>
          </a:p>
          <a:p>
            <a:endParaRPr lang="en-IN" sz="2000" dirty="0" smtClean="0">
              <a:solidFill>
                <a:schemeClr val="bg1"/>
              </a:solidFill>
            </a:endParaRPr>
          </a:p>
          <a:p>
            <a:r>
              <a:rPr lang="en-IN" sz="2000" b="1" dirty="0" smtClean="0">
                <a:solidFill>
                  <a:srgbClr val="FFFF00"/>
                </a:solidFill>
              </a:rPr>
              <a:t>for(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 4;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  &gt;= 0;   </a:t>
            </a:r>
            <a:r>
              <a:rPr lang="en-IN" sz="2400" b="1" dirty="0" err="1" smtClean="0">
                <a:solidFill>
                  <a:srgbClr val="FFFF00"/>
                </a:solidFill>
                <a:effectLst>
                  <a:outerShdw blurRad="38100" dist="38100" dir="2700000" algn="tl">
                    <a:srgbClr val="000000">
                      <a:alpha val="43137"/>
                    </a:srgbClr>
                  </a:outerShdw>
                </a:effectLst>
              </a:rPr>
              <a:t>i</a:t>
            </a:r>
            <a:r>
              <a:rPr lang="en-IN" sz="2400" b="1" dirty="0" smtClean="0">
                <a:solidFill>
                  <a:srgbClr val="FFFF00"/>
                </a:solidFill>
                <a:effectLst>
                  <a:outerShdw blurRad="38100" dist="38100" dir="2700000" algn="tl">
                    <a:srgbClr val="000000">
                      <a:alpha val="43137"/>
                    </a:srgbClr>
                  </a:outerShdw>
                </a:effectLst>
              </a:rPr>
              <a:t>--</a:t>
            </a:r>
            <a:r>
              <a:rPr lang="en-IN" sz="2400" b="1" dirty="0" smtClean="0">
                <a:solidFill>
                  <a:srgbClr val="FFFF00"/>
                </a:solidFill>
              </a:rPr>
              <a:t> </a:t>
            </a:r>
            <a:r>
              <a:rPr lang="en-IN" sz="2000" b="1" dirty="0" smtClean="0">
                <a:solidFill>
                  <a:srgbClr val="FFFF00"/>
                </a:solidFill>
              </a:rPr>
              <a:t>)</a:t>
            </a:r>
          </a:p>
          <a:p>
            <a:r>
              <a:rPr lang="en-IN" sz="2000" b="1" dirty="0" smtClean="0">
                <a:solidFill>
                  <a:srgbClr val="FFFF00"/>
                </a:solidFill>
              </a:rPr>
              <a:t>   printf("\n num[%d] is = %d ", </a:t>
            </a:r>
            <a:r>
              <a:rPr lang="en-IN" sz="2000" b="1" dirty="0" err="1" smtClean="0">
                <a:solidFill>
                  <a:srgbClr val="FFFF00"/>
                </a:solidFill>
              </a:rPr>
              <a:t>i</a:t>
            </a:r>
            <a:r>
              <a:rPr lang="en-IN" sz="2000" b="1" dirty="0" smtClean="0">
                <a:solidFill>
                  <a:srgbClr val="FFFF00"/>
                </a:solidFill>
              </a:rPr>
              <a:t>, num[</a:t>
            </a:r>
            <a:r>
              <a:rPr lang="en-IN" sz="2000" b="1" dirty="0" err="1" smtClean="0">
                <a:solidFill>
                  <a:srgbClr val="FFFF00"/>
                </a:solidFill>
              </a:rPr>
              <a:t>i</a:t>
            </a:r>
            <a:r>
              <a:rPr lang="en-IN" sz="2000" b="1" dirty="0" smtClean="0">
                <a:solidFill>
                  <a:srgbClr val="FFFF00"/>
                </a:solidFill>
              </a:rPr>
              <a:t>]);</a:t>
            </a:r>
          </a:p>
          <a:p>
            <a:endParaRPr lang="en-IN" sz="2000" dirty="0" smtClean="0">
              <a:solidFill>
                <a:schemeClr val="bg1"/>
              </a:solidFill>
            </a:endParaRPr>
          </a:p>
          <a:p>
            <a:r>
              <a:rPr lang="en-IN" sz="2000" dirty="0" smtClean="0">
                <a:solidFill>
                  <a:schemeClr val="bg1"/>
                </a:solidFill>
              </a:rPr>
              <a:t>return 0;</a:t>
            </a:r>
          </a:p>
          <a:p>
            <a:r>
              <a:rPr lang="en-IN" sz="2000" dirty="0" smtClean="0">
                <a:solidFill>
                  <a:schemeClr val="bg1"/>
                </a:solidFill>
              </a:rPr>
              <a:t>}</a:t>
            </a:r>
            <a:endParaRPr lang="en-IN"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14400" y="1113587"/>
            <a:ext cx="3600400" cy="589072"/>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[4] </a:t>
            </a:r>
          </a:p>
        </p:txBody>
      </p:sp>
      <p:sp>
        <p:nvSpPr>
          <p:cNvPr id="10" name="Rectangle 9"/>
          <p:cNvSpPr/>
          <p:nvPr/>
        </p:nvSpPr>
        <p:spPr>
          <a:xfrm>
            <a:off x="1066800" y="357505"/>
            <a:ext cx="1447800" cy="461665"/>
          </a:xfrm>
          <a:prstGeom prst="rect">
            <a:avLst/>
          </a:prstGeom>
        </p:spPr>
        <p:txBody>
          <a:bodyPr wrap="square">
            <a:spAutoFit/>
          </a:bodyPr>
          <a:lstStyle/>
          <a:p>
            <a:r>
              <a:rPr lang="en-US" sz="2400" b="1" dirty="0" smtClean="0"/>
              <a:t>  2D Array</a:t>
            </a:r>
          </a:p>
        </p:txBody>
      </p:sp>
      <p:sp>
        <p:nvSpPr>
          <p:cNvPr id="12" name="Rectangle 11"/>
          <p:cNvSpPr/>
          <p:nvPr/>
        </p:nvSpPr>
        <p:spPr>
          <a:xfrm>
            <a:off x="4495800" y="0"/>
            <a:ext cx="4648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b="1" dirty="0" smtClean="0">
              <a:solidFill>
                <a:schemeClr val="bg1"/>
              </a:solidFill>
            </a:endParaRPr>
          </a:p>
        </p:txBody>
      </p:sp>
      <p:sp>
        <p:nvSpPr>
          <p:cNvPr id="21" name="Rectangle 20"/>
          <p:cNvSpPr/>
          <p:nvPr/>
        </p:nvSpPr>
        <p:spPr>
          <a:xfrm>
            <a:off x="1838245" y="1271885"/>
            <a:ext cx="1773242" cy="461665"/>
          </a:xfrm>
          <a:prstGeom prst="rect">
            <a:avLst/>
          </a:prstGeom>
        </p:spPr>
        <p:txBody>
          <a:bodyPr wrap="none">
            <a:spAutoFit/>
          </a:bodyPr>
          <a:lstStyle/>
          <a:p>
            <a:r>
              <a:rPr lang="en-US" sz="2400" b="1" dirty="0" smtClean="0"/>
              <a:t>= {1, 2, 3, 4};</a:t>
            </a:r>
            <a:endParaRPr lang="en-IN" sz="2400"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457200" y="1885950"/>
            <a:ext cx="1981200" cy="646331"/>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[2][2]; </a:t>
            </a:r>
          </a:p>
        </p:txBody>
      </p:sp>
      <p:sp>
        <p:nvSpPr>
          <p:cNvPr id="32" name="Rectangle 31"/>
          <p:cNvSpPr/>
          <p:nvPr/>
        </p:nvSpPr>
        <p:spPr>
          <a:xfrm>
            <a:off x="5943600" y="438150"/>
            <a:ext cx="1981200" cy="430887"/>
          </a:xfrm>
          <a:prstGeom prst="rect">
            <a:avLst/>
          </a:prstGeom>
        </p:spPr>
        <p:txBody>
          <a:bodyPr wrap="square">
            <a:spAutoFit/>
          </a:bodyPr>
          <a:lstStyle/>
          <a:p>
            <a:r>
              <a:rPr lang="en-US" sz="2200" b="1" dirty="0" smtClean="0">
                <a:solidFill>
                  <a:schemeClr val="bg1"/>
                </a:solidFill>
              </a:rPr>
              <a:t>Col _0     Col_1     </a:t>
            </a:r>
          </a:p>
        </p:txBody>
      </p:sp>
      <p:sp>
        <p:nvSpPr>
          <p:cNvPr id="46" name="Rectangle 45"/>
          <p:cNvSpPr/>
          <p:nvPr/>
        </p:nvSpPr>
        <p:spPr>
          <a:xfrm>
            <a:off x="5943600" y="1047750"/>
            <a:ext cx="1981200" cy="400110"/>
          </a:xfrm>
          <a:prstGeom prst="rect">
            <a:avLst/>
          </a:prstGeom>
        </p:spPr>
        <p:txBody>
          <a:bodyPr wrap="square">
            <a:spAutoFit/>
          </a:bodyPr>
          <a:lstStyle/>
          <a:p>
            <a:r>
              <a:rPr lang="en-US" sz="2000" b="1" dirty="0" smtClean="0">
                <a:solidFill>
                  <a:schemeClr val="bg1"/>
                </a:solidFill>
              </a:rPr>
              <a:t>a[0][0]     a[0][1]   </a:t>
            </a:r>
          </a:p>
        </p:txBody>
      </p:sp>
      <p:sp>
        <p:nvSpPr>
          <p:cNvPr id="47" name="Rectangle 46"/>
          <p:cNvSpPr/>
          <p:nvPr/>
        </p:nvSpPr>
        <p:spPr>
          <a:xfrm>
            <a:off x="5943600" y="2190750"/>
            <a:ext cx="1981200" cy="400110"/>
          </a:xfrm>
          <a:prstGeom prst="rect">
            <a:avLst/>
          </a:prstGeom>
        </p:spPr>
        <p:txBody>
          <a:bodyPr wrap="square">
            <a:spAutoFit/>
          </a:bodyPr>
          <a:lstStyle/>
          <a:p>
            <a:r>
              <a:rPr lang="en-US" sz="2000" b="1" dirty="0" smtClean="0">
                <a:solidFill>
                  <a:schemeClr val="bg1"/>
                </a:solidFill>
              </a:rPr>
              <a:t>a[1][0]     a[1][1]    </a:t>
            </a:r>
          </a:p>
        </p:txBody>
      </p:sp>
      <p:sp>
        <p:nvSpPr>
          <p:cNvPr id="48" name="Rectangle 47"/>
          <p:cNvSpPr/>
          <p:nvPr/>
        </p:nvSpPr>
        <p:spPr>
          <a:xfrm>
            <a:off x="4876800" y="1550134"/>
            <a:ext cx="1066800" cy="400110"/>
          </a:xfrm>
          <a:prstGeom prst="rect">
            <a:avLst/>
          </a:prstGeom>
        </p:spPr>
        <p:txBody>
          <a:bodyPr wrap="square">
            <a:spAutoFit/>
          </a:bodyPr>
          <a:lstStyle/>
          <a:p>
            <a:r>
              <a:rPr lang="en-US" sz="2000" b="1" dirty="0" smtClean="0">
                <a:solidFill>
                  <a:schemeClr val="bg1"/>
                </a:solidFill>
              </a:rPr>
              <a:t>Row_0</a:t>
            </a:r>
          </a:p>
        </p:txBody>
      </p:sp>
      <p:sp>
        <p:nvSpPr>
          <p:cNvPr id="49" name="Rectangle 48"/>
          <p:cNvSpPr/>
          <p:nvPr/>
        </p:nvSpPr>
        <p:spPr>
          <a:xfrm>
            <a:off x="4876800" y="2647950"/>
            <a:ext cx="1066800" cy="400110"/>
          </a:xfrm>
          <a:prstGeom prst="rect">
            <a:avLst/>
          </a:prstGeom>
        </p:spPr>
        <p:txBody>
          <a:bodyPr wrap="square">
            <a:spAutoFit/>
          </a:bodyPr>
          <a:lstStyle/>
          <a:p>
            <a:r>
              <a:rPr lang="en-US" sz="2000" b="1" dirty="0" smtClean="0">
                <a:solidFill>
                  <a:schemeClr val="bg1"/>
                </a:solidFill>
              </a:rPr>
              <a:t>Row_1</a:t>
            </a:r>
          </a:p>
        </p:txBody>
      </p:sp>
      <p:sp>
        <p:nvSpPr>
          <p:cNvPr id="50" name="Rectangle 49"/>
          <p:cNvSpPr/>
          <p:nvPr/>
        </p:nvSpPr>
        <p:spPr>
          <a:xfrm>
            <a:off x="5791200" y="971550"/>
            <a:ext cx="2209800" cy="22860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457200" y="2724150"/>
            <a:ext cx="4419600" cy="646331"/>
          </a:xfrm>
          <a:prstGeom prst="rect">
            <a:avLst/>
          </a:prstGeom>
          <a:noFill/>
        </p:spPr>
        <p:txBody>
          <a:bodyPr wrap="square" rtlCol="0">
            <a:spAutoFit/>
          </a:bodyPr>
          <a:lstStyle/>
          <a:p>
            <a:pPr>
              <a:lnSpc>
                <a:spcPct val="150000"/>
              </a:lnSpc>
            </a:pPr>
            <a:r>
              <a:rPr lang="en-US" sz="2400" b="1" dirty="0" smtClean="0"/>
              <a:t>int  a[2][2] = { {1,2}, {3, 4} }; </a:t>
            </a:r>
          </a:p>
        </p:txBody>
      </p:sp>
      <p:cxnSp>
        <p:nvCxnSpPr>
          <p:cNvPr id="53" name="Straight Arrow Connector 52"/>
          <p:cNvCxnSpPr/>
          <p:nvPr/>
        </p:nvCxnSpPr>
        <p:spPr>
          <a:xfrm rot="5400000" flipH="1" flipV="1">
            <a:off x="1143794" y="3485356"/>
            <a:ext cx="304800"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rot="5400000" flipH="1" flipV="1">
            <a:off x="1599406" y="3484562"/>
            <a:ext cx="304800"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762000" y="3710285"/>
            <a:ext cx="2590800" cy="461665"/>
          </a:xfrm>
          <a:prstGeom prst="rect">
            <a:avLst/>
          </a:prstGeom>
        </p:spPr>
        <p:txBody>
          <a:bodyPr wrap="square">
            <a:spAutoFit/>
          </a:bodyPr>
          <a:lstStyle/>
          <a:p>
            <a:r>
              <a:rPr lang="en-US" sz="2400" b="1" dirty="0" smtClean="0"/>
              <a:t>Row   Column </a:t>
            </a:r>
          </a:p>
        </p:txBody>
      </p:sp>
      <p:sp>
        <p:nvSpPr>
          <p:cNvPr id="56" name="TextBox 55"/>
          <p:cNvSpPr txBox="1"/>
          <p:nvPr/>
        </p:nvSpPr>
        <p:spPr>
          <a:xfrm>
            <a:off x="5989712"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1</a:t>
            </a:r>
            <a:endParaRPr lang="en-IN" b="1" dirty="0">
              <a:effectLst>
                <a:outerShdw blurRad="38100" dist="38100" dir="2700000" algn="tl">
                  <a:srgbClr val="000000">
                    <a:alpha val="43137"/>
                  </a:srgbClr>
                </a:outerShdw>
              </a:effectLst>
            </a:endParaRPr>
          </a:p>
        </p:txBody>
      </p:sp>
      <p:sp>
        <p:nvSpPr>
          <p:cNvPr id="57" name="Rectangle 56"/>
          <p:cNvSpPr/>
          <p:nvPr/>
        </p:nvSpPr>
        <p:spPr>
          <a:xfrm>
            <a:off x="5943601" y="1502407"/>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58" name="Rectangle 57"/>
          <p:cNvSpPr/>
          <p:nvPr/>
        </p:nvSpPr>
        <p:spPr>
          <a:xfrm>
            <a:off x="6934200" y="15024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effectLst>
                <a:outerShdw blurRad="38100" dist="38100" dir="2700000" algn="tl">
                  <a:srgbClr val="000000">
                    <a:alpha val="43137"/>
                  </a:srgbClr>
                </a:outerShdw>
              </a:effectLst>
            </a:endParaRPr>
          </a:p>
        </p:txBody>
      </p:sp>
      <p:sp>
        <p:nvSpPr>
          <p:cNvPr id="59" name="Rectangle 58"/>
          <p:cNvSpPr/>
          <p:nvPr/>
        </p:nvSpPr>
        <p:spPr>
          <a:xfrm>
            <a:off x="5943600" y="2619095"/>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tx1"/>
              </a:solidFill>
              <a:effectLst>
                <a:outerShdw blurRad="38100" dist="38100" dir="2700000" algn="tl">
                  <a:srgbClr val="000000">
                    <a:alpha val="43137"/>
                  </a:srgbClr>
                </a:outerShdw>
              </a:effectLst>
            </a:endParaRPr>
          </a:p>
        </p:txBody>
      </p:sp>
      <p:sp>
        <p:nvSpPr>
          <p:cNvPr id="60" name="Rectangle 59"/>
          <p:cNvSpPr/>
          <p:nvPr/>
        </p:nvSpPr>
        <p:spPr>
          <a:xfrm>
            <a:off x="6934199" y="26190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effectLst>
                <a:outerShdw blurRad="38100" dist="38100" dir="2700000" algn="tl">
                  <a:srgbClr val="000000">
                    <a:alpha val="43137"/>
                  </a:srgbClr>
                </a:outerShdw>
              </a:effectLst>
            </a:endParaRPr>
          </a:p>
        </p:txBody>
      </p:sp>
      <p:sp>
        <p:nvSpPr>
          <p:cNvPr id="65" name="TextBox 64"/>
          <p:cNvSpPr txBox="1"/>
          <p:nvPr/>
        </p:nvSpPr>
        <p:spPr>
          <a:xfrm>
            <a:off x="6019800"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1</a:t>
            </a:r>
            <a:endParaRPr lang="en-IN" b="1" dirty="0">
              <a:effectLst>
                <a:outerShdw blurRad="38100" dist="38100" dir="2700000" algn="tl">
                  <a:srgbClr val="000000">
                    <a:alpha val="43137"/>
                  </a:srgbClr>
                </a:outerShdw>
              </a:effectLst>
            </a:endParaRPr>
          </a:p>
        </p:txBody>
      </p:sp>
      <p:sp>
        <p:nvSpPr>
          <p:cNvPr id="66" name="TextBox 65"/>
          <p:cNvSpPr txBox="1"/>
          <p:nvPr/>
        </p:nvSpPr>
        <p:spPr>
          <a:xfrm>
            <a:off x="6980312" y="15049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67" name="TextBox 66"/>
          <p:cNvSpPr txBox="1"/>
          <p:nvPr/>
        </p:nvSpPr>
        <p:spPr>
          <a:xfrm>
            <a:off x="6019800" y="2571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3</a:t>
            </a:r>
            <a:endParaRPr lang="en-IN" b="1" dirty="0">
              <a:effectLst>
                <a:outerShdw blurRad="38100" dist="38100" dir="2700000" algn="tl">
                  <a:srgbClr val="000000">
                    <a:alpha val="43137"/>
                  </a:srgbClr>
                </a:outerShdw>
              </a:effectLst>
            </a:endParaRPr>
          </a:p>
        </p:txBody>
      </p:sp>
      <p:sp>
        <p:nvSpPr>
          <p:cNvPr id="68" name="TextBox 67"/>
          <p:cNvSpPr txBox="1"/>
          <p:nvPr/>
        </p:nvSpPr>
        <p:spPr>
          <a:xfrm>
            <a:off x="6980312" y="2571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4</a:t>
            </a:r>
            <a:endParaRPr lang="en-IN" b="1" dirty="0">
              <a:effectLst>
                <a:outerShdw blurRad="38100" dist="38100" dir="2700000" algn="tl">
                  <a:srgbClr val="000000">
                    <a:alpha val="43137"/>
                  </a:srgbClr>
                </a:outerShdw>
              </a:effectLst>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10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10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1000"/>
                                        <p:tgtEl>
                                          <p:spTgt spid="53"/>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1000"/>
                                        <p:tgtEl>
                                          <p:spTgt spid="5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10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strips(downRight)">
                                      <p:cBhvr>
                                        <p:cTn id="44" dur="1000"/>
                                        <p:tgtEl>
                                          <p:spTgt spid="50"/>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1000"/>
                                        <p:tgtEl>
                                          <p:spTgt spid="32"/>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000" fill="hold"/>
                                        <p:tgtEl>
                                          <p:spTgt spid="57"/>
                                        </p:tgtEl>
                                        <p:attrNameLst>
                                          <p:attrName>ppt_w</p:attrName>
                                        </p:attrNameLst>
                                      </p:cBhvr>
                                      <p:tavLst>
                                        <p:tav tm="0">
                                          <p:val>
                                            <p:strVal val="#ppt_w*0.70"/>
                                          </p:val>
                                        </p:tav>
                                        <p:tav tm="100000">
                                          <p:val>
                                            <p:strVal val="#ppt_w"/>
                                          </p:val>
                                        </p:tav>
                                      </p:tavLst>
                                    </p:anim>
                                    <p:anim calcmode="lin" valueType="num">
                                      <p:cBhvr>
                                        <p:cTn id="62" dur="1000" fill="hold"/>
                                        <p:tgtEl>
                                          <p:spTgt spid="57"/>
                                        </p:tgtEl>
                                        <p:attrNameLst>
                                          <p:attrName>ppt_h</p:attrName>
                                        </p:attrNameLst>
                                      </p:cBhvr>
                                      <p:tavLst>
                                        <p:tav tm="0">
                                          <p:val>
                                            <p:strVal val="#ppt_h"/>
                                          </p:val>
                                        </p:tav>
                                        <p:tav tm="100000">
                                          <p:val>
                                            <p:strVal val="#ppt_h"/>
                                          </p:val>
                                        </p:tav>
                                      </p:tavLst>
                                    </p:anim>
                                    <p:animEffect transition="in" filter="fade">
                                      <p:cBhvr>
                                        <p:cTn id="63" dur="1000"/>
                                        <p:tgtEl>
                                          <p:spTgt spid="57"/>
                                        </p:tgtEl>
                                      </p:cBhvr>
                                    </p:animEffect>
                                  </p:childTnLst>
                                </p:cTn>
                              </p:par>
                            </p:childTnLst>
                          </p:cTn>
                        </p:par>
                        <p:par>
                          <p:cTn id="64" fill="hold">
                            <p:stCondLst>
                              <p:cond delay="1000"/>
                            </p:stCondLst>
                            <p:childTnLst>
                              <p:par>
                                <p:cTn id="65" presetID="55"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1000" fill="hold"/>
                                        <p:tgtEl>
                                          <p:spTgt spid="58"/>
                                        </p:tgtEl>
                                        <p:attrNameLst>
                                          <p:attrName>ppt_w</p:attrName>
                                        </p:attrNameLst>
                                      </p:cBhvr>
                                      <p:tavLst>
                                        <p:tav tm="0">
                                          <p:val>
                                            <p:strVal val="#ppt_w*0.70"/>
                                          </p:val>
                                        </p:tav>
                                        <p:tav tm="100000">
                                          <p:val>
                                            <p:strVal val="#ppt_w"/>
                                          </p:val>
                                        </p:tav>
                                      </p:tavLst>
                                    </p:anim>
                                    <p:anim calcmode="lin" valueType="num">
                                      <p:cBhvr>
                                        <p:cTn id="68" dur="1000" fill="hold"/>
                                        <p:tgtEl>
                                          <p:spTgt spid="58"/>
                                        </p:tgtEl>
                                        <p:attrNameLst>
                                          <p:attrName>ppt_h</p:attrName>
                                        </p:attrNameLst>
                                      </p:cBhvr>
                                      <p:tavLst>
                                        <p:tav tm="0">
                                          <p:val>
                                            <p:strVal val="#ppt_h"/>
                                          </p:val>
                                        </p:tav>
                                        <p:tav tm="100000">
                                          <p:val>
                                            <p:strVal val="#ppt_h"/>
                                          </p:val>
                                        </p:tav>
                                      </p:tavLst>
                                    </p:anim>
                                    <p:animEffect transition="in" filter="fade">
                                      <p:cBhvr>
                                        <p:cTn id="69" dur="1000"/>
                                        <p:tgtEl>
                                          <p:spTgt spid="58"/>
                                        </p:tgtEl>
                                      </p:cBhvr>
                                    </p:animEffect>
                                  </p:childTnLst>
                                </p:cTn>
                              </p:par>
                            </p:childTnLst>
                          </p:cTn>
                        </p:par>
                        <p:par>
                          <p:cTn id="70" fill="hold">
                            <p:stCondLst>
                              <p:cond delay="2000"/>
                            </p:stCondLst>
                            <p:childTnLst>
                              <p:par>
                                <p:cTn id="71" presetID="55" presetClass="entr" presetSubtype="0"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1000" fill="hold"/>
                                        <p:tgtEl>
                                          <p:spTgt spid="59"/>
                                        </p:tgtEl>
                                        <p:attrNameLst>
                                          <p:attrName>ppt_w</p:attrName>
                                        </p:attrNameLst>
                                      </p:cBhvr>
                                      <p:tavLst>
                                        <p:tav tm="0">
                                          <p:val>
                                            <p:strVal val="#ppt_w*0.70"/>
                                          </p:val>
                                        </p:tav>
                                        <p:tav tm="100000">
                                          <p:val>
                                            <p:strVal val="#ppt_w"/>
                                          </p:val>
                                        </p:tav>
                                      </p:tavLst>
                                    </p:anim>
                                    <p:anim calcmode="lin" valueType="num">
                                      <p:cBhvr>
                                        <p:cTn id="74" dur="1000" fill="hold"/>
                                        <p:tgtEl>
                                          <p:spTgt spid="59"/>
                                        </p:tgtEl>
                                        <p:attrNameLst>
                                          <p:attrName>ppt_h</p:attrName>
                                        </p:attrNameLst>
                                      </p:cBhvr>
                                      <p:tavLst>
                                        <p:tav tm="0">
                                          <p:val>
                                            <p:strVal val="#ppt_h"/>
                                          </p:val>
                                        </p:tav>
                                        <p:tav tm="100000">
                                          <p:val>
                                            <p:strVal val="#ppt_h"/>
                                          </p:val>
                                        </p:tav>
                                      </p:tavLst>
                                    </p:anim>
                                    <p:animEffect transition="in" filter="fade">
                                      <p:cBhvr>
                                        <p:cTn id="75" dur="1000"/>
                                        <p:tgtEl>
                                          <p:spTgt spid="59"/>
                                        </p:tgtEl>
                                      </p:cBhvr>
                                    </p:animEffect>
                                  </p:childTnLst>
                                </p:cTn>
                              </p:par>
                            </p:childTnLst>
                          </p:cTn>
                        </p:par>
                        <p:par>
                          <p:cTn id="76" fill="hold">
                            <p:stCondLst>
                              <p:cond delay="3000"/>
                            </p:stCondLst>
                            <p:childTnLst>
                              <p:par>
                                <p:cTn id="77" presetID="55"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p:cTn id="79" dur="1000" fill="hold"/>
                                        <p:tgtEl>
                                          <p:spTgt spid="60"/>
                                        </p:tgtEl>
                                        <p:attrNameLst>
                                          <p:attrName>ppt_w</p:attrName>
                                        </p:attrNameLst>
                                      </p:cBhvr>
                                      <p:tavLst>
                                        <p:tav tm="0">
                                          <p:val>
                                            <p:strVal val="#ppt_w*0.70"/>
                                          </p:val>
                                        </p:tav>
                                        <p:tav tm="100000">
                                          <p:val>
                                            <p:strVal val="#ppt_w"/>
                                          </p:val>
                                        </p:tav>
                                      </p:tavLst>
                                    </p:anim>
                                    <p:anim calcmode="lin" valueType="num">
                                      <p:cBhvr>
                                        <p:cTn id="80" dur="1000" fill="hold"/>
                                        <p:tgtEl>
                                          <p:spTgt spid="60"/>
                                        </p:tgtEl>
                                        <p:attrNameLst>
                                          <p:attrName>ppt_h</p:attrName>
                                        </p:attrNameLst>
                                      </p:cBhvr>
                                      <p:tavLst>
                                        <p:tav tm="0">
                                          <p:val>
                                            <p:strVal val="#ppt_h"/>
                                          </p:val>
                                        </p:tav>
                                        <p:tav tm="100000">
                                          <p:val>
                                            <p:strVal val="#ppt_h"/>
                                          </p:val>
                                        </p:tav>
                                      </p:tavLst>
                                    </p:anim>
                                    <p:animEffect transition="in" filter="fade">
                                      <p:cBhvr>
                                        <p:cTn id="81" dur="10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1000"/>
                                        <p:tgtEl>
                                          <p:spTgt spid="46"/>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left)">
                                      <p:cBhvr>
                                        <p:cTn id="90" dur="10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 calcmode="lin" valueType="num">
                                      <p:cBhvr>
                                        <p:cTn id="95" dur="1000" fill="hold"/>
                                        <p:tgtEl>
                                          <p:spTgt spid="65"/>
                                        </p:tgtEl>
                                        <p:attrNameLst>
                                          <p:attrName>ppt_w</p:attrName>
                                        </p:attrNameLst>
                                      </p:cBhvr>
                                      <p:tavLst>
                                        <p:tav tm="0">
                                          <p:val>
                                            <p:strVal val="#ppt_w*0.70"/>
                                          </p:val>
                                        </p:tav>
                                        <p:tav tm="100000">
                                          <p:val>
                                            <p:strVal val="#ppt_w"/>
                                          </p:val>
                                        </p:tav>
                                      </p:tavLst>
                                    </p:anim>
                                    <p:anim calcmode="lin" valueType="num">
                                      <p:cBhvr>
                                        <p:cTn id="96" dur="1000" fill="hold"/>
                                        <p:tgtEl>
                                          <p:spTgt spid="65"/>
                                        </p:tgtEl>
                                        <p:attrNameLst>
                                          <p:attrName>ppt_h</p:attrName>
                                        </p:attrNameLst>
                                      </p:cBhvr>
                                      <p:tavLst>
                                        <p:tav tm="0">
                                          <p:val>
                                            <p:strVal val="#ppt_h"/>
                                          </p:val>
                                        </p:tav>
                                        <p:tav tm="100000">
                                          <p:val>
                                            <p:strVal val="#ppt_h"/>
                                          </p:val>
                                        </p:tav>
                                      </p:tavLst>
                                    </p:anim>
                                    <p:animEffect transition="in" filter="fade">
                                      <p:cBhvr>
                                        <p:cTn id="97" dur="1000"/>
                                        <p:tgtEl>
                                          <p:spTgt spid="65"/>
                                        </p:tgtEl>
                                      </p:cBhvr>
                                    </p:animEffect>
                                  </p:childTnLst>
                                </p:cTn>
                              </p:par>
                              <p:par>
                                <p:cTn id="98" presetID="55"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1000" fill="hold"/>
                                        <p:tgtEl>
                                          <p:spTgt spid="66"/>
                                        </p:tgtEl>
                                        <p:attrNameLst>
                                          <p:attrName>ppt_w</p:attrName>
                                        </p:attrNameLst>
                                      </p:cBhvr>
                                      <p:tavLst>
                                        <p:tav tm="0">
                                          <p:val>
                                            <p:strVal val="#ppt_w*0.70"/>
                                          </p:val>
                                        </p:tav>
                                        <p:tav tm="100000">
                                          <p:val>
                                            <p:strVal val="#ppt_w"/>
                                          </p:val>
                                        </p:tav>
                                      </p:tavLst>
                                    </p:anim>
                                    <p:anim calcmode="lin" valueType="num">
                                      <p:cBhvr>
                                        <p:cTn id="101" dur="1000" fill="hold"/>
                                        <p:tgtEl>
                                          <p:spTgt spid="66"/>
                                        </p:tgtEl>
                                        <p:attrNameLst>
                                          <p:attrName>ppt_h</p:attrName>
                                        </p:attrNameLst>
                                      </p:cBhvr>
                                      <p:tavLst>
                                        <p:tav tm="0">
                                          <p:val>
                                            <p:strVal val="#ppt_h"/>
                                          </p:val>
                                        </p:tav>
                                        <p:tav tm="100000">
                                          <p:val>
                                            <p:strVal val="#ppt_h"/>
                                          </p:val>
                                        </p:tav>
                                      </p:tavLst>
                                    </p:anim>
                                    <p:animEffect transition="in" filter="fade">
                                      <p:cBhvr>
                                        <p:cTn id="102" dur="1000"/>
                                        <p:tgtEl>
                                          <p:spTgt spid="66"/>
                                        </p:tgtEl>
                                      </p:cBhvr>
                                    </p:animEffect>
                                  </p:childTnLst>
                                </p:cTn>
                              </p:par>
                              <p:par>
                                <p:cTn id="103" presetID="55"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1000" fill="hold"/>
                                        <p:tgtEl>
                                          <p:spTgt spid="67"/>
                                        </p:tgtEl>
                                        <p:attrNameLst>
                                          <p:attrName>ppt_w</p:attrName>
                                        </p:attrNameLst>
                                      </p:cBhvr>
                                      <p:tavLst>
                                        <p:tav tm="0">
                                          <p:val>
                                            <p:strVal val="#ppt_w*0.70"/>
                                          </p:val>
                                        </p:tav>
                                        <p:tav tm="100000">
                                          <p:val>
                                            <p:strVal val="#ppt_w"/>
                                          </p:val>
                                        </p:tav>
                                      </p:tavLst>
                                    </p:anim>
                                    <p:anim calcmode="lin" valueType="num">
                                      <p:cBhvr>
                                        <p:cTn id="106" dur="1000" fill="hold"/>
                                        <p:tgtEl>
                                          <p:spTgt spid="67"/>
                                        </p:tgtEl>
                                        <p:attrNameLst>
                                          <p:attrName>ppt_h</p:attrName>
                                        </p:attrNameLst>
                                      </p:cBhvr>
                                      <p:tavLst>
                                        <p:tav tm="0">
                                          <p:val>
                                            <p:strVal val="#ppt_h"/>
                                          </p:val>
                                        </p:tav>
                                        <p:tav tm="100000">
                                          <p:val>
                                            <p:strVal val="#ppt_h"/>
                                          </p:val>
                                        </p:tav>
                                      </p:tavLst>
                                    </p:anim>
                                    <p:animEffect transition="in" filter="fade">
                                      <p:cBhvr>
                                        <p:cTn id="107" dur="1000"/>
                                        <p:tgtEl>
                                          <p:spTgt spid="67"/>
                                        </p:tgtEl>
                                      </p:cBhvr>
                                    </p:animEffect>
                                  </p:childTnLst>
                                </p:cTn>
                              </p:par>
                              <p:par>
                                <p:cTn id="108" presetID="55"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 calcmode="lin" valueType="num">
                                      <p:cBhvr>
                                        <p:cTn id="110" dur="1000" fill="hold"/>
                                        <p:tgtEl>
                                          <p:spTgt spid="68"/>
                                        </p:tgtEl>
                                        <p:attrNameLst>
                                          <p:attrName>ppt_w</p:attrName>
                                        </p:attrNameLst>
                                      </p:cBhvr>
                                      <p:tavLst>
                                        <p:tav tm="0">
                                          <p:val>
                                            <p:strVal val="#ppt_w*0.70"/>
                                          </p:val>
                                        </p:tav>
                                        <p:tav tm="100000">
                                          <p:val>
                                            <p:strVal val="#ppt_w"/>
                                          </p:val>
                                        </p:tav>
                                      </p:tavLst>
                                    </p:anim>
                                    <p:anim calcmode="lin" valueType="num">
                                      <p:cBhvr>
                                        <p:cTn id="111" dur="1000" fill="hold"/>
                                        <p:tgtEl>
                                          <p:spTgt spid="68"/>
                                        </p:tgtEl>
                                        <p:attrNameLst>
                                          <p:attrName>ppt_h</p:attrName>
                                        </p:attrNameLst>
                                      </p:cBhvr>
                                      <p:tavLst>
                                        <p:tav tm="0">
                                          <p:val>
                                            <p:strVal val="#ppt_h"/>
                                          </p:val>
                                        </p:tav>
                                        <p:tav tm="100000">
                                          <p:val>
                                            <p:strVal val="#ppt_h"/>
                                          </p:val>
                                        </p:tav>
                                      </p:tavLst>
                                    </p:anim>
                                    <p:animEffect transition="in" filter="fade">
                                      <p:cBhvr>
                                        <p:cTn id="11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21" grpId="0"/>
      <p:bldP spid="18" grpId="0"/>
      <p:bldP spid="32" grpId="0"/>
      <p:bldP spid="46" grpId="0"/>
      <p:bldP spid="47" grpId="0"/>
      <p:bldP spid="48" grpId="0"/>
      <p:bldP spid="49" grpId="0"/>
      <p:bldP spid="50" grpId="0" animBg="1"/>
      <p:bldP spid="51" grpId="0"/>
      <p:bldP spid="55" grpId="0"/>
      <p:bldP spid="57" grpId="0" animBg="1"/>
      <p:bldP spid="58" grpId="0" animBg="1"/>
      <p:bldP spid="59" grpId="0" animBg="1"/>
      <p:bldP spid="60" grpId="0" animBg="1"/>
      <p:bldP spid="65" grpId="0"/>
      <p:bldP spid="66" grpId="0"/>
      <p:bldP spid="67" grpId="0"/>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57505"/>
            <a:ext cx="4104456" cy="461665"/>
          </a:xfrm>
          <a:prstGeom prst="rect">
            <a:avLst/>
          </a:prstGeom>
        </p:spPr>
        <p:txBody>
          <a:bodyPr wrap="square">
            <a:spAutoFit/>
          </a:bodyPr>
          <a:lstStyle/>
          <a:p>
            <a:r>
              <a:rPr lang="en-US" sz="2400" b="1" dirty="0" smtClean="0"/>
              <a:t>	2D Array</a:t>
            </a:r>
          </a:p>
        </p:txBody>
      </p:sp>
      <p:sp>
        <p:nvSpPr>
          <p:cNvPr id="12" name="Rectangle 11"/>
          <p:cNvSpPr/>
          <p:nvPr/>
        </p:nvSpPr>
        <p:spPr>
          <a:xfrm>
            <a:off x="3810000" y="0"/>
            <a:ext cx="533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b="1" dirty="0" smtClean="0">
              <a:solidFill>
                <a:schemeClr val="bg1"/>
              </a:solidFill>
            </a:endParaRPr>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228600" y="971550"/>
            <a:ext cx="1828800" cy="646331"/>
          </a:xfrm>
          <a:prstGeom prst="rect">
            <a:avLst/>
          </a:prstGeom>
          <a:noFill/>
        </p:spPr>
        <p:txBody>
          <a:bodyPr wrap="square" rtlCol="0">
            <a:spAutoFit/>
          </a:bodyPr>
          <a:lstStyle/>
          <a:p>
            <a:pPr>
              <a:lnSpc>
                <a:spcPct val="150000"/>
              </a:lnSpc>
            </a:pPr>
            <a:r>
              <a:rPr lang="en-US" sz="2400" b="1" dirty="0" smtClean="0"/>
              <a:t>int  </a:t>
            </a:r>
            <a:r>
              <a:rPr lang="en-US" sz="2400" b="1" dirty="0" err="1" smtClean="0"/>
              <a:t>arr</a:t>
            </a:r>
            <a:r>
              <a:rPr lang="en-US" sz="2400" b="1" dirty="0" smtClean="0"/>
              <a:t>[2][4]; </a:t>
            </a:r>
          </a:p>
        </p:txBody>
      </p:sp>
      <p:sp>
        <p:nvSpPr>
          <p:cNvPr id="28" name="Rectangle 27"/>
          <p:cNvSpPr/>
          <p:nvPr/>
        </p:nvSpPr>
        <p:spPr>
          <a:xfrm>
            <a:off x="4953001" y="1731007"/>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29" name="Rectangle 28"/>
          <p:cNvSpPr/>
          <p:nvPr/>
        </p:nvSpPr>
        <p:spPr>
          <a:xfrm>
            <a:off x="59436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30" name="Rectangle 29"/>
          <p:cNvSpPr/>
          <p:nvPr/>
        </p:nvSpPr>
        <p:spPr>
          <a:xfrm>
            <a:off x="68580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31" name="Rectangle 30"/>
          <p:cNvSpPr/>
          <p:nvPr/>
        </p:nvSpPr>
        <p:spPr>
          <a:xfrm>
            <a:off x="7772400" y="1731007"/>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32" name="Rectangle 31"/>
          <p:cNvSpPr/>
          <p:nvPr/>
        </p:nvSpPr>
        <p:spPr>
          <a:xfrm>
            <a:off x="4953000" y="666750"/>
            <a:ext cx="3886200" cy="430887"/>
          </a:xfrm>
          <a:prstGeom prst="rect">
            <a:avLst/>
          </a:prstGeom>
        </p:spPr>
        <p:txBody>
          <a:bodyPr wrap="square">
            <a:spAutoFit/>
          </a:bodyPr>
          <a:lstStyle/>
          <a:p>
            <a:r>
              <a:rPr lang="en-US" sz="2200" b="1" dirty="0" smtClean="0">
                <a:solidFill>
                  <a:schemeClr val="bg1"/>
                </a:solidFill>
              </a:rPr>
              <a:t>Col _0     Col_1     Col_2     Col_3</a:t>
            </a:r>
          </a:p>
        </p:txBody>
      </p:sp>
      <p:sp>
        <p:nvSpPr>
          <p:cNvPr id="38" name="Rectangle 37"/>
          <p:cNvSpPr/>
          <p:nvPr/>
        </p:nvSpPr>
        <p:spPr>
          <a:xfrm>
            <a:off x="4953000" y="2847695"/>
            <a:ext cx="937677"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5</a:t>
            </a:r>
            <a:endParaRPr lang="en-IN" b="1" dirty="0">
              <a:solidFill>
                <a:schemeClr val="tx1"/>
              </a:solidFill>
              <a:effectLst>
                <a:outerShdw blurRad="38100" dist="38100" dir="2700000" algn="tl">
                  <a:srgbClr val="000000">
                    <a:alpha val="43137"/>
                  </a:srgbClr>
                </a:outerShdw>
              </a:effectLst>
            </a:endParaRPr>
          </a:p>
        </p:txBody>
      </p:sp>
      <p:sp>
        <p:nvSpPr>
          <p:cNvPr id="39" name="Rectangle 38"/>
          <p:cNvSpPr/>
          <p:nvPr/>
        </p:nvSpPr>
        <p:spPr>
          <a:xfrm>
            <a:off x="59435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6</a:t>
            </a:r>
            <a:endParaRPr lang="en-IN" b="1" dirty="0">
              <a:effectLst>
                <a:outerShdw blurRad="38100" dist="38100" dir="2700000" algn="tl">
                  <a:srgbClr val="000000">
                    <a:alpha val="43137"/>
                  </a:srgbClr>
                </a:outerShdw>
              </a:effectLst>
            </a:endParaRPr>
          </a:p>
        </p:txBody>
      </p:sp>
      <p:sp>
        <p:nvSpPr>
          <p:cNvPr id="40" name="Rectangle 39"/>
          <p:cNvSpPr/>
          <p:nvPr/>
        </p:nvSpPr>
        <p:spPr>
          <a:xfrm>
            <a:off x="68579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7</a:t>
            </a:r>
            <a:endParaRPr lang="en-IN" sz="2800" b="1" dirty="0">
              <a:solidFill>
                <a:schemeClr val="tx1"/>
              </a:solidFill>
              <a:effectLst>
                <a:outerShdw blurRad="38100" dist="38100" dir="2700000" algn="tl">
                  <a:srgbClr val="000000">
                    <a:alpha val="43137"/>
                  </a:srgbClr>
                </a:outerShdw>
              </a:effectLst>
            </a:endParaRPr>
          </a:p>
        </p:txBody>
      </p:sp>
      <p:sp>
        <p:nvSpPr>
          <p:cNvPr id="41" name="Rectangle 40"/>
          <p:cNvSpPr/>
          <p:nvPr/>
        </p:nvSpPr>
        <p:spPr>
          <a:xfrm>
            <a:off x="7772399" y="2847695"/>
            <a:ext cx="882519"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8</a:t>
            </a:r>
            <a:endParaRPr lang="en-IN" sz="2800" b="1" dirty="0">
              <a:effectLst>
                <a:outerShdw blurRad="38100" dist="38100" dir="2700000" algn="tl">
                  <a:srgbClr val="000000">
                    <a:alpha val="43137"/>
                  </a:srgbClr>
                </a:outerShdw>
              </a:effectLst>
            </a:endParaRPr>
          </a:p>
        </p:txBody>
      </p:sp>
      <p:sp>
        <p:nvSpPr>
          <p:cNvPr id="46" name="Rectangle 45"/>
          <p:cNvSpPr/>
          <p:nvPr/>
        </p:nvSpPr>
        <p:spPr>
          <a:xfrm>
            <a:off x="4953000" y="1276350"/>
            <a:ext cx="3886200" cy="400110"/>
          </a:xfrm>
          <a:prstGeom prst="rect">
            <a:avLst/>
          </a:prstGeom>
        </p:spPr>
        <p:txBody>
          <a:bodyPr wrap="square">
            <a:spAutoFit/>
          </a:bodyPr>
          <a:lstStyle/>
          <a:p>
            <a:r>
              <a:rPr lang="en-US" sz="2000" b="1" dirty="0" smtClean="0">
                <a:solidFill>
                  <a:schemeClr val="bg1"/>
                </a:solidFill>
              </a:rPr>
              <a:t>a[0][0]     a[0][1]    a[0][2]   a[0][3]</a:t>
            </a:r>
          </a:p>
        </p:txBody>
      </p:sp>
      <p:sp>
        <p:nvSpPr>
          <p:cNvPr id="47" name="Rectangle 46"/>
          <p:cNvSpPr/>
          <p:nvPr/>
        </p:nvSpPr>
        <p:spPr>
          <a:xfrm>
            <a:off x="4953000" y="2419350"/>
            <a:ext cx="3886200" cy="400110"/>
          </a:xfrm>
          <a:prstGeom prst="rect">
            <a:avLst/>
          </a:prstGeom>
        </p:spPr>
        <p:txBody>
          <a:bodyPr wrap="square">
            <a:spAutoFit/>
          </a:bodyPr>
          <a:lstStyle/>
          <a:p>
            <a:r>
              <a:rPr lang="en-US" sz="2000" b="1" dirty="0" smtClean="0">
                <a:solidFill>
                  <a:schemeClr val="bg1"/>
                </a:solidFill>
              </a:rPr>
              <a:t>a[1][0]     a[1][1]    a[1][2]   a[1][3]</a:t>
            </a:r>
          </a:p>
        </p:txBody>
      </p:sp>
      <p:sp>
        <p:nvSpPr>
          <p:cNvPr id="48" name="Rectangle 47"/>
          <p:cNvSpPr/>
          <p:nvPr/>
        </p:nvSpPr>
        <p:spPr>
          <a:xfrm>
            <a:off x="3886200" y="1778734"/>
            <a:ext cx="1066800" cy="400110"/>
          </a:xfrm>
          <a:prstGeom prst="rect">
            <a:avLst/>
          </a:prstGeom>
        </p:spPr>
        <p:txBody>
          <a:bodyPr wrap="square">
            <a:spAutoFit/>
          </a:bodyPr>
          <a:lstStyle/>
          <a:p>
            <a:r>
              <a:rPr lang="en-US" sz="2000" b="1" dirty="0" smtClean="0">
                <a:solidFill>
                  <a:schemeClr val="bg1"/>
                </a:solidFill>
              </a:rPr>
              <a:t>Row_0</a:t>
            </a:r>
          </a:p>
        </p:txBody>
      </p:sp>
      <p:sp>
        <p:nvSpPr>
          <p:cNvPr id="49" name="Rectangle 48"/>
          <p:cNvSpPr/>
          <p:nvPr/>
        </p:nvSpPr>
        <p:spPr>
          <a:xfrm>
            <a:off x="3886200" y="2876550"/>
            <a:ext cx="1066800" cy="400110"/>
          </a:xfrm>
          <a:prstGeom prst="rect">
            <a:avLst/>
          </a:prstGeom>
        </p:spPr>
        <p:txBody>
          <a:bodyPr wrap="square">
            <a:spAutoFit/>
          </a:bodyPr>
          <a:lstStyle/>
          <a:p>
            <a:r>
              <a:rPr lang="en-US" sz="2000" b="1" dirty="0" smtClean="0">
                <a:solidFill>
                  <a:schemeClr val="bg1"/>
                </a:solidFill>
              </a:rPr>
              <a:t>Row_1</a:t>
            </a:r>
          </a:p>
        </p:txBody>
      </p:sp>
      <p:sp>
        <p:nvSpPr>
          <p:cNvPr id="50" name="Rectangle 49"/>
          <p:cNvSpPr/>
          <p:nvPr/>
        </p:nvSpPr>
        <p:spPr>
          <a:xfrm>
            <a:off x="4800600" y="1200150"/>
            <a:ext cx="4114800" cy="22860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228600" y="1579424"/>
            <a:ext cx="3276600" cy="1107996"/>
          </a:xfrm>
          <a:prstGeom prst="rect">
            <a:avLst/>
          </a:prstGeom>
          <a:noFill/>
        </p:spPr>
        <p:txBody>
          <a:bodyPr wrap="square" rtlCol="0">
            <a:spAutoFit/>
          </a:bodyPr>
          <a:lstStyle/>
          <a:p>
            <a:pPr>
              <a:lnSpc>
                <a:spcPct val="150000"/>
              </a:lnSpc>
            </a:pPr>
            <a:r>
              <a:rPr lang="en-US" sz="2200" b="1" dirty="0" smtClean="0"/>
              <a:t>int  a[2][4] = {  {1,2,3,4}, </a:t>
            </a:r>
          </a:p>
          <a:p>
            <a:pPr>
              <a:lnSpc>
                <a:spcPct val="150000"/>
              </a:lnSpc>
            </a:pPr>
            <a:r>
              <a:rPr lang="en-US" sz="2200" b="1" dirty="0" smtClean="0"/>
              <a:t>	            {5, 6,7,8} }; </a:t>
            </a:r>
          </a:p>
        </p:txBody>
      </p:sp>
      <p:sp>
        <p:nvSpPr>
          <p:cNvPr id="25" name="TextBox 24"/>
          <p:cNvSpPr txBox="1"/>
          <p:nvPr/>
        </p:nvSpPr>
        <p:spPr>
          <a:xfrm>
            <a:off x="152400" y="3181350"/>
            <a:ext cx="3657600" cy="600164"/>
          </a:xfrm>
          <a:prstGeom prst="rect">
            <a:avLst/>
          </a:prstGeom>
          <a:noFill/>
        </p:spPr>
        <p:txBody>
          <a:bodyPr wrap="square" rtlCol="0">
            <a:spAutoFit/>
          </a:bodyPr>
          <a:lstStyle/>
          <a:p>
            <a:pPr>
              <a:lnSpc>
                <a:spcPct val="150000"/>
              </a:lnSpc>
            </a:pPr>
            <a:r>
              <a:rPr lang="en-US" sz="2200" b="1" dirty="0" smtClean="0"/>
              <a:t>int  a[2][4] = {1,2,3,4,5,6,7,8}; </a:t>
            </a:r>
          </a:p>
        </p:txBody>
      </p:sp>
      <p:sp>
        <p:nvSpPr>
          <p:cNvPr id="26" name="TextBox 25"/>
          <p:cNvSpPr txBox="1"/>
          <p:nvPr/>
        </p:nvSpPr>
        <p:spPr>
          <a:xfrm>
            <a:off x="1447800" y="2571750"/>
            <a:ext cx="533400" cy="600164"/>
          </a:xfrm>
          <a:prstGeom prst="rect">
            <a:avLst/>
          </a:prstGeom>
          <a:noFill/>
        </p:spPr>
        <p:txBody>
          <a:bodyPr wrap="square" rtlCol="0">
            <a:spAutoFit/>
          </a:bodyPr>
          <a:lstStyle/>
          <a:p>
            <a:pPr>
              <a:lnSpc>
                <a:spcPct val="150000"/>
              </a:lnSpc>
            </a:pPr>
            <a:r>
              <a:rPr lang="en-US" sz="2200" b="1" dirty="0" smtClean="0"/>
              <a:t>or</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29">
                                            <p:txEl>
                                              <p:pRg st="0" end="0"/>
                                            </p:txEl>
                                          </p:spTgt>
                                        </p:tgtEl>
                                        <p:attrNameLst>
                                          <p:attrName>style.visibility</p:attrName>
                                        </p:attrNameLst>
                                      </p:cBhvr>
                                      <p:to>
                                        <p:strVal val="visible"/>
                                      </p:to>
                                    </p:set>
                                  </p:childTnLst>
                                </p:cTn>
                              </p:par>
                              <p:par>
                                <p:cTn id="23" presetID="1" presetClass="entr" presetSubtype="0" fill="hold" nodeType="withEffect">
                                  <p:stCondLst>
                                    <p:cond delay="1000"/>
                                  </p:stCondLst>
                                  <p:childTnLst>
                                    <p:set>
                                      <p:cBhvr>
                                        <p:cTn id="24" dur="1" fill="hold">
                                          <p:stCondLst>
                                            <p:cond delay="0"/>
                                          </p:stCondLst>
                                        </p:cTn>
                                        <p:tgtEl>
                                          <p:spTgt spid="30">
                                            <p:txEl>
                                              <p:pRg st="0" end="0"/>
                                            </p:txEl>
                                          </p:spTgt>
                                        </p:tgtEl>
                                        <p:attrNameLst>
                                          <p:attrName>style.visibility</p:attrName>
                                        </p:attrNameLst>
                                      </p:cBhvr>
                                      <p:to>
                                        <p:strVal val="visible"/>
                                      </p:to>
                                    </p:set>
                                  </p:childTnLst>
                                </p:cTn>
                              </p:par>
                              <p:par>
                                <p:cTn id="25" presetID="1" presetClass="entr" presetSubtype="0" fill="hold" nodeType="withEffect">
                                  <p:stCondLst>
                                    <p:cond delay="150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childTnLst>
                                </p:cTn>
                              </p:par>
                              <p:par>
                                <p:cTn id="30" presetID="1" presetClass="entr" presetSubtype="0" fill="hold" nodeType="withEffect">
                                  <p:stCondLst>
                                    <p:cond delay="500"/>
                                  </p:stCondLst>
                                  <p:childTnLst>
                                    <p:set>
                                      <p:cBhvr>
                                        <p:cTn id="31" dur="1" fill="hold">
                                          <p:stCondLst>
                                            <p:cond delay="0"/>
                                          </p:stCondLst>
                                        </p:cTn>
                                        <p:tgtEl>
                                          <p:spTgt spid="39">
                                            <p:txEl>
                                              <p:pRg st="0" end="0"/>
                                            </p:txEl>
                                          </p:spTgt>
                                        </p:tgtEl>
                                        <p:attrNameLst>
                                          <p:attrName>style.visibility</p:attrName>
                                        </p:attrNameLst>
                                      </p:cBhvr>
                                      <p:to>
                                        <p:strVal val="visible"/>
                                      </p:to>
                                    </p:set>
                                  </p:childTnLst>
                                </p:cTn>
                              </p:par>
                              <p:par>
                                <p:cTn id="32" presetID="1" presetClass="entr" presetSubtype="0" fill="hold" nodeType="withEffect">
                                  <p:stCondLst>
                                    <p:cond delay="1000"/>
                                  </p:stCondLst>
                                  <p:childTnLst>
                                    <p:set>
                                      <p:cBhvr>
                                        <p:cTn id="33" dur="1" fill="hold">
                                          <p:stCondLst>
                                            <p:cond delay="0"/>
                                          </p:stCondLst>
                                        </p:cTn>
                                        <p:tgtEl>
                                          <p:spTgt spid="40">
                                            <p:txEl>
                                              <p:pRg st="0" end="0"/>
                                            </p:txEl>
                                          </p:spTgt>
                                        </p:tgtEl>
                                        <p:attrNameLst>
                                          <p:attrName>style.visibility</p:attrName>
                                        </p:attrNameLst>
                                      </p:cBhvr>
                                      <p:to>
                                        <p:strVal val="visible"/>
                                      </p:to>
                                    </p:set>
                                  </p:childTnLst>
                                </p:cTn>
                              </p:par>
                              <p:par>
                                <p:cTn id="34" presetID="1" presetClass="entr" presetSubtype="0" fill="hold" nodeType="withEffect">
                                  <p:stCondLst>
                                    <p:cond delay="1500"/>
                                  </p:stCondLst>
                                  <p:childTnLst>
                                    <p:set>
                                      <p:cBhvr>
                                        <p:cTn id="35"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71550"/>
            <a:ext cx="8305800" cy="2308324"/>
          </a:xfrm>
          <a:prstGeom prst="rect">
            <a:avLst/>
          </a:prstGeom>
          <a:noFill/>
        </p:spPr>
        <p:txBody>
          <a:bodyPr wrap="square" rtlCol="0">
            <a:spAutoFit/>
          </a:bodyPr>
          <a:lstStyle/>
          <a:p>
            <a:pPr algn="just">
              <a:lnSpc>
                <a:spcPct val="150000"/>
              </a:lnSpc>
            </a:pPr>
            <a:r>
              <a:rPr lang="en-US" sz="3200" b="1" dirty="0" smtClean="0">
                <a:effectLst>
                  <a:outerShdw blurRad="38100" dist="38100" dir="2700000" algn="tl">
                    <a:srgbClr val="000000">
                      <a:alpha val="43137"/>
                    </a:srgbClr>
                  </a:outerShdw>
                </a:effectLst>
              </a:rPr>
              <a:t>Write a program to get the n values as input from the user and store it in 2D array, print the values as an output.</a:t>
            </a:r>
            <a:endParaRPr lang="en-IN" sz="3200"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1" nodeType="with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
            <a:ext cx="3733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8" name="Rectangle 17"/>
          <p:cNvSpPr/>
          <p:nvPr/>
        </p:nvSpPr>
        <p:spPr>
          <a:xfrm>
            <a:off x="152400" y="209550"/>
            <a:ext cx="4191000" cy="4708981"/>
          </a:xfrm>
          <a:prstGeom prst="rect">
            <a:avLst/>
          </a:prstGeom>
        </p:spPr>
        <p:txBody>
          <a:bodyPr wrap="square">
            <a:spAutoFit/>
          </a:bodyPr>
          <a:lstStyle/>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#include &lt;stdio.h&gt;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int main ()  </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int </a:t>
            </a:r>
            <a:r>
              <a:rPr lang="en-US" sz="2000" dirty="0" err="1" smtClean="0">
                <a:solidFill>
                  <a:schemeClr val="bg1"/>
                </a:solidFill>
                <a:cs typeface="Consolas" panose="020B0609020204030204" pitchFamily="49" charset="0"/>
              </a:rPr>
              <a:t>i</a:t>
            </a:r>
            <a:r>
              <a:rPr lang="en-US" sz="2000" dirty="0" smtClean="0">
                <a:solidFill>
                  <a:schemeClr val="bg1"/>
                </a:solidFill>
                <a:cs typeface="Consolas" panose="020B0609020204030204" pitchFamily="49" charset="0"/>
              </a:rPr>
              <a:t>, j, num[2][4];</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printf("Enter the values:");</a:t>
            </a:r>
          </a:p>
          <a:p>
            <a:pPr lvl="0" fontAlgn="base">
              <a:lnSpc>
                <a:spcPct val="150000"/>
              </a:lnSpc>
              <a:spcBef>
                <a:spcPct val="0"/>
              </a:spcBef>
              <a:spcAft>
                <a:spcPct val="0"/>
              </a:spcAft>
            </a:pPr>
            <a:r>
              <a:rPr lang="en-US" sz="2000" b="1" dirty="0" smtClean="0">
                <a:solidFill>
                  <a:srgbClr val="FFFF00"/>
                </a:solidFill>
                <a:cs typeface="Consolas" panose="020B0609020204030204" pitchFamily="49" charset="0"/>
              </a:rPr>
              <a:t>for(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=0;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&lt;2; </a:t>
            </a:r>
            <a:r>
              <a:rPr lang="en-US" sz="2000" b="1" dirty="0" err="1" smtClean="0">
                <a:solidFill>
                  <a:srgbClr val="FFFF00"/>
                </a:solidFill>
                <a:cs typeface="Consolas" panose="020B0609020204030204" pitchFamily="49" charset="0"/>
              </a:rPr>
              <a:t>i</a:t>
            </a:r>
            <a:r>
              <a:rPr lang="en-US" sz="2000" b="1" dirty="0" smtClean="0">
                <a:solidFill>
                  <a:srgbClr val="FFFF00"/>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    </a:t>
            </a:r>
            <a:r>
              <a:rPr lang="en-US" sz="2000" b="1" dirty="0" smtClean="0">
                <a:solidFill>
                  <a:srgbClr val="FFFF00"/>
                </a:solidFill>
                <a:cs typeface="Consolas" panose="020B0609020204030204" pitchFamily="49" charset="0"/>
              </a:rPr>
              <a:t>for(j=0; j&lt;4; j++)</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    scanf("%d", &amp;num[ </a:t>
            </a:r>
            <a:r>
              <a:rPr lang="en-US" sz="2000" dirty="0" err="1" smtClean="0">
                <a:solidFill>
                  <a:schemeClr val="bg1"/>
                </a:solidFill>
                <a:cs typeface="Consolas" panose="020B0609020204030204" pitchFamily="49" charset="0"/>
              </a:rPr>
              <a:t>i</a:t>
            </a:r>
            <a:r>
              <a:rPr lang="en-US" sz="2000" dirty="0" smtClean="0">
                <a:solidFill>
                  <a:schemeClr val="bg1"/>
                </a:solidFill>
                <a:cs typeface="Consolas" panose="020B0609020204030204" pitchFamily="49" charset="0"/>
              </a:rPr>
              <a:t> ][j] );</a:t>
            </a:r>
          </a:p>
          <a:p>
            <a:pPr lvl="0" fontAlgn="base">
              <a:lnSpc>
                <a:spcPct val="150000"/>
              </a:lnSpc>
              <a:spcBef>
                <a:spcPct val="0"/>
              </a:spcBef>
              <a:spcAft>
                <a:spcPct val="0"/>
              </a:spcAft>
            </a:pPr>
            <a:r>
              <a:rPr lang="en-US" sz="2000" dirty="0" smtClean="0">
                <a:solidFill>
                  <a:schemeClr val="bg1"/>
                </a:solidFill>
                <a:cs typeface="Consolas" panose="020B0609020204030204" pitchFamily="49" charset="0"/>
              </a:rPr>
              <a:t>}</a:t>
            </a:r>
          </a:p>
        </p:txBody>
      </p:sp>
      <p:sp>
        <p:nvSpPr>
          <p:cNvPr id="10" name="Rectangle 9"/>
          <p:cNvSpPr/>
          <p:nvPr/>
        </p:nvSpPr>
        <p:spPr>
          <a:xfrm>
            <a:off x="3810000" y="614898"/>
            <a:ext cx="5410200" cy="3785652"/>
          </a:xfrm>
          <a:prstGeom prst="rect">
            <a:avLst/>
          </a:prstGeom>
        </p:spPr>
        <p:txBody>
          <a:bodyPr wrap="square">
            <a:spAutoFit/>
          </a:bodyPr>
          <a:lstStyle/>
          <a:p>
            <a:pPr lvl="0" fontAlgn="base">
              <a:lnSpc>
                <a:spcPct val="150000"/>
              </a:lnSpc>
              <a:spcBef>
                <a:spcPct val="0"/>
              </a:spcBef>
              <a:spcAft>
                <a:spcPct val="0"/>
              </a:spcAft>
            </a:pPr>
            <a:r>
              <a:rPr lang="en-US" sz="2000" dirty="0" smtClean="0">
                <a:cs typeface="Consolas" panose="020B0609020204030204" pitchFamily="49" charset="0"/>
              </a:rPr>
              <a:t>printf("\n The entered values are:");</a:t>
            </a:r>
          </a:p>
          <a:p>
            <a:pPr lvl="0" fontAlgn="base">
              <a:lnSpc>
                <a:spcPct val="150000"/>
              </a:lnSpc>
              <a:spcBef>
                <a:spcPct val="0"/>
              </a:spcBef>
              <a:spcAft>
                <a:spcPct val="0"/>
              </a:spcAft>
            </a:pPr>
            <a:r>
              <a:rPr lang="en-US" sz="2000" b="1" dirty="0" smtClean="0">
                <a:solidFill>
                  <a:srgbClr val="FF0000"/>
                </a:solidFill>
                <a:cs typeface="Consolas" panose="020B0609020204030204" pitchFamily="49" charset="0"/>
              </a:rPr>
              <a:t>for(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=0;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&lt;2; </a:t>
            </a:r>
            <a:r>
              <a:rPr lang="en-US" sz="2000" b="1" dirty="0" err="1" smtClean="0">
                <a:solidFill>
                  <a:srgbClr val="FF0000"/>
                </a:solidFill>
                <a:cs typeface="Consolas" panose="020B0609020204030204" pitchFamily="49" charset="0"/>
              </a:rPr>
              <a:t>i</a:t>
            </a:r>
            <a:r>
              <a:rPr lang="en-US" sz="2000" b="1" dirty="0" smtClean="0">
                <a:solidFill>
                  <a:srgbClr val="FF0000"/>
                </a:solidFill>
                <a:cs typeface="Consolas" panose="020B0609020204030204" pitchFamily="49" charset="0"/>
              </a:rPr>
              <a:t>++)</a:t>
            </a:r>
          </a:p>
          <a:p>
            <a:pPr lvl="0" fontAlgn="base">
              <a:lnSpc>
                <a:spcPct val="150000"/>
              </a:lnSpc>
              <a:spcBef>
                <a:spcPct val="0"/>
              </a:spcBef>
              <a:spcAft>
                <a:spcPct val="0"/>
              </a:spcAft>
            </a:pPr>
            <a:r>
              <a:rPr lang="en-US" sz="2000" dirty="0" smtClean="0">
                <a:cs typeface="Consolas" panose="020B0609020204030204" pitchFamily="49" charset="0"/>
              </a:rPr>
              <a:t>{</a:t>
            </a:r>
          </a:p>
          <a:p>
            <a:pPr lvl="0" fontAlgn="base">
              <a:lnSpc>
                <a:spcPct val="150000"/>
              </a:lnSpc>
              <a:spcBef>
                <a:spcPct val="0"/>
              </a:spcBef>
              <a:spcAft>
                <a:spcPct val="0"/>
              </a:spcAft>
            </a:pPr>
            <a:r>
              <a:rPr lang="en-US" sz="2000" dirty="0" smtClean="0">
                <a:solidFill>
                  <a:srgbClr val="FF0000"/>
                </a:solidFill>
                <a:cs typeface="Consolas" panose="020B0609020204030204" pitchFamily="49" charset="0"/>
              </a:rPr>
              <a:t>    </a:t>
            </a:r>
            <a:r>
              <a:rPr lang="en-US" sz="2000" b="1" dirty="0" smtClean="0">
                <a:solidFill>
                  <a:srgbClr val="FF0000"/>
                </a:solidFill>
                <a:cs typeface="Consolas" panose="020B0609020204030204" pitchFamily="49" charset="0"/>
              </a:rPr>
              <a:t>for(j=0; j&lt;4; j++)</a:t>
            </a:r>
          </a:p>
          <a:p>
            <a:pPr lvl="0" fontAlgn="base">
              <a:lnSpc>
                <a:spcPct val="150000"/>
              </a:lnSpc>
              <a:spcBef>
                <a:spcPct val="0"/>
              </a:spcBef>
              <a:spcAft>
                <a:spcPct val="0"/>
              </a:spcAft>
            </a:pPr>
            <a:r>
              <a:rPr lang="en-US" sz="2000" dirty="0" smtClean="0">
                <a:cs typeface="Consolas" panose="020B0609020204030204" pitchFamily="49" charset="0"/>
              </a:rPr>
              <a:t>    printf("\n num[%d][%d] is = %d ", </a:t>
            </a:r>
            <a:r>
              <a:rPr lang="en-US" sz="2000" dirty="0" err="1" smtClean="0">
                <a:cs typeface="Consolas" panose="020B0609020204030204" pitchFamily="49" charset="0"/>
              </a:rPr>
              <a:t>i</a:t>
            </a:r>
            <a:r>
              <a:rPr lang="en-US" sz="2000" dirty="0" smtClean="0">
                <a:cs typeface="Consolas" panose="020B0609020204030204" pitchFamily="49" charset="0"/>
              </a:rPr>
              <a:t>, j, num[</a:t>
            </a:r>
            <a:r>
              <a:rPr lang="en-US" sz="2000" dirty="0" err="1" smtClean="0">
                <a:cs typeface="Consolas" panose="020B0609020204030204" pitchFamily="49" charset="0"/>
              </a:rPr>
              <a:t>i</a:t>
            </a:r>
            <a:r>
              <a:rPr lang="en-US" sz="2000" dirty="0" smtClean="0">
                <a:cs typeface="Consolas" panose="020B0609020204030204" pitchFamily="49" charset="0"/>
              </a:rPr>
              <a:t>][j]);</a:t>
            </a:r>
          </a:p>
          <a:p>
            <a:pPr lvl="0" fontAlgn="base">
              <a:lnSpc>
                <a:spcPct val="150000"/>
              </a:lnSpc>
              <a:spcBef>
                <a:spcPct val="0"/>
              </a:spcBef>
              <a:spcAft>
                <a:spcPct val="0"/>
              </a:spcAft>
            </a:pPr>
            <a:r>
              <a:rPr lang="en-US" sz="2000" dirty="0" smtClean="0">
                <a:cs typeface="Consolas" panose="020B0609020204030204" pitchFamily="49" charset="0"/>
              </a:rPr>
              <a:t>}</a:t>
            </a:r>
          </a:p>
          <a:p>
            <a:pPr lvl="0" fontAlgn="base">
              <a:lnSpc>
                <a:spcPct val="150000"/>
              </a:lnSpc>
              <a:spcBef>
                <a:spcPct val="0"/>
              </a:spcBef>
              <a:spcAft>
                <a:spcPct val="0"/>
              </a:spcAft>
            </a:pPr>
            <a:r>
              <a:rPr lang="en-US" sz="2000" dirty="0" smtClean="0">
                <a:cs typeface="Consolas" panose="020B0609020204030204" pitchFamily="49" charset="0"/>
              </a:rPr>
              <a:t>return 0;    </a:t>
            </a:r>
          </a:p>
          <a:p>
            <a:pPr lvl="0" fontAlgn="base">
              <a:lnSpc>
                <a:spcPct val="150000"/>
              </a:lnSpc>
              <a:spcBef>
                <a:spcPct val="0"/>
              </a:spcBef>
              <a:spcAft>
                <a:spcPct val="0"/>
              </a:spcAft>
            </a:pPr>
            <a:r>
              <a:rPr lang="en-US" sz="2000" dirty="0" smtClean="0">
                <a:cs typeface="Consolas" panose="020B0609020204030204" pitchFamily="49"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a[20]={1,2,3};</a:t>
            </a:r>
            <a:endParaRPr lang="en-IN" sz="2000" dirty="0" smtClean="0">
              <a:solidFill>
                <a:schemeClr val="bg1"/>
              </a:solidFill>
            </a:endParaRPr>
          </a:p>
          <a:p>
            <a:pPr>
              <a:lnSpc>
                <a:spcPct val="150000"/>
              </a:lnSpc>
              <a:buNone/>
            </a:pPr>
            <a:r>
              <a:rPr lang="en-US" sz="2000" dirty="0" smtClean="0">
                <a:solidFill>
                  <a:schemeClr val="bg1"/>
                </a:solidFill>
              </a:rPr>
              <a:t>	printf(“%d”, sizeof(a));</a:t>
            </a: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6955"/>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20</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6</a:t>
            </a:r>
            <a:endParaRPr lang="en-US" dirty="0">
              <a:solidFill>
                <a:schemeClr val="tx1"/>
              </a:solidFill>
            </a:endParaRPr>
          </a:p>
          <a:p>
            <a:pPr marL="342900" indent="-342900">
              <a:lnSpc>
                <a:spcPct val="200000"/>
              </a:lnSpc>
              <a:buFont typeface="+mj-lt"/>
              <a:buAutoNum type="alphaLcParenR"/>
            </a:pPr>
            <a:r>
              <a:rPr lang="en-US" dirty="0" smtClean="0"/>
              <a:t>Error</a:t>
            </a:r>
            <a:endParaRPr lang="en-US" dirty="0">
              <a:solidFill>
                <a:schemeClr val="tx1"/>
              </a:solidFill>
            </a:endParaRPr>
          </a:p>
          <a:p>
            <a:pPr marL="342900" indent="-342900">
              <a:lnSpc>
                <a:spcPct val="200000"/>
              </a:lnSpc>
              <a:buFont typeface="+mj-lt"/>
              <a:buAutoNum type="alphaLcParenR"/>
            </a:pPr>
            <a:r>
              <a:rPr lang="en-US" dirty="0" smtClean="0"/>
              <a:t>40 or 80</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984875" y="38474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48</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a[3]={1,2,3};</a:t>
            </a:r>
            <a:endParaRPr lang="en-IN" sz="2000" dirty="0" smtClean="0">
              <a:solidFill>
                <a:schemeClr val="bg1"/>
              </a:solidFill>
            </a:endParaRPr>
          </a:p>
          <a:p>
            <a:pPr>
              <a:lnSpc>
                <a:spcPct val="150000"/>
              </a:lnSpc>
              <a:buNone/>
            </a:pPr>
            <a:r>
              <a:rPr lang="en-US" sz="2000" dirty="0" smtClean="0">
                <a:solidFill>
                  <a:schemeClr val="bg1"/>
                </a:solidFill>
              </a:rPr>
              <a:t>	printf(“%d”, 2[a]);</a:t>
            </a:r>
            <a:endParaRPr lang="en-IN" sz="2000" dirty="0" smtClean="0">
              <a:solidFill>
                <a:schemeClr val="bg1"/>
              </a:solidFill>
            </a:endParaRP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6</a:t>
            </a:r>
            <a:endParaRPr lang="en-US" dirty="0">
              <a:solidFill>
                <a:schemeClr val="tx1"/>
              </a:solidFill>
            </a:endParaRPr>
          </a:p>
          <a:p>
            <a:pPr marL="342900" indent="-342900">
              <a:lnSpc>
                <a:spcPct val="200000"/>
              </a:lnSpc>
              <a:buFont typeface="+mj-lt"/>
              <a:buAutoNum type="alphaLcParenR"/>
            </a:pPr>
            <a:r>
              <a:rPr lang="en-US" dirty="0" smtClean="0"/>
              <a:t>3</a:t>
            </a:r>
          </a:p>
          <a:p>
            <a:pPr marL="342900" indent="-342900">
              <a:lnSpc>
                <a:spcPct val="200000"/>
              </a:lnSpc>
              <a:buFont typeface="+mj-lt"/>
              <a:buAutoNum type="alphaLcParenR"/>
            </a:pPr>
            <a:r>
              <a:rPr lang="en-US" dirty="0" smtClean="0">
                <a:solidFill>
                  <a:schemeClr val="tx1"/>
                </a:solidFill>
              </a:rPr>
              <a:t>Error</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410200" y="33140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49</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493276"/>
            <a:ext cx="4084320" cy="3170099"/>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endParaRPr lang="en-IN" sz="2000" dirty="0" smtClean="0">
              <a:solidFill>
                <a:schemeClr val="bg1"/>
              </a:solidFill>
            </a:endParaRPr>
          </a:p>
          <a:p>
            <a:pPr>
              <a:lnSpc>
                <a:spcPct val="150000"/>
              </a:lnSpc>
              <a:buNone/>
            </a:pPr>
            <a:r>
              <a:rPr lang="en-US" sz="2000" dirty="0" smtClean="0">
                <a:solidFill>
                  <a:schemeClr val="bg1"/>
                </a:solidFill>
              </a:rPr>
              <a:t>int main() </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printf(“%c”,2[“</a:t>
            </a:r>
            <a:r>
              <a:rPr lang="en-US" sz="2000" dirty="0" err="1" smtClean="0">
                <a:solidFill>
                  <a:schemeClr val="bg1"/>
                </a:solidFill>
              </a:rPr>
              <a:t>hai</a:t>
            </a: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return 0;</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2</a:t>
            </a:r>
            <a:endParaRPr lang="en-US" dirty="0">
              <a:solidFill>
                <a:schemeClr val="tx1"/>
              </a:solidFill>
            </a:endParaRPr>
          </a:p>
          <a:p>
            <a:pPr marL="342900" indent="-342900">
              <a:lnSpc>
                <a:spcPct val="200000"/>
              </a:lnSpc>
              <a:buFont typeface="+mj-lt"/>
              <a:buAutoNum type="alphaLcParenR"/>
            </a:pPr>
            <a:r>
              <a:rPr lang="en-US" dirty="0" smtClean="0"/>
              <a:t>i</a:t>
            </a:r>
            <a:endParaRPr lang="en-US" dirty="0">
              <a:solidFill>
                <a:schemeClr val="tx1"/>
              </a:solidFill>
            </a:endParaRPr>
          </a:p>
          <a:p>
            <a:pPr marL="342900" indent="-342900">
              <a:lnSpc>
                <a:spcPct val="200000"/>
              </a:lnSpc>
              <a:buFont typeface="+mj-lt"/>
              <a:buAutoNum type="alphaLcParenR"/>
            </a:pPr>
            <a:r>
              <a:rPr lang="en-US" dirty="0" smtClean="0"/>
              <a:t>h</a:t>
            </a:r>
          </a:p>
          <a:p>
            <a:pPr marL="342900" indent="-342900">
              <a:lnSpc>
                <a:spcPct val="200000"/>
              </a:lnSpc>
              <a:buFont typeface="+mj-lt"/>
              <a:buAutoNum type="alphaLcParenR"/>
            </a:pPr>
            <a:r>
              <a:rPr lang="en-US" dirty="0" smtClean="0">
                <a:solidFill>
                  <a:schemeClr val="tx1"/>
                </a:solidFill>
              </a:rPr>
              <a:t>Error</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334000" y="28003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50</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514350"/>
            <a:ext cx="4084320" cy="4154170"/>
          </a:xfrm>
          <a:prstGeom prst="rect">
            <a:avLst/>
          </a:prstGeom>
        </p:spPr>
        <p:txBody>
          <a:bodyPr wrap="square">
            <a:spAutoFit/>
          </a:bodyPr>
          <a:lstStyle/>
          <a:p>
            <a:pPr lvl="0">
              <a:lnSpc>
                <a:spcPct val="120000"/>
              </a:lnSpc>
              <a:buNone/>
            </a:pPr>
            <a:r>
              <a:rPr lang="en-US" sz="2000" dirty="0" smtClean="0">
                <a:solidFill>
                  <a:schemeClr val="bg1"/>
                </a:solidFill>
              </a:rPr>
              <a:t>Predict the output of following code:</a:t>
            </a:r>
            <a:endParaRPr lang="en-IN" sz="2000" dirty="0" smtClean="0">
              <a:solidFill>
                <a:schemeClr val="bg1"/>
              </a:solidFill>
            </a:endParaRPr>
          </a:p>
          <a:p>
            <a:pPr lvl="0">
              <a:lnSpc>
                <a:spcPct val="120000"/>
              </a:lnSpc>
              <a:buNone/>
            </a:pPr>
            <a:r>
              <a:rPr lang="en-US" sz="2000" dirty="0" smtClean="0">
                <a:solidFill>
                  <a:schemeClr val="bg1"/>
                </a:solidFill>
              </a:rPr>
              <a:t>  #include&lt;stdio.h&gt; </a:t>
            </a:r>
          </a:p>
          <a:p>
            <a:pPr lvl="0">
              <a:lnSpc>
                <a:spcPct val="120000"/>
              </a:lnSpc>
              <a:buNone/>
            </a:pPr>
            <a:r>
              <a:rPr lang="en-US" sz="2000" dirty="0" smtClean="0">
                <a:solidFill>
                  <a:schemeClr val="bg1"/>
                </a:solidFill>
              </a:rPr>
              <a:t>  void main()</a:t>
            </a:r>
          </a:p>
          <a:p>
            <a:pPr lvl="0">
              <a:lnSpc>
                <a:spcPct val="120000"/>
              </a:lnSpc>
              <a:buNone/>
            </a:pPr>
            <a:r>
              <a:rPr lang="en-US" sz="2000" dirty="0" smtClean="0">
                <a:solidFill>
                  <a:schemeClr val="bg1"/>
                </a:solidFill>
              </a:rPr>
              <a:t> {</a:t>
            </a:r>
          </a:p>
          <a:p>
            <a:pPr lvl="0">
              <a:lnSpc>
                <a:spcPct val="120000"/>
              </a:lnSpc>
              <a:buNone/>
            </a:pPr>
            <a:r>
              <a:rPr lang="en-US" sz="2000" dirty="0" smtClean="0">
                <a:solidFill>
                  <a:schemeClr val="bg1"/>
                </a:solidFill>
              </a:rPr>
              <a:t>  int a[5] = {5, 1, 15, 20, 25}; </a:t>
            </a:r>
          </a:p>
          <a:p>
            <a:pPr lvl="0">
              <a:lnSpc>
                <a:spcPct val="120000"/>
              </a:lnSpc>
              <a:buNone/>
            </a:pPr>
            <a:r>
              <a:rPr lang="en-US" sz="2000" dirty="0" smtClean="0">
                <a:solidFill>
                  <a:schemeClr val="bg1"/>
                </a:solidFill>
              </a:rPr>
              <a:t>  int </a:t>
            </a:r>
            <a:r>
              <a:rPr lang="en-US" sz="2000" dirty="0" err="1" smtClean="0">
                <a:solidFill>
                  <a:schemeClr val="bg1"/>
                </a:solidFill>
              </a:rPr>
              <a:t>i</a:t>
            </a:r>
            <a:r>
              <a:rPr lang="en-US" sz="2000" dirty="0" smtClean="0">
                <a:solidFill>
                  <a:schemeClr val="bg1"/>
                </a:solidFill>
              </a:rPr>
              <a:t>, j, m; </a:t>
            </a:r>
          </a:p>
          <a:p>
            <a:pPr lvl="0">
              <a:lnSpc>
                <a:spcPct val="120000"/>
              </a:lnSpc>
              <a:buNone/>
            </a:pPr>
            <a:r>
              <a:rPr lang="en-US" sz="2000" dirty="0" smtClean="0">
                <a:solidFill>
                  <a:schemeClr val="bg1"/>
                </a:solidFill>
              </a:rPr>
              <a:t>  </a:t>
            </a:r>
            <a:r>
              <a:rPr lang="en-US" sz="2000" dirty="0" err="1" smtClean="0">
                <a:solidFill>
                  <a:schemeClr val="bg1"/>
                </a:solidFill>
              </a:rPr>
              <a:t>i</a:t>
            </a:r>
            <a:r>
              <a:rPr lang="en-US" sz="2000" dirty="0" smtClean="0">
                <a:solidFill>
                  <a:schemeClr val="bg1"/>
                </a:solidFill>
              </a:rPr>
              <a:t> = ++a[1];</a:t>
            </a:r>
          </a:p>
          <a:p>
            <a:pPr lvl="0">
              <a:lnSpc>
                <a:spcPct val="120000"/>
              </a:lnSpc>
              <a:buNone/>
            </a:pPr>
            <a:r>
              <a:rPr lang="en-US" sz="2000" dirty="0" smtClean="0">
                <a:solidFill>
                  <a:schemeClr val="bg1"/>
                </a:solidFill>
              </a:rPr>
              <a:t>  j = a[1]++;  </a:t>
            </a:r>
          </a:p>
          <a:p>
            <a:pPr lvl="0">
              <a:lnSpc>
                <a:spcPct val="120000"/>
              </a:lnSpc>
              <a:buNone/>
            </a:pPr>
            <a:r>
              <a:rPr lang="en-US" sz="2000" dirty="0" smtClean="0">
                <a:solidFill>
                  <a:schemeClr val="bg1"/>
                </a:solidFill>
              </a:rPr>
              <a:t>  m = a[</a:t>
            </a:r>
            <a:r>
              <a:rPr lang="en-US" sz="2000" dirty="0" err="1" smtClean="0">
                <a:solidFill>
                  <a:schemeClr val="bg1"/>
                </a:solidFill>
              </a:rPr>
              <a:t>i</a:t>
            </a:r>
            <a:r>
              <a:rPr lang="en-US" sz="2000" dirty="0" smtClean="0">
                <a:solidFill>
                  <a:schemeClr val="bg1"/>
                </a:solidFill>
              </a:rPr>
              <a:t>++]; </a:t>
            </a:r>
          </a:p>
          <a:p>
            <a:pPr lvl="0">
              <a:lnSpc>
                <a:spcPct val="120000"/>
              </a:lnSpc>
              <a:buNone/>
            </a:pPr>
            <a:r>
              <a:rPr lang="en-US" sz="2000" dirty="0" smtClean="0">
                <a:solidFill>
                  <a:schemeClr val="bg1"/>
                </a:solidFill>
              </a:rPr>
              <a:t>  printf("%d, %d, %d", </a:t>
            </a:r>
            <a:r>
              <a:rPr lang="en-US" sz="2000" dirty="0" err="1" smtClean="0">
                <a:solidFill>
                  <a:schemeClr val="bg1"/>
                </a:solidFill>
              </a:rPr>
              <a:t>i</a:t>
            </a:r>
            <a:r>
              <a:rPr lang="en-US" sz="2000" dirty="0" smtClean="0">
                <a:solidFill>
                  <a:schemeClr val="bg1"/>
                </a:solidFill>
              </a:rPr>
              <a:t>, j, m);</a:t>
            </a:r>
          </a:p>
          <a:p>
            <a:pPr lvl="0">
              <a:lnSpc>
                <a:spcPct val="120000"/>
              </a:lnSpc>
              <a:buNone/>
            </a:pPr>
            <a:r>
              <a:rPr lang="en-US" sz="2000" dirty="0" smtClean="0">
                <a:solidFill>
                  <a:schemeClr val="bg1"/>
                </a:solidFill>
              </a:rPr>
              <a:t>  }</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3, 2, 15</a:t>
            </a:r>
            <a:endParaRPr lang="en-US" dirty="0">
              <a:solidFill>
                <a:schemeClr val="tx1"/>
              </a:solidFill>
            </a:endParaRPr>
          </a:p>
          <a:p>
            <a:pPr marL="342900" indent="-342900">
              <a:lnSpc>
                <a:spcPct val="200000"/>
              </a:lnSpc>
              <a:buFont typeface="+mj-lt"/>
              <a:buAutoNum type="alphaLcParenR"/>
            </a:pPr>
            <a:r>
              <a:rPr lang="en-US" dirty="0" smtClean="0">
                <a:solidFill>
                  <a:schemeClr val="tx1"/>
                </a:solidFill>
              </a:rPr>
              <a:t>2, 3, 20</a:t>
            </a:r>
            <a:endParaRPr lang="en-US" dirty="0">
              <a:solidFill>
                <a:schemeClr val="tx1"/>
              </a:solidFill>
            </a:endParaRPr>
          </a:p>
          <a:p>
            <a:pPr marL="342900" indent="-342900">
              <a:lnSpc>
                <a:spcPct val="200000"/>
              </a:lnSpc>
              <a:buFont typeface="+mj-lt"/>
              <a:buAutoNum type="alphaLcParenR"/>
            </a:pPr>
            <a:r>
              <a:rPr lang="en-US" dirty="0" smtClean="0"/>
              <a:t>2, 1, 15</a:t>
            </a:r>
          </a:p>
          <a:p>
            <a:pPr marL="342900" indent="-342900">
              <a:lnSpc>
                <a:spcPct val="200000"/>
              </a:lnSpc>
              <a:buFont typeface="+mj-lt"/>
              <a:buAutoNum type="alphaLcParenR"/>
            </a:pPr>
            <a:r>
              <a:rPr lang="en-US" dirty="0" smtClean="0"/>
              <a:t>1, 2, 5</a:t>
            </a:r>
            <a:endParaRPr lang="en-US" dirty="0">
              <a:solidFill>
                <a:schemeClr val="tx1"/>
              </a:solidFill>
            </a:endParaRP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943600" y="2266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614898"/>
            <a:ext cx="4236720" cy="3323987"/>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50000"/>
              </a:lnSpc>
              <a:buNone/>
            </a:pPr>
            <a:r>
              <a:rPr lang="en-US" sz="2000" dirty="0" smtClean="0">
                <a:solidFill>
                  <a:schemeClr val="bg1"/>
                </a:solidFill>
              </a:rPr>
              <a:t> #include&lt;stdio.h&gt;</a:t>
            </a:r>
          </a:p>
          <a:p>
            <a:pPr>
              <a:lnSpc>
                <a:spcPct val="150000"/>
              </a:lnSpc>
              <a:buNone/>
            </a:pPr>
            <a:r>
              <a:rPr lang="en-US" sz="2000" dirty="0" smtClean="0">
                <a:solidFill>
                  <a:schemeClr val="bg1"/>
                </a:solidFill>
              </a:rPr>
              <a:t>void main()</a:t>
            </a:r>
          </a:p>
          <a:p>
            <a:pPr>
              <a:lnSpc>
                <a:spcPct val="150000"/>
              </a:lnSpc>
              <a:buNone/>
            </a:pPr>
            <a:r>
              <a:rPr lang="en-US" sz="2000" dirty="0" smtClean="0">
                <a:solidFill>
                  <a:schemeClr val="bg1"/>
                </a:solidFill>
              </a:rPr>
              <a:t>{</a:t>
            </a:r>
          </a:p>
          <a:p>
            <a:pPr>
              <a:lnSpc>
                <a:spcPct val="150000"/>
              </a:lnSpc>
              <a:buNone/>
            </a:pPr>
            <a:r>
              <a:rPr lang="en-US" sz="2000" dirty="0" smtClean="0">
                <a:solidFill>
                  <a:schemeClr val="bg1"/>
                </a:solidFill>
              </a:rPr>
              <a:t> float </a:t>
            </a:r>
            <a:r>
              <a:rPr lang="en-US" sz="2000" dirty="0" err="1" smtClean="0">
                <a:solidFill>
                  <a:schemeClr val="bg1"/>
                </a:solidFill>
              </a:rPr>
              <a:t>arr</a:t>
            </a:r>
            <a:r>
              <a:rPr lang="en-US" sz="2000" dirty="0" smtClean="0">
                <a:solidFill>
                  <a:schemeClr val="bg1"/>
                </a:solidFill>
              </a:rPr>
              <a:t>[] = {12.4, 2.3, 4.5, 6.7};</a:t>
            </a:r>
          </a:p>
          <a:p>
            <a:pPr>
              <a:lnSpc>
                <a:spcPct val="150000"/>
              </a:lnSpc>
              <a:buNone/>
            </a:pPr>
            <a:r>
              <a:rPr lang="en-US" sz="2000" dirty="0" smtClean="0">
                <a:solidFill>
                  <a:schemeClr val="bg1"/>
                </a:solidFill>
              </a:rPr>
              <a:t> printf("%d", sizeof(</a:t>
            </a:r>
            <a:r>
              <a:rPr lang="en-US" sz="2000" dirty="0" err="1" smtClean="0">
                <a:solidFill>
                  <a:schemeClr val="bg1"/>
                </a:solidFill>
              </a:rPr>
              <a:t>arr</a:t>
            </a:r>
            <a:r>
              <a:rPr lang="en-US" sz="2000" dirty="0" smtClean="0">
                <a:solidFill>
                  <a:schemeClr val="bg1"/>
                </a:solidFill>
              </a:rPr>
              <a:t>)/sizeof(</a:t>
            </a:r>
            <a:r>
              <a:rPr lang="en-US" sz="2000" dirty="0" err="1" smtClean="0">
                <a:solidFill>
                  <a:schemeClr val="bg1"/>
                </a:solidFill>
              </a:rPr>
              <a:t>arr</a:t>
            </a:r>
            <a:r>
              <a:rPr lang="en-US" sz="2000" dirty="0" smtClean="0">
                <a:solidFill>
                  <a:schemeClr val="bg1"/>
                </a:solidFill>
              </a:rPr>
              <a:t>[0]));</a:t>
            </a: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4728210" y="2244725"/>
            <a:ext cx="407543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5</a:t>
            </a:r>
          </a:p>
          <a:p>
            <a:pPr marL="342900" indent="-342900">
              <a:lnSpc>
                <a:spcPct val="200000"/>
              </a:lnSpc>
              <a:buFont typeface="+mj-lt"/>
              <a:buAutoNum type="alphaLcParenR"/>
            </a:pPr>
            <a:r>
              <a:rPr lang="en-US" dirty="0" smtClean="0">
                <a:solidFill>
                  <a:schemeClr val="tx1"/>
                </a:solidFill>
              </a:rPr>
              <a:t>4</a:t>
            </a:r>
            <a:endParaRPr lang="en-US" dirty="0">
              <a:solidFill>
                <a:schemeClr val="tx1"/>
              </a:solidFill>
            </a:endParaRPr>
          </a:p>
          <a:p>
            <a:pPr marL="342900" indent="-342900">
              <a:lnSpc>
                <a:spcPct val="200000"/>
              </a:lnSpc>
              <a:buFont typeface="+mj-lt"/>
              <a:buAutoNum type="alphaLcParenR"/>
            </a:pPr>
            <a:r>
              <a:rPr lang="en-US" dirty="0" smtClean="0"/>
              <a:t>6</a:t>
            </a:r>
          </a:p>
          <a:p>
            <a:pPr marL="342900" indent="-342900">
              <a:lnSpc>
                <a:spcPct val="200000"/>
              </a:lnSpc>
              <a:buFont typeface="+mj-lt"/>
              <a:buAutoNum type="alphaLcParenR"/>
            </a:pPr>
            <a:r>
              <a:rPr lang="en-US" dirty="0" smtClean="0"/>
              <a:t>7</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410200" y="2800350"/>
            <a:ext cx="644525" cy="553085"/>
          </a:xfrm>
          <a:prstGeom prst="rect">
            <a:avLst/>
          </a:prstGeom>
          <a:noFill/>
        </p:spPr>
      </p:pic>
      <p:sp>
        <p:nvSpPr>
          <p:cNvPr id="10" name="Rectangle 9"/>
          <p:cNvSpPr/>
          <p:nvPr/>
        </p:nvSpPr>
        <p:spPr>
          <a:xfrm>
            <a:off x="4495800" y="666750"/>
            <a:ext cx="4648200" cy="1200329"/>
          </a:xfrm>
          <a:prstGeom prst="rect">
            <a:avLst/>
          </a:prstGeom>
        </p:spPr>
        <p:txBody>
          <a:bodyPr wrap="square">
            <a:spAutoFit/>
          </a:bodyPr>
          <a:lstStyle/>
          <a:p>
            <a:pPr>
              <a:lnSpc>
                <a:spcPct val="150000"/>
              </a:lnSpc>
            </a:pPr>
            <a:r>
              <a:rPr lang="en-US" sz="2400" dirty="0" smtClean="0"/>
              <a:t>To find the number of elements in an array - sizeof(</a:t>
            </a:r>
            <a:r>
              <a:rPr lang="en-US" sz="2400" dirty="0" err="1" smtClean="0"/>
              <a:t>arr</a:t>
            </a:r>
            <a:r>
              <a:rPr lang="en-US" sz="2400" dirty="0" smtClean="0"/>
              <a:t>)/sizeof(</a:t>
            </a:r>
            <a:r>
              <a:rPr lang="en-US" sz="2400" dirty="0" err="1" smtClean="0"/>
              <a:t>arr</a:t>
            </a:r>
            <a:r>
              <a:rPr lang="en-US" sz="2400" dirty="0" smtClean="0"/>
              <a:t>[0])</a:t>
            </a:r>
            <a:endParaRPr lang="en-US" sz="2400" dirty="0"/>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52</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Data Types</a:t>
            </a:r>
            <a:endParaRPr lang="en-IN" sz="3200" b="1" dirty="0"/>
          </a:p>
        </p:txBody>
      </p:sp>
      <p:sp>
        <p:nvSpPr>
          <p:cNvPr id="4" name="TextBox 3"/>
          <p:cNvSpPr txBox="1"/>
          <p:nvPr/>
        </p:nvSpPr>
        <p:spPr>
          <a:xfrm>
            <a:off x="1187630" y="1653652"/>
            <a:ext cx="4824535" cy="954107"/>
          </a:xfrm>
          <a:prstGeom prst="rect">
            <a:avLst/>
          </a:prstGeom>
          <a:noFill/>
        </p:spPr>
        <p:txBody>
          <a:bodyPr wrap="square" rtlCol="0">
            <a:spAutoFit/>
          </a:bodyPr>
          <a:lstStyle/>
          <a:p>
            <a:r>
              <a:rPr lang="en-US" sz="2800" b="1" dirty="0" smtClean="0"/>
              <a:t>Primary /Fundamental Data types</a:t>
            </a:r>
            <a:endParaRPr lang="en-IN" sz="2800" b="1" dirty="0"/>
          </a:p>
        </p:txBody>
      </p:sp>
      <p:sp>
        <p:nvSpPr>
          <p:cNvPr id="5" name="TextBox 4"/>
          <p:cNvSpPr txBox="1"/>
          <p:nvPr/>
        </p:nvSpPr>
        <p:spPr>
          <a:xfrm>
            <a:off x="1187631" y="2625757"/>
            <a:ext cx="3023007" cy="523220"/>
          </a:xfrm>
          <a:prstGeom prst="rect">
            <a:avLst/>
          </a:prstGeom>
          <a:noFill/>
        </p:spPr>
        <p:txBody>
          <a:bodyPr wrap="none" rtlCol="0">
            <a:spAutoFit/>
          </a:bodyPr>
          <a:lstStyle/>
          <a:p>
            <a:r>
              <a:rPr lang="en-US" sz="2800" b="1" dirty="0" smtClean="0"/>
              <a:t>Derived Data types</a:t>
            </a:r>
            <a:endParaRPr lang="en-IN" sz="2800" b="1" dirty="0"/>
          </a:p>
        </p:txBody>
      </p:sp>
      <p:sp>
        <p:nvSpPr>
          <p:cNvPr id="6" name="TextBox 5"/>
          <p:cNvSpPr txBox="1"/>
          <p:nvPr/>
        </p:nvSpPr>
        <p:spPr>
          <a:xfrm>
            <a:off x="1187624" y="3327835"/>
            <a:ext cx="3799566" cy="523220"/>
          </a:xfrm>
          <a:prstGeom prst="rect">
            <a:avLst/>
          </a:prstGeom>
          <a:noFill/>
        </p:spPr>
        <p:txBody>
          <a:bodyPr wrap="none" rtlCol="0">
            <a:spAutoFit/>
          </a:bodyPr>
          <a:lstStyle/>
          <a:p>
            <a:r>
              <a:rPr lang="en-US" sz="2800" b="1" dirty="0" smtClean="0"/>
              <a:t>User Defined Data types</a:t>
            </a:r>
            <a:endParaRPr lang="en-IN" sz="2800" b="1" dirty="0"/>
          </a:p>
        </p:txBody>
      </p:sp>
      <p:sp>
        <p:nvSpPr>
          <p:cNvPr id="8" name="Rectangle 7"/>
          <p:cNvSpPr/>
          <p:nvPr/>
        </p:nvSpPr>
        <p:spPr>
          <a:xfrm>
            <a:off x="9677400" y="2"/>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6324601" y="1643067"/>
            <a:ext cx="1497526" cy="3108543"/>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int   </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float</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double</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char</a:t>
            </a:r>
            <a:endParaRPr lang="en-IN" sz="2800" b="1" dirty="0">
              <a:solidFill>
                <a:schemeClr val="bg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0" presetClass="path" presetSubtype="0" accel="50000" decel="50000" fill="hold" grpId="0" nodeType="withEffect">
                                  <p:stCondLst>
                                    <p:cond delay="0"/>
                                  </p:stCondLst>
                                  <p:childTnLst>
                                    <p:animMotion origin="layout" path="M -0.10642 0.00995 L -0.61424 0.00903 " pathEditMode="relative" rAng="0" ptsTypes="AA">
                                      <p:cBhvr>
                                        <p:cTn id="18" dur="2000" fill="hold"/>
                                        <p:tgtEl>
                                          <p:spTgt spid="2"/>
                                        </p:tgtEl>
                                        <p:attrNameLst>
                                          <p:attrName>ppt_x</p:attrName>
                                          <p:attrName>ppt_y</p:attrName>
                                        </p:attrNameLst>
                                      </p:cBhvr>
                                      <p:rCtr x="-254" y="0"/>
                                    </p:animMotion>
                                  </p:childTnLst>
                                </p:cTn>
                              </p:par>
                              <p:par>
                                <p:cTn id="19" presetID="0" presetClass="path" presetSubtype="0" accel="50000" decel="50000" fill="hold" grpId="1" nodeType="withEffect">
                                  <p:stCondLst>
                                    <p:cond delay="0"/>
                                  </p:stCondLst>
                                  <p:childTnLst>
                                    <p:animMotion origin="layout" path="M 0 1.94444E-6 L -0.08333 0.08594 " pathEditMode="relative" rAng="0" ptsTypes="AA">
                                      <p:cBhvr>
                                        <p:cTn id="20" dur="2000" fill="hold"/>
                                        <p:tgtEl>
                                          <p:spTgt spid="4"/>
                                        </p:tgtEl>
                                        <p:attrNameLst>
                                          <p:attrName>ppt_x</p:attrName>
                                          <p:attrName>ppt_y</p:attrName>
                                        </p:attrNameLst>
                                      </p:cBhvr>
                                      <p:rCtr x="-42" y="43"/>
                                    </p:animMotion>
                                  </p:childTnLst>
                                </p:cTn>
                              </p:par>
                              <p:par>
                                <p:cTn id="21" presetID="0" presetClass="path" presetSubtype="0" accel="50000" decel="50000" fill="hold" grpId="0" nodeType="withEffect">
                                  <p:stCondLst>
                                    <p:cond delay="0"/>
                                  </p:stCondLst>
                                  <p:childTnLst>
                                    <p:animMotion origin="layout" path="M -0.2375 0 L -0.49584 0 " pathEditMode="relative" rAng="0" ptsTypes="AA">
                                      <p:cBhvr>
                                        <p:cTn id="22" dur="2000" fill="hold"/>
                                        <p:tgtEl>
                                          <p:spTgt spid="8"/>
                                        </p:tgtEl>
                                        <p:attrNameLst>
                                          <p:attrName>ppt_x</p:attrName>
                                          <p:attrName>ppt_y</p:attrName>
                                        </p:attrNameLst>
                                      </p:cBhvr>
                                      <p:rCtr x="-129" y="0"/>
                                    </p:animMotion>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5" grpId="1"/>
      <p:bldP spid="6" grpId="0"/>
      <p:bldP spid="6" grpId="1"/>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614898"/>
            <a:ext cx="4236720" cy="3785652"/>
          </a:xfrm>
          <a:prstGeom prst="rect">
            <a:avLst/>
          </a:prstGeom>
        </p:spPr>
        <p:txBody>
          <a:bodyPr wrap="square">
            <a:spAutoFit/>
          </a:bodyPr>
          <a:lstStyle/>
          <a:p>
            <a:pPr lvl="0">
              <a:lnSpc>
                <a:spcPct val="150000"/>
              </a:lnSpc>
              <a:buNone/>
            </a:pPr>
            <a:r>
              <a:rPr lang="en-US" sz="2000" dirty="0" smtClean="0">
                <a:solidFill>
                  <a:schemeClr val="bg1"/>
                </a:solidFill>
              </a:rPr>
              <a:t>Point out the Error : </a:t>
            </a:r>
            <a:endParaRPr lang="en-IN" sz="2000" dirty="0" smtClean="0">
              <a:solidFill>
                <a:schemeClr val="bg1"/>
              </a:solidFill>
            </a:endParaRPr>
          </a:p>
          <a:p>
            <a:pPr>
              <a:lnSpc>
                <a:spcPct val="150000"/>
              </a:lnSpc>
              <a:buNone/>
            </a:pPr>
            <a:r>
              <a:rPr lang="en-US" sz="2000" dirty="0" smtClean="0">
                <a:solidFill>
                  <a:schemeClr val="bg1"/>
                </a:solidFill>
              </a:rPr>
              <a:t>#include&lt;stdio.h&gt;</a:t>
            </a:r>
          </a:p>
          <a:p>
            <a:pPr>
              <a:lnSpc>
                <a:spcPct val="150000"/>
              </a:lnSpc>
              <a:buNone/>
            </a:pPr>
            <a:r>
              <a:rPr lang="en-US" sz="2000" dirty="0" smtClean="0">
                <a:solidFill>
                  <a:schemeClr val="bg1"/>
                </a:solidFill>
              </a:rPr>
              <a:t>int main()</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a[][]={{1,2},{3,4},{5,6}};            </a:t>
            </a:r>
            <a:endParaRPr lang="en-IN" sz="2000" dirty="0" smtClean="0">
              <a:solidFill>
                <a:schemeClr val="bg1"/>
              </a:solidFill>
            </a:endParaRPr>
          </a:p>
          <a:p>
            <a:pPr>
              <a:lnSpc>
                <a:spcPct val="150000"/>
              </a:lnSpc>
              <a:buNone/>
            </a:pPr>
            <a:r>
              <a:rPr lang="en-US" sz="2000" dirty="0" smtClean="0">
                <a:solidFill>
                  <a:schemeClr val="bg1"/>
                </a:solidFill>
              </a:rPr>
              <a:t>	printf(“%d”, a[1][1]);</a:t>
            </a:r>
            <a:endParaRPr lang="en-IN" sz="2000" dirty="0" smtClean="0">
              <a:solidFill>
                <a:schemeClr val="bg1"/>
              </a:solidFill>
            </a:endParaRPr>
          </a:p>
          <a:p>
            <a:pPr>
              <a:lnSpc>
                <a:spcPct val="150000"/>
              </a:lnSpc>
              <a:buNone/>
            </a:pPr>
            <a:r>
              <a:rPr lang="en-US" sz="2000" dirty="0" smtClean="0">
                <a:solidFill>
                  <a:schemeClr val="bg1"/>
                </a:solidFill>
              </a:rPr>
              <a:t>	return 0;</a:t>
            </a: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10" name="Rectangle 9"/>
          <p:cNvSpPr/>
          <p:nvPr/>
        </p:nvSpPr>
        <p:spPr>
          <a:xfrm>
            <a:off x="4495800" y="2973278"/>
            <a:ext cx="4648200" cy="589072"/>
          </a:xfrm>
          <a:prstGeom prst="rect">
            <a:avLst/>
          </a:prstGeom>
        </p:spPr>
        <p:txBody>
          <a:bodyPr wrap="square">
            <a:spAutoFit/>
          </a:bodyPr>
          <a:lstStyle/>
          <a:p>
            <a:pPr>
              <a:lnSpc>
                <a:spcPct val="150000"/>
              </a:lnSpc>
            </a:pPr>
            <a:r>
              <a:rPr lang="en-US" sz="2400" dirty="0" smtClean="0"/>
              <a:t>Error:  _________________</a:t>
            </a:r>
            <a:endParaRPr lang="en-US" sz="2400" dirty="0"/>
          </a:p>
        </p:txBody>
      </p:sp>
      <p:sp>
        <p:nvSpPr>
          <p:cNvPr id="12" name="Rectangle 11"/>
          <p:cNvSpPr/>
          <p:nvPr/>
        </p:nvSpPr>
        <p:spPr>
          <a:xfrm>
            <a:off x="5562600" y="3028950"/>
            <a:ext cx="2514600" cy="400110"/>
          </a:xfrm>
          <a:prstGeom prst="rect">
            <a:avLst/>
          </a:prstGeom>
        </p:spPr>
        <p:txBody>
          <a:bodyPr wrap="square">
            <a:spAutoFit/>
          </a:bodyPr>
          <a:lstStyle/>
          <a:p>
            <a:pPr lvl="0">
              <a:buNone/>
            </a:pPr>
            <a:r>
              <a:rPr lang="en-IN" sz="2000" dirty="0" smtClean="0"/>
              <a:t>Column size is must</a:t>
            </a:r>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Rectangle 10"/>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13" name="Rectangle 12"/>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TextBox 13"/>
          <p:cNvSpPr txBox="1"/>
          <p:nvPr/>
        </p:nvSpPr>
        <p:spPr>
          <a:xfrm>
            <a:off x="5436096" y="181993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6" name="Rectangle 15"/>
          <p:cNvSpPr/>
          <p:nvPr/>
        </p:nvSpPr>
        <p:spPr>
          <a:xfrm>
            <a:off x="5364092" y="2409735"/>
            <a:ext cx="962123" cy="461665"/>
          </a:xfrm>
          <a:prstGeom prst="rect">
            <a:avLst/>
          </a:prstGeom>
        </p:spPr>
        <p:txBody>
          <a:bodyPr wrap="none">
            <a:spAutoFit/>
          </a:bodyPr>
          <a:lstStyle/>
          <a:p>
            <a:r>
              <a:rPr lang="en-IN" sz="2400" b="1" dirty="0" smtClean="0"/>
              <a:t>26778</a:t>
            </a:r>
            <a:endParaRPr lang="en-IN" sz="2400" b="1" dirty="0"/>
          </a:p>
        </p:txBody>
      </p:sp>
      <p:sp>
        <p:nvSpPr>
          <p:cNvPr id="17" name="Rectangle 16"/>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8" name="Rectangle 17"/>
          <p:cNvSpPr/>
          <p:nvPr/>
        </p:nvSpPr>
        <p:spPr>
          <a:xfrm>
            <a:off x="152400"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Rectangle 10"/>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21" name="Rectangle 20"/>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2" name="TextBox 21"/>
          <p:cNvSpPr txBox="1"/>
          <p:nvPr/>
        </p:nvSpPr>
        <p:spPr>
          <a:xfrm>
            <a:off x="5436096" y="1819930"/>
            <a:ext cx="792088" cy="523220"/>
          </a:xfrm>
          <a:prstGeom prst="rect">
            <a:avLst/>
          </a:prstGeom>
          <a:noFill/>
        </p:spPr>
        <p:txBody>
          <a:bodyPr wrap="square" rtlCol="0">
            <a:spAutoFit/>
          </a:bodyPr>
          <a:lstStyle/>
          <a:p>
            <a:pPr algn="ctr"/>
            <a:r>
              <a:rPr lang="en-US" sz="2800" b="1" dirty="0" smtClean="0">
                <a:solidFill>
                  <a:srgbClr val="FF0000"/>
                </a:solidFill>
                <a:effectLst>
                  <a:outerShdw blurRad="38100" dist="38100" dir="2700000" algn="tl">
                    <a:srgbClr val="000000">
                      <a:alpha val="43137"/>
                    </a:srgbClr>
                  </a:outerShdw>
                </a:effectLst>
              </a:rPr>
              <a:t>5</a:t>
            </a:r>
            <a:endParaRPr lang="en-IN" b="1" dirty="0">
              <a:solidFill>
                <a:srgbClr val="FF0000"/>
              </a:solidFill>
              <a:effectLst>
                <a:outerShdw blurRad="38100" dist="38100" dir="2700000" algn="tl">
                  <a:srgbClr val="000000">
                    <a:alpha val="43137"/>
                  </a:srgbClr>
                </a:outerShdw>
              </a:effectLst>
            </a:endParaRPr>
          </a:p>
        </p:txBody>
      </p:sp>
      <p:sp>
        <p:nvSpPr>
          <p:cNvPr id="23" name="Rectangle 22"/>
          <p:cNvSpPr/>
          <p:nvPr/>
        </p:nvSpPr>
        <p:spPr>
          <a:xfrm>
            <a:off x="5364092" y="2409735"/>
            <a:ext cx="962123" cy="461665"/>
          </a:xfrm>
          <a:prstGeom prst="rect">
            <a:avLst/>
          </a:prstGeom>
        </p:spPr>
        <p:txBody>
          <a:bodyPr wrap="none">
            <a:spAutoFit/>
          </a:bodyPr>
          <a:lstStyle/>
          <a:p>
            <a:r>
              <a:rPr lang="en-IN" sz="2400" b="1" dirty="0" smtClean="0"/>
              <a:t>26778</a:t>
            </a:r>
            <a:endParaRPr lang="en-IN" sz="2400" b="1" dirty="0"/>
          </a:p>
        </p:txBody>
      </p:sp>
      <p:sp>
        <p:nvSpPr>
          <p:cNvPr id="24" name="Rectangle 23"/>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25" name="Rectangle 24"/>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a:t>
            </a:r>
            <a:r>
              <a:rPr lang="en-US" sz="2400" b="1" dirty="0" smtClean="0">
                <a:solidFill>
                  <a:srgbClr val="FF0000"/>
                </a:solidFill>
                <a:cs typeface="Consolas" panose="020B0609020204030204" pitchFamily="49" charset="0"/>
              </a:rPr>
              <a:t>Number</a:t>
            </a: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15" name="Rectangle 14"/>
          <p:cNvSpPr/>
          <p:nvPr/>
        </p:nvSpPr>
        <p:spPr>
          <a:xfrm>
            <a:off x="4860033" y="3921904"/>
            <a:ext cx="3240360" cy="646331"/>
          </a:xfrm>
          <a:prstGeom prst="rect">
            <a:avLst/>
          </a:prstGeom>
        </p:spPr>
        <p:txBody>
          <a:bodyPr wrap="square">
            <a:spAutoFit/>
          </a:bodyPr>
          <a:lstStyle/>
          <a:p>
            <a:pPr>
              <a:lnSpc>
                <a:spcPct val="150000"/>
              </a:lnSpc>
            </a:pPr>
            <a:r>
              <a:rPr lang="en-US" sz="2400" b="1" dirty="0" smtClean="0"/>
              <a:t> &amp; - reference operator</a:t>
            </a:r>
            <a:endParaRPr lang="en-IN" sz="2400" b="1" dirty="0"/>
          </a:p>
        </p:txBody>
      </p:sp>
      <p:sp>
        <p:nvSpPr>
          <p:cNvPr id="16" name="Rectangle 15"/>
          <p:cNvSpPr/>
          <p:nvPr/>
        </p:nvSpPr>
        <p:spPr>
          <a:xfrm>
            <a:off x="4644008" y="2895790"/>
            <a:ext cx="4499992" cy="1200329"/>
          </a:xfrm>
          <a:prstGeom prst="rect">
            <a:avLst/>
          </a:prstGeom>
        </p:spPr>
        <p:txBody>
          <a:bodyPr wrap="square">
            <a:spAutoFit/>
          </a:bodyPr>
          <a:lstStyle/>
          <a:p>
            <a:pPr>
              <a:lnSpc>
                <a:spcPct val="150000"/>
              </a:lnSpc>
            </a:pPr>
            <a:r>
              <a:rPr lang="en-IN" sz="2400" b="1" dirty="0" smtClean="0"/>
              <a:t>scanf("%d", &amp;Value);</a:t>
            </a:r>
          </a:p>
          <a:p>
            <a:pPr>
              <a:lnSpc>
                <a:spcPct val="150000"/>
              </a:lnSpc>
            </a:pPr>
            <a:r>
              <a:rPr lang="en-US" sz="2400" b="1" dirty="0" smtClean="0"/>
              <a:t>&amp; - Address of the variable </a:t>
            </a:r>
            <a:r>
              <a:rPr lang="en-US" sz="2400" dirty="0" smtClean="0"/>
              <a:t>value</a:t>
            </a:r>
            <a:endParaRPr lang="en-IN" sz="2400" dirty="0"/>
          </a:p>
        </p:txBody>
      </p:sp>
      <p:sp>
        <p:nvSpPr>
          <p:cNvPr id="19" name="Rectangle 18"/>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TextBox 19"/>
          <p:cNvSpPr txBox="1"/>
          <p:nvPr/>
        </p:nvSpPr>
        <p:spPr>
          <a:xfrm>
            <a:off x="5436096" y="181993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21" name="Rectangle 20"/>
          <p:cNvSpPr/>
          <p:nvPr/>
        </p:nvSpPr>
        <p:spPr>
          <a:xfrm>
            <a:off x="5364092" y="2409735"/>
            <a:ext cx="962123" cy="461665"/>
          </a:xfrm>
          <a:prstGeom prst="rect">
            <a:avLst/>
          </a:prstGeom>
        </p:spPr>
        <p:txBody>
          <a:bodyPr wrap="none">
            <a:spAutoFit/>
          </a:bodyPr>
          <a:lstStyle/>
          <a:p>
            <a:r>
              <a:rPr lang="en-IN" sz="2400" b="1" dirty="0" smtClean="0">
                <a:solidFill>
                  <a:srgbClr val="FF0000"/>
                </a:solidFill>
              </a:rPr>
              <a:t>26778</a:t>
            </a:r>
            <a:endParaRPr lang="en-IN" sz="2400" b="1" dirty="0">
              <a:solidFill>
                <a:srgbClr val="FF0000"/>
              </a:solidFill>
            </a:endParaRPr>
          </a:p>
        </p:txBody>
      </p:sp>
      <p:sp>
        <p:nvSpPr>
          <p:cNvPr id="22" name="Rectangle 21"/>
          <p:cNvSpPr/>
          <p:nvPr/>
        </p:nvSpPr>
        <p:spPr>
          <a:xfrm>
            <a:off x="5220077" y="1329615"/>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2" name="Rectangle 11"/>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t>
            </a:r>
            <a:r>
              <a:rPr lang="en-US" sz="2400" b="1" dirty="0" smtClean="0">
                <a:solidFill>
                  <a:srgbClr val="FF0000"/>
                </a:solidFill>
                <a:cs typeface="Consolas" panose="020B0609020204030204" pitchFamily="49" charset="0"/>
              </a:rPr>
              <a:t>&amp;Number</a:t>
            </a: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60034" y="411510"/>
            <a:ext cx="2808312" cy="523220"/>
          </a:xfrm>
          <a:prstGeom prst="rect">
            <a:avLst/>
          </a:prstGeom>
        </p:spPr>
        <p:txBody>
          <a:bodyPr wrap="square">
            <a:spAutoFit/>
          </a:bodyPr>
          <a:lstStyle/>
          <a:p>
            <a:r>
              <a:rPr lang="en-IN" sz="2800" b="1" dirty="0" smtClean="0"/>
              <a:t>Address  in  C</a:t>
            </a:r>
            <a:endParaRPr lang="en-IN" sz="2800" b="1" dirty="0"/>
          </a:p>
        </p:txBody>
      </p:sp>
      <p:sp>
        <p:nvSpPr>
          <p:cNvPr id="6" name="Rectangle 5"/>
          <p:cNvSpPr/>
          <p:nvPr/>
        </p:nvSpPr>
        <p:spPr>
          <a:xfrm>
            <a:off x="5076056" y="1761660"/>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p:cNvSpPr txBox="1"/>
          <p:nvPr/>
        </p:nvSpPr>
        <p:spPr>
          <a:xfrm>
            <a:off x="5436096" y="18097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1" name="Rectangle 10"/>
          <p:cNvSpPr/>
          <p:nvPr/>
        </p:nvSpPr>
        <p:spPr>
          <a:xfrm>
            <a:off x="5220077" y="1352550"/>
            <a:ext cx="1231427"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rPr>
              <a:t>Number</a:t>
            </a:r>
            <a:endParaRPr lang="en-IN" sz="2400" b="1" dirty="0"/>
          </a:p>
        </p:txBody>
      </p:sp>
      <p:sp>
        <p:nvSpPr>
          <p:cNvPr id="13" name="Rectangle 12"/>
          <p:cNvSpPr/>
          <p:nvPr/>
        </p:nvSpPr>
        <p:spPr>
          <a:xfrm>
            <a:off x="5364092" y="2387523"/>
            <a:ext cx="962123" cy="461665"/>
          </a:xfrm>
          <a:prstGeom prst="rect">
            <a:avLst/>
          </a:prstGeom>
        </p:spPr>
        <p:txBody>
          <a:bodyPr wrap="none">
            <a:spAutoFit/>
          </a:bodyPr>
          <a:lstStyle/>
          <a:p>
            <a:r>
              <a:rPr lang="en-IN" sz="2400" b="1" dirty="0" smtClean="0"/>
              <a:t>26778</a:t>
            </a:r>
            <a:endParaRPr lang="en-IN" sz="2400" b="1" dirty="0"/>
          </a:p>
        </p:txBody>
      </p:sp>
      <p:sp>
        <p:nvSpPr>
          <p:cNvPr id="12" name="Rectangle 11"/>
          <p:cNvSpPr/>
          <p:nvPr/>
        </p:nvSpPr>
        <p:spPr>
          <a:xfrm>
            <a:off x="5076056" y="3273828"/>
            <a:ext cx="2592288" cy="1200329"/>
          </a:xfrm>
          <a:prstGeom prst="rect">
            <a:avLst/>
          </a:prstGeom>
        </p:spPr>
        <p:txBody>
          <a:bodyPr wrap="square">
            <a:spAutoFit/>
          </a:bodyPr>
          <a:lstStyle/>
          <a:p>
            <a:pPr>
              <a:lnSpc>
                <a:spcPct val="150000"/>
              </a:lnSpc>
            </a:pPr>
            <a:r>
              <a:rPr lang="en-US" sz="2400" dirty="0" smtClean="0">
                <a:cs typeface="Consolas" panose="020B0609020204030204" pitchFamily="49" charset="0"/>
              </a:rPr>
              <a:t>Value = 5</a:t>
            </a:r>
          </a:p>
          <a:p>
            <a:pPr>
              <a:lnSpc>
                <a:spcPct val="150000"/>
              </a:lnSpc>
            </a:pPr>
            <a:r>
              <a:rPr lang="en-US" sz="2400" dirty="0" smtClean="0">
                <a:cs typeface="Consolas" panose="020B0609020204030204" pitchFamily="49" charset="0"/>
              </a:rPr>
              <a:t>&amp;Value = </a:t>
            </a:r>
            <a:r>
              <a:rPr lang="en-IN" sz="2400" dirty="0" smtClean="0"/>
              <a:t>26778</a:t>
            </a:r>
            <a:endParaRPr lang="en-IN" sz="2400" dirty="0"/>
          </a:p>
        </p:txBody>
      </p:sp>
      <p:sp>
        <p:nvSpPr>
          <p:cNvPr id="14" name="Rectangle 13"/>
          <p:cNvSpPr/>
          <p:nvPr/>
        </p:nvSpPr>
        <p:spPr>
          <a:xfrm>
            <a:off x="0" y="-19050"/>
            <a:ext cx="4495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5" name="Rectangle 14"/>
          <p:cNvSpPr/>
          <p:nvPr/>
        </p:nvSpPr>
        <p:spPr>
          <a:xfrm>
            <a:off x="164976" y="438150"/>
            <a:ext cx="4788024" cy="3970318"/>
          </a:xfrm>
          <a:prstGeom prst="rect">
            <a:avLst/>
          </a:prstGeom>
        </p:spPr>
        <p:txBody>
          <a:bodyPr wrap="square">
            <a:spAutoFit/>
          </a:bodyPr>
          <a:lstStyle/>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main()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int Number= 5;</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printf("Value =%d\n", 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printf("Address =%p", &amp;Number); </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return 0;</a:t>
            </a:r>
          </a:p>
          <a:p>
            <a:pPr lvl="0" fontAlgn="base">
              <a:lnSpc>
                <a:spcPct val="150000"/>
              </a:lnSpc>
              <a:spcBef>
                <a:spcPct val="0"/>
              </a:spcBef>
              <a:spcAft>
                <a:spcPct val="0"/>
              </a:spcAft>
            </a:pPr>
            <a:r>
              <a:rPr lang="en-US" sz="2400" dirty="0" smtClean="0">
                <a:solidFill>
                  <a:schemeClr val="bg1"/>
                </a:solidFill>
                <a:cs typeface="Consolas" panose="020B0609020204030204" pitchFamily="49" charset="0"/>
              </a:rPr>
              <a:t>}</a:t>
            </a:r>
            <a:endParaRPr lang="en-US" sz="2400" dirty="0" smtClean="0">
              <a:solidFill>
                <a:schemeClr val="bg1"/>
              </a:solidFill>
              <a:cs typeface="Arial" panose="020B0604020202020204"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2"/>
            <a:ext cx="442798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5148064" y="1275606"/>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p:cNvSpPr txBox="1"/>
          <p:nvPr/>
        </p:nvSpPr>
        <p:spPr>
          <a:xfrm>
            <a:off x="5580112" y="1352550"/>
            <a:ext cx="792088"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rPr>
              <a:t>5</a:t>
            </a:r>
            <a:endParaRPr lang="en-IN" b="1" dirty="0">
              <a:effectLst>
                <a:outerShdw blurRad="38100" dist="38100" dir="2700000" algn="tl">
                  <a:srgbClr val="000000">
                    <a:alpha val="43137"/>
                  </a:srgbClr>
                </a:outerShdw>
              </a:effectLst>
            </a:endParaRPr>
          </a:p>
        </p:txBody>
      </p:sp>
      <p:sp>
        <p:nvSpPr>
          <p:cNvPr id="11" name="Rectangle 10"/>
          <p:cNvSpPr/>
          <p:nvPr/>
        </p:nvSpPr>
        <p:spPr>
          <a:xfrm>
            <a:off x="5364093" y="897568"/>
            <a:ext cx="1231427" cy="461665"/>
          </a:xfrm>
          <a:prstGeom prst="rect">
            <a:avLst/>
          </a:prstGeom>
        </p:spPr>
        <p:txBody>
          <a:bodyPr wrap="none">
            <a:spAutoFit/>
          </a:bodyPr>
          <a:lstStyle/>
          <a:p>
            <a:r>
              <a:rPr lang="en-US" sz="2400" b="1" dirty="0" smtClean="0"/>
              <a:t>Number</a:t>
            </a:r>
            <a:endParaRPr lang="en-IN" sz="2400" b="1" dirty="0"/>
          </a:p>
        </p:txBody>
      </p:sp>
      <p:sp>
        <p:nvSpPr>
          <p:cNvPr id="13" name="Rectangle 12"/>
          <p:cNvSpPr/>
          <p:nvPr/>
        </p:nvSpPr>
        <p:spPr>
          <a:xfrm>
            <a:off x="5508109" y="1955475"/>
            <a:ext cx="806631" cy="461665"/>
          </a:xfrm>
          <a:prstGeom prst="rect">
            <a:avLst/>
          </a:prstGeom>
        </p:spPr>
        <p:txBody>
          <a:bodyPr wrap="none">
            <a:spAutoFit/>
          </a:bodyPr>
          <a:lstStyle/>
          <a:p>
            <a:r>
              <a:rPr lang="en-IN" sz="2400" b="1" dirty="0" smtClean="0"/>
              <a:t>2024</a:t>
            </a:r>
            <a:endParaRPr lang="en-IN" sz="2400" b="1" dirty="0"/>
          </a:p>
        </p:txBody>
      </p:sp>
      <p:sp>
        <p:nvSpPr>
          <p:cNvPr id="18" name="Rectangle 17"/>
          <p:cNvSpPr/>
          <p:nvPr/>
        </p:nvSpPr>
        <p:spPr>
          <a:xfrm>
            <a:off x="1" y="897564"/>
            <a:ext cx="4499992" cy="1754326"/>
          </a:xfrm>
          <a:prstGeom prst="rect">
            <a:avLst/>
          </a:prstGeom>
        </p:spPr>
        <p:txBody>
          <a:bodyPr wrap="square">
            <a:spAutoFit/>
          </a:bodyPr>
          <a:lstStyle/>
          <a:p>
            <a:pPr>
              <a:lnSpc>
                <a:spcPct val="150000"/>
              </a:lnSpc>
            </a:pPr>
            <a:r>
              <a:rPr lang="en-US" sz="2400" dirty="0" smtClean="0">
                <a:solidFill>
                  <a:schemeClr val="bg1"/>
                </a:solidFill>
                <a:cs typeface="Consolas" panose="020B0609020204030204" pitchFamily="49" charset="0"/>
              </a:rPr>
              <a:t>Value </a:t>
            </a:r>
            <a:r>
              <a:rPr lang="en-US" sz="2400" b="1" dirty="0" smtClean="0">
                <a:solidFill>
                  <a:srgbClr val="FFFF00"/>
                </a:solidFill>
                <a:effectLst>
                  <a:outerShdw blurRad="38100" dist="38100" dir="2700000" algn="tl">
                    <a:srgbClr val="000000">
                      <a:alpha val="43137"/>
                    </a:srgbClr>
                  </a:outerShdw>
                </a:effectLst>
                <a:cs typeface="Consolas" panose="020B0609020204030204" pitchFamily="49" charset="0"/>
              </a:rPr>
              <a:t>5</a:t>
            </a:r>
            <a:r>
              <a:rPr lang="en-US" sz="2400" dirty="0" smtClean="0">
                <a:solidFill>
                  <a:schemeClr val="bg1"/>
                </a:solidFill>
                <a:cs typeface="Consolas" panose="020B0609020204030204" pitchFamily="49" charset="0"/>
              </a:rPr>
              <a:t> can be accessed either by:</a:t>
            </a:r>
          </a:p>
          <a:p>
            <a:pPr marL="457200" indent="-457200">
              <a:lnSpc>
                <a:spcPct val="150000"/>
              </a:lnSpc>
              <a:buAutoNum type="arabicPeriod"/>
            </a:pPr>
            <a:r>
              <a:rPr lang="en-US" sz="2400" dirty="0" smtClean="0">
                <a:solidFill>
                  <a:schemeClr val="bg1"/>
                </a:solidFill>
                <a:cs typeface="Consolas" panose="020B0609020204030204" pitchFamily="49" charset="0"/>
              </a:rPr>
              <a:t>variable name (Number) or</a:t>
            </a:r>
          </a:p>
          <a:p>
            <a:pPr marL="457200" indent="-457200">
              <a:lnSpc>
                <a:spcPct val="150000"/>
              </a:lnSpc>
              <a:buAutoNum type="arabicPeriod"/>
            </a:pPr>
            <a:r>
              <a:rPr lang="en-US" sz="2400" dirty="0" smtClean="0">
                <a:solidFill>
                  <a:schemeClr val="bg1"/>
                </a:solidFill>
                <a:cs typeface="Consolas" panose="020B0609020204030204" pitchFamily="49" charset="0"/>
              </a:rPr>
              <a:t>address value (2024)</a:t>
            </a:r>
          </a:p>
        </p:txBody>
      </p:sp>
      <p:sp>
        <p:nvSpPr>
          <p:cNvPr id="19" name="Rectangle 18"/>
          <p:cNvSpPr/>
          <p:nvPr/>
        </p:nvSpPr>
        <p:spPr>
          <a:xfrm>
            <a:off x="2160712" y="2991170"/>
            <a:ext cx="4544888" cy="1384995"/>
          </a:xfrm>
          <a:prstGeom prst="rect">
            <a:avLst/>
          </a:prstGeom>
        </p:spPr>
        <p:txBody>
          <a:bodyPr wrap="square">
            <a:spAutoFit/>
          </a:bodyPr>
          <a:lstStyle/>
          <a:p>
            <a:pPr algn="ctr">
              <a:lnSpc>
                <a:spcPct val="150000"/>
              </a:lnSpc>
            </a:pPr>
            <a:r>
              <a:rPr lang="en-IN" sz="2800" b="1" dirty="0" smtClean="0">
                <a:solidFill>
                  <a:schemeClr val="bg1"/>
                </a:solidFill>
              </a:rPr>
              <a:t>How to acce</a:t>
            </a:r>
            <a:r>
              <a:rPr lang="en-IN" sz="2800" b="1" dirty="0" smtClean="0"/>
              <a:t>ss</a:t>
            </a:r>
            <a:r>
              <a:rPr lang="en-IN" sz="2800" b="1" dirty="0" smtClean="0">
                <a:solidFill>
                  <a:schemeClr val="bg1"/>
                </a:solidFill>
              </a:rPr>
              <a:t> </a:t>
            </a:r>
            <a:r>
              <a:rPr lang="en-IN" sz="2800" b="1" dirty="0" smtClean="0"/>
              <a:t>a variable </a:t>
            </a:r>
            <a:r>
              <a:rPr lang="en-IN" sz="2800" b="1" dirty="0" smtClean="0">
                <a:solidFill>
                  <a:schemeClr val="bg1"/>
                </a:solidFill>
              </a:rPr>
              <a:t>using it's </a:t>
            </a:r>
            <a:r>
              <a:rPr lang="en-IN" sz="2800" b="1" dirty="0" smtClean="0"/>
              <a:t>address?</a:t>
            </a:r>
            <a:endParaRPr lang="en-IN" sz="2800" b="1" dirty="0"/>
          </a:p>
        </p:txBody>
      </p:sp>
      <p:sp>
        <p:nvSpPr>
          <p:cNvPr id="20" name="TextBox 19"/>
          <p:cNvSpPr txBox="1"/>
          <p:nvPr/>
        </p:nvSpPr>
        <p:spPr>
          <a:xfrm>
            <a:off x="3347865" y="186967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21" name="Rectangle 20"/>
          <p:cNvSpPr/>
          <p:nvPr/>
        </p:nvSpPr>
        <p:spPr>
          <a:xfrm>
            <a:off x="9756577" y="2"/>
            <a:ext cx="51125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2000"/>
                                        <p:tgtEl>
                                          <p:spTgt spid="18"/>
                                        </p:tgtEl>
                                      </p:cBhvr>
                                    </p:animEffect>
                                    <p:set>
                                      <p:cBhvr>
                                        <p:cTn id="14" dur="1" fill="hold">
                                          <p:stCondLst>
                                            <p:cond delay="1999"/>
                                          </p:stCondLst>
                                        </p:cTn>
                                        <p:tgtEl>
                                          <p:spTgt spid="18"/>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2000"/>
                                        <p:tgtEl>
                                          <p:spTgt spid="11"/>
                                        </p:tgtEl>
                                      </p:cBhvr>
                                    </p:animEffect>
                                    <p:set>
                                      <p:cBhvr>
                                        <p:cTn id="17" dur="1" fill="hold">
                                          <p:stCondLst>
                                            <p:cond delay="1999"/>
                                          </p:stCondLst>
                                        </p:cTn>
                                        <p:tgtEl>
                                          <p:spTgt spid="11"/>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2000"/>
                                        <p:tgtEl>
                                          <p:spTgt spid="6"/>
                                        </p:tgtEl>
                                      </p:cBhvr>
                                    </p:animEffect>
                                    <p:set>
                                      <p:cBhvr>
                                        <p:cTn id="20" dur="1" fill="hold">
                                          <p:stCondLst>
                                            <p:cond delay="1999"/>
                                          </p:stCondLst>
                                        </p:cTn>
                                        <p:tgtEl>
                                          <p:spTgt spid="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8"/>
                                        </p:tgtEl>
                                      </p:cBhvr>
                                    </p:animEffect>
                                    <p:set>
                                      <p:cBhvr>
                                        <p:cTn id="23" dur="1" fill="hold">
                                          <p:stCondLst>
                                            <p:cond delay="19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3"/>
                                        </p:tgtEl>
                                      </p:cBhvr>
                                    </p:animEffect>
                                    <p:set>
                                      <p:cBhvr>
                                        <p:cTn id="26" dur="1" fill="hold">
                                          <p:stCondLst>
                                            <p:cond delay="1999"/>
                                          </p:stCondLst>
                                        </p:cTn>
                                        <p:tgtEl>
                                          <p:spTgt spid="13"/>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2000"/>
                                        <p:tgtEl>
                                          <p:spTgt spid="22"/>
                                        </p:tgtEl>
                                      </p:cBhvr>
                                    </p:animEffect>
                                    <p:set>
                                      <p:cBhvr>
                                        <p:cTn id="29" dur="1" fill="hold">
                                          <p:stCondLst>
                                            <p:cond delay="1999"/>
                                          </p:stCondLst>
                                        </p:cTn>
                                        <p:tgtEl>
                                          <p:spTgt spid="2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2000"/>
                                        <p:tgtEl>
                                          <p:spTgt spid="19"/>
                                        </p:tgtEl>
                                      </p:cBhvr>
                                    </p:animEffect>
                                    <p:set>
                                      <p:cBhvr>
                                        <p:cTn id="32" dur="1" fill="hold">
                                          <p:stCondLst>
                                            <p:cond delay="1999"/>
                                          </p:stCondLst>
                                        </p:cTn>
                                        <p:tgtEl>
                                          <p:spTgt spid="19"/>
                                        </p:tgtEl>
                                        <p:attrNameLst>
                                          <p:attrName>style.visibility</p:attrName>
                                        </p:attrNameLst>
                                      </p:cBhvr>
                                      <p:to>
                                        <p:strVal val="hidden"/>
                                      </p:to>
                                    </p:set>
                                  </p:childTnLst>
                                </p:cTn>
                              </p:par>
                              <p:par>
                                <p:cTn id="33" presetID="55" presetClass="entr" presetSubtype="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strVal val="#ppt_w*0.70"/>
                                          </p:val>
                                        </p:tav>
                                        <p:tav tm="100000">
                                          <p:val>
                                            <p:strVal val="#ppt_w"/>
                                          </p:val>
                                        </p:tav>
                                      </p:tavLst>
                                    </p:anim>
                                    <p:anim calcmode="lin" valueType="num">
                                      <p:cBhvr>
                                        <p:cTn id="36" dur="1000" fill="hold"/>
                                        <p:tgtEl>
                                          <p:spTgt spid="20"/>
                                        </p:tgtEl>
                                        <p:attrNameLst>
                                          <p:attrName>ppt_h</p:attrName>
                                        </p:attrNameLst>
                                      </p:cBhvr>
                                      <p:tavLst>
                                        <p:tav tm="0">
                                          <p:val>
                                            <p:strVal val="#ppt_h"/>
                                          </p:val>
                                        </p:tav>
                                        <p:tav tm="100000">
                                          <p:val>
                                            <p:strVal val="#ppt_h"/>
                                          </p:val>
                                        </p:tav>
                                      </p:tavLst>
                                    </p:anim>
                                    <p:animEffect transition="in" filter="fade">
                                      <p:cBhvr>
                                        <p:cTn id="37" dur="1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grpId="0" nodeType="clickEffect">
                                  <p:stCondLst>
                                    <p:cond delay="0"/>
                                  </p:stCondLst>
                                  <p:childTnLst>
                                    <p:animMotion origin="layout" path="M 0 0  L -0.25 0  E" pathEditMode="relative" ptsTypes="">
                                      <p:cBhvr>
                                        <p:cTn id="41" dur="2000" fill="hold"/>
                                        <p:tgtEl>
                                          <p:spTgt spid="20"/>
                                        </p:tgtEl>
                                        <p:attrNameLst>
                                          <p:attrName>ppt_x</p:attrName>
                                          <p:attrName>ppt_y</p:attrName>
                                        </p:attrNameLst>
                                      </p:cBhvr>
                                    </p:animMotion>
                                  </p:childTnLst>
                                </p:cTn>
                              </p:par>
                              <p:par>
                                <p:cTn id="42" presetID="35" presetClass="path" presetSubtype="0" accel="50000" decel="50000" fill="hold" grpId="0" nodeType="withEffect">
                                  <p:stCondLst>
                                    <p:cond delay="0"/>
                                  </p:stCondLst>
                                  <p:childTnLst>
                                    <p:animMotion origin="layout" path="M 2.22222E-6 0 L -0.58663 0 " pathEditMode="relative" rAng="0" ptsTypes="AA">
                                      <p:cBhvr>
                                        <p:cTn id="43" dur="2000" fill="hold"/>
                                        <p:tgtEl>
                                          <p:spTgt spid="21"/>
                                        </p:tgtEl>
                                        <p:attrNameLst>
                                          <p:attrName>ppt_x</p:attrName>
                                          <p:attrName>ppt_y</p:attrName>
                                        </p:attrNameLst>
                                      </p:cBhvr>
                                      <p:rCtr x="-29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8" grpId="0"/>
      <p:bldP spid="11" grpId="0"/>
      <p:bldP spid="18" grpId="0"/>
      <p:bldP spid="19" grpId="0"/>
      <p:bldP spid="20" grpId="0"/>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TextBox 20"/>
          <p:cNvSpPr txBox="1"/>
          <p:nvPr/>
        </p:nvSpPr>
        <p:spPr>
          <a:xfrm>
            <a:off x="1020435" y="187925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20" name="Rectangle 19"/>
          <p:cNvSpPr/>
          <p:nvPr/>
        </p:nvSpPr>
        <p:spPr>
          <a:xfrm>
            <a:off x="4572000" y="1437624"/>
            <a:ext cx="4572000" cy="2123658"/>
          </a:xfrm>
          <a:prstGeom prst="rect">
            <a:avLst/>
          </a:prstGeom>
        </p:spPr>
        <p:txBody>
          <a:bodyPr>
            <a:spAutoFit/>
          </a:bodyPr>
          <a:lstStyle/>
          <a:p>
            <a:pPr>
              <a:lnSpc>
                <a:spcPct val="200000"/>
              </a:lnSpc>
            </a:pPr>
            <a:r>
              <a:rPr lang="en-US" sz="2200" dirty="0" smtClean="0">
                <a:solidFill>
                  <a:schemeClr val="bg1"/>
                </a:solidFill>
              </a:rPr>
              <a:t>int  a;       </a:t>
            </a:r>
            <a:r>
              <a:rPr lang="en-US" sz="2200" dirty="0" smtClean="0">
                <a:solidFill>
                  <a:schemeClr val="bg1"/>
                </a:solidFill>
                <a:sym typeface="Wingdings" panose="05000000000000000000" pitchFamily="2" charset="2"/>
              </a:rPr>
              <a:t> Integer variable</a:t>
            </a:r>
          </a:p>
          <a:p>
            <a:pPr>
              <a:lnSpc>
                <a:spcPct val="200000"/>
              </a:lnSpc>
            </a:pPr>
            <a:r>
              <a:rPr lang="en-US" sz="2200" dirty="0" smtClean="0">
                <a:solidFill>
                  <a:schemeClr val="bg1"/>
                </a:solidFill>
                <a:sym typeface="Wingdings" panose="05000000000000000000" pitchFamily="2" charset="2"/>
              </a:rPr>
              <a:t>float  b;    Float variable</a:t>
            </a:r>
          </a:p>
          <a:p>
            <a:pPr>
              <a:lnSpc>
                <a:spcPct val="200000"/>
              </a:lnSpc>
            </a:pPr>
            <a:r>
              <a:rPr lang="en-US" sz="2200" dirty="0" smtClean="0">
                <a:solidFill>
                  <a:schemeClr val="bg1"/>
                </a:solidFill>
                <a:sym typeface="Wingdings" panose="05000000000000000000" pitchFamily="2" charset="2"/>
              </a:rPr>
              <a:t>int *ptr;   Pointer variable</a:t>
            </a:r>
            <a:endParaRPr lang="en-IN" sz="22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2" name="Rectangle 21"/>
          <p:cNvSpPr/>
          <p:nvPr/>
        </p:nvSpPr>
        <p:spPr>
          <a:xfrm>
            <a:off x="5940152" y="1059582"/>
            <a:ext cx="1512168"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TextBox 22"/>
          <p:cNvSpPr txBox="1"/>
          <p:nvPr/>
        </p:nvSpPr>
        <p:spPr>
          <a:xfrm>
            <a:off x="6300192" y="1167595"/>
            <a:ext cx="792088" cy="523220"/>
          </a:xfrm>
          <a:prstGeom prst="rect">
            <a:avLst/>
          </a:prstGeom>
          <a:noFill/>
        </p:spPr>
        <p:txBody>
          <a:bodyPr wrap="square" rtlCol="0">
            <a:spAutoFit/>
          </a:bodyPr>
          <a:lstStyle/>
          <a:p>
            <a:pPr algn="ctr"/>
            <a:r>
              <a:rPr lang="en-US" sz="2800" b="1" dirty="0" smtClean="0"/>
              <a:t>10</a:t>
            </a:r>
            <a:endParaRPr lang="en-IN" b="1" dirty="0"/>
          </a:p>
        </p:txBody>
      </p:sp>
      <p:sp>
        <p:nvSpPr>
          <p:cNvPr id="24" name="Rectangle 23"/>
          <p:cNvSpPr/>
          <p:nvPr/>
        </p:nvSpPr>
        <p:spPr>
          <a:xfrm>
            <a:off x="5029200" y="1123950"/>
            <a:ext cx="942887" cy="523220"/>
          </a:xfrm>
          <a:prstGeom prst="rect">
            <a:avLst/>
          </a:prstGeom>
        </p:spPr>
        <p:txBody>
          <a:bodyPr wrap="none">
            <a:spAutoFit/>
          </a:bodyPr>
          <a:lstStyle/>
          <a:p>
            <a:r>
              <a:rPr lang="en-US" sz="2800" b="1" dirty="0" smtClean="0">
                <a:solidFill>
                  <a:schemeClr val="bg1"/>
                </a:solidFill>
                <a:effectLst>
                  <a:outerShdw blurRad="38100" dist="38100" dir="2700000" algn="tl">
                    <a:srgbClr val="000000">
                      <a:alpha val="43137"/>
                    </a:srgbClr>
                  </a:outerShdw>
                </a:effectLst>
              </a:rPr>
              <a:t>num</a:t>
            </a:r>
            <a:r>
              <a:rPr lang="en-US" sz="2800" b="1" dirty="0" smtClean="0">
                <a:solidFill>
                  <a:schemeClr val="bg1"/>
                </a:solidFill>
              </a:rPr>
              <a:t> </a:t>
            </a:r>
            <a:endParaRPr lang="en-IN" sz="2000" b="1" dirty="0">
              <a:solidFill>
                <a:schemeClr val="bg1"/>
              </a:solidFill>
            </a:endParaRPr>
          </a:p>
        </p:txBody>
      </p:sp>
      <p:sp>
        <p:nvSpPr>
          <p:cNvPr id="25" name="TextBox 24"/>
          <p:cNvSpPr txBox="1"/>
          <p:nvPr/>
        </p:nvSpPr>
        <p:spPr>
          <a:xfrm>
            <a:off x="899592" y="1045495"/>
            <a:ext cx="2232248" cy="2677656"/>
          </a:xfrm>
          <a:prstGeom prst="rect">
            <a:avLst/>
          </a:prstGeom>
          <a:noFill/>
        </p:spPr>
        <p:txBody>
          <a:bodyPr wrap="square" rtlCol="0">
            <a:spAutoFit/>
          </a:bodyPr>
          <a:lstStyle/>
          <a:p>
            <a:pPr>
              <a:lnSpc>
                <a:spcPct val="150000"/>
              </a:lnSpc>
            </a:pPr>
            <a:r>
              <a:rPr lang="en-US" sz="2800" dirty="0" smtClean="0"/>
              <a:t>int num = 10;</a:t>
            </a:r>
          </a:p>
          <a:p>
            <a:pPr>
              <a:lnSpc>
                <a:spcPct val="150000"/>
              </a:lnSpc>
            </a:pPr>
            <a:r>
              <a:rPr lang="en-US" sz="2800" dirty="0" smtClean="0"/>
              <a:t>int  *ptr;</a:t>
            </a:r>
          </a:p>
          <a:p>
            <a:pPr>
              <a:lnSpc>
                <a:spcPct val="150000"/>
              </a:lnSpc>
            </a:pPr>
            <a:r>
              <a:rPr lang="en-US" sz="2800" dirty="0" smtClean="0"/>
              <a:t>ptr = &amp;num;</a:t>
            </a:r>
          </a:p>
          <a:p>
            <a:pPr>
              <a:lnSpc>
                <a:spcPct val="150000"/>
              </a:lnSpc>
            </a:pPr>
            <a:r>
              <a:rPr lang="en-US" sz="2800" dirty="0" smtClean="0"/>
              <a:t>   </a:t>
            </a:r>
            <a:endParaRPr lang="en-IN" sz="2800" dirty="0"/>
          </a:p>
        </p:txBody>
      </p:sp>
      <p:sp>
        <p:nvSpPr>
          <p:cNvPr id="27" name="Rectangle 26"/>
          <p:cNvSpPr/>
          <p:nvPr/>
        </p:nvSpPr>
        <p:spPr>
          <a:xfrm>
            <a:off x="5940152" y="2848258"/>
            <a:ext cx="1584176" cy="594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1" name="Rectangle 30"/>
          <p:cNvSpPr/>
          <p:nvPr/>
        </p:nvSpPr>
        <p:spPr>
          <a:xfrm>
            <a:off x="5292080" y="2892646"/>
            <a:ext cx="710644" cy="523220"/>
          </a:xfrm>
          <a:prstGeom prst="rect">
            <a:avLst/>
          </a:prstGeom>
        </p:spPr>
        <p:txBody>
          <a:bodyPr wrap="none">
            <a:spAutoFit/>
          </a:bodyPr>
          <a:lstStyle/>
          <a:p>
            <a:r>
              <a:rPr lang="en-US" sz="2800" b="1" dirty="0" smtClean="0">
                <a:solidFill>
                  <a:schemeClr val="bg1"/>
                </a:solidFill>
                <a:effectLst>
                  <a:outerShdw blurRad="38100" dist="38100" dir="2700000" algn="tl">
                    <a:srgbClr val="000000">
                      <a:alpha val="43137"/>
                    </a:srgbClr>
                  </a:outerShdw>
                </a:effectLst>
              </a:rPr>
              <a:t>ptr</a:t>
            </a:r>
            <a:r>
              <a:rPr lang="en-US" sz="2800" b="1" dirty="0" smtClean="0">
                <a:solidFill>
                  <a:schemeClr val="bg1"/>
                </a:solidFill>
              </a:rPr>
              <a:t> </a:t>
            </a:r>
            <a:endParaRPr lang="en-IN" sz="2000" b="1" dirty="0">
              <a:solidFill>
                <a:schemeClr val="bg1"/>
              </a:solidFill>
            </a:endParaRPr>
          </a:p>
        </p:txBody>
      </p:sp>
      <p:sp>
        <p:nvSpPr>
          <p:cNvPr id="33" name="Rectangle 32"/>
          <p:cNvSpPr/>
          <p:nvPr/>
        </p:nvSpPr>
        <p:spPr>
          <a:xfrm>
            <a:off x="6300197" y="1707654"/>
            <a:ext cx="915635" cy="523220"/>
          </a:xfrm>
          <a:prstGeom prst="rect">
            <a:avLst/>
          </a:prstGeom>
        </p:spPr>
        <p:txBody>
          <a:bodyPr wrap="none">
            <a:spAutoFit/>
          </a:bodyPr>
          <a:lstStyle/>
          <a:p>
            <a:r>
              <a:rPr lang="en-US" sz="2800" b="1" dirty="0" smtClean="0">
                <a:solidFill>
                  <a:schemeClr val="bg1"/>
                </a:solidFill>
              </a:rPr>
              <a:t>1000</a:t>
            </a:r>
            <a:endParaRPr lang="en-IN" sz="2000" b="1" dirty="0">
              <a:solidFill>
                <a:schemeClr val="bg1"/>
              </a:solidFill>
            </a:endParaRPr>
          </a:p>
        </p:txBody>
      </p:sp>
      <p:sp>
        <p:nvSpPr>
          <p:cNvPr id="34" name="TextBox 33"/>
          <p:cNvSpPr txBox="1"/>
          <p:nvPr/>
        </p:nvSpPr>
        <p:spPr>
          <a:xfrm>
            <a:off x="6095256" y="2876550"/>
            <a:ext cx="1296144" cy="523220"/>
          </a:xfrm>
          <a:prstGeom prst="rect">
            <a:avLst/>
          </a:prstGeom>
          <a:noFill/>
        </p:spPr>
        <p:txBody>
          <a:bodyPr wrap="square" rtlCol="0">
            <a:spAutoFit/>
          </a:bodyPr>
          <a:lstStyle/>
          <a:p>
            <a:pPr algn="ctr"/>
            <a:r>
              <a:rPr lang="en-US" sz="2800" b="1" dirty="0" smtClean="0"/>
              <a:t>1000</a:t>
            </a:r>
            <a:endParaRPr lang="en-IN" b="1" dirty="0"/>
          </a:p>
        </p:txBody>
      </p:sp>
      <p:sp>
        <p:nvSpPr>
          <p:cNvPr id="35" name="Rectangle 34"/>
          <p:cNvSpPr/>
          <p:nvPr/>
        </p:nvSpPr>
        <p:spPr>
          <a:xfrm>
            <a:off x="6300197" y="3496330"/>
            <a:ext cx="915635" cy="523220"/>
          </a:xfrm>
          <a:prstGeom prst="rect">
            <a:avLst/>
          </a:prstGeom>
        </p:spPr>
        <p:txBody>
          <a:bodyPr wrap="none">
            <a:spAutoFit/>
          </a:bodyPr>
          <a:lstStyle/>
          <a:p>
            <a:r>
              <a:rPr lang="en-US" sz="2800" b="1" dirty="0" smtClean="0">
                <a:solidFill>
                  <a:schemeClr val="bg1"/>
                </a:solidFill>
              </a:rPr>
              <a:t>2000</a:t>
            </a:r>
            <a:endParaRPr lang="en-IN" sz="2000" b="1" dirty="0">
              <a:solidFill>
                <a:schemeClr val="bg1"/>
              </a:solidFill>
            </a:endParaRPr>
          </a:p>
        </p:txBody>
      </p:sp>
      <p:cxnSp>
        <p:nvCxnSpPr>
          <p:cNvPr id="37" name="Straight Arrow Connector 36"/>
          <p:cNvCxnSpPr/>
          <p:nvPr/>
        </p:nvCxnSpPr>
        <p:spPr>
          <a:xfrm>
            <a:off x="2195736" y="2965735"/>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1043609" y="3250830"/>
            <a:ext cx="2808312" cy="461665"/>
          </a:xfrm>
          <a:prstGeom prst="rect">
            <a:avLst/>
          </a:prstGeom>
          <a:noFill/>
        </p:spPr>
        <p:txBody>
          <a:bodyPr wrap="square" rtlCol="0">
            <a:spAutoFit/>
          </a:bodyPr>
          <a:lstStyle/>
          <a:p>
            <a:r>
              <a:rPr lang="en-US" sz="2400" b="1" dirty="0" smtClean="0"/>
              <a:t>&amp; - Address of num</a:t>
            </a:r>
            <a:endParaRPr lang="en-IN" sz="2400" b="1" dirty="0"/>
          </a:p>
        </p:txBody>
      </p:sp>
      <p:cxnSp>
        <p:nvCxnSpPr>
          <p:cNvPr id="39" name="Straight Arrow Connector 38"/>
          <p:cNvCxnSpPr/>
          <p:nvPr/>
        </p:nvCxnSpPr>
        <p:spPr>
          <a:xfrm>
            <a:off x="2195736" y="3712495"/>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1043609" y="4091285"/>
            <a:ext cx="2520280" cy="461665"/>
          </a:xfrm>
          <a:prstGeom prst="rect">
            <a:avLst/>
          </a:prstGeom>
          <a:noFill/>
        </p:spPr>
        <p:txBody>
          <a:bodyPr wrap="square" rtlCol="0">
            <a:spAutoFit/>
          </a:bodyPr>
          <a:lstStyle/>
          <a:p>
            <a:r>
              <a:rPr lang="en-US" sz="2400" b="1" dirty="0" smtClean="0"/>
              <a:t>(i.e.,) ptr = 1000;</a:t>
            </a:r>
            <a:endParaRPr lang="en-IN" sz="2400" b="1" dirty="0"/>
          </a:p>
        </p:txBody>
      </p:sp>
      <p:sp>
        <p:nvSpPr>
          <p:cNvPr id="41" name="TextBox 40"/>
          <p:cNvSpPr txBox="1"/>
          <p:nvPr/>
        </p:nvSpPr>
        <p:spPr>
          <a:xfrm>
            <a:off x="1020435" y="1879252"/>
            <a:ext cx="2888098" cy="923330"/>
          </a:xfrm>
          <a:prstGeom prst="rect">
            <a:avLst/>
          </a:prstGeom>
          <a:noFill/>
        </p:spPr>
        <p:txBody>
          <a:bodyPr wrap="none" rtlCol="0">
            <a:spAutoFit/>
          </a:bodyPr>
          <a:lstStyle/>
          <a:p>
            <a:r>
              <a:rPr lang="en-US" sz="5400" b="1" dirty="0" smtClean="0">
                <a:effectLst>
                  <a:outerShdw blurRad="38100" dist="38100" dir="2700000" algn="tl">
                    <a:srgbClr val="000000">
                      <a:alpha val="43137"/>
                    </a:srgbClr>
                  </a:outerShdw>
                </a:effectLst>
              </a:rPr>
              <a:t>*Pointers</a:t>
            </a:r>
            <a:endParaRPr lang="en-IN" sz="5400" b="1" dirty="0">
              <a:effectLst>
                <a:outerShdw blurRad="38100" dist="38100" dir="2700000" algn="tl">
                  <a:srgbClr val="000000">
                    <a:alpha val="43137"/>
                  </a:srgbClr>
                </a:outerShdw>
              </a:effectLst>
            </a:endParaRPr>
          </a:p>
        </p:txBody>
      </p:sp>
      <p:sp>
        <p:nvSpPr>
          <p:cNvPr id="42" name="TextBox 41"/>
          <p:cNvSpPr txBox="1"/>
          <p:nvPr/>
        </p:nvSpPr>
        <p:spPr>
          <a:xfrm>
            <a:off x="4751512" y="4029916"/>
            <a:ext cx="4392488" cy="830997"/>
          </a:xfrm>
          <a:prstGeom prst="rect">
            <a:avLst/>
          </a:prstGeom>
          <a:noFill/>
        </p:spPr>
        <p:txBody>
          <a:bodyPr wrap="square" rtlCol="0">
            <a:spAutoFit/>
          </a:bodyPr>
          <a:lstStyle/>
          <a:p>
            <a:r>
              <a:rPr lang="en-US" sz="2400" b="1" dirty="0" smtClean="0">
                <a:solidFill>
                  <a:schemeClr val="bg1"/>
                </a:solidFill>
              </a:rPr>
              <a:t>ptr – pointing to the integer variable (location 1000)</a:t>
            </a:r>
            <a:endParaRPr lang="en-IN" sz="2400" b="1" dirty="0">
              <a:solidFill>
                <a:schemeClr val="bg1"/>
              </a:solidFill>
            </a:endParaRPr>
          </a:p>
        </p:txBody>
      </p:sp>
      <p:cxnSp>
        <p:nvCxnSpPr>
          <p:cNvPr id="44" name="Straight Arrow Connector 43"/>
          <p:cNvCxnSpPr/>
          <p:nvPr/>
        </p:nvCxnSpPr>
        <p:spPr>
          <a:xfrm flipV="1">
            <a:off x="6660232" y="2292150"/>
            <a:ext cx="0" cy="4320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3333  E" pathEditMode="relative" ptsTypes="">
                                      <p:cBhvr>
                                        <p:cTn id="6" dur="2000" fill="hold"/>
                                        <p:tgtEl>
                                          <p:spTgt spid="4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par>
                                <p:cTn id="11" presetID="55"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strVal val="#ppt_w*0.70"/>
                                          </p:val>
                                        </p:tav>
                                        <p:tav tm="100000">
                                          <p:val>
                                            <p:strVal val="#ppt_w"/>
                                          </p:val>
                                        </p:tav>
                                      </p:tavLst>
                                    </p:anim>
                                    <p:anim calcmode="lin" valueType="num">
                                      <p:cBhvr>
                                        <p:cTn id="14" dur="1000" fill="hold"/>
                                        <p:tgtEl>
                                          <p:spTgt spid="22"/>
                                        </p:tgtEl>
                                        <p:attrNameLst>
                                          <p:attrName>ppt_h</p:attrName>
                                        </p:attrNameLst>
                                      </p:cBhvr>
                                      <p:tavLst>
                                        <p:tav tm="0">
                                          <p:val>
                                            <p:strVal val="#ppt_h"/>
                                          </p:val>
                                        </p:tav>
                                        <p:tav tm="100000">
                                          <p:val>
                                            <p:strVal val="#ppt_h"/>
                                          </p:val>
                                        </p:tav>
                                      </p:tavLst>
                                    </p:anim>
                                    <p:animEffect transition="in" filter="fade">
                                      <p:cBhvr>
                                        <p:cTn id="15" dur="1000"/>
                                        <p:tgtEl>
                                          <p:spTgt spid="22"/>
                                        </p:tgtEl>
                                      </p:cBhvr>
                                    </p:animEffect>
                                  </p:childTnLst>
                                </p:cTn>
                              </p:par>
                              <p:par>
                                <p:cTn id="16" presetID="55" presetClass="entr" presetSubtype="0" fill="hold" grpId="0" nodeType="withEffect">
                                  <p:stCondLst>
                                    <p:cond delay="5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strVal val="#ppt_w*0.70"/>
                                          </p:val>
                                        </p:tav>
                                        <p:tav tm="100000">
                                          <p:val>
                                            <p:strVal val="#ppt_w"/>
                                          </p:val>
                                        </p:tav>
                                      </p:tavLst>
                                    </p:anim>
                                    <p:anim calcmode="lin" valueType="num">
                                      <p:cBhvr>
                                        <p:cTn id="19" dur="1000" fill="hold"/>
                                        <p:tgtEl>
                                          <p:spTgt spid="24"/>
                                        </p:tgtEl>
                                        <p:attrNameLst>
                                          <p:attrName>ppt_h</p:attrName>
                                        </p:attrNameLst>
                                      </p:cBhvr>
                                      <p:tavLst>
                                        <p:tav tm="0">
                                          <p:val>
                                            <p:strVal val="#ppt_h"/>
                                          </p:val>
                                        </p:tav>
                                        <p:tav tm="100000">
                                          <p:val>
                                            <p:strVal val="#ppt_h"/>
                                          </p:val>
                                        </p:tav>
                                      </p:tavLst>
                                    </p:anim>
                                    <p:animEffect transition="in" filter="fade">
                                      <p:cBhvr>
                                        <p:cTn id="20" dur="1000"/>
                                        <p:tgtEl>
                                          <p:spTgt spid="24"/>
                                        </p:tgtEl>
                                      </p:cBhvr>
                                    </p:animEffect>
                                  </p:childTnLst>
                                </p:cTn>
                              </p:par>
                              <p:par>
                                <p:cTn id="21" presetID="55" presetClass="entr" presetSubtype="0" fill="hold" grpId="0" nodeType="withEffect">
                                  <p:stCondLst>
                                    <p:cond delay="100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strVal val="#ppt_w*0.70"/>
                                          </p:val>
                                        </p:tav>
                                        <p:tav tm="100000">
                                          <p:val>
                                            <p:strVal val="#ppt_w"/>
                                          </p:val>
                                        </p:tav>
                                      </p:tavLst>
                                    </p:anim>
                                    <p:anim calcmode="lin" valueType="num">
                                      <p:cBhvr>
                                        <p:cTn id="24" dur="1000" fill="hold"/>
                                        <p:tgtEl>
                                          <p:spTgt spid="23"/>
                                        </p:tgtEl>
                                        <p:attrNameLst>
                                          <p:attrName>ppt_h</p:attrName>
                                        </p:attrNameLst>
                                      </p:cBhvr>
                                      <p:tavLst>
                                        <p:tav tm="0">
                                          <p:val>
                                            <p:strVal val="#ppt_h"/>
                                          </p:val>
                                        </p:tav>
                                        <p:tav tm="100000">
                                          <p:val>
                                            <p:strVal val="#ppt_h"/>
                                          </p:val>
                                        </p:tav>
                                      </p:tavLst>
                                    </p:anim>
                                    <p:animEffect transition="in" filter="fade">
                                      <p:cBhvr>
                                        <p:cTn id="25" dur="1000"/>
                                        <p:tgtEl>
                                          <p:spTgt spid="23"/>
                                        </p:tgtEl>
                                      </p:cBhvr>
                                    </p:animEffect>
                                  </p:childTnLst>
                                </p:cTn>
                              </p:par>
                              <p:par>
                                <p:cTn id="26" presetID="55" presetClass="entr" presetSubtype="0" fill="hold" grpId="0" nodeType="withEffect">
                                  <p:stCondLst>
                                    <p:cond delay="1500"/>
                                  </p:stCondLst>
                                  <p:childTnLst>
                                    <p:set>
                                      <p:cBhvr>
                                        <p:cTn id="27" dur="1" fill="hold">
                                          <p:stCondLst>
                                            <p:cond delay="0"/>
                                          </p:stCondLst>
                                        </p:cTn>
                                        <p:tgtEl>
                                          <p:spTgt spid="33">
                                            <p:txEl>
                                              <p:pRg st="0" end="0"/>
                                            </p:txEl>
                                          </p:spTgt>
                                        </p:tgtEl>
                                        <p:attrNameLst>
                                          <p:attrName>style.visibility</p:attrName>
                                        </p:attrNameLst>
                                      </p:cBhvr>
                                      <p:to>
                                        <p:strVal val="visible"/>
                                      </p:to>
                                    </p:set>
                                    <p:anim calcmode="lin" valueType="num">
                                      <p:cBhvr>
                                        <p:cTn id="28" dur="1000" fill="hold"/>
                                        <p:tgtEl>
                                          <p:spTgt spid="33">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33">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3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1" end="1"/>
                                            </p:txEl>
                                          </p:spTgt>
                                        </p:tgtEl>
                                        <p:attrNameLst>
                                          <p:attrName>style.visibility</p:attrName>
                                        </p:attrNameLst>
                                      </p:cBhvr>
                                      <p:to>
                                        <p:strVal val="visible"/>
                                      </p:to>
                                    </p:set>
                                  </p:childTnLst>
                                </p:cTn>
                              </p:par>
                              <p:par>
                                <p:cTn id="35" presetID="55"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strVal val="#ppt_w*0.70"/>
                                          </p:val>
                                        </p:tav>
                                        <p:tav tm="100000">
                                          <p:val>
                                            <p:strVal val="#ppt_w"/>
                                          </p:val>
                                        </p:tav>
                                      </p:tavLst>
                                    </p:anim>
                                    <p:anim calcmode="lin" valueType="num">
                                      <p:cBhvr>
                                        <p:cTn id="38" dur="1000" fill="hold"/>
                                        <p:tgtEl>
                                          <p:spTgt spid="27"/>
                                        </p:tgtEl>
                                        <p:attrNameLst>
                                          <p:attrName>ppt_h</p:attrName>
                                        </p:attrNameLst>
                                      </p:cBhvr>
                                      <p:tavLst>
                                        <p:tav tm="0">
                                          <p:val>
                                            <p:strVal val="#ppt_h"/>
                                          </p:val>
                                        </p:tav>
                                        <p:tav tm="100000">
                                          <p:val>
                                            <p:strVal val="#ppt_h"/>
                                          </p:val>
                                        </p:tav>
                                      </p:tavLst>
                                    </p:anim>
                                    <p:animEffect transition="in" filter="fade">
                                      <p:cBhvr>
                                        <p:cTn id="39" dur="1000"/>
                                        <p:tgtEl>
                                          <p:spTgt spid="27"/>
                                        </p:tgtEl>
                                      </p:cBhvr>
                                    </p:animEffect>
                                  </p:childTnLst>
                                </p:cTn>
                              </p:par>
                              <p:par>
                                <p:cTn id="40" presetID="55" presetClass="entr" presetSubtype="0" fill="hold" grpId="0" nodeType="withEffect">
                                  <p:stCondLst>
                                    <p:cond delay="500"/>
                                  </p:stCondLst>
                                  <p:childTnLst>
                                    <p:set>
                                      <p:cBhvr>
                                        <p:cTn id="41" dur="1" fill="hold">
                                          <p:stCondLst>
                                            <p:cond delay="0"/>
                                          </p:stCondLst>
                                        </p:cTn>
                                        <p:tgtEl>
                                          <p:spTgt spid="31"/>
                                        </p:tgtEl>
                                        <p:attrNameLst>
                                          <p:attrName>style.visibility</p:attrName>
                                        </p:attrNameLst>
                                      </p:cBhvr>
                                      <p:to>
                                        <p:strVal val="visible"/>
                                      </p:to>
                                    </p:set>
                                    <p:anim calcmode="lin" valueType="num">
                                      <p:cBhvr>
                                        <p:cTn id="42" dur="1000" fill="hold"/>
                                        <p:tgtEl>
                                          <p:spTgt spid="31"/>
                                        </p:tgtEl>
                                        <p:attrNameLst>
                                          <p:attrName>ppt_w</p:attrName>
                                        </p:attrNameLst>
                                      </p:cBhvr>
                                      <p:tavLst>
                                        <p:tav tm="0">
                                          <p:val>
                                            <p:strVal val="#ppt_w*0.70"/>
                                          </p:val>
                                        </p:tav>
                                        <p:tav tm="100000">
                                          <p:val>
                                            <p:strVal val="#ppt_w"/>
                                          </p:val>
                                        </p:tav>
                                      </p:tavLst>
                                    </p:anim>
                                    <p:anim calcmode="lin" valueType="num">
                                      <p:cBhvr>
                                        <p:cTn id="43" dur="1000" fill="hold"/>
                                        <p:tgtEl>
                                          <p:spTgt spid="31"/>
                                        </p:tgtEl>
                                        <p:attrNameLst>
                                          <p:attrName>ppt_h</p:attrName>
                                        </p:attrNameLst>
                                      </p:cBhvr>
                                      <p:tavLst>
                                        <p:tav tm="0">
                                          <p:val>
                                            <p:strVal val="#ppt_h"/>
                                          </p:val>
                                        </p:tav>
                                        <p:tav tm="100000">
                                          <p:val>
                                            <p:strVal val="#ppt_h"/>
                                          </p:val>
                                        </p:tav>
                                      </p:tavLst>
                                    </p:anim>
                                    <p:animEffect transition="in" filter="fade">
                                      <p:cBhvr>
                                        <p:cTn id="44" dur="1000"/>
                                        <p:tgtEl>
                                          <p:spTgt spid="31"/>
                                        </p:tgtEl>
                                      </p:cBhvr>
                                    </p:animEffect>
                                  </p:childTnLst>
                                </p:cTn>
                              </p:par>
                              <p:par>
                                <p:cTn id="45" presetID="55" presetClass="entr" presetSubtype="0" fill="hold" grpId="0" nodeType="withEffect">
                                  <p:stCondLst>
                                    <p:cond delay="10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strVal val="#ppt_w*0.70"/>
                                          </p:val>
                                        </p:tav>
                                        <p:tav tm="100000">
                                          <p:val>
                                            <p:strVal val="#ppt_w"/>
                                          </p:val>
                                        </p:tav>
                                      </p:tavLst>
                                    </p:anim>
                                    <p:anim calcmode="lin" valueType="num">
                                      <p:cBhvr>
                                        <p:cTn id="48" dur="1000" fill="hold"/>
                                        <p:tgtEl>
                                          <p:spTgt spid="35"/>
                                        </p:tgtEl>
                                        <p:attrNameLst>
                                          <p:attrName>ppt_h</p:attrName>
                                        </p:attrNameLst>
                                      </p:cBhvr>
                                      <p:tavLst>
                                        <p:tav tm="0">
                                          <p:val>
                                            <p:strVal val="#ppt_h"/>
                                          </p:val>
                                        </p:tav>
                                        <p:tav tm="100000">
                                          <p:val>
                                            <p:strVal val="#ppt_h"/>
                                          </p:val>
                                        </p:tav>
                                      </p:tavLst>
                                    </p:anim>
                                    <p:animEffect transition="in" filter="fade">
                                      <p:cBhvr>
                                        <p:cTn id="49" dur="10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strips(downRight)">
                                      <p:cBhvr>
                                        <p:cTn id="58" dur="2000"/>
                                        <p:tgtEl>
                                          <p:spTgt spid="37"/>
                                        </p:tgtEl>
                                      </p:cBhvr>
                                    </p:animEffect>
                                  </p:childTnLst>
                                </p:cTn>
                              </p:par>
                              <p:par>
                                <p:cTn id="59" presetID="18" presetClass="entr" presetSubtype="6" fill="hold" grpId="0" nodeType="withEffect">
                                  <p:stCondLst>
                                    <p:cond delay="1000"/>
                                  </p:stCondLst>
                                  <p:childTnLst>
                                    <p:set>
                                      <p:cBhvr>
                                        <p:cTn id="60" dur="1" fill="hold">
                                          <p:stCondLst>
                                            <p:cond delay="0"/>
                                          </p:stCondLst>
                                        </p:cTn>
                                        <p:tgtEl>
                                          <p:spTgt spid="38"/>
                                        </p:tgtEl>
                                        <p:attrNameLst>
                                          <p:attrName>style.visibility</p:attrName>
                                        </p:attrNameLst>
                                      </p:cBhvr>
                                      <p:to>
                                        <p:strVal val="visible"/>
                                      </p:to>
                                    </p:set>
                                    <p:animEffect transition="in" filter="strips(downRight)">
                                      <p:cBhvr>
                                        <p:cTn id="61" dur="2000"/>
                                        <p:tgtEl>
                                          <p:spTgt spid="38"/>
                                        </p:tgtEl>
                                      </p:cBhvr>
                                    </p:animEffect>
                                  </p:childTnLst>
                                </p:cTn>
                              </p:par>
                              <p:par>
                                <p:cTn id="62" presetID="3" presetClass="emph" presetSubtype="2" fill="hold" nodeType="withEffect">
                                  <p:stCondLst>
                                    <p:cond delay="1500"/>
                                  </p:stCondLst>
                                  <p:childTnLst>
                                    <p:animClr clrSpc="rgb" dir="cw">
                                      <p:cBhvr override="childStyle">
                                        <p:cTn id="63" dur="2000" fill="hold"/>
                                        <p:tgtEl>
                                          <p:spTgt spid="33">
                                            <p:txEl>
                                              <p:pRg st="0" end="0"/>
                                            </p:txEl>
                                          </p:spTgt>
                                        </p:tgtEl>
                                        <p:attrNameLst>
                                          <p:attrName>style.color</p:attrName>
                                        </p:attrNameLst>
                                      </p:cBhvr>
                                      <p:to>
                                        <a:srgbClr val="F0411E"/>
                                      </p:to>
                                    </p:animClr>
                                  </p:childTnLst>
                                </p:cTn>
                              </p:par>
                              <p:par>
                                <p:cTn id="64" presetID="5" presetClass="emph" presetSubtype="1" nodeType="withEffect">
                                  <p:stCondLst>
                                    <p:cond delay="1500"/>
                                  </p:stCondLst>
                                  <p:childTnLst>
                                    <p:set>
                                      <p:cBhvr override="childStyle">
                                        <p:cTn id="65" dur="indefinite"/>
                                        <p:tgtEl>
                                          <p:spTgt spid="33">
                                            <p:txEl>
                                              <p:pRg st="0" end="0"/>
                                            </p:txEl>
                                          </p:spTgt>
                                        </p:tgtEl>
                                        <p:attrNameLst>
                                          <p:attrName>style.fontStyle</p:attrName>
                                        </p:attrNameLst>
                                      </p:cBhvr>
                                      <p:to>
                                        <p:strVal val="normal"/>
                                      </p:to>
                                    </p:set>
                                    <p:set>
                                      <p:cBhvr override="childStyle">
                                        <p:cTn id="66" dur="indefinite"/>
                                        <p:tgtEl>
                                          <p:spTgt spid="33">
                                            <p:txEl>
                                              <p:pRg st="0" end="0"/>
                                            </p:txEl>
                                          </p:spTgt>
                                        </p:tgtEl>
                                        <p:attrNameLst>
                                          <p:attrName>style.fontWeight</p:attrName>
                                        </p:attrNameLst>
                                      </p:cBhvr>
                                      <p:to>
                                        <p:strVal val="bold"/>
                                      </p:to>
                                    </p:set>
                                    <p:set>
                                      <p:cBhvr override="childStyle">
                                        <p:cTn id="67" dur="indefinite"/>
                                        <p:tgtEl>
                                          <p:spTgt spid="33">
                                            <p:txEl>
                                              <p:pRg st="0" end="0"/>
                                            </p:txEl>
                                          </p:spTgt>
                                        </p:tgtEl>
                                        <p:attrNameLst>
                                          <p:attrName>style.textDecorationUnderline</p:attrName>
                                        </p:attrNameLst>
                                      </p:cBhvr>
                                      <p:to>
                                        <p:strVal val="false"/>
                                      </p:to>
                                    </p:set>
                                  </p:childTnLst>
                                </p:cTn>
                              </p:par>
                              <p:par>
                                <p:cTn id="68" presetID="6" presetClass="emph" presetSubtype="0" fill="hold" grpId="1" nodeType="withEffect">
                                  <p:stCondLst>
                                    <p:cond delay="1500"/>
                                  </p:stCondLst>
                                  <p:childTnLst>
                                    <p:animScale>
                                      <p:cBhvr>
                                        <p:cTn id="69" dur="2000" fill="hold"/>
                                        <p:tgtEl>
                                          <p:spTgt spid="33">
                                            <p:txEl>
                                              <p:pRg st="0" end="0"/>
                                            </p:txEl>
                                          </p:spTgt>
                                        </p:tgtEl>
                                      </p:cBhvr>
                                      <p:by x="150000" y="150000"/>
                                    </p:animScale>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Right)">
                                      <p:cBhvr>
                                        <p:cTn id="74" dur="2000"/>
                                        <p:tgtEl>
                                          <p:spTgt spid="39"/>
                                        </p:tgtEl>
                                      </p:cBhvr>
                                    </p:animEffect>
                                  </p:childTnLst>
                                </p:cTn>
                              </p:par>
                              <p:par>
                                <p:cTn id="75" presetID="18" presetClass="entr" presetSubtype="6" fill="hold" grpId="0" nodeType="withEffect">
                                  <p:stCondLst>
                                    <p:cond delay="1000"/>
                                  </p:stCondLst>
                                  <p:childTnLst>
                                    <p:set>
                                      <p:cBhvr>
                                        <p:cTn id="76" dur="1" fill="hold">
                                          <p:stCondLst>
                                            <p:cond delay="0"/>
                                          </p:stCondLst>
                                        </p:cTn>
                                        <p:tgtEl>
                                          <p:spTgt spid="40"/>
                                        </p:tgtEl>
                                        <p:attrNameLst>
                                          <p:attrName>style.visibility</p:attrName>
                                        </p:attrNameLst>
                                      </p:cBhvr>
                                      <p:to>
                                        <p:strVal val="visible"/>
                                      </p:to>
                                    </p:set>
                                    <p:animEffect transition="in" filter="strips(downRight)">
                                      <p:cBhvr>
                                        <p:cTn id="77" dur="2000"/>
                                        <p:tgtEl>
                                          <p:spTgt spid="40"/>
                                        </p:tgtEl>
                                      </p:cBhvr>
                                    </p:animEffect>
                                  </p:childTnLst>
                                </p:cTn>
                              </p:par>
                            </p:childTnLst>
                          </p:cTn>
                        </p:par>
                        <p:par>
                          <p:cTn id="78" fill="hold">
                            <p:stCondLst>
                              <p:cond delay="20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9"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strips(upLeft)">
                                      <p:cBhvr>
                                        <p:cTn id="88" dur="2000"/>
                                        <p:tgtEl>
                                          <p:spTgt spid="44"/>
                                        </p:tgtEl>
                                      </p:cBhvr>
                                    </p:animEffect>
                                  </p:childTnLst>
                                </p:cTn>
                              </p:par>
                            </p:childTnLst>
                          </p:cTn>
                        </p:par>
                        <p:par>
                          <p:cTn id="89" fill="hold">
                            <p:stCondLst>
                              <p:cond delay="2000"/>
                            </p:stCondLst>
                            <p:childTnLst>
                              <p:par>
                                <p:cTn id="90" presetID="18" presetClass="entr" presetSubtype="6"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strips(downRight)">
                                      <p:cBhvr>
                                        <p:cTn id="9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7" grpId="0" animBg="1"/>
      <p:bldP spid="31" grpId="0"/>
      <p:bldP spid="33" grpId="0" build="allAtOnce"/>
      <p:bldP spid="33" grpId="1" build="allAtOnce"/>
      <p:bldP spid="34" grpId="0"/>
      <p:bldP spid="35" grpId="0"/>
      <p:bldP spid="38" grpId="0"/>
      <p:bldP spid="40" grpId="0"/>
      <p:bldP spid="41"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6" name="Rectangle 45"/>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8" name="Rectangle 47"/>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49" name="Rectangle 48"/>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0" name="Rectangle 49"/>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1" name="Rectangle 50"/>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52" name="Rectangle 51"/>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53" name="Rectangle 52"/>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54" name="Rectangle 53"/>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sp>
        <p:nvSpPr>
          <p:cNvPr id="56" name="Rectangle 55"/>
          <p:cNvSpPr/>
          <p:nvPr/>
        </p:nvSpPr>
        <p:spPr>
          <a:xfrm>
            <a:off x="288033" y="8037"/>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*ptr1, *ptr2, *ptr3;</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0.70"/>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strVal val="#ppt_w*0.70"/>
                                          </p:val>
                                        </p:tav>
                                        <p:tav tm="100000">
                                          <p:val>
                                            <p:strVal val="#ppt_w"/>
                                          </p:val>
                                        </p:tav>
                                      </p:tavLst>
                                    </p:anim>
                                    <p:anim calcmode="lin" valueType="num">
                                      <p:cBhvr>
                                        <p:cTn id="13" dur="1000" fill="hold"/>
                                        <p:tgtEl>
                                          <p:spTgt spid="54"/>
                                        </p:tgtEl>
                                        <p:attrNameLst>
                                          <p:attrName>ppt_h</p:attrName>
                                        </p:attrNameLst>
                                      </p:cBhvr>
                                      <p:tavLst>
                                        <p:tav tm="0">
                                          <p:val>
                                            <p:strVal val="#ppt_h"/>
                                          </p:val>
                                        </p:tav>
                                        <p:tav tm="100000">
                                          <p:val>
                                            <p:strVal val="#ppt_h"/>
                                          </p:val>
                                        </p:tav>
                                      </p:tavLst>
                                    </p:anim>
                                    <p:animEffect transition="in" filter="fade">
                                      <p:cBhvr>
                                        <p:cTn id="14" dur="1000"/>
                                        <p:tgtEl>
                                          <p:spTgt spid="54"/>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strVal val="#ppt_w*0.70"/>
                                          </p:val>
                                        </p:tav>
                                        <p:tav tm="100000">
                                          <p:val>
                                            <p:strVal val="#ppt_w"/>
                                          </p:val>
                                        </p:tav>
                                      </p:tavLst>
                                    </p:anim>
                                    <p:anim calcmode="lin" valueType="num">
                                      <p:cBhvr>
                                        <p:cTn id="18" dur="1000" fill="hold"/>
                                        <p:tgtEl>
                                          <p:spTgt spid="36"/>
                                        </p:tgtEl>
                                        <p:attrNameLst>
                                          <p:attrName>ppt_h</p:attrName>
                                        </p:attrNameLst>
                                      </p:cBhvr>
                                      <p:tavLst>
                                        <p:tav tm="0">
                                          <p:val>
                                            <p:strVal val="#ppt_h"/>
                                          </p:val>
                                        </p:tav>
                                        <p:tav tm="100000">
                                          <p:val>
                                            <p:strVal val="#ppt_h"/>
                                          </p:val>
                                        </p:tav>
                                      </p:tavLst>
                                    </p:anim>
                                    <p:animEffect transition="in" filter="fade">
                                      <p:cBhvr>
                                        <p:cTn id="19" dur="1000"/>
                                        <p:tgtEl>
                                          <p:spTgt spid="36"/>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53"/>
                                        </p:tgtEl>
                                        <p:attrNameLst>
                                          <p:attrName>style.visibility</p:attrName>
                                        </p:attrNameLst>
                                      </p:cBhvr>
                                      <p:to>
                                        <p:strVal val="visible"/>
                                      </p:to>
                                    </p:set>
                                    <p:anim calcmode="lin" valueType="num">
                                      <p:cBhvr>
                                        <p:cTn id="22" dur="1000" fill="hold"/>
                                        <p:tgtEl>
                                          <p:spTgt spid="53"/>
                                        </p:tgtEl>
                                        <p:attrNameLst>
                                          <p:attrName>ppt_w</p:attrName>
                                        </p:attrNameLst>
                                      </p:cBhvr>
                                      <p:tavLst>
                                        <p:tav tm="0">
                                          <p:val>
                                            <p:strVal val="#ppt_w*0.70"/>
                                          </p:val>
                                        </p:tav>
                                        <p:tav tm="100000">
                                          <p:val>
                                            <p:strVal val="#ppt_w"/>
                                          </p:val>
                                        </p:tav>
                                      </p:tavLst>
                                    </p:anim>
                                    <p:anim calcmode="lin" valueType="num">
                                      <p:cBhvr>
                                        <p:cTn id="23" dur="1000" fill="hold"/>
                                        <p:tgtEl>
                                          <p:spTgt spid="53"/>
                                        </p:tgtEl>
                                        <p:attrNameLst>
                                          <p:attrName>ppt_h</p:attrName>
                                        </p:attrNameLst>
                                      </p:cBhvr>
                                      <p:tavLst>
                                        <p:tav tm="0">
                                          <p:val>
                                            <p:strVal val="#ppt_h"/>
                                          </p:val>
                                        </p:tav>
                                        <p:tav tm="100000">
                                          <p:val>
                                            <p:strVal val="#ppt_h"/>
                                          </p:val>
                                        </p:tav>
                                      </p:tavLst>
                                    </p:anim>
                                    <p:animEffect transition="in" filter="fade">
                                      <p:cBhvr>
                                        <p:cTn id="24" dur="1000"/>
                                        <p:tgtEl>
                                          <p:spTgt spid="53"/>
                                        </p:tgtEl>
                                      </p:cBhvr>
                                    </p:animEffect>
                                  </p:childTnLst>
                                </p:cTn>
                              </p:par>
                              <p:par>
                                <p:cTn id="25" presetID="55" presetClass="entr" presetSubtype="0" fill="hold" grpId="0" nodeType="withEffect">
                                  <p:stCondLst>
                                    <p:cond delay="20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strVal val="#ppt_w*0.70"/>
                                          </p:val>
                                        </p:tav>
                                        <p:tav tm="100000">
                                          <p:val>
                                            <p:strVal val="#ppt_w"/>
                                          </p:val>
                                        </p:tav>
                                      </p:tavLst>
                                    </p:anim>
                                    <p:anim calcmode="lin" valueType="num">
                                      <p:cBhvr>
                                        <p:cTn id="28" dur="1000" fill="hold"/>
                                        <p:tgtEl>
                                          <p:spTgt spid="32"/>
                                        </p:tgtEl>
                                        <p:attrNameLst>
                                          <p:attrName>ppt_h</p:attrName>
                                        </p:attrNameLst>
                                      </p:cBhvr>
                                      <p:tavLst>
                                        <p:tav tm="0">
                                          <p:val>
                                            <p:strVal val="#ppt_h"/>
                                          </p:val>
                                        </p:tav>
                                        <p:tav tm="100000">
                                          <p:val>
                                            <p:strVal val="#ppt_h"/>
                                          </p:val>
                                        </p:tav>
                                      </p:tavLst>
                                    </p:anim>
                                    <p:animEffect transition="in" filter="fade">
                                      <p:cBhvr>
                                        <p:cTn id="29" dur="1000"/>
                                        <p:tgtEl>
                                          <p:spTgt spid="32"/>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52"/>
                                        </p:tgtEl>
                                        <p:attrNameLst>
                                          <p:attrName>style.visibility</p:attrName>
                                        </p:attrNameLst>
                                      </p:cBhvr>
                                      <p:to>
                                        <p:strVal val="visible"/>
                                      </p:to>
                                    </p:set>
                                    <p:anim calcmode="lin" valueType="num">
                                      <p:cBhvr>
                                        <p:cTn id="32" dur="1000" fill="hold"/>
                                        <p:tgtEl>
                                          <p:spTgt spid="52"/>
                                        </p:tgtEl>
                                        <p:attrNameLst>
                                          <p:attrName>ppt_w</p:attrName>
                                        </p:attrNameLst>
                                      </p:cBhvr>
                                      <p:tavLst>
                                        <p:tav tm="0">
                                          <p:val>
                                            <p:strVal val="#ppt_w*0.70"/>
                                          </p:val>
                                        </p:tav>
                                        <p:tav tm="100000">
                                          <p:val>
                                            <p:strVal val="#ppt_w"/>
                                          </p:val>
                                        </p:tav>
                                      </p:tavLst>
                                    </p:anim>
                                    <p:anim calcmode="lin" valueType="num">
                                      <p:cBhvr>
                                        <p:cTn id="33" dur="1000" fill="hold"/>
                                        <p:tgtEl>
                                          <p:spTgt spid="52"/>
                                        </p:tgtEl>
                                        <p:attrNameLst>
                                          <p:attrName>ppt_h</p:attrName>
                                        </p:attrNameLst>
                                      </p:cBhvr>
                                      <p:tavLst>
                                        <p:tav tm="0">
                                          <p:val>
                                            <p:strVal val="#ppt_h"/>
                                          </p:val>
                                        </p:tav>
                                        <p:tav tm="100000">
                                          <p:val>
                                            <p:strVal val="#ppt_h"/>
                                          </p:val>
                                        </p:tav>
                                      </p:tavLst>
                                    </p:anim>
                                    <p:animEffect transition="in" filter="fade">
                                      <p:cBhvr>
                                        <p:cTn id="34" dur="1000"/>
                                        <p:tgtEl>
                                          <p:spTgt spid="52"/>
                                        </p:tgtEl>
                                      </p:cBhvr>
                                    </p:animEffect>
                                  </p:childTnLst>
                                </p:cTn>
                              </p:par>
                              <p:par>
                                <p:cTn id="35" presetID="55" presetClass="entr" presetSubtype="0" fill="hold" grpId="0" nodeType="withEffect">
                                  <p:stCondLst>
                                    <p:cond delay="30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strVal val="#ppt_w*0.70"/>
                                          </p:val>
                                        </p:tav>
                                        <p:tav tm="100000">
                                          <p:val>
                                            <p:strVal val="#ppt_w"/>
                                          </p:val>
                                        </p:tav>
                                      </p:tavLst>
                                    </p:anim>
                                    <p:anim calcmode="lin" valueType="num">
                                      <p:cBhvr>
                                        <p:cTn id="38" dur="1000" fill="hold"/>
                                        <p:tgtEl>
                                          <p:spTgt spid="30"/>
                                        </p:tgtEl>
                                        <p:attrNameLst>
                                          <p:attrName>ppt_h</p:attrName>
                                        </p:attrNameLst>
                                      </p:cBhvr>
                                      <p:tavLst>
                                        <p:tav tm="0">
                                          <p:val>
                                            <p:strVal val="#ppt_h"/>
                                          </p:val>
                                        </p:tav>
                                        <p:tav tm="100000">
                                          <p:val>
                                            <p:strVal val="#ppt_h"/>
                                          </p:val>
                                        </p:tav>
                                      </p:tavLst>
                                    </p:anim>
                                    <p:animEffect transition="in" filter="fade">
                                      <p:cBhvr>
                                        <p:cTn id="39" dur="1000"/>
                                        <p:tgtEl>
                                          <p:spTgt spid="30"/>
                                        </p:tgtEl>
                                      </p:cBhvr>
                                    </p:animEffect>
                                  </p:childTnLst>
                                </p:cTn>
                              </p:par>
                              <p:par>
                                <p:cTn id="40" presetID="55" presetClass="entr" presetSubtype="0" fill="hold" grpId="0" nodeType="withEffect">
                                  <p:stCondLst>
                                    <p:cond delay="30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1000" fill="hold"/>
                                        <p:tgtEl>
                                          <p:spTgt spid="51"/>
                                        </p:tgtEl>
                                        <p:attrNameLst>
                                          <p:attrName>ppt_w</p:attrName>
                                        </p:attrNameLst>
                                      </p:cBhvr>
                                      <p:tavLst>
                                        <p:tav tm="0">
                                          <p:val>
                                            <p:strVal val="#ppt_w*0.70"/>
                                          </p:val>
                                        </p:tav>
                                        <p:tav tm="100000">
                                          <p:val>
                                            <p:strVal val="#ppt_w"/>
                                          </p:val>
                                        </p:tav>
                                      </p:tavLst>
                                    </p:anim>
                                    <p:anim calcmode="lin" valueType="num">
                                      <p:cBhvr>
                                        <p:cTn id="43" dur="1000" fill="hold"/>
                                        <p:tgtEl>
                                          <p:spTgt spid="51"/>
                                        </p:tgtEl>
                                        <p:attrNameLst>
                                          <p:attrName>ppt_h</p:attrName>
                                        </p:attrNameLst>
                                      </p:cBhvr>
                                      <p:tavLst>
                                        <p:tav tm="0">
                                          <p:val>
                                            <p:strVal val="#ppt_h"/>
                                          </p:val>
                                        </p:tav>
                                        <p:tav tm="100000">
                                          <p:val>
                                            <p:strVal val="#ppt_h"/>
                                          </p:val>
                                        </p:tav>
                                      </p:tavLst>
                                    </p:anim>
                                    <p:animEffect transition="in" filter="fade">
                                      <p:cBhvr>
                                        <p:cTn id="44" dur="1000"/>
                                        <p:tgtEl>
                                          <p:spTgt spid="51"/>
                                        </p:tgtEl>
                                      </p:cBhvr>
                                    </p:animEffect>
                                  </p:childTnLst>
                                </p:cTn>
                              </p:par>
                              <p:par>
                                <p:cTn id="45" presetID="55" presetClass="entr" presetSubtype="0" fill="hold" grpId="0" nodeType="withEffect">
                                  <p:stCondLst>
                                    <p:cond delay="35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1000" fill="hold"/>
                                        <p:tgtEl>
                                          <p:spTgt spid="29"/>
                                        </p:tgtEl>
                                        <p:attrNameLst>
                                          <p:attrName>ppt_w</p:attrName>
                                        </p:attrNameLst>
                                      </p:cBhvr>
                                      <p:tavLst>
                                        <p:tav tm="0">
                                          <p:val>
                                            <p:strVal val="#ppt_w*0.70"/>
                                          </p:val>
                                        </p:tav>
                                        <p:tav tm="100000">
                                          <p:val>
                                            <p:strVal val="#ppt_w"/>
                                          </p:val>
                                        </p:tav>
                                      </p:tavLst>
                                    </p:anim>
                                    <p:anim calcmode="lin" valueType="num">
                                      <p:cBhvr>
                                        <p:cTn id="48" dur="1000" fill="hold"/>
                                        <p:tgtEl>
                                          <p:spTgt spid="29"/>
                                        </p:tgtEl>
                                        <p:attrNameLst>
                                          <p:attrName>ppt_h</p:attrName>
                                        </p:attrNameLst>
                                      </p:cBhvr>
                                      <p:tavLst>
                                        <p:tav tm="0">
                                          <p:val>
                                            <p:strVal val="#ppt_h"/>
                                          </p:val>
                                        </p:tav>
                                        <p:tav tm="100000">
                                          <p:val>
                                            <p:strVal val="#ppt_h"/>
                                          </p:val>
                                        </p:tav>
                                      </p:tavLst>
                                    </p:anim>
                                    <p:animEffect transition="in" filter="fade">
                                      <p:cBhvr>
                                        <p:cTn id="49" dur="1000"/>
                                        <p:tgtEl>
                                          <p:spTgt spid="29"/>
                                        </p:tgtEl>
                                      </p:cBhvr>
                                    </p:animEffect>
                                  </p:childTnLst>
                                </p:cTn>
                              </p:par>
                              <p:par>
                                <p:cTn id="50" presetID="55" presetClass="entr" presetSubtype="0" fill="hold" grpId="0" nodeType="withEffect">
                                  <p:stCondLst>
                                    <p:cond delay="40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1000" fill="hold"/>
                                        <p:tgtEl>
                                          <p:spTgt spid="50"/>
                                        </p:tgtEl>
                                        <p:attrNameLst>
                                          <p:attrName>ppt_w</p:attrName>
                                        </p:attrNameLst>
                                      </p:cBhvr>
                                      <p:tavLst>
                                        <p:tav tm="0">
                                          <p:val>
                                            <p:strVal val="#ppt_w*0.70"/>
                                          </p:val>
                                        </p:tav>
                                        <p:tav tm="100000">
                                          <p:val>
                                            <p:strVal val="#ppt_w"/>
                                          </p:val>
                                        </p:tav>
                                      </p:tavLst>
                                    </p:anim>
                                    <p:anim calcmode="lin" valueType="num">
                                      <p:cBhvr>
                                        <p:cTn id="53" dur="1000" fill="hold"/>
                                        <p:tgtEl>
                                          <p:spTgt spid="50"/>
                                        </p:tgtEl>
                                        <p:attrNameLst>
                                          <p:attrName>ppt_h</p:attrName>
                                        </p:attrNameLst>
                                      </p:cBhvr>
                                      <p:tavLst>
                                        <p:tav tm="0">
                                          <p:val>
                                            <p:strVal val="#ppt_h"/>
                                          </p:val>
                                        </p:tav>
                                        <p:tav tm="100000">
                                          <p:val>
                                            <p:strVal val="#ppt_h"/>
                                          </p:val>
                                        </p:tav>
                                      </p:tavLst>
                                    </p:anim>
                                    <p:animEffect transition="in" filter="fade">
                                      <p:cBhvr>
                                        <p:cTn id="54" dur="1000"/>
                                        <p:tgtEl>
                                          <p:spTgt spid="50"/>
                                        </p:tgtEl>
                                      </p:cBhvr>
                                    </p:animEffect>
                                  </p:childTnLst>
                                </p:cTn>
                              </p:par>
                              <p:par>
                                <p:cTn id="55" presetID="55" presetClass="entr" presetSubtype="0" fill="hold" grpId="0" nodeType="withEffect">
                                  <p:stCondLst>
                                    <p:cond delay="4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1000" fill="hold"/>
                                        <p:tgtEl>
                                          <p:spTgt spid="28"/>
                                        </p:tgtEl>
                                        <p:attrNameLst>
                                          <p:attrName>ppt_w</p:attrName>
                                        </p:attrNameLst>
                                      </p:cBhvr>
                                      <p:tavLst>
                                        <p:tav tm="0">
                                          <p:val>
                                            <p:strVal val="#ppt_w*0.70"/>
                                          </p:val>
                                        </p:tav>
                                        <p:tav tm="100000">
                                          <p:val>
                                            <p:strVal val="#ppt_w"/>
                                          </p:val>
                                        </p:tav>
                                      </p:tavLst>
                                    </p:anim>
                                    <p:anim calcmode="lin" valueType="num">
                                      <p:cBhvr>
                                        <p:cTn id="58" dur="1000" fill="hold"/>
                                        <p:tgtEl>
                                          <p:spTgt spid="28"/>
                                        </p:tgtEl>
                                        <p:attrNameLst>
                                          <p:attrName>ppt_h</p:attrName>
                                        </p:attrNameLst>
                                      </p:cBhvr>
                                      <p:tavLst>
                                        <p:tav tm="0">
                                          <p:val>
                                            <p:strVal val="#ppt_h"/>
                                          </p:val>
                                        </p:tav>
                                        <p:tav tm="100000">
                                          <p:val>
                                            <p:strVal val="#ppt_h"/>
                                          </p:val>
                                        </p:tav>
                                      </p:tavLst>
                                    </p:anim>
                                    <p:animEffect transition="in" filter="fade">
                                      <p:cBhvr>
                                        <p:cTn id="59" dur="1000"/>
                                        <p:tgtEl>
                                          <p:spTgt spid="28"/>
                                        </p:tgtEl>
                                      </p:cBhvr>
                                    </p:animEffect>
                                  </p:childTnLst>
                                </p:cTn>
                              </p:par>
                              <p:par>
                                <p:cTn id="60" presetID="55" presetClass="entr" presetSubtype="0" fill="hold" grpId="0" nodeType="withEffect">
                                  <p:stCondLst>
                                    <p:cond delay="4500"/>
                                  </p:stCondLst>
                                  <p:childTnLst>
                                    <p:set>
                                      <p:cBhvr>
                                        <p:cTn id="61" dur="1" fill="hold">
                                          <p:stCondLst>
                                            <p:cond delay="0"/>
                                          </p:stCondLst>
                                        </p:cTn>
                                        <p:tgtEl>
                                          <p:spTgt spid="49"/>
                                        </p:tgtEl>
                                        <p:attrNameLst>
                                          <p:attrName>style.visibility</p:attrName>
                                        </p:attrNameLst>
                                      </p:cBhvr>
                                      <p:to>
                                        <p:strVal val="visible"/>
                                      </p:to>
                                    </p:set>
                                    <p:anim calcmode="lin" valueType="num">
                                      <p:cBhvr>
                                        <p:cTn id="62" dur="1000" fill="hold"/>
                                        <p:tgtEl>
                                          <p:spTgt spid="49"/>
                                        </p:tgtEl>
                                        <p:attrNameLst>
                                          <p:attrName>ppt_w</p:attrName>
                                        </p:attrNameLst>
                                      </p:cBhvr>
                                      <p:tavLst>
                                        <p:tav tm="0">
                                          <p:val>
                                            <p:strVal val="#ppt_w*0.70"/>
                                          </p:val>
                                        </p:tav>
                                        <p:tav tm="100000">
                                          <p:val>
                                            <p:strVal val="#ppt_w"/>
                                          </p:val>
                                        </p:tav>
                                      </p:tavLst>
                                    </p:anim>
                                    <p:anim calcmode="lin" valueType="num">
                                      <p:cBhvr>
                                        <p:cTn id="63" dur="1000" fill="hold"/>
                                        <p:tgtEl>
                                          <p:spTgt spid="49"/>
                                        </p:tgtEl>
                                        <p:attrNameLst>
                                          <p:attrName>ppt_h</p:attrName>
                                        </p:attrNameLst>
                                      </p:cBhvr>
                                      <p:tavLst>
                                        <p:tav tm="0">
                                          <p:val>
                                            <p:strVal val="#ppt_h"/>
                                          </p:val>
                                        </p:tav>
                                        <p:tav tm="100000">
                                          <p:val>
                                            <p:strVal val="#ppt_h"/>
                                          </p:val>
                                        </p:tav>
                                      </p:tavLst>
                                    </p:anim>
                                    <p:animEffect transition="in" filter="fade">
                                      <p:cBhvr>
                                        <p:cTn id="64" dur="1000"/>
                                        <p:tgtEl>
                                          <p:spTgt spid="49"/>
                                        </p:tgtEl>
                                      </p:cBhvr>
                                    </p:animEffect>
                                  </p:childTnLst>
                                </p:cTn>
                              </p:par>
                              <p:par>
                                <p:cTn id="65" presetID="55" presetClass="entr" presetSubtype="0" fill="hold" grpId="0" nodeType="withEffect">
                                  <p:stCondLst>
                                    <p:cond delay="500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ppt_w</p:attrName>
                                        </p:attrNameLst>
                                      </p:cBhvr>
                                      <p:tavLst>
                                        <p:tav tm="0">
                                          <p:val>
                                            <p:strVal val="#ppt_w*0.70"/>
                                          </p:val>
                                        </p:tav>
                                        <p:tav tm="100000">
                                          <p:val>
                                            <p:strVal val="#ppt_w"/>
                                          </p:val>
                                        </p:tav>
                                      </p:tavLst>
                                    </p:anim>
                                    <p:anim calcmode="lin" valueType="num">
                                      <p:cBhvr>
                                        <p:cTn id="68" dur="1000" fill="hold"/>
                                        <p:tgtEl>
                                          <p:spTgt spid="21"/>
                                        </p:tgtEl>
                                        <p:attrNameLst>
                                          <p:attrName>ppt_h</p:attrName>
                                        </p:attrNameLst>
                                      </p:cBhvr>
                                      <p:tavLst>
                                        <p:tav tm="0">
                                          <p:val>
                                            <p:strVal val="#ppt_h"/>
                                          </p:val>
                                        </p:tav>
                                        <p:tav tm="100000">
                                          <p:val>
                                            <p:strVal val="#ppt_h"/>
                                          </p:val>
                                        </p:tav>
                                      </p:tavLst>
                                    </p:anim>
                                    <p:animEffect transition="in" filter="fade">
                                      <p:cBhvr>
                                        <p:cTn id="69" dur="1000"/>
                                        <p:tgtEl>
                                          <p:spTgt spid="21"/>
                                        </p:tgtEl>
                                      </p:cBhvr>
                                    </p:animEffect>
                                  </p:childTnLst>
                                </p:cTn>
                              </p:par>
                              <p:par>
                                <p:cTn id="70" presetID="55" presetClass="entr" presetSubtype="0" fill="hold" grpId="0" nodeType="withEffect">
                                  <p:stCondLst>
                                    <p:cond delay="50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1000" fill="hold"/>
                                        <p:tgtEl>
                                          <p:spTgt spid="48"/>
                                        </p:tgtEl>
                                        <p:attrNameLst>
                                          <p:attrName>ppt_w</p:attrName>
                                        </p:attrNameLst>
                                      </p:cBhvr>
                                      <p:tavLst>
                                        <p:tav tm="0">
                                          <p:val>
                                            <p:strVal val="#ppt_w*0.70"/>
                                          </p:val>
                                        </p:tav>
                                        <p:tav tm="100000">
                                          <p:val>
                                            <p:strVal val="#ppt_w"/>
                                          </p:val>
                                        </p:tav>
                                      </p:tavLst>
                                    </p:anim>
                                    <p:anim calcmode="lin" valueType="num">
                                      <p:cBhvr>
                                        <p:cTn id="73" dur="1000" fill="hold"/>
                                        <p:tgtEl>
                                          <p:spTgt spid="48"/>
                                        </p:tgtEl>
                                        <p:attrNameLst>
                                          <p:attrName>ppt_h</p:attrName>
                                        </p:attrNameLst>
                                      </p:cBhvr>
                                      <p:tavLst>
                                        <p:tav tm="0">
                                          <p:val>
                                            <p:strVal val="#ppt_h"/>
                                          </p:val>
                                        </p:tav>
                                        <p:tav tm="100000">
                                          <p:val>
                                            <p:strVal val="#ppt_h"/>
                                          </p:val>
                                        </p:tav>
                                      </p:tavLst>
                                    </p:anim>
                                    <p:animEffect transition="in" filter="fade">
                                      <p:cBhvr>
                                        <p:cTn id="74" dur="1000"/>
                                        <p:tgtEl>
                                          <p:spTgt spid="48"/>
                                        </p:tgtEl>
                                      </p:cBhvr>
                                    </p:animEffect>
                                  </p:childTnLst>
                                </p:cTn>
                              </p:par>
                              <p:par>
                                <p:cTn id="75" presetID="55" presetClass="entr" presetSubtype="0" fill="hold" grpId="0" nodeType="withEffect">
                                  <p:stCondLst>
                                    <p:cond delay="550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strVal val="#ppt_w*0.70"/>
                                          </p:val>
                                        </p:tav>
                                        <p:tav tm="100000">
                                          <p:val>
                                            <p:strVal val="#ppt_w"/>
                                          </p:val>
                                        </p:tav>
                                      </p:tavLst>
                                    </p:anim>
                                    <p:anim calcmode="lin" valueType="num">
                                      <p:cBhvr>
                                        <p:cTn id="78" dur="1000" fill="hold"/>
                                        <p:tgtEl>
                                          <p:spTgt spid="45"/>
                                        </p:tgtEl>
                                        <p:attrNameLst>
                                          <p:attrName>ppt_h</p:attrName>
                                        </p:attrNameLst>
                                      </p:cBhvr>
                                      <p:tavLst>
                                        <p:tav tm="0">
                                          <p:val>
                                            <p:strVal val="#ppt_h"/>
                                          </p:val>
                                        </p:tav>
                                        <p:tav tm="100000">
                                          <p:val>
                                            <p:strVal val="#ppt_h"/>
                                          </p:val>
                                        </p:tav>
                                      </p:tavLst>
                                    </p:anim>
                                    <p:animEffect transition="in" filter="fade">
                                      <p:cBhvr>
                                        <p:cTn id="79" dur="1000"/>
                                        <p:tgtEl>
                                          <p:spTgt spid="45"/>
                                        </p:tgtEl>
                                      </p:cBhvr>
                                    </p:animEffect>
                                  </p:childTnLst>
                                </p:cTn>
                              </p:par>
                              <p:par>
                                <p:cTn id="80" presetID="55" presetClass="entr" presetSubtype="0" fill="hold" grpId="0" nodeType="withEffect">
                                  <p:stCondLst>
                                    <p:cond delay="5500"/>
                                  </p:stCondLst>
                                  <p:childTnLst>
                                    <p:set>
                                      <p:cBhvr>
                                        <p:cTn id="81" dur="1" fill="hold">
                                          <p:stCondLst>
                                            <p:cond delay="0"/>
                                          </p:stCondLst>
                                        </p:cTn>
                                        <p:tgtEl>
                                          <p:spTgt spid="46"/>
                                        </p:tgtEl>
                                        <p:attrNameLst>
                                          <p:attrName>style.visibility</p:attrName>
                                        </p:attrNameLst>
                                      </p:cBhvr>
                                      <p:to>
                                        <p:strVal val="visible"/>
                                      </p:to>
                                    </p:set>
                                    <p:anim calcmode="lin" valueType="num">
                                      <p:cBhvr>
                                        <p:cTn id="82" dur="1000" fill="hold"/>
                                        <p:tgtEl>
                                          <p:spTgt spid="46"/>
                                        </p:tgtEl>
                                        <p:attrNameLst>
                                          <p:attrName>ppt_w</p:attrName>
                                        </p:attrNameLst>
                                      </p:cBhvr>
                                      <p:tavLst>
                                        <p:tav tm="0">
                                          <p:val>
                                            <p:strVal val="#ppt_w*0.70"/>
                                          </p:val>
                                        </p:tav>
                                        <p:tav tm="100000">
                                          <p:val>
                                            <p:strVal val="#ppt_w"/>
                                          </p:val>
                                        </p:tav>
                                      </p:tavLst>
                                    </p:anim>
                                    <p:anim calcmode="lin" valueType="num">
                                      <p:cBhvr>
                                        <p:cTn id="83" dur="1000" fill="hold"/>
                                        <p:tgtEl>
                                          <p:spTgt spid="46"/>
                                        </p:tgtEl>
                                        <p:attrNameLst>
                                          <p:attrName>ppt_h</p:attrName>
                                        </p:attrNameLst>
                                      </p:cBhvr>
                                      <p:tavLst>
                                        <p:tav tm="0">
                                          <p:val>
                                            <p:strVal val="#ppt_h"/>
                                          </p:val>
                                        </p:tav>
                                        <p:tav tm="100000">
                                          <p:val>
                                            <p:strVal val="#ppt_h"/>
                                          </p:val>
                                        </p:tav>
                                      </p:tavLst>
                                    </p:anim>
                                    <p:animEffect transition="in" filter="fade">
                                      <p:cBhvr>
                                        <p:cTn id="84"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9" grpId="0" animBg="1"/>
      <p:bldP spid="30" grpId="0" animBg="1"/>
      <p:bldP spid="32" grpId="0" animBg="1"/>
      <p:bldP spid="36" grpId="0" animBg="1"/>
      <p:bldP spid="43" grpId="0" animBg="1"/>
      <p:bldP spid="45" grpId="0" animBg="1"/>
      <p:bldP spid="46" grpId="0"/>
      <p:bldP spid="48" grpId="0"/>
      <p:bldP spid="49" grpId="0"/>
      <p:bldP spid="50" grpId="0"/>
      <p:bldP spid="51" grpId="0"/>
      <p:bldP spid="52" grpId="0"/>
      <p:bldP spid="53" grpId="0"/>
      <p:bldP spid="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8037"/>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t>
            </a:r>
            <a:r>
              <a:rPr lang="en-IN" sz="2400" b="1" dirty="0" smtClean="0">
                <a:solidFill>
                  <a:srgbClr val="FF0000"/>
                </a:solidFill>
                <a:effectLst>
                  <a:outerShdw blurRad="38100" dist="38100" dir="2700000" algn="tl">
                    <a:srgbClr val="000000">
                      <a:alpha val="43137"/>
                    </a:srgbClr>
                  </a:outerShdw>
                </a:effectLst>
              </a:rPr>
              <a:t>a=10</a:t>
            </a:r>
            <a:r>
              <a:rPr lang="en-IN" sz="2400" dirty="0" smtClean="0"/>
              <a:t>, </a:t>
            </a:r>
            <a:r>
              <a:rPr lang="en-IN" sz="2400" b="1" dirty="0" smtClean="0">
                <a:solidFill>
                  <a:srgbClr val="FF0000"/>
                </a:solidFill>
                <a:effectLst>
                  <a:outerShdw blurRad="38100" dist="38100" dir="2700000" algn="tl">
                    <a:srgbClr val="000000">
                      <a:alpha val="43137"/>
                    </a:srgbClr>
                  </a:outerShdw>
                </a:effectLst>
              </a:rPr>
              <a:t>b=20</a:t>
            </a:r>
            <a:r>
              <a:rPr lang="en-IN" sz="2400" dirty="0" smtClean="0"/>
              <a:t>, </a:t>
            </a:r>
            <a:r>
              <a:rPr lang="en-IN" sz="2400" b="1" dirty="0" smtClean="0">
                <a:solidFill>
                  <a:srgbClr val="FF0000"/>
                </a:solidFill>
                <a:effectLst>
                  <a:outerShdw blurRad="38100" dist="38100" dir="2700000" algn="tl">
                    <a:srgbClr val="000000">
                      <a:alpha val="43137"/>
                    </a:srgbClr>
                  </a:outerShdw>
                </a:effectLst>
              </a:rPr>
              <a:t>c=30</a:t>
            </a:r>
            <a:r>
              <a:rPr lang="en-IN" sz="2400" dirty="0" smtClean="0"/>
              <a:t>;</a:t>
            </a:r>
          </a:p>
          <a:p>
            <a:pPr>
              <a:lnSpc>
                <a:spcPct val="150000"/>
              </a:lnSpc>
            </a:pPr>
            <a:r>
              <a:rPr lang="en-IN" sz="2400" dirty="0" smtClean="0"/>
              <a:t>      int *ptr1, *ptr2, *ptr3;</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410200" y="16573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410200" y="219741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40" name="Rectangle 39"/>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1" name="Rectangle 40"/>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42" name="Rectangle 41"/>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44" name="Rectangle 43"/>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47" name="Rectangle 46"/>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55" name="Rectangle 54"/>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57" name="Rectangle 56"/>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58" name="Rectangle 57"/>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59"/>
                                        </p:tgtEl>
                                        <p:attrNameLst>
                                          <p:attrName>style.visibility</p:attrName>
                                        </p:attrNameLst>
                                      </p:cBhvr>
                                      <p:to>
                                        <p:strVal val="visible"/>
                                      </p:to>
                                    </p:set>
                                    <p:anim calcmode="lin" valueType="num">
                                      <p:cBhvr>
                                        <p:cTn id="12" dur="1000" fill="hold"/>
                                        <p:tgtEl>
                                          <p:spTgt spid="59"/>
                                        </p:tgtEl>
                                        <p:attrNameLst>
                                          <p:attrName>ppt_w</p:attrName>
                                        </p:attrNameLst>
                                      </p:cBhvr>
                                      <p:tavLst>
                                        <p:tav tm="0">
                                          <p:val>
                                            <p:strVal val="#ppt_w*0.70"/>
                                          </p:val>
                                        </p:tav>
                                        <p:tav tm="100000">
                                          <p:val>
                                            <p:strVal val="#ppt_w"/>
                                          </p:val>
                                        </p:tav>
                                      </p:tavLst>
                                    </p:anim>
                                    <p:anim calcmode="lin" valueType="num">
                                      <p:cBhvr>
                                        <p:cTn id="13" dur="1000" fill="hold"/>
                                        <p:tgtEl>
                                          <p:spTgt spid="59"/>
                                        </p:tgtEl>
                                        <p:attrNameLst>
                                          <p:attrName>ppt_h</p:attrName>
                                        </p:attrNameLst>
                                      </p:cBhvr>
                                      <p:tavLst>
                                        <p:tav tm="0">
                                          <p:val>
                                            <p:strVal val="#ppt_h"/>
                                          </p:val>
                                        </p:tav>
                                        <p:tav tm="100000">
                                          <p:val>
                                            <p:strVal val="#ppt_h"/>
                                          </p:val>
                                        </p:tav>
                                      </p:tavLst>
                                    </p:anim>
                                    <p:animEffect transition="in" filter="fade">
                                      <p:cBhvr>
                                        <p:cTn id="14" dur="1000"/>
                                        <p:tgtEl>
                                          <p:spTgt spid="59"/>
                                        </p:tgtEl>
                                      </p:cBhvr>
                                    </p:animEffect>
                                  </p:childTnLst>
                                </p:cTn>
                              </p:par>
                              <p:par>
                                <p:cTn id="15" presetID="55" presetClass="entr" presetSubtype="0" fill="hold" grpId="0" nodeType="withEffect">
                                  <p:stCondLst>
                                    <p:cond delay="500"/>
                                  </p:stCondLst>
                                  <p:childTnLst>
                                    <p:set>
                                      <p:cBhvr>
                                        <p:cTn id="16" dur="1" fill="hold">
                                          <p:stCondLst>
                                            <p:cond delay="0"/>
                                          </p:stCondLst>
                                        </p:cTn>
                                        <p:tgtEl>
                                          <p:spTgt spid="33"/>
                                        </p:tgtEl>
                                        <p:attrNameLst>
                                          <p:attrName>style.visibility</p:attrName>
                                        </p:attrNameLst>
                                      </p:cBhvr>
                                      <p:to>
                                        <p:strVal val="visible"/>
                                      </p:to>
                                    </p:set>
                                    <p:anim calcmode="lin" valueType="num">
                                      <p:cBhvr>
                                        <p:cTn id="17" dur="1000" fill="hold"/>
                                        <p:tgtEl>
                                          <p:spTgt spid="33"/>
                                        </p:tgtEl>
                                        <p:attrNameLst>
                                          <p:attrName>ppt_w</p:attrName>
                                        </p:attrNameLst>
                                      </p:cBhvr>
                                      <p:tavLst>
                                        <p:tav tm="0">
                                          <p:val>
                                            <p:strVal val="#ppt_w*0.70"/>
                                          </p:val>
                                        </p:tav>
                                        <p:tav tm="100000">
                                          <p:val>
                                            <p:strVal val="#ppt_w"/>
                                          </p:val>
                                        </p:tav>
                                      </p:tavLst>
                                    </p:anim>
                                    <p:anim calcmode="lin" valueType="num">
                                      <p:cBhvr>
                                        <p:cTn id="18" dur="1000" fill="hold"/>
                                        <p:tgtEl>
                                          <p:spTgt spid="33"/>
                                        </p:tgtEl>
                                        <p:attrNameLst>
                                          <p:attrName>ppt_h</p:attrName>
                                        </p:attrNameLst>
                                      </p:cBhvr>
                                      <p:tavLst>
                                        <p:tav tm="0">
                                          <p:val>
                                            <p:strVal val="#ppt_h"/>
                                          </p:val>
                                        </p:tav>
                                        <p:tav tm="100000">
                                          <p:val>
                                            <p:strVal val="#ppt_h"/>
                                          </p:val>
                                        </p:tav>
                                      </p:tavLst>
                                    </p:anim>
                                    <p:animEffect transition="in" filter="fade">
                                      <p:cBhvr>
                                        <p:cTn id="19" dur="1000"/>
                                        <p:tgtEl>
                                          <p:spTgt spid="33"/>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strVal val="#ppt_w*0.70"/>
                                          </p:val>
                                        </p:tav>
                                        <p:tav tm="100000">
                                          <p:val>
                                            <p:strVal val="#ppt_w"/>
                                          </p:val>
                                        </p:tav>
                                      </p:tavLst>
                                    </p:anim>
                                    <p:anim calcmode="lin" valueType="num">
                                      <p:cBhvr>
                                        <p:cTn id="23" dur="1000" fill="hold"/>
                                        <p:tgtEl>
                                          <p:spTgt spid="31"/>
                                        </p:tgtEl>
                                        <p:attrNameLst>
                                          <p:attrName>ppt_h</p:attrName>
                                        </p:attrNameLst>
                                      </p:cBhvr>
                                      <p:tavLst>
                                        <p:tav tm="0">
                                          <p:val>
                                            <p:strVal val="#ppt_h"/>
                                          </p:val>
                                        </p:tav>
                                        <p:tav tm="100000">
                                          <p:val>
                                            <p:strVal val="#ppt_h"/>
                                          </p:val>
                                        </p:tav>
                                      </p:tavLst>
                                    </p:anim>
                                    <p:animEffect transition="in" filter="fade">
                                      <p:cBhvr>
                                        <p:cTn id="24" dur="1000"/>
                                        <p:tgtEl>
                                          <p:spTgt spid="31"/>
                                        </p:tgtEl>
                                      </p:cBhvr>
                                    </p:animEffect>
                                  </p:childTnLst>
                                </p:cTn>
                              </p:par>
                              <p:par>
                                <p:cTn id="25" presetID="55" presetClass="entr" presetSubtype="0" fill="hold" grpId="0" nodeType="withEffect">
                                  <p:stCondLst>
                                    <p:cond delay="1500"/>
                                  </p:stCondLst>
                                  <p:childTnLst>
                                    <p:set>
                                      <p:cBhvr>
                                        <p:cTn id="26" dur="1" fill="hold">
                                          <p:stCondLst>
                                            <p:cond delay="0"/>
                                          </p:stCondLst>
                                        </p:cTn>
                                        <p:tgtEl>
                                          <p:spTgt spid="34"/>
                                        </p:tgtEl>
                                        <p:attrNameLst>
                                          <p:attrName>style.visibility</p:attrName>
                                        </p:attrNameLst>
                                      </p:cBhvr>
                                      <p:to>
                                        <p:strVal val="visible"/>
                                      </p:to>
                                    </p:set>
                                    <p:anim calcmode="lin" valueType="num">
                                      <p:cBhvr>
                                        <p:cTn id="27" dur="1000" fill="hold"/>
                                        <p:tgtEl>
                                          <p:spTgt spid="34"/>
                                        </p:tgtEl>
                                        <p:attrNameLst>
                                          <p:attrName>ppt_w</p:attrName>
                                        </p:attrNameLst>
                                      </p:cBhvr>
                                      <p:tavLst>
                                        <p:tav tm="0">
                                          <p:val>
                                            <p:strVal val="#ppt_w*0.70"/>
                                          </p:val>
                                        </p:tav>
                                        <p:tav tm="100000">
                                          <p:val>
                                            <p:strVal val="#ppt_w"/>
                                          </p:val>
                                        </p:tav>
                                      </p:tavLst>
                                    </p:anim>
                                    <p:anim calcmode="lin" valueType="num">
                                      <p:cBhvr>
                                        <p:cTn id="28" dur="1000" fill="hold"/>
                                        <p:tgtEl>
                                          <p:spTgt spid="34"/>
                                        </p:tgtEl>
                                        <p:attrNameLst>
                                          <p:attrName>ppt_h</p:attrName>
                                        </p:attrNameLst>
                                      </p:cBhvr>
                                      <p:tavLst>
                                        <p:tav tm="0">
                                          <p:val>
                                            <p:strVal val="#ppt_h"/>
                                          </p:val>
                                        </p:tav>
                                        <p:tav tm="100000">
                                          <p:val>
                                            <p:strVal val="#ppt_h"/>
                                          </p:val>
                                        </p:tav>
                                      </p:tavLst>
                                    </p:anim>
                                    <p:animEffect transition="in" filter="fade">
                                      <p:cBhvr>
                                        <p:cTn id="29" dur="1000"/>
                                        <p:tgtEl>
                                          <p:spTgt spid="34"/>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ppt_w</p:attrName>
                                        </p:attrNameLst>
                                      </p:cBhvr>
                                      <p:tavLst>
                                        <p:tav tm="0">
                                          <p:val>
                                            <p:strVal val="#ppt_w*0.70"/>
                                          </p:val>
                                        </p:tav>
                                        <p:tav tm="100000">
                                          <p:val>
                                            <p:strVal val="#ppt_w"/>
                                          </p:val>
                                        </p:tav>
                                      </p:tavLst>
                                    </p:anim>
                                    <p:anim calcmode="lin" valueType="num">
                                      <p:cBhvr>
                                        <p:cTn id="33" dur="1000" fill="hold"/>
                                        <p:tgtEl>
                                          <p:spTgt spid="37"/>
                                        </p:tgtEl>
                                        <p:attrNameLst>
                                          <p:attrName>ppt_h</p:attrName>
                                        </p:attrNameLst>
                                      </p:cBhvr>
                                      <p:tavLst>
                                        <p:tav tm="0">
                                          <p:val>
                                            <p:strVal val="#ppt_h"/>
                                          </p:val>
                                        </p:tav>
                                        <p:tav tm="100000">
                                          <p:val>
                                            <p:strVal val="#ppt_h"/>
                                          </p:val>
                                        </p:tav>
                                      </p:tavLst>
                                    </p:anim>
                                    <p:animEffect transition="in" filter="fade">
                                      <p:cBhvr>
                                        <p:cTn id="34"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31" grpId="0"/>
      <p:bldP spid="33" grpId="0"/>
      <p:bldP spid="34"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8064" y="2"/>
            <a:ext cx="399593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55576" y="1977686"/>
            <a:ext cx="3384376" cy="523220"/>
          </a:xfrm>
          <a:prstGeom prst="rect">
            <a:avLst/>
          </a:prstGeom>
          <a:noFill/>
        </p:spPr>
        <p:txBody>
          <a:bodyPr wrap="square" rtlCol="0">
            <a:spAutoFit/>
          </a:bodyPr>
          <a:lstStyle/>
          <a:p>
            <a:r>
              <a:rPr lang="en-US" sz="2800" b="1" dirty="0" smtClean="0"/>
              <a:t>Derived Data types</a:t>
            </a:r>
            <a:endParaRPr lang="en-IN" sz="2800" b="1" dirty="0"/>
          </a:p>
        </p:txBody>
      </p:sp>
      <p:sp>
        <p:nvSpPr>
          <p:cNvPr id="8" name="TextBox 7"/>
          <p:cNvSpPr txBox="1"/>
          <p:nvPr/>
        </p:nvSpPr>
        <p:spPr>
          <a:xfrm>
            <a:off x="5580118" y="1329618"/>
            <a:ext cx="1847750" cy="3108543"/>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Array</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Pointer</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Structure</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Union</a:t>
            </a:r>
            <a:endParaRPr lang="en-IN" sz="2800" b="1" dirty="0">
              <a:solidFill>
                <a:schemeClr val="bg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19050"/>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a:t>
            </a:r>
            <a:r>
              <a:rPr lang="en-IN" sz="2400" b="1" dirty="0" smtClean="0">
                <a:solidFill>
                  <a:srgbClr val="FF0000"/>
                </a:solidFill>
                <a:effectLst>
                  <a:outerShdw blurRad="38100" dist="38100" dir="2700000" algn="tl">
                    <a:srgbClr val="000000">
                      <a:alpha val="43137"/>
                    </a:srgbClr>
                  </a:outerShdw>
                </a:effectLst>
              </a:rPr>
              <a:t>*ptr1</a:t>
            </a:r>
            <a:r>
              <a:rPr lang="en-IN" sz="2400" dirty="0" smtClean="0"/>
              <a:t>, </a:t>
            </a:r>
            <a:r>
              <a:rPr lang="en-IN" sz="2400" b="1" dirty="0" smtClean="0">
                <a:solidFill>
                  <a:srgbClr val="FF0000"/>
                </a:solidFill>
                <a:effectLst>
                  <a:outerShdw blurRad="38100" dist="38100" dir="2700000" algn="tl">
                    <a:srgbClr val="000000">
                      <a:alpha val="43137"/>
                    </a:srgbClr>
                  </a:outerShdw>
                </a:effectLst>
              </a:rPr>
              <a:t>*ptr2</a:t>
            </a:r>
            <a:r>
              <a:rPr lang="en-IN" sz="2400" dirty="0" smtClean="0"/>
              <a:t>, </a:t>
            </a:r>
            <a:r>
              <a:rPr lang="en-IN" sz="2400" b="1" dirty="0" smtClean="0">
                <a:solidFill>
                  <a:srgbClr val="FF0000"/>
                </a:solidFill>
                <a:effectLst>
                  <a:outerShdw blurRad="38100" dist="38100" dir="2700000" algn="tl">
                    <a:srgbClr val="000000">
                      <a:alpha val="43137"/>
                    </a:srgbClr>
                  </a:outerShdw>
                </a:effectLst>
              </a:rPr>
              <a:t>*ptr3</a:t>
            </a:r>
            <a:r>
              <a:rPr lang="en-IN" sz="2400" dirty="0" smtClean="0"/>
              <a:t>;</a:t>
            </a:r>
          </a:p>
          <a:p>
            <a:pPr>
              <a:lnSpc>
                <a:spcPct val="150000"/>
              </a:lnSpc>
            </a:pPr>
            <a:r>
              <a:rPr lang="en-IN" sz="2400" dirty="0" smtClean="0"/>
              <a:t>      ptr1=&amp;a;</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0073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3" name="Rectangle 32"/>
          <p:cNvSpPr/>
          <p:nvPr/>
        </p:nvSpPr>
        <p:spPr>
          <a:xfrm>
            <a:off x="5364089" y="167172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27" name="Rectangle 26"/>
          <p:cNvSpPr/>
          <p:nvPr/>
        </p:nvSpPr>
        <p:spPr>
          <a:xfrm>
            <a:off x="5076056"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ptr1</a:t>
            </a:r>
            <a:endParaRPr lang="en-IN" sz="2400" b="1" dirty="0">
              <a:solidFill>
                <a:schemeClr val="bg1"/>
              </a:solidFill>
              <a:effectLst>
                <a:outerShdw blurRad="38100" dist="38100" dir="2700000" algn="tl">
                  <a:srgbClr val="000000">
                    <a:alpha val="43137"/>
                  </a:srgbClr>
                </a:outerShdw>
              </a:effectLst>
            </a:endParaRPr>
          </a:p>
        </p:txBody>
      </p:sp>
      <p:sp>
        <p:nvSpPr>
          <p:cNvPr id="35" name="Rectangle 34"/>
          <p:cNvSpPr/>
          <p:nvPr/>
        </p:nvSpPr>
        <p:spPr>
          <a:xfrm>
            <a:off x="5076056" y="3921904"/>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ptr2</a:t>
            </a:r>
            <a:endParaRPr lang="en-IN" sz="2400" b="1" dirty="0">
              <a:solidFill>
                <a:schemeClr val="bg1"/>
              </a:solidFill>
              <a:effectLst>
                <a:outerShdw blurRad="38100" dist="38100" dir="2700000" algn="tl">
                  <a:srgbClr val="000000">
                    <a:alpha val="43137"/>
                  </a:srgbClr>
                </a:outerShdw>
              </a:effectLst>
            </a:endParaRPr>
          </a:p>
        </p:txBody>
      </p:sp>
      <p:sp>
        <p:nvSpPr>
          <p:cNvPr id="38" name="Rectangle 37"/>
          <p:cNvSpPr/>
          <p:nvPr/>
        </p:nvSpPr>
        <p:spPr>
          <a:xfrm>
            <a:off x="5076056" y="4407958"/>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ptr3</a:t>
            </a:r>
            <a:endParaRPr lang="en-IN" sz="2400" b="1" dirty="0">
              <a:solidFill>
                <a:schemeClr val="bg1"/>
              </a:solidFill>
              <a:effectLst>
                <a:outerShdw blurRad="38100" dist="38100" dir="2700000" algn="tl">
                  <a:srgbClr val="000000">
                    <a:alpha val="43137"/>
                  </a:srgbClr>
                </a:outerShdw>
              </a:effectLst>
            </a:endParaRPr>
          </a:p>
        </p:txBody>
      </p:sp>
      <p:sp>
        <p:nvSpPr>
          <p:cNvPr id="40" name="Rectangle 39"/>
          <p:cNvSpPr/>
          <p:nvPr/>
        </p:nvSpPr>
        <p:spPr>
          <a:xfrm>
            <a:off x="5364089" y="221178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41" name="Rectangle 4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42" name="Rectangle 41"/>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44" name="Rectangle 43"/>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7" name="Rectangle 46"/>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5" name="Rectangle 54"/>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7" name="Rectangle 56"/>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8" name="Rectangle 57"/>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1" name="Rectangle 60"/>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2" name="Rectangle 61"/>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3" name="Rectangle 62"/>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strVal val="#ppt_w*0.70"/>
                                          </p:val>
                                        </p:tav>
                                        <p:tav tm="100000">
                                          <p:val>
                                            <p:strVal val="#ppt_w"/>
                                          </p:val>
                                        </p:tav>
                                      </p:tavLst>
                                    </p:anim>
                                    <p:anim calcmode="lin" valueType="num">
                                      <p:cBhvr>
                                        <p:cTn id="13" dur="1000" fill="hold"/>
                                        <p:tgtEl>
                                          <p:spTgt spid="35"/>
                                        </p:tgtEl>
                                        <p:attrNameLst>
                                          <p:attrName>ppt_h</p:attrName>
                                        </p:attrNameLst>
                                      </p:cBhvr>
                                      <p:tavLst>
                                        <p:tav tm="0">
                                          <p:val>
                                            <p:strVal val="#ppt_h"/>
                                          </p:val>
                                        </p:tav>
                                        <p:tav tm="100000">
                                          <p:val>
                                            <p:strVal val="#ppt_h"/>
                                          </p:val>
                                        </p:tav>
                                      </p:tavLst>
                                    </p:anim>
                                    <p:animEffect transition="in" filter="fade">
                                      <p:cBhvr>
                                        <p:cTn id="14" dur="1000"/>
                                        <p:tgtEl>
                                          <p:spTgt spid="35"/>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38"/>
                                        </p:tgtEl>
                                        <p:attrNameLst>
                                          <p:attrName>style.visibility</p:attrName>
                                        </p:attrNameLst>
                                      </p:cBhvr>
                                      <p:to>
                                        <p:strVal val="visible"/>
                                      </p:to>
                                    </p:set>
                                    <p:anim calcmode="lin" valueType="num">
                                      <p:cBhvr>
                                        <p:cTn id="17" dur="1000" fill="hold"/>
                                        <p:tgtEl>
                                          <p:spTgt spid="38"/>
                                        </p:tgtEl>
                                        <p:attrNameLst>
                                          <p:attrName>ppt_w</p:attrName>
                                        </p:attrNameLst>
                                      </p:cBhvr>
                                      <p:tavLst>
                                        <p:tav tm="0">
                                          <p:val>
                                            <p:strVal val="#ppt_w*0.70"/>
                                          </p:val>
                                        </p:tav>
                                        <p:tav tm="100000">
                                          <p:val>
                                            <p:strVal val="#ppt_w"/>
                                          </p:val>
                                        </p:tav>
                                      </p:tavLst>
                                    </p:anim>
                                    <p:anim calcmode="lin" valueType="num">
                                      <p:cBhvr>
                                        <p:cTn id="18" dur="1000" fill="hold"/>
                                        <p:tgtEl>
                                          <p:spTgt spid="38"/>
                                        </p:tgtEl>
                                        <p:attrNameLst>
                                          <p:attrName>ppt_h</p:attrName>
                                        </p:attrNameLst>
                                      </p:cBhvr>
                                      <p:tavLst>
                                        <p:tav tm="0">
                                          <p:val>
                                            <p:strVal val="#ppt_h"/>
                                          </p:val>
                                        </p:tav>
                                        <p:tav tm="100000">
                                          <p:val>
                                            <p:strVal val="#ppt_h"/>
                                          </p:val>
                                        </p:tav>
                                      </p:tavLst>
                                    </p:anim>
                                    <p:animEffect transition="in" filter="fade">
                                      <p:cBhvr>
                                        <p:cTn id="1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27985" y="2"/>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19050"/>
            <a:ext cx="3635896" cy="5078313"/>
          </a:xfrm>
          <a:prstGeom prst="rect">
            <a:avLst/>
          </a:prstGeom>
        </p:spPr>
        <p:txBody>
          <a:bodyPr wrap="square">
            <a:spAutoFit/>
          </a:bodyPr>
          <a:lstStyle/>
          <a:p>
            <a:pPr>
              <a:lnSpc>
                <a:spcPct val="150000"/>
              </a:lnSpc>
            </a:pPr>
            <a:r>
              <a:rPr lang="en-IN" sz="2400" dirty="0" smtClean="0"/>
              <a:t>#include&lt;stdio.h&gt;</a:t>
            </a:r>
          </a:p>
          <a:p>
            <a:pPr>
              <a:lnSpc>
                <a:spcPct val="150000"/>
              </a:lnSpc>
            </a:pPr>
            <a:r>
              <a:rPr lang="en-IN" sz="2400" dirty="0" smtClean="0"/>
              <a:t>int main()   {     </a:t>
            </a:r>
          </a:p>
          <a:p>
            <a:pPr>
              <a:lnSpc>
                <a:spcPct val="150000"/>
              </a:lnSpc>
            </a:pPr>
            <a:r>
              <a:rPr lang="en-IN" sz="2400" dirty="0" smtClean="0"/>
              <a:t>      int a=10, b=20, c=30;</a:t>
            </a:r>
          </a:p>
          <a:p>
            <a:pPr>
              <a:lnSpc>
                <a:spcPct val="150000"/>
              </a:lnSpc>
            </a:pPr>
            <a:r>
              <a:rPr lang="en-IN" sz="2400" dirty="0" smtClean="0"/>
              <a:t>      int *ptr1, *ptr2, *ptr3;</a:t>
            </a:r>
          </a:p>
          <a:p>
            <a:pPr>
              <a:lnSpc>
                <a:spcPct val="150000"/>
              </a:lnSpc>
            </a:pPr>
            <a:r>
              <a:rPr lang="en-IN" sz="2400" b="1" dirty="0" smtClean="0"/>
              <a:t>      </a:t>
            </a:r>
            <a:r>
              <a:rPr lang="en-IN" sz="2400" b="1" dirty="0" smtClean="0">
                <a:solidFill>
                  <a:srgbClr val="FF0000"/>
                </a:solidFill>
              </a:rPr>
              <a:t>ptr1=&amp;a</a:t>
            </a:r>
            <a:r>
              <a:rPr lang="en-IN" sz="2400" b="1" dirty="0" smtClean="0"/>
              <a:t>;    // ptr1=101</a:t>
            </a:r>
          </a:p>
          <a:p>
            <a:pPr>
              <a:lnSpc>
                <a:spcPct val="150000"/>
              </a:lnSpc>
            </a:pPr>
            <a:r>
              <a:rPr lang="en-IN" sz="2400" dirty="0" smtClean="0"/>
              <a:t>      ptr2=&amp;b;</a:t>
            </a:r>
          </a:p>
          <a:p>
            <a:pPr>
              <a:lnSpc>
                <a:spcPct val="150000"/>
              </a:lnSpc>
            </a:pPr>
            <a:r>
              <a:rPr lang="en-IN" sz="2400" dirty="0" smtClean="0"/>
              <a:t>      ptr3=&amp;c;</a:t>
            </a:r>
          </a:p>
          <a:p>
            <a:pPr>
              <a:lnSpc>
                <a:spcPct val="150000"/>
              </a:lnSpc>
            </a:pPr>
            <a:r>
              <a:rPr lang="en-IN" sz="2400" dirty="0" smtClean="0"/>
              <a:t>      return 0;</a:t>
            </a:r>
          </a:p>
          <a:p>
            <a:pPr>
              <a:lnSpc>
                <a:spcPct val="150000"/>
              </a:lnSpc>
            </a:pPr>
            <a:r>
              <a:rPr lang="en-IN" sz="2400" dirty="0" smtClean="0"/>
              <a:t>    }</a:t>
            </a: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364089" y="1671723"/>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364089" y="219741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741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27" name="Rectangle 26"/>
          <p:cNvSpPr/>
          <p:nvPr/>
        </p:nvSpPr>
        <p:spPr>
          <a:xfrm>
            <a:off x="5076056"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ptr1</a:t>
            </a:r>
            <a:endParaRPr lang="en-IN" sz="2400" b="1" dirty="0">
              <a:solidFill>
                <a:schemeClr val="bg1"/>
              </a:solidFill>
              <a:effectLst>
                <a:outerShdw blurRad="38100" dist="38100" dir="2700000" algn="tl">
                  <a:srgbClr val="000000">
                    <a:alpha val="43137"/>
                  </a:srgbClr>
                </a:outerShdw>
              </a:effectLst>
            </a:endParaRPr>
          </a:p>
        </p:txBody>
      </p:sp>
      <p:sp>
        <p:nvSpPr>
          <p:cNvPr id="35" name="Rectangle 34"/>
          <p:cNvSpPr/>
          <p:nvPr/>
        </p:nvSpPr>
        <p:spPr>
          <a:xfrm>
            <a:off x="5076056" y="3921904"/>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ptr2</a:t>
            </a:r>
            <a:endParaRPr lang="en-IN" sz="2400" b="1" dirty="0">
              <a:solidFill>
                <a:schemeClr val="bg1"/>
              </a:solidFill>
              <a:effectLst>
                <a:outerShdw blurRad="38100" dist="38100" dir="2700000" algn="tl">
                  <a:srgbClr val="000000">
                    <a:alpha val="43137"/>
                  </a:srgbClr>
                </a:outerShdw>
              </a:effectLst>
            </a:endParaRPr>
          </a:p>
        </p:txBody>
      </p:sp>
      <p:sp>
        <p:nvSpPr>
          <p:cNvPr id="38" name="Rectangle 37"/>
          <p:cNvSpPr/>
          <p:nvPr/>
        </p:nvSpPr>
        <p:spPr>
          <a:xfrm>
            <a:off x="5076056" y="4407958"/>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ptr3</a:t>
            </a:r>
            <a:endParaRPr lang="en-IN" sz="2400" b="1" dirty="0">
              <a:solidFill>
                <a:schemeClr val="bg1"/>
              </a:solidFill>
              <a:effectLst>
                <a:outerShdw blurRad="38100" dist="38100" dir="2700000" algn="tl">
                  <a:srgbClr val="000000">
                    <a:alpha val="43137"/>
                  </a:srgbClr>
                </a:outerShdw>
              </a:effectLst>
            </a:endParaRPr>
          </a:p>
        </p:txBody>
      </p:sp>
      <p:sp>
        <p:nvSpPr>
          <p:cNvPr id="39" name="Rectangle 38"/>
          <p:cNvSpPr/>
          <p:nvPr/>
        </p:nvSpPr>
        <p:spPr>
          <a:xfrm>
            <a:off x="6153111" y="325755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101</a:t>
            </a:r>
            <a:endParaRPr lang="en-IN" sz="2000" b="1" dirty="0">
              <a:effectLst>
                <a:outerShdw blurRad="38100" dist="38100" dir="2700000" algn="tl">
                  <a:srgbClr val="000000">
                    <a:alpha val="43137"/>
                  </a:srgbClr>
                </a:outerShdw>
              </a:effectLst>
            </a:endParaRPr>
          </a:p>
        </p:txBody>
      </p:sp>
      <p:sp>
        <p:nvSpPr>
          <p:cNvPr id="40" name="Rectangle 39"/>
          <p:cNvSpPr/>
          <p:nvPr/>
        </p:nvSpPr>
        <p:spPr>
          <a:xfrm>
            <a:off x="6153111" y="3819822"/>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105</a:t>
            </a:r>
            <a:endParaRPr lang="en-IN" sz="2000" b="1" dirty="0">
              <a:effectLst>
                <a:outerShdw blurRad="38100" dist="38100" dir="2700000" algn="tl">
                  <a:srgbClr val="000000">
                    <a:alpha val="43137"/>
                  </a:srgbClr>
                </a:outerShdw>
              </a:effectLst>
            </a:endParaRPr>
          </a:p>
        </p:txBody>
      </p:sp>
      <p:sp>
        <p:nvSpPr>
          <p:cNvPr id="41" name="Rectangle 40"/>
          <p:cNvSpPr/>
          <p:nvPr/>
        </p:nvSpPr>
        <p:spPr>
          <a:xfrm>
            <a:off x="6156179" y="433767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107</a:t>
            </a:r>
            <a:endParaRPr lang="en-IN" sz="2400" b="1" dirty="0">
              <a:effectLst>
                <a:outerShdw blurRad="38100" dist="38100" dir="2700000" algn="tl">
                  <a:srgbClr val="000000">
                    <a:alpha val="43137"/>
                  </a:srgbClr>
                </a:outerShdw>
              </a:effectLst>
            </a:endParaRPr>
          </a:p>
        </p:txBody>
      </p:sp>
      <p:sp>
        <p:nvSpPr>
          <p:cNvPr id="47" name="Rectangle 46"/>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55" name="Rectangle 54"/>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7" name="Rectangle 56"/>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8" name="Rectangle 57"/>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61" name="Rectangle 60"/>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2" name="Rectangle 61"/>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3" name="Rectangle 62"/>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4" name="Rectangle 63"/>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6">
                                            <p:txEl>
                                              <p:pRg st="4" end="4"/>
                                            </p:txEl>
                                          </p:spTgt>
                                        </p:tgtEl>
                                        <p:attrNameLst>
                                          <p:attrName>style.color</p:attrName>
                                        </p:attrNameLst>
                                      </p:cBhvr>
                                      <p:to>
                                        <a:schemeClr val="tx1"/>
                                      </p:to>
                                    </p:animClr>
                                  </p:childTnLst>
                                </p:cTn>
                              </p:par>
                              <p:par>
                                <p:cTn id="7" presetID="55"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anim calcmode="lin" valueType="num">
                                      <p:cBhvr>
                                        <p:cTn id="9" dur="1000" fill="hold"/>
                                        <p:tgtEl>
                                          <p:spTgt spid="40"/>
                                        </p:tgtEl>
                                        <p:attrNameLst>
                                          <p:attrName>ppt_w</p:attrName>
                                        </p:attrNameLst>
                                      </p:cBhvr>
                                      <p:tavLst>
                                        <p:tav tm="0">
                                          <p:val>
                                            <p:strVal val="#ppt_w*0.70"/>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Effect transition="in" filter="fade">
                                      <p:cBhvr>
                                        <p:cTn id="11" dur="10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strVal val="#ppt_w*0.70"/>
                                          </p:val>
                                        </p:tav>
                                        <p:tav tm="100000">
                                          <p:val>
                                            <p:strVal val="#ppt_w"/>
                                          </p:val>
                                        </p:tav>
                                      </p:tavLst>
                                    </p:anim>
                                    <p:anim calcmode="lin" valueType="num">
                                      <p:cBhvr>
                                        <p:cTn id="17" dur="500" fill="hold"/>
                                        <p:tgtEl>
                                          <p:spTgt spid="41"/>
                                        </p:tgtEl>
                                        <p:attrNameLst>
                                          <p:attrName>ppt_h</p:attrName>
                                        </p:attrNameLst>
                                      </p:cBhvr>
                                      <p:tavLst>
                                        <p:tav tm="0">
                                          <p:val>
                                            <p:strVal val="#ppt_h"/>
                                          </p:val>
                                        </p:tav>
                                        <p:tav tm="100000">
                                          <p:val>
                                            <p:strVal val="#ppt_h"/>
                                          </p:val>
                                        </p:tav>
                                      </p:tavLst>
                                    </p:anim>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88024" y="2"/>
            <a:ext cx="43559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1" name="Rectangle 20"/>
          <p:cNvSpPr/>
          <p:nvPr/>
        </p:nvSpPr>
        <p:spPr>
          <a:xfrm>
            <a:off x="5793068" y="381389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5793068" y="32738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5793068" y="273377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5793068" y="219371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5793068" y="16536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Rectangle 35"/>
          <p:cNvSpPr/>
          <p:nvPr/>
        </p:nvSpPr>
        <p:spPr>
          <a:xfrm>
            <a:off x="5793068" y="1113589"/>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ectangle 42"/>
          <p:cNvSpPr/>
          <p:nvPr/>
        </p:nvSpPr>
        <p:spPr>
          <a:xfrm>
            <a:off x="5793068" y="57353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tx1"/>
              </a:solidFill>
            </a:endParaRPr>
          </a:p>
        </p:txBody>
      </p:sp>
      <p:sp>
        <p:nvSpPr>
          <p:cNvPr id="45" name="Rectangle 44"/>
          <p:cNvSpPr/>
          <p:nvPr/>
        </p:nvSpPr>
        <p:spPr>
          <a:xfrm>
            <a:off x="5793068" y="4353950"/>
            <a:ext cx="1296144"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288033" y="345740"/>
            <a:ext cx="3635896" cy="646331"/>
          </a:xfrm>
          <a:prstGeom prst="rect">
            <a:avLst/>
          </a:prstGeom>
        </p:spPr>
        <p:txBody>
          <a:bodyPr wrap="square">
            <a:spAutoFit/>
          </a:bodyPr>
          <a:lstStyle/>
          <a:p>
            <a:pPr>
              <a:lnSpc>
                <a:spcPct val="150000"/>
              </a:lnSpc>
            </a:pPr>
            <a:endParaRPr lang="en-IN" sz="2400" dirty="0"/>
          </a:p>
        </p:txBody>
      </p:sp>
      <p:sp>
        <p:nvSpPr>
          <p:cNvPr id="59" name="Rectangle 58"/>
          <p:cNvSpPr/>
          <p:nvPr/>
        </p:nvSpPr>
        <p:spPr>
          <a:xfrm>
            <a:off x="6164588" y="667167"/>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60" name="Rectangle 59"/>
          <p:cNvSpPr/>
          <p:nvPr/>
        </p:nvSpPr>
        <p:spPr>
          <a:xfrm>
            <a:off x="5364089" y="627535"/>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a</a:t>
            </a:r>
            <a:endParaRPr lang="en-IN" sz="2400" b="1" dirty="0">
              <a:solidFill>
                <a:schemeClr val="bg1"/>
              </a:solidFill>
              <a:effectLst>
                <a:outerShdw blurRad="38100" dist="38100" dir="2700000" algn="tl">
                  <a:srgbClr val="000000">
                    <a:alpha val="43137"/>
                  </a:srgbClr>
                </a:outerShdw>
              </a:effectLst>
            </a:endParaRPr>
          </a:p>
        </p:txBody>
      </p:sp>
      <p:sp>
        <p:nvSpPr>
          <p:cNvPr id="31" name="Rectangle 30"/>
          <p:cNvSpPr/>
          <p:nvPr/>
        </p:nvSpPr>
        <p:spPr>
          <a:xfrm>
            <a:off x="6182093" y="16573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33" name="Rectangle 32"/>
          <p:cNvSpPr/>
          <p:nvPr/>
        </p:nvSpPr>
        <p:spPr>
          <a:xfrm>
            <a:off x="5364089" y="16573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b</a:t>
            </a:r>
            <a:endParaRPr lang="en-IN" sz="2400" b="1" dirty="0">
              <a:solidFill>
                <a:schemeClr val="bg1"/>
              </a:solidFill>
              <a:effectLst>
                <a:outerShdw blurRad="38100" dist="38100" dir="2700000" algn="tl">
                  <a:srgbClr val="000000">
                    <a:alpha val="43137"/>
                  </a:srgbClr>
                </a:outerShdw>
              </a:effectLst>
            </a:endParaRPr>
          </a:p>
        </p:txBody>
      </p:sp>
      <p:sp>
        <p:nvSpPr>
          <p:cNvPr id="34" name="Rectangle 33"/>
          <p:cNvSpPr/>
          <p:nvPr/>
        </p:nvSpPr>
        <p:spPr>
          <a:xfrm>
            <a:off x="5364089" y="2190750"/>
            <a:ext cx="360040" cy="523220"/>
          </a:xfrm>
          <a:prstGeom prst="rect">
            <a:avLst/>
          </a:prstGeom>
        </p:spPr>
        <p:txBody>
          <a:bodyPr wrap="square">
            <a:spAutoFit/>
          </a:bodyPr>
          <a:lstStyle/>
          <a:p>
            <a:r>
              <a:rPr lang="en-US" sz="2800" b="1" dirty="0" smtClean="0">
                <a:solidFill>
                  <a:schemeClr val="bg1"/>
                </a:solidFill>
                <a:effectLst>
                  <a:outerShdw blurRad="38100" dist="38100" dir="2700000" algn="tl">
                    <a:srgbClr val="000000">
                      <a:alpha val="43137"/>
                    </a:srgbClr>
                  </a:outerShdw>
                </a:effectLst>
              </a:rPr>
              <a:t>c</a:t>
            </a:r>
            <a:endParaRPr lang="en-IN" sz="2400" b="1" dirty="0">
              <a:solidFill>
                <a:schemeClr val="bg1"/>
              </a:solidFill>
              <a:effectLst>
                <a:outerShdw blurRad="38100" dist="38100" dir="2700000" algn="tl">
                  <a:srgbClr val="000000">
                    <a:alpha val="43137"/>
                  </a:srgbClr>
                </a:outerShdw>
              </a:effectLst>
            </a:endParaRPr>
          </a:p>
        </p:txBody>
      </p:sp>
      <p:sp>
        <p:nvSpPr>
          <p:cNvPr id="37" name="Rectangle 36"/>
          <p:cNvSpPr/>
          <p:nvPr/>
        </p:nvSpPr>
        <p:spPr>
          <a:xfrm>
            <a:off x="6182093" y="21907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27" name="Rectangle 26"/>
          <p:cNvSpPr/>
          <p:nvPr/>
        </p:nvSpPr>
        <p:spPr>
          <a:xfrm>
            <a:off x="5220072" y="3359631"/>
            <a:ext cx="720080" cy="461665"/>
          </a:xfrm>
          <a:prstGeom prst="rect">
            <a:avLst/>
          </a:prstGeom>
        </p:spPr>
        <p:txBody>
          <a:bodyPr wrap="square">
            <a:spAutoFit/>
          </a:bodyPr>
          <a:lstStyle/>
          <a:p>
            <a:r>
              <a:rPr lang="en-US" sz="2400" b="1" dirty="0" smtClean="0">
                <a:solidFill>
                  <a:schemeClr val="bg1"/>
                </a:solidFill>
                <a:effectLst>
                  <a:outerShdw blurRad="38100" dist="38100" dir="2700000" algn="tl">
                    <a:srgbClr val="000000">
                      <a:alpha val="43137"/>
                    </a:srgbClr>
                  </a:outerShdw>
                </a:effectLst>
              </a:rPr>
              <a:t>ptr</a:t>
            </a:r>
            <a:endParaRPr lang="en-IN" sz="2400" b="1" dirty="0">
              <a:solidFill>
                <a:schemeClr val="bg1"/>
              </a:solidFill>
              <a:effectLst>
                <a:outerShdw blurRad="38100" dist="38100" dir="2700000" algn="tl">
                  <a:srgbClr val="000000">
                    <a:alpha val="43137"/>
                  </a:srgbClr>
                </a:outerShdw>
              </a:effectLst>
            </a:endParaRPr>
          </a:p>
        </p:txBody>
      </p:sp>
      <p:sp>
        <p:nvSpPr>
          <p:cNvPr id="44" name="Rectangle 43"/>
          <p:cNvSpPr/>
          <p:nvPr/>
        </p:nvSpPr>
        <p:spPr>
          <a:xfrm>
            <a:off x="7089214" y="4439751"/>
            <a:ext cx="806631" cy="461665"/>
          </a:xfrm>
          <a:prstGeom prst="rect">
            <a:avLst/>
          </a:prstGeom>
        </p:spPr>
        <p:txBody>
          <a:bodyPr wrap="none">
            <a:spAutoFit/>
          </a:bodyPr>
          <a:lstStyle/>
          <a:p>
            <a:r>
              <a:rPr lang="en-US" sz="2400" b="1" dirty="0" smtClean="0">
                <a:solidFill>
                  <a:schemeClr val="bg1"/>
                </a:solidFill>
              </a:rPr>
              <a:t>1015</a:t>
            </a:r>
            <a:endParaRPr lang="en-IN" sz="2000" b="1" dirty="0">
              <a:solidFill>
                <a:schemeClr val="bg1"/>
              </a:solidFill>
            </a:endParaRPr>
          </a:p>
        </p:txBody>
      </p:sp>
      <p:sp>
        <p:nvSpPr>
          <p:cNvPr id="47" name="Rectangle 46"/>
          <p:cNvSpPr/>
          <p:nvPr/>
        </p:nvSpPr>
        <p:spPr>
          <a:xfrm>
            <a:off x="7089214" y="3921904"/>
            <a:ext cx="806631" cy="461665"/>
          </a:xfrm>
          <a:prstGeom prst="rect">
            <a:avLst/>
          </a:prstGeom>
        </p:spPr>
        <p:txBody>
          <a:bodyPr wrap="none">
            <a:spAutoFit/>
          </a:bodyPr>
          <a:lstStyle/>
          <a:p>
            <a:r>
              <a:rPr lang="en-US" sz="2400" b="1" dirty="0" smtClean="0">
                <a:solidFill>
                  <a:schemeClr val="bg1"/>
                </a:solidFill>
              </a:rPr>
              <a:t>1013</a:t>
            </a:r>
            <a:endParaRPr lang="en-IN" sz="2000" b="1" dirty="0">
              <a:solidFill>
                <a:schemeClr val="bg1"/>
              </a:solidFill>
            </a:endParaRPr>
          </a:p>
        </p:txBody>
      </p:sp>
      <p:sp>
        <p:nvSpPr>
          <p:cNvPr id="55" name="Rectangle 54"/>
          <p:cNvSpPr/>
          <p:nvPr/>
        </p:nvSpPr>
        <p:spPr>
          <a:xfrm>
            <a:off x="7089214" y="3381844"/>
            <a:ext cx="806631" cy="461665"/>
          </a:xfrm>
          <a:prstGeom prst="rect">
            <a:avLst/>
          </a:prstGeom>
        </p:spPr>
        <p:txBody>
          <a:bodyPr wrap="none">
            <a:spAutoFit/>
          </a:bodyPr>
          <a:lstStyle/>
          <a:p>
            <a:r>
              <a:rPr lang="en-US" sz="2400" b="1" dirty="0" smtClean="0">
                <a:solidFill>
                  <a:schemeClr val="bg1"/>
                </a:solidFill>
              </a:rPr>
              <a:t>1011</a:t>
            </a:r>
            <a:endParaRPr lang="en-IN" sz="2000" b="1" dirty="0">
              <a:solidFill>
                <a:schemeClr val="bg1"/>
              </a:solidFill>
            </a:endParaRPr>
          </a:p>
        </p:txBody>
      </p:sp>
      <p:sp>
        <p:nvSpPr>
          <p:cNvPr id="57" name="Rectangle 56"/>
          <p:cNvSpPr/>
          <p:nvPr/>
        </p:nvSpPr>
        <p:spPr>
          <a:xfrm>
            <a:off x="7089212" y="2841783"/>
            <a:ext cx="651140" cy="461665"/>
          </a:xfrm>
          <a:prstGeom prst="rect">
            <a:avLst/>
          </a:prstGeom>
        </p:spPr>
        <p:txBody>
          <a:bodyPr wrap="none">
            <a:spAutoFit/>
          </a:bodyPr>
          <a:lstStyle/>
          <a:p>
            <a:r>
              <a:rPr lang="en-US" sz="2400" b="1" dirty="0" smtClean="0">
                <a:solidFill>
                  <a:schemeClr val="bg1"/>
                </a:solidFill>
              </a:rPr>
              <a:t>109</a:t>
            </a:r>
            <a:endParaRPr lang="en-IN" sz="2000" b="1" dirty="0">
              <a:solidFill>
                <a:schemeClr val="bg1"/>
              </a:solidFill>
            </a:endParaRPr>
          </a:p>
        </p:txBody>
      </p:sp>
      <p:sp>
        <p:nvSpPr>
          <p:cNvPr id="58" name="Rectangle 57"/>
          <p:cNvSpPr/>
          <p:nvPr/>
        </p:nvSpPr>
        <p:spPr>
          <a:xfrm>
            <a:off x="7074668" y="2301724"/>
            <a:ext cx="651140" cy="461665"/>
          </a:xfrm>
          <a:prstGeom prst="rect">
            <a:avLst/>
          </a:prstGeom>
        </p:spPr>
        <p:txBody>
          <a:bodyPr wrap="none">
            <a:spAutoFit/>
          </a:bodyPr>
          <a:lstStyle/>
          <a:p>
            <a:r>
              <a:rPr lang="en-US" sz="2400" b="1" dirty="0" smtClean="0">
                <a:solidFill>
                  <a:schemeClr val="bg1"/>
                </a:solidFill>
              </a:rPr>
              <a:t>107</a:t>
            </a:r>
            <a:endParaRPr lang="en-IN" sz="2000" b="1" dirty="0">
              <a:solidFill>
                <a:schemeClr val="bg1"/>
              </a:solidFill>
            </a:endParaRPr>
          </a:p>
        </p:txBody>
      </p:sp>
      <p:sp>
        <p:nvSpPr>
          <p:cNvPr id="61" name="Rectangle 60"/>
          <p:cNvSpPr/>
          <p:nvPr/>
        </p:nvSpPr>
        <p:spPr>
          <a:xfrm>
            <a:off x="7074668" y="1761664"/>
            <a:ext cx="651140" cy="461665"/>
          </a:xfrm>
          <a:prstGeom prst="rect">
            <a:avLst/>
          </a:prstGeom>
        </p:spPr>
        <p:txBody>
          <a:bodyPr wrap="none">
            <a:spAutoFit/>
          </a:bodyPr>
          <a:lstStyle/>
          <a:p>
            <a:r>
              <a:rPr lang="en-US" sz="2400" b="1" dirty="0" smtClean="0">
                <a:solidFill>
                  <a:schemeClr val="bg1"/>
                </a:solidFill>
              </a:rPr>
              <a:t>105</a:t>
            </a:r>
            <a:endParaRPr lang="en-IN" sz="2000" b="1" dirty="0">
              <a:solidFill>
                <a:schemeClr val="bg1"/>
              </a:solidFill>
            </a:endParaRPr>
          </a:p>
        </p:txBody>
      </p:sp>
      <p:sp>
        <p:nvSpPr>
          <p:cNvPr id="62" name="Rectangle 61"/>
          <p:cNvSpPr/>
          <p:nvPr/>
        </p:nvSpPr>
        <p:spPr>
          <a:xfrm>
            <a:off x="7074668" y="1221603"/>
            <a:ext cx="651140" cy="461665"/>
          </a:xfrm>
          <a:prstGeom prst="rect">
            <a:avLst/>
          </a:prstGeom>
        </p:spPr>
        <p:txBody>
          <a:bodyPr wrap="none">
            <a:spAutoFit/>
          </a:bodyPr>
          <a:lstStyle/>
          <a:p>
            <a:r>
              <a:rPr lang="en-US" sz="2400" b="1" dirty="0" smtClean="0">
                <a:solidFill>
                  <a:schemeClr val="bg1"/>
                </a:solidFill>
              </a:rPr>
              <a:t>103</a:t>
            </a:r>
            <a:endParaRPr lang="en-IN" sz="2000" b="1" dirty="0">
              <a:solidFill>
                <a:schemeClr val="bg1"/>
              </a:solidFill>
            </a:endParaRPr>
          </a:p>
        </p:txBody>
      </p:sp>
      <p:sp>
        <p:nvSpPr>
          <p:cNvPr id="63" name="Rectangle 62"/>
          <p:cNvSpPr/>
          <p:nvPr/>
        </p:nvSpPr>
        <p:spPr>
          <a:xfrm>
            <a:off x="7074668" y="681545"/>
            <a:ext cx="651140" cy="461665"/>
          </a:xfrm>
          <a:prstGeom prst="rect">
            <a:avLst/>
          </a:prstGeom>
        </p:spPr>
        <p:txBody>
          <a:bodyPr wrap="none">
            <a:spAutoFit/>
          </a:bodyPr>
          <a:lstStyle/>
          <a:p>
            <a:r>
              <a:rPr lang="en-US" sz="2400" b="1" dirty="0" smtClean="0">
                <a:solidFill>
                  <a:schemeClr val="bg1"/>
                </a:solidFill>
              </a:rPr>
              <a:t>101</a:t>
            </a:r>
            <a:endParaRPr lang="en-IN" sz="2000" b="1" dirty="0">
              <a:solidFill>
                <a:schemeClr val="bg1"/>
              </a:solidFill>
            </a:endParaRPr>
          </a:p>
        </p:txBody>
      </p:sp>
      <p:sp>
        <p:nvSpPr>
          <p:cNvPr id="74" name="Rectangle 73"/>
          <p:cNvSpPr/>
          <p:nvPr/>
        </p:nvSpPr>
        <p:spPr>
          <a:xfrm>
            <a:off x="144016" y="-19050"/>
            <a:ext cx="4572000" cy="4929505"/>
          </a:xfrm>
          <a:prstGeom prst="rect">
            <a:avLst/>
          </a:prstGeom>
        </p:spPr>
        <p:txBody>
          <a:bodyPr wrap="square">
            <a:spAutoFit/>
          </a:bodyPr>
          <a:lstStyle/>
          <a:p>
            <a:pPr>
              <a:lnSpc>
                <a:spcPct val="130000"/>
              </a:lnSpc>
            </a:pPr>
            <a:r>
              <a:rPr lang="en-IN" sz="2200" dirty="0" smtClean="0"/>
              <a:t>#include&lt;stdio.h&gt;</a:t>
            </a:r>
          </a:p>
          <a:p>
            <a:pPr>
              <a:lnSpc>
                <a:spcPct val="130000"/>
              </a:lnSpc>
            </a:pPr>
            <a:r>
              <a:rPr lang="en-IN" sz="2200" dirty="0" smtClean="0"/>
              <a:t>int main()    {     </a:t>
            </a:r>
          </a:p>
          <a:p>
            <a:pPr>
              <a:lnSpc>
                <a:spcPct val="130000"/>
              </a:lnSpc>
            </a:pPr>
            <a:r>
              <a:rPr lang="en-IN" sz="2200" dirty="0" smtClean="0"/>
              <a:t>      int a=10, b=20, c=30;</a:t>
            </a:r>
          </a:p>
          <a:p>
            <a:pPr>
              <a:lnSpc>
                <a:spcPct val="130000"/>
              </a:lnSpc>
            </a:pPr>
            <a:r>
              <a:rPr lang="en-IN" sz="2200" dirty="0" smtClean="0"/>
              <a:t>      int *ptr;</a:t>
            </a:r>
          </a:p>
          <a:p>
            <a:pPr>
              <a:lnSpc>
                <a:spcPct val="130000"/>
              </a:lnSpc>
            </a:pPr>
            <a:r>
              <a:rPr lang="en-IN" sz="2200" dirty="0" smtClean="0"/>
              <a:t>      ptr = &amp;a;</a:t>
            </a:r>
          </a:p>
          <a:p>
            <a:pPr>
              <a:lnSpc>
                <a:spcPct val="130000"/>
              </a:lnSpc>
            </a:pPr>
            <a:r>
              <a:rPr lang="en-IN" sz="2200" dirty="0" smtClean="0"/>
              <a:t>   printf("%d\n", *ptr);</a:t>
            </a:r>
          </a:p>
          <a:p>
            <a:pPr>
              <a:lnSpc>
                <a:spcPct val="130000"/>
              </a:lnSpc>
            </a:pPr>
            <a:r>
              <a:rPr lang="en-IN" sz="2200" dirty="0" smtClean="0"/>
              <a:t>      ptr = &amp;b;</a:t>
            </a:r>
          </a:p>
          <a:p>
            <a:pPr>
              <a:lnSpc>
                <a:spcPct val="130000"/>
              </a:lnSpc>
            </a:pPr>
            <a:r>
              <a:rPr lang="en-IN" sz="2200" dirty="0" smtClean="0"/>
              <a:t>   printf("%d\n", *ptr);</a:t>
            </a:r>
          </a:p>
          <a:p>
            <a:pPr>
              <a:lnSpc>
                <a:spcPct val="130000"/>
              </a:lnSpc>
            </a:pPr>
            <a:r>
              <a:rPr lang="en-IN" sz="2200" dirty="0" smtClean="0"/>
              <a:t>      ptr = &amp;c;</a:t>
            </a:r>
          </a:p>
          <a:p>
            <a:pPr>
              <a:lnSpc>
                <a:spcPct val="130000"/>
              </a:lnSpc>
            </a:pPr>
            <a:r>
              <a:rPr lang="en-IN" sz="2200" dirty="0" smtClean="0"/>
              <a:t>   printf("%d", *ptr);</a:t>
            </a:r>
          </a:p>
          <a:p>
            <a:pPr>
              <a:lnSpc>
                <a:spcPct val="130000"/>
              </a:lnSpc>
            </a:pPr>
            <a:r>
              <a:rPr lang="en-IN" sz="2200" dirty="0" smtClean="0"/>
              <a:t>      return 0;    }</a:t>
            </a:r>
            <a:endParaRPr lang="en-IN" sz="2200" dirty="0"/>
          </a:p>
        </p:txBody>
      </p:sp>
      <p:sp>
        <p:nvSpPr>
          <p:cNvPr id="76" name="Rectangle 75"/>
          <p:cNvSpPr/>
          <p:nvPr/>
        </p:nvSpPr>
        <p:spPr>
          <a:xfrm>
            <a:off x="6153111" y="335963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101</a:t>
            </a:r>
            <a:endParaRPr lang="en-IN" sz="2000" b="1" dirty="0">
              <a:effectLst>
                <a:outerShdw blurRad="38100" dist="38100" dir="2700000" algn="tl">
                  <a:srgbClr val="000000">
                    <a:alpha val="43137"/>
                  </a:srgbClr>
                </a:outerShdw>
              </a:effectLst>
            </a:endParaRPr>
          </a:p>
        </p:txBody>
      </p:sp>
      <p:cxnSp>
        <p:nvCxnSpPr>
          <p:cNvPr id="78" name="Straight Arrow Connector 77"/>
          <p:cNvCxnSpPr/>
          <p:nvPr/>
        </p:nvCxnSpPr>
        <p:spPr>
          <a:xfrm>
            <a:off x="2924959" y="2482974"/>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79" name="Rectangle 78"/>
          <p:cNvSpPr/>
          <p:nvPr/>
        </p:nvSpPr>
        <p:spPr>
          <a:xfrm>
            <a:off x="3717049" y="226695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10</a:t>
            </a:r>
            <a:endParaRPr lang="en-IN" sz="2400" b="1" dirty="0">
              <a:effectLst>
                <a:outerShdw blurRad="38100" dist="38100" dir="2700000" algn="tl">
                  <a:srgbClr val="000000">
                    <a:alpha val="43137"/>
                  </a:srgbClr>
                </a:outerShdw>
              </a:effectLst>
            </a:endParaRPr>
          </a:p>
        </p:txBody>
      </p:sp>
      <p:sp>
        <p:nvSpPr>
          <p:cNvPr id="80" name="Rectangle 79"/>
          <p:cNvSpPr/>
          <p:nvPr/>
        </p:nvSpPr>
        <p:spPr>
          <a:xfrm>
            <a:off x="6156178" y="326773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105</a:t>
            </a:r>
            <a:endParaRPr lang="en-IN" sz="2000" b="1" dirty="0">
              <a:effectLst>
                <a:outerShdw blurRad="38100" dist="38100" dir="2700000" algn="tl">
                  <a:srgbClr val="000000">
                    <a:alpha val="43137"/>
                  </a:srgbClr>
                </a:outerShdw>
              </a:effectLst>
            </a:endParaRPr>
          </a:p>
        </p:txBody>
      </p:sp>
      <p:cxnSp>
        <p:nvCxnSpPr>
          <p:cNvPr id="81" name="Straight Arrow Connector 80"/>
          <p:cNvCxnSpPr/>
          <p:nvPr/>
        </p:nvCxnSpPr>
        <p:spPr>
          <a:xfrm>
            <a:off x="2924959" y="3337270"/>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2" name="Rectangle 81"/>
          <p:cNvSpPr/>
          <p:nvPr/>
        </p:nvSpPr>
        <p:spPr>
          <a:xfrm>
            <a:off x="3717049" y="3121246"/>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20</a:t>
            </a:r>
            <a:endParaRPr lang="en-IN" sz="2800" b="1" dirty="0">
              <a:effectLst>
                <a:outerShdw blurRad="38100" dist="38100" dir="2700000" algn="tl">
                  <a:srgbClr val="000000">
                    <a:alpha val="43137"/>
                  </a:srgbClr>
                </a:outerShdw>
              </a:effectLst>
            </a:endParaRPr>
          </a:p>
        </p:txBody>
      </p:sp>
      <p:sp>
        <p:nvSpPr>
          <p:cNvPr id="83" name="Rectangle 82"/>
          <p:cNvSpPr/>
          <p:nvPr/>
        </p:nvSpPr>
        <p:spPr>
          <a:xfrm>
            <a:off x="6156178" y="3257550"/>
            <a:ext cx="732893"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107</a:t>
            </a:r>
            <a:endParaRPr lang="en-IN" sz="2000" b="1" dirty="0">
              <a:effectLst>
                <a:outerShdw blurRad="38100" dist="38100" dir="2700000" algn="tl">
                  <a:srgbClr val="000000">
                    <a:alpha val="43137"/>
                  </a:srgbClr>
                </a:outerShdw>
              </a:effectLst>
            </a:endParaRPr>
          </a:p>
        </p:txBody>
      </p:sp>
      <p:cxnSp>
        <p:nvCxnSpPr>
          <p:cNvPr id="84" name="Straight Arrow Connector 83"/>
          <p:cNvCxnSpPr/>
          <p:nvPr/>
        </p:nvCxnSpPr>
        <p:spPr>
          <a:xfrm>
            <a:off x="2924959" y="4245754"/>
            <a:ext cx="684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5" name="Rectangle 84"/>
          <p:cNvSpPr/>
          <p:nvPr/>
        </p:nvSpPr>
        <p:spPr>
          <a:xfrm>
            <a:off x="3717049" y="4029730"/>
            <a:ext cx="550151" cy="523220"/>
          </a:xfrm>
          <a:prstGeom prst="rect">
            <a:avLst/>
          </a:prstGeom>
        </p:spPr>
        <p:txBody>
          <a:bodyPr wrap="none">
            <a:spAutoFit/>
          </a:bodyPr>
          <a:lstStyle/>
          <a:p>
            <a:r>
              <a:rPr lang="en-IN" sz="2800" b="1" dirty="0" smtClean="0">
                <a:effectLst>
                  <a:outerShdw blurRad="38100" dist="38100" dir="2700000" algn="tl">
                    <a:srgbClr val="000000">
                      <a:alpha val="43137"/>
                    </a:srgbClr>
                  </a:outerShdw>
                </a:effectLst>
              </a:rPr>
              <a:t>30</a:t>
            </a:r>
            <a:endParaRPr lang="en-IN" sz="2800" b="1" dirty="0">
              <a:effectLst>
                <a:outerShdw blurRad="38100" dist="38100" dir="2700000" algn="tl">
                  <a:srgbClr val="000000">
                    <a:alpha val="43137"/>
                  </a:srgbClr>
                </a:outerShdw>
              </a:effectLst>
            </a:endParaRPr>
          </a:p>
        </p:txBody>
      </p:sp>
      <p:sp>
        <p:nvSpPr>
          <p:cNvPr id="86" name="Rectangle 85"/>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87" name="Rectangle 86"/>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88" name="Rectangle 87"/>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nodeType="clickEffect">
                                  <p:stCondLst>
                                    <p:cond delay="0"/>
                                  </p:stCondLst>
                                  <p:childTnLst>
                                    <p:set>
                                      <p:cBhvr additive="base" override="childStyle">
                                        <p:cTn id="6" dur="indefinite"/>
                                        <p:tgtEl>
                                          <p:spTgt spid="74">
                                            <p:txEl>
                                              <p:pRg st="4" end="4"/>
                                            </p:txEl>
                                          </p:spTgt>
                                        </p:tgtEl>
                                        <p:attrNameLst>
                                          <p:attrName>style.color</p:attrName>
                                        </p:attrNameLst>
                                      </p:cBhvr>
                                    </p:set>
                                  </p:childTnLst>
                                </p:cTn>
                              </p:par>
                              <p:par>
                                <p:cTn id="7" presetID="5" presetClass="emph" presetSubtype="1" nodeType="withEffect">
                                  <p:stCondLst>
                                    <p:cond delay="0"/>
                                  </p:stCondLst>
                                  <p:childTnLst>
                                    <p:set>
                                      <p:cBhvr override="childStyle">
                                        <p:cTn id="8" dur="indefinite"/>
                                        <p:tgtEl>
                                          <p:spTgt spid="74">
                                            <p:txEl>
                                              <p:pRg st="4" end="4"/>
                                            </p:txEl>
                                          </p:spTgt>
                                        </p:tgtEl>
                                        <p:attrNameLst>
                                          <p:attrName>style.fontStyle</p:attrName>
                                        </p:attrNameLst>
                                      </p:cBhvr>
                                      <p:to>
                                        <p:strVal val="normal"/>
                                      </p:to>
                                    </p:set>
                                    <p:set>
                                      <p:cBhvr override="childStyle">
                                        <p:cTn id="9" dur="indefinite"/>
                                        <p:tgtEl>
                                          <p:spTgt spid="74">
                                            <p:txEl>
                                              <p:pRg st="4" end="4"/>
                                            </p:txEl>
                                          </p:spTgt>
                                        </p:tgtEl>
                                        <p:attrNameLst>
                                          <p:attrName>style.fontWeight</p:attrName>
                                        </p:attrNameLst>
                                      </p:cBhvr>
                                      <p:to>
                                        <p:strVal val="bold"/>
                                      </p:to>
                                    </p:set>
                                    <p:set>
                                      <p:cBhvr override="childStyle">
                                        <p:cTn id="10" dur="indefinite"/>
                                        <p:tgtEl>
                                          <p:spTgt spid="74">
                                            <p:txEl>
                                              <p:pRg st="4" end="4"/>
                                            </p:txEl>
                                          </p:spTgt>
                                        </p:tgtEl>
                                        <p:attrNameLst>
                                          <p:attrName>style.textDecorationUnderline</p:attrName>
                                        </p:attrNameLst>
                                      </p:cBhvr>
                                      <p:to>
                                        <p:strVal val="false"/>
                                      </p:to>
                                    </p:set>
                                  </p:childTnLst>
                                </p:cTn>
                              </p:par>
                              <p:par>
                                <p:cTn id="11" presetID="55" presetClass="entr" presetSubtype="0" fill="hold" grpId="0" nodeType="withEffect">
                                  <p:stCondLst>
                                    <p:cond delay="500"/>
                                  </p:stCondLst>
                                  <p:childTnLst>
                                    <p:set>
                                      <p:cBhvr>
                                        <p:cTn id="12" dur="1" fill="hold">
                                          <p:stCondLst>
                                            <p:cond delay="0"/>
                                          </p:stCondLst>
                                        </p:cTn>
                                        <p:tgtEl>
                                          <p:spTgt spid="76"/>
                                        </p:tgtEl>
                                        <p:attrNameLst>
                                          <p:attrName>style.visibility</p:attrName>
                                        </p:attrNameLst>
                                      </p:cBhvr>
                                      <p:to>
                                        <p:strVal val="visible"/>
                                      </p:to>
                                    </p:set>
                                    <p:anim calcmode="lin" valueType="num">
                                      <p:cBhvr>
                                        <p:cTn id="13" dur="1000" fill="hold"/>
                                        <p:tgtEl>
                                          <p:spTgt spid="76"/>
                                        </p:tgtEl>
                                        <p:attrNameLst>
                                          <p:attrName>ppt_w</p:attrName>
                                        </p:attrNameLst>
                                      </p:cBhvr>
                                      <p:tavLst>
                                        <p:tav tm="0">
                                          <p:val>
                                            <p:strVal val="#ppt_w*0.70"/>
                                          </p:val>
                                        </p:tav>
                                        <p:tav tm="100000">
                                          <p:val>
                                            <p:strVal val="#ppt_w"/>
                                          </p:val>
                                        </p:tav>
                                      </p:tavLst>
                                    </p:anim>
                                    <p:anim calcmode="lin" valueType="num">
                                      <p:cBhvr>
                                        <p:cTn id="14" dur="1000" fill="hold"/>
                                        <p:tgtEl>
                                          <p:spTgt spid="76"/>
                                        </p:tgtEl>
                                        <p:attrNameLst>
                                          <p:attrName>ppt_h</p:attrName>
                                        </p:attrNameLst>
                                      </p:cBhvr>
                                      <p:tavLst>
                                        <p:tav tm="0">
                                          <p:val>
                                            <p:strVal val="#ppt_h"/>
                                          </p:val>
                                        </p:tav>
                                        <p:tav tm="100000">
                                          <p:val>
                                            <p:strVal val="#ppt_h"/>
                                          </p:val>
                                        </p:tav>
                                      </p:tavLst>
                                    </p:anim>
                                    <p:animEffect transition="in" filter="fade">
                                      <p:cBhvr>
                                        <p:cTn id="15" dur="1000"/>
                                        <p:tgtEl>
                                          <p:spTgt spid="76"/>
                                        </p:tgtEl>
                                      </p:cBhvr>
                                    </p:animEffect>
                                  </p:childTnLst>
                                </p:cTn>
                              </p:par>
                              <p:par>
                                <p:cTn id="16" presetID="18" presetClass="entr" presetSubtype="3" fill="hold" nodeType="withEffect">
                                  <p:stCondLst>
                                    <p:cond delay="500"/>
                                  </p:stCondLst>
                                  <p:childTnLst>
                                    <p:set>
                                      <p:cBhvr>
                                        <p:cTn id="17" dur="1" fill="hold">
                                          <p:stCondLst>
                                            <p:cond delay="0"/>
                                          </p:stCondLst>
                                        </p:cTn>
                                        <p:tgtEl>
                                          <p:spTgt spid="78"/>
                                        </p:tgtEl>
                                        <p:attrNameLst>
                                          <p:attrName>style.visibility</p:attrName>
                                        </p:attrNameLst>
                                      </p:cBhvr>
                                      <p:to>
                                        <p:strVal val="visible"/>
                                      </p:to>
                                    </p:set>
                                    <p:animEffect transition="in" filter="strips(upRight)">
                                      <p:cBhvr>
                                        <p:cTn id="18" dur="1000"/>
                                        <p:tgtEl>
                                          <p:spTgt spid="78"/>
                                        </p:tgtEl>
                                      </p:cBhvr>
                                    </p:animEffect>
                                  </p:childTnLst>
                                </p:cTn>
                              </p:par>
                              <p:par>
                                <p:cTn id="19" presetID="55" presetClass="entr" presetSubtype="0" fill="hold" grpId="0" nodeType="withEffect">
                                  <p:stCondLst>
                                    <p:cond delay="2000"/>
                                  </p:stCondLst>
                                  <p:childTnLst>
                                    <p:set>
                                      <p:cBhvr>
                                        <p:cTn id="20" dur="1" fill="hold">
                                          <p:stCondLst>
                                            <p:cond delay="0"/>
                                          </p:stCondLst>
                                        </p:cTn>
                                        <p:tgtEl>
                                          <p:spTgt spid="79"/>
                                        </p:tgtEl>
                                        <p:attrNameLst>
                                          <p:attrName>style.visibility</p:attrName>
                                        </p:attrNameLst>
                                      </p:cBhvr>
                                      <p:to>
                                        <p:strVal val="visible"/>
                                      </p:to>
                                    </p:set>
                                    <p:anim calcmode="lin" valueType="num">
                                      <p:cBhvr>
                                        <p:cTn id="21" dur="1000" fill="hold"/>
                                        <p:tgtEl>
                                          <p:spTgt spid="79"/>
                                        </p:tgtEl>
                                        <p:attrNameLst>
                                          <p:attrName>ppt_w</p:attrName>
                                        </p:attrNameLst>
                                      </p:cBhvr>
                                      <p:tavLst>
                                        <p:tav tm="0">
                                          <p:val>
                                            <p:strVal val="#ppt_w*0.70"/>
                                          </p:val>
                                        </p:tav>
                                        <p:tav tm="100000">
                                          <p:val>
                                            <p:strVal val="#ppt_w"/>
                                          </p:val>
                                        </p:tav>
                                      </p:tavLst>
                                    </p:anim>
                                    <p:anim calcmode="lin" valueType="num">
                                      <p:cBhvr>
                                        <p:cTn id="22" dur="1000" fill="hold"/>
                                        <p:tgtEl>
                                          <p:spTgt spid="79"/>
                                        </p:tgtEl>
                                        <p:attrNameLst>
                                          <p:attrName>ppt_h</p:attrName>
                                        </p:attrNameLst>
                                      </p:cBhvr>
                                      <p:tavLst>
                                        <p:tav tm="0">
                                          <p:val>
                                            <p:strVal val="#ppt_h"/>
                                          </p:val>
                                        </p:tav>
                                        <p:tav tm="100000">
                                          <p:val>
                                            <p:strVal val="#ppt_h"/>
                                          </p:val>
                                        </p:tav>
                                      </p:tavLst>
                                    </p:anim>
                                    <p:animEffect transition="in" filter="fade">
                                      <p:cBhvr>
                                        <p:cTn id="23" dur="10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2" nodeType="clickEffect">
                                  <p:stCondLst>
                                    <p:cond delay="0"/>
                                  </p:stCondLst>
                                  <p:childTnLst>
                                    <p:set>
                                      <p:cBhvr additive="base" override="childStyle">
                                        <p:cTn id="27" dur="indefinite"/>
                                        <p:tgtEl>
                                          <p:spTgt spid="74">
                                            <p:txEl>
                                              <p:pRg st="6" end="6"/>
                                            </p:txEl>
                                          </p:spTgt>
                                        </p:tgtEl>
                                        <p:attrNameLst>
                                          <p:attrName>style.color</p:attrName>
                                        </p:attrNameLst>
                                      </p:cBhvr>
                                    </p:set>
                                  </p:childTnLst>
                                </p:cTn>
                              </p:par>
                              <p:par>
                                <p:cTn id="28" presetID="10" presetClass="exit" presetSubtype="0" fill="hold" grpId="1" nodeType="withEffect">
                                  <p:stCondLst>
                                    <p:cond delay="0"/>
                                  </p:stCondLst>
                                  <p:childTnLst>
                                    <p:animEffect transition="out" filter="fade">
                                      <p:cBhvr>
                                        <p:cTn id="29" dur="2000"/>
                                        <p:tgtEl>
                                          <p:spTgt spid="76"/>
                                        </p:tgtEl>
                                      </p:cBhvr>
                                    </p:animEffect>
                                    <p:set>
                                      <p:cBhvr>
                                        <p:cTn id="30" dur="1" fill="hold">
                                          <p:stCondLst>
                                            <p:cond delay="1999"/>
                                          </p:stCondLst>
                                        </p:cTn>
                                        <p:tgtEl>
                                          <p:spTgt spid="76"/>
                                        </p:tgtEl>
                                        <p:attrNameLst>
                                          <p:attrName>style.visibility</p:attrName>
                                        </p:attrNameLst>
                                      </p:cBhvr>
                                      <p:to>
                                        <p:strVal val="hidden"/>
                                      </p:to>
                                    </p:set>
                                  </p:childTnLst>
                                </p:cTn>
                              </p:par>
                              <p:par>
                                <p:cTn id="31" presetID="3" presetClass="emph" presetSubtype="2" fill="hold" nodeType="withEffect">
                                  <p:stCondLst>
                                    <p:cond delay="0"/>
                                  </p:stCondLst>
                                  <p:childTnLst>
                                    <p:animClr clrSpc="rgb" dir="cw">
                                      <p:cBhvr override="childStyle">
                                        <p:cTn id="32" dur="1000" fill="hold"/>
                                        <p:tgtEl>
                                          <p:spTgt spid="74">
                                            <p:txEl>
                                              <p:pRg st="4" end="4"/>
                                            </p:txEl>
                                          </p:spTgt>
                                        </p:tgtEl>
                                        <p:attrNameLst>
                                          <p:attrName>style.color</p:attrName>
                                        </p:attrNameLst>
                                      </p:cBhvr>
                                      <p:to>
                                        <a:schemeClr val="tx1"/>
                                      </p:to>
                                    </p:animClr>
                                  </p:childTnLst>
                                </p:cTn>
                              </p:par>
                              <p:par>
                                <p:cTn id="33" presetID="5" presetClass="emph" presetSubtype="1" nodeType="withEffect">
                                  <p:stCondLst>
                                    <p:cond delay="0"/>
                                  </p:stCondLst>
                                  <p:childTnLst>
                                    <p:set>
                                      <p:cBhvr override="childStyle">
                                        <p:cTn id="34" dur="indefinite"/>
                                        <p:tgtEl>
                                          <p:spTgt spid="74">
                                            <p:txEl>
                                              <p:pRg st="6" end="6"/>
                                            </p:txEl>
                                          </p:spTgt>
                                        </p:tgtEl>
                                        <p:attrNameLst>
                                          <p:attrName>style.fontStyle</p:attrName>
                                        </p:attrNameLst>
                                      </p:cBhvr>
                                      <p:to>
                                        <p:strVal val="normal"/>
                                      </p:to>
                                    </p:set>
                                    <p:set>
                                      <p:cBhvr override="childStyle">
                                        <p:cTn id="35" dur="indefinite"/>
                                        <p:tgtEl>
                                          <p:spTgt spid="74">
                                            <p:txEl>
                                              <p:pRg st="6" end="6"/>
                                            </p:txEl>
                                          </p:spTgt>
                                        </p:tgtEl>
                                        <p:attrNameLst>
                                          <p:attrName>style.fontWeight</p:attrName>
                                        </p:attrNameLst>
                                      </p:cBhvr>
                                      <p:to>
                                        <p:strVal val="bold"/>
                                      </p:to>
                                    </p:set>
                                    <p:set>
                                      <p:cBhvr override="childStyle">
                                        <p:cTn id="36" dur="indefinite"/>
                                        <p:tgtEl>
                                          <p:spTgt spid="74">
                                            <p:txEl>
                                              <p:pRg st="6" end="6"/>
                                            </p:txEl>
                                          </p:spTgt>
                                        </p:tgtEl>
                                        <p:attrNameLst>
                                          <p:attrName>style.textDecorationUnderline</p:attrName>
                                        </p:attrNameLst>
                                      </p:cBhvr>
                                      <p:to>
                                        <p:strVal val="false"/>
                                      </p:to>
                                    </p:set>
                                  </p:childTnLst>
                                </p:cTn>
                              </p:par>
                              <p:par>
                                <p:cTn id="37" presetID="55" presetClass="entr" presetSubtype="0" fill="hold" grpId="0" nodeType="withEffect">
                                  <p:stCondLst>
                                    <p:cond delay="1500"/>
                                  </p:stCondLst>
                                  <p:childTnLst>
                                    <p:set>
                                      <p:cBhvr>
                                        <p:cTn id="38" dur="1" fill="hold">
                                          <p:stCondLst>
                                            <p:cond delay="0"/>
                                          </p:stCondLst>
                                        </p:cTn>
                                        <p:tgtEl>
                                          <p:spTgt spid="80"/>
                                        </p:tgtEl>
                                        <p:attrNameLst>
                                          <p:attrName>style.visibility</p:attrName>
                                        </p:attrNameLst>
                                      </p:cBhvr>
                                      <p:to>
                                        <p:strVal val="visible"/>
                                      </p:to>
                                    </p:set>
                                    <p:anim calcmode="lin" valueType="num">
                                      <p:cBhvr>
                                        <p:cTn id="39" dur="1000" fill="hold"/>
                                        <p:tgtEl>
                                          <p:spTgt spid="80"/>
                                        </p:tgtEl>
                                        <p:attrNameLst>
                                          <p:attrName>ppt_w</p:attrName>
                                        </p:attrNameLst>
                                      </p:cBhvr>
                                      <p:tavLst>
                                        <p:tav tm="0">
                                          <p:val>
                                            <p:strVal val="#ppt_w*0.70"/>
                                          </p:val>
                                        </p:tav>
                                        <p:tav tm="100000">
                                          <p:val>
                                            <p:strVal val="#ppt_w"/>
                                          </p:val>
                                        </p:tav>
                                      </p:tavLst>
                                    </p:anim>
                                    <p:anim calcmode="lin" valueType="num">
                                      <p:cBhvr>
                                        <p:cTn id="40" dur="1000" fill="hold"/>
                                        <p:tgtEl>
                                          <p:spTgt spid="80"/>
                                        </p:tgtEl>
                                        <p:attrNameLst>
                                          <p:attrName>ppt_h</p:attrName>
                                        </p:attrNameLst>
                                      </p:cBhvr>
                                      <p:tavLst>
                                        <p:tav tm="0">
                                          <p:val>
                                            <p:strVal val="#ppt_h"/>
                                          </p:val>
                                        </p:tav>
                                        <p:tav tm="100000">
                                          <p:val>
                                            <p:strVal val="#ppt_h"/>
                                          </p:val>
                                        </p:tav>
                                      </p:tavLst>
                                    </p:anim>
                                    <p:animEffect transition="in" filter="fade">
                                      <p:cBhvr>
                                        <p:cTn id="41" dur="1000"/>
                                        <p:tgtEl>
                                          <p:spTgt spid="80"/>
                                        </p:tgtEl>
                                      </p:cBhvr>
                                    </p:animEffect>
                                  </p:childTnLst>
                                </p:cTn>
                              </p:par>
                              <p:par>
                                <p:cTn id="42" presetID="18" presetClass="entr" presetSubtype="3" fill="hold" nodeType="withEffect">
                                  <p:stCondLst>
                                    <p:cond delay="1500"/>
                                  </p:stCondLst>
                                  <p:childTnLst>
                                    <p:set>
                                      <p:cBhvr>
                                        <p:cTn id="43" dur="1" fill="hold">
                                          <p:stCondLst>
                                            <p:cond delay="0"/>
                                          </p:stCondLst>
                                        </p:cTn>
                                        <p:tgtEl>
                                          <p:spTgt spid="81"/>
                                        </p:tgtEl>
                                        <p:attrNameLst>
                                          <p:attrName>style.visibility</p:attrName>
                                        </p:attrNameLst>
                                      </p:cBhvr>
                                      <p:to>
                                        <p:strVal val="visible"/>
                                      </p:to>
                                    </p:set>
                                    <p:animEffect transition="in" filter="strips(upRight)">
                                      <p:cBhvr>
                                        <p:cTn id="44" dur="1000"/>
                                        <p:tgtEl>
                                          <p:spTgt spid="81"/>
                                        </p:tgtEl>
                                      </p:cBhvr>
                                    </p:animEffect>
                                  </p:childTnLst>
                                </p:cTn>
                              </p:par>
                              <p:par>
                                <p:cTn id="45" presetID="55" presetClass="entr" presetSubtype="0"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 calcmode="lin" valueType="num">
                                      <p:cBhvr>
                                        <p:cTn id="47" dur="1000" fill="hold"/>
                                        <p:tgtEl>
                                          <p:spTgt spid="82"/>
                                        </p:tgtEl>
                                        <p:attrNameLst>
                                          <p:attrName>ppt_w</p:attrName>
                                        </p:attrNameLst>
                                      </p:cBhvr>
                                      <p:tavLst>
                                        <p:tav tm="0">
                                          <p:val>
                                            <p:strVal val="#ppt_w*0.70"/>
                                          </p:val>
                                        </p:tav>
                                        <p:tav tm="100000">
                                          <p:val>
                                            <p:strVal val="#ppt_w"/>
                                          </p:val>
                                        </p:tav>
                                      </p:tavLst>
                                    </p:anim>
                                    <p:anim calcmode="lin" valueType="num">
                                      <p:cBhvr>
                                        <p:cTn id="48" dur="1000" fill="hold"/>
                                        <p:tgtEl>
                                          <p:spTgt spid="82"/>
                                        </p:tgtEl>
                                        <p:attrNameLst>
                                          <p:attrName>ppt_h</p:attrName>
                                        </p:attrNameLst>
                                      </p:cBhvr>
                                      <p:tavLst>
                                        <p:tav tm="0">
                                          <p:val>
                                            <p:strVal val="#ppt_h"/>
                                          </p:val>
                                        </p:tav>
                                        <p:tav tm="100000">
                                          <p:val>
                                            <p:strVal val="#ppt_h"/>
                                          </p:val>
                                        </p:tav>
                                      </p:tavLst>
                                    </p:anim>
                                    <p:animEffect transition="in" filter="fade">
                                      <p:cBhvr>
                                        <p:cTn id="49" dur="10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2000" fill="hold"/>
                                        <p:tgtEl>
                                          <p:spTgt spid="74">
                                            <p:txEl>
                                              <p:pRg st="6" end="6"/>
                                            </p:txEl>
                                          </p:spTgt>
                                        </p:tgtEl>
                                        <p:attrNameLst>
                                          <p:attrName>style.color</p:attrName>
                                        </p:attrNameLst>
                                      </p:cBhvr>
                                      <p:to>
                                        <a:schemeClr val="tx1"/>
                                      </p:to>
                                    </p:animClr>
                                  </p:childTnLst>
                                </p:cTn>
                              </p:par>
                              <p:par>
                                <p:cTn id="54" presetID="3" presetClass="emph" presetSubtype="2" nodeType="withEffect">
                                  <p:stCondLst>
                                    <p:cond delay="0"/>
                                  </p:stCondLst>
                                  <p:childTnLst>
                                    <p:set>
                                      <p:cBhvr additive="base" override="childStyle">
                                        <p:cTn id="55" dur="indefinite"/>
                                        <p:tgtEl>
                                          <p:spTgt spid="74">
                                            <p:txEl>
                                              <p:pRg st="8" end="8"/>
                                            </p:txEl>
                                          </p:spTgt>
                                        </p:tgtEl>
                                        <p:attrNameLst>
                                          <p:attrName>style.color</p:attrName>
                                        </p:attrNameLst>
                                      </p:cBhvr>
                                    </p:set>
                                  </p:childTnLst>
                                </p:cTn>
                              </p:par>
                              <p:par>
                                <p:cTn id="56" presetID="5" presetClass="emph" presetSubtype="1" nodeType="withEffect">
                                  <p:stCondLst>
                                    <p:cond delay="0"/>
                                  </p:stCondLst>
                                  <p:childTnLst>
                                    <p:set>
                                      <p:cBhvr override="childStyle">
                                        <p:cTn id="57" dur="indefinite"/>
                                        <p:tgtEl>
                                          <p:spTgt spid="74">
                                            <p:txEl>
                                              <p:pRg st="8" end="8"/>
                                            </p:txEl>
                                          </p:spTgt>
                                        </p:tgtEl>
                                        <p:attrNameLst>
                                          <p:attrName>style.fontStyle</p:attrName>
                                        </p:attrNameLst>
                                      </p:cBhvr>
                                      <p:to>
                                        <p:strVal val="normal"/>
                                      </p:to>
                                    </p:set>
                                    <p:set>
                                      <p:cBhvr override="childStyle">
                                        <p:cTn id="58" dur="indefinite"/>
                                        <p:tgtEl>
                                          <p:spTgt spid="74">
                                            <p:txEl>
                                              <p:pRg st="8" end="8"/>
                                            </p:txEl>
                                          </p:spTgt>
                                        </p:tgtEl>
                                        <p:attrNameLst>
                                          <p:attrName>style.fontWeight</p:attrName>
                                        </p:attrNameLst>
                                      </p:cBhvr>
                                      <p:to>
                                        <p:strVal val="bold"/>
                                      </p:to>
                                    </p:set>
                                    <p:set>
                                      <p:cBhvr override="childStyle">
                                        <p:cTn id="59" dur="indefinite"/>
                                        <p:tgtEl>
                                          <p:spTgt spid="74">
                                            <p:txEl>
                                              <p:pRg st="8" end="8"/>
                                            </p:txEl>
                                          </p:spTgt>
                                        </p:tgtEl>
                                        <p:attrNameLst>
                                          <p:attrName>style.textDecorationUnderline</p:attrName>
                                        </p:attrNameLst>
                                      </p:cBhvr>
                                      <p:to>
                                        <p:strVal val="false"/>
                                      </p:to>
                                    </p:set>
                                  </p:childTnLst>
                                </p:cTn>
                              </p:par>
                              <p:par>
                                <p:cTn id="60" presetID="10" presetClass="exit" presetSubtype="0" fill="hold" grpId="1" nodeType="withEffect">
                                  <p:stCondLst>
                                    <p:cond delay="0"/>
                                  </p:stCondLst>
                                  <p:childTnLst>
                                    <p:animEffect transition="out" filter="fade">
                                      <p:cBhvr>
                                        <p:cTn id="61" dur="2000"/>
                                        <p:tgtEl>
                                          <p:spTgt spid="80"/>
                                        </p:tgtEl>
                                      </p:cBhvr>
                                    </p:animEffect>
                                    <p:set>
                                      <p:cBhvr>
                                        <p:cTn id="62" dur="1" fill="hold">
                                          <p:stCondLst>
                                            <p:cond delay="1999"/>
                                          </p:stCondLst>
                                        </p:cTn>
                                        <p:tgtEl>
                                          <p:spTgt spid="80"/>
                                        </p:tgtEl>
                                        <p:attrNameLst>
                                          <p:attrName>style.visibility</p:attrName>
                                        </p:attrNameLst>
                                      </p:cBhvr>
                                      <p:to>
                                        <p:strVal val="hidden"/>
                                      </p:to>
                                    </p:set>
                                  </p:childTnLst>
                                </p:cTn>
                              </p:par>
                              <p:par>
                                <p:cTn id="63" presetID="55" presetClass="entr" presetSubtype="0" fill="hold" grpId="0" nodeType="withEffect">
                                  <p:stCondLst>
                                    <p:cond delay="1500"/>
                                  </p:stCondLst>
                                  <p:childTnLst>
                                    <p:set>
                                      <p:cBhvr>
                                        <p:cTn id="64" dur="1" fill="hold">
                                          <p:stCondLst>
                                            <p:cond delay="0"/>
                                          </p:stCondLst>
                                        </p:cTn>
                                        <p:tgtEl>
                                          <p:spTgt spid="83"/>
                                        </p:tgtEl>
                                        <p:attrNameLst>
                                          <p:attrName>style.visibility</p:attrName>
                                        </p:attrNameLst>
                                      </p:cBhvr>
                                      <p:to>
                                        <p:strVal val="visible"/>
                                      </p:to>
                                    </p:set>
                                    <p:anim calcmode="lin" valueType="num">
                                      <p:cBhvr>
                                        <p:cTn id="65" dur="1000" fill="hold"/>
                                        <p:tgtEl>
                                          <p:spTgt spid="83"/>
                                        </p:tgtEl>
                                        <p:attrNameLst>
                                          <p:attrName>ppt_w</p:attrName>
                                        </p:attrNameLst>
                                      </p:cBhvr>
                                      <p:tavLst>
                                        <p:tav tm="0">
                                          <p:val>
                                            <p:strVal val="#ppt_w*0.70"/>
                                          </p:val>
                                        </p:tav>
                                        <p:tav tm="100000">
                                          <p:val>
                                            <p:strVal val="#ppt_w"/>
                                          </p:val>
                                        </p:tav>
                                      </p:tavLst>
                                    </p:anim>
                                    <p:anim calcmode="lin" valueType="num">
                                      <p:cBhvr>
                                        <p:cTn id="66" dur="1000" fill="hold"/>
                                        <p:tgtEl>
                                          <p:spTgt spid="83"/>
                                        </p:tgtEl>
                                        <p:attrNameLst>
                                          <p:attrName>ppt_h</p:attrName>
                                        </p:attrNameLst>
                                      </p:cBhvr>
                                      <p:tavLst>
                                        <p:tav tm="0">
                                          <p:val>
                                            <p:strVal val="#ppt_h"/>
                                          </p:val>
                                        </p:tav>
                                        <p:tav tm="100000">
                                          <p:val>
                                            <p:strVal val="#ppt_h"/>
                                          </p:val>
                                        </p:tav>
                                      </p:tavLst>
                                    </p:anim>
                                    <p:animEffect transition="in" filter="fade">
                                      <p:cBhvr>
                                        <p:cTn id="67" dur="1000"/>
                                        <p:tgtEl>
                                          <p:spTgt spid="83"/>
                                        </p:tgtEl>
                                      </p:cBhvr>
                                    </p:animEffect>
                                  </p:childTnLst>
                                </p:cTn>
                              </p:par>
                              <p:par>
                                <p:cTn id="68" presetID="18" presetClass="entr" presetSubtype="3" fill="hold" nodeType="withEffect">
                                  <p:stCondLst>
                                    <p:cond delay="1500"/>
                                  </p:stCondLst>
                                  <p:childTnLst>
                                    <p:set>
                                      <p:cBhvr>
                                        <p:cTn id="69" dur="1" fill="hold">
                                          <p:stCondLst>
                                            <p:cond delay="0"/>
                                          </p:stCondLst>
                                        </p:cTn>
                                        <p:tgtEl>
                                          <p:spTgt spid="84"/>
                                        </p:tgtEl>
                                        <p:attrNameLst>
                                          <p:attrName>style.visibility</p:attrName>
                                        </p:attrNameLst>
                                      </p:cBhvr>
                                      <p:to>
                                        <p:strVal val="visible"/>
                                      </p:to>
                                    </p:set>
                                    <p:animEffect transition="in" filter="strips(upRight)">
                                      <p:cBhvr>
                                        <p:cTn id="70" dur="1000"/>
                                        <p:tgtEl>
                                          <p:spTgt spid="84"/>
                                        </p:tgtEl>
                                      </p:cBhvr>
                                    </p:animEffect>
                                  </p:childTnLst>
                                </p:cTn>
                              </p:par>
                              <p:par>
                                <p:cTn id="71" presetID="55" presetClass="entr" presetSubtype="0" fill="hold" grpId="0" nodeType="withEffect">
                                  <p:stCondLst>
                                    <p:cond delay="2000"/>
                                  </p:stCondLst>
                                  <p:childTnLst>
                                    <p:set>
                                      <p:cBhvr>
                                        <p:cTn id="72" dur="1" fill="hold">
                                          <p:stCondLst>
                                            <p:cond delay="0"/>
                                          </p:stCondLst>
                                        </p:cTn>
                                        <p:tgtEl>
                                          <p:spTgt spid="85"/>
                                        </p:tgtEl>
                                        <p:attrNameLst>
                                          <p:attrName>style.visibility</p:attrName>
                                        </p:attrNameLst>
                                      </p:cBhvr>
                                      <p:to>
                                        <p:strVal val="visible"/>
                                      </p:to>
                                    </p:set>
                                    <p:anim calcmode="lin" valueType="num">
                                      <p:cBhvr>
                                        <p:cTn id="73" dur="1000" fill="hold"/>
                                        <p:tgtEl>
                                          <p:spTgt spid="85"/>
                                        </p:tgtEl>
                                        <p:attrNameLst>
                                          <p:attrName>ppt_w</p:attrName>
                                        </p:attrNameLst>
                                      </p:cBhvr>
                                      <p:tavLst>
                                        <p:tav tm="0">
                                          <p:val>
                                            <p:strVal val="#ppt_w*0.70"/>
                                          </p:val>
                                        </p:tav>
                                        <p:tav tm="100000">
                                          <p:val>
                                            <p:strVal val="#ppt_w"/>
                                          </p:val>
                                        </p:tav>
                                      </p:tavLst>
                                    </p:anim>
                                    <p:anim calcmode="lin" valueType="num">
                                      <p:cBhvr>
                                        <p:cTn id="74" dur="1000" fill="hold"/>
                                        <p:tgtEl>
                                          <p:spTgt spid="85"/>
                                        </p:tgtEl>
                                        <p:attrNameLst>
                                          <p:attrName>ppt_h</p:attrName>
                                        </p:attrNameLst>
                                      </p:cBhvr>
                                      <p:tavLst>
                                        <p:tav tm="0">
                                          <p:val>
                                            <p:strVal val="#ppt_h"/>
                                          </p:val>
                                        </p:tav>
                                        <p:tav tm="100000">
                                          <p:val>
                                            <p:strVal val="#ppt_h"/>
                                          </p:val>
                                        </p:tav>
                                      </p:tavLst>
                                    </p:anim>
                                    <p:animEffect transition="in" filter="fade">
                                      <p:cBhvr>
                                        <p:cTn id="75" dur="1000"/>
                                        <p:tgtEl>
                                          <p:spTgt spid="8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0" nodeType="clickEffect">
                                  <p:stCondLst>
                                    <p:cond delay="0"/>
                                  </p:stCondLst>
                                  <p:childTnLst>
                                    <p:animEffect transition="out" filter="fade">
                                      <p:cBhvr>
                                        <p:cTn id="79" dur="2000"/>
                                        <p:tgtEl>
                                          <p:spTgt spid="12"/>
                                        </p:tgtEl>
                                      </p:cBhvr>
                                    </p:animEffect>
                                    <p:set>
                                      <p:cBhvr>
                                        <p:cTn id="80" dur="1" fill="hold">
                                          <p:stCondLst>
                                            <p:cond delay="1999"/>
                                          </p:stCondLst>
                                        </p:cTn>
                                        <p:tgtEl>
                                          <p:spTgt spid="12"/>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2000"/>
                                        <p:tgtEl>
                                          <p:spTgt spid="21"/>
                                        </p:tgtEl>
                                      </p:cBhvr>
                                    </p:animEffect>
                                    <p:set>
                                      <p:cBhvr>
                                        <p:cTn id="83" dur="1" fill="hold">
                                          <p:stCondLst>
                                            <p:cond delay="1999"/>
                                          </p:stCondLst>
                                        </p:cTn>
                                        <p:tgtEl>
                                          <p:spTgt spid="21"/>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2000"/>
                                        <p:tgtEl>
                                          <p:spTgt spid="28"/>
                                        </p:tgtEl>
                                      </p:cBhvr>
                                    </p:animEffect>
                                    <p:set>
                                      <p:cBhvr>
                                        <p:cTn id="86" dur="1" fill="hold">
                                          <p:stCondLst>
                                            <p:cond delay="1999"/>
                                          </p:stCondLst>
                                        </p:cTn>
                                        <p:tgtEl>
                                          <p:spTgt spid="28"/>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2000"/>
                                        <p:tgtEl>
                                          <p:spTgt spid="29"/>
                                        </p:tgtEl>
                                      </p:cBhvr>
                                    </p:animEffect>
                                    <p:set>
                                      <p:cBhvr>
                                        <p:cTn id="89" dur="1" fill="hold">
                                          <p:stCondLst>
                                            <p:cond delay="1999"/>
                                          </p:stCondLst>
                                        </p:cTn>
                                        <p:tgtEl>
                                          <p:spTgt spid="29"/>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2000"/>
                                        <p:tgtEl>
                                          <p:spTgt spid="30"/>
                                        </p:tgtEl>
                                      </p:cBhvr>
                                    </p:animEffect>
                                    <p:set>
                                      <p:cBhvr>
                                        <p:cTn id="92" dur="1" fill="hold">
                                          <p:stCondLst>
                                            <p:cond delay="1999"/>
                                          </p:stCondLst>
                                        </p:cTn>
                                        <p:tgtEl>
                                          <p:spTgt spid="30"/>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2000"/>
                                        <p:tgtEl>
                                          <p:spTgt spid="32"/>
                                        </p:tgtEl>
                                      </p:cBhvr>
                                    </p:animEffect>
                                    <p:set>
                                      <p:cBhvr>
                                        <p:cTn id="95" dur="1" fill="hold">
                                          <p:stCondLst>
                                            <p:cond delay="1999"/>
                                          </p:stCondLst>
                                        </p:cTn>
                                        <p:tgtEl>
                                          <p:spTgt spid="32"/>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2000"/>
                                        <p:tgtEl>
                                          <p:spTgt spid="36"/>
                                        </p:tgtEl>
                                      </p:cBhvr>
                                    </p:animEffect>
                                    <p:set>
                                      <p:cBhvr>
                                        <p:cTn id="98" dur="1" fill="hold">
                                          <p:stCondLst>
                                            <p:cond delay="1999"/>
                                          </p:stCondLst>
                                        </p:cTn>
                                        <p:tgtEl>
                                          <p:spTgt spid="36"/>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2000"/>
                                        <p:tgtEl>
                                          <p:spTgt spid="43"/>
                                        </p:tgtEl>
                                      </p:cBhvr>
                                    </p:animEffect>
                                    <p:set>
                                      <p:cBhvr>
                                        <p:cTn id="101" dur="1" fill="hold">
                                          <p:stCondLst>
                                            <p:cond delay="1999"/>
                                          </p:stCondLst>
                                        </p:cTn>
                                        <p:tgtEl>
                                          <p:spTgt spid="43"/>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2000"/>
                                        <p:tgtEl>
                                          <p:spTgt spid="45"/>
                                        </p:tgtEl>
                                      </p:cBhvr>
                                    </p:animEffect>
                                    <p:set>
                                      <p:cBhvr>
                                        <p:cTn id="104" dur="1" fill="hold">
                                          <p:stCondLst>
                                            <p:cond delay="1999"/>
                                          </p:stCondLst>
                                        </p:cTn>
                                        <p:tgtEl>
                                          <p:spTgt spid="45"/>
                                        </p:tgtEl>
                                        <p:attrNameLst>
                                          <p:attrName>style.visibility</p:attrName>
                                        </p:attrNameLst>
                                      </p:cBhvr>
                                      <p:to>
                                        <p:strVal val="hidden"/>
                                      </p:to>
                                    </p:set>
                                  </p:childTnLst>
                                </p:cTn>
                              </p:par>
                              <p:par>
                                <p:cTn id="105" presetID="10" presetClass="exit" presetSubtype="0" fill="hold" grpId="0" nodeType="withEffect" nodePh="1">
                                  <p:stCondLst>
                                    <p:cond delay="0"/>
                                  </p:stCondLst>
                                  <p:endCondLst>
                                    <p:cond evt="begin" delay="0">
                                      <p:tn val="105"/>
                                    </p:cond>
                                  </p:endCondLst>
                                  <p:childTnLst>
                                    <p:animEffect transition="out" filter="fade">
                                      <p:cBhvr>
                                        <p:cTn id="106" dur="2000"/>
                                        <p:tgtEl>
                                          <p:spTgt spid="56"/>
                                        </p:tgtEl>
                                      </p:cBhvr>
                                    </p:animEffect>
                                    <p:set>
                                      <p:cBhvr>
                                        <p:cTn id="107" dur="1" fill="hold">
                                          <p:stCondLst>
                                            <p:cond delay="1999"/>
                                          </p:stCondLst>
                                        </p:cTn>
                                        <p:tgtEl>
                                          <p:spTgt spid="56"/>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2000"/>
                                        <p:tgtEl>
                                          <p:spTgt spid="59"/>
                                        </p:tgtEl>
                                      </p:cBhvr>
                                    </p:animEffect>
                                    <p:set>
                                      <p:cBhvr>
                                        <p:cTn id="110" dur="1" fill="hold">
                                          <p:stCondLst>
                                            <p:cond delay="1999"/>
                                          </p:stCondLst>
                                        </p:cTn>
                                        <p:tgtEl>
                                          <p:spTgt spid="59"/>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2000"/>
                                        <p:tgtEl>
                                          <p:spTgt spid="60"/>
                                        </p:tgtEl>
                                      </p:cBhvr>
                                    </p:animEffect>
                                    <p:set>
                                      <p:cBhvr>
                                        <p:cTn id="113" dur="1" fill="hold">
                                          <p:stCondLst>
                                            <p:cond delay="1999"/>
                                          </p:stCondLst>
                                        </p:cTn>
                                        <p:tgtEl>
                                          <p:spTgt spid="60"/>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2000"/>
                                        <p:tgtEl>
                                          <p:spTgt spid="31"/>
                                        </p:tgtEl>
                                      </p:cBhvr>
                                    </p:animEffect>
                                    <p:set>
                                      <p:cBhvr>
                                        <p:cTn id="116" dur="1" fill="hold">
                                          <p:stCondLst>
                                            <p:cond delay="1999"/>
                                          </p:stCondLst>
                                        </p:cTn>
                                        <p:tgtEl>
                                          <p:spTgt spid="31"/>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2000"/>
                                        <p:tgtEl>
                                          <p:spTgt spid="33"/>
                                        </p:tgtEl>
                                      </p:cBhvr>
                                    </p:animEffect>
                                    <p:set>
                                      <p:cBhvr>
                                        <p:cTn id="119" dur="1" fill="hold">
                                          <p:stCondLst>
                                            <p:cond delay="1999"/>
                                          </p:stCondLst>
                                        </p:cTn>
                                        <p:tgtEl>
                                          <p:spTgt spid="3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2000"/>
                                        <p:tgtEl>
                                          <p:spTgt spid="34"/>
                                        </p:tgtEl>
                                      </p:cBhvr>
                                    </p:animEffect>
                                    <p:set>
                                      <p:cBhvr>
                                        <p:cTn id="122" dur="1" fill="hold">
                                          <p:stCondLst>
                                            <p:cond delay="1999"/>
                                          </p:stCondLst>
                                        </p:cTn>
                                        <p:tgtEl>
                                          <p:spTgt spid="34"/>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2000"/>
                                        <p:tgtEl>
                                          <p:spTgt spid="37"/>
                                        </p:tgtEl>
                                      </p:cBhvr>
                                    </p:animEffect>
                                    <p:set>
                                      <p:cBhvr>
                                        <p:cTn id="125" dur="1" fill="hold">
                                          <p:stCondLst>
                                            <p:cond delay="1999"/>
                                          </p:stCondLst>
                                        </p:cTn>
                                        <p:tgtEl>
                                          <p:spTgt spid="37"/>
                                        </p:tgtEl>
                                        <p:attrNameLst>
                                          <p:attrName>style.visibility</p:attrName>
                                        </p:attrNameLst>
                                      </p:cBhvr>
                                      <p:to>
                                        <p:strVal val="hidden"/>
                                      </p:to>
                                    </p:set>
                                  </p:childTnLst>
                                </p:cTn>
                              </p:par>
                              <p:par>
                                <p:cTn id="126" presetID="10" presetClass="exit" presetSubtype="0" fill="hold" grpId="0" nodeType="withEffect">
                                  <p:stCondLst>
                                    <p:cond delay="0"/>
                                  </p:stCondLst>
                                  <p:childTnLst>
                                    <p:animEffect transition="out" filter="fade">
                                      <p:cBhvr>
                                        <p:cTn id="127" dur="2000"/>
                                        <p:tgtEl>
                                          <p:spTgt spid="27"/>
                                        </p:tgtEl>
                                      </p:cBhvr>
                                    </p:animEffect>
                                    <p:set>
                                      <p:cBhvr>
                                        <p:cTn id="128" dur="1" fill="hold">
                                          <p:stCondLst>
                                            <p:cond delay="1999"/>
                                          </p:stCondLst>
                                        </p:cTn>
                                        <p:tgtEl>
                                          <p:spTgt spid="27"/>
                                        </p:tgtEl>
                                        <p:attrNameLst>
                                          <p:attrName>style.visibility</p:attrName>
                                        </p:attrNameLst>
                                      </p:cBhvr>
                                      <p:to>
                                        <p:strVal val="hidden"/>
                                      </p:to>
                                    </p:set>
                                  </p:childTnLst>
                                </p:cTn>
                              </p:par>
                              <p:par>
                                <p:cTn id="129" presetID="10" presetClass="exit" presetSubtype="0" fill="hold" grpId="0" nodeType="withEffect">
                                  <p:stCondLst>
                                    <p:cond delay="0"/>
                                  </p:stCondLst>
                                  <p:childTnLst>
                                    <p:animEffect transition="out" filter="fade">
                                      <p:cBhvr>
                                        <p:cTn id="130" dur="2000"/>
                                        <p:tgtEl>
                                          <p:spTgt spid="44"/>
                                        </p:tgtEl>
                                      </p:cBhvr>
                                    </p:animEffect>
                                    <p:set>
                                      <p:cBhvr>
                                        <p:cTn id="131" dur="1" fill="hold">
                                          <p:stCondLst>
                                            <p:cond delay="1999"/>
                                          </p:stCondLst>
                                        </p:cTn>
                                        <p:tgtEl>
                                          <p:spTgt spid="44"/>
                                        </p:tgtEl>
                                        <p:attrNameLst>
                                          <p:attrName>style.visibility</p:attrName>
                                        </p:attrNameLst>
                                      </p:cBhvr>
                                      <p:to>
                                        <p:strVal val="hidden"/>
                                      </p:to>
                                    </p:set>
                                  </p:childTnLst>
                                </p:cTn>
                              </p:par>
                              <p:par>
                                <p:cTn id="132" presetID="10" presetClass="exit" presetSubtype="0" fill="hold" grpId="0" nodeType="withEffect">
                                  <p:stCondLst>
                                    <p:cond delay="0"/>
                                  </p:stCondLst>
                                  <p:childTnLst>
                                    <p:animEffect transition="out" filter="fade">
                                      <p:cBhvr>
                                        <p:cTn id="133" dur="2000"/>
                                        <p:tgtEl>
                                          <p:spTgt spid="47"/>
                                        </p:tgtEl>
                                      </p:cBhvr>
                                    </p:animEffect>
                                    <p:set>
                                      <p:cBhvr>
                                        <p:cTn id="134" dur="1" fill="hold">
                                          <p:stCondLst>
                                            <p:cond delay="1999"/>
                                          </p:stCondLst>
                                        </p:cTn>
                                        <p:tgtEl>
                                          <p:spTgt spid="47"/>
                                        </p:tgtEl>
                                        <p:attrNameLst>
                                          <p:attrName>style.visibility</p:attrName>
                                        </p:attrNameLst>
                                      </p:cBhvr>
                                      <p:to>
                                        <p:strVal val="hidden"/>
                                      </p:to>
                                    </p:set>
                                  </p:childTnLst>
                                </p:cTn>
                              </p:par>
                              <p:par>
                                <p:cTn id="135" presetID="10" presetClass="exit" presetSubtype="0" fill="hold" grpId="0" nodeType="withEffect">
                                  <p:stCondLst>
                                    <p:cond delay="0"/>
                                  </p:stCondLst>
                                  <p:childTnLst>
                                    <p:animEffect transition="out" filter="fade">
                                      <p:cBhvr>
                                        <p:cTn id="136" dur="2000"/>
                                        <p:tgtEl>
                                          <p:spTgt spid="55"/>
                                        </p:tgtEl>
                                      </p:cBhvr>
                                    </p:animEffect>
                                    <p:set>
                                      <p:cBhvr>
                                        <p:cTn id="137" dur="1" fill="hold">
                                          <p:stCondLst>
                                            <p:cond delay="1999"/>
                                          </p:stCondLst>
                                        </p:cTn>
                                        <p:tgtEl>
                                          <p:spTgt spid="55"/>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2000"/>
                                        <p:tgtEl>
                                          <p:spTgt spid="57"/>
                                        </p:tgtEl>
                                      </p:cBhvr>
                                    </p:animEffect>
                                    <p:set>
                                      <p:cBhvr>
                                        <p:cTn id="140" dur="1" fill="hold">
                                          <p:stCondLst>
                                            <p:cond delay="1999"/>
                                          </p:stCondLst>
                                        </p:cTn>
                                        <p:tgtEl>
                                          <p:spTgt spid="57"/>
                                        </p:tgtEl>
                                        <p:attrNameLst>
                                          <p:attrName>style.visibility</p:attrName>
                                        </p:attrNameLst>
                                      </p:cBhvr>
                                      <p:to>
                                        <p:strVal val="hidden"/>
                                      </p:to>
                                    </p:set>
                                  </p:childTnLst>
                                </p:cTn>
                              </p:par>
                              <p:par>
                                <p:cTn id="141" presetID="10" presetClass="exit" presetSubtype="0" fill="hold" grpId="0" nodeType="withEffect">
                                  <p:stCondLst>
                                    <p:cond delay="0"/>
                                  </p:stCondLst>
                                  <p:childTnLst>
                                    <p:animEffect transition="out" filter="fade">
                                      <p:cBhvr>
                                        <p:cTn id="142" dur="2000"/>
                                        <p:tgtEl>
                                          <p:spTgt spid="58"/>
                                        </p:tgtEl>
                                      </p:cBhvr>
                                    </p:animEffect>
                                    <p:set>
                                      <p:cBhvr>
                                        <p:cTn id="143" dur="1" fill="hold">
                                          <p:stCondLst>
                                            <p:cond delay="1999"/>
                                          </p:stCondLst>
                                        </p:cTn>
                                        <p:tgtEl>
                                          <p:spTgt spid="58"/>
                                        </p:tgtEl>
                                        <p:attrNameLst>
                                          <p:attrName>style.visibility</p:attrName>
                                        </p:attrNameLst>
                                      </p:cBhvr>
                                      <p:to>
                                        <p:strVal val="hidden"/>
                                      </p:to>
                                    </p:set>
                                  </p:childTnLst>
                                </p:cTn>
                              </p:par>
                              <p:par>
                                <p:cTn id="144" presetID="10" presetClass="exit" presetSubtype="0" fill="hold" grpId="0" nodeType="withEffect">
                                  <p:stCondLst>
                                    <p:cond delay="0"/>
                                  </p:stCondLst>
                                  <p:childTnLst>
                                    <p:animEffect transition="out" filter="fade">
                                      <p:cBhvr>
                                        <p:cTn id="145" dur="2000"/>
                                        <p:tgtEl>
                                          <p:spTgt spid="61"/>
                                        </p:tgtEl>
                                      </p:cBhvr>
                                    </p:animEffect>
                                    <p:set>
                                      <p:cBhvr>
                                        <p:cTn id="146" dur="1" fill="hold">
                                          <p:stCondLst>
                                            <p:cond delay="1999"/>
                                          </p:stCondLst>
                                        </p:cTn>
                                        <p:tgtEl>
                                          <p:spTgt spid="61"/>
                                        </p:tgtEl>
                                        <p:attrNameLst>
                                          <p:attrName>style.visibility</p:attrName>
                                        </p:attrNameLst>
                                      </p:cBhvr>
                                      <p:to>
                                        <p:strVal val="hidden"/>
                                      </p:to>
                                    </p:set>
                                  </p:childTnLst>
                                </p:cTn>
                              </p:par>
                              <p:par>
                                <p:cTn id="147" presetID="10" presetClass="exit" presetSubtype="0" fill="hold" grpId="0" nodeType="withEffect">
                                  <p:stCondLst>
                                    <p:cond delay="0"/>
                                  </p:stCondLst>
                                  <p:childTnLst>
                                    <p:animEffect transition="out" filter="fade">
                                      <p:cBhvr>
                                        <p:cTn id="148" dur="2000"/>
                                        <p:tgtEl>
                                          <p:spTgt spid="62"/>
                                        </p:tgtEl>
                                      </p:cBhvr>
                                    </p:animEffect>
                                    <p:set>
                                      <p:cBhvr>
                                        <p:cTn id="149" dur="1" fill="hold">
                                          <p:stCondLst>
                                            <p:cond delay="1999"/>
                                          </p:stCondLst>
                                        </p:cTn>
                                        <p:tgtEl>
                                          <p:spTgt spid="62"/>
                                        </p:tgtEl>
                                        <p:attrNameLst>
                                          <p:attrName>style.visibility</p:attrName>
                                        </p:attrNameLst>
                                      </p:cBhvr>
                                      <p:to>
                                        <p:strVal val="hidden"/>
                                      </p:to>
                                    </p:set>
                                  </p:childTnLst>
                                </p:cTn>
                              </p:par>
                              <p:par>
                                <p:cTn id="150" presetID="10" presetClass="exit" presetSubtype="0" fill="hold" grpId="0" nodeType="withEffect">
                                  <p:stCondLst>
                                    <p:cond delay="0"/>
                                  </p:stCondLst>
                                  <p:childTnLst>
                                    <p:animEffect transition="out" filter="fade">
                                      <p:cBhvr>
                                        <p:cTn id="151" dur="2000"/>
                                        <p:tgtEl>
                                          <p:spTgt spid="63"/>
                                        </p:tgtEl>
                                      </p:cBhvr>
                                    </p:animEffect>
                                    <p:set>
                                      <p:cBhvr>
                                        <p:cTn id="152" dur="1" fill="hold">
                                          <p:stCondLst>
                                            <p:cond delay="1999"/>
                                          </p:stCondLst>
                                        </p:cTn>
                                        <p:tgtEl>
                                          <p:spTgt spid="63"/>
                                        </p:tgtEl>
                                        <p:attrNameLst>
                                          <p:attrName>style.visibility</p:attrName>
                                        </p:attrNameLst>
                                      </p:cBhvr>
                                      <p:to>
                                        <p:strVal val="hidden"/>
                                      </p:to>
                                    </p:set>
                                  </p:childTnLst>
                                </p:cTn>
                              </p:par>
                              <p:par>
                                <p:cTn id="153" presetID="10" presetClass="exit" presetSubtype="0" fill="hold" grpId="0" nodeType="withEffect">
                                  <p:stCondLst>
                                    <p:cond delay="0"/>
                                  </p:stCondLst>
                                  <p:childTnLst>
                                    <p:animEffect transition="out" filter="fade">
                                      <p:cBhvr>
                                        <p:cTn id="154" dur="2000"/>
                                        <p:tgtEl>
                                          <p:spTgt spid="74">
                                            <p:txEl>
                                              <p:pRg st="0" end="0"/>
                                            </p:txEl>
                                          </p:spTgt>
                                        </p:tgtEl>
                                      </p:cBhvr>
                                    </p:animEffect>
                                    <p:set>
                                      <p:cBhvr>
                                        <p:cTn id="155" dur="1" fill="hold">
                                          <p:stCondLst>
                                            <p:cond delay="1999"/>
                                          </p:stCondLst>
                                        </p:cTn>
                                        <p:tgtEl>
                                          <p:spTgt spid="74">
                                            <p:txEl>
                                              <p:pRg st="0" end="0"/>
                                            </p:txEl>
                                          </p:spTgt>
                                        </p:tgtEl>
                                        <p:attrNameLst>
                                          <p:attrName>style.visibility</p:attrName>
                                        </p:attrNameLst>
                                      </p:cBhvr>
                                      <p:to>
                                        <p:strVal val="hidden"/>
                                      </p:to>
                                    </p:set>
                                  </p:childTnLst>
                                </p:cTn>
                              </p:par>
                              <p:par>
                                <p:cTn id="156" presetID="10" presetClass="exit" presetSubtype="0" fill="hold" grpId="0" nodeType="withEffect">
                                  <p:stCondLst>
                                    <p:cond delay="0"/>
                                  </p:stCondLst>
                                  <p:childTnLst>
                                    <p:animEffect transition="out" filter="fade">
                                      <p:cBhvr>
                                        <p:cTn id="157" dur="2000"/>
                                        <p:tgtEl>
                                          <p:spTgt spid="74">
                                            <p:txEl>
                                              <p:pRg st="1" end="1"/>
                                            </p:txEl>
                                          </p:spTgt>
                                        </p:tgtEl>
                                      </p:cBhvr>
                                    </p:animEffect>
                                    <p:set>
                                      <p:cBhvr>
                                        <p:cTn id="158" dur="1" fill="hold">
                                          <p:stCondLst>
                                            <p:cond delay="1999"/>
                                          </p:stCondLst>
                                        </p:cTn>
                                        <p:tgtEl>
                                          <p:spTgt spid="74">
                                            <p:txEl>
                                              <p:pRg st="1" end="1"/>
                                            </p:txEl>
                                          </p:spTgt>
                                        </p:tgtEl>
                                        <p:attrNameLst>
                                          <p:attrName>style.visibility</p:attrName>
                                        </p:attrNameLst>
                                      </p:cBhvr>
                                      <p:to>
                                        <p:strVal val="hidden"/>
                                      </p:to>
                                    </p:set>
                                  </p:childTnLst>
                                </p:cTn>
                              </p:par>
                              <p:par>
                                <p:cTn id="159" presetID="10" presetClass="exit" presetSubtype="0" fill="hold" grpId="0" nodeType="withEffect">
                                  <p:stCondLst>
                                    <p:cond delay="0"/>
                                  </p:stCondLst>
                                  <p:childTnLst>
                                    <p:animEffect transition="out" filter="fade">
                                      <p:cBhvr>
                                        <p:cTn id="160" dur="2000"/>
                                        <p:tgtEl>
                                          <p:spTgt spid="74">
                                            <p:txEl>
                                              <p:pRg st="2" end="2"/>
                                            </p:txEl>
                                          </p:spTgt>
                                        </p:tgtEl>
                                      </p:cBhvr>
                                    </p:animEffect>
                                    <p:set>
                                      <p:cBhvr>
                                        <p:cTn id="161" dur="1" fill="hold">
                                          <p:stCondLst>
                                            <p:cond delay="1999"/>
                                          </p:stCondLst>
                                        </p:cTn>
                                        <p:tgtEl>
                                          <p:spTgt spid="74">
                                            <p:txEl>
                                              <p:pRg st="2" end="2"/>
                                            </p:txEl>
                                          </p:spTgt>
                                        </p:tgtEl>
                                        <p:attrNameLst>
                                          <p:attrName>style.visibility</p:attrName>
                                        </p:attrNameLst>
                                      </p:cBhvr>
                                      <p:to>
                                        <p:strVal val="hidden"/>
                                      </p:to>
                                    </p:set>
                                  </p:childTnLst>
                                </p:cTn>
                              </p:par>
                              <p:par>
                                <p:cTn id="162" presetID="10" presetClass="exit" presetSubtype="0" fill="hold" grpId="0" nodeType="withEffect">
                                  <p:stCondLst>
                                    <p:cond delay="0"/>
                                  </p:stCondLst>
                                  <p:childTnLst>
                                    <p:animEffect transition="out" filter="fade">
                                      <p:cBhvr>
                                        <p:cTn id="163" dur="2000"/>
                                        <p:tgtEl>
                                          <p:spTgt spid="74">
                                            <p:txEl>
                                              <p:pRg st="3" end="3"/>
                                            </p:txEl>
                                          </p:spTgt>
                                        </p:tgtEl>
                                      </p:cBhvr>
                                    </p:animEffect>
                                    <p:set>
                                      <p:cBhvr>
                                        <p:cTn id="164" dur="1" fill="hold">
                                          <p:stCondLst>
                                            <p:cond delay="1999"/>
                                          </p:stCondLst>
                                        </p:cTn>
                                        <p:tgtEl>
                                          <p:spTgt spid="74">
                                            <p:txEl>
                                              <p:pRg st="3" end="3"/>
                                            </p:txEl>
                                          </p:spTgt>
                                        </p:tgtEl>
                                        <p:attrNameLst>
                                          <p:attrName>style.visibility</p:attrName>
                                        </p:attrNameLst>
                                      </p:cBhvr>
                                      <p:to>
                                        <p:strVal val="hidden"/>
                                      </p:to>
                                    </p:set>
                                  </p:childTnLst>
                                </p:cTn>
                              </p:par>
                              <p:par>
                                <p:cTn id="165" presetID="10" presetClass="exit" presetSubtype="0" fill="hold" grpId="0" nodeType="withEffect">
                                  <p:stCondLst>
                                    <p:cond delay="0"/>
                                  </p:stCondLst>
                                  <p:childTnLst>
                                    <p:animEffect transition="out" filter="fade">
                                      <p:cBhvr>
                                        <p:cTn id="166" dur="2000"/>
                                        <p:tgtEl>
                                          <p:spTgt spid="74">
                                            <p:txEl>
                                              <p:pRg st="4" end="4"/>
                                            </p:txEl>
                                          </p:spTgt>
                                        </p:tgtEl>
                                      </p:cBhvr>
                                    </p:animEffect>
                                    <p:set>
                                      <p:cBhvr>
                                        <p:cTn id="167" dur="1" fill="hold">
                                          <p:stCondLst>
                                            <p:cond delay="1999"/>
                                          </p:stCondLst>
                                        </p:cTn>
                                        <p:tgtEl>
                                          <p:spTgt spid="74">
                                            <p:txEl>
                                              <p:pRg st="4" end="4"/>
                                            </p:txEl>
                                          </p:spTgt>
                                        </p:tgtEl>
                                        <p:attrNameLst>
                                          <p:attrName>style.visibility</p:attrName>
                                        </p:attrNameLst>
                                      </p:cBhvr>
                                      <p:to>
                                        <p:strVal val="hidden"/>
                                      </p:to>
                                    </p:set>
                                  </p:childTnLst>
                                </p:cTn>
                              </p:par>
                              <p:par>
                                <p:cTn id="168" presetID="10" presetClass="exit" presetSubtype="0" fill="hold" grpId="0" nodeType="withEffect">
                                  <p:stCondLst>
                                    <p:cond delay="0"/>
                                  </p:stCondLst>
                                  <p:childTnLst>
                                    <p:animEffect transition="out" filter="fade">
                                      <p:cBhvr>
                                        <p:cTn id="169" dur="2000"/>
                                        <p:tgtEl>
                                          <p:spTgt spid="74">
                                            <p:txEl>
                                              <p:pRg st="5" end="5"/>
                                            </p:txEl>
                                          </p:spTgt>
                                        </p:tgtEl>
                                      </p:cBhvr>
                                    </p:animEffect>
                                    <p:set>
                                      <p:cBhvr>
                                        <p:cTn id="170" dur="1" fill="hold">
                                          <p:stCondLst>
                                            <p:cond delay="1999"/>
                                          </p:stCondLst>
                                        </p:cTn>
                                        <p:tgtEl>
                                          <p:spTgt spid="74">
                                            <p:txEl>
                                              <p:pRg st="5" end="5"/>
                                            </p:txEl>
                                          </p:spTgt>
                                        </p:tgtEl>
                                        <p:attrNameLst>
                                          <p:attrName>style.visibility</p:attrName>
                                        </p:attrNameLst>
                                      </p:cBhvr>
                                      <p:to>
                                        <p:strVal val="hidden"/>
                                      </p:to>
                                    </p:set>
                                  </p:childTnLst>
                                </p:cTn>
                              </p:par>
                              <p:par>
                                <p:cTn id="171" presetID="10" presetClass="exit" presetSubtype="0" fill="hold" grpId="0" nodeType="withEffect">
                                  <p:stCondLst>
                                    <p:cond delay="0"/>
                                  </p:stCondLst>
                                  <p:childTnLst>
                                    <p:animEffect transition="out" filter="fade">
                                      <p:cBhvr>
                                        <p:cTn id="172" dur="2000"/>
                                        <p:tgtEl>
                                          <p:spTgt spid="74">
                                            <p:txEl>
                                              <p:pRg st="6" end="6"/>
                                            </p:txEl>
                                          </p:spTgt>
                                        </p:tgtEl>
                                      </p:cBhvr>
                                    </p:animEffect>
                                    <p:set>
                                      <p:cBhvr>
                                        <p:cTn id="173" dur="1" fill="hold">
                                          <p:stCondLst>
                                            <p:cond delay="1999"/>
                                          </p:stCondLst>
                                        </p:cTn>
                                        <p:tgtEl>
                                          <p:spTgt spid="74">
                                            <p:txEl>
                                              <p:pRg st="6" end="6"/>
                                            </p:txEl>
                                          </p:spTgt>
                                        </p:tgtEl>
                                        <p:attrNameLst>
                                          <p:attrName>style.visibility</p:attrName>
                                        </p:attrNameLst>
                                      </p:cBhvr>
                                      <p:to>
                                        <p:strVal val="hidden"/>
                                      </p:to>
                                    </p:set>
                                  </p:childTnLst>
                                </p:cTn>
                              </p:par>
                              <p:par>
                                <p:cTn id="174" presetID="10" presetClass="exit" presetSubtype="0" fill="hold" grpId="0" nodeType="withEffect">
                                  <p:stCondLst>
                                    <p:cond delay="0"/>
                                  </p:stCondLst>
                                  <p:childTnLst>
                                    <p:animEffect transition="out" filter="fade">
                                      <p:cBhvr>
                                        <p:cTn id="175" dur="2000"/>
                                        <p:tgtEl>
                                          <p:spTgt spid="74">
                                            <p:txEl>
                                              <p:pRg st="7" end="7"/>
                                            </p:txEl>
                                          </p:spTgt>
                                        </p:tgtEl>
                                      </p:cBhvr>
                                    </p:animEffect>
                                    <p:set>
                                      <p:cBhvr>
                                        <p:cTn id="176" dur="1" fill="hold">
                                          <p:stCondLst>
                                            <p:cond delay="1999"/>
                                          </p:stCondLst>
                                        </p:cTn>
                                        <p:tgtEl>
                                          <p:spTgt spid="74">
                                            <p:txEl>
                                              <p:pRg st="7" end="7"/>
                                            </p:txEl>
                                          </p:spTgt>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2000"/>
                                        <p:tgtEl>
                                          <p:spTgt spid="74">
                                            <p:txEl>
                                              <p:pRg st="8" end="8"/>
                                            </p:txEl>
                                          </p:spTgt>
                                        </p:tgtEl>
                                      </p:cBhvr>
                                    </p:animEffect>
                                    <p:set>
                                      <p:cBhvr>
                                        <p:cTn id="179" dur="1" fill="hold">
                                          <p:stCondLst>
                                            <p:cond delay="1999"/>
                                          </p:stCondLst>
                                        </p:cTn>
                                        <p:tgtEl>
                                          <p:spTgt spid="74">
                                            <p:txEl>
                                              <p:pRg st="8" end="8"/>
                                            </p:txEl>
                                          </p:spTgt>
                                        </p:tgtEl>
                                        <p:attrNameLst>
                                          <p:attrName>style.visibility</p:attrName>
                                        </p:attrNameLst>
                                      </p:cBhvr>
                                      <p:to>
                                        <p:strVal val="hidden"/>
                                      </p:to>
                                    </p:set>
                                  </p:childTnLst>
                                </p:cTn>
                              </p:par>
                              <p:par>
                                <p:cTn id="180" presetID="10" presetClass="exit" presetSubtype="0" fill="hold" grpId="0" nodeType="withEffect">
                                  <p:stCondLst>
                                    <p:cond delay="0"/>
                                  </p:stCondLst>
                                  <p:childTnLst>
                                    <p:animEffect transition="out" filter="fade">
                                      <p:cBhvr>
                                        <p:cTn id="181" dur="2000"/>
                                        <p:tgtEl>
                                          <p:spTgt spid="74">
                                            <p:txEl>
                                              <p:pRg st="9" end="9"/>
                                            </p:txEl>
                                          </p:spTgt>
                                        </p:tgtEl>
                                      </p:cBhvr>
                                    </p:animEffect>
                                    <p:set>
                                      <p:cBhvr>
                                        <p:cTn id="182" dur="1" fill="hold">
                                          <p:stCondLst>
                                            <p:cond delay="1999"/>
                                          </p:stCondLst>
                                        </p:cTn>
                                        <p:tgtEl>
                                          <p:spTgt spid="74">
                                            <p:txEl>
                                              <p:pRg st="9" end="9"/>
                                            </p:txEl>
                                          </p:spTgt>
                                        </p:tgtEl>
                                        <p:attrNameLst>
                                          <p:attrName>style.visibility</p:attrName>
                                        </p:attrNameLst>
                                      </p:cBhvr>
                                      <p:to>
                                        <p:strVal val="hidden"/>
                                      </p:to>
                                    </p:set>
                                  </p:childTnLst>
                                </p:cTn>
                              </p:par>
                              <p:par>
                                <p:cTn id="183" presetID="10" presetClass="exit" presetSubtype="0" fill="hold" grpId="0" nodeType="withEffect">
                                  <p:stCondLst>
                                    <p:cond delay="0"/>
                                  </p:stCondLst>
                                  <p:childTnLst>
                                    <p:animEffect transition="out" filter="fade">
                                      <p:cBhvr>
                                        <p:cTn id="184" dur="2000"/>
                                        <p:tgtEl>
                                          <p:spTgt spid="74">
                                            <p:txEl>
                                              <p:pRg st="10" end="10"/>
                                            </p:txEl>
                                          </p:spTgt>
                                        </p:tgtEl>
                                      </p:cBhvr>
                                    </p:animEffect>
                                    <p:set>
                                      <p:cBhvr>
                                        <p:cTn id="185" dur="1" fill="hold">
                                          <p:stCondLst>
                                            <p:cond delay="1999"/>
                                          </p:stCondLst>
                                        </p:cTn>
                                        <p:tgtEl>
                                          <p:spTgt spid="74">
                                            <p:txEl>
                                              <p:pRg st="10" end="10"/>
                                            </p:txEl>
                                          </p:spTgt>
                                        </p:tgtEl>
                                        <p:attrNameLst>
                                          <p:attrName>style.visibility</p:attrName>
                                        </p:attrNameLst>
                                      </p:cBhvr>
                                      <p:to>
                                        <p:strVal val="hidden"/>
                                      </p:to>
                                    </p:set>
                                  </p:childTnLst>
                                </p:cTn>
                              </p:par>
                              <p:par>
                                <p:cTn id="186" presetID="10" presetClass="exit" presetSubtype="0" fill="hold" grpId="2" nodeType="withEffect">
                                  <p:stCondLst>
                                    <p:cond delay="0"/>
                                  </p:stCondLst>
                                  <p:childTnLst>
                                    <p:animEffect transition="out" filter="fade">
                                      <p:cBhvr>
                                        <p:cTn id="187" dur="2000"/>
                                        <p:tgtEl>
                                          <p:spTgt spid="76"/>
                                        </p:tgtEl>
                                      </p:cBhvr>
                                    </p:animEffect>
                                    <p:set>
                                      <p:cBhvr>
                                        <p:cTn id="188" dur="1" fill="hold">
                                          <p:stCondLst>
                                            <p:cond delay="1999"/>
                                          </p:stCondLst>
                                        </p:cTn>
                                        <p:tgtEl>
                                          <p:spTgt spid="76"/>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2000"/>
                                        <p:tgtEl>
                                          <p:spTgt spid="78"/>
                                        </p:tgtEl>
                                      </p:cBhvr>
                                    </p:animEffect>
                                    <p:set>
                                      <p:cBhvr>
                                        <p:cTn id="191" dur="1" fill="hold">
                                          <p:stCondLst>
                                            <p:cond delay="1999"/>
                                          </p:stCondLst>
                                        </p:cTn>
                                        <p:tgtEl>
                                          <p:spTgt spid="78"/>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79"/>
                                        </p:tgtEl>
                                      </p:cBhvr>
                                    </p:animEffect>
                                    <p:set>
                                      <p:cBhvr>
                                        <p:cTn id="194" dur="1" fill="hold">
                                          <p:stCondLst>
                                            <p:cond delay="1999"/>
                                          </p:stCondLst>
                                        </p:cTn>
                                        <p:tgtEl>
                                          <p:spTgt spid="79"/>
                                        </p:tgtEl>
                                        <p:attrNameLst>
                                          <p:attrName>style.visibility</p:attrName>
                                        </p:attrNameLst>
                                      </p:cBhvr>
                                      <p:to>
                                        <p:strVal val="hidden"/>
                                      </p:to>
                                    </p:set>
                                  </p:childTnLst>
                                </p:cTn>
                              </p:par>
                              <p:par>
                                <p:cTn id="195" presetID="10" presetClass="exit" presetSubtype="0" fill="hold" grpId="2" nodeType="withEffect">
                                  <p:stCondLst>
                                    <p:cond delay="0"/>
                                  </p:stCondLst>
                                  <p:childTnLst>
                                    <p:animEffect transition="out" filter="fade">
                                      <p:cBhvr>
                                        <p:cTn id="196" dur="2000"/>
                                        <p:tgtEl>
                                          <p:spTgt spid="80"/>
                                        </p:tgtEl>
                                      </p:cBhvr>
                                    </p:animEffect>
                                    <p:set>
                                      <p:cBhvr>
                                        <p:cTn id="197" dur="1" fill="hold">
                                          <p:stCondLst>
                                            <p:cond delay="1999"/>
                                          </p:stCondLst>
                                        </p:cTn>
                                        <p:tgtEl>
                                          <p:spTgt spid="80"/>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2000"/>
                                        <p:tgtEl>
                                          <p:spTgt spid="81"/>
                                        </p:tgtEl>
                                      </p:cBhvr>
                                    </p:animEffect>
                                    <p:set>
                                      <p:cBhvr>
                                        <p:cTn id="200" dur="1" fill="hold">
                                          <p:stCondLst>
                                            <p:cond delay="1999"/>
                                          </p:stCondLst>
                                        </p:cTn>
                                        <p:tgtEl>
                                          <p:spTgt spid="81"/>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82"/>
                                        </p:tgtEl>
                                      </p:cBhvr>
                                    </p:animEffect>
                                    <p:set>
                                      <p:cBhvr>
                                        <p:cTn id="203" dur="1" fill="hold">
                                          <p:stCondLst>
                                            <p:cond delay="1999"/>
                                          </p:stCondLst>
                                        </p:cTn>
                                        <p:tgtEl>
                                          <p:spTgt spid="82"/>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83"/>
                                        </p:tgtEl>
                                      </p:cBhvr>
                                    </p:animEffect>
                                    <p:set>
                                      <p:cBhvr>
                                        <p:cTn id="206" dur="1" fill="hold">
                                          <p:stCondLst>
                                            <p:cond delay="1999"/>
                                          </p:stCondLst>
                                        </p:cTn>
                                        <p:tgtEl>
                                          <p:spTgt spid="83"/>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2000"/>
                                        <p:tgtEl>
                                          <p:spTgt spid="84"/>
                                        </p:tgtEl>
                                      </p:cBhvr>
                                    </p:animEffect>
                                    <p:set>
                                      <p:cBhvr>
                                        <p:cTn id="209" dur="1" fill="hold">
                                          <p:stCondLst>
                                            <p:cond delay="1999"/>
                                          </p:stCondLst>
                                        </p:cTn>
                                        <p:tgtEl>
                                          <p:spTgt spid="84"/>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85"/>
                                        </p:tgtEl>
                                      </p:cBhvr>
                                    </p:animEffect>
                                    <p:set>
                                      <p:cBhvr>
                                        <p:cTn id="212" dur="1" fill="hold">
                                          <p:stCondLst>
                                            <p:cond delay="1999"/>
                                          </p:stCondLst>
                                        </p:cTn>
                                        <p:tgtEl>
                                          <p:spTgt spid="85"/>
                                        </p:tgtEl>
                                        <p:attrNameLst>
                                          <p:attrName>style.visibility</p:attrName>
                                        </p:attrNameLst>
                                      </p:cBhvr>
                                      <p:to>
                                        <p:strVal val="hidden"/>
                                      </p:to>
                                    </p:set>
                                  </p:childTnLst>
                                </p:cTn>
                              </p:par>
                              <p:par>
                                <p:cTn id="213" presetID="55" presetClass="entr" presetSubtype="0" fill="hold" grpId="0" nodeType="withEffect">
                                  <p:stCondLst>
                                    <p:cond delay="0"/>
                                  </p:stCondLst>
                                  <p:childTnLst>
                                    <p:set>
                                      <p:cBhvr>
                                        <p:cTn id="214" dur="1" fill="hold">
                                          <p:stCondLst>
                                            <p:cond delay="0"/>
                                          </p:stCondLst>
                                        </p:cTn>
                                        <p:tgtEl>
                                          <p:spTgt spid="86"/>
                                        </p:tgtEl>
                                        <p:attrNameLst>
                                          <p:attrName>style.visibility</p:attrName>
                                        </p:attrNameLst>
                                      </p:cBhvr>
                                      <p:to>
                                        <p:strVal val="visible"/>
                                      </p:to>
                                    </p:set>
                                    <p:anim calcmode="lin" valueType="num">
                                      <p:cBhvr>
                                        <p:cTn id="215" dur="1000" fill="hold"/>
                                        <p:tgtEl>
                                          <p:spTgt spid="86"/>
                                        </p:tgtEl>
                                        <p:attrNameLst>
                                          <p:attrName>ppt_w</p:attrName>
                                        </p:attrNameLst>
                                      </p:cBhvr>
                                      <p:tavLst>
                                        <p:tav tm="0">
                                          <p:val>
                                            <p:strVal val="#ppt_w*0.70"/>
                                          </p:val>
                                        </p:tav>
                                        <p:tav tm="100000">
                                          <p:val>
                                            <p:strVal val="#ppt_w"/>
                                          </p:val>
                                        </p:tav>
                                      </p:tavLst>
                                    </p:anim>
                                    <p:anim calcmode="lin" valueType="num">
                                      <p:cBhvr>
                                        <p:cTn id="216" dur="1000" fill="hold"/>
                                        <p:tgtEl>
                                          <p:spTgt spid="86"/>
                                        </p:tgtEl>
                                        <p:attrNameLst>
                                          <p:attrName>ppt_h</p:attrName>
                                        </p:attrNameLst>
                                      </p:cBhvr>
                                      <p:tavLst>
                                        <p:tav tm="0">
                                          <p:val>
                                            <p:strVal val="#ppt_h"/>
                                          </p:val>
                                        </p:tav>
                                        <p:tav tm="100000">
                                          <p:val>
                                            <p:strVal val="#ppt_h"/>
                                          </p:val>
                                        </p:tav>
                                      </p:tavLst>
                                    </p:anim>
                                    <p:animEffect transition="in" filter="fade">
                                      <p:cBhvr>
                                        <p:cTn id="217" dur="1000"/>
                                        <p:tgtEl>
                                          <p:spTgt spid="86"/>
                                        </p:tgtEl>
                                      </p:cBhvr>
                                    </p:animEffect>
                                  </p:childTnLst>
                                </p:cTn>
                              </p:par>
                              <p:par>
                                <p:cTn id="218" presetID="55" presetClass="entr" presetSubtype="0" fill="hold" grpId="0" nodeType="withEffect">
                                  <p:stCondLst>
                                    <p:cond delay="0"/>
                                  </p:stCondLst>
                                  <p:childTnLst>
                                    <p:set>
                                      <p:cBhvr>
                                        <p:cTn id="219" dur="1" fill="hold">
                                          <p:stCondLst>
                                            <p:cond delay="0"/>
                                          </p:stCondLst>
                                        </p:cTn>
                                        <p:tgtEl>
                                          <p:spTgt spid="87"/>
                                        </p:tgtEl>
                                        <p:attrNameLst>
                                          <p:attrName>style.visibility</p:attrName>
                                        </p:attrNameLst>
                                      </p:cBhvr>
                                      <p:to>
                                        <p:strVal val="visible"/>
                                      </p:to>
                                    </p:set>
                                    <p:anim calcmode="lin" valueType="num">
                                      <p:cBhvr>
                                        <p:cTn id="220" dur="1000" fill="hold"/>
                                        <p:tgtEl>
                                          <p:spTgt spid="87"/>
                                        </p:tgtEl>
                                        <p:attrNameLst>
                                          <p:attrName>ppt_w</p:attrName>
                                        </p:attrNameLst>
                                      </p:cBhvr>
                                      <p:tavLst>
                                        <p:tav tm="0">
                                          <p:val>
                                            <p:strVal val="#ppt_w*0.70"/>
                                          </p:val>
                                        </p:tav>
                                        <p:tav tm="100000">
                                          <p:val>
                                            <p:strVal val="#ppt_w"/>
                                          </p:val>
                                        </p:tav>
                                      </p:tavLst>
                                    </p:anim>
                                    <p:anim calcmode="lin" valueType="num">
                                      <p:cBhvr>
                                        <p:cTn id="221" dur="1000" fill="hold"/>
                                        <p:tgtEl>
                                          <p:spTgt spid="87"/>
                                        </p:tgtEl>
                                        <p:attrNameLst>
                                          <p:attrName>ppt_h</p:attrName>
                                        </p:attrNameLst>
                                      </p:cBhvr>
                                      <p:tavLst>
                                        <p:tav tm="0">
                                          <p:val>
                                            <p:strVal val="#ppt_h"/>
                                          </p:val>
                                        </p:tav>
                                        <p:tav tm="100000">
                                          <p:val>
                                            <p:strVal val="#ppt_h"/>
                                          </p:val>
                                        </p:tav>
                                      </p:tavLst>
                                    </p:anim>
                                    <p:animEffect transition="in" filter="fade">
                                      <p:cBhvr>
                                        <p:cTn id="222" dur="1000"/>
                                        <p:tgtEl>
                                          <p:spTgt spid="87"/>
                                        </p:tgtEl>
                                      </p:cBhvr>
                                    </p:animEffect>
                                  </p:childTnLst>
                                </p:cTn>
                              </p:par>
                              <p:par>
                                <p:cTn id="223" presetID="55" presetClass="entr" presetSubtype="0" fill="hold" grpId="0" nodeType="withEffect">
                                  <p:stCondLst>
                                    <p:cond delay="0"/>
                                  </p:stCondLst>
                                  <p:childTnLst>
                                    <p:set>
                                      <p:cBhvr>
                                        <p:cTn id="224" dur="1" fill="hold">
                                          <p:stCondLst>
                                            <p:cond delay="0"/>
                                          </p:stCondLst>
                                        </p:cTn>
                                        <p:tgtEl>
                                          <p:spTgt spid="88"/>
                                        </p:tgtEl>
                                        <p:attrNameLst>
                                          <p:attrName>style.visibility</p:attrName>
                                        </p:attrNameLst>
                                      </p:cBhvr>
                                      <p:to>
                                        <p:strVal val="visible"/>
                                      </p:to>
                                    </p:set>
                                    <p:anim calcmode="lin" valueType="num">
                                      <p:cBhvr>
                                        <p:cTn id="225" dur="1000" fill="hold"/>
                                        <p:tgtEl>
                                          <p:spTgt spid="88"/>
                                        </p:tgtEl>
                                        <p:attrNameLst>
                                          <p:attrName>ppt_w</p:attrName>
                                        </p:attrNameLst>
                                      </p:cBhvr>
                                      <p:tavLst>
                                        <p:tav tm="0">
                                          <p:val>
                                            <p:strVal val="#ppt_w*0.70"/>
                                          </p:val>
                                        </p:tav>
                                        <p:tav tm="100000">
                                          <p:val>
                                            <p:strVal val="#ppt_w"/>
                                          </p:val>
                                        </p:tav>
                                      </p:tavLst>
                                    </p:anim>
                                    <p:anim calcmode="lin" valueType="num">
                                      <p:cBhvr>
                                        <p:cTn id="226" dur="1000" fill="hold"/>
                                        <p:tgtEl>
                                          <p:spTgt spid="88"/>
                                        </p:tgtEl>
                                        <p:attrNameLst>
                                          <p:attrName>ppt_h</p:attrName>
                                        </p:attrNameLst>
                                      </p:cBhvr>
                                      <p:tavLst>
                                        <p:tav tm="0">
                                          <p:val>
                                            <p:strVal val="#ppt_h"/>
                                          </p:val>
                                        </p:tav>
                                        <p:tav tm="100000">
                                          <p:val>
                                            <p:strVal val="#ppt_h"/>
                                          </p:val>
                                        </p:tav>
                                      </p:tavLst>
                                    </p:anim>
                                    <p:animEffect transition="in" filter="fade">
                                      <p:cBhvr>
                                        <p:cTn id="22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8" grpId="0" animBg="1"/>
      <p:bldP spid="29" grpId="0" animBg="1"/>
      <p:bldP spid="30" grpId="0" animBg="1"/>
      <p:bldP spid="32" grpId="0" animBg="1"/>
      <p:bldP spid="36" grpId="0" animBg="1"/>
      <p:bldP spid="43" grpId="0" animBg="1"/>
      <p:bldP spid="45" grpId="0" animBg="1"/>
      <p:bldP spid="56" grpId="0"/>
      <p:bldP spid="59" grpId="0"/>
      <p:bldP spid="60" grpId="0"/>
      <p:bldP spid="31" grpId="0"/>
      <p:bldP spid="33" grpId="0"/>
      <p:bldP spid="34" grpId="0"/>
      <p:bldP spid="37" grpId="0"/>
      <p:bldP spid="27" grpId="0"/>
      <p:bldP spid="44" grpId="0"/>
      <p:bldP spid="47" grpId="0"/>
      <p:bldP spid="55" grpId="0"/>
      <p:bldP spid="57" grpId="0"/>
      <p:bldP spid="58" grpId="0"/>
      <p:bldP spid="61" grpId="0"/>
      <p:bldP spid="62" grpId="0"/>
      <p:bldP spid="63" grpId="0"/>
      <p:bldP spid="74" grpId="0" build="allAtOnce"/>
      <p:bldP spid="76" grpId="0"/>
      <p:bldP spid="76" grpId="1"/>
      <p:bldP spid="76" grpId="2"/>
      <p:bldP spid="79" grpId="0"/>
      <p:bldP spid="79" grpId="1"/>
      <p:bldP spid="80" grpId="0"/>
      <p:bldP spid="80" grpId="1"/>
      <p:bldP spid="80" grpId="2"/>
      <p:bldP spid="82" grpId="0"/>
      <p:bldP spid="82" grpId="1"/>
      <p:bldP spid="83" grpId="0"/>
      <p:bldP spid="83" grpId="1"/>
      <p:bldP spid="85" grpId="0"/>
      <p:bldP spid="85" grpId="1"/>
      <p:bldP spid="86" grpId="0"/>
      <p:bldP spid="87" grpId="0"/>
      <p:bldP spid="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20" name="Rectangle 19"/>
          <p:cNvSpPr/>
          <p:nvPr/>
        </p:nvSpPr>
        <p:spPr>
          <a:xfrm>
            <a:off x="537827" y="2185578"/>
            <a:ext cx="8642687"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 </a:t>
            </a:r>
            <a:r>
              <a:rPr lang="en-US" sz="2400"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200" dirty="0" smtClean="0">
                <a:latin typeface="Calibri" panose="020F0502020204030204" pitchFamily="34" charset="0"/>
                <a:ea typeface="Calibri" panose="020F0502020204030204" pitchFamily="34" charset="0"/>
                <a:cs typeface="Times New Roman" panose="02020603050405020304" pitchFamily="18" charset="0"/>
              </a:rPr>
              <a:t>pointer variable points to integer location</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a:t>
            </a:r>
            <a:r>
              <a:rPr lang="en-US" sz="28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value</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9"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2438400" y="790296"/>
            <a:ext cx="648072" cy="486054"/>
          </a:xfrm>
          <a:prstGeom prst="rect">
            <a:avLst/>
          </a:prstGeom>
          <a:noFill/>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value pointed by the address</a:t>
            </a:r>
          </a:p>
        </p:txBody>
      </p:sp>
      <p:pic>
        <p:nvPicPr>
          <p:cNvPr id="111618"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2819400" y="1637245"/>
            <a:ext cx="504056" cy="401105"/>
          </a:xfrm>
          <a:prstGeom prst="rect">
            <a:avLst/>
          </a:prstGeom>
          <a:noFill/>
        </p:spPr>
      </p:pic>
      <p:pic>
        <p:nvPicPr>
          <p:cNvPr id="10"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2438400" y="790296"/>
            <a:ext cx="648072" cy="486054"/>
          </a:xfrm>
          <a:prstGeom prst="rect">
            <a:avLst/>
          </a:prstGeom>
          <a:noFill/>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1000" fill="hold"/>
                                        <p:tgtEl>
                                          <p:spTgt spid="111618"/>
                                        </p:tgtEl>
                                        <p:attrNameLst>
                                          <p:attrName>ppt_w</p:attrName>
                                        </p:attrNameLst>
                                      </p:cBhvr>
                                      <p:tavLst>
                                        <p:tav tm="0">
                                          <p:val>
                                            <p:strVal val="#ppt_w*0.70"/>
                                          </p:val>
                                        </p:tav>
                                        <p:tav tm="100000">
                                          <p:val>
                                            <p:strVal val="#ppt_w"/>
                                          </p:val>
                                        </p:tav>
                                      </p:tavLst>
                                    </p:anim>
                                    <p:anim calcmode="lin" valueType="num">
                                      <p:cBhvr>
                                        <p:cTn id="8" dur="1000" fill="hold"/>
                                        <p:tgtEl>
                                          <p:spTgt spid="111618"/>
                                        </p:tgtEl>
                                        <p:attrNameLst>
                                          <p:attrName>ppt_h</p:attrName>
                                        </p:attrNameLst>
                                      </p:cBhvr>
                                      <p:tavLst>
                                        <p:tav tm="0">
                                          <p:val>
                                            <p:strVal val="#ppt_h"/>
                                          </p:val>
                                        </p:tav>
                                        <p:tav tm="100000">
                                          <p:val>
                                            <p:strVal val="#ppt_h"/>
                                          </p:val>
                                        </p:tav>
                                      </p:tavLst>
                                    </p:anim>
                                    <p:animEffect transition="in" filter="fade">
                                      <p:cBhvr>
                                        <p:cTn id="9" dur="10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address</a:t>
            </a:r>
            <a:r>
              <a:rPr lang="en-US" sz="2400" dirty="0" smtClean="0">
                <a:latin typeface="Calibri" panose="020F0502020204030204" pitchFamily="34" charset="0"/>
                <a:ea typeface="Calibri" panose="020F0502020204030204" pitchFamily="34" charset="0"/>
                <a:cs typeface="Times New Roman" panose="02020603050405020304" pitchFamily="18" charset="0"/>
              </a:rPr>
              <a:t>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value</a:t>
            </a:r>
            <a:r>
              <a:rPr lang="en-US" sz="2400" dirty="0" smtClean="0">
                <a:latin typeface="Calibri" panose="020F0502020204030204" pitchFamily="34" charset="0"/>
                <a:ea typeface="Calibri" panose="020F0502020204030204" pitchFamily="34" charset="0"/>
                <a:cs typeface="Times New Roman" panose="02020603050405020304" pitchFamily="18" charset="0"/>
              </a:rPr>
              <a:t> pointed by the address</a:t>
            </a:r>
          </a:p>
        </p:txBody>
      </p:sp>
      <p:pic>
        <p:nvPicPr>
          <p:cNvPr id="110594"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2438400" y="790296"/>
            <a:ext cx="648072" cy="486054"/>
          </a:xfrm>
          <a:prstGeom prst="rect">
            <a:avLst/>
          </a:prstGeom>
          <a:noFill/>
        </p:spPr>
      </p:pic>
      <p:pic>
        <p:nvPicPr>
          <p:cNvPr id="111618" name="Picture 2" descr="C:\Users\nivethaa\AppData\Local\Microsoft\Windows\Temporary Internet Files\Content.IE5\PS5H108O\checkmark[1].png"/>
          <p:cNvPicPr>
            <a:picLocks noChangeAspect="1" noChangeArrowheads="1"/>
          </p:cNvPicPr>
          <p:nvPr/>
        </p:nvPicPr>
        <p:blipFill>
          <a:blip r:embed="rId4" cstate="print"/>
          <a:srcRect/>
          <a:stretch>
            <a:fillRect/>
          </a:stretch>
        </p:blipFill>
        <p:spPr bwMode="auto">
          <a:xfrm>
            <a:off x="2819400" y="1637245"/>
            <a:ext cx="504056" cy="401105"/>
          </a:xfrm>
          <a:prstGeom prst="rect">
            <a:avLst/>
          </a:prstGeom>
          <a:noFill/>
        </p:spPr>
      </p:pic>
      <p:pic>
        <p:nvPicPr>
          <p:cNvPr id="9" name="Picture 2" descr="C:\Users\nivethaa\AppData\Local\Microsoft\Windows\Temporary Internet Files\Content.IE5\TYHQQS8X\RedX.svg[1].png"/>
          <p:cNvPicPr>
            <a:picLocks noChangeAspect="1" noChangeArrowheads="1"/>
          </p:cNvPicPr>
          <p:nvPr/>
        </p:nvPicPr>
        <p:blipFill>
          <a:blip r:embed="rId3" cstate="print"/>
          <a:srcRect/>
          <a:stretch>
            <a:fillRect/>
          </a:stretch>
        </p:blipFill>
        <p:spPr bwMode="auto">
          <a:xfrm>
            <a:off x="6629400" y="819150"/>
            <a:ext cx="648072" cy="486054"/>
          </a:xfrm>
          <a:prstGeom prst="rect">
            <a:avLst/>
          </a:prstGeom>
          <a:noFill/>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9673" y="781424"/>
            <a:ext cx="1656184" cy="1384995"/>
          </a:xfrm>
          <a:prstGeom prst="rect">
            <a:avLst/>
          </a:prstGeom>
        </p:spPr>
        <p:txBody>
          <a:bodyPr wrap="square">
            <a:spAutoFit/>
          </a:bodyPr>
          <a:lstStyle/>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p>
          <a:p>
            <a:pPr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&amp;a; </a:t>
            </a:r>
          </a:p>
        </p:txBody>
      </p:sp>
      <p:sp>
        <p:nvSpPr>
          <p:cNvPr id="14" name="Rectangle 13"/>
          <p:cNvSpPr/>
          <p:nvPr/>
        </p:nvSpPr>
        <p:spPr>
          <a:xfrm>
            <a:off x="5364088" y="781424"/>
            <a:ext cx="1656184" cy="1384995"/>
          </a:xfrm>
          <a:prstGeom prst="rect">
            <a:avLst/>
          </a:prstGeom>
        </p:spPr>
        <p:txBody>
          <a:bodyPr wrap="square">
            <a:spAutoFit/>
          </a:bodyPr>
          <a:lstStyle/>
          <a:p>
            <a:pPr lvl="0" fontAlgn="base">
              <a:spcBef>
                <a:spcPct val="0"/>
              </a:spcBef>
              <a:spcAft>
                <a:spcPct val="0"/>
              </a:spcAft>
            </a:pP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 = &amp;a;</a:t>
            </a:r>
          </a:p>
          <a:p>
            <a:pPr lvl="0" fontAlgn="base">
              <a:spcBef>
                <a:spcPct val="0"/>
              </a:spcBef>
              <a:spcAft>
                <a:spcPct val="0"/>
              </a:spcAft>
            </a:pP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*p = a;</a:t>
            </a:r>
            <a:endParaRPr lang="en-US" sz="1600" dirty="0" smtClean="0">
              <a:latin typeface="Arial" panose="020B0604020202020204" pitchFamily="34" charset="0"/>
              <a:cs typeface="Arial" panose="020B0604020202020204" pitchFamily="34" charset="0"/>
            </a:endParaRPr>
          </a:p>
        </p:txBody>
      </p:sp>
      <p:sp>
        <p:nvSpPr>
          <p:cNvPr id="15" name="Rectangle 14"/>
          <p:cNvSpPr/>
          <p:nvPr/>
        </p:nvSpPr>
        <p:spPr>
          <a:xfrm>
            <a:off x="3460164" y="133350"/>
            <a:ext cx="1543884" cy="523220"/>
          </a:xfrm>
          <a:prstGeom prst="rect">
            <a:avLst/>
          </a:prstGeom>
        </p:spPr>
        <p:txBody>
          <a:bodyPr wrap="none">
            <a:spAutoFit/>
          </a:bodyPr>
          <a:lstStyle/>
          <a:p>
            <a:pPr lvl="0" fontAlgn="base">
              <a:spcBef>
                <a:spcPct val="0"/>
              </a:spcBef>
              <a:spcAft>
                <a:spcPct val="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int  a, *p;</a:t>
            </a:r>
          </a:p>
        </p:txBody>
      </p:sp>
      <p:sp>
        <p:nvSpPr>
          <p:cNvPr id="18" name="Rectangle 17"/>
          <p:cNvSpPr/>
          <p:nvPr/>
        </p:nvSpPr>
        <p:spPr>
          <a:xfrm>
            <a:off x="539683" y="2185578"/>
            <a:ext cx="4392356" cy="2862322"/>
          </a:xfrm>
          <a:prstGeom prst="rect">
            <a:avLst/>
          </a:prstGeom>
        </p:spPr>
        <p:txBody>
          <a:bodyPr wrap="none">
            <a:spAutoFit/>
          </a:bodyPr>
          <a:lstStyle/>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 – contains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int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contains address value</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&amp;a – address of a</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&amp;p – address of p</a:t>
            </a:r>
          </a:p>
          <a:p>
            <a:pPr lvl="0" fontAlgn="base">
              <a:lnSpc>
                <a:spcPct val="150000"/>
              </a:lnSpc>
              <a:spcBef>
                <a:spcPct val="0"/>
              </a:spcBef>
              <a:spcAft>
                <a:spcPct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 –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value</a:t>
            </a:r>
            <a:r>
              <a:rPr lang="en-US" sz="2400" dirty="0" smtClean="0">
                <a:latin typeface="Calibri" panose="020F0502020204030204" pitchFamily="34" charset="0"/>
                <a:ea typeface="Calibri" panose="020F0502020204030204" pitchFamily="34" charset="0"/>
                <a:cs typeface="Times New Roman" panose="02020603050405020304" pitchFamily="18" charset="0"/>
              </a:rPr>
              <a:t> pointed by the address</a:t>
            </a:r>
          </a:p>
        </p:txBody>
      </p:sp>
      <p:pic>
        <p:nvPicPr>
          <p:cNvPr id="111618"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2850232" y="1637245"/>
            <a:ext cx="504056" cy="401105"/>
          </a:xfrm>
          <a:prstGeom prst="rect">
            <a:avLst/>
          </a:prstGeom>
          <a:noFill/>
        </p:spPr>
      </p:pic>
      <p:pic>
        <p:nvPicPr>
          <p:cNvPr id="9"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6614864" y="781422"/>
            <a:ext cx="648072" cy="486054"/>
          </a:xfrm>
          <a:prstGeom prst="rect">
            <a:avLst/>
          </a:prstGeom>
          <a:noFill/>
        </p:spPr>
      </p:pic>
      <p:pic>
        <p:nvPicPr>
          <p:cNvPr id="10"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6629400" y="1637245"/>
            <a:ext cx="504056" cy="401105"/>
          </a:xfrm>
          <a:prstGeom prst="rect">
            <a:avLst/>
          </a:prstGeom>
          <a:noFill/>
        </p:spPr>
      </p:pic>
      <p:pic>
        <p:nvPicPr>
          <p:cNvPr id="11" name="Picture 2" descr="C:\Users\nivethaa\AppData\Local\Microsoft\Windows\Temporary Internet Files\Content.IE5\TYHQQS8X\RedX.svg[1].png"/>
          <p:cNvPicPr>
            <a:picLocks noChangeAspect="1" noChangeArrowheads="1"/>
          </p:cNvPicPr>
          <p:nvPr/>
        </p:nvPicPr>
        <p:blipFill>
          <a:blip r:embed="rId4" cstate="print"/>
          <a:srcRect/>
          <a:stretch>
            <a:fillRect/>
          </a:stretch>
        </p:blipFill>
        <p:spPr bwMode="auto">
          <a:xfrm>
            <a:off x="2438400" y="740346"/>
            <a:ext cx="648072" cy="486054"/>
          </a:xfrm>
          <a:prstGeom prst="rect">
            <a:avLst/>
          </a:prstGeom>
          <a:noFill/>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2000"/>
                                        <p:tgtEl>
                                          <p:spTgt spid="7"/>
                                        </p:tgtEl>
                                      </p:cBhvr>
                                    </p:animEffect>
                                    <p:set>
                                      <p:cBhvr>
                                        <p:cTn id="14" dur="1" fill="hold">
                                          <p:stCondLst>
                                            <p:cond delay="1999"/>
                                          </p:stCondLst>
                                        </p:cTn>
                                        <p:tgtEl>
                                          <p:spTgt spid="7"/>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2000"/>
                                        <p:tgtEl>
                                          <p:spTgt spid="14"/>
                                        </p:tgtEl>
                                      </p:cBhvr>
                                    </p:animEffect>
                                    <p:set>
                                      <p:cBhvr>
                                        <p:cTn id="17" dur="1" fill="hold">
                                          <p:stCondLst>
                                            <p:cond delay="19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18"/>
                                        </p:tgtEl>
                                      </p:cBhvr>
                                    </p:animEffect>
                                    <p:set>
                                      <p:cBhvr>
                                        <p:cTn id="23" dur="1" fill="hold">
                                          <p:stCondLst>
                                            <p:cond delay="1999"/>
                                          </p:stCondLst>
                                        </p:cTn>
                                        <p:tgtEl>
                                          <p:spTgt spid="1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1618"/>
                                        </p:tgtEl>
                                      </p:cBhvr>
                                    </p:animEffect>
                                    <p:set>
                                      <p:cBhvr>
                                        <p:cTn id="26" dur="1" fill="hold">
                                          <p:stCondLst>
                                            <p:cond delay="1999"/>
                                          </p:stCondLst>
                                        </p:cTn>
                                        <p:tgtEl>
                                          <p:spTgt spid="11161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11"/>
                                        </p:tgtEl>
                                      </p:cBhvr>
                                    </p:animEffect>
                                    <p:set>
                                      <p:cBhvr>
                                        <p:cTn id="35"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514350"/>
            <a:ext cx="6217920" cy="3785652"/>
          </a:xfrm>
          <a:prstGeom prst="rect">
            <a:avLst/>
          </a:prstGeom>
        </p:spPr>
        <p:txBody>
          <a:bodyPr wrap="square">
            <a:spAutoFit/>
          </a:bodyPr>
          <a:lstStyle/>
          <a:p>
            <a:pPr lvl="0">
              <a:lnSpc>
                <a:spcPct val="150000"/>
              </a:lnSpc>
              <a:buNone/>
            </a:pPr>
            <a:r>
              <a:rPr lang="en-US" sz="2000" dirty="0" smtClean="0">
                <a:solidFill>
                  <a:schemeClr val="bg1"/>
                </a:solidFill>
              </a:rPr>
              <a:t>Predict the output of following code:</a:t>
            </a:r>
          </a:p>
          <a:p>
            <a:pPr lvl="0">
              <a:lnSpc>
                <a:spcPct val="150000"/>
              </a:lnSpc>
              <a:buNone/>
            </a:pPr>
            <a:endParaRPr lang="en-IN" sz="2000" dirty="0" smtClean="0">
              <a:solidFill>
                <a:schemeClr val="bg1"/>
              </a:solidFill>
            </a:endParaRPr>
          </a:p>
          <a:p>
            <a:pPr>
              <a:lnSpc>
                <a:spcPct val="150000"/>
              </a:lnSpc>
              <a:buNone/>
            </a:pPr>
            <a:r>
              <a:rPr lang="en-US" sz="2000" dirty="0" smtClean="0">
                <a:solidFill>
                  <a:schemeClr val="bg1"/>
                </a:solidFill>
              </a:rPr>
              <a:t> #include&lt;stdio.h&gt;</a:t>
            </a:r>
          </a:p>
          <a:p>
            <a:pPr>
              <a:lnSpc>
                <a:spcPct val="150000"/>
              </a:lnSpc>
              <a:buNone/>
            </a:pPr>
            <a:r>
              <a:rPr lang="en-US" sz="2000" dirty="0" smtClean="0">
                <a:solidFill>
                  <a:schemeClr val="bg1"/>
                </a:solidFill>
              </a:rPr>
              <a:t> void main()</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a:p>
            <a:pPr>
              <a:lnSpc>
                <a:spcPct val="150000"/>
              </a:lnSpc>
              <a:buNone/>
            </a:pPr>
            <a:r>
              <a:rPr lang="en-US" sz="2000" dirty="0" smtClean="0">
                <a:solidFill>
                  <a:schemeClr val="bg1"/>
                </a:solidFill>
              </a:rPr>
              <a:t>   int a[3][2]={{1,2},{3,4},{5,6}};</a:t>
            </a:r>
            <a:endParaRPr lang="en-IN" sz="2000" dirty="0" smtClean="0">
              <a:solidFill>
                <a:schemeClr val="bg1"/>
              </a:solidFill>
            </a:endParaRPr>
          </a:p>
          <a:p>
            <a:pPr>
              <a:lnSpc>
                <a:spcPct val="150000"/>
              </a:lnSpc>
              <a:buNone/>
            </a:pPr>
            <a:r>
              <a:rPr lang="en-US" sz="2000" dirty="0" smtClean="0">
                <a:solidFill>
                  <a:schemeClr val="bg1"/>
                </a:solidFill>
              </a:rPr>
              <a:t>   printf(“%d, %d, %d\n”, a[2][1],*(a[2]+1),*(*(a+2)+1));</a:t>
            </a:r>
            <a:endParaRPr lang="en-IN" sz="2000" dirty="0" smtClean="0">
              <a:solidFill>
                <a:schemeClr val="bg1"/>
              </a:solidFill>
            </a:endParaRPr>
          </a:p>
          <a:p>
            <a:pPr>
              <a:lnSpc>
                <a:spcPct val="15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Error</a:t>
            </a:r>
          </a:p>
          <a:p>
            <a:pPr marL="342900" indent="-342900">
              <a:lnSpc>
                <a:spcPct val="200000"/>
              </a:lnSpc>
              <a:buFont typeface="+mj-lt"/>
              <a:buAutoNum type="alphaLcParenR"/>
            </a:pPr>
            <a:r>
              <a:rPr lang="en-US" dirty="0" smtClean="0">
                <a:solidFill>
                  <a:schemeClr val="tx1"/>
                </a:solidFill>
              </a:rPr>
              <a:t>Garbage Value</a:t>
            </a:r>
            <a:endParaRPr lang="en-US" dirty="0">
              <a:solidFill>
                <a:schemeClr val="tx1"/>
              </a:solidFill>
            </a:endParaRPr>
          </a:p>
          <a:p>
            <a:pPr marL="342900" indent="-342900">
              <a:lnSpc>
                <a:spcPct val="200000"/>
              </a:lnSpc>
              <a:buFont typeface="+mj-lt"/>
              <a:buAutoNum type="alphaLcParenR"/>
            </a:pPr>
            <a:r>
              <a:rPr lang="en-US" dirty="0" smtClean="0"/>
              <a:t>6, 6, 6</a:t>
            </a:r>
          </a:p>
          <a:p>
            <a:pPr marL="342900" indent="-342900">
              <a:lnSpc>
                <a:spcPct val="200000"/>
              </a:lnSpc>
              <a:buFont typeface="+mj-lt"/>
              <a:buAutoNum type="alphaLcParenR"/>
            </a:pPr>
            <a:r>
              <a:rPr lang="en-US" dirty="0" smtClean="0"/>
              <a:t>2, 3, 4</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239000" y="3486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54</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514350"/>
            <a:ext cx="4998720" cy="4492625"/>
          </a:xfrm>
          <a:prstGeom prst="rect">
            <a:avLst/>
          </a:prstGeom>
        </p:spPr>
        <p:txBody>
          <a:bodyPr wrap="square">
            <a:spAutoFit/>
          </a:bodyPr>
          <a:lstStyle/>
          <a:p>
            <a:pPr lvl="0">
              <a:lnSpc>
                <a:spcPct val="130000"/>
              </a:lnSpc>
              <a:buNone/>
            </a:pPr>
            <a:r>
              <a:rPr lang="en-US" sz="2000" dirty="0" smtClean="0">
                <a:solidFill>
                  <a:schemeClr val="bg1"/>
                </a:solidFill>
              </a:rPr>
              <a:t>Predict the output of following code:</a:t>
            </a:r>
            <a:endParaRPr lang="en-IN" sz="2000" dirty="0" smtClean="0">
              <a:solidFill>
                <a:schemeClr val="bg1"/>
              </a:solidFill>
            </a:endParaRPr>
          </a:p>
          <a:p>
            <a:pPr>
              <a:lnSpc>
                <a:spcPct val="130000"/>
              </a:lnSpc>
              <a:buNone/>
            </a:pPr>
            <a:r>
              <a:rPr lang="en-US" sz="2000" dirty="0" smtClean="0">
                <a:solidFill>
                  <a:schemeClr val="bg1"/>
                </a:solidFill>
              </a:rPr>
              <a:t> #include&lt;stdio.h&gt;</a:t>
            </a:r>
          </a:p>
          <a:p>
            <a:pPr>
              <a:lnSpc>
                <a:spcPct val="130000"/>
              </a:lnSpc>
              <a:buNone/>
            </a:pPr>
            <a:r>
              <a:rPr lang="en-US" sz="2000" dirty="0" smtClean="0">
                <a:solidFill>
                  <a:schemeClr val="bg1"/>
                </a:solidFill>
              </a:rPr>
              <a:t>void  main()</a:t>
            </a:r>
            <a:endParaRPr lang="en-IN" sz="2000" dirty="0" smtClean="0">
              <a:solidFill>
                <a:schemeClr val="bg1"/>
              </a:solidFill>
            </a:endParaRPr>
          </a:p>
          <a:p>
            <a:pPr>
              <a:lnSpc>
                <a:spcPct val="130000"/>
              </a:lnSpc>
              <a:buNone/>
            </a:pPr>
            <a:r>
              <a:rPr lang="en-US" sz="2000" dirty="0" smtClean="0">
                <a:solidFill>
                  <a:schemeClr val="bg1"/>
                </a:solidFill>
              </a:rPr>
              <a:t>{</a:t>
            </a:r>
            <a:endParaRPr lang="en-IN" sz="2000" dirty="0" smtClean="0">
              <a:solidFill>
                <a:schemeClr val="bg1"/>
              </a:solidFill>
            </a:endParaRPr>
          </a:p>
          <a:p>
            <a:pPr lvl="2">
              <a:lnSpc>
                <a:spcPct val="130000"/>
              </a:lnSpc>
              <a:buNone/>
            </a:pPr>
            <a:r>
              <a:rPr lang="en-US" sz="2000" dirty="0" smtClean="0">
                <a:solidFill>
                  <a:schemeClr val="bg1"/>
                </a:solidFill>
              </a:rPr>
              <a:t>int a=10,*p;</a:t>
            </a:r>
            <a:endParaRPr lang="en-IN" sz="2000" dirty="0" smtClean="0">
              <a:solidFill>
                <a:schemeClr val="bg1"/>
              </a:solidFill>
            </a:endParaRPr>
          </a:p>
          <a:p>
            <a:pPr lvl="2">
              <a:lnSpc>
                <a:spcPct val="130000"/>
              </a:lnSpc>
              <a:buNone/>
            </a:pPr>
            <a:r>
              <a:rPr lang="en-US" sz="2000" dirty="0" smtClean="0">
                <a:solidFill>
                  <a:schemeClr val="bg1"/>
                </a:solidFill>
              </a:rPr>
              <a:t>int *</a:t>
            </a:r>
            <a:r>
              <a:rPr lang="en-US" sz="2000" dirty="0" err="1" smtClean="0">
                <a:solidFill>
                  <a:schemeClr val="bg1"/>
                </a:solidFill>
              </a:rPr>
              <a:t>vp</a:t>
            </a:r>
            <a:r>
              <a:rPr lang="en-US" sz="2000" dirty="0" smtClean="0">
                <a:solidFill>
                  <a:schemeClr val="bg1"/>
                </a:solidFill>
              </a:rPr>
              <a:t>;</a:t>
            </a:r>
            <a:endParaRPr lang="en-IN" sz="2000" dirty="0" smtClean="0">
              <a:solidFill>
                <a:schemeClr val="bg1"/>
              </a:solidFill>
            </a:endParaRPr>
          </a:p>
          <a:p>
            <a:pPr lvl="2">
              <a:lnSpc>
                <a:spcPct val="130000"/>
              </a:lnSpc>
              <a:buNone/>
            </a:pPr>
            <a:r>
              <a:rPr lang="en-US" sz="2000" dirty="0" smtClean="0">
                <a:solidFill>
                  <a:schemeClr val="bg1"/>
                </a:solidFill>
              </a:rPr>
              <a:t>p=&amp;a;</a:t>
            </a:r>
            <a:endParaRPr lang="en-IN" sz="2000" dirty="0" smtClean="0">
              <a:solidFill>
                <a:schemeClr val="bg1"/>
              </a:solidFill>
            </a:endParaRPr>
          </a:p>
          <a:p>
            <a:pPr lvl="2">
              <a:lnSpc>
                <a:spcPct val="130000"/>
              </a:lnSpc>
              <a:buNone/>
            </a:pPr>
            <a:r>
              <a:rPr lang="en-US" sz="2000" dirty="0" err="1" smtClean="0">
                <a:solidFill>
                  <a:schemeClr val="bg1"/>
                </a:solidFill>
              </a:rPr>
              <a:t>vp</a:t>
            </a:r>
            <a:r>
              <a:rPr lang="en-US" sz="2000" dirty="0" smtClean="0">
                <a:solidFill>
                  <a:schemeClr val="bg1"/>
                </a:solidFill>
              </a:rPr>
              <a:t>=p;</a:t>
            </a:r>
            <a:endParaRPr lang="en-IN" sz="2000" dirty="0" smtClean="0">
              <a:solidFill>
                <a:schemeClr val="bg1"/>
              </a:solidFill>
            </a:endParaRPr>
          </a:p>
          <a:p>
            <a:pPr lvl="2">
              <a:lnSpc>
                <a:spcPct val="130000"/>
              </a:lnSpc>
              <a:buNone/>
            </a:pPr>
            <a:r>
              <a:rPr lang="en-US" sz="2000" dirty="0" smtClean="0">
                <a:solidFill>
                  <a:schemeClr val="bg1"/>
                </a:solidFill>
              </a:rPr>
              <a:t>printf(“%d”,*p);</a:t>
            </a:r>
            <a:endParaRPr lang="en-IN" sz="2000" dirty="0" smtClean="0">
              <a:solidFill>
                <a:schemeClr val="bg1"/>
              </a:solidFill>
            </a:endParaRPr>
          </a:p>
          <a:p>
            <a:pPr lvl="2">
              <a:lnSpc>
                <a:spcPct val="130000"/>
              </a:lnSpc>
              <a:buNone/>
            </a:pPr>
            <a:r>
              <a:rPr lang="en-US" sz="2000" dirty="0" smtClean="0">
                <a:solidFill>
                  <a:schemeClr val="bg1"/>
                </a:solidFill>
              </a:rPr>
              <a:t>printf(“%d”,*</a:t>
            </a:r>
            <a:r>
              <a:rPr lang="en-US" sz="2000" dirty="0" err="1" smtClean="0">
                <a:solidFill>
                  <a:schemeClr val="bg1"/>
                </a:solidFill>
              </a:rPr>
              <a:t>vp</a:t>
            </a:r>
            <a:r>
              <a:rPr lang="en-US" sz="2000" dirty="0" smtClean="0">
                <a:solidFill>
                  <a:schemeClr val="bg1"/>
                </a:solidFill>
              </a:rPr>
              <a:t>);</a:t>
            </a:r>
            <a:endParaRPr lang="en-IN" sz="2000" dirty="0" smtClean="0">
              <a:solidFill>
                <a:schemeClr val="bg1"/>
              </a:solidFill>
            </a:endParaRPr>
          </a:p>
          <a:p>
            <a:pPr>
              <a:lnSpc>
                <a:spcPct val="13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1010</a:t>
            </a:r>
          </a:p>
          <a:p>
            <a:pPr marL="342900" indent="-342900">
              <a:lnSpc>
                <a:spcPct val="200000"/>
              </a:lnSpc>
              <a:buFont typeface="+mj-lt"/>
              <a:buAutoNum type="alphaLcParenR"/>
            </a:pPr>
            <a:r>
              <a:rPr lang="en-US" dirty="0" smtClean="0">
                <a:solidFill>
                  <a:schemeClr val="tx1"/>
                </a:solidFill>
              </a:rPr>
              <a:t>Garbage Value</a:t>
            </a:r>
            <a:endParaRPr lang="en-US" dirty="0">
              <a:solidFill>
                <a:schemeClr val="tx1"/>
              </a:solidFill>
            </a:endParaRPr>
          </a:p>
          <a:p>
            <a:pPr marL="342900" indent="-342900">
              <a:lnSpc>
                <a:spcPct val="200000"/>
              </a:lnSpc>
              <a:buFont typeface="+mj-lt"/>
              <a:buAutoNum type="alphaLcParenR"/>
            </a:pPr>
            <a:r>
              <a:rPr lang="en-US" dirty="0" smtClean="0"/>
              <a:t>Typecasting – Error</a:t>
            </a:r>
          </a:p>
          <a:p>
            <a:pPr marL="342900" indent="-342900">
              <a:lnSpc>
                <a:spcPct val="200000"/>
              </a:lnSpc>
              <a:buFont typeface="+mj-lt"/>
              <a:buAutoNum type="alphaLcParenR"/>
            </a:pPr>
            <a:r>
              <a:rPr lang="en-US" dirty="0" smtClean="0"/>
              <a:t>10, Garbage value</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343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55</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91680" y="3151443"/>
            <a:ext cx="6035242"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similar data types  - </a:t>
            </a:r>
            <a:r>
              <a:rPr lang="en-US" sz="2800" b="1" dirty="0" smtClean="0">
                <a:solidFill>
                  <a:srgbClr val="FF0000"/>
                </a:solidFill>
                <a:effectLst>
                  <a:outerShdw blurRad="38100" dist="38100" dir="2700000" algn="tl">
                    <a:srgbClr val="000000">
                      <a:alpha val="43137"/>
                    </a:srgbClr>
                  </a:outerShdw>
                </a:effectLst>
              </a:rPr>
              <a:t>Array </a:t>
            </a:r>
            <a:endParaRPr lang="en-IN" sz="2800" b="1" dirty="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539553" y="1963747"/>
            <a:ext cx="2390270" cy="738664"/>
          </a:xfrm>
          <a:prstGeom prst="rect">
            <a:avLst/>
          </a:prstGeom>
        </p:spPr>
        <p:txBody>
          <a:bodyPr wrap="none">
            <a:spAutoFit/>
          </a:bodyPr>
          <a:lstStyle/>
          <a:p>
            <a:pPr>
              <a:lnSpc>
                <a:spcPct val="150000"/>
              </a:lnSpc>
            </a:pPr>
            <a:r>
              <a:rPr lang="en-US" sz="2800" b="1" dirty="0" smtClean="0">
                <a:effectLst>
                  <a:outerShdw blurRad="38100" dist="38100" dir="2700000" algn="tl">
                    <a:srgbClr val="000000">
                      <a:alpha val="43137"/>
                    </a:srgbClr>
                  </a:outerShdw>
                </a:effectLst>
              </a:rPr>
              <a:t>int</a:t>
            </a:r>
            <a:r>
              <a:rPr lang="en-US" sz="2800" b="1" dirty="0" smtClean="0">
                <a:solidFill>
                  <a:srgbClr val="FF0000"/>
                </a:solidFill>
                <a:effectLst>
                  <a:outerShdw blurRad="38100" dist="38100" dir="2700000" algn="tl">
                    <a:srgbClr val="000000">
                      <a:alpha val="43137"/>
                    </a:srgbClr>
                  </a:outerShdw>
                </a:effectLst>
              </a:rPr>
              <a:t> n</a:t>
            </a:r>
            <a:r>
              <a:rPr lang="en-US" sz="2800" b="1" baseline="0" dirty="0" smtClean="0">
                <a:solidFill>
                  <a:srgbClr val="FF0000"/>
                </a:solidFill>
                <a:effectLst>
                  <a:outerShdw blurRad="38100" dist="38100" dir="2700000" algn="tl">
                    <a:srgbClr val="000000">
                      <a:alpha val="43137"/>
                    </a:srgbClr>
                  </a:outerShdw>
                </a:effectLst>
              </a:rPr>
              <a:t>um [100]; </a:t>
            </a:r>
            <a:endParaRPr lang="en-US" sz="2800" baseline="0" dirty="0" smtClean="0"/>
          </a:p>
        </p:txBody>
      </p:sp>
      <p:sp>
        <p:nvSpPr>
          <p:cNvPr id="19" name="Rectangle 18"/>
          <p:cNvSpPr/>
          <p:nvPr/>
        </p:nvSpPr>
        <p:spPr>
          <a:xfrm>
            <a:off x="2915816" y="2017757"/>
            <a:ext cx="5960414" cy="646331"/>
          </a:xfrm>
          <a:prstGeom prst="rect">
            <a:avLst/>
          </a:prstGeom>
        </p:spPr>
        <p:txBody>
          <a:bodyPr wrap="none">
            <a:spAutoFit/>
          </a:bodyPr>
          <a:lstStyle/>
          <a:p>
            <a:pPr>
              <a:lnSpc>
                <a:spcPct val="150000"/>
              </a:lnSpc>
              <a:buFontTx/>
              <a:buChar char="-"/>
            </a:pPr>
            <a:r>
              <a:rPr lang="en-US" sz="2400" dirty="0" smtClean="0"/>
              <a:t>100 integer values can be stored in num array</a:t>
            </a:r>
          </a:p>
        </p:txBody>
      </p:sp>
      <p:sp>
        <p:nvSpPr>
          <p:cNvPr id="20" name="Rectangle 19"/>
          <p:cNvSpPr/>
          <p:nvPr/>
        </p:nvSpPr>
        <p:spPr>
          <a:xfrm>
            <a:off x="539555" y="2571754"/>
            <a:ext cx="2000741" cy="954107"/>
          </a:xfrm>
          <a:prstGeom prst="rect">
            <a:avLst/>
          </a:prstGeom>
        </p:spPr>
        <p:txBody>
          <a:bodyPr wrap="square">
            <a:spAutoFit/>
          </a:bodyPr>
          <a:lstStyle/>
          <a:p>
            <a:pPr>
              <a:lnSpc>
                <a:spcPct val="200000"/>
              </a:lnSpc>
            </a:pPr>
            <a:r>
              <a:rPr lang="en-US" sz="2800" b="1" dirty="0" smtClean="0">
                <a:effectLst>
                  <a:outerShdw blurRad="38100" dist="38100" dir="2700000" algn="tl">
                    <a:srgbClr val="000000">
                      <a:alpha val="43137"/>
                    </a:srgbClr>
                  </a:outerShdw>
                </a:effectLst>
              </a:rPr>
              <a:t>float</a:t>
            </a:r>
            <a:r>
              <a:rPr lang="en-US" sz="2800" b="1" dirty="0" smtClean="0">
                <a:solidFill>
                  <a:srgbClr val="FF0000"/>
                </a:solidFill>
                <a:effectLst>
                  <a:outerShdw blurRad="38100" dist="38100" dir="2700000" algn="tl">
                    <a:srgbClr val="000000">
                      <a:alpha val="43137"/>
                    </a:srgbClr>
                  </a:outerShdw>
                </a:effectLst>
              </a:rPr>
              <a:t>  a</a:t>
            </a:r>
            <a:r>
              <a:rPr lang="en-US" sz="2800" b="1" baseline="0" dirty="0" smtClean="0">
                <a:solidFill>
                  <a:srgbClr val="FF0000"/>
                </a:solidFill>
                <a:effectLst>
                  <a:outerShdw blurRad="38100" dist="38100" dir="2700000" algn="tl">
                    <a:srgbClr val="000000">
                      <a:alpha val="43137"/>
                    </a:srgbClr>
                  </a:outerShdw>
                </a:effectLst>
              </a:rPr>
              <a:t>[10]; </a:t>
            </a:r>
          </a:p>
        </p:txBody>
      </p:sp>
      <p:sp>
        <p:nvSpPr>
          <p:cNvPr id="27" name="Rectangle 26"/>
          <p:cNvSpPr/>
          <p:nvPr/>
        </p:nvSpPr>
        <p:spPr>
          <a:xfrm>
            <a:off x="539559" y="3381846"/>
            <a:ext cx="1806905" cy="954107"/>
          </a:xfrm>
          <a:prstGeom prst="rect">
            <a:avLst/>
          </a:prstGeom>
        </p:spPr>
        <p:txBody>
          <a:bodyPr wrap="none">
            <a:spAutoFit/>
          </a:bodyPr>
          <a:lstStyle/>
          <a:p>
            <a:pPr>
              <a:lnSpc>
                <a:spcPct val="200000"/>
              </a:lnSpc>
            </a:pPr>
            <a:r>
              <a:rPr lang="en-US" sz="2800" b="1" dirty="0" smtClean="0">
                <a:effectLst>
                  <a:outerShdw blurRad="38100" dist="38100" dir="2700000" algn="tl">
                    <a:srgbClr val="000000">
                      <a:alpha val="43137"/>
                    </a:srgbClr>
                  </a:outerShdw>
                </a:effectLst>
              </a:rPr>
              <a:t>char </a:t>
            </a:r>
            <a:r>
              <a:rPr lang="en-US" sz="2800" b="1" dirty="0" smtClean="0">
                <a:solidFill>
                  <a:srgbClr val="FF0000"/>
                </a:solidFill>
                <a:effectLst>
                  <a:outerShdw blurRad="38100" dist="38100" dir="2700000" algn="tl">
                    <a:srgbClr val="000000">
                      <a:alpha val="43137"/>
                    </a:srgbClr>
                  </a:outerShdw>
                </a:effectLst>
              </a:rPr>
              <a:t>b[10];</a:t>
            </a:r>
            <a:endParaRPr lang="en-US" sz="2800" dirty="0" smtClean="0"/>
          </a:p>
        </p:txBody>
      </p:sp>
      <p:sp>
        <p:nvSpPr>
          <p:cNvPr id="29" name="Rectangle 28"/>
          <p:cNvSpPr/>
          <p:nvPr/>
        </p:nvSpPr>
        <p:spPr>
          <a:xfrm>
            <a:off x="2843809" y="3601819"/>
            <a:ext cx="5976664" cy="646331"/>
          </a:xfrm>
          <a:prstGeom prst="rect">
            <a:avLst/>
          </a:prstGeom>
        </p:spPr>
        <p:txBody>
          <a:bodyPr wrap="square">
            <a:spAutoFit/>
          </a:bodyPr>
          <a:lstStyle/>
          <a:p>
            <a:pPr>
              <a:lnSpc>
                <a:spcPct val="150000"/>
              </a:lnSpc>
              <a:buFontTx/>
              <a:buChar char="-"/>
            </a:pPr>
            <a:r>
              <a:rPr lang="en-US" sz="2400" dirty="0" smtClean="0"/>
              <a:t> 10  characters can be stored in this array </a:t>
            </a:r>
          </a:p>
        </p:txBody>
      </p:sp>
      <p:sp>
        <p:nvSpPr>
          <p:cNvPr id="30" name="Rectangle 29"/>
          <p:cNvSpPr/>
          <p:nvPr/>
        </p:nvSpPr>
        <p:spPr>
          <a:xfrm>
            <a:off x="2862536" y="2820269"/>
            <a:ext cx="5976664" cy="646331"/>
          </a:xfrm>
          <a:prstGeom prst="rect">
            <a:avLst/>
          </a:prstGeom>
        </p:spPr>
        <p:txBody>
          <a:bodyPr wrap="square">
            <a:spAutoFit/>
          </a:bodyPr>
          <a:lstStyle/>
          <a:p>
            <a:pPr>
              <a:lnSpc>
                <a:spcPct val="150000"/>
              </a:lnSpc>
              <a:buFontTx/>
              <a:buChar char="-"/>
            </a:pPr>
            <a:r>
              <a:rPr lang="en-US" sz="2400" dirty="0" smtClean="0"/>
              <a:t> 10 float values can be stored in this array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1000"/>
                                        <p:tgtEl>
                                          <p:spTgt spid="18"/>
                                        </p:tgtEl>
                                      </p:cBhvr>
                                    </p:animEffect>
                                  </p:childTnLst>
                                </p:cTn>
                              </p:par>
                              <p:par>
                                <p:cTn id="8" presetID="64" presetClass="path" presetSubtype="0" accel="50000" decel="50000" fill="hold" grpId="1" nodeType="withEffect">
                                  <p:stCondLst>
                                    <p:cond delay="0"/>
                                  </p:stCondLst>
                                  <p:childTnLst>
                                    <p:animMotion origin="layout" path="M -5.55556E-7 -4.44444E-6 L 0.00087 -0.43425 " pathEditMode="relative" rAng="0" ptsTypes="AA">
                                      <p:cBhvr>
                                        <p:cTn id="9" dur="2000" fill="hold"/>
                                        <p:tgtEl>
                                          <p:spTgt spid="18"/>
                                        </p:tgtEl>
                                        <p:attrNameLst>
                                          <p:attrName>ppt_x</p:attrName>
                                          <p:attrName>ppt_y</p:attrName>
                                        </p:attrNameLst>
                                      </p:cBhvr>
                                      <p:rCtr x="0" y="-217"/>
                                    </p:animMotion>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strips(upRight)">
                                      <p:cBhvr>
                                        <p:cTn id="14" dur="1000"/>
                                        <p:tgtEl>
                                          <p:spTgt spid="17"/>
                                        </p:tgtEl>
                                      </p:cBhvr>
                                    </p:animEffect>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strips(upRight)">
                                      <p:cBhvr>
                                        <p:cTn id="18" dur="1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upRight)">
                                      <p:cBhvr>
                                        <p:cTn id="23" dur="1000"/>
                                        <p:tgtEl>
                                          <p:spTgt spid="20"/>
                                        </p:tgtEl>
                                      </p:cBhvr>
                                    </p:animEffect>
                                  </p:childTnLst>
                                </p:cTn>
                              </p:par>
                            </p:childTnLst>
                          </p:cTn>
                        </p:par>
                        <p:par>
                          <p:cTn id="24" fill="hold">
                            <p:stCondLst>
                              <p:cond delay="1000"/>
                            </p:stCondLst>
                            <p:childTnLst>
                              <p:par>
                                <p:cTn id="25" presetID="18" presetClass="entr" presetSubtype="3"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strips(upRight)">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trips(upRight)">
                                      <p:cBhvr>
                                        <p:cTn id="32" dur="1000"/>
                                        <p:tgtEl>
                                          <p:spTgt spid="27"/>
                                        </p:tgtEl>
                                      </p:cBhvr>
                                    </p:animEffect>
                                  </p:childTnLst>
                                </p:cTn>
                              </p:par>
                            </p:childTnLst>
                          </p:cTn>
                        </p:par>
                        <p:par>
                          <p:cTn id="33" fill="hold">
                            <p:stCondLst>
                              <p:cond delay="1000"/>
                            </p:stCondLst>
                            <p:childTnLst>
                              <p:par>
                                <p:cTn id="34" presetID="18" presetClass="entr" presetSubtype="3"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strips(upRight)">
                                      <p:cBhvr>
                                        <p:cTn id="3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7" grpId="0"/>
      <p:bldP spid="19" grpId="0"/>
      <p:bldP spid="20" grpId="0"/>
      <p:bldP spid="27" grpId="0"/>
      <p:bldP spid="29" grpId="0"/>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105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601504"/>
            <a:ext cx="4846320" cy="4338320"/>
          </a:xfrm>
          <a:prstGeom prst="rect">
            <a:avLst/>
          </a:prstGeom>
        </p:spPr>
        <p:txBody>
          <a:bodyPr wrap="square">
            <a:spAutoFit/>
          </a:bodyPr>
          <a:lstStyle/>
          <a:p>
            <a:pPr lvl="0">
              <a:lnSpc>
                <a:spcPct val="120000"/>
              </a:lnSpc>
              <a:buNone/>
            </a:pPr>
            <a:r>
              <a:rPr lang="en-US" sz="2000" dirty="0" smtClean="0">
                <a:solidFill>
                  <a:schemeClr val="bg1"/>
                </a:solidFill>
              </a:rPr>
              <a:t>Predict the output :</a:t>
            </a:r>
            <a:endParaRPr lang="en-IN" sz="2000" dirty="0" smtClean="0">
              <a:solidFill>
                <a:schemeClr val="bg1"/>
              </a:solidFill>
            </a:endParaRPr>
          </a:p>
          <a:p>
            <a:pPr>
              <a:lnSpc>
                <a:spcPct val="120000"/>
              </a:lnSpc>
              <a:buNone/>
            </a:pPr>
            <a:r>
              <a:rPr lang="en-US" sz="2000" dirty="0" smtClean="0">
                <a:solidFill>
                  <a:schemeClr val="bg1"/>
                </a:solidFill>
              </a:rPr>
              <a:t> void main()   {</a:t>
            </a:r>
            <a:endParaRPr lang="en-IN" sz="2000" dirty="0" smtClean="0">
              <a:solidFill>
                <a:schemeClr val="bg1"/>
              </a:solidFill>
            </a:endParaRPr>
          </a:p>
          <a:p>
            <a:pPr lvl="1">
              <a:lnSpc>
                <a:spcPct val="120000"/>
              </a:lnSpc>
              <a:buNone/>
            </a:pPr>
            <a:r>
              <a:rPr lang="en-US" sz="2000" dirty="0" smtClean="0">
                <a:solidFill>
                  <a:schemeClr val="bg1"/>
                </a:solidFill>
              </a:rPr>
              <a:t>int a=10, b=20;</a:t>
            </a:r>
            <a:endParaRPr lang="en-IN" sz="2000" dirty="0" smtClean="0">
              <a:solidFill>
                <a:schemeClr val="bg1"/>
              </a:solidFill>
            </a:endParaRPr>
          </a:p>
          <a:p>
            <a:pPr lvl="1">
              <a:lnSpc>
                <a:spcPct val="120000"/>
              </a:lnSpc>
              <a:buNone/>
            </a:pPr>
            <a:r>
              <a:rPr lang="en-US" sz="2000" dirty="0" smtClean="0">
                <a:solidFill>
                  <a:schemeClr val="bg1"/>
                </a:solidFill>
              </a:rPr>
              <a:t>int *p, *q, **pp, **qq;</a:t>
            </a:r>
            <a:endParaRPr lang="en-IN" sz="2000" dirty="0" smtClean="0">
              <a:solidFill>
                <a:schemeClr val="bg1"/>
              </a:solidFill>
            </a:endParaRPr>
          </a:p>
          <a:p>
            <a:pPr lvl="1">
              <a:lnSpc>
                <a:spcPct val="120000"/>
              </a:lnSpc>
              <a:buNone/>
            </a:pPr>
            <a:r>
              <a:rPr lang="en-US" sz="2000" dirty="0" smtClean="0">
                <a:solidFill>
                  <a:schemeClr val="bg1"/>
                </a:solidFill>
              </a:rPr>
              <a:t>p=&amp;a;</a:t>
            </a:r>
            <a:endParaRPr lang="en-IN" sz="2000" dirty="0" smtClean="0">
              <a:solidFill>
                <a:schemeClr val="bg1"/>
              </a:solidFill>
            </a:endParaRPr>
          </a:p>
          <a:p>
            <a:pPr lvl="1">
              <a:lnSpc>
                <a:spcPct val="120000"/>
              </a:lnSpc>
              <a:buNone/>
            </a:pPr>
            <a:r>
              <a:rPr lang="en-US" sz="2000" dirty="0" smtClean="0">
                <a:solidFill>
                  <a:schemeClr val="bg1"/>
                </a:solidFill>
              </a:rPr>
              <a:t>q=&amp;b;</a:t>
            </a:r>
          </a:p>
          <a:p>
            <a:pPr lvl="1">
              <a:lnSpc>
                <a:spcPct val="120000"/>
              </a:lnSpc>
              <a:buNone/>
            </a:pPr>
            <a:r>
              <a:rPr lang="en-US" sz="2000" dirty="0" smtClean="0">
                <a:solidFill>
                  <a:schemeClr val="bg1"/>
                </a:solidFill>
              </a:rPr>
              <a:t>pp=&amp;p;</a:t>
            </a:r>
          </a:p>
          <a:p>
            <a:pPr lvl="1">
              <a:lnSpc>
                <a:spcPct val="120000"/>
              </a:lnSpc>
              <a:buNone/>
            </a:pPr>
            <a:r>
              <a:rPr lang="en-US" sz="2000" dirty="0" smtClean="0">
                <a:solidFill>
                  <a:schemeClr val="bg1"/>
                </a:solidFill>
              </a:rPr>
              <a:t>qq=&amp;q;</a:t>
            </a:r>
            <a:endParaRPr lang="en-IN" sz="2000" dirty="0" smtClean="0">
              <a:solidFill>
                <a:schemeClr val="bg1"/>
              </a:solidFill>
            </a:endParaRPr>
          </a:p>
          <a:p>
            <a:pPr>
              <a:lnSpc>
                <a:spcPct val="120000"/>
              </a:lnSpc>
              <a:buNone/>
            </a:pPr>
            <a:r>
              <a:rPr lang="en-US" sz="2000" dirty="0" smtClean="0">
                <a:solidFill>
                  <a:schemeClr val="bg1"/>
                </a:solidFill>
              </a:rPr>
              <a:t>}</a:t>
            </a:r>
            <a:endParaRPr lang="en-IN" sz="2000" dirty="0" smtClean="0">
              <a:solidFill>
                <a:schemeClr val="bg1"/>
              </a:solidFill>
            </a:endParaRPr>
          </a:p>
          <a:p>
            <a:pPr>
              <a:lnSpc>
                <a:spcPct val="150000"/>
              </a:lnSpc>
            </a:pPr>
            <a:r>
              <a:rPr lang="en-US" sz="2000" dirty="0" smtClean="0">
                <a:solidFill>
                  <a:schemeClr val="bg1"/>
                </a:solidFill>
              </a:rPr>
              <a:t>Consider the address of a as 1000, b as 2000, p as 3000, q as 4000 and pp as 5000</a:t>
            </a:r>
            <a:endParaRPr lang="en-IN" sz="2000" dirty="0" smtClean="0">
              <a:solidFill>
                <a:schemeClr val="bg1"/>
              </a:solidFill>
            </a:endParaRPr>
          </a:p>
        </p:txBody>
      </p:sp>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56</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4580751"/>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strVal val="#ppt_w*0.70"/>
                                          </p:val>
                                        </p:tav>
                                        <p:tav tm="100000">
                                          <p:val>
                                            <p:strVal val="#ppt_w"/>
                                          </p:val>
                                        </p:tav>
                                      </p:tavLst>
                                    </p:anim>
                                    <p:anim calcmode="lin" valueType="num">
                                      <p:cBhvr>
                                        <p:cTn id="18" dur="1000" fill="hold"/>
                                        <p:tgtEl>
                                          <p:spTgt spid="18"/>
                                        </p:tgtEl>
                                        <p:attrNameLst>
                                          <p:attrName>ppt_h</p:attrName>
                                        </p:attrNameLst>
                                      </p:cBhvr>
                                      <p:tavLst>
                                        <p:tav tm="0">
                                          <p:val>
                                            <p:strVal val="#ppt_h"/>
                                          </p:val>
                                        </p:tav>
                                        <p:tav tm="100000">
                                          <p:val>
                                            <p:strVal val="#ppt_h"/>
                                          </p:val>
                                        </p:tav>
                                      </p:tavLst>
                                    </p:anim>
                                    <p:animEffect transition="in" filter="fade">
                                      <p:cBhvr>
                                        <p:cTn id="19" dur="1000"/>
                                        <p:tgtEl>
                                          <p:spTgt spid="18"/>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strVal val="#ppt_w*0.70"/>
                                          </p:val>
                                        </p:tav>
                                        <p:tav tm="100000">
                                          <p:val>
                                            <p:strVal val="#ppt_w"/>
                                          </p:val>
                                        </p:tav>
                                      </p:tavLst>
                                    </p:anim>
                                    <p:anim calcmode="lin" valueType="num">
                                      <p:cBhvr>
                                        <p:cTn id="23" dur="1000" fill="hold"/>
                                        <p:tgtEl>
                                          <p:spTgt spid="17"/>
                                        </p:tgtEl>
                                        <p:attrNameLst>
                                          <p:attrName>ppt_h</p:attrName>
                                        </p:attrNameLst>
                                      </p:cBhvr>
                                      <p:tavLst>
                                        <p:tav tm="0">
                                          <p:val>
                                            <p:strVal val="#ppt_h"/>
                                          </p:val>
                                        </p:tav>
                                        <p:tav tm="100000">
                                          <p:val>
                                            <p:strVal val="#ppt_h"/>
                                          </p:val>
                                        </p:tav>
                                      </p:tavLst>
                                    </p:anim>
                                    <p:animEffect transition="in" filter="fade">
                                      <p:cBhvr>
                                        <p:cTn id="24" dur="1000"/>
                                        <p:tgtEl>
                                          <p:spTgt spid="17"/>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strVal val="#ppt_w*0.70"/>
                                          </p:val>
                                        </p:tav>
                                        <p:tav tm="100000">
                                          <p:val>
                                            <p:strVal val="#ppt_w"/>
                                          </p:val>
                                        </p:tav>
                                      </p:tavLst>
                                    </p:anim>
                                    <p:anim calcmode="lin" valueType="num">
                                      <p:cBhvr>
                                        <p:cTn id="28" dur="1000" fill="hold"/>
                                        <p:tgtEl>
                                          <p:spTgt spid="15"/>
                                        </p:tgtEl>
                                        <p:attrNameLst>
                                          <p:attrName>ppt_h</p:attrName>
                                        </p:attrNameLst>
                                      </p:cBhvr>
                                      <p:tavLst>
                                        <p:tav tm="0">
                                          <p:val>
                                            <p:strVal val="#ppt_h"/>
                                          </p:val>
                                        </p:tav>
                                        <p:tav tm="100000">
                                          <p:val>
                                            <p:strVal val="#ppt_h"/>
                                          </p:val>
                                        </p:tav>
                                      </p:tavLst>
                                    </p:anim>
                                    <p:animEffect transition="in" filter="fade">
                                      <p:cBhvr>
                                        <p:cTn id="29" dur="1000"/>
                                        <p:tgtEl>
                                          <p:spTgt spid="15"/>
                                        </p:tgtEl>
                                      </p:cBhvr>
                                    </p:animEffect>
                                  </p:childTnLst>
                                </p:cTn>
                              </p:par>
                            </p:childTnLst>
                          </p:cTn>
                        </p:par>
                        <p:par>
                          <p:cTn id="30" fill="hold">
                            <p:stCondLst>
                              <p:cond delay="1000"/>
                            </p:stCondLst>
                            <p:childTnLst>
                              <p:par>
                                <p:cTn id="31" presetID="55"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1000" fill="hold"/>
                                        <p:tgtEl>
                                          <p:spTgt spid="22"/>
                                        </p:tgtEl>
                                        <p:attrNameLst>
                                          <p:attrName>ppt_w</p:attrName>
                                        </p:attrNameLst>
                                      </p:cBhvr>
                                      <p:tavLst>
                                        <p:tav tm="0">
                                          <p:val>
                                            <p:strVal val="#ppt_w*0.70"/>
                                          </p:val>
                                        </p:tav>
                                        <p:tav tm="100000">
                                          <p:val>
                                            <p:strVal val="#ppt_w"/>
                                          </p:val>
                                        </p:tav>
                                      </p:tavLst>
                                    </p:anim>
                                    <p:anim calcmode="lin" valueType="num">
                                      <p:cBhvr>
                                        <p:cTn id="34" dur="1000" fill="hold"/>
                                        <p:tgtEl>
                                          <p:spTgt spid="22"/>
                                        </p:tgtEl>
                                        <p:attrNameLst>
                                          <p:attrName>ppt_h</p:attrName>
                                        </p:attrNameLst>
                                      </p:cBhvr>
                                      <p:tavLst>
                                        <p:tav tm="0">
                                          <p:val>
                                            <p:strVal val="#ppt_h"/>
                                          </p:val>
                                        </p:tav>
                                        <p:tav tm="100000">
                                          <p:val>
                                            <p:strVal val="#ppt_h"/>
                                          </p:val>
                                        </p:tav>
                                      </p:tavLst>
                                    </p:anim>
                                    <p:animEffect transition="in" filter="fade">
                                      <p:cBhvr>
                                        <p:cTn id="35" dur="1000"/>
                                        <p:tgtEl>
                                          <p:spTgt spid="22"/>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strVal val="#ppt_w*0.70"/>
                                          </p:val>
                                        </p:tav>
                                        <p:tav tm="100000">
                                          <p:val>
                                            <p:strVal val="#ppt_w"/>
                                          </p:val>
                                        </p:tav>
                                      </p:tavLst>
                                    </p:anim>
                                    <p:anim calcmode="lin" valueType="num">
                                      <p:cBhvr>
                                        <p:cTn id="44" dur="1000" fill="hold"/>
                                        <p:tgtEl>
                                          <p:spTgt spid="21"/>
                                        </p:tgtEl>
                                        <p:attrNameLst>
                                          <p:attrName>ppt_h</p:attrName>
                                        </p:attrNameLst>
                                      </p:cBhvr>
                                      <p:tavLst>
                                        <p:tav tm="0">
                                          <p:val>
                                            <p:strVal val="#ppt_h"/>
                                          </p:val>
                                        </p:tav>
                                        <p:tav tm="100000">
                                          <p:val>
                                            <p:strVal val="#ppt_h"/>
                                          </p:val>
                                        </p:tav>
                                      </p:tavLst>
                                    </p:anim>
                                    <p:animEffect transition="in" filter="fade">
                                      <p:cBhvr>
                                        <p:cTn id="45" dur="1000"/>
                                        <p:tgtEl>
                                          <p:spTgt spid="21"/>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1000" fill="hold"/>
                                        <p:tgtEl>
                                          <p:spTgt spid="20"/>
                                        </p:tgtEl>
                                        <p:attrNameLst>
                                          <p:attrName>ppt_w</p:attrName>
                                        </p:attrNameLst>
                                      </p:cBhvr>
                                      <p:tavLst>
                                        <p:tav tm="0">
                                          <p:val>
                                            <p:strVal val="#ppt_w*0.70"/>
                                          </p:val>
                                        </p:tav>
                                        <p:tav tm="100000">
                                          <p:val>
                                            <p:strVal val="#ppt_w"/>
                                          </p:val>
                                        </p:tav>
                                      </p:tavLst>
                                    </p:anim>
                                    <p:anim calcmode="lin" valueType="num">
                                      <p:cBhvr>
                                        <p:cTn id="49" dur="1000" fill="hold"/>
                                        <p:tgtEl>
                                          <p:spTgt spid="20"/>
                                        </p:tgtEl>
                                        <p:attrNameLst>
                                          <p:attrName>ppt_h</p:attrName>
                                        </p:attrNameLst>
                                      </p:cBhvr>
                                      <p:tavLst>
                                        <p:tav tm="0">
                                          <p:val>
                                            <p:strVal val="#ppt_h"/>
                                          </p:val>
                                        </p:tav>
                                        <p:tav tm="100000">
                                          <p:val>
                                            <p:strVal val="#ppt_h"/>
                                          </p:val>
                                        </p:tav>
                                      </p:tavLst>
                                    </p:anim>
                                    <p:animEffect transition="in" filter="fade">
                                      <p:cBhvr>
                                        <p:cTn id="50" dur="1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0.70"/>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1000" fill="hold"/>
                                        <p:tgtEl>
                                          <p:spTgt spid="23"/>
                                        </p:tgtEl>
                                        <p:attrNameLst>
                                          <p:attrName>ppt_w</p:attrName>
                                        </p:attrNameLst>
                                      </p:cBhvr>
                                      <p:tavLst>
                                        <p:tav tm="0">
                                          <p:val>
                                            <p:strVal val="#ppt_w*0.70"/>
                                          </p:val>
                                        </p:tav>
                                        <p:tav tm="100000">
                                          <p:val>
                                            <p:strVal val="#ppt_w"/>
                                          </p:val>
                                        </p:tav>
                                      </p:tavLst>
                                    </p:anim>
                                    <p:anim calcmode="lin" valueType="num">
                                      <p:cBhvr>
                                        <p:cTn id="61" dur="1000" fill="hold"/>
                                        <p:tgtEl>
                                          <p:spTgt spid="23"/>
                                        </p:tgtEl>
                                        <p:attrNameLst>
                                          <p:attrName>ppt_h</p:attrName>
                                        </p:attrNameLst>
                                      </p:cBhvr>
                                      <p:tavLst>
                                        <p:tav tm="0">
                                          <p:val>
                                            <p:strVal val="#ppt_h"/>
                                          </p:val>
                                        </p:tav>
                                        <p:tav tm="100000">
                                          <p:val>
                                            <p:strVal val="#ppt_h"/>
                                          </p:val>
                                        </p:tav>
                                      </p:tavLst>
                                    </p:anim>
                                    <p:animEffect transition="in" filter="fade">
                                      <p:cBhvr>
                                        <p:cTn id="62" dur="1000"/>
                                        <p:tgtEl>
                                          <p:spTgt spid="23"/>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p:cTn id="65" dur="1000" fill="hold"/>
                                        <p:tgtEl>
                                          <p:spTgt spid="25"/>
                                        </p:tgtEl>
                                        <p:attrNameLst>
                                          <p:attrName>ppt_w</p:attrName>
                                        </p:attrNameLst>
                                      </p:cBhvr>
                                      <p:tavLst>
                                        <p:tav tm="0">
                                          <p:val>
                                            <p:strVal val="#ppt_w*0.70"/>
                                          </p:val>
                                        </p:tav>
                                        <p:tav tm="100000">
                                          <p:val>
                                            <p:strVal val="#ppt_w"/>
                                          </p:val>
                                        </p:tav>
                                      </p:tavLst>
                                    </p:anim>
                                    <p:anim calcmode="lin" valueType="num">
                                      <p:cBhvr>
                                        <p:cTn id="66" dur="1000" fill="hold"/>
                                        <p:tgtEl>
                                          <p:spTgt spid="25"/>
                                        </p:tgtEl>
                                        <p:attrNameLst>
                                          <p:attrName>ppt_h</p:attrName>
                                        </p:attrNameLst>
                                      </p:cBhvr>
                                      <p:tavLst>
                                        <p:tav tm="0">
                                          <p:val>
                                            <p:strVal val="#ppt_h"/>
                                          </p:val>
                                        </p:tav>
                                        <p:tav tm="100000">
                                          <p:val>
                                            <p:strVal val="#ppt_h"/>
                                          </p:val>
                                        </p:tav>
                                      </p:tavLst>
                                    </p:anim>
                                    <p:animEffect transition="in" filter="fade">
                                      <p:cBhvr>
                                        <p:cTn id="67" dur="1000"/>
                                        <p:tgtEl>
                                          <p:spTgt spid="25"/>
                                        </p:tgtEl>
                                      </p:cBhvr>
                                    </p:animEffect>
                                  </p:childTnLst>
                                </p:cTn>
                              </p:par>
                            </p:childTnLst>
                          </p:cTn>
                        </p:par>
                        <p:par>
                          <p:cTn id="68" fill="hold">
                            <p:stCondLst>
                              <p:cond delay="1000"/>
                            </p:stCondLst>
                            <p:childTnLst>
                              <p:par>
                                <p:cTn id="69" presetID="55"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p:cTn id="71" dur="1000" fill="hold"/>
                                        <p:tgtEl>
                                          <p:spTgt spid="30"/>
                                        </p:tgtEl>
                                        <p:attrNameLst>
                                          <p:attrName>ppt_w</p:attrName>
                                        </p:attrNameLst>
                                      </p:cBhvr>
                                      <p:tavLst>
                                        <p:tav tm="0">
                                          <p:val>
                                            <p:strVal val="#ppt_w*0.70"/>
                                          </p:val>
                                        </p:tav>
                                        <p:tav tm="100000">
                                          <p:val>
                                            <p:strVal val="#ppt_w"/>
                                          </p:val>
                                        </p:tav>
                                      </p:tavLst>
                                    </p:anim>
                                    <p:anim calcmode="lin" valueType="num">
                                      <p:cBhvr>
                                        <p:cTn id="72" dur="1000" fill="hold"/>
                                        <p:tgtEl>
                                          <p:spTgt spid="30"/>
                                        </p:tgtEl>
                                        <p:attrNameLst>
                                          <p:attrName>ppt_h</p:attrName>
                                        </p:attrNameLst>
                                      </p:cBhvr>
                                      <p:tavLst>
                                        <p:tav tm="0">
                                          <p:val>
                                            <p:strVal val="#ppt_h"/>
                                          </p:val>
                                        </p:tav>
                                        <p:tav tm="100000">
                                          <p:val>
                                            <p:strVal val="#ppt_h"/>
                                          </p:val>
                                        </p:tav>
                                      </p:tavLst>
                                    </p:anim>
                                    <p:animEffect transition="in" filter="fade">
                                      <p:cBhvr>
                                        <p:cTn id="73" dur="1000"/>
                                        <p:tgtEl>
                                          <p:spTgt spid="30"/>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1000" fill="hold"/>
                                        <p:tgtEl>
                                          <p:spTgt spid="27"/>
                                        </p:tgtEl>
                                        <p:attrNameLst>
                                          <p:attrName>ppt_w</p:attrName>
                                        </p:attrNameLst>
                                      </p:cBhvr>
                                      <p:tavLst>
                                        <p:tav tm="0">
                                          <p:val>
                                            <p:strVal val="#ppt_w*0.70"/>
                                          </p:val>
                                        </p:tav>
                                        <p:tav tm="100000">
                                          <p:val>
                                            <p:strVal val="#ppt_w"/>
                                          </p:val>
                                        </p:tav>
                                      </p:tavLst>
                                    </p:anim>
                                    <p:anim calcmode="lin" valueType="num">
                                      <p:cBhvr>
                                        <p:cTn id="77" dur="1000" fill="hold"/>
                                        <p:tgtEl>
                                          <p:spTgt spid="27"/>
                                        </p:tgtEl>
                                        <p:attrNameLst>
                                          <p:attrName>ppt_h</p:attrName>
                                        </p:attrNameLst>
                                      </p:cBhvr>
                                      <p:tavLst>
                                        <p:tav tm="0">
                                          <p:val>
                                            <p:strVal val="#ppt_h"/>
                                          </p:val>
                                        </p:tav>
                                        <p:tav tm="100000">
                                          <p:val>
                                            <p:strVal val="#ppt_h"/>
                                          </p:val>
                                        </p:tav>
                                      </p:tavLst>
                                    </p:anim>
                                    <p:animEffect transition="in" filter="fade">
                                      <p:cBhvr>
                                        <p:cTn id="78" dur="1000"/>
                                        <p:tgtEl>
                                          <p:spTgt spid="27"/>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1000" fill="hold"/>
                                        <p:tgtEl>
                                          <p:spTgt spid="29"/>
                                        </p:tgtEl>
                                        <p:attrNameLst>
                                          <p:attrName>ppt_w</p:attrName>
                                        </p:attrNameLst>
                                      </p:cBhvr>
                                      <p:tavLst>
                                        <p:tav tm="0">
                                          <p:val>
                                            <p:strVal val="#ppt_w*0.70"/>
                                          </p:val>
                                        </p:tav>
                                        <p:tav tm="100000">
                                          <p:val>
                                            <p:strVal val="#ppt_w"/>
                                          </p:val>
                                        </p:tav>
                                      </p:tavLst>
                                    </p:anim>
                                    <p:anim calcmode="lin" valueType="num">
                                      <p:cBhvr>
                                        <p:cTn id="82" dur="1000" fill="hold"/>
                                        <p:tgtEl>
                                          <p:spTgt spid="29"/>
                                        </p:tgtEl>
                                        <p:attrNameLst>
                                          <p:attrName>ppt_h</p:attrName>
                                        </p:attrNameLst>
                                      </p:cBhvr>
                                      <p:tavLst>
                                        <p:tav tm="0">
                                          <p:val>
                                            <p:strVal val="#ppt_h"/>
                                          </p:val>
                                        </p:tav>
                                        <p:tav tm="100000">
                                          <p:val>
                                            <p:strVal val="#ppt_h"/>
                                          </p:val>
                                        </p:tav>
                                      </p:tavLst>
                                    </p:anim>
                                    <p:animEffect transition="in" filter="fade">
                                      <p:cBhvr>
                                        <p:cTn id="83" dur="1000"/>
                                        <p:tgtEl>
                                          <p:spTgt spid="29"/>
                                        </p:tgtEl>
                                      </p:cBhvr>
                                    </p:animEffect>
                                  </p:childTnLst>
                                </p:cTn>
                              </p:par>
                            </p:childTnLst>
                          </p:cTn>
                        </p:par>
                        <p:par>
                          <p:cTn id="84" fill="hold">
                            <p:stCondLst>
                              <p:cond delay="2000"/>
                            </p:stCondLst>
                            <p:childTnLst>
                              <p:par>
                                <p:cTn id="85" presetID="55"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1000" fill="hold"/>
                                        <p:tgtEl>
                                          <p:spTgt spid="38"/>
                                        </p:tgtEl>
                                        <p:attrNameLst>
                                          <p:attrName>ppt_w</p:attrName>
                                        </p:attrNameLst>
                                      </p:cBhvr>
                                      <p:tavLst>
                                        <p:tav tm="0">
                                          <p:val>
                                            <p:strVal val="#ppt_w*0.70"/>
                                          </p:val>
                                        </p:tav>
                                        <p:tav tm="100000">
                                          <p:val>
                                            <p:strVal val="#ppt_w"/>
                                          </p:val>
                                        </p:tav>
                                      </p:tavLst>
                                    </p:anim>
                                    <p:anim calcmode="lin" valueType="num">
                                      <p:cBhvr>
                                        <p:cTn id="88" dur="1000" fill="hold"/>
                                        <p:tgtEl>
                                          <p:spTgt spid="38"/>
                                        </p:tgtEl>
                                        <p:attrNameLst>
                                          <p:attrName>ppt_h</p:attrName>
                                        </p:attrNameLst>
                                      </p:cBhvr>
                                      <p:tavLst>
                                        <p:tav tm="0">
                                          <p:val>
                                            <p:strVal val="#ppt_h"/>
                                          </p:val>
                                        </p:tav>
                                        <p:tav tm="100000">
                                          <p:val>
                                            <p:strVal val="#ppt_h"/>
                                          </p:val>
                                        </p:tav>
                                      </p:tavLst>
                                    </p:anim>
                                    <p:animEffect transition="in" filter="fade">
                                      <p:cBhvr>
                                        <p:cTn id="89" dur="1000"/>
                                        <p:tgtEl>
                                          <p:spTgt spid="38"/>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1000" fill="hold"/>
                                        <p:tgtEl>
                                          <p:spTgt spid="37"/>
                                        </p:tgtEl>
                                        <p:attrNameLst>
                                          <p:attrName>ppt_w</p:attrName>
                                        </p:attrNameLst>
                                      </p:cBhvr>
                                      <p:tavLst>
                                        <p:tav tm="0">
                                          <p:val>
                                            <p:strVal val="#ppt_w*0.70"/>
                                          </p:val>
                                        </p:tav>
                                        <p:tav tm="100000">
                                          <p:val>
                                            <p:strVal val="#ppt_w"/>
                                          </p:val>
                                        </p:tav>
                                      </p:tavLst>
                                    </p:anim>
                                    <p:anim calcmode="lin" valueType="num">
                                      <p:cBhvr>
                                        <p:cTn id="93" dur="1000" fill="hold"/>
                                        <p:tgtEl>
                                          <p:spTgt spid="37"/>
                                        </p:tgtEl>
                                        <p:attrNameLst>
                                          <p:attrName>ppt_h</p:attrName>
                                        </p:attrNameLst>
                                      </p:cBhvr>
                                      <p:tavLst>
                                        <p:tav tm="0">
                                          <p:val>
                                            <p:strVal val="#ppt_h"/>
                                          </p:val>
                                        </p:tav>
                                        <p:tav tm="100000">
                                          <p:val>
                                            <p:strVal val="#ppt_h"/>
                                          </p:val>
                                        </p:tav>
                                      </p:tavLst>
                                    </p:anim>
                                    <p:animEffect transition="in" filter="fade">
                                      <p:cBhvr>
                                        <p:cTn id="94" dur="1000"/>
                                        <p:tgtEl>
                                          <p:spTgt spid="37"/>
                                        </p:tgtEl>
                                      </p:cBhvr>
                                    </p:animEffect>
                                  </p:childTnLst>
                                </p:cTn>
                              </p:par>
                              <p:par>
                                <p:cTn id="95" presetID="55"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p:cTn id="97" dur="1000" fill="hold"/>
                                        <p:tgtEl>
                                          <p:spTgt spid="35"/>
                                        </p:tgtEl>
                                        <p:attrNameLst>
                                          <p:attrName>ppt_w</p:attrName>
                                        </p:attrNameLst>
                                      </p:cBhvr>
                                      <p:tavLst>
                                        <p:tav tm="0">
                                          <p:val>
                                            <p:strVal val="#ppt_w*0.70"/>
                                          </p:val>
                                        </p:tav>
                                        <p:tav tm="100000">
                                          <p:val>
                                            <p:strVal val="#ppt_w"/>
                                          </p:val>
                                        </p:tav>
                                      </p:tavLst>
                                    </p:anim>
                                    <p:anim calcmode="lin" valueType="num">
                                      <p:cBhvr>
                                        <p:cTn id="98" dur="1000" fill="hold"/>
                                        <p:tgtEl>
                                          <p:spTgt spid="35"/>
                                        </p:tgtEl>
                                        <p:attrNameLst>
                                          <p:attrName>ppt_h</p:attrName>
                                        </p:attrNameLst>
                                      </p:cBhvr>
                                      <p:tavLst>
                                        <p:tav tm="0">
                                          <p:val>
                                            <p:strVal val="#ppt_h"/>
                                          </p:val>
                                        </p:tav>
                                        <p:tav tm="100000">
                                          <p:val>
                                            <p:strVal val="#ppt_h"/>
                                          </p:val>
                                        </p:tav>
                                      </p:tavLst>
                                    </p:anim>
                                    <p:animEffect transition="in" filter="fade">
                                      <p:cBhvr>
                                        <p:cTn id="99" dur="1000"/>
                                        <p:tgtEl>
                                          <p:spTgt spid="35"/>
                                        </p:tgtEl>
                                      </p:cBhvr>
                                    </p:animEffect>
                                  </p:childTnLst>
                                </p:cTn>
                              </p:par>
                            </p:childTnLst>
                          </p:cTn>
                        </p:par>
                        <p:par>
                          <p:cTn id="100" fill="hold">
                            <p:stCondLst>
                              <p:cond delay="3000"/>
                            </p:stCondLst>
                            <p:childTnLst>
                              <p:par>
                                <p:cTn id="101" presetID="55"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1000" fill="hold"/>
                                        <p:tgtEl>
                                          <p:spTgt spid="34"/>
                                        </p:tgtEl>
                                        <p:attrNameLst>
                                          <p:attrName>ppt_w</p:attrName>
                                        </p:attrNameLst>
                                      </p:cBhvr>
                                      <p:tavLst>
                                        <p:tav tm="0">
                                          <p:val>
                                            <p:strVal val="#ppt_w*0.70"/>
                                          </p:val>
                                        </p:tav>
                                        <p:tav tm="100000">
                                          <p:val>
                                            <p:strVal val="#ppt_w"/>
                                          </p:val>
                                        </p:tav>
                                      </p:tavLst>
                                    </p:anim>
                                    <p:anim calcmode="lin" valueType="num">
                                      <p:cBhvr>
                                        <p:cTn id="104" dur="1000" fill="hold"/>
                                        <p:tgtEl>
                                          <p:spTgt spid="34"/>
                                        </p:tgtEl>
                                        <p:attrNameLst>
                                          <p:attrName>ppt_h</p:attrName>
                                        </p:attrNameLst>
                                      </p:cBhvr>
                                      <p:tavLst>
                                        <p:tav tm="0">
                                          <p:val>
                                            <p:strVal val="#ppt_h"/>
                                          </p:val>
                                        </p:tav>
                                        <p:tav tm="100000">
                                          <p:val>
                                            <p:strVal val="#ppt_h"/>
                                          </p:val>
                                        </p:tav>
                                      </p:tavLst>
                                    </p:anim>
                                    <p:animEffect transition="in" filter="fade">
                                      <p:cBhvr>
                                        <p:cTn id="105" dur="1000"/>
                                        <p:tgtEl>
                                          <p:spTgt spid="34"/>
                                        </p:tgtEl>
                                      </p:cBhvr>
                                    </p:animEffect>
                                  </p:childTnLst>
                                </p:cTn>
                              </p:par>
                              <p:par>
                                <p:cTn id="106" presetID="55" presetClass="entr" presetSubtype="0"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 calcmode="lin" valueType="num">
                                      <p:cBhvr>
                                        <p:cTn id="108" dur="1000" fill="hold"/>
                                        <p:tgtEl>
                                          <p:spTgt spid="33"/>
                                        </p:tgtEl>
                                        <p:attrNameLst>
                                          <p:attrName>ppt_w</p:attrName>
                                        </p:attrNameLst>
                                      </p:cBhvr>
                                      <p:tavLst>
                                        <p:tav tm="0">
                                          <p:val>
                                            <p:strVal val="#ppt_w*0.70"/>
                                          </p:val>
                                        </p:tav>
                                        <p:tav tm="100000">
                                          <p:val>
                                            <p:strVal val="#ppt_w"/>
                                          </p:val>
                                        </p:tav>
                                      </p:tavLst>
                                    </p:anim>
                                    <p:anim calcmode="lin" valueType="num">
                                      <p:cBhvr>
                                        <p:cTn id="109" dur="1000" fill="hold"/>
                                        <p:tgtEl>
                                          <p:spTgt spid="33"/>
                                        </p:tgtEl>
                                        <p:attrNameLst>
                                          <p:attrName>ppt_h</p:attrName>
                                        </p:attrNameLst>
                                      </p:cBhvr>
                                      <p:tavLst>
                                        <p:tav tm="0">
                                          <p:val>
                                            <p:strVal val="#ppt_h"/>
                                          </p:val>
                                        </p:tav>
                                        <p:tav tm="100000">
                                          <p:val>
                                            <p:strVal val="#ppt_h"/>
                                          </p:val>
                                        </p:tav>
                                      </p:tavLst>
                                    </p:anim>
                                    <p:animEffect transition="in" filter="fade">
                                      <p:cBhvr>
                                        <p:cTn id="110" dur="1000"/>
                                        <p:tgtEl>
                                          <p:spTgt spid="33"/>
                                        </p:tgtEl>
                                      </p:cBhvr>
                                    </p:animEffect>
                                  </p:childTnLst>
                                </p:cTn>
                              </p:par>
                              <p:par>
                                <p:cTn id="111" presetID="55" presetClass="entr" presetSubtype="0"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1000" fill="hold"/>
                                        <p:tgtEl>
                                          <p:spTgt spid="31"/>
                                        </p:tgtEl>
                                        <p:attrNameLst>
                                          <p:attrName>ppt_w</p:attrName>
                                        </p:attrNameLst>
                                      </p:cBhvr>
                                      <p:tavLst>
                                        <p:tav tm="0">
                                          <p:val>
                                            <p:strVal val="#ppt_w*0.70"/>
                                          </p:val>
                                        </p:tav>
                                        <p:tav tm="100000">
                                          <p:val>
                                            <p:strVal val="#ppt_w"/>
                                          </p:val>
                                        </p:tav>
                                      </p:tavLst>
                                    </p:anim>
                                    <p:anim calcmode="lin" valueType="num">
                                      <p:cBhvr>
                                        <p:cTn id="114" dur="1000" fill="hold"/>
                                        <p:tgtEl>
                                          <p:spTgt spid="31"/>
                                        </p:tgtEl>
                                        <p:attrNameLst>
                                          <p:attrName>ppt_h</p:attrName>
                                        </p:attrNameLst>
                                      </p:cBhvr>
                                      <p:tavLst>
                                        <p:tav tm="0">
                                          <p:val>
                                            <p:strVal val="#ppt_h"/>
                                          </p:val>
                                        </p:tav>
                                        <p:tav tm="100000">
                                          <p:val>
                                            <p:strVal val="#ppt_h"/>
                                          </p:val>
                                        </p:tav>
                                      </p:tavLst>
                                    </p:anim>
                                    <p:animEffect transition="in" filter="fade">
                                      <p:cBhvr>
                                        <p:cTn id="115" dur="10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 calcmode="lin" valueType="num">
                                      <p:cBhvr>
                                        <p:cTn id="120" dur="1000" fill="hold"/>
                                        <p:tgtEl>
                                          <p:spTgt spid="24"/>
                                        </p:tgtEl>
                                        <p:attrNameLst>
                                          <p:attrName>ppt_w</p:attrName>
                                        </p:attrNameLst>
                                      </p:cBhvr>
                                      <p:tavLst>
                                        <p:tav tm="0">
                                          <p:val>
                                            <p:strVal val="#ppt_w*0.70"/>
                                          </p:val>
                                        </p:tav>
                                        <p:tav tm="100000">
                                          <p:val>
                                            <p:strVal val="#ppt_w"/>
                                          </p:val>
                                        </p:tav>
                                      </p:tavLst>
                                    </p:anim>
                                    <p:anim calcmode="lin" valueType="num">
                                      <p:cBhvr>
                                        <p:cTn id="121" dur="1000" fill="hold"/>
                                        <p:tgtEl>
                                          <p:spTgt spid="24"/>
                                        </p:tgtEl>
                                        <p:attrNameLst>
                                          <p:attrName>ppt_h</p:attrName>
                                        </p:attrNameLst>
                                      </p:cBhvr>
                                      <p:tavLst>
                                        <p:tav tm="0">
                                          <p:val>
                                            <p:strVal val="#ppt_h"/>
                                          </p:val>
                                        </p:tav>
                                        <p:tav tm="100000">
                                          <p:val>
                                            <p:strVal val="#ppt_h"/>
                                          </p:val>
                                        </p:tav>
                                      </p:tavLst>
                                    </p:anim>
                                    <p:animEffect transition="in" filter="fade">
                                      <p:cBhvr>
                                        <p:cTn id="122" dur="1000"/>
                                        <p:tgtEl>
                                          <p:spTgt spid="24"/>
                                        </p:tgtEl>
                                      </p:cBhvr>
                                    </p:animEffec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down)">
                                      <p:cBhvr>
                                        <p:cTn id="126" dur="10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55"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p:cTn id="131" dur="1000" fill="hold"/>
                                        <p:tgtEl>
                                          <p:spTgt spid="28"/>
                                        </p:tgtEl>
                                        <p:attrNameLst>
                                          <p:attrName>ppt_w</p:attrName>
                                        </p:attrNameLst>
                                      </p:cBhvr>
                                      <p:tavLst>
                                        <p:tav tm="0">
                                          <p:val>
                                            <p:strVal val="#ppt_w*0.70"/>
                                          </p:val>
                                        </p:tav>
                                        <p:tav tm="100000">
                                          <p:val>
                                            <p:strVal val="#ppt_w"/>
                                          </p:val>
                                        </p:tav>
                                      </p:tavLst>
                                    </p:anim>
                                    <p:anim calcmode="lin" valueType="num">
                                      <p:cBhvr>
                                        <p:cTn id="132" dur="1000" fill="hold"/>
                                        <p:tgtEl>
                                          <p:spTgt spid="28"/>
                                        </p:tgtEl>
                                        <p:attrNameLst>
                                          <p:attrName>ppt_h</p:attrName>
                                        </p:attrNameLst>
                                      </p:cBhvr>
                                      <p:tavLst>
                                        <p:tav tm="0">
                                          <p:val>
                                            <p:strVal val="#ppt_h"/>
                                          </p:val>
                                        </p:tav>
                                        <p:tav tm="100000">
                                          <p:val>
                                            <p:strVal val="#ppt_h"/>
                                          </p:val>
                                        </p:tav>
                                      </p:tavLst>
                                    </p:anim>
                                    <p:animEffect transition="in" filter="fade">
                                      <p:cBhvr>
                                        <p:cTn id="133" dur="1000"/>
                                        <p:tgtEl>
                                          <p:spTgt spid="28"/>
                                        </p:tgtEl>
                                      </p:cBhvr>
                                    </p:animEffect>
                                  </p:childTnLst>
                                </p:cTn>
                              </p:par>
                            </p:childTnLst>
                          </p:cTn>
                        </p:par>
                        <p:par>
                          <p:cTn id="134" fill="hold">
                            <p:stCondLst>
                              <p:cond delay="1000"/>
                            </p:stCondLst>
                            <p:childTnLst>
                              <p:par>
                                <p:cTn id="135" presetID="22" presetClass="entr" presetSubtype="4" fill="hold" grpId="0" nodeType="after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down)">
                                      <p:cBhvr>
                                        <p:cTn id="137" dur="10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55" presetClass="entr" presetSubtype="0" fill="hold" grpId="0" nodeType="clickEffect">
                                  <p:stCondLst>
                                    <p:cond delay="0"/>
                                  </p:stCondLst>
                                  <p:childTnLst>
                                    <p:set>
                                      <p:cBhvr>
                                        <p:cTn id="141" dur="1" fill="hold">
                                          <p:stCondLst>
                                            <p:cond delay="0"/>
                                          </p:stCondLst>
                                        </p:cTn>
                                        <p:tgtEl>
                                          <p:spTgt spid="39"/>
                                        </p:tgtEl>
                                        <p:attrNameLst>
                                          <p:attrName>style.visibility</p:attrName>
                                        </p:attrNameLst>
                                      </p:cBhvr>
                                      <p:to>
                                        <p:strVal val="visible"/>
                                      </p:to>
                                    </p:set>
                                    <p:anim calcmode="lin" valueType="num">
                                      <p:cBhvr>
                                        <p:cTn id="142" dur="1000" fill="hold"/>
                                        <p:tgtEl>
                                          <p:spTgt spid="39"/>
                                        </p:tgtEl>
                                        <p:attrNameLst>
                                          <p:attrName>ppt_w</p:attrName>
                                        </p:attrNameLst>
                                      </p:cBhvr>
                                      <p:tavLst>
                                        <p:tav tm="0">
                                          <p:val>
                                            <p:strVal val="#ppt_w*0.70"/>
                                          </p:val>
                                        </p:tav>
                                        <p:tav tm="100000">
                                          <p:val>
                                            <p:strVal val="#ppt_w"/>
                                          </p:val>
                                        </p:tav>
                                      </p:tavLst>
                                    </p:anim>
                                    <p:anim calcmode="lin" valueType="num">
                                      <p:cBhvr>
                                        <p:cTn id="143" dur="1000" fill="hold"/>
                                        <p:tgtEl>
                                          <p:spTgt spid="39"/>
                                        </p:tgtEl>
                                        <p:attrNameLst>
                                          <p:attrName>ppt_h</p:attrName>
                                        </p:attrNameLst>
                                      </p:cBhvr>
                                      <p:tavLst>
                                        <p:tav tm="0">
                                          <p:val>
                                            <p:strVal val="#ppt_h"/>
                                          </p:val>
                                        </p:tav>
                                        <p:tav tm="100000">
                                          <p:val>
                                            <p:strVal val="#ppt_h"/>
                                          </p:val>
                                        </p:tav>
                                      </p:tavLst>
                                    </p:anim>
                                    <p:animEffect transition="in" filter="fade">
                                      <p:cBhvr>
                                        <p:cTn id="144" dur="1000"/>
                                        <p:tgtEl>
                                          <p:spTgt spid="39"/>
                                        </p:tgtEl>
                                      </p:cBhvr>
                                    </p:animEffect>
                                  </p:childTnLst>
                                </p:cTn>
                              </p:par>
                            </p:childTnLst>
                          </p:cTn>
                        </p:par>
                        <p:par>
                          <p:cTn id="145" fill="hold">
                            <p:stCondLst>
                              <p:cond delay="1000"/>
                            </p:stCondLst>
                            <p:childTnLst>
                              <p:par>
                                <p:cTn id="146" presetID="22" presetClass="entr" presetSubtype="4"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down)">
                                      <p:cBhvr>
                                        <p:cTn id="148" dur="1000"/>
                                        <p:tgtEl>
                                          <p:spTgt spid="48"/>
                                        </p:tgtEl>
                                      </p:cBhvr>
                                    </p:animEffect>
                                  </p:childTnLst>
                                </p:cTn>
                              </p:par>
                            </p:childTnLst>
                          </p:cTn>
                        </p:par>
                      </p:childTnLst>
                    </p:cTn>
                  </p:par>
                  <p:par>
                    <p:cTn id="149" fill="hold">
                      <p:stCondLst>
                        <p:cond delay="indefinite"/>
                      </p:stCondLst>
                      <p:childTnLst>
                        <p:par>
                          <p:cTn id="150" fill="hold">
                            <p:stCondLst>
                              <p:cond delay="0"/>
                            </p:stCondLst>
                            <p:childTnLst>
                              <p:par>
                                <p:cTn id="151" presetID="55" presetClass="entr" presetSubtype="0" fill="hold" grpId="0" nodeType="click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1000" fill="hold"/>
                                        <p:tgtEl>
                                          <p:spTgt spid="40"/>
                                        </p:tgtEl>
                                        <p:attrNameLst>
                                          <p:attrName>ppt_w</p:attrName>
                                        </p:attrNameLst>
                                      </p:cBhvr>
                                      <p:tavLst>
                                        <p:tav tm="0">
                                          <p:val>
                                            <p:strVal val="#ppt_w*0.70"/>
                                          </p:val>
                                        </p:tav>
                                        <p:tav tm="100000">
                                          <p:val>
                                            <p:strVal val="#ppt_w"/>
                                          </p:val>
                                        </p:tav>
                                      </p:tavLst>
                                    </p:anim>
                                    <p:anim calcmode="lin" valueType="num">
                                      <p:cBhvr>
                                        <p:cTn id="154" dur="1000" fill="hold"/>
                                        <p:tgtEl>
                                          <p:spTgt spid="40"/>
                                        </p:tgtEl>
                                        <p:attrNameLst>
                                          <p:attrName>ppt_h</p:attrName>
                                        </p:attrNameLst>
                                      </p:cBhvr>
                                      <p:tavLst>
                                        <p:tav tm="0">
                                          <p:val>
                                            <p:strVal val="#ppt_h"/>
                                          </p:val>
                                        </p:tav>
                                        <p:tav tm="100000">
                                          <p:val>
                                            <p:strVal val="#ppt_h"/>
                                          </p:val>
                                        </p:tav>
                                      </p:tavLst>
                                    </p:anim>
                                    <p:animEffect transition="in" filter="fade">
                                      <p:cBhvr>
                                        <p:cTn id="155" dur="1000"/>
                                        <p:tgtEl>
                                          <p:spTgt spid="40"/>
                                        </p:tgtEl>
                                      </p:cBhvr>
                                    </p:animEffect>
                                  </p:childTnLst>
                                </p:cTn>
                              </p:par>
                            </p:childTnLst>
                          </p:cTn>
                        </p:par>
                        <p:par>
                          <p:cTn id="156" fill="hold">
                            <p:stCondLst>
                              <p:cond delay="1000"/>
                            </p:stCondLst>
                            <p:childTnLst>
                              <p:par>
                                <p:cTn id="157" presetID="22" presetClass="entr" presetSubtype="4" fill="hold" grpId="0" nodeType="afterEffect">
                                  <p:stCondLst>
                                    <p:cond delay="0"/>
                                  </p:stCondLst>
                                  <p:childTnLst>
                                    <p:set>
                                      <p:cBhvr>
                                        <p:cTn id="158" dur="1" fill="hold">
                                          <p:stCondLst>
                                            <p:cond delay="0"/>
                                          </p:stCondLst>
                                        </p:cTn>
                                        <p:tgtEl>
                                          <p:spTgt spid="47"/>
                                        </p:tgtEl>
                                        <p:attrNameLst>
                                          <p:attrName>style.visibility</p:attrName>
                                        </p:attrNameLst>
                                      </p:cBhvr>
                                      <p:to>
                                        <p:strVal val="visible"/>
                                      </p:to>
                                    </p:set>
                                    <p:animEffect transition="in" filter="wipe(down)">
                                      <p:cBhvr>
                                        <p:cTn id="15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5" grpId="0"/>
      <p:bldP spid="17" grpId="0"/>
      <p:bldP spid="18" grpId="0"/>
      <p:bldP spid="19" grpId="0" animBg="1"/>
      <p:bldP spid="20" grpId="0"/>
      <p:bldP spid="21" grpId="0"/>
      <p:bldP spid="22" grpId="0"/>
      <p:bldP spid="23" grpId="0" animBg="1"/>
      <p:bldP spid="24" grpId="0"/>
      <p:bldP spid="25" grpId="0"/>
      <p:bldP spid="26" grpId="0"/>
      <p:bldP spid="27" grpId="0" animBg="1"/>
      <p:bldP spid="28" grpId="0"/>
      <p:bldP spid="29" grpId="0"/>
      <p:bldP spid="30" grpId="0"/>
      <p:bldP spid="31" grpId="0" animBg="1"/>
      <p:bldP spid="33" grpId="0"/>
      <p:bldP spid="34" grpId="0"/>
      <p:bldP spid="35" grpId="0" animBg="1"/>
      <p:bldP spid="37" grpId="0"/>
      <p:bldP spid="38" grpId="0"/>
      <p:bldP spid="39" grpId="0"/>
      <p:bldP spid="40" grpId="0"/>
      <p:bldP spid="45" grpId="0" animBg="1"/>
      <p:bldP spid="46" grpId="0" animBg="1"/>
      <p:bldP spid="47" grpId="0" animBg="1"/>
      <p:bldP spid="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533400" y="133350"/>
          <a:ext cx="2438400" cy="4857756"/>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xmlns="" val="20000"/>
                    </a:ext>
                  </a:extLst>
                </a:gridCol>
              </a:tblGrid>
              <a:tr h="404813">
                <a:tc>
                  <a:txBody>
                    <a:bodyPr/>
                    <a:lstStyle/>
                    <a:p>
                      <a:pPr algn="l"/>
                      <a:r>
                        <a:rPr lang="en-US" sz="2000" b="1" dirty="0" smtClean="0"/>
                        <a:t>a       = </a:t>
                      </a:r>
                      <a:endParaRPr lang="en-US" sz="2000" b="1" dirty="0">
                        <a:solidFill>
                          <a:schemeClr val="bg1"/>
                        </a:solidFill>
                      </a:endParaRPr>
                    </a:p>
                  </a:txBody>
                  <a:tcPr/>
                </a:tc>
                <a:extLst>
                  <a:ext uri="{0D108BD9-81ED-4DB2-BD59-A6C34878D82A}">
                    <a16:rowId xmlns:a16="http://schemas.microsoft.com/office/drawing/2014/main" xmlns="" val="10000"/>
                  </a:ext>
                </a:extLst>
              </a:tr>
              <a:tr h="404813">
                <a:tc>
                  <a:txBody>
                    <a:bodyPr/>
                    <a:lstStyle/>
                    <a:p>
                      <a:r>
                        <a:rPr lang="en-US" sz="2000" b="1" dirty="0" smtClean="0"/>
                        <a:t>p       =</a:t>
                      </a:r>
                      <a:endParaRPr lang="en-US" sz="2000" b="1" dirty="0">
                        <a:solidFill>
                          <a:schemeClr val="bg1"/>
                        </a:solidFill>
                      </a:endParaRPr>
                    </a:p>
                  </a:txBody>
                  <a:tcPr/>
                </a:tc>
                <a:extLst>
                  <a:ext uri="{0D108BD9-81ED-4DB2-BD59-A6C34878D82A}">
                    <a16:rowId xmlns:a16="http://schemas.microsoft.com/office/drawing/2014/main" xmlns="" val="10001"/>
                  </a:ext>
                </a:extLst>
              </a:tr>
              <a:tr h="404813">
                <a:tc>
                  <a:txBody>
                    <a:bodyPr/>
                    <a:lstStyle/>
                    <a:p>
                      <a:r>
                        <a:rPr lang="en-US" sz="2000" b="1" dirty="0" smtClean="0"/>
                        <a:t>&amp;p    =</a:t>
                      </a:r>
                      <a:endParaRPr lang="en-US" sz="2000" b="1" dirty="0">
                        <a:solidFill>
                          <a:schemeClr val="bg1"/>
                        </a:solidFill>
                      </a:endParaRPr>
                    </a:p>
                  </a:txBody>
                  <a:tcPr/>
                </a:tc>
                <a:extLst>
                  <a:ext uri="{0D108BD9-81ED-4DB2-BD59-A6C34878D82A}">
                    <a16:rowId xmlns:a16="http://schemas.microsoft.com/office/drawing/2014/main" xmlns="" val="10002"/>
                  </a:ext>
                </a:extLst>
              </a:tr>
              <a:tr h="404813">
                <a:tc>
                  <a:txBody>
                    <a:bodyPr/>
                    <a:lstStyle/>
                    <a:p>
                      <a:r>
                        <a:rPr lang="en-US" sz="2000" b="1" dirty="0" smtClean="0"/>
                        <a:t>*p     = </a:t>
                      </a:r>
                      <a:endParaRPr lang="en-US" sz="2000" b="1" dirty="0">
                        <a:solidFill>
                          <a:schemeClr val="bg1"/>
                        </a:solidFill>
                      </a:endParaRPr>
                    </a:p>
                  </a:txBody>
                  <a:tcPr/>
                </a:tc>
                <a:extLst>
                  <a:ext uri="{0D108BD9-81ED-4DB2-BD59-A6C34878D82A}">
                    <a16:rowId xmlns:a16="http://schemas.microsoft.com/office/drawing/2014/main" xmlns="" val="10003"/>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xmlns="" val="10004"/>
                  </a:ext>
                </a:extLst>
              </a:tr>
              <a:tr h="404813">
                <a:tc>
                  <a:txBody>
                    <a:bodyPr/>
                    <a:lstStyle/>
                    <a:p>
                      <a:r>
                        <a:rPr lang="en-US" sz="2000" b="1" dirty="0" smtClean="0"/>
                        <a:t>&amp;pp  =</a:t>
                      </a:r>
                      <a:endParaRPr lang="en-US" sz="2000" b="1" dirty="0">
                        <a:solidFill>
                          <a:schemeClr val="bg1"/>
                        </a:solidFill>
                      </a:endParaRPr>
                    </a:p>
                  </a:txBody>
                  <a:tcPr/>
                </a:tc>
                <a:extLst>
                  <a:ext uri="{0D108BD9-81ED-4DB2-BD59-A6C34878D82A}">
                    <a16:rowId xmlns:a16="http://schemas.microsoft.com/office/drawing/2014/main" xmlns="" val="10005"/>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xmlns="" val="10006"/>
                  </a:ext>
                </a:extLst>
              </a:tr>
              <a:tr h="404813">
                <a:tc>
                  <a:txBody>
                    <a:bodyPr/>
                    <a:lstStyle/>
                    <a:p>
                      <a:r>
                        <a:rPr lang="en-US" sz="2000" b="1" dirty="0" smtClean="0"/>
                        <a:t>**pp =</a:t>
                      </a:r>
                      <a:endParaRPr lang="en-US" sz="2000" b="1" dirty="0">
                        <a:solidFill>
                          <a:schemeClr val="bg1"/>
                        </a:solidFill>
                      </a:endParaRPr>
                    </a:p>
                  </a:txBody>
                  <a:tcPr/>
                </a:tc>
                <a:extLst>
                  <a:ext uri="{0D108BD9-81ED-4DB2-BD59-A6C34878D82A}">
                    <a16:rowId xmlns:a16="http://schemas.microsoft.com/office/drawing/2014/main" xmlns="" val="10007"/>
                  </a:ext>
                </a:extLst>
              </a:tr>
              <a:tr h="404813">
                <a:tc>
                  <a:txBody>
                    <a:bodyPr/>
                    <a:lstStyle/>
                    <a:p>
                      <a:r>
                        <a:rPr lang="en-US" sz="2000" b="1" dirty="0" smtClean="0"/>
                        <a:t>b        =</a:t>
                      </a:r>
                      <a:endParaRPr lang="en-US" sz="2000" b="1" dirty="0">
                        <a:solidFill>
                          <a:schemeClr val="bg1"/>
                        </a:solidFill>
                      </a:endParaRPr>
                    </a:p>
                  </a:txBody>
                  <a:tcPr/>
                </a:tc>
                <a:extLst>
                  <a:ext uri="{0D108BD9-81ED-4DB2-BD59-A6C34878D82A}">
                    <a16:rowId xmlns:a16="http://schemas.microsoft.com/office/drawing/2014/main" xmlns="" val="10008"/>
                  </a:ext>
                </a:extLst>
              </a:tr>
              <a:tr h="404813">
                <a:tc>
                  <a:txBody>
                    <a:bodyPr/>
                    <a:lstStyle/>
                    <a:p>
                      <a:r>
                        <a:rPr lang="en-US" sz="2000" b="1" dirty="0" smtClean="0"/>
                        <a:t>q        =</a:t>
                      </a:r>
                      <a:endParaRPr lang="en-US" sz="2000" b="1" dirty="0">
                        <a:solidFill>
                          <a:schemeClr val="bg1"/>
                        </a:solidFill>
                      </a:endParaRPr>
                    </a:p>
                  </a:txBody>
                  <a:tcPr/>
                </a:tc>
                <a:extLst>
                  <a:ext uri="{0D108BD9-81ED-4DB2-BD59-A6C34878D82A}">
                    <a16:rowId xmlns:a16="http://schemas.microsoft.com/office/drawing/2014/main" xmlns="" val="10009"/>
                  </a:ext>
                </a:extLst>
              </a:tr>
              <a:tr h="404813">
                <a:tc>
                  <a:txBody>
                    <a:bodyPr/>
                    <a:lstStyle/>
                    <a:p>
                      <a:r>
                        <a:rPr lang="en-US" sz="2000" b="1" dirty="0" smtClean="0"/>
                        <a:t>*q      =</a:t>
                      </a:r>
                      <a:endParaRPr lang="en-US" sz="2000" b="1" dirty="0">
                        <a:solidFill>
                          <a:schemeClr val="bg1"/>
                        </a:solidFill>
                      </a:endParaRPr>
                    </a:p>
                  </a:txBody>
                  <a:tcPr/>
                </a:tc>
                <a:extLst>
                  <a:ext uri="{0D108BD9-81ED-4DB2-BD59-A6C34878D82A}">
                    <a16:rowId xmlns:a16="http://schemas.microsoft.com/office/drawing/2014/main" xmlns="" val="10010"/>
                  </a:ext>
                </a:extLst>
              </a:tr>
              <a:tr h="404813">
                <a:tc>
                  <a:txBody>
                    <a:bodyPr/>
                    <a:lstStyle/>
                    <a:p>
                      <a:r>
                        <a:rPr lang="en-US" sz="2000" b="1" dirty="0" smtClean="0"/>
                        <a:t>**qq  =</a:t>
                      </a:r>
                      <a:endParaRPr lang="en-US" sz="2000" b="1" dirty="0">
                        <a:solidFill>
                          <a:schemeClr val="bg1"/>
                        </a:solidFill>
                      </a:endParaRPr>
                    </a:p>
                  </a:txBody>
                  <a:tcPr/>
                </a:tc>
                <a:extLst>
                  <a:ext uri="{0D108BD9-81ED-4DB2-BD59-A6C34878D82A}">
                    <a16:rowId xmlns:a16="http://schemas.microsoft.com/office/drawing/2014/main" xmlns="" val="10011"/>
                  </a:ext>
                </a:extLst>
              </a:tr>
            </a:tbl>
          </a:graphicData>
        </a:graphic>
      </p:graphicFrame>
      <p:sp>
        <p:nvSpPr>
          <p:cNvPr id="41" name="Rectangle 40"/>
          <p:cNvSpPr/>
          <p:nvPr/>
        </p:nvSpPr>
        <p:spPr>
          <a:xfrm>
            <a:off x="1295400" y="133350"/>
            <a:ext cx="610344" cy="430887"/>
          </a:xfrm>
          <a:prstGeom prst="rect">
            <a:avLst/>
          </a:prstGeom>
        </p:spPr>
        <p:txBody>
          <a:bodyPr wrap="square">
            <a:spAutoFit/>
          </a:bodyPr>
          <a:lstStyle/>
          <a:p>
            <a:pPr algn="ctr"/>
            <a:r>
              <a:rPr lang="en-IN" sz="2200" b="1" dirty="0" smtClean="0"/>
              <a:t>10</a:t>
            </a:r>
            <a:endParaRPr lang="en-IN" sz="2200" b="1" dirty="0"/>
          </a:p>
        </p:txBody>
      </p:sp>
      <p:sp>
        <p:nvSpPr>
          <p:cNvPr id="42" name="Rectangle 41"/>
          <p:cNvSpPr/>
          <p:nvPr/>
        </p:nvSpPr>
        <p:spPr>
          <a:xfrm>
            <a:off x="1294656" y="540663"/>
            <a:ext cx="838944" cy="430887"/>
          </a:xfrm>
          <a:prstGeom prst="rect">
            <a:avLst/>
          </a:prstGeom>
        </p:spPr>
        <p:txBody>
          <a:bodyPr wrap="square">
            <a:spAutoFit/>
          </a:bodyPr>
          <a:lstStyle/>
          <a:p>
            <a:pPr algn="ctr"/>
            <a:r>
              <a:rPr lang="en-IN" sz="2200" b="1" dirty="0" smtClean="0"/>
              <a:t>1000</a:t>
            </a:r>
            <a:endParaRPr lang="en-IN" sz="2200" b="1" dirty="0"/>
          </a:p>
        </p:txBody>
      </p:sp>
      <p:sp>
        <p:nvSpPr>
          <p:cNvPr id="43" name="Rectangle 42"/>
          <p:cNvSpPr/>
          <p:nvPr/>
        </p:nvSpPr>
        <p:spPr>
          <a:xfrm>
            <a:off x="1295400" y="921663"/>
            <a:ext cx="838944" cy="430887"/>
          </a:xfrm>
          <a:prstGeom prst="rect">
            <a:avLst/>
          </a:prstGeom>
        </p:spPr>
        <p:txBody>
          <a:bodyPr wrap="square">
            <a:spAutoFit/>
          </a:bodyPr>
          <a:lstStyle/>
          <a:p>
            <a:pPr algn="ctr"/>
            <a:r>
              <a:rPr lang="en-IN" sz="2200" b="1" dirty="0" smtClean="0"/>
              <a:t>3000</a:t>
            </a:r>
            <a:endParaRPr lang="en-IN" sz="2200" b="1" dirty="0"/>
          </a:p>
        </p:txBody>
      </p:sp>
      <p:sp>
        <p:nvSpPr>
          <p:cNvPr id="44" name="Rectangle 43"/>
          <p:cNvSpPr/>
          <p:nvPr/>
        </p:nvSpPr>
        <p:spPr>
          <a:xfrm>
            <a:off x="1295400" y="1352550"/>
            <a:ext cx="838944" cy="430887"/>
          </a:xfrm>
          <a:prstGeom prst="rect">
            <a:avLst/>
          </a:prstGeom>
        </p:spPr>
        <p:txBody>
          <a:bodyPr wrap="square">
            <a:spAutoFit/>
          </a:bodyPr>
          <a:lstStyle/>
          <a:p>
            <a:pPr algn="ctr"/>
            <a:r>
              <a:rPr lang="en-IN" sz="2200" b="1" dirty="0" smtClean="0"/>
              <a:t>10</a:t>
            </a:r>
            <a:endParaRPr lang="en-IN" sz="2200" b="1" dirty="0"/>
          </a:p>
        </p:txBody>
      </p:sp>
      <p:sp>
        <p:nvSpPr>
          <p:cNvPr id="49" name="Rectangle 48"/>
          <p:cNvSpPr/>
          <p:nvPr/>
        </p:nvSpPr>
        <p:spPr>
          <a:xfrm>
            <a:off x="1295400" y="1759863"/>
            <a:ext cx="838944" cy="430887"/>
          </a:xfrm>
          <a:prstGeom prst="rect">
            <a:avLst/>
          </a:prstGeom>
        </p:spPr>
        <p:txBody>
          <a:bodyPr wrap="square">
            <a:spAutoFit/>
          </a:bodyPr>
          <a:lstStyle/>
          <a:p>
            <a:pPr algn="ctr"/>
            <a:r>
              <a:rPr lang="en-IN" sz="2200" b="1" dirty="0" smtClean="0"/>
              <a:t>3000</a:t>
            </a:r>
            <a:endParaRPr lang="en-IN" sz="2200" b="1" dirty="0"/>
          </a:p>
        </p:txBody>
      </p:sp>
      <p:sp>
        <p:nvSpPr>
          <p:cNvPr id="50" name="Rectangle 49"/>
          <p:cNvSpPr/>
          <p:nvPr/>
        </p:nvSpPr>
        <p:spPr>
          <a:xfrm>
            <a:off x="1295400" y="2140863"/>
            <a:ext cx="838944" cy="430887"/>
          </a:xfrm>
          <a:prstGeom prst="rect">
            <a:avLst/>
          </a:prstGeom>
        </p:spPr>
        <p:txBody>
          <a:bodyPr wrap="square">
            <a:spAutoFit/>
          </a:bodyPr>
          <a:lstStyle/>
          <a:p>
            <a:pPr algn="ctr"/>
            <a:r>
              <a:rPr lang="en-IN" sz="2200" b="1" dirty="0" smtClean="0"/>
              <a:t>5000</a:t>
            </a:r>
            <a:endParaRPr lang="en-IN" sz="2200" b="1" dirty="0"/>
          </a:p>
        </p:txBody>
      </p:sp>
      <p:sp>
        <p:nvSpPr>
          <p:cNvPr id="51" name="Rectangle 50"/>
          <p:cNvSpPr/>
          <p:nvPr/>
        </p:nvSpPr>
        <p:spPr>
          <a:xfrm>
            <a:off x="1295400" y="2571750"/>
            <a:ext cx="838944" cy="430887"/>
          </a:xfrm>
          <a:prstGeom prst="rect">
            <a:avLst/>
          </a:prstGeom>
        </p:spPr>
        <p:txBody>
          <a:bodyPr wrap="square">
            <a:spAutoFit/>
          </a:bodyPr>
          <a:lstStyle/>
          <a:p>
            <a:pPr algn="ctr"/>
            <a:r>
              <a:rPr lang="en-IN" sz="2200" b="1" dirty="0" smtClean="0"/>
              <a:t>1000</a:t>
            </a:r>
            <a:endParaRPr lang="en-IN" sz="2200" b="1" dirty="0"/>
          </a:p>
        </p:txBody>
      </p:sp>
      <p:sp>
        <p:nvSpPr>
          <p:cNvPr id="52" name="Rectangle 51"/>
          <p:cNvSpPr/>
          <p:nvPr/>
        </p:nvSpPr>
        <p:spPr>
          <a:xfrm>
            <a:off x="1295400" y="2979063"/>
            <a:ext cx="838944" cy="430887"/>
          </a:xfrm>
          <a:prstGeom prst="rect">
            <a:avLst/>
          </a:prstGeom>
        </p:spPr>
        <p:txBody>
          <a:bodyPr wrap="square">
            <a:spAutoFit/>
          </a:bodyPr>
          <a:lstStyle/>
          <a:p>
            <a:pPr algn="ctr"/>
            <a:r>
              <a:rPr lang="en-IN" sz="2200" b="1" dirty="0" smtClean="0"/>
              <a:t>10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20</a:t>
            </a:r>
            <a:endParaRPr lang="en-IN" sz="2200" b="1" dirty="0"/>
          </a:p>
        </p:txBody>
      </p:sp>
      <p:sp>
        <p:nvSpPr>
          <p:cNvPr id="54" name="Rectangle 53"/>
          <p:cNvSpPr/>
          <p:nvPr/>
        </p:nvSpPr>
        <p:spPr>
          <a:xfrm>
            <a:off x="1294656" y="3790950"/>
            <a:ext cx="838944" cy="430887"/>
          </a:xfrm>
          <a:prstGeom prst="rect">
            <a:avLst/>
          </a:prstGeom>
        </p:spPr>
        <p:txBody>
          <a:bodyPr wrap="square">
            <a:spAutoFit/>
          </a:bodyPr>
          <a:lstStyle/>
          <a:p>
            <a:pPr algn="ctr"/>
            <a:r>
              <a:rPr lang="en-IN" sz="2200" b="1" dirty="0" smtClean="0"/>
              <a:t>2000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a:t>
            </a:r>
            <a:endParaRPr lang="en-IN" sz="2200" b="1" dirty="0"/>
          </a:p>
        </p:txBody>
      </p:sp>
      <p:sp>
        <p:nvSpPr>
          <p:cNvPr id="56" name="Rectangle 55"/>
          <p:cNvSpPr/>
          <p:nvPr/>
        </p:nvSpPr>
        <p:spPr>
          <a:xfrm>
            <a:off x="1294656" y="4552950"/>
            <a:ext cx="838944" cy="430887"/>
          </a:xfrm>
          <a:prstGeom prst="rect">
            <a:avLst/>
          </a:prstGeom>
        </p:spPr>
        <p:txBody>
          <a:bodyPr wrap="square">
            <a:spAutoFit/>
          </a:bodyPr>
          <a:lstStyle/>
          <a:p>
            <a:pPr algn="ctr"/>
            <a:r>
              <a:rPr lang="en-IN" sz="2200" b="1" dirty="0" smtClean="0"/>
              <a:t>20</a:t>
            </a:r>
            <a:endParaRPr lang="en-IN" sz="2200" b="1"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4602837"/>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1000" fill="hold"/>
                                        <p:tgtEl>
                                          <p:spTgt spid="42"/>
                                        </p:tgtEl>
                                        <p:attrNameLst>
                                          <p:attrName>ppt_w</p:attrName>
                                        </p:attrNameLst>
                                      </p:cBhvr>
                                      <p:tavLst>
                                        <p:tav tm="0">
                                          <p:val>
                                            <p:strVal val="#ppt_w*0.70"/>
                                          </p:val>
                                        </p:tav>
                                        <p:tav tm="100000">
                                          <p:val>
                                            <p:strVal val="#ppt_w"/>
                                          </p:val>
                                        </p:tav>
                                      </p:tavLst>
                                    </p:anim>
                                    <p:anim calcmode="lin" valueType="num">
                                      <p:cBhvr>
                                        <p:cTn id="15" dur="1000" fill="hold"/>
                                        <p:tgtEl>
                                          <p:spTgt spid="42"/>
                                        </p:tgtEl>
                                        <p:attrNameLst>
                                          <p:attrName>ppt_h</p:attrName>
                                        </p:attrNameLst>
                                      </p:cBhvr>
                                      <p:tavLst>
                                        <p:tav tm="0">
                                          <p:val>
                                            <p:strVal val="#ppt_h"/>
                                          </p:val>
                                        </p:tav>
                                        <p:tav tm="100000">
                                          <p:val>
                                            <p:strVal val="#ppt_h"/>
                                          </p:val>
                                        </p:tav>
                                      </p:tavLst>
                                    </p:anim>
                                    <p:animEffect transition="in" filter="fade">
                                      <p:cBhvr>
                                        <p:cTn id="16" dur="10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1000" fill="hold"/>
                                        <p:tgtEl>
                                          <p:spTgt spid="43"/>
                                        </p:tgtEl>
                                        <p:attrNameLst>
                                          <p:attrName>ppt_w</p:attrName>
                                        </p:attrNameLst>
                                      </p:cBhvr>
                                      <p:tavLst>
                                        <p:tav tm="0">
                                          <p:val>
                                            <p:strVal val="#ppt_w*0.70"/>
                                          </p:val>
                                        </p:tav>
                                        <p:tav tm="100000">
                                          <p:val>
                                            <p:strVal val="#ppt_w"/>
                                          </p:val>
                                        </p:tav>
                                      </p:tavLst>
                                    </p:anim>
                                    <p:anim calcmode="lin" valueType="num">
                                      <p:cBhvr>
                                        <p:cTn id="22" dur="1000" fill="hold"/>
                                        <p:tgtEl>
                                          <p:spTgt spid="43"/>
                                        </p:tgtEl>
                                        <p:attrNameLst>
                                          <p:attrName>ppt_h</p:attrName>
                                        </p:attrNameLst>
                                      </p:cBhvr>
                                      <p:tavLst>
                                        <p:tav tm="0">
                                          <p:val>
                                            <p:strVal val="#ppt_h"/>
                                          </p:val>
                                        </p:tav>
                                        <p:tav tm="100000">
                                          <p:val>
                                            <p:strVal val="#ppt_h"/>
                                          </p:val>
                                        </p:tav>
                                      </p:tavLst>
                                    </p:anim>
                                    <p:animEffect transition="in" filter="fade">
                                      <p:cBhvr>
                                        <p:cTn id="23" dur="1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1000" fill="hold"/>
                                        <p:tgtEl>
                                          <p:spTgt spid="44"/>
                                        </p:tgtEl>
                                        <p:attrNameLst>
                                          <p:attrName>ppt_w</p:attrName>
                                        </p:attrNameLst>
                                      </p:cBhvr>
                                      <p:tavLst>
                                        <p:tav tm="0">
                                          <p:val>
                                            <p:strVal val="#ppt_w*0.70"/>
                                          </p:val>
                                        </p:tav>
                                        <p:tav tm="100000">
                                          <p:val>
                                            <p:strVal val="#ppt_w"/>
                                          </p:val>
                                        </p:tav>
                                      </p:tavLst>
                                    </p:anim>
                                    <p:anim calcmode="lin" valueType="num">
                                      <p:cBhvr>
                                        <p:cTn id="29" dur="1000" fill="hold"/>
                                        <p:tgtEl>
                                          <p:spTgt spid="44"/>
                                        </p:tgtEl>
                                        <p:attrNameLst>
                                          <p:attrName>ppt_h</p:attrName>
                                        </p:attrNameLst>
                                      </p:cBhvr>
                                      <p:tavLst>
                                        <p:tav tm="0">
                                          <p:val>
                                            <p:strVal val="#ppt_h"/>
                                          </p:val>
                                        </p:tav>
                                        <p:tav tm="100000">
                                          <p:val>
                                            <p:strVal val="#ppt_h"/>
                                          </p:val>
                                        </p:tav>
                                      </p:tavLst>
                                    </p:anim>
                                    <p:animEffect transition="in" filter="fade">
                                      <p:cBhvr>
                                        <p:cTn id="30" dur="10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strVal val="#ppt_w*0.70"/>
                                          </p:val>
                                        </p:tav>
                                        <p:tav tm="100000">
                                          <p:val>
                                            <p:strVal val="#ppt_w"/>
                                          </p:val>
                                        </p:tav>
                                      </p:tavLst>
                                    </p:anim>
                                    <p:anim calcmode="lin" valueType="num">
                                      <p:cBhvr>
                                        <p:cTn id="36" dur="1000" fill="hold"/>
                                        <p:tgtEl>
                                          <p:spTgt spid="49"/>
                                        </p:tgtEl>
                                        <p:attrNameLst>
                                          <p:attrName>ppt_h</p:attrName>
                                        </p:attrNameLst>
                                      </p:cBhvr>
                                      <p:tavLst>
                                        <p:tav tm="0">
                                          <p:val>
                                            <p:strVal val="#ppt_h"/>
                                          </p:val>
                                        </p:tav>
                                        <p:tav tm="100000">
                                          <p:val>
                                            <p:strVal val="#ppt_h"/>
                                          </p:val>
                                        </p:tav>
                                      </p:tavLst>
                                    </p:anim>
                                    <p:animEffect transition="in" filter="fade">
                                      <p:cBhvr>
                                        <p:cTn id="37" dur="10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1000" fill="hold"/>
                                        <p:tgtEl>
                                          <p:spTgt spid="50"/>
                                        </p:tgtEl>
                                        <p:attrNameLst>
                                          <p:attrName>ppt_w</p:attrName>
                                        </p:attrNameLst>
                                      </p:cBhvr>
                                      <p:tavLst>
                                        <p:tav tm="0">
                                          <p:val>
                                            <p:strVal val="#ppt_w*0.70"/>
                                          </p:val>
                                        </p:tav>
                                        <p:tav tm="100000">
                                          <p:val>
                                            <p:strVal val="#ppt_w"/>
                                          </p:val>
                                        </p:tav>
                                      </p:tavLst>
                                    </p:anim>
                                    <p:anim calcmode="lin" valueType="num">
                                      <p:cBhvr>
                                        <p:cTn id="43" dur="1000" fill="hold"/>
                                        <p:tgtEl>
                                          <p:spTgt spid="50"/>
                                        </p:tgtEl>
                                        <p:attrNameLst>
                                          <p:attrName>ppt_h</p:attrName>
                                        </p:attrNameLst>
                                      </p:cBhvr>
                                      <p:tavLst>
                                        <p:tav tm="0">
                                          <p:val>
                                            <p:strVal val="#ppt_h"/>
                                          </p:val>
                                        </p:tav>
                                        <p:tav tm="100000">
                                          <p:val>
                                            <p:strVal val="#ppt_h"/>
                                          </p:val>
                                        </p:tav>
                                      </p:tavLst>
                                    </p:anim>
                                    <p:animEffect transition="in" filter="fade">
                                      <p:cBhvr>
                                        <p:cTn id="44" dur="10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1000" fill="hold"/>
                                        <p:tgtEl>
                                          <p:spTgt spid="51"/>
                                        </p:tgtEl>
                                        <p:attrNameLst>
                                          <p:attrName>ppt_w</p:attrName>
                                        </p:attrNameLst>
                                      </p:cBhvr>
                                      <p:tavLst>
                                        <p:tav tm="0">
                                          <p:val>
                                            <p:strVal val="#ppt_w*0.70"/>
                                          </p:val>
                                        </p:tav>
                                        <p:tav tm="100000">
                                          <p:val>
                                            <p:strVal val="#ppt_w"/>
                                          </p:val>
                                        </p:tav>
                                      </p:tavLst>
                                    </p:anim>
                                    <p:anim calcmode="lin" valueType="num">
                                      <p:cBhvr>
                                        <p:cTn id="50" dur="1000" fill="hold"/>
                                        <p:tgtEl>
                                          <p:spTgt spid="51"/>
                                        </p:tgtEl>
                                        <p:attrNameLst>
                                          <p:attrName>ppt_h</p:attrName>
                                        </p:attrNameLst>
                                      </p:cBhvr>
                                      <p:tavLst>
                                        <p:tav tm="0">
                                          <p:val>
                                            <p:strVal val="#ppt_h"/>
                                          </p:val>
                                        </p:tav>
                                        <p:tav tm="100000">
                                          <p:val>
                                            <p:strVal val="#ppt_h"/>
                                          </p:val>
                                        </p:tav>
                                      </p:tavLst>
                                    </p:anim>
                                    <p:animEffect transition="in" filter="fade">
                                      <p:cBhvr>
                                        <p:cTn id="51" dur="10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1000" fill="hold"/>
                                        <p:tgtEl>
                                          <p:spTgt spid="52"/>
                                        </p:tgtEl>
                                        <p:attrNameLst>
                                          <p:attrName>ppt_w</p:attrName>
                                        </p:attrNameLst>
                                      </p:cBhvr>
                                      <p:tavLst>
                                        <p:tav tm="0">
                                          <p:val>
                                            <p:strVal val="#ppt_w*0.70"/>
                                          </p:val>
                                        </p:tav>
                                        <p:tav tm="100000">
                                          <p:val>
                                            <p:strVal val="#ppt_w"/>
                                          </p:val>
                                        </p:tav>
                                      </p:tavLst>
                                    </p:anim>
                                    <p:anim calcmode="lin" valueType="num">
                                      <p:cBhvr>
                                        <p:cTn id="57" dur="1000" fill="hold"/>
                                        <p:tgtEl>
                                          <p:spTgt spid="52"/>
                                        </p:tgtEl>
                                        <p:attrNameLst>
                                          <p:attrName>ppt_h</p:attrName>
                                        </p:attrNameLst>
                                      </p:cBhvr>
                                      <p:tavLst>
                                        <p:tav tm="0">
                                          <p:val>
                                            <p:strVal val="#ppt_h"/>
                                          </p:val>
                                        </p:tav>
                                        <p:tav tm="100000">
                                          <p:val>
                                            <p:strVal val="#ppt_h"/>
                                          </p:val>
                                        </p:tav>
                                      </p:tavLst>
                                    </p:anim>
                                    <p:animEffect transition="in" filter="fade">
                                      <p:cBhvr>
                                        <p:cTn id="58" dur="1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p:cTn id="63" dur="1000" fill="hold"/>
                                        <p:tgtEl>
                                          <p:spTgt spid="53"/>
                                        </p:tgtEl>
                                        <p:attrNameLst>
                                          <p:attrName>ppt_w</p:attrName>
                                        </p:attrNameLst>
                                      </p:cBhvr>
                                      <p:tavLst>
                                        <p:tav tm="0">
                                          <p:val>
                                            <p:strVal val="#ppt_w*0.70"/>
                                          </p:val>
                                        </p:tav>
                                        <p:tav tm="100000">
                                          <p:val>
                                            <p:strVal val="#ppt_w"/>
                                          </p:val>
                                        </p:tav>
                                      </p:tavLst>
                                    </p:anim>
                                    <p:anim calcmode="lin" valueType="num">
                                      <p:cBhvr>
                                        <p:cTn id="64" dur="1000" fill="hold"/>
                                        <p:tgtEl>
                                          <p:spTgt spid="53"/>
                                        </p:tgtEl>
                                        <p:attrNameLst>
                                          <p:attrName>ppt_h</p:attrName>
                                        </p:attrNameLst>
                                      </p:cBhvr>
                                      <p:tavLst>
                                        <p:tav tm="0">
                                          <p:val>
                                            <p:strVal val="#ppt_h"/>
                                          </p:val>
                                        </p:tav>
                                        <p:tav tm="100000">
                                          <p:val>
                                            <p:strVal val="#ppt_h"/>
                                          </p:val>
                                        </p:tav>
                                      </p:tavLst>
                                    </p:anim>
                                    <p:animEffect transition="in" filter="fade">
                                      <p:cBhvr>
                                        <p:cTn id="65" dur="10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p:cTn id="70" dur="1000" fill="hold"/>
                                        <p:tgtEl>
                                          <p:spTgt spid="54"/>
                                        </p:tgtEl>
                                        <p:attrNameLst>
                                          <p:attrName>ppt_w</p:attrName>
                                        </p:attrNameLst>
                                      </p:cBhvr>
                                      <p:tavLst>
                                        <p:tav tm="0">
                                          <p:val>
                                            <p:strVal val="#ppt_w*0.70"/>
                                          </p:val>
                                        </p:tav>
                                        <p:tav tm="100000">
                                          <p:val>
                                            <p:strVal val="#ppt_w"/>
                                          </p:val>
                                        </p:tav>
                                      </p:tavLst>
                                    </p:anim>
                                    <p:anim calcmode="lin" valueType="num">
                                      <p:cBhvr>
                                        <p:cTn id="71" dur="1000" fill="hold"/>
                                        <p:tgtEl>
                                          <p:spTgt spid="54"/>
                                        </p:tgtEl>
                                        <p:attrNameLst>
                                          <p:attrName>ppt_h</p:attrName>
                                        </p:attrNameLst>
                                      </p:cBhvr>
                                      <p:tavLst>
                                        <p:tav tm="0">
                                          <p:val>
                                            <p:strVal val="#ppt_h"/>
                                          </p:val>
                                        </p:tav>
                                        <p:tav tm="100000">
                                          <p:val>
                                            <p:strVal val="#ppt_h"/>
                                          </p:val>
                                        </p:tav>
                                      </p:tavLst>
                                    </p:anim>
                                    <p:animEffect transition="in" filter="fade">
                                      <p:cBhvr>
                                        <p:cTn id="72" dur="1000"/>
                                        <p:tgtEl>
                                          <p:spTgt spid="54"/>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p:cTn id="77" dur="1000" fill="hold"/>
                                        <p:tgtEl>
                                          <p:spTgt spid="55"/>
                                        </p:tgtEl>
                                        <p:attrNameLst>
                                          <p:attrName>ppt_w</p:attrName>
                                        </p:attrNameLst>
                                      </p:cBhvr>
                                      <p:tavLst>
                                        <p:tav tm="0">
                                          <p:val>
                                            <p:strVal val="#ppt_w*0.70"/>
                                          </p:val>
                                        </p:tav>
                                        <p:tav tm="100000">
                                          <p:val>
                                            <p:strVal val="#ppt_w"/>
                                          </p:val>
                                        </p:tav>
                                      </p:tavLst>
                                    </p:anim>
                                    <p:anim calcmode="lin" valueType="num">
                                      <p:cBhvr>
                                        <p:cTn id="78" dur="1000" fill="hold"/>
                                        <p:tgtEl>
                                          <p:spTgt spid="55"/>
                                        </p:tgtEl>
                                        <p:attrNameLst>
                                          <p:attrName>ppt_h</p:attrName>
                                        </p:attrNameLst>
                                      </p:cBhvr>
                                      <p:tavLst>
                                        <p:tav tm="0">
                                          <p:val>
                                            <p:strVal val="#ppt_h"/>
                                          </p:val>
                                        </p:tav>
                                        <p:tav tm="100000">
                                          <p:val>
                                            <p:strVal val="#ppt_h"/>
                                          </p:val>
                                        </p:tav>
                                      </p:tavLst>
                                    </p:anim>
                                    <p:animEffect transition="in" filter="fade">
                                      <p:cBhvr>
                                        <p:cTn id="79" dur="1000"/>
                                        <p:tgtEl>
                                          <p:spTgt spid="55"/>
                                        </p:tgtEl>
                                      </p:cBhvr>
                                    </p:animEffec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1000" fill="hold"/>
                                        <p:tgtEl>
                                          <p:spTgt spid="56"/>
                                        </p:tgtEl>
                                        <p:attrNameLst>
                                          <p:attrName>ppt_w</p:attrName>
                                        </p:attrNameLst>
                                      </p:cBhvr>
                                      <p:tavLst>
                                        <p:tav tm="0">
                                          <p:val>
                                            <p:strVal val="#ppt_w*0.70"/>
                                          </p:val>
                                        </p:tav>
                                        <p:tav tm="100000">
                                          <p:val>
                                            <p:strVal val="#ppt_w"/>
                                          </p:val>
                                        </p:tav>
                                      </p:tavLst>
                                    </p:anim>
                                    <p:anim calcmode="lin" valueType="num">
                                      <p:cBhvr>
                                        <p:cTn id="85" dur="1000" fill="hold"/>
                                        <p:tgtEl>
                                          <p:spTgt spid="56"/>
                                        </p:tgtEl>
                                        <p:attrNameLst>
                                          <p:attrName>ppt_h</p:attrName>
                                        </p:attrNameLst>
                                      </p:cBhvr>
                                      <p:tavLst>
                                        <p:tav tm="0">
                                          <p:val>
                                            <p:strVal val="#ppt_h"/>
                                          </p:val>
                                        </p:tav>
                                        <p:tav tm="100000">
                                          <p:val>
                                            <p:strVal val="#ppt_h"/>
                                          </p:val>
                                        </p:tav>
                                      </p:tavLst>
                                    </p:anim>
                                    <p:animEffect transition="in" filter="fade">
                                      <p:cBhvr>
                                        <p:cTn id="86"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9" grpId="0"/>
      <p:bldP spid="50" grpId="0"/>
      <p:bldP spid="51"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xmlns=""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 q;</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xmlns=""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xmlns=""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xmlns=""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xmlns=""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xmlns=""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xmlns=""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xmlns=""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xmlns="" val="10011"/>
                  </a:ext>
                </a:extLst>
              </a:tr>
            </a:tbl>
          </a:graphicData>
        </a:graphic>
      </p:graphicFrame>
      <p:sp>
        <p:nvSpPr>
          <p:cNvPr id="41" name="Rectangle 40"/>
          <p:cNvSpPr/>
          <p:nvPr/>
        </p:nvSpPr>
        <p:spPr>
          <a:xfrm>
            <a:off x="1370856" y="57150"/>
            <a:ext cx="1372344" cy="430887"/>
          </a:xfrm>
          <a:prstGeom prst="rect">
            <a:avLst/>
          </a:prstGeom>
        </p:spPr>
        <p:txBody>
          <a:bodyPr wrap="square">
            <a:spAutoFit/>
          </a:bodyPr>
          <a:lstStyle/>
          <a:p>
            <a:pPr algn="ctr"/>
            <a:r>
              <a:rPr lang="en-IN" sz="2200" b="1" dirty="0" smtClean="0"/>
              <a:t>p = 2000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10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2000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20</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2000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20</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sp>
        <p:nvSpPr>
          <p:cNvPr id="58" name="Right Arrow 57"/>
          <p:cNvSpPr/>
          <p:nvPr/>
        </p:nvSpPr>
        <p:spPr>
          <a:xfrm rot="18709152">
            <a:off x="6076368" y="1292595"/>
            <a:ext cx="1188720" cy="274320"/>
          </a:xfrm>
          <a:prstGeom prst="rightArrow">
            <a:avLst>
              <a:gd name="adj1" fmla="val 50000"/>
              <a:gd name="adj2" fmla="val 51640"/>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617" y="4629150"/>
            <a:ext cx="1184910" cy="474144"/>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left)">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1000" fill="hold"/>
                                        <p:tgtEl>
                                          <p:spTgt spid="42"/>
                                        </p:tgtEl>
                                        <p:attrNameLst>
                                          <p:attrName>ppt_w</p:attrName>
                                        </p:attrNameLst>
                                      </p:cBhvr>
                                      <p:tavLst>
                                        <p:tav tm="0">
                                          <p:val>
                                            <p:strVal val="#ppt_w*0.70"/>
                                          </p:val>
                                        </p:tav>
                                        <p:tav tm="100000">
                                          <p:val>
                                            <p:strVal val="#ppt_w"/>
                                          </p:val>
                                        </p:tav>
                                      </p:tavLst>
                                    </p:anim>
                                    <p:anim calcmode="lin" valueType="num">
                                      <p:cBhvr>
                                        <p:cTn id="24" dur="1000" fill="hold"/>
                                        <p:tgtEl>
                                          <p:spTgt spid="42"/>
                                        </p:tgtEl>
                                        <p:attrNameLst>
                                          <p:attrName>ppt_h</p:attrName>
                                        </p:attrNameLst>
                                      </p:cBhvr>
                                      <p:tavLst>
                                        <p:tav tm="0">
                                          <p:val>
                                            <p:strVal val="#ppt_h"/>
                                          </p:val>
                                        </p:tav>
                                        <p:tav tm="100000">
                                          <p:val>
                                            <p:strVal val="#ppt_h"/>
                                          </p:val>
                                        </p:tav>
                                      </p:tavLst>
                                    </p:anim>
                                    <p:animEffect transition="in" filter="fade">
                                      <p:cBhvr>
                                        <p:cTn id="25" dur="10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p:cTn id="30" dur="1000" fill="hold"/>
                                        <p:tgtEl>
                                          <p:spTgt spid="43"/>
                                        </p:tgtEl>
                                        <p:attrNameLst>
                                          <p:attrName>ppt_w</p:attrName>
                                        </p:attrNameLst>
                                      </p:cBhvr>
                                      <p:tavLst>
                                        <p:tav tm="0">
                                          <p:val>
                                            <p:strVal val="#ppt_w*0.70"/>
                                          </p:val>
                                        </p:tav>
                                        <p:tav tm="100000">
                                          <p:val>
                                            <p:strVal val="#ppt_w"/>
                                          </p:val>
                                        </p:tav>
                                      </p:tavLst>
                                    </p:anim>
                                    <p:anim calcmode="lin" valueType="num">
                                      <p:cBhvr>
                                        <p:cTn id="31" dur="1000" fill="hold"/>
                                        <p:tgtEl>
                                          <p:spTgt spid="43"/>
                                        </p:tgtEl>
                                        <p:attrNameLst>
                                          <p:attrName>ppt_h</p:attrName>
                                        </p:attrNameLst>
                                      </p:cBhvr>
                                      <p:tavLst>
                                        <p:tav tm="0">
                                          <p:val>
                                            <p:strVal val="#ppt_h"/>
                                          </p:val>
                                        </p:tav>
                                        <p:tav tm="100000">
                                          <p:val>
                                            <p:strVal val="#ppt_h"/>
                                          </p:val>
                                        </p:tav>
                                      </p:tavLst>
                                    </p:anim>
                                    <p:animEffect transition="in" filter="fade">
                                      <p:cBhvr>
                                        <p:cTn id="32" dur="10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0.70"/>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p:cTn id="44" dur="1000" fill="hold"/>
                                        <p:tgtEl>
                                          <p:spTgt spid="49"/>
                                        </p:tgtEl>
                                        <p:attrNameLst>
                                          <p:attrName>ppt_w</p:attrName>
                                        </p:attrNameLst>
                                      </p:cBhvr>
                                      <p:tavLst>
                                        <p:tav tm="0">
                                          <p:val>
                                            <p:strVal val="#ppt_w*0.70"/>
                                          </p:val>
                                        </p:tav>
                                        <p:tav tm="100000">
                                          <p:val>
                                            <p:strVal val="#ppt_w"/>
                                          </p:val>
                                        </p:tav>
                                      </p:tavLst>
                                    </p:anim>
                                    <p:anim calcmode="lin" valueType="num">
                                      <p:cBhvr>
                                        <p:cTn id="45" dur="1000" fill="hold"/>
                                        <p:tgtEl>
                                          <p:spTgt spid="49"/>
                                        </p:tgtEl>
                                        <p:attrNameLst>
                                          <p:attrName>ppt_h</p:attrName>
                                        </p:attrNameLst>
                                      </p:cBhvr>
                                      <p:tavLst>
                                        <p:tav tm="0">
                                          <p:val>
                                            <p:strVal val="#ppt_h"/>
                                          </p:val>
                                        </p:tav>
                                        <p:tav tm="100000">
                                          <p:val>
                                            <p:strVal val="#ppt_h"/>
                                          </p:val>
                                        </p:tav>
                                      </p:tavLst>
                                    </p:anim>
                                    <p:animEffect transition="in" filter="fade">
                                      <p:cBhvr>
                                        <p:cTn id="46" dur="10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1000" fill="hold"/>
                                        <p:tgtEl>
                                          <p:spTgt spid="50"/>
                                        </p:tgtEl>
                                        <p:attrNameLst>
                                          <p:attrName>ppt_w</p:attrName>
                                        </p:attrNameLst>
                                      </p:cBhvr>
                                      <p:tavLst>
                                        <p:tav tm="0">
                                          <p:val>
                                            <p:strVal val="#ppt_w*0.70"/>
                                          </p:val>
                                        </p:tav>
                                        <p:tav tm="100000">
                                          <p:val>
                                            <p:strVal val="#ppt_w"/>
                                          </p:val>
                                        </p:tav>
                                      </p:tavLst>
                                    </p:anim>
                                    <p:anim calcmode="lin" valueType="num">
                                      <p:cBhvr>
                                        <p:cTn id="52" dur="1000" fill="hold"/>
                                        <p:tgtEl>
                                          <p:spTgt spid="50"/>
                                        </p:tgtEl>
                                        <p:attrNameLst>
                                          <p:attrName>ppt_h</p:attrName>
                                        </p:attrNameLst>
                                      </p:cBhvr>
                                      <p:tavLst>
                                        <p:tav tm="0">
                                          <p:val>
                                            <p:strVal val="#ppt_h"/>
                                          </p:val>
                                        </p:tav>
                                        <p:tav tm="100000">
                                          <p:val>
                                            <p:strVal val="#ppt_h"/>
                                          </p:val>
                                        </p:tav>
                                      </p:tavLst>
                                    </p:anim>
                                    <p:animEffect transition="in" filter="fade">
                                      <p:cBhvr>
                                        <p:cTn id="53" dur="10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0" fill="hold"/>
                                        <p:tgtEl>
                                          <p:spTgt spid="51"/>
                                        </p:tgtEl>
                                        <p:attrNameLst>
                                          <p:attrName>ppt_w</p:attrName>
                                        </p:attrNameLst>
                                      </p:cBhvr>
                                      <p:tavLst>
                                        <p:tav tm="0">
                                          <p:val>
                                            <p:strVal val="#ppt_w*0.70"/>
                                          </p:val>
                                        </p:tav>
                                        <p:tav tm="100000">
                                          <p:val>
                                            <p:strVal val="#ppt_w"/>
                                          </p:val>
                                        </p:tav>
                                      </p:tavLst>
                                    </p:anim>
                                    <p:anim calcmode="lin" valueType="num">
                                      <p:cBhvr>
                                        <p:cTn id="59" dur="1000" fill="hold"/>
                                        <p:tgtEl>
                                          <p:spTgt spid="51"/>
                                        </p:tgtEl>
                                        <p:attrNameLst>
                                          <p:attrName>ppt_h</p:attrName>
                                        </p:attrNameLst>
                                      </p:cBhvr>
                                      <p:tavLst>
                                        <p:tav tm="0">
                                          <p:val>
                                            <p:strVal val="#ppt_h"/>
                                          </p:val>
                                        </p:tav>
                                        <p:tav tm="100000">
                                          <p:val>
                                            <p:strVal val="#ppt_h"/>
                                          </p:val>
                                        </p:tav>
                                      </p:tavLst>
                                    </p:anim>
                                    <p:animEffect transition="in" filter="fade">
                                      <p:cBhvr>
                                        <p:cTn id="60" dur="10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1000" fill="hold"/>
                                        <p:tgtEl>
                                          <p:spTgt spid="52"/>
                                        </p:tgtEl>
                                        <p:attrNameLst>
                                          <p:attrName>ppt_w</p:attrName>
                                        </p:attrNameLst>
                                      </p:cBhvr>
                                      <p:tavLst>
                                        <p:tav tm="0">
                                          <p:val>
                                            <p:strVal val="#ppt_w*0.70"/>
                                          </p:val>
                                        </p:tav>
                                        <p:tav tm="100000">
                                          <p:val>
                                            <p:strVal val="#ppt_w"/>
                                          </p:val>
                                        </p:tav>
                                      </p:tavLst>
                                    </p:anim>
                                    <p:anim calcmode="lin" valueType="num">
                                      <p:cBhvr>
                                        <p:cTn id="66" dur="1000" fill="hold"/>
                                        <p:tgtEl>
                                          <p:spTgt spid="52"/>
                                        </p:tgtEl>
                                        <p:attrNameLst>
                                          <p:attrName>ppt_h</p:attrName>
                                        </p:attrNameLst>
                                      </p:cBhvr>
                                      <p:tavLst>
                                        <p:tav tm="0">
                                          <p:val>
                                            <p:strVal val="#ppt_h"/>
                                          </p:val>
                                        </p:tav>
                                        <p:tav tm="100000">
                                          <p:val>
                                            <p:strVal val="#ppt_h"/>
                                          </p:val>
                                        </p:tav>
                                      </p:tavLst>
                                    </p:anim>
                                    <p:animEffect transition="in" filter="fade">
                                      <p:cBhvr>
                                        <p:cTn id="67" dur="10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1000" fill="hold"/>
                                        <p:tgtEl>
                                          <p:spTgt spid="53"/>
                                        </p:tgtEl>
                                        <p:attrNameLst>
                                          <p:attrName>ppt_w</p:attrName>
                                        </p:attrNameLst>
                                      </p:cBhvr>
                                      <p:tavLst>
                                        <p:tav tm="0">
                                          <p:val>
                                            <p:strVal val="#ppt_w*0.70"/>
                                          </p:val>
                                        </p:tav>
                                        <p:tav tm="100000">
                                          <p:val>
                                            <p:strVal val="#ppt_w"/>
                                          </p:val>
                                        </p:tav>
                                      </p:tavLst>
                                    </p:anim>
                                    <p:anim calcmode="lin" valueType="num">
                                      <p:cBhvr>
                                        <p:cTn id="73" dur="1000" fill="hold"/>
                                        <p:tgtEl>
                                          <p:spTgt spid="53"/>
                                        </p:tgtEl>
                                        <p:attrNameLst>
                                          <p:attrName>ppt_h</p:attrName>
                                        </p:attrNameLst>
                                      </p:cBhvr>
                                      <p:tavLst>
                                        <p:tav tm="0">
                                          <p:val>
                                            <p:strVal val="#ppt_h"/>
                                          </p:val>
                                        </p:tav>
                                        <p:tav tm="100000">
                                          <p:val>
                                            <p:strVal val="#ppt_h"/>
                                          </p:val>
                                        </p:tav>
                                      </p:tavLst>
                                    </p:anim>
                                    <p:animEffect transition="in" filter="fade">
                                      <p:cBhvr>
                                        <p:cTn id="74" dur="10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p:cTn id="79" dur="1000" fill="hold"/>
                                        <p:tgtEl>
                                          <p:spTgt spid="54"/>
                                        </p:tgtEl>
                                        <p:attrNameLst>
                                          <p:attrName>ppt_w</p:attrName>
                                        </p:attrNameLst>
                                      </p:cBhvr>
                                      <p:tavLst>
                                        <p:tav tm="0">
                                          <p:val>
                                            <p:strVal val="#ppt_w*0.70"/>
                                          </p:val>
                                        </p:tav>
                                        <p:tav tm="100000">
                                          <p:val>
                                            <p:strVal val="#ppt_w"/>
                                          </p:val>
                                        </p:tav>
                                      </p:tavLst>
                                    </p:anim>
                                    <p:anim calcmode="lin" valueType="num">
                                      <p:cBhvr>
                                        <p:cTn id="80" dur="1000" fill="hold"/>
                                        <p:tgtEl>
                                          <p:spTgt spid="54"/>
                                        </p:tgtEl>
                                        <p:attrNameLst>
                                          <p:attrName>ppt_h</p:attrName>
                                        </p:attrNameLst>
                                      </p:cBhvr>
                                      <p:tavLst>
                                        <p:tav tm="0">
                                          <p:val>
                                            <p:strVal val="#ppt_h"/>
                                          </p:val>
                                        </p:tav>
                                        <p:tav tm="100000">
                                          <p:val>
                                            <p:strVal val="#ppt_h"/>
                                          </p:val>
                                        </p:tav>
                                      </p:tavLst>
                                    </p:anim>
                                    <p:animEffect transition="in" filter="fade">
                                      <p:cBhvr>
                                        <p:cTn id="81" dur="1000"/>
                                        <p:tgtEl>
                                          <p:spTgt spid="54"/>
                                        </p:tgtEl>
                                      </p:cBhvr>
                                    </p:animEffect>
                                  </p:childTnLst>
                                </p:cTn>
                              </p:par>
                            </p:childTnLst>
                          </p:cTn>
                        </p:par>
                      </p:childTnLst>
                    </p:cTn>
                  </p:par>
                  <p:par>
                    <p:cTn id="82" fill="hold">
                      <p:stCondLst>
                        <p:cond delay="indefinite"/>
                      </p:stCondLst>
                      <p:childTnLst>
                        <p:par>
                          <p:cTn id="83" fill="hold">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 calcmode="lin" valueType="num">
                                      <p:cBhvr>
                                        <p:cTn id="86" dur="1000" fill="hold"/>
                                        <p:tgtEl>
                                          <p:spTgt spid="55"/>
                                        </p:tgtEl>
                                        <p:attrNameLst>
                                          <p:attrName>ppt_w</p:attrName>
                                        </p:attrNameLst>
                                      </p:cBhvr>
                                      <p:tavLst>
                                        <p:tav tm="0">
                                          <p:val>
                                            <p:strVal val="#ppt_w*0.70"/>
                                          </p:val>
                                        </p:tav>
                                        <p:tav tm="100000">
                                          <p:val>
                                            <p:strVal val="#ppt_w"/>
                                          </p:val>
                                        </p:tav>
                                      </p:tavLst>
                                    </p:anim>
                                    <p:anim calcmode="lin" valueType="num">
                                      <p:cBhvr>
                                        <p:cTn id="87" dur="1000" fill="hold"/>
                                        <p:tgtEl>
                                          <p:spTgt spid="55"/>
                                        </p:tgtEl>
                                        <p:attrNameLst>
                                          <p:attrName>ppt_h</p:attrName>
                                        </p:attrNameLst>
                                      </p:cBhvr>
                                      <p:tavLst>
                                        <p:tav tm="0">
                                          <p:val>
                                            <p:strVal val="#ppt_h"/>
                                          </p:val>
                                        </p:tav>
                                        <p:tav tm="100000">
                                          <p:val>
                                            <p:strVal val="#ppt_h"/>
                                          </p:val>
                                        </p:tav>
                                      </p:tavLst>
                                    </p:anim>
                                    <p:animEffect transition="in" filter="fade">
                                      <p:cBhvr>
                                        <p:cTn id="88" dur="10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p:cTn id="93" dur="1000" fill="hold"/>
                                        <p:tgtEl>
                                          <p:spTgt spid="56"/>
                                        </p:tgtEl>
                                        <p:attrNameLst>
                                          <p:attrName>ppt_w</p:attrName>
                                        </p:attrNameLst>
                                      </p:cBhvr>
                                      <p:tavLst>
                                        <p:tav tm="0">
                                          <p:val>
                                            <p:strVal val="#ppt_w*0.70"/>
                                          </p:val>
                                        </p:tav>
                                        <p:tav tm="100000">
                                          <p:val>
                                            <p:strVal val="#ppt_w"/>
                                          </p:val>
                                        </p:tav>
                                      </p:tavLst>
                                    </p:anim>
                                    <p:anim calcmode="lin" valueType="num">
                                      <p:cBhvr>
                                        <p:cTn id="94" dur="1000" fill="hold"/>
                                        <p:tgtEl>
                                          <p:spTgt spid="56"/>
                                        </p:tgtEl>
                                        <p:attrNameLst>
                                          <p:attrName>ppt_h</p:attrName>
                                        </p:attrNameLst>
                                      </p:cBhvr>
                                      <p:tavLst>
                                        <p:tav tm="0">
                                          <p:val>
                                            <p:strVal val="#ppt_h"/>
                                          </p:val>
                                        </p:tav>
                                        <p:tav tm="100000">
                                          <p:val>
                                            <p:strVal val="#ppt_h"/>
                                          </p:val>
                                        </p:tav>
                                      </p:tavLst>
                                    </p:anim>
                                    <p:animEffect transition="in" filter="fade">
                                      <p:cBhvr>
                                        <p:cTn id="95"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p:bldP spid="42" grpId="0"/>
      <p:bldP spid="43" grpId="0"/>
      <p:bldP spid="44" grpId="0"/>
      <p:bldP spid="49" grpId="0"/>
      <p:bldP spid="50" grpId="0"/>
      <p:bldP spid="51" grpId="0"/>
      <p:bldP spid="52" grpId="0"/>
      <p:bldP spid="53" grpId="0"/>
      <p:bldP spid="54" grpId="0"/>
      <p:bldP spid="55" grpId="0"/>
      <p:bldP spid="56" grpId="0"/>
      <p:bldP spid="5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300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1000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xmlns=""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=300;</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xmlns=""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xmlns=""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xmlns=""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xmlns=""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xmlns=""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xmlns=""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xmlns=""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xmlns="" val="10011"/>
                  </a:ext>
                </a:extLst>
              </a:tr>
            </a:tbl>
          </a:graphicData>
        </a:graphic>
      </p:graphicFrame>
      <p:sp>
        <p:nvSpPr>
          <p:cNvPr id="41" name="Rectangle 40"/>
          <p:cNvSpPr/>
          <p:nvPr/>
        </p:nvSpPr>
        <p:spPr>
          <a:xfrm>
            <a:off x="1523256" y="57150"/>
            <a:ext cx="1372344" cy="430887"/>
          </a:xfrm>
          <a:prstGeom prst="rect">
            <a:avLst/>
          </a:prstGeom>
        </p:spPr>
        <p:txBody>
          <a:bodyPr wrap="square">
            <a:spAutoFit/>
          </a:bodyPr>
          <a:lstStyle/>
          <a:p>
            <a:pPr algn="ctr"/>
            <a:r>
              <a:rPr lang="en-IN" sz="2200" b="1" dirty="0" smtClean="0"/>
              <a:t>a = 300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300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1000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300</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1000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300</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439" y="4629150"/>
            <a:ext cx="1184910" cy="489126"/>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strVal val="#ppt_w*0.70"/>
                                          </p:val>
                                        </p:tav>
                                        <p:tav tm="100000">
                                          <p:val>
                                            <p:strVal val="#ppt_w"/>
                                          </p:val>
                                        </p:tav>
                                      </p:tavLst>
                                    </p:anim>
                                    <p:anim calcmode="lin" valueType="num">
                                      <p:cBhvr>
                                        <p:cTn id="13" dur="1000" fill="hold"/>
                                        <p:tgtEl>
                                          <p:spTgt spid="41"/>
                                        </p:tgtEl>
                                        <p:attrNameLst>
                                          <p:attrName>ppt_h</p:attrName>
                                        </p:attrNameLst>
                                      </p:cBhvr>
                                      <p:tavLst>
                                        <p:tav tm="0">
                                          <p:val>
                                            <p:strVal val="#ppt_h"/>
                                          </p:val>
                                        </p:tav>
                                        <p:tav tm="100000">
                                          <p:val>
                                            <p:strVal val="#ppt_h"/>
                                          </p:val>
                                        </p:tav>
                                      </p:tavLst>
                                    </p:anim>
                                    <p:animEffect transition="in" filter="fade">
                                      <p:cBhvr>
                                        <p:cTn id="14" dur="1000"/>
                                        <p:tgtEl>
                                          <p:spTgt spid="4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1000" fill="hold"/>
                                        <p:tgtEl>
                                          <p:spTgt spid="15"/>
                                        </p:tgtEl>
                                        <p:attrNameLst>
                                          <p:attrName>ppt_w</p:attrName>
                                        </p:attrNameLst>
                                      </p:cBhvr>
                                      <p:tavLst>
                                        <p:tav tm="0">
                                          <p:val>
                                            <p:strVal val="#ppt_w*0.70"/>
                                          </p:val>
                                        </p:tav>
                                        <p:tav tm="100000">
                                          <p:val>
                                            <p:strVal val="#ppt_w"/>
                                          </p:val>
                                        </p:tav>
                                      </p:tavLst>
                                    </p:anim>
                                    <p:anim calcmode="lin" valueType="num">
                                      <p:cBhvr>
                                        <p:cTn id="19" dur="1000" fill="hold"/>
                                        <p:tgtEl>
                                          <p:spTgt spid="15"/>
                                        </p:tgtEl>
                                        <p:attrNameLst>
                                          <p:attrName>ppt_h</p:attrName>
                                        </p:attrNameLst>
                                      </p:cBhvr>
                                      <p:tavLst>
                                        <p:tav tm="0">
                                          <p:val>
                                            <p:strVal val="#ppt_h"/>
                                          </p:val>
                                        </p:tav>
                                        <p:tav tm="100000">
                                          <p:val>
                                            <p:strVal val="#ppt_h"/>
                                          </p:val>
                                        </p:tav>
                                      </p:tavLst>
                                    </p:anim>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strVal val="#ppt_w*0.70"/>
                                          </p:val>
                                        </p:tav>
                                        <p:tav tm="100000">
                                          <p:val>
                                            <p:strVal val="#ppt_w"/>
                                          </p:val>
                                        </p:tav>
                                      </p:tavLst>
                                    </p:anim>
                                    <p:anim calcmode="lin" valueType="num">
                                      <p:cBhvr>
                                        <p:cTn id="26" dur="1000" fill="hold"/>
                                        <p:tgtEl>
                                          <p:spTgt spid="42"/>
                                        </p:tgtEl>
                                        <p:attrNameLst>
                                          <p:attrName>ppt_h</p:attrName>
                                        </p:attrNameLst>
                                      </p:cBhvr>
                                      <p:tavLst>
                                        <p:tav tm="0">
                                          <p:val>
                                            <p:strVal val="#ppt_h"/>
                                          </p:val>
                                        </p:tav>
                                        <p:tav tm="100000">
                                          <p:val>
                                            <p:strVal val="#ppt_h"/>
                                          </p:val>
                                        </p:tav>
                                      </p:tavLst>
                                    </p:anim>
                                    <p:animEffect transition="in" filter="fade">
                                      <p:cBhvr>
                                        <p:cTn id="27" dur="10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1000" fill="hold"/>
                                        <p:tgtEl>
                                          <p:spTgt spid="44"/>
                                        </p:tgtEl>
                                        <p:attrNameLst>
                                          <p:attrName>ppt_w</p:attrName>
                                        </p:attrNameLst>
                                      </p:cBhvr>
                                      <p:tavLst>
                                        <p:tav tm="0">
                                          <p:val>
                                            <p:strVal val="#ppt_w*0.70"/>
                                          </p:val>
                                        </p:tav>
                                        <p:tav tm="100000">
                                          <p:val>
                                            <p:strVal val="#ppt_w"/>
                                          </p:val>
                                        </p:tav>
                                      </p:tavLst>
                                    </p:anim>
                                    <p:anim calcmode="lin" valueType="num">
                                      <p:cBhvr>
                                        <p:cTn id="40" dur="1000" fill="hold"/>
                                        <p:tgtEl>
                                          <p:spTgt spid="44"/>
                                        </p:tgtEl>
                                        <p:attrNameLst>
                                          <p:attrName>ppt_h</p:attrName>
                                        </p:attrNameLst>
                                      </p:cBhvr>
                                      <p:tavLst>
                                        <p:tav tm="0">
                                          <p:val>
                                            <p:strVal val="#ppt_h"/>
                                          </p:val>
                                        </p:tav>
                                        <p:tav tm="100000">
                                          <p:val>
                                            <p:strVal val="#ppt_h"/>
                                          </p:val>
                                        </p:tav>
                                      </p:tavLst>
                                    </p:anim>
                                    <p:animEffect transition="in" filter="fade">
                                      <p:cBhvr>
                                        <p:cTn id="41" dur="10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p:cTn id="46" dur="1000" fill="hold"/>
                                        <p:tgtEl>
                                          <p:spTgt spid="49"/>
                                        </p:tgtEl>
                                        <p:attrNameLst>
                                          <p:attrName>ppt_w</p:attrName>
                                        </p:attrNameLst>
                                      </p:cBhvr>
                                      <p:tavLst>
                                        <p:tav tm="0">
                                          <p:val>
                                            <p:strVal val="#ppt_w*0.70"/>
                                          </p:val>
                                        </p:tav>
                                        <p:tav tm="100000">
                                          <p:val>
                                            <p:strVal val="#ppt_w"/>
                                          </p:val>
                                        </p:tav>
                                      </p:tavLst>
                                    </p:anim>
                                    <p:anim calcmode="lin" valueType="num">
                                      <p:cBhvr>
                                        <p:cTn id="47" dur="1000" fill="hold"/>
                                        <p:tgtEl>
                                          <p:spTgt spid="49"/>
                                        </p:tgtEl>
                                        <p:attrNameLst>
                                          <p:attrName>ppt_h</p:attrName>
                                        </p:attrNameLst>
                                      </p:cBhvr>
                                      <p:tavLst>
                                        <p:tav tm="0">
                                          <p:val>
                                            <p:strVal val="#ppt_h"/>
                                          </p:val>
                                        </p:tav>
                                        <p:tav tm="100000">
                                          <p:val>
                                            <p:strVal val="#ppt_h"/>
                                          </p:val>
                                        </p:tav>
                                      </p:tavLst>
                                    </p:anim>
                                    <p:animEffect transition="in" filter="fade">
                                      <p:cBhvr>
                                        <p:cTn id="48" dur="10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p:cTn id="53" dur="1000" fill="hold"/>
                                        <p:tgtEl>
                                          <p:spTgt spid="50"/>
                                        </p:tgtEl>
                                        <p:attrNameLst>
                                          <p:attrName>ppt_w</p:attrName>
                                        </p:attrNameLst>
                                      </p:cBhvr>
                                      <p:tavLst>
                                        <p:tav tm="0">
                                          <p:val>
                                            <p:strVal val="#ppt_w*0.70"/>
                                          </p:val>
                                        </p:tav>
                                        <p:tav tm="100000">
                                          <p:val>
                                            <p:strVal val="#ppt_w"/>
                                          </p:val>
                                        </p:tav>
                                      </p:tavLst>
                                    </p:anim>
                                    <p:anim calcmode="lin" valueType="num">
                                      <p:cBhvr>
                                        <p:cTn id="54" dur="1000" fill="hold"/>
                                        <p:tgtEl>
                                          <p:spTgt spid="50"/>
                                        </p:tgtEl>
                                        <p:attrNameLst>
                                          <p:attrName>ppt_h</p:attrName>
                                        </p:attrNameLst>
                                      </p:cBhvr>
                                      <p:tavLst>
                                        <p:tav tm="0">
                                          <p:val>
                                            <p:strVal val="#ppt_h"/>
                                          </p:val>
                                        </p:tav>
                                        <p:tav tm="100000">
                                          <p:val>
                                            <p:strVal val="#ppt_h"/>
                                          </p:val>
                                        </p:tav>
                                      </p:tavLst>
                                    </p:anim>
                                    <p:animEffect transition="in" filter="fade">
                                      <p:cBhvr>
                                        <p:cTn id="55" dur="10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 calcmode="lin" valueType="num">
                                      <p:cBhvr>
                                        <p:cTn id="60" dur="1000" fill="hold"/>
                                        <p:tgtEl>
                                          <p:spTgt spid="51"/>
                                        </p:tgtEl>
                                        <p:attrNameLst>
                                          <p:attrName>ppt_w</p:attrName>
                                        </p:attrNameLst>
                                      </p:cBhvr>
                                      <p:tavLst>
                                        <p:tav tm="0">
                                          <p:val>
                                            <p:strVal val="#ppt_w*0.70"/>
                                          </p:val>
                                        </p:tav>
                                        <p:tav tm="100000">
                                          <p:val>
                                            <p:strVal val="#ppt_w"/>
                                          </p:val>
                                        </p:tav>
                                      </p:tavLst>
                                    </p:anim>
                                    <p:anim calcmode="lin" valueType="num">
                                      <p:cBhvr>
                                        <p:cTn id="61" dur="1000" fill="hold"/>
                                        <p:tgtEl>
                                          <p:spTgt spid="51"/>
                                        </p:tgtEl>
                                        <p:attrNameLst>
                                          <p:attrName>ppt_h</p:attrName>
                                        </p:attrNameLst>
                                      </p:cBhvr>
                                      <p:tavLst>
                                        <p:tav tm="0">
                                          <p:val>
                                            <p:strVal val="#ppt_h"/>
                                          </p:val>
                                        </p:tav>
                                        <p:tav tm="100000">
                                          <p:val>
                                            <p:strVal val="#ppt_h"/>
                                          </p:val>
                                        </p:tav>
                                      </p:tavLst>
                                    </p:anim>
                                    <p:animEffect transition="in" filter="fade">
                                      <p:cBhvr>
                                        <p:cTn id="62" dur="10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1000" fill="hold"/>
                                        <p:tgtEl>
                                          <p:spTgt spid="52"/>
                                        </p:tgtEl>
                                        <p:attrNameLst>
                                          <p:attrName>ppt_w</p:attrName>
                                        </p:attrNameLst>
                                      </p:cBhvr>
                                      <p:tavLst>
                                        <p:tav tm="0">
                                          <p:val>
                                            <p:strVal val="#ppt_w*0.70"/>
                                          </p:val>
                                        </p:tav>
                                        <p:tav tm="100000">
                                          <p:val>
                                            <p:strVal val="#ppt_w"/>
                                          </p:val>
                                        </p:tav>
                                      </p:tavLst>
                                    </p:anim>
                                    <p:anim calcmode="lin" valueType="num">
                                      <p:cBhvr>
                                        <p:cTn id="68" dur="1000" fill="hold"/>
                                        <p:tgtEl>
                                          <p:spTgt spid="52"/>
                                        </p:tgtEl>
                                        <p:attrNameLst>
                                          <p:attrName>ppt_h</p:attrName>
                                        </p:attrNameLst>
                                      </p:cBhvr>
                                      <p:tavLst>
                                        <p:tav tm="0">
                                          <p:val>
                                            <p:strVal val="#ppt_h"/>
                                          </p:val>
                                        </p:tav>
                                        <p:tav tm="100000">
                                          <p:val>
                                            <p:strVal val="#ppt_h"/>
                                          </p:val>
                                        </p:tav>
                                      </p:tavLst>
                                    </p:anim>
                                    <p:animEffect transition="in" filter="fade">
                                      <p:cBhvr>
                                        <p:cTn id="69" dur="10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p:cTn id="74" dur="1000" fill="hold"/>
                                        <p:tgtEl>
                                          <p:spTgt spid="53"/>
                                        </p:tgtEl>
                                        <p:attrNameLst>
                                          <p:attrName>ppt_w</p:attrName>
                                        </p:attrNameLst>
                                      </p:cBhvr>
                                      <p:tavLst>
                                        <p:tav tm="0">
                                          <p:val>
                                            <p:strVal val="#ppt_w*0.70"/>
                                          </p:val>
                                        </p:tav>
                                        <p:tav tm="100000">
                                          <p:val>
                                            <p:strVal val="#ppt_w"/>
                                          </p:val>
                                        </p:tav>
                                      </p:tavLst>
                                    </p:anim>
                                    <p:anim calcmode="lin" valueType="num">
                                      <p:cBhvr>
                                        <p:cTn id="75" dur="1000" fill="hold"/>
                                        <p:tgtEl>
                                          <p:spTgt spid="53"/>
                                        </p:tgtEl>
                                        <p:attrNameLst>
                                          <p:attrName>ppt_h</p:attrName>
                                        </p:attrNameLst>
                                      </p:cBhvr>
                                      <p:tavLst>
                                        <p:tav tm="0">
                                          <p:val>
                                            <p:strVal val="#ppt_h"/>
                                          </p:val>
                                        </p:tav>
                                        <p:tav tm="100000">
                                          <p:val>
                                            <p:strVal val="#ppt_h"/>
                                          </p:val>
                                        </p:tav>
                                      </p:tavLst>
                                    </p:anim>
                                    <p:animEffect transition="in" filter="fade">
                                      <p:cBhvr>
                                        <p:cTn id="76" dur="10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p:cTn id="81" dur="1000" fill="hold"/>
                                        <p:tgtEl>
                                          <p:spTgt spid="54"/>
                                        </p:tgtEl>
                                        <p:attrNameLst>
                                          <p:attrName>ppt_w</p:attrName>
                                        </p:attrNameLst>
                                      </p:cBhvr>
                                      <p:tavLst>
                                        <p:tav tm="0">
                                          <p:val>
                                            <p:strVal val="#ppt_w*0.70"/>
                                          </p:val>
                                        </p:tav>
                                        <p:tav tm="100000">
                                          <p:val>
                                            <p:strVal val="#ppt_w"/>
                                          </p:val>
                                        </p:tav>
                                      </p:tavLst>
                                    </p:anim>
                                    <p:anim calcmode="lin" valueType="num">
                                      <p:cBhvr>
                                        <p:cTn id="82" dur="1000" fill="hold"/>
                                        <p:tgtEl>
                                          <p:spTgt spid="54"/>
                                        </p:tgtEl>
                                        <p:attrNameLst>
                                          <p:attrName>ppt_h</p:attrName>
                                        </p:attrNameLst>
                                      </p:cBhvr>
                                      <p:tavLst>
                                        <p:tav tm="0">
                                          <p:val>
                                            <p:strVal val="#ppt_h"/>
                                          </p:val>
                                        </p:tav>
                                        <p:tav tm="100000">
                                          <p:val>
                                            <p:strVal val="#ppt_h"/>
                                          </p:val>
                                        </p:tav>
                                      </p:tavLst>
                                    </p:anim>
                                    <p:animEffect transition="in" filter="fade">
                                      <p:cBhvr>
                                        <p:cTn id="83" dur="1000"/>
                                        <p:tgtEl>
                                          <p:spTgt spid="54"/>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anim calcmode="lin" valueType="num">
                                      <p:cBhvr>
                                        <p:cTn id="88" dur="1000" fill="hold"/>
                                        <p:tgtEl>
                                          <p:spTgt spid="55"/>
                                        </p:tgtEl>
                                        <p:attrNameLst>
                                          <p:attrName>ppt_w</p:attrName>
                                        </p:attrNameLst>
                                      </p:cBhvr>
                                      <p:tavLst>
                                        <p:tav tm="0">
                                          <p:val>
                                            <p:strVal val="#ppt_w*0.70"/>
                                          </p:val>
                                        </p:tav>
                                        <p:tav tm="100000">
                                          <p:val>
                                            <p:strVal val="#ppt_w"/>
                                          </p:val>
                                        </p:tav>
                                      </p:tavLst>
                                    </p:anim>
                                    <p:anim calcmode="lin" valueType="num">
                                      <p:cBhvr>
                                        <p:cTn id="89" dur="1000" fill="hold"/>
                                        <p:tgtEl>
                                          <p:spTgt spid="55"/>
                                        </p:tgtEl>
                                        <p:attrNameLst>
                                          <p:attrName>ppt_h</p:attrName>
                                        </p:attrNameLst>
                                      </p:cBhvr>
                                      <p:tavLst>
                                        <p:tav tm="0">
                                          <p:val>
                                            <p:strVal val="#ppt_h"/>
                                          </p:val>
                                        </p:tav>
                                        <p:tav tm="100000">
                                          <p:val>
                                            <p:strVal val="#ppt_h"/>
                                          </p:val>
                                        </p:tav>
                                      </p:tavLst>
                                    </p:anim>
                                    <p:animEffect transition="in" filter="fade">
                                      <p:cBhvr>
                                        <p:cTn id="90" dur="10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p:cTn id="95" dur="1000" fill="hold"/>
                                        <p:tgtEl>
                                          <p:spTgt spid="56"/>
                                        </p:tgtEl>
                                        <p:attrNameLst>
                                          <p:attrName>ppt_w</p:attrName>
                                        </p:attrNameLst>
                                      </p:cBhvr>
                                      <p:tavLst>
                                        <p:tav tm="0">
                                          <p:val>
                                            <p:strVal val="#ppt_w*0.70"/>
                                          </p:val>
                                        </p:tav>
                                        <p:tav tm="100000">
                                          <p:val>
                                            <p:strVal val="#ppt_w"/>
                                          </p:val>
                                        </p:tav>
                                      </p:tavLst>
                                    </p:anim>
                                    <p:anim calcmode="lin" valueType="num">
                                      <p:cBhvr>
                                        <p:cTn id="96" dur="1000" fill="hold"/>
                                        <p:tgtEl>
                                          <p:spTgt spid="56"/>
                                        </p:tgtEl>
                                        <p:attrNameLst>
                                          <p:attrName>ppt_h</p:attrName>
                                        </p:attrNameLst>
                                      </p:cBhvr>
                                      <p:tavLst>
                                        <p:tav tm="0">
                                          <p:val>
                                            <p:strVal val="#ppt_h"/>
                                          </p:val>
                                        </p:tav>
                                        <p:tav tm="100000">
                                          <p:val>
                                            <p:strVal val="#ppt_h"/>
                                          </p:val>
                                        </p:tav>
                                      </p:tavLst>
                                    </p:anim>
                                    <p:animEffect transition="in" filter="fade">
                                      <p:cBhvr>
                                        <p:cTn id="9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5" grpId="0" animBg="1"/>
      <p:bldP spid="41" grpId="0"/>
      <p:bldP spid="42" grpId="0"/>
      <p:bldP spid="43" grpId="0"/>
      <p:bldP spid="44" grpId="0"/>
      <p:bldP spid="49" grpId="0"/>
      <p:bldP spid="50" grpId="0"/>
      <p:bldP spid="51" grpId="0"/>
      <p:bldP spid="52" grpId="0"/>
      <p:bldP spid="53" grpId="0"/>
      <p:bldP spid="54" grpId="0"/>
      <p:bldP spid="55" grpId="0"/>
      <p:bldP spid="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70240" y="2579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5" name="Rectangle 14"/>
          <p:cNvSpPr/>
          <p:nvPr/>
        </p:nvSpPr>
        <p:spPr>
          <a:xfrm>
            <a:off x="5790456" y="338376"/>
            <a:ext cx="610344" cy="430887"/>
          </a:xfrm>
          <a:prstGeom prst="rect">
            <a:avLst/>
          </a:prstGeom>
        </p:spPr>
        <p:txBody>
          <a:bodyPr wrap="square">
            <a:spAutoFit/>
          </a:bodyPr>
          <a:lstStyle/>
          <a:p>
            <a:pPr algn="ctr"/>
            <a:r>
              <a:rPr lang="en-IN" sz="2200" b="1" dirty="0" smtClean="0"/>
              <a:t>10</a:t>
            </a:r>
            <a:endParaRPr lang="en-IN" sz="2200" b="1" dirty="0"/>
          </a:p>
        </p:txBody>
      </p:sp>
      <p:sp>
        <p:nvSpPr>
          <p:cNvPr id="17" name="Rectangle 16"/>
          <p:cNvSpPr/>
          <p:nvPr/>
        </p:nvSpPr>
        <p:spPr>
          <a:xfrm>
            <a:off x="5638800" y="845463"/>
            <a:ext cx="914400" cy="430887"/>
          </a:xfrm>
          <a:prstGeom prst="rect">
            <a:avLst/>
          </a:prstGeom>
        </p:spPr>
        <p:txBody>
          <a:bodyPr wrap="square">
            <a:spAutoFit/>
          </a:bodyPr>
          <a:lstStyle/>
          <a:p>
            <a:pPr algn="ctr"/>
            <a:r>
              <a:rPr lang="en-IN" sz="2200" b="1" dirty="0" smtClean="0"/>
              <a:t>1000</a:t>
            </a:r>
            <a:endParaRPr lang="en-IN" sz="2200" b="1" dirty="0"/>
          </a:p>
        </p:txBody>
      </p:sp>
      <p:sp>
        <p:nvSpPr>
          <p:cNvPr id="18" name="Rectangle 17"/>
          <p:cNvSpPr/>
          <p:nvPr/>
        </p:nvSpPr>
        <p:spPr>
          <a:xfrm>
            <a:off x="5029200" y="388263"/>
            <a:ext cx="609600" cy="430887"/>
          </a:xfrm>
          <a:prstGeom prst="rect">
            <a:avLst/>
          </a:prstGeom>
        </p:spPr>
        <p:txBody>
          <a:bodyPr wrap="square">
            <a:spAutoFit/>
          </a:bodyPr>
          <a:lstStyle/>
          <a:p>
            <a:pPr algn="ctr"/>
            <a:r>
              <a:rPr lang="en-US" sz="2200" b="1" dirty="0" smtClean="0"/>
              <a:t>a</a:t>
            </a:r>
            <a:r>
              <a:rPr lang="en-US" sz="2000" dirty="0" smtClean="0"/>
              <a:t> </a:t>
            </a:r>
            <a:endParaRPr lang="en-IN" sz="2000" dirty="0"/>
          </a:p>
        </p:txBody>
      </p:sp>
      <p:sp>
        <p:nvSpPr>
          <p:cNvPr id="19" name="Rectangle 18"/>
          <p:cNvSpPr/>
          <p:nvPr/>
        </p:nvSpPr>
        <p:spPr>
          <a:xfrm>
            <a:off x="7246640" y="235863"/>
            <a:ext cx="1059160" cy="5832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7466856" y="338376"/>
            <a:ext cx="610344" cy="430887"/>
          </a:xfrm>
          <a:prstGeom prst="rect">
            <a:avLst/>
          </a:prstGeom>
        </p:spPr>
        <p:txBody>
          <a:bodyPr wrap="square">
            <a:spAutoFit/>
          </a:bodyPr>
          <a:lstStyle/>
          <a:p>
            <a:pPr algn="ctr"/>
            <a:r>
              <a:rPr lang="en-IN" sz="2200" b="1" dirty="0" smtClean="0"/>
              <a:t>20</a:t>
            </a:r>
            <a:endParaRPr lang="en-IN" sz="2200" b="1" dirty="0"/>
          </a:p>
        </p:txBody>
      </p:sp>
      <p:sp>
        <p:nvSpPr>
          <p:cNvPr id="21" name="Rectangle 20"/>
          <p:cNvSpPr/>
          <p:nvPr/>
        </p:nvSpPr>
        <p:spPr>
          <a:xfrm>
            <a:off x="7315200" y="823377"/>
            <a:ext cx="914400" cy="430887"/>
          </a:xfrm>
          <a:prstGeom prst="rect">
            <a:avLst/>
          </a:prstGeom>
        </p:spPr>
        <p:txBody>
          <a:bodyPr wrap="square">
            <a:spAutoFit/>
          </a:bodyPr>
          <a:lstStyle/>
          <a:p>
            <a:pPr algn="ctr"/>
            <a:r>
              <a:rPr lang="en-IN" sz="2200" b="1" dirty="0" smtClean="0"/>
              <a:t>2000</a:t>
            </a:r>
            <a:endParaRPr lang="en-IN" sz="2200" b="1" dirty="0"/>
          </a:p>
        </p:txBody>
      </p:sp>
      <p:sp>
        <p:nvSpPr>
          <p:cNvPr id="22" name="Rectangle 21"/>
          <p:cNvSpPr/>
          <p:nvPr/>
        </p:nvSpPr>
        <p:spPr>
          <a:xfrm>
            <a:off x="6705600" y="366177"/>
            <a:ext cx="609600" cy="430887"/>
          </a:xfrm>
          <a:prstGeom prst="rect">
            <a:avLst/>
          </a:prstGeom>
        </p:spPr>
        <p:txBody>
          <a:bodyPr wrap="square">
            <a:spAutoFit/>
          </a:bodyPr>
          <a:lstStyle/>
          <a:p>
            <a:pPr algn="ctr"/>
            <a:r>
              <a:rPr lang="en-US" sz="2200" b="1" dirty="0" smtClean="0"/>
              <a:t>b</a:t>
            </a:r>
            <a:r>
              <a:rPr lang="en-US" sz="2000" dirty="0" smtClean="0"/>
              <a:t> </a:t>
            </a:r>
            <a:endParaRPr lang="en-IN" sz="2000" dirty="0"/>
          </a:p>
        </p:txBody>
      </p:sp>
      <p:sp>
        <p:nvSpPr>
          <p:cNvPr id="23" name="Rectangle 22"/>
          <p:cNvSpPr/>
          <p:nvPr/>
        </p:nvSpPr>
        <p:spPr>
          <a:xfrm>
            <a:off x="55702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4" name="Rectangle 23"/>
          <p:cNvSpPr/>
          <p:nvPr/>
        </p:nvSpPr>
        <p:spPr>
          <a:xfrm>
            <a:off x="5638800" y="2038350"/>
            <a:ext cx="914400" cy="430887"/>
          </a:xfrm>
          <a:prstGeom prst="rect">
            <a:avLst/>
          </a:prstGeom>
        </p:spPr>
        <p:txBody>
          <a:bodyPr wrap="square">
            <a:spAutoFit/>
          </a:bodyPr>
          <a:lstStyle/>
          <a:p>
            <a:pPr algn="ctr"/>
            <a:r>
              <a:rPr lang="en-IN" sz="2200" b="1" dirty="0" smtClean="0"/>
              <a:t>300</a:t>
            </a:r>
            <a:endParaRPr lang="en-IN" sz="2200" b="1" dirty="0"/>
          </a:p>
        </p:txBody>
      </p:sp>
      <p:sp>
        <p:nvSpPr>
          <p:cNvPr id="25" name="Rectangle 24"/>
          <p:cNvSpPr/>
          <p:nvPr/>
        </p:nvSpPr>
        <p:spPr>
          <a:xfrm>
            <a:off x="5638800" y="2549664"/>
            <a:ext cx="914400" cy="430887"/>
          </a:xfrm>
          <a:prstGeom prst="rect">
            <a:avLst/>
          </a:prstGeom>
        </p:spPr>
        <p:txBody>
          <a:bodyPr wrap="square">
            <a:spAutoFit/>
          </a:bodyPr>
          <a:lstStyle/>
          <a:p>
            <a:pPr algn="ctr"/>
            <a:r>
              <a:rPr lang="en-IN" sz="2200" b="1" dirty="0" smtClean="0"/>
              <a:t>3000</a:t>
            </a:r>
            <a:endParaRPr lang="en-IN" sz="2200" b="1" dirty="0"/>
          </a:p>
        </p:txBody>
      </p:sp>
      <p:sp>
        <p:nvSpPr>
          <p:cNvPr id="26" name="Rectangle 25"/>
          <p:cNvSpPr/>
          <p:nvPr/>
        </p:nvSpPr>
        <p:spPr>
          <a:xfrm>
            <a:off x="5029200" y="2092464"/>
            <a:ext cx="609600" cy="430887"/>
          </a:xfrm>
          <a:prstGeom prst="rect">
            <a:avLst/>
          </a:prstGeom>
        </p:spPr>
        <p:txBody>
          <a:bodyPr wrap="square">
            <a:spAutoFit/>
          </a:bodyPr>
          <a:lstStyle/>
          <a:p>
            <a:pPr algn="ctr"/>
            <a:r>
              <a:rPr lang="en-US" sz="2200" b="1" dirty="0" smtClean="0"/>
              <a:t>p</a:t>
            </a:r>
            <a:r>
              <a:rPr lang="en-US" sz="2000" dirty="0" smtClean="0"/>
              <a:t> </a:t>
            </a:r>
            <a:endParaRPr lang="en-IN" sz="2000" dirty="0"/>
          </a:p>
        </p:txBody>
      </p:sp>
      <p:sp>
        <p:nvSpPr>
          <p:cNvPr id="27" name="Rectangle 26"/>
          <p:cNvSpPr/>
          <p:nvPr/>
        </p:nvSpPr>
        <p:spPr>
          <a:xfrm>
            <a:off x="7246640" y="1962150"/>
            <a:ext cx="1059160" cy="587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8" name="Rectangle 27"/>
          <p:cNvSpPr/>
          <p:nvPr/>
        </p:nvSpPr>
        <p:spPr>
          <a:xfrm>
            <a:off x="7315200" y="2038350"/>
            <a:ext cx="914400" cy="430887"/>
          </a:xfrm>
          <a:prstGeom prst="rect">
            <a:avLst/>
          </a:prstGeom>
        </p:spPr>
        <p:txBody>
          <a:bodyPr wrap="square">
            <a:spAutoFit/>
          </a:bodyPr>
          <a:lstStyle/>
          <a:p>
            <a:pPr algn="ctr"/>
            <a:r>
              <a:rPr lang="en-IN" sz="2200" b="1" dirty="0" smtClean="0"/>
              <a:t>2000</a:t>
            </a:r>
            <a:endParaRPr lang="en-IN" sz="2200" b="1" dirty="0"/>
          </a:p>
        </p:txBody>
      </p:sp>
      <p:sp>
        <p:nvSpPr>
          <p:cNvPr id="29" name="Rectangle 28"/>
          <p:cNvSpPr/>
          <p:nvPr/>
        </p:nvSpPr>
        <p:spPr>
          <a:xfrm>
            <a:off x="7315200" y="2549664"/>
            <a:ext cx="914400" cy="430887"/>
          </a:xfrm>
          <a:prstGeom prst="rect">
            <a:avLst/>
          </a:prstGeom>
        </p:spPr>
        <p:txBody>
          <a:bodyPr wrap="square">
            <a:spAutoFit/>
          </a:bodyPr>
          <a:lstStyle/>
          <a:p>
            <a:pPr algn="ctr"/>
            <a:r>
              <a:rPr lang="en-IN" sz="2200" b="1" dirty="0" smtClean="0"/>
              <a:t>4000</a:t>
            </a:r>
            <a:endParaRPr lang="en-IN" sz="2200" b="1" dirty="0"/>
          </a:p>
        </p:txBody>
      </p:sp>
      <p:sp>
        <p:nvSpPr>
          <p:cNvPr id="30" name="Rectangle 29"/>
          <p:cNvSpPr/>
          <p:nvPr/>
        </p:nvSpPr>
        <p:spPr>
          <a:xfrm>
            <a:off x="6705600" y="2092464"/>
            <a:ext cx="609600" cy="430887"/>
          </a:xfrm>
          <a:prstGeom prst="rect">
            <a:avLst/>
          </a:prstGeom>
        </p:spPr>
        <p:txBody>
          <a:bodyPr wrap="square">
            <a:spAutoFit/>
          </a:bodyPr>
          <a:lstStyle/>
          <a:p>
            <a:pPr algn="ctr"/>
            <a:r>
              <a:rPr lang="en-US" sz="2200" b="1" dirty="0" smtClean="0"/>
              <a:t>q</a:t>
            </a:r>
            <a:r>
              <a:rPr lang="en-US" sz="2000" dirty="0" smtClean="0"/>
              <a:t> </a:t>
            </a:r>
            <a:endParaRPr lang="en-IN" sz="2000" dirty="0"/>
          </a:p>
        </p:txBody>
      </p:sp>
      <p:sp>
        <p:nvSpPr>
          <p:cNvPr id="31" name="Rectangle 30"/>
          <p:cNvSpPr/>
          <p:nvPr/>
        </p:nvSpPr>
        <p:spPr>
          <a:xfrm>
            <a:off x="7246640" y="3638550"/>
            <a:ext cx="1059160" cy="5597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7315200" y="4198263"/>
            <a:ext cx="914400" cy="430887"/>
          </a:xfrm>
          <a:prstGeom prst="rect">
            <a:avLst/>
          </a:prstGeom>
        </p:spPr>
        <p:txBody>
          <a:bodyPr wrap="square">
            <a:spAutoFit/>
          </a:bodyPr>
          <a:lstStyle/>
          <a:p>
            <a:pPr algn="ctr"/>
            <a:r>
              <a:rPr lang="en-IN" sz="2200" b="1" dirty="0" smtClean="0"/>
              <a:t>6000</a:t>
            </a:r>
            <a:endParaRPr lang="en-IN" sz="2200" b="1" dirty="0"/>
          </a:p>
        </p:txBody>
      </p:sp>
      <p:sp>
        <p:nvSpPr>
          <p:cNvPr id="34" name="Rectangle 33"/>
          <p:cNvSpPr/>
          <p:nvPr/>
        </p:nvSpPr>
        <p:spPr>
          <a:xfrm>
            <a:off x="6705600" y="3741063"/>
            <a:ext cx="609600" cy="430887"/>
          </a:xfrm>
          <a:prstGeom prst="rect">
            <a:avLst/>
          </a:prstGeom>
        </p:spPr>
        <p:txBody>
          <a:bodyPr wrap="square">
            <a:spAutoFit/>
          </a:bodyPr>
          <a:lstStyle/>
          <a:p>
            <a:pPr algn="ctr"/>
            <a:r>
              <a:rPr lang="en-US" sz="2200" b="1" dirty="0" smtClean="0"/>
              <a:t>qq</a:t>
            </a:r>
            <a:r>
              <a:rPr lang="en-US" sz="2000" dirty="0" smtClean="0"/>
              <a:t> </a:t>
            </a:r>
            <a:endParaRPr lang="en-IN" sz="2000" dirty="0"/>
          </a:p>
        </p:txBody>
      </p:sp>
      <p:sp>
        <p:nvSpPr>
          <p:cNvPr id="35" name="Rectangle 34"/>
          <p:cNvSpPr/>
          <p:nvPr/>
        </p:nvSpPr>
        <p:spPr>
          <a:xfrm>
            <a:off x="5646440" y="3638550"/>
            <a:ext cx="1059160" cy="511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7" name="Rectangle 36"/>
          <p:cNvSpPr/>
          <p:nvPr/>
        </p:nvSpPr>
        <p:spPr>
          <a:xfrm>
            <a:off x="5715000" y="4149864"/>
            <a:ext cx="914400" cy="430887"/>
          </a:xfrm>
          <a:prstGeom prst="rect">
            <a:avLst/>
          </a:prstGeom>
        </p:spPr>
        <p:txBody>
          <a:bodyPr wrap="square">
            <a:spAutoFit/>
          </a:bodyPr>
          <a:lstStyle/>
          <a:p>
            <a:pPr algn="ctr"/>
            <a:r>
              <a:rPr lang="en-IN" sz="2200" b="1" dirty="0" smtClean="0"/>
              <a:t>5000</a:t>
            </a:r>
            <a:endParaRPr lang="en-IN" sz="2200" b="1" dirty="0"/>
          </a:p>
        </p:txBody>
      </p:sp>
      <p:sp>
        <p:nvSpPr>
          <p:cNvPr id="38" name="Rectangle 37"/>
          <p:cNvSpPr/>
          <p:nvPr/>
        </p:nvSpPr>
        <p:spPr>
          <a:xfrm>
            <a:off x="5105400" y="3692664"/>
            <a:ext cx="609600" cy="430887"/>
          </a:xfrm>
          <a:prstGeom prst="rect">
            <a:avLst/>
          </a:prstGeom>
        </p:spPr>
        <p:txBody>
          <a:bodyPr wrap="square">
            <a:spAutoFit/>
          </a:bodyPr>
          <a:lstStyle/>
          <a:p>
            <a:pPr algn="ctr"/>
            <a:r>
              <a:rPr lang="en-US" sz="2200" b="1" dirty="0" smtClean="0"/>
              <a:t>pp</a:t>
            </a:r>
            <a:r>
              <a:rPr lang="en-US" sz="2000" dirty="0" smtClean="0"/>
              <a:t> </a:t>
            </a:r>
            <a:endParaRPr lang="en-IN" sz="2000" dirty="0"/>
          </a:p>
        </p:txBody>
      </p:sp>
      <p:sp>
        <p:nvSpPr>
          <p:cNvPr id="39" name="Rectangle 38"/>
          <p:cNvSpPr/>
          <p:nvPr/>
        </p:nvSpPr>
        <p:spPr>
          <a:xfrm>
            <a:off x="5715000" y="3714750"/>
            <a:ext cx="914400" cy="430887"/>
          </a:xfrm>
          <a:prstGeom prst="rect">
            <a:avLst/>
          </a:prstGeom>
        </p:spPr>
        <p:txBody>
          <a:bodyPr wrap="square">
            <a:spAutoFit/>
          </a:bodyPr>
          <a:lstStyle/>
          <a:p>
            <a:pPr algn="ctr"/>
            <a:r>
              <a:rPr lang="en-IN" sz="2200" b="1" dirty="0" smtClean="0"/>
              <a:t>3000</a:t>
            </a:r>
            <a:endParaRPr lang="en-IN" sz="2200" b="1" dirty="0"/>
          </a:p>
        </p:txBody>
      </p:sp>
      <p:sp>
        <p:nvSpPr>
          <p:cNvPr id="40" name="Rectangle 39"/>
          <p:cNvSpPr/>
          <p:nvPr/>
        </p:nvSpPr>
        <p:spPr>
          <a:xfrm>
            <a:off x="7315200" y="3714750"/>
            <a:ext cx="914400" cy="430887"/>
          </a:xfrm>
          <a:prstGeom prst="rect">
            <a:avLst/>
          </a:prstGeom>
        </p:spPr>
        <p:txBody>
          <a:bodyPr wrap="square">
            <a:spAutoFit/>
          </a:bodyPr>
          <a:lstStyle/>
          <a:p>
            <a:pPr algn="ctr"/>
            <a:r>
              <a:rPr lang="en-IN" sz="2200" b="1" dirty="0" smtClean="0"/>
              <a:t>4000</a:t>
            </a:r>
            <a:endParaRPr lang="en-IN" sz="2200" b="1" dirty="0"/>
          </a:p>
        </p:txBody>
      </p:sp>
      <p:sp>
        <p:nvSpPr>
          <p:cNvPr id="45" name="Up Arrow 44"/>
          <p:cNvSpPr/>
          <p:nvPr/>
        </p:nvSpPr>
        <p:spPr>
          <a:xfrm>
            <a:off x="594360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7650480" y="12763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76504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a:off x="5897880" y="2952750"/>
            <a:ext cx="274320" cy="548640"/>
          </a:xfrm>
          <a:prstGeom prst="up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
          <p:cNvGraphicFramePr/>
          <p:nvPr/>
        </p:nvGraphicFramePr>
        <p:xfrm>
          <a:off x="457200" y="57150"/>
          <a:ext cx="2438400" cy="4937760"/>
        </p:xfrm>
        <a:graphic>
          <a:graphicData uri="http://schemas.openxmlformats.org/drawingml/2006/table">
            <a:tbl>
              <a:tblPr firstRow="1" bandRow="1">
                <a:tableStyleId>{616DA210-FB5B-4158-B5E0-FEB733F419BA}</a:tableStyleId>
              </a:tblPr>
              <a:tblGrid>
                <a:gridCol w="2438400">
                  <a:extLst>
                    <a:ext uri="{9D8B030D-6E8A-4147-A177-3AD203B41FA5}">
                      <a16:colId xmlns:a16="http://schemas.microsoft.com/office/drawing/2014/main" xmlns="" val="20000"/>
                    </a:ext>
                  </a:extLst>
                </a:gridCol>
              </a:tblGrid>
              <a:tr h="404813">
                <a:tc>
                  <a:txBody>
                    <a:bodyPr/>
                    <a:lstStyle/>
                    <a:p>
                      <a:r>
                        <a:rPr lang="en-US" sz="2100" b="1" dirty="0" smtClean="0">
                          <a:solidFill>
                            <a:srgbClr val="FF0000"/>
                          </a:solidFill>
                          <a:effectLst>
                            <a:outerShdw blurRad="38100" dist="38100" dir="2700000" algn="tl">
                              <a:srgbClr val="000000">
                                <a:alpha val="43137"/>
                              </a:srgbClr>
                            </a:outerShdw>
                          </a:effectLst>
                        </a:rPr>
                        <a:t>p</a:t>
                      </a:r>
                      <a:r>
                        <a:rPr lang="en-US" sz="2100" b="1" baseline="0" dirty="0" smtClean="0">
                          <a:solidFill>
                            <a:srgbClr val="FF0000"/>
                          </a:solidFill>
                          <a:effectLst>
                            <a:outerShdw blurRad="38100" dist="38100" dir="2700000" algn="tl">
                              <a:srgbClr val="000000">
                                <a:alpha val="43137"/>
                              </a:srgbClr>
                            </a:outerShdw>
                          </a:effectLst>
                        </a:rPr>
                        <a:t> =300;</a:t>
                      </a:r>
                      <a:endParaRPr lang="en-US" sz="21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0"/>
                  </a:ext>
                </a:extLst>
              </a:tr>
              <a:tr h="404813">
                <a:tc>
                  <a:txBody>
                    <a:bodyPr/>
                    <a:lstStyle/>
                    <a:p>
                      <a:pPr algn="l"/>
                      <a:r>
                        <a:rPr lang="en-US" sz="2100" b="1" dirty="0" smtClean="0"/>
                        <a:t>a       = </a:t>
                      </a:r>
                      <a:endParaRPr lang="en-US" sz="2100" b="1" dirty="0"/>
                    </a:p>
                  </a:txBody>
                  <a:tcPr/>
                </a:tc>
                <a:extLst>
                  <a:ext uri="{0D108BD9-81ED-4DB2-BD59-A6C34878D82A}">
                    <a16:rowId xmlns:a16="http://schemas.microsoft.com/office/drawing/2014/main" xmlns="" val="10001"/>
                  </a:ext>
                </a:extLst>
              </a:tr>
              <a:tr h="404813">
                <a:tc>
                  <a:txBody>
                    <a:bodyPr/>
                    <a:lstStyle/>
                    <a:p>
                      <a:r>
                        <a:rPr lang="en-US" sz="2100" b="1" dirty="0" smtClean="0"/>
                        <a:t>p       =</a:t>
                      </a:r>
                      <a:endParaRPr lang="en-US" sz="2100" b="1" dirty="0"/>
                    </a:p>
                  </a:txBody>
                  <a:tcPr/>
                </a:tc>
                <a:extLst>
                  <a:ext uri="{0D108BD9-81ED-4DB2-BD59-A6C34878D82A}">
                    <a16:rowId xmlns:a16="http://schemas.microsoft.com/office/drawing/2014/main" xmlns="" val="10002"/>
                  </a:ext>
                </a:extLst>
              </a:tr>
              <a:tr h="404813">
                <a:tc>
                  <a:txBody>
                    <a:bodyPr/>
                    <a:lstStyle/>
                    <a:p>
                      <a:r>
                        <a:rPr lang="en-US" sz="2100" b="1" dirty="0" smtClean="0"/>
                        <a:t>&amp;p    =</a:t>
                      </a:r>
                      <a:endParaRPr lang="en-US" sz="2100" b="1" dirty="0"/>
                    </a:p>
                  </a:txBody>
                  <a:tcPr/>
                </a:tc>
                <a:extLst>
                  <a:ext uri="{0D108BD9-81ED-4DB2-BD59-A6C34878D82A}">
                    <a16:rowId xmlns:a16="http://schemas.microsoft.com/office/drawing/2014/main" xmlns="" val="10003"/>
                  </a:ext>
                </a:extLst>
              </a:tr>
              <a:tr h="404813">
                <a:tc>
                  <a:txBody>
                    <a:bodyPr/>
                    <a:lstStyle/>
                    <a:p>
                      <a:r>
                        <a:rPr lang="en-US" sz="2100" b="1" dirty="0" smtClean="0"/>
                        <a:t>*p     = </a:t>
                      </a:r>
                      <a:endParaRPr lang="en-US" sz="2100" b="1" dirty="0"/>
                    </a:p>
                  </a:txBody>
                  <a:tcPr/>
                </a:tc>
                <a:extLst>
                  <a:ext uri="{0D108BD9-81ED-4DB2-BD59-A6C34878D82A}">
                    <a16:rowId xmlns:a16="http://schemas.microsoft.com/office/drawing/2014/main" xmlns="" val="10004"/>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5"/>
                  </a:ext>
                </a:extLst>
              </a:tr>
              <a:tr h="404813">
                <a:tc>
                  <a:txBody>
                    <a:bodyPr/>
                    <a:lstStyle/>
                    <a:p>
                      <a:r>
                        <a:rPr lang="en-US" sz="2100" b="1" dirty="0" smtClean="0"/>
                        <a:t>&amp;pp  =</a:t>
                      </a:r>
                      <a:endParaRPr lang="en-US" sz="2100" b="1" dirty="0"/>
                    </a:p>
                  </a:txBody>
                  <a:tcPr/>
                </a:tc>
                <a:extLst>
                  <a:ext uri="{0D108BD9-81ED-4DB2-BD59-A6C34878D82A}">
                    <a16:rowId xmlns:a16="http://schemas.microsoft.com/office/drawing/2014/main" xmlns="" val="10006"/>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7"/>
                  </a:ext>
                </a:extLst>
              </a:tr>
              <a:tr h="404813">
                <a:tc>
                  <a:txBody>
                    <a:bodyPr/>
                    <a:lstStyle/>
                    <a:p>
                      <a:r>
                        <a:rPr lang="en-US" sz="2100" b="1" dirty="0" smtClean="0"/>
                        <a:t>**pp =</a:t>
                      </a:r>
                      <a:endParaRPr lang="en-US" sz="2100" b="1" dirty="0"/>
                    </a:p>
                  </a:txBody>
                  <a:tcPr/>
                </a:tc>
                <a:extLst>
                  <a:ext uri="{0D108BD9-81ED-4DB2-BD59-A6C34878D82A}">
                    <a16:rowId xmlns:a16="http://schemas.microsoft.com/office/drawing/2014/main" xmlns="" val="10008"/>
                  </a:ext>
                </a:extLst>
              </a:tr>
              <a:tr h="404813">
                <a:tc>
                  <a:txBody>
                    <a:bodyPr/>
                    <a:lstStyle/>
                    <a:p>
                      <a:r>
                        <a:rPr lang="en-US" sz="2100" b="1" dirty="0" smtClean="0"/>
                        <a:t>b        =</a:t>
                      </a:r>
                      <a:endParaRPr lang="en-US" sz="2100" b="1" dirty="0"/>
                    </a:p>
                  </a:txBody>
                  <a:tcPr/>
                </a:tc>
                <a:extLst>
                  <a:ext uri="{0D108BD9-81ED-4DB2-BD59-A6C34878D82A}">
                    <a16:rowId xmlns:a16="http://schemas.microsoft.com/office/drawing/2014/main" xmlns="" val="10009"/>
                  </a:ext>
                </a:extLst>
              </a:tr>
              <a:tr h="404813">
                <a:tc>
                  <a:txBody>
                    <a:bodyPr/>
                    <a:lstStyle/>
                    <a:p>
                      <a:r>
                        <a:rPr lang="en-US" sz="2100" b="1" dirty="0" smtClean="0"/>
                        <a:t>q</a:t>
                      </a:r>
                      <a:r>
                        <a:rPr lang="en-US" sz="2100" b="1" baseline="0" dirty="0" smtClean="0"/>
                        <a:t>        </a:t>
                      </a:r>
                      <a:r>
                        <a:rPr lang="en-US" sz="2100" b="1" dirty="0" smtClean="0"/>
                        <a:t>=</a:t>
                      </a:r>
                      <a:endParaRPr lang="en-US" sz="2100" b="1" dirty="0"/>
                    </a:p>
                  </a:txBody>
                  <a:tcPr/>
                </a:tc>
                <a:extLst>
                  <a:ext uri="{0D108BD9-81ED-4DB2-BD59-A6C34878D82A}">
                    <a16:rowId xmlns:a16="http://schemas.microsoft.com/office/drawing/2014/main" xmlns="" val="10010"/>
                  </a:ext>
                </a:extLst>
              </a:tr>
              <a:tr h="404813">
                <a:tc>
                  <a:txBody>
                    <a:bodyPr/>
                    <a:lstStyle/>
                    <a:p>
                      <a:r>
                        <a:rPr lang="en-US" sz="2100" b="1" dirty="0" smtClean="0"/>
                        <a:t>*q      =</a:t>
                      </a:r>
                      <a:endParaRPr lang="en-US" sz="2100" b="1" dirty="0"/>
                    </a:p>
                  </a:txBody>
                  <a:tcPr/>
                </a:tc>
                <a:extLst>
                  <a:ext uri="{0D108BD9-81ED-4DB2-BD59-A6C34878D82A}">
                    <a16:rowId xmlns:a16="http://schemas.microsoft.com/office/drawing/2014/main" xmlns="" val="10011"/>
                  </a:ext>
                </a:extLst>
              </a:tr>
            </a:tbl>
          </a:graphicData>
        </a:graphic>
      </p:graphicFrame>
      <p:sp>
        <p:nvSpPr>
          <p:cNvPr id="41" name="Rectangle 40"/>
          <p:cNvSpPr/>
          <p:nvPr/>
        </p:nvSpPr>
        <p:spPr>
          <a:xfrm>
            <a:off x="1523256" y="57150"/>
            <a:ext cx="1372344" cy="430887"/>
          </a:xfrm>
          <a:prstGeom prst="rect">
            <a:avLst/>
          </a:prstGeom>
        </p:spPr>
        <p:txBody>
          <a:bodyPr wrap="square">
            <a:spAutoFit/>
          </a:bodyPr>
          <a:lstStyle/>
          <a:p>
            <a:pPr algn="ctr"/>
            <a:r>
              <a:rPr lang="en-IN" sz="2200" b="1" dirty="0" smtClean="0"/>
              <a:t>p = 300</a:t>
            </a:r>
            <a:endParaRPr lang="en-IN" sz="2200" b="1" dirty="0"/>
          </a:p>
        </p:txBody>
      </p:sp>
      <p:sp>
        <p:nvSpPr>
          <p:cNvPr id="42" name="Rectangle 41"/>
          <p:cNvSpPr/>
          <p:nvPr/>
        </p:nvSpPr>
        <p:spPr>
          <a:xfrm>
            <a:off x="1294656" y="464463"/>
            <a:ext cx="838944" cy="430887"/>
          </a:xfrm>
          <a:prstGeom prst="rect">
            <a:avLst/>
          </a:prstGeom>
        </p:spPr>
        <p:txBody>
          <a:bodyPr wrap="square">
            <a:spAutoFit/>
          </a:bodyPr>
          <a:lstStyle/>
          <a:p>
            <a:pPr algn="ctr"/>
            <a:r>
              <a:rPr lang="en-IN" sz="2200" b="1" dirty="0" smtClean="0"/>
              <a:t>10</a:t>
            </a:r>
            <a:endParaRPr lang="en-IN" sz="2200" b="1" dirty="0"/>
          </a:p>
        </p:txBody>
      </p:sp>
      <p:sp>
        <p:nvSpPr>
          <p:cNvPr id="43" name="Rectangle 42"/>
          <p:cNvSpPr/>
          <p:nvPr/>
        </p:nvSpPr>
        <p:spPr>
          <a:xfrm>
            <a:off x="1295400" y="895350"/>
            <a:ext cx="838944" cy="430887"/>
          </a:xfrm>
          <a:prstGeom prst="rect">
            <a:avLst/>
          </a:prstGeom>
        </p:spPr>
        <p:txBody>
          <a:bodyPr wrap="square">
            <a:spAutoFit/>
          </a:bodyPr>
          <a:lstStyle/>
          <a:p>
            <a:pPr algn="ctr"/>
            <a:r>
              <a:rPr lang="en-IN" sz="2200" b="1" dirty="0" smtClean="0"/>
              <a:t>300</a:t>
            </a:r>
            <a:endParaRPr lang="en-IN" sz="2200" b="1" dirty="0"/>
          </a:p>
        </p:txBody>
      </p:sp>
      <p:sp>
        <p:nvSpPr>
          <p:cNvPr id="44" name="Rectangle 43"/>
          <p:cNvSpPr/>
          <p:nvPr/>
        </p:nvSpPr>
        <p:spPr>
          <a:xfrm>
            <a:off x="1295400" y="1302663"/>
            <a:ext cx="838944" cy="430887"/>
          </a:xfrm>
          <a:prstGeom prst="rect">
            <a:avLst/>
          </a:prstGeom>
        </p:spPr>
        <p:txBody>
          <a:bodyPr wrap="square">
            <a:spAutoFit/>
          </a:bodyPr>
          <a:lstStyle/>
          <a:p>
            <a:pPr algn="ctr"/>
            <a:r>
              <a:rPr lang="en-IN" sz="2200" b="1" dirty="0" smtClean="0"/>
              <a:t>3000</a:t>
            </a:r>
            <a:endParaRPr lang="en-IN" sz="2200" b="1" dirty="0"/>
          </a:p>
        </p:txBody>
      </p:sp>
      <p:sp>
        <p:nvSpPr>
          <p:cNvPr id="49" name="Rectangle 48"/>
          <p:cNvSpPr/>
          <p:nvPr/>
        </p:nvSpPr>
        <p:spPr>
          <a:xfrm>
            <a:off x="1295400" y="1683663"/>
            <a:ext cx="838944" cy="430887"/>
          </a:xfrm>
          <a:prstGeom prst="rect">
            <a:avLst/>
          </a:prstGeom>
        </p:spPr>
        <p:txBody>
          <a:bodyPr wrap="square">
            <a:spAutoFit/>
          </a:bodyPr>
          <a:lstStyle/>
          <a:p>
            <a:pPr algn="ctr"/>
            <a:r>
              <a:rPr lang="en-IN" sz="2200" b="1" dirty="0" smtClean="0"/>
              <a:t>GV</a:t>
            </a:r>
            <a:endParaRPr lang="en-IN" sz="2200" b="1" dirty="0"/>
          </a:p>
        </p:txBody>
      </p:sp>
      <p:sp>
        <p:nvSpPr>
          <p:cNvPr id="50" name="Rectangle 49"/>
          <p:cNvSpPr/>
          <p:nvPr/>
        </p:nvSpPr>
        <p:spPr>
          <a:xfrm>
            <a:off x="1295400" y="2114550"/>
            <a:ext cx="838944" cy="430887"/>
          </a:xfrm>
          <a:prstGeom prst="rect">
            <a:avLst/>
          </a:prstGeom>
        </p:spPr>
        <p:txBody>
          <a:bodyPr wrap="square">
            <a:spAutoFit/>
          </a:bodyPr>
          <a:lstStyle/>
          <a:p>
            <a:pPr algn="ctr"/>
            <a:r>
              <a:rPr lang="en-IN" sz="2200" b="1" dirty="0" smtClean="0"/>
              <a:t>3000</a:t>
            </a:r>
            <a:endParaRPr lang="en-IN" sz="2200" b="1" dirty="0"/>
          </a:p>
        </p:txBody>
      </p:sp>
      <p:sp>
        <p:nvSpPr>
          <p:cNvPr id="51" name="Rectangle 50"/>
          <p:cNvSpPr/>
          <p:nvPr/>
        </p:nvSpPr>
        <p:spPr>
          <a:xfrm>
            <a:off x="1295400" y="2521863"/>
            <a:ext cx="838944" cy="430887"/>
          </a:xfrm>
          <a:prstGeom prst="rect">
            <a:avLst/>
          </a:prstGeom>
        </p:spPr>
        <p:txBody>
          <a:bodyPr wrap="square">
            <a:spAutoFit/>
          </a:bodyPr>
          <a:lstStyle/>
          <a:p>
            <a:pPr algn="ctr"/>
            <a:r>
              <a:rPr lang="en-IN" sz="2200" b="1" dirty="0" smtClean="0"/>
              <a:t>5000</a:t>
            </a:r>
            <a:endParaRPr lang="en-IN" sz="2200" b="1" dirty="0"/>
          </a:p>
        </p:txBody>
      </p:sp>
      <p:sp>
        <p:nvSpPr>
          <p:cNvPr id="52" name="Rectangle 51"/>
          <p:cNvSpPr/>
          <p:nvPr/>
        </p:nvSpPr>
        <p:spPr>
          <a:xfrm>
            <a:off x="1295400" y="2952750"/>
            <a:ext cx="838944" cy="430887"/>
          </a:xfrm>
          <a:prstGeom prst="rect">
            <a:avLst/>
          </a:prstGeom>
        </p:spPr>
        <p:txBody>
          <a:bodyPr wrap="square">
            <a:spAutoFit/>
          </a:bodyPr>
          <a:lstStyle/>
          <a:p>
            <a:pPr algn="ctr"/>
            <a:r>
              <a:rPr lang="en-IN" sz="2200" b="1" dirty="0" smtClean="0"/>
              <a:t>300</a:t>
            </a:r>
            <a:endParaRPr lang="en-IN" sz="2200" b="1" dirty="0"/>
          </a:p>
        </p:txBody>
      </p:sp>
      <p:sp>
        <p:nvSpPr>
          <p:cNvPr id="53" name="Rectangle 52"/>
          <p:cNvSpPr/>
          <p:nvPr/>
        </p:nvSpPr>
        <p:spPr>
          <a:xfrm>
            <a:off x="1295400" y="3360063"/>
            <a:ext cx="838944" cy="430887"/>
          </a:xfrm>
          <a:prstGeom prst="rect">
            <a:avLst/>
          </a:prstGeom>
        </p:spPr>
        <p:txBody>
          <a:bodyPr wrap="square">
            <a:spAutoFit/>
          </a:bodyPr>
          <a:lstStyle/>
          <a:p>
            <a:pPr algn="ctr"/>
            <a:r>
              <a:rPr lang="en-IN" sz="2200" b="1" dirty="0" smtClean="0"/>
              <a:t>GV</a:t>
            </a:r>
            <a:endParaRPr lang="en-IN" sz="2200" b="1" dirty="0"/>
          </a:p>
        </p:txBody>
      </p:sp>
      <p:sp>
        <p:nvSpPr>
          <p:cNvPr id="54" name="Rectangle 53"/>
          <p:cNvSpPr/>
          <p:nvPr/>
        </p:nvSpPr>
        <p:spPr>
          <a:xfrm>
            <a:off x="1294656" y="3741063"/>
            <a:ext cx="838944" cy="430887"/>
          </a:xfrm>
          <a:prstGeom prst="rect">
            <a:avLst/>
          </a:prstGeom>
        </p:spPr>
        <p:txBody>
          <a:bodyPr wrap="square">
            <a:spAutoFit/>
          </a:bodyPr>
          <a:lstStyle/>
          <a:p>
            <a:pPr algn="ctr"/>
            <a:r>
              <a:rPr lang="en-IN" sz="2200" b="1" dirty="0" smtClean="0"/>
              <a:t>20</a:t>
            </a:r>
            <a:endParaRPr lang="en-IN" sz="2200" b="1" dirty="0"/>
          </a:p>
        </p:txBody>
      </p:sp>
      <p:sp>
        <p:nvSpPr>
          <p:cNvPr id="55" name="Rectangle 54"/>
          <p:cNvSpPr/>
          <p:nvPr/>
        </p:nvSpPr>
        <p:spPr>
          <a:xfrm>
            <a:off x="1294656" y="4171950"/>
            <a:ext cx="838944" cy="430887"/>
          </a:xfrm>
          <a:prstGeom prst="rect">
            <a:avLst/>
          </a:prstGeom>
        </p:spPr>
        <p:txBody>
          <a:bodyPr wrap="square">
            <a:spAutoFit/>
          </a:bodyPr>
          <a:lstStyle/>
          <a:p>
            <a:pPr algn="ctr"/>
            <a:r>
              <a:rPr lang="en-IN" sz="2200" b="1" dirty="0" smtClean="0"/>
              <a:t>2000</a:t>
            </a:r>
            <a:endParaRPr lang="en-IN" sz="2200" b="1" dirty="0"/>
          </a:p>
        </p:txBody>
      </p:sp>
      <p:sp>
        <p:nvSpPr>
          <p:cNvPr id="56" name="Rectangle 55"/>
          <p:cNvSpPr/>
          <p:nvPr/>
        </p:nvSpPr>
        <p:spPr>
          <a:xfrm>
            <a:off x="1294656" y="4579263"/>
            <a:ext cx="838944" cy="430887"/>
          </a:xfrm>
          <a:prstGeom prst="rect">
            <a:avLst/>
          </a:prstGeom>
        </p:spPr>
        <p:txBody>
          <a:bodyPr wrap="square">
            <a:spAutoFit/>
          </a:bodyPr>
          <a:lstStyle/>
          <a:p>
            <a:pPr algn="ctr"/>
            <a:r>
              <a:rPr lang="en-IN" sz="2200" b="1" dirty="0" smtClean="0"/>
              <a:t>20</a:t>
            </a:r>
            <a:endParaRPr lang="en-IN" sz="2200" b="1" dirty="0"/>
          </a:p>
        </p:txBody>
      </p:sp>
      <p:sp>
        <p:nvSpPr>
          <p:cNvPr id="57" name="Rectangle 56"/>
          <p:cNvSpPr/>
          <p:nvPr/>
        </p:nvSpPr>
        <p:spPr>
          <a:xfrm>
            <a:off x="3733800" y="562749"/>
            <a:ext cx="1059160" cy="5612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smtClean="0">
                <a:solidFill>
                  <a:schemeClr val="tx1"/>
                </a:solidFill>
              </a:rPr>
              <a:t>GV</a:t>
            </a:r>
            <a:endParaRPr lang="en-IN" sz="2000" b="1" dirty="0">
              <a:solidFill>
                <a:schemeClr val="tx1"/>
              </a:solidFill>
            </a:endParaRPr>
          </a:p>
        </p:txBody>
      </p:sp>
      <p:sp>
        <p:nvSpPr>
          <p:cNvPr id="59" name="Rectangle 58"/>
          <p:cNvSpPr/>
          <p:nvPr/>
        </p:nvSpPr>
        <p:spPr>
          <a:xfrm>
            <a:off x="3802360" y="1150263"/>
            <a:ext cx="914400" cy="430887"/>
          </a:xfrm>
          <a:prstGeom prst="rect">
            <a:avLst/>
          </a:prstGeom>
        </p:spPr>
        <p:txBody>
          <a:bodyPr wrap="square">
            <a:spAutoFit/>
          </a:bodyPr>
          <a:lstStyle/>
          <a:p>
            <a:pPr algn="ctr"/>
            <a:r>
              <a:rPr lang="en-IN" sz="2200" b="1" dirty="0" smtClean="0"/>
              <a:t>300</a:t>
            </a:r>
            <a:endParaRPr lang="en-IN" sz="2200" b="1" dirty="0"/>
          </a:p>
        </p:txBody>
      </p:sp>
      <p:sp>
        <p:nvSpPr>
          <p:cNvPr id="60" name="Right Arrow 59"/>
          <p:cNvSpPr/>
          <p:nvPr/>
        </p:nvSpPr>
        <p:spPr>
          <a:xfrm rot="13223710">
            <a:off x="4823987" y="1324029"/>
            <a:ext cx="1188720" cy="274320"/>
          </a:xfrm>
          <a:prstGeom prst="rightArrow">
            <a:avLst>
              <a:gd name="adj1" fmla="val 50000"/>
              <a:gd name="adj2" fmla="val 51640"/>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089" y="4629150"/>
            <a:ext cx="1184910" cy="514350"/>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0.70"/>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strVal val="#ppt_w*0.70"/>
                                          </p:val>
                                        </p:tav>
                                        <p:tav tm="100000">
                                          <p:val>
                                            <p:strVal val="#ppt_w"/>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animEffect transition="in" filter="fade">
                                      <p:cBhvr>
                                        <p:cTn id="16" dur="1000"/>
                                        <p:tgtEl>
                                          <p:spTgt spid="24"/>
                                        </p:tgtEl>
                                      </p:cBhvr>
                                    </p:animEffect>
                                  </p:childTnLst>
                                </p:cTn>
                              </p:par>
                            </p:childTnLst>
                          </p:cTn>
                        </p:par>
                        <p:par>
                          <p:cTn id="17" fill="hold">
                            <p:stCondLst>
                              <p:cond delay="1000"/>
                            </p:stCondLst>
                            <p:childTnLst>
                              <p:par>
                                <p:cTn id="18" presetID="22" presetClass="exit" presetSubtype="1" fill="hold" grpId="0" nodeType="afterEffect">
                                  <p:stCondLst>
                                    <p:cond delay="0"/>
                                  </p:stCondLst>
                                  <p:childTnLst>
                                    <p:animEffect transition="out" filter="wipe(up)">
                                      <p:cBhvr>
                                        <p:cTn id="19" dur="1000"/>
                                        <p:tgtEl>
                                          <p:spTgt spid="45"/>
                                        </p:tgtEl>
                                      </p:cBhvr>
                                    </p:animEffect>
                                    <p:set>
                                      <p:cBhvr>
                                        <p:cTn id="20" dur="1" fill="hold">
                                          <p:stCondLst>
                                            <p:cond delay="999"/>
                                          </p:stCondLst>
                                        </p:cTn>
                                        <p:tgtEl>
                                          <p:spTgt spid="45"/>
                                        </p:tgtEl>
                                        <p:attrNameLst>
                                          <p:attrName>style.visibility</p:attrName>
                                        </p:attrNameLst>
                                      </p:cBhvr>
                                      <p:to>
                                        <p:strVal val="hidden"/>
                                      </p:to>
                                    </p:se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1000" fill="hold"/>
                                        <p:tgtEl>
                                          <p:spTgt spid="57"/>
                                        </p:tgtEl>
                                        <p:attrNameLst>
                                          <p:attrName>ppt_w</p:attrName>
                                        </p:attrNameLst>
                                      </p:cBhvr>
                                      <p:tavLst>
                                        <p:tav tm="0">
                                          <p:val>
                                            <p:strVal val="#ppt_w*0.70"/>
                                          </p:val>
                                        </p:tav>
                                        <p:tav tm="100000">
                                          <p:val>
                                            <p:strVal val="#ppt_w"/>
                                          </p:val>
                                        </p:tav>
                                      </p:tavLst>
                                    </p:anim>
                                    <p:anim calcmode="lin" valueType="num">
                                      <p:cBhvr>
                                        <p:cTn id="25" dur="1000" fill="hold"/>
                                        <p:tgtEl>
                                          <p:spTgt spid="57"/>
                                        </p:tgtEl>
                                        <p:attrNameLst>
                                          <p:attrName>ppt_h</p:attrName>
                                        </p:attrNameLst>
                                      </p:cBhvr>
                                      <p:tavLst>
                                        <p:tav tm="0">
                                          <p:val>
                                            <p:strVal val="#ppt_h"/>
                                          </p:val>
                                        </p:tav>
                                        <p:tav tm="100000">
                                          <p:val>
                                            <p:strVal val="#ppt_h"/>
                                          </p:val>
                                        </p:tav>
                                      </p:tavLst>
                                    </p:anim>
                                    <p:animEffect transition="in" filter="fade">
                                      <p:cBhvr>
                                        <p:cTn id="26" dur="1000"/>
                                        <p:tgtEl>
                                          <p:spTgt spid="57"/>
                                        </p:tgtEl>
                                      </p:cBhvr>
                                    </p:animEffect>
                                  </p:childTnLst>
                                </p:cTn>
                              </p:par>
                            </p:childTnLst>
                          </p:cTn>
                        </p:par>
                        <p:par>
                          <p:cTn id="27" fill="hold">
                            <p:stCondLst>
                              <p:cond delay="3000"/>
                            </p:stCondLst>
                            <p:childTnLst>
                              <p:par>
                                <p:cTn id="28" presetID="55" presetClass="entr" presetSubtype="0"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p:cTn id="30" dur="1000" fill="hold"/>
                                        <p:tgtEl>
                                          <p:spTgt spid="59"/>
                                        </p:tgtEl>
                                        <p:attrNameLst>
                                          <p:attrName>ppt_w</p:attrName>
                                        </p:attrNameLst>
                                      </p:cBhvr>
                                      <p:tavLst>
                                        <p:tav tm="0">
                                          <p:val>
                                            <p:strVal val="#ppt_w*0.70"/>
                                          </p:val>
                                        </p:tav>
                                        <p:tav tm="100000">
                                          <p:val>
                                            <p:strVal val="#ppt_w"/>
                                          </p:val>
                                        </p:tav>
                                      </p:tavLst>
                                    </p:anim>
                                    <p:anim calcmode="lin" valueType="num">
                                      <p:cBhvr>
                                        <p:cTn id="31" dur="1000" fill="hold"/>
                                        <p:tgtEl>
                                          <p:spTgt spid="59"/>
                                        </p:tgtEl>
                                        <p:attrNameLst>
                                          <p:attrName>ppt_h</p:attrName>
                                        </p:attrNameLst>
                                      </p:cBhvr>
                                      <p:tavLst>
                                        <p:tav tm="0">
                                          <p:val>
                                            <p:strVal val="#ppt_h"/>
                                          </p:val>
                                        </p:tav>
                                        <p:tav tm="100000">
                                          <p:val>
                                            <p:strVal val="#ppt_h"/>
                                          </p:val>
                                        </p:tav>
                                      </p:tavLst>
                                    </p:anim>
                                    <p:animEffect transition="in" filter="fade">
                                      <p:cBhvr>
                                        <p:cTn id="32" dur="1000"/>
                                        <p:tgtEl>
                                          <p:spTgt spid="59"/>
                                        </p:tgtEl>
                                      </p:cBhvr>
                                    </p:animEffect>
                                  </p:childTnLst>
                                </p:cTn>
                              </p:par>
                            </p:childTnLst>
                          </p:cTn>
                        </p:par>
                        <p:par>
                          <p:cTn id="33" fill="hold">
                            <p:stCondLst>
                              <p:cond delay="4000"/>
                            </p:stCondLst>
                            <p:childTnLst>
                              <p:par>
                                <p:cTn id="34" presetID="22" presetClass="entr" presetSubtype="4" fill="hold" grpId="1"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down)">
                                      <p:cBhvr>
                                        <p:cTn id="36" dur="1000"/>
                                        <p:tgtEl>
                                          <p:spTgt spid="60"/>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1000" fill="hold"/>
                                        <p:tgtEl>
                                          <p:spTgt spid="42"/>
                                        </p:tgtEl>
                                        <p:attrNameLst>
                                          <p:attrName>ppt_w</p:attrName>
                                        </p:attrNameLst>
                                      </p:cBhvr>
                                      <p:tavLst>
                                        <p:tav tm="0">
                                          <p:val>
                                            <p:strVal val="#ppt_w*0.70"/>
                                          </p:val>
                                        </p:tav>
                                        <p:tav tm="100000">
                                          <p:val>
                                            <p:strVal val="#ppt_w"/>
                                          </p:val>
                                        </p:tav>
                                      </p:tavLst>
                                    </p:anim>
                                    <p:anim calcmode="lin" valueType="num">
                                      <p:cBhvr>
                                        <p:cTn id="42" dur="1000" fill="hold"/>
                                        <p:tgtEl>
                                          <p:spTgt spid="42"/>
                                        </p:tgtEl>
                                        <p:attrNameLst>
                                          <p:attrName>ppt_h</p:attrName>
                                        </p:attrNameLst>
                                      </p:cBhvr>
                                      <p:tavLst>
                                        <p:tav tm="0">
                                          <p:val>
                                            <p:strVal val="#ppt_h"/>
                                          </p:val>
                                        </p:tav>
                                        <p:tav tm="100000">
                                          <p:val>
                                            <p:strVal val="#ppt_h"/>
                                          </p:val>
                                        </p:tav>
                                      </p:tavLst>
                                    </p:anim>
                                    <p:animEffect transition="in" filter="fade">
                                      <p:cBhvr>
                                        <p:cTn id="43" dur="10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1000" fill="hold"/>
                                        <p:tgtEl>
                                          <p:spTgt spid="43"/>
                                        </p:tgtEl>
                                        <p:attrNameLst>
                                          <p:attrName>ppt_w</p:attrName>
                                        </p:attrNameLst>
                                      </p:cBhvr>
                                      <p:tavLst>
                                        <p:tav tm="0">
                                          <p:val>
                                            <p:strVal val="#ppt_w*0.70"/>
                                          </p:val>
                                        </p:tav>
                                        <p:tav tm="100000">
                                          <p:val>
                                            <p:strVal val="#ppt_w"/>
                                          </p:val>
                                        </p:tav>
                                      </p:tavLst>
                                    </p:anim>
                                    <p:anim calcmode="lin" valueType="num">
                                      <p:cBhvr>
                                        <p:cTn id="49" dur="1000" fill="hold"/>
                                        <p:tgtEl>
                                          <p:spTgt spid="43"/>
                                        </p:tgtEl>
                                        <p:attrNameLst>
                                          <p:attrName>ppt_h</p:attrName>
                                        </p:attrNameLst>
                                      </p:cBhvr>
                                      <p:tavLst>
                                        <p:tav tm="0">
                                          <p:val>
                                            <p:strVal val="#ppt_h"/>
                                          </p:val>
                                        </p:tav>
                                        <p:tav tm="100000">
                                          <p:val>
                                            <p:strVal val="#ppt_h"/>
                                          </p:val>
                                        </p:tav>
                                      </p:tavLst>
                                    </p:anim>
                                    <p:animEffect transition="in" filter="fade">
                                      <p:cBhvr>
                                        <p:cTn id="50" dur="10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1000" fill="hold"/>
                                        <p:tgtEl>
                                          <p:spTgt spid="44"/>
                                        </p:tgtEl>
                                        <p:attrNameLst>
                                          <p:attrName>ppt_w</p:attrName>
                                        </p:attrNameLst>
                                      </p:cBhvr>
                                      <p:tavLst>
                                        <p:tav tm="0">
                                          <p:val>
                                            <p:strVal val="#ppt_w*0.70"/>
                                          </p:val>
                                        </p:tav>
                                        <p:tav tm="100000">
                                          <p:val>
                                            <p:strVal val="#ppt_w"/>
                                          </p:val>
                                        </p:tav>
                                      </p:tavLst>
                                    </p:anim>
                                    <p:anim calcmode="lin" valueType="num">
                                      <p:cBhvr>
                                        <p:cTn id="56" dur="1000" fill="hold"/>
                                        <p:tgtEl>
                                          <p:spTgt spid="44"/>
                                        </p:tgtEl>
                                        <p:attrNameLst>
                                          <p:attrName>ppt_h</p:attrName>
                                        </p:attrNameLst>
                                      </p:cBhvr>
                                      <p:tavLst>
                                        <p:tav tm="0">
                                          <p:val>
                                            <p:strVal val="#ppt_h"/>
                                          </p:val>
                                        </p:tav>
                                        <p:tav tm="100000">
                                          <p:val>
                                            <p:strVal val="#ppt_h"/>
                                          </p:val>
                                        </p:tav>
                                      </p:tavLst>
                                    </p:anim>
                                    <p:animEffect transition="in" filter="fade">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1000" fill="hold"/>
                                        <p:tgtEl>
                                          <p:spTgt spid="49"/>
                                        </p:tgtEl>
                                        <p:attrNameLst>
                                          <p:attrName>ppt_w</p:attrName>
                                        </p:attrNameLst>
                                      </p:cBhvr>
                                      <p:tavLst>
                                        <p:tav tm="0">
                                          <p:val>
                                            <p:strVal val="#ppt_w*0.70"/>
                                          </p:val>
                                        </p:tav>
                                        <p:tav tm="100000">
                                          <p:val>
                                            <p:strVal val="#ppt_w"/>
                                          </p:val>
                                        </p:tav>
                                      </p:tavLst>
                                    </p:anim>
                                    <p:anim calcmode="lin" valueType="num">
                                      <p:cBhvr>
                                        <p:cTn id="63" dur="1000" fill="hold"/>
                                        <p:tgtEl>
                                          <p:spTgt spid="49"/>
                                        </p:tgtEl>
                                        <p:attrNameLst>
                                          <p:attrName>ppt_h</p:attrName>
                                        </p:attrNameLst>
                                      </p:cBhvr>
                                      <p:tavLst>
                                        <p:tav tm="0">
                                          <p:val>
                                            <p:strVal val="#ppt_h"/>
                                          </p:val>
                                        </p:tav>
                                        <p:tav tm="100000">
                                          <p:val>
                                            <p:strVal val="#ppt_h"/>
                                          </p:val>
                                        </p:tav>
                                      </p:tavLst>
                                    </p:anim>
                                    <p:animEffect transition="in" filter="fade">
                                      <p:cBhvr>
                                        <p:cTn id="64" dur="10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1000" fill="hold"/>
                                        <p:tgtEl>
                                          <p:spTgt spid="50"/>
                                        </p:tgtEl>
                                        <p:attrNameLst>
                                          <p:attrName>ppt_w</p:attrName>
                                        </p:attrNameLst>
                                      </p:cBhvr>
                                      <p:tavLst>
                                        <p:tav tm="0">
                                          <p:val>
                                            <p:strVal val="#ppt_w*0.70"/>
                                          </p:val>
                                        </p:tav>
                                        <p:tav tm="100000">
                                          <p:val>
                                            <p:strVal val="#ppt_w"/>
                                          </p:val>
                                        </p:tav>
                                      </p:tavLst>
                                    </p:anim>
                                    <p:anim calcmode="lin" valueType="num">
                                      <p:cBhvr>
                                        <p:cTn id="70" dur="1000" fill="hold"/>
                                        <p:tgtEl>
                                          <p:spTgt spid="50"/>
                                        </p:tgtEl>
                                        <p:attrNameLst>
                                          <p:attrName>ppt_h</p:attrName>
                                        </p:attrNameLst>
                                      </p:cBhvr>
                                      <p:tavLst>
                                        <p:tav tm="0">
                                          <p:val>
                                            <p:strVal val="#ppt_h"/>
                                          </p:val>
                                        </p:tav>
                                        <p:tav tm="100000">
                                          <p:val>
                                            <p:strVal val="#ppt_h"/>
                                          </p:val>
                                        </p:tav>
                                      </p:tavLst>
                                    </p:anim>
                                    <p:animEffect transition="in" filter="fade">
                                      <p:cBhvr>
                                        <p:cTn id="71" dur="10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 calcmode="lin" valueType="num">
                                      <p:cBhvr>
                                        <p:cTn id="76" dur="1000" fill="hold"/>
                                        <p:tgtEl>
                                          <p:spTgt spid="51"/>
                                        </p:tgtEl>
                                        <p:attrNameLst>
                                          <p:attrName>ppt_w</p:attrName>
                                        </p:attrNameLst>
                                      </p:cBhvr>
                                      <p:tavLst>
                                        <p:tav tm="0">
                                          <p:val>
                                            <p:strVal val="#ppt_w*0.70"/>
                                          </p:val>
                                        </p:tav>
                                        <p:tav tm="100000">
                                          <p:val>
                                            <p:strVal val="#ppt_w"/>
                                          </p:val>
                                        </p:tav>
                                      </p:tavLst>
                                    </p:anim>
                                    <p:anim calcmode="lin" valueType="num">
                                      <p:cBhvr>
                                        <p:cTn id="77" dur="1000" fill="hold"/>
                                        <p:tgtEl>
                                          <p:spTgt spid="51"/>
                                        </p:tgtEl>
                                        <p:attrNameLst>
                                          <p:attrName>ppt_h</p:attrName>
                                        </p:attrNameLst>
                                      </p:cBhvr>
                                      <p:tavLst>
                                        <p:tav tm="0">
                                          <p:val>
                                            <p:strVal val="#ppt_h"/>
                                          </p:val>
                                        </p:tav>
                                        <p:tav tm="100000">
                                          <p:val>
                                            <p:strVal val="#ppt_h"/>
                                          </p:val>
                                        </p:tav>
                                      </p:tavLst>
                                    </p:anim>
                                    <p:animEffect transition="in" filter="fade">
                                      <p:cBhvr>
                                        <p:cTn id="78" dur="10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1000" fill="hold"/>
                                        <p:tgtEl>
                                          <p:spTgt spid="52"/>
                                        </p:tgtEl>
                                        <p:attrNameLst>
                                          <p:attrName>ppt_w</p:attrName>
                                        </p:attrNameLst>
                                      </p:cBhvr>
                                      <p:tavLst>
                                        <p:tav tm="0">
                                          <p:val>
                                            <p:strVal val="#ppt_w*0.70"/>
                                          </p:val>
                                        </p:tav>
                                        <p:tav tm="100000">
                                          <p:val>
                                            <p:strVal val="#ppt_w"/>
                                          </p:val>
                                        </p:tav>
                                      </p:tavLst>
                                    </p:anim>
                                    <p:anim calcmode="lin" valueType="num">
                                      <p:cBhvr>
                                        <p:cTn id="84" dur="1000" fill="hold"/>
                                        <p:tgtEl>
                                          <p:spTgt spid="52"/>
                                        </p:tgtEl>
                                        <p:attrNameLst>
                                          <p:attrName>ppt_h</p:attrName>
                                        </p:attrNameLst>
                                      </p:cBhvr>
                                      <p:tavLst>
                                        <p:tav tm="0">
                                          <p:val>
                                            <p:strVal val="#ppt_h"/>
                                          </p:val>
                                        </p:tav>
                                        <p:tav tm="100000">
                                          <p:val>
                                            <p:strVal val="#ppt_h"/>
                                          </p:val>
                                        </p:tav>
                                      </p:tavLst>
                                    </p:anim>
                                    <p:animEffect transition="in" filter="fade">
                                      <p:cBhvr>
                                        <p:cTn id="85" dur="10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55" presetClass="entr" presetSubtype="0" fill="hold" grpId="0" nodeType="clickEffect">
                                  <p:stCondLst>
                                    <p:cond delay="0"/>
                                  </p:stCondLst>
                                  <p:childTnLst>
                                    <p:set>
                                      <p:cBhvr>
                                        <p:cTn id="89" dur="1" fill="hold">
                                          <p:stCondLst>
                                            <p:cond delay="0"/>
                                          </p:stCondLst>
                                        </p:cTn>
                                        <p:tgtEl>
                                          <p:spTgt spid="53"/>
                                        </p:tgtEl>
                                        <p:attrNameLst>
                                          <p:attrName>style.visibility</p:attrName>
                                        </p:attrNameLst>
                                      </p:cBhvr>
                                      <p:to>
                                        <p:strVal val="visible"/>
                                      </p:to>
                                    </p:set>
                                    <p:anim calcmode="lin" valueType="num">
                                      <p:cBhvr>
                                        <p:cTn id="90" dur="1000" fill="hold"/>
                                        <p:tgtEl>
                                          <p:spTgt spid="53"/>
                                        </p:tgtEl>
                                        <p:attrNameLst>
                                          <p:attrName>ppt_w</p:attrName>
                                        </p:attrNameLst>
                                      </p:cBhvr>
                                      <p:tavLst>
                                        <p:tav tm="0">
                                          <p:val>
                                            <p:strVal val="#ppt_w*0.70"/>
                                          </p:val>
                                        </p:tav>
                                        <p:tav tm="100000">
                                          <p:val>
                                            <p:strVal val="#ppt_w"/>
                                          </p:val>
                                        </p:tav>
                                      </p:tavLst>
                                    </p:anim>
                                    <p:anim calcmode="lin" valueType="num">
                                      <p:cBhvr>
                                        <p:cTn id="91" dur="1000" fill="hold"/>
                                        <p:tgtEl>
                                          <p:spTgt spid="53"/>
                                        </p:tgtEl>
                                        <p:attrNameLst>
                                          <p:attrName>ppt_h</p:attrName>
                                        </p:attrNameLst>
                                      </p:cBhvr>
                                      <p:tavLst>
                                        <p:tav tm="0">
                                          <p:val>
                                            <p:strVal val="#ppt_h"/>
                                          </p:val>
                                        </p:tav>
                                        <p:tav tm="100000">
                                          <p:val>
                                            <p:strVal val="#ppt_h"/>
                                          </p:val>
                                        </p:tav>
                                      </p:tavLst>
                                    </p:anim>
                                    <p:animEffect transition="in" filter="fade">
                                      <p:cBhvr>
                                        <p:cTn id="92" dur="10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p:cTn id="97" dur="1000" fill="hold"/>
                                        <p:tgtEl>
                                          <p:spTgt spid="54"/>
                                        </p:tgtEl>
                                        <p:attrNameLst>
                                          <p:attrName>ppt_w</p:attrName>
                                        </p:attrNameLst>
                                      </p:cBhvr>
                                      <p:tavLst>
                                        <p:tav tm="0">
                                          <p:val>
                                            <p:strVal val="#ppt_w*0.70"/>
                                          </p:val>
                                        </p:tav>
                                        <p:tav tm="100000">
                                          <p:val>
                                            <p:strVal val="#ppt_w"/>
                                          </p:val>
                                        </p:tav>
                                      </p:tavLst>
                                    </p:anim>
                                    <p:anim calcmode="lin" valueType="num">
                                      <p:cBhvr>
                                        <p:cTn id="98" dur="1000" fill="hold"/>
                                        <p:tgtEl>
                                          <p:spTgt spid="54"/>
                                        </p:tgtEl>
                                        <p:attrNameLst>
                                          <p:attrName>ppt_h</p:attrName>
                                        </p:attrNameLst>
                                      </p:cBhvr>
                                      <p:tavLst>
                                        <p:tav tm="0">
                                          <p:val>
                                            <p:strVal val="#ppt_h"/>
                                          </p:val>
                                        </p:tav>
                                        <p:tav tm="100000">
                                          <p:val>
                                            <p:strVal val="#ppt_h"/>
                                          </p:val>
                                        </p:tav>
                                      </p:tavLst>
                                    </p:anim>
                                    <p:animEffect transition="in" filter="fade">
                                      <p:cBhvr>
                                        <p:cTn id="99" dur="10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55" presetClass="entr" presetSubtype="0"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p:cTn id="104" dur="1000" fill="hold"/>
                                        <p:tgtEl>
                                          <p:spTgt spid="55"/>
                                        </p:tgtEl>
                                        <p:attrNameLst>
                                          <p:attrName>ppt_w</p:attrName>
                                        </p:attrNameLst>
                                      </p:cBhvr>
                                      <p:tavLst>
                                        <p:tav tm="0">
                                          <p:val>
                                            <p:strVal val="#ppt_w*0.70"/>
                                          </p:val>
                                        </p:tav>
                                        <p:tav tm="100000">
                                          <p:val>
                                            <p:strVal val="#ppt_w"/>
                                          </p:val>
                                        </p:tav>
                                      </p:tavLst>
                                    </p:anim>
                                    <p:anim calcmode="lin" valueType="num">
                                      <p:cBhvr>
                                        <p:cTn id="105" dur="1000" fill="hold"/>
                                        <p:tgtEl>
                                          <p:spTgt spid="55"/>
                                        </p:tgtEl>
                                        <p:attrNameLst>
                                          <p:attrName>ppt_h</p:attrName>
                                        </p:attrNameLst>
                                      </p:cBhvr>
                                      <p:tavLst>
                                        <p:tav tm="0">
                                          <p:val>
                                            <p:strVal val="#ppt_h"/>
                                          </p:val>
                                        </p:tav>
                                        <p:tav tm="100000">
                                          <p:val>
                                            <p:strVal val="#ppt_h"/>
                                          </p:val>
                                        </p:tav>
                                      </p:tavLst>
                                    </p:anim>
                                    <p:animEffect transition="in" filter="fade">
                                      <p:cBhvr>
                                        <p:cTn id="106" dur="1000"/>
                                        <p:tgtEl>
                                          <p:spTgt spid="55"/>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p:cTn id="111" dur="1000" fill="hold"/>
                                        <p:tgtEl>
                                          <p:spTgt spid="56"/>
                                        </p:tgtEl>
                                        <p:attrNameLst>
                                          <p:attrName>ppt_w</p:attrName>
                                        </p:attrNameLst>
                                      </p:cBhvr>
                                      <p:tavLst>
                                        <p:tav tm="0">
                                          <p:val>
                                            <p:strVal val="#ppt_w*0.70"/>
                                          </p:val>
                                        </p:tav>
                                        <p:tav tm="100000">
                                          <p:val>
                                            <p:strVal val="#ppt_w"/>
                                          </p:val>
                                        </p:tav>
                                      </p:tavLst>
                                    </p:anim>
                                    <p:anim calcmode="lin" valueType="num">
                                      <p:cBhvr>
                                        <p:cTn id="112" dur="1000" fill="hold"/>
                                        <p:tgtEl>
                                          <p:spTgt spid="56"/>
                                        </p:tgtEl>
                                        <p:attrNameLst>
                                          <p:attrName>ppt_h</p:attrName>
                                        </p:attrNameLst>
                                      </p:cBhvr>
                                      <p:tavLst>
                                        <p:tav tm="0">
                                          <p:val>
                                            <p:strVal val="#ppt_h"/>
                                          </p:val>
                                        </p:tav>
                                        <p:tav tm="100000">
                                          <p:val>
                                            <p:strVal val="#ppt_h"/>
                                          </p:val>
                                        </p:tav>
                                      </p:tavLst>
                                    </p:anim>
                                    <p:animEffect transition="in" filter="fade">
                                      <p:cBhvr>
                                        <p:cTn id="113" dur="1000"/>
                                        <p:tgtEl>
                                          <p:spTgt spid="56"/>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wipe(left)">
                                      <p:cBhvr>
                                        <p:cTn id="1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5" grpId="0" animBg="1"/>
      <p:bldP spid="41" grpId="0"/>
      <p:bldP spid="42" grpId="0"/>
      <p:bldP spid="43" grpId="0"/>
      <p:bldP spid="44" grpId="0"/>
      <p:bldP spid="49" grpId="0"/>
      <p:bldP spid="50" grpId="0"/>
      <p:bldP spid="51" grpId="0"/>
      <p:bldP spid="52" grpId="0"/>
      <p:bldP spid="53" grpId="0"/>
      <p:bldP spid="54" grpId="0"/>
      <p:bldP spid="55" grpId="0"/>
      <p:bldP spid="56" grpId="0"/>
      <p:bldP spid="57" grpId="0" animBg="1"/>
      <p:bldP spid="59" grpId="0"/>
      <p:bldP spid="60" grpId="0" animBg="1"/>
      <p:bldP spid="6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35280" y="575935"/>
            <a:ext cx="4998720" cy="3984625"/>
          </a:xfrm>
          <a:prstGeom prst="rect">
            <a:avLst/>
          </a:prstGeom>
        </p:spPr>
        <p:txBody>
          <a:bodyPr wrap="square">
            <a:spAutoFit/>
          </a:bodyPr>
          <a:lstStyle/>
          <a:p>
            <a:pPr lvl="0">
              <a:lnSpc>
                <a:spcPct val="150000"/>
              </a:lnSpc>
              <a:buNone/>
            </a:pPr>
            <a:r>
              <a:rPr lang="en-US" sz="2200" dirty="0" smtClean="0">
                <a:solidFill>
                  <a:schemeClr val="bg1"/>
                </a:solidFill>
              </a:rPr>
              <a:t>Predict the output of following code:</a:t>
            </a:r>
            <a:endParaRPr lang="en-IN" sz="2200" dirty="0" smtClean="0">
              <a:solidFill>
                <a:schemeClr val="bg1"/>
              </a:solidFill>
            </a:endParaRPr>
          </a:p>
          <a:p>
            <a:pPr>
              <a:buNone/>
            </a:pPr>
            <a:r>
              <a:rPr lang="en-US" sz="2200" dirty="0" smtClean="0">
                <a:solidFill>
                  <a:schemeClr val="bg1"/>
                </a:solidFill>
              </a:rPr>
              <a:t> #include&lt;stdio.h&gt;</a:t>
            </a:r>
          </a:p>
          <a:p>
            <a:pPr>
              <a:lnSpc>
                <a:spcPct val="150000"/>
              </a:lnSpc>
              <a:buNone/>
            </a:pPr>
            <a:r>
              <a:rPr lang="en-US" sz="2200" dirty="0" smtClean="0">
                <a:solidFill>
                  <a:schemeClr val="bg1"/>
                </a:solidFill>
              </a:rPr>
              <a:t>void  main()</a:t>
            </a:r>
            <a:endParaRPr lang="en-IN" sz="2200" dirty="0" smtClean="0">
              <a:solidFill>
                <a:schemeClr val="bg1"/>
              </a:solidFill>
            </a:endParaRPr>
          </a:p>
          <a:p>
            <a:pPr>
              <a:lnSpc>
                <a:spcPct val="150000"/>
              </a:lnSpc>
              <a:buNone/>
            </a:pPr>
            <a:r>
              <a:rPr lang="en-US" sz="2200" dirty="0" smtClean="0">
                <a:solidFill>
                  <a:schemeClr val="bg1"/>
                </a:solidFill>
              </a:rPr>
              <a:t>{</a:t>
            </a:r>
            <a:endParaRPr lang="en-IN" sz="2200" dirty="0" smtClean="0">
              <a:solidFill>
                <a:schemeClr val="bg1"/>
              </a:solidFill>
            </a:endParaRPr>
          </a:p>
          <a:p>
            <a:pPr lvl="1">
              <a:lnSpc>
                <a:spcPct val="150000"/>
              </a:lnSpc>
            </a:pPr>
            <a:r>
              <a:rPr lang="en-US" sz="2200" dirty="0" smtClean="0">
                <a:solidFill>
                  <a:schemeClr val="bg1"/>
                </a:solidFill>
              </a:rPr>
              <a:t>int a=10,*p;</a:t>
            </a:r>
            <a:endParaRPr lang="en-IN" sz="2200" dirty="0" smtClean="0">
              <a:solidFill>
                <a:schemeClr val="bg1"/>
              </a:solidFill>
            </a:endParaRPr>
          </a:p>
          <a:p>
            <a:pPr lvl="1">
              <a:lnSpc>
                <a:spcPct val="150000"/>
              </a:lnSpc>
            </a:pPr>
            <a:r>
              <a:rPr lang="en-US" sz="2200" dirty="0" smtClean="0">
                <a:solidFill>
                  <a:schemeClr val="bg1"/>
                </a:solidFill>
              </a:rPr>
              <a:t>p=&amp;a;</a:t>
            </a:r>
            <a:endParaRPr lang="en-IN" sz="2200" dirty="0" smtClean="0">
              <a:solidFill>
                <a:schemeClr val="bg1"/>
              </a:solidFill>
            </a:endParaRPr>
          </a:p>
          <a:p>
            <a:pPr lvl="1">
              <a:lnSpc>
                <a:spcPct val="150000"/>
              </a:lnSpc>
            </a:pPr>
            <a:r>
              <a:rPr lang="en-US" sz="2200" dirty="0" smtClean="0">
                <a:solidFill>
                  <a:schemeClr val="bg1"/>
                </a:solidFill>
              </a:rPr>
              <a:t>printf("%d",*&amp;*p);</a:t>
            </a:r>
            <a:endParaRPr lang="en-IN" sz="2200" dirty="0" smtClean="0">
              <a:solidFill>
                <a:schemeClr val="bg1"/>
              </a:solidFill>
            </a:endParaRPr>
          </a:p>
          <a:p>
            <a:pPr>
              <a:lnSpc>
                <a:spcPct val="15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a:t>
            </a:r>
          </a:p>
          <a:p>
            <a:pPr marL="342900" indent="-342900">
              <a:lnSpc>
                <a:spcPct val="200000"/>
              </a:lnSpc>
              <a:buFont typeface="+mj-lt"/>
              <a:buAutoNum type="alphaLcParenR"/>
            </a:pPr>
            <a:r>
              <a:rPr lang="en-US" dirty="0" smtClean="0">
                <a:solidFill>
                  <a:schemeClr val="tx1"/>
                </a:solidFill>
              </a:rPr>
              <a:t>Address of a</a:t>
            </a:r>
            <a:endParaRPr lang="en-US" dirty="0">
              <a:solidFill>
                <a:schemeClr val="tx1"/>
              </a:solidFill>
            </a:endParaRPr>
          </a:p>
          <a:p>
            <a:pPr marL="342900" indent="-342900">
              <a:lnSpc>
                <a:spcPct val="200000"/>
              </a:lnSpc>
              <a:buFont typeface="+mj-lt"/>
              <a:buAutoNum type="alphaLcParenR"/>
            </a:pPr>
            <a:r>
              <a:rPr lang="en-US" dirty="0" smtClean="0"/>
              <a:t>Error</a:t>
            </a:r>
          </a:p>
          <a:p>
            <a:pPr marL="342900" indent="-342900">
              <a:lnSpc>
                <a:spcPct val="200000"/>
              </a:lnSpc>
              <a:buFont typeface="+mj-lt"/>
              <a:buAutoNum type="alphaLcParenR"/>
            </a:pPr>
            <a:r>
              <a:rPr lang="en-US" dirty="0" smtClean="0"/>
              <a:t>Address of p</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975475" y="2343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57</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9436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59080" y="666750"/>
            <a:ext cx="4998720" cy="42487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#include&lt;stdio.h&gt;</a:t>
            </a:r>
          </a:p>
          <a:p>
            <a:pPr lvl="0">
              <a:lnSpc>
                <a:spcPct val="130000"/>
              </a:lnSpc>
              <a:buNone/>
            </a:pPr>
            <a:r>
              <a:rPr lang="en-US" sz="2200" dirty="0" smtClean="0">
                <a:solidFill>
                  <a:schemeClr val="bg1"/>
                </a:solidFill>
              </a:rPr>
              <a:t>void  main()    {</a:t>
            </a:r>
            <a:endParaRPr lang="en-IN" sz="2200" dirty="0" smtClean="0">
              <a:solidFill>
                <a:schemeClr val="bg1"/>
              </a:solidFill>
            </a:endParaRPr>
          </a:p>
          <a:p>
            <a:pPr lvl="0">
              <a:lnSpc>
                <a:spcPct val="130000"/>
              </a:lnSpc>
              <a:buNone/>
            </a:pPr>
            <a:r>
              <a:rPr lang="en-US" sz="2400" dirty="0" smtClean="0">
                <a:solidFill>
                  <a:schemeClr val="bg1"/>
                </a:solidFill>
              </a:rPr>
              <a:t>	int  </a:t>
            </a:r>
            <a:r>
              <a:rPr lang="en-US" sz="2400" dirty="0" err="1" smtClean="0">
                <a:solidFill>
                  <a:schemeClr val="bg1"/>
                </a:solidFill>
              </a:rPr>
              <a:t>i</a:t>
            </a:r>
            <a:r>
              <a:rPr lang="en-US" sz="2400" dirty="0" smtClean="0">
                <a:solidFill>
                  <a:schemeClr val="bg1"/>
                </a:solidFill>
              </a:rPr>
              <a:t>=10,j=20;</a:t>
            </a:r>
            <a:endParaRPr lang="en-IN" sz="2400" dirty="0" smtClean="0">
              <a:solidFill>
                <a:schemeClr val="bg1"/>
              </a:solidFill>
            </a:endParaRPr>
          </a:p>
          <a:p>
            <a:pPr lvl="0">
              <a:lnSpc>
                <a:spcPct val="130000"/>
              </a:lnSpc>
              <a:buNone/>
            </a:pPr>
            <a:r>
              <a:rPr lang="en-US" sz="2400" dirty="0" smtClean="0">
                <a:solidFill>
                  <a:schemeClr val="bg1"/>
                </a:solidFill>
              </a:rPr>
              <a:t>	int *p,*q;</a:t>
            </a:r>
            <a:endParaRPr lang="en-IN" sz="2400" dirty="0" smtClean="0">
              <a:solidFill>
                <a:schemeClr val="bg1"/>
              </a:solidFill>
            </a:endParaRPr>
          </a:p>
          <a:p>
            <a:pPr lvl="0">
              <a:lnSpc>
                <a:spcPct val="130000"/>
              </a:lnSpc>
              <a:buNone/>
            </a:pPr>
            <a:r>
              <a:rPr lang="en-US" sz="2400" dirty="0" smtClean="0">
                <a:solidFill>
                  <a:schemeClr val="bg1"/>
                </a:solidFill>
              </a:rPr>
              <a:t>	*p=</a:t>
            </a:r>
            <a:r>
              <a:rPr lang="en-US" sz="2400" dirty="0" err="1" smtClean="0">
                <a:solidFill>
                  <a:schemeClr val="bg1"/>
                </a:solidFill>
              </a:rPr>
              <a:t>i</a:t>
            </a:r>
            <a:r>
              <a:rPr lang="en-US" sz="2400" dirty="0" smtClean="0">
                <a:solidFill>
                  <a:schemeClr val="bg1"/>
                </a:solidFill>
              </a:rPr>
              <a:t>;			</a:t>
            </a:r>
          </a:p>
          <a:p>
            <a:pPr lvl="0">
              <a:lnSpc>
                <a:spcPct val="130000"/>
              </a:lnSpc>
              <a:buNone/>
            </a:pPr>
            <a:r>
              <a:rPr lang="en-US" sz="2400" b="1" dirty="0" smtClean="0">
                <a:solidFill>
                  <a:schemeClr val="bg1"/>
                </a:solidFill>
              </a:rPr>
              <a:t>	</a:t>
            </a:r>
            <a:r>
              <a:rPr lang="en-US" sz="2400" dirty="0" smtClean="0">
                <a:solidFill>
                  <a:schemeClr val="bg1"/>
                </a:solidFill>
              </a:rPr>
              <a:t>q=&amp;j;</a:t>
            </a:r>
            <a:endParaRPr lang="en-IN" sz="2400" dirty="0" smtClean="0">
              <a:solidFill>
                <a:schemeClr val="bg1"/>
              </a:solidFill>
            </a:endParaRPr>
          </a:p>
          <a:p>
            <a:pPr lvl="0">
              <a:lnSpc>
                <a:spcPct val="130000"/>
              </a:lnSpc>
              <a:buNone/>
            </a:pPr>
            <a:r>
              <a:rPr lang="en-US" sz="2400" dirty="0" smtClean="0">
                <a:solidFill>
                  <a:schemeClr val="bg1"/>
                </a:solidFill>
              </a:rPr>
              <a:t>	printf(“%d, %d”,*p,*q);</a:t>
            </a:r>
            <a:endParaRPr lang="en-IN" sz="2400" dirty="0" smtClean="0">
              <a:solidFill>
                <a:schemeClr val="bg1"/>
              </a:solidFill>
            </a:endParaRPr>
          </a:p>
          <a:p>
            <a:pPr lvl="0">
              <a:lnSpc>
                <a:spcPct val="13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6172200" y="2397026"/>
            <a:ext cx="2362200" cy="2308324"/>
          </a:xfrm>
          <a:prstGeom prst="rect">
            <a:avLst/>
          </a:prstGeom>
          <a:noFill/>
        </p:spPr>
        <p:txBody>
          <a:bodyPr wrap="square" rtlCol="0" anchor="t">
            <a:spAutoFit/>
          </a:bodyPr>
          <a:lstStyle/>
          <a:p>
            <a:pPr marL="342900" indent="-342900">
              <a:lnSpc>
                <a:spcPct val="200000"/>
              </a:lnSpc>
              <a:buFont typeface="+mj-lt"/>
              <a:buAutoNum type="alphaLcParenR"/>
            </a:pPr>
            <a:r>
              <a:rPr lang="en-US" dirty="0" smtClean="0">
                <a:solidFill>
                  <a:schemeClr val="tx1"/>
                </a:solidFill>
              </a:rPr>
              <a:t>10, 10</a:t>
            </a:r>
          </a:p>
          <a:p>
            <a:pPr marL="342900" indent="-342900">
              <a:lnSpc>
                <a:spcPct val="200000"/>
              </a:lnSpc>
              <a:buFont typeface="+mj-lt"/>
              <a:buAutoNum type="alphaLcParenR"/>
            </a:pPr>
            <a:r>
              <a:rPr lang="en-US" dirty="0" smtClean="0">
                <a:solidFill>
                  <a:schemeClr val="tx1"/>
                </a:solidFill>
              </a:rPr>
              <a:t>10, 20</a:t>
            </a:r>
            <a:endParaRPr lang="en-US" dirty="0">
              <a:solidFill>
                <a:schemeClr val="tx1"/>
              </a:solidFill>
            </a:endParaRPr>
          </a:p>
          <a:p>
            <a:pPr marL="342900" indent="-342900">
              <a:lnSpc>
                <a:spcPct val="200000"/>
              </a:lnSpc>
              <a:buFont typeface="+mj-lt"/>
              <a:buAutoNum type="alphaLcParenR"/>
            </a:pPr>
            <a:r>
              <a:rPr lang="en-US" dirty="0" smtClean="0"/>
              <a:t>Error</a:t>
            </a:r>
          </a:p>
          <a:p>
            <a:pPr marL="342900" indent="-342900">
              <a:lnSpc>
                <a:spcPct val="200000"/>
              </a:lnSpc>
              <a:buFont typeface="+mj-lt"/>
              <a:buAutoNum type="alphaLcParenR"/>
            </a:pPr>
            <a:r>
              <a:rPr lang="en-US" dirty="0" smtClean="0"/>
              <a:t>Garbage value, 20</a:t>
            </a:r>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239000" y="2933065"/>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58</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0.7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91440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990600" y="397359"/>
            <a:ext cx="7696200" cy="2326791"/>
          </a:xfrm>
          <a:prstGeom prst="rect">
            <a:avLst/>
          </a:prstGeom>
        </p:spPr>
        <p:txBody>
          <a:bodyPr wrap="square">
            <a:spAutoFit/>
          </a:bodyPr>
          <a:lstStyle/>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Predict  the  values: </a:t>
            </a:r>
          </a:p>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int a[5] = { 1, 3, 5, 7, 9}; </a:t>
            </a:r>
          </a:p>
          <a:p>
            <a:pPr marL="273050" indent="-273050" fontAlgn="base">
              <a:lnSpc>
                <a:spcPct val="150000"/>
              </a:lnSpc>
              <a:spcBef>
                <a:spcPct val="20000"/>
              </a:spcBef>
              <a:spcAft>
                <a:spcPct val="0"/>
              </a:spcAft>
              <a:buClr>
                <a:schemeClr val="accent1"/>
              </a:buClr>
              <a:defRPr/>
            </a:pPr>
            <a:r>
              <a:rPr lang="en-US" sz="2200" dirty="0" smtClean="0">
                <a:solidFill>
                  <a:schemeClr val="bg1"/>
                </a:solidFill>
              </a:rPr>
              <a:t>int *p;		// assume the starting location of array is 1000</a:t>
            </a:r>
          </a:p>
          <a:p>
            <a:pPr marL="273050" lvl="0" indent="-273050" fontAlgn="base">
              <a:lnSpc>
                <a:spcPct val="150000"/>
              </a:lnSpc>
              <a:spcBef>
                <a:spcPct val="20000"/>
              </a:spcBef>
              <a:spcAft>
                <a:spcPct val="0"/>
              </a:spcAft>
              <a:buClr>
                <a:schemeClr val="accent1"/>
              </a:buClr>
              <a:defRPr/>
            </a:pPr>
            <a:r>
              <a:rPr lang="en-US" sz="2200" dirty="0" smtClean="0">
                <a:solidFill>
                  <a:schemeClr val="bg1"/>
                </a:solidFill>
              </a:rPr>
              <a:t>p =&amp;a;</a:t>
            </a:r>
          </a:p>
        </p:txBody>
      </p:sp>
      <p:graphicFrame>
        <p:nvGraphicFramePr>
          <p:cNvPr id="11" name="Table 10"/>
          <p:cNvGraphicFramePr>
            <a:graphicFrameLocks noGrp="1"/>
          </p:cNvGraphicFramePr>
          <p:nvPr/>
        </p:nvGraphicFramePr>
        <p:xfrm>
          <a:off x="533400" y="3378453"/>
          <a:ext cx="8077200" cy="1098297"/>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xmlns="" val="20000"/>
                    </a:ext>
                  </a:extLst>
                </a:gridCol>
                <a:gridCol w="1615440">
                  <a:extLst>
                    <a:ext uri="{9D8B030D-6E8A-4147-A177-3AD203B41FA5}">
                      <a16:colId xmlns:a16="http://schemas.microsoft.com/office/drawing/2014/main" xmlns="" val="20001"/>
                    </a:ext>
                  </a:extLst>
                </a:gridCol>
                <a:gridCol w="1615440">
                  <a:extLst>
                    <a:ext uri="{9D8B030D-6E8A-4147-A177-3AD203B41FA5}">
                      <a16:colId xmlns:a16="http://schemas.microsoft.com/office/drawing/2014/main" xmlns="" val="20002"/>
                    </a:ext>
                  </a:extLst>
                </a:gridCol>
                <a:gridCol w="1615440">
                  <a:extLst>
                    <a:ext uri="{9D8B030D-6E8A-4147-A177-3AD203B41FA5}">
                      <a16:colId xmlns:a16="http://schemas.microsoft.com/office/drawing/2014/main" xmlns="" val="20003"/>
                    </a:ext>
                  </a:extLst>
                </a:gridCol>
                <a:gridCol w="1615440">
                  <a:extLst>
                    <a:ext uri="{9D8B030D-6E8A-4147-A177-3AD203B41FA5}">
                      <a16:colId xmlns:a16="http://schemas.microsoft.com/office/drawing/2014/main" xmlns="" val="20004"/>
                    </a:ext>
                  </a:extLst>
                </a:gridCol>
              </a:tblGrid>
              <a:tr h="533399">
                <a:tc>
                  <a:txBody>
                    <a:bodyPr/>
                    <a:lstStyle/>
                    <a:p>
                      <a:r>
                        <a:rPr lang="en-US" sz="2200" b="1" dirty="0" smtClean="0"/>
                        <a:t>*a</a:t>
                      </a:r>
                      <a:r>
                        <a:rPr lang="en-US" sz="2200" b="1" baseline="0" dirty="0" smtClean="0"/>
                        <a:t> = </a:t>
                      </a:r>
                      <a:endParaRPr lang="en-US" sz="2200" b="1" dirty="0"/>
                    </a:p>
                  </a:txBody>
                  <a:tcPr>
                    <a:solidFill>
                      <a:schemeClr val="bg2"/>
                    </a:solidFill>
                  </a:tcPr>
                </a:tc>
                <a:tc>
                  <a:txBody>
                    <a:bodyPr/>
                    <a:lstStyle/>
                    <a:p>
                      <a:r>
                        <a:rPr lang="en-US" sz="2200" b="1" dirty="0" smtClean="0"/>
                        <a:t>*(a+0)</a:t>
                      </a:r>
                      <a:r>
                        <a:rPr lang="en-US" sz="2200" b="1" baseline="0" dirty="0" smtClean="0"/>
                        <a:t> = </a:t>
                      </a:r>
                      <a:endParaRPr lang="en-US" sz="2200" b="1" dirty="0"/>
                    </a:p>
                  </a:txBody>
                  <a:tcPr>
                    <a:solidFill>
                      <a:schemeClr val="bg2"/>
                    </a:solidFill>
                  </a:tcPr>
                </a:tc>
                <a:tc>
                  <a:txBody>
                    <a:bodyPr/>
                    <a:lstStyle/>
                    <a:p>
                      <a:r>
                        <a:rPr lang="en-US" sz="2200" b="1" dirty="0" smtClean="0"/>
                        <a:t>a[0] = </a:t>
                      </a:r>
                      <a:endParaRPr lang="en-US" sz="2200" b="1" dirty="0"/>
                    </a:p>
                  </a:txBody>
                  <a:tcPr>
                    <a:solidFill>
                      <a:schemeClr val="bg2"/>
                    </a:solidFill>
                  </a:tcPr>
                </a:tc>
                <a:tc>
                  <a:txBody>
                    <a:bodyPr/>
                    <a:lstStyle/>
                    <a:p>
                      <a:r>
                        <a:rPr lang="en-US" sz="2200" b="1" dirty="0" smtClean="0"/>
                        <a:t>*p = </a:t>
                      </a:r>
                      <a:endParaRPr lang="en-US" sz="2200" b="1" dirty="0"/>
                    </a:p>
                  </a:txBody>
                  <a:tcPr>
                    <a:solidFill>
                      <a:schemeClr val="bg2"/>
                    </a:solidFill>
                  </a:tcPr>
                </a:tc>
                <a:tc>
                  <a:txBody>
                    <a:bodyPr/>
                    <a:lstStyle/>
                    <a:p>
                      <a:r>
                        <a:rPr lang="en-US" sz="2200" b="1" dirty="0" smtClean="0"/>
                        <a:t>*(p+0) =</a:t>
                      </a:r>
                      <a:endParaRPr lang="en-US" sz="2200" b="1" dirty="0"/>
                    </a:p>
                  </a:txBody>
                  <a:tcPr>
                    <a:solidFill>
                      <a:schemeClr val="bg2"/>
                    </a:solidFill>
                  </a:tcPr>
                </a:tc>
                <a:extLst>
                  <a:ext uri="{0D108BD9-81ED-4DB2-BD59-A6C34878D82A}">
                    <a16:rowId xmlns:a16="http://schemas.microsoft.com/office/drawing/2014/main" xmlns="" val="10000"/>
                  </a:ext>
                </a:extLst>
              </a:tr>
              <a:tr h="564898">
                <a:tc>
                  <a:txBody>
                    <a:bodyPr/>
                    <a:lstStyle/>
                    <a:p>
                      <a:r>
                        <a:rPr lang="en-US" sz="2200" b="1" dirty="0" smtClean="0"/>
                        <a:t>&amp;a = </a:t>
                      </a:r>
                      <a:endParaRPr lang="en-US" sz="2200" b="1" dirty="0"/>
                    </a:p>
                  </a:txBody>
                  <a:tcPr>
                    <a:solidFill>
                      <a:schemeClr val="bg2"/>
                    </a:solidFill>
                  </a:tcPr>
                </a:tc>
                <a:tc>
                  <a:txBody>
                    <a:bodyPr/>
                    <a:lstStyle/>
                    <a:p>
                      <a:r>
                        <a:rPr lang="en-US" sz="2200" b="1" dirty="0" smtClean="0"/>
                        <a:t>*(a+3) = </a:t>
                      </a:r>
                      <a:endParaRPr lang="en-US" sz="2200" b="1" dirty="0"/>
                    </a:p>
                  </a:txBody>
                  <a:tcPr>
                    <a:solidFill>
                      <a:schemeClr val="bg2"/>
                    </a:solidFill>
                  </a:tcPr>
                </a:tc>
                <a:tc>
                  <a:txBody>
                    <a:bodyPr/>
                    <a:lstStyle/>
                    <a:p>
                      <a:r>
                        <a:rPr lang="en-US" sz="2200" b="1" dirty="0" smtClean="0"/>
                        <a:t>a[3] =</a:t>
                      </a:r>
                      <a:endParaRPr lang="en-US" sz="2200" b="1" dirty="0"/>
                    </a:p>
                  </a:txBody>
                  <a:tcPr>
                    <a:solidFill>
                      <a:schemeClr val="bg2"/>
                    </a:solidFill>
                  </a:tcPr>
                </a:tc>
                <a:tc>
                  <a:txBody>
                    <a:bodyPr/>
                    <a:lstStyle/>
                    <a:p>
                      <a:r>
                        <a:rPr lang="en-US" sz="2200" b="1" dirty="0" smtClean="0"/>
                        <a:t>&amp;p = </a:t>
                      </a:r>
                      <a:endParaRPr lang="en-US" sz="2200" b="1" dirty="0"/>
                    </a:p>
                  </a:txBody>
                  <a:tcPr>
                    <a:solidFill>
                      <a:schemeClr val="bg2"/>
                    </a:solidFill>
                  </a:tcPr>
                </a:tc>
                <a:tc>
                  <a:txBody>
                    <a:bodyPr/>
                    <a:lstStyle/>
                    <a:p>
                      <a:r>
                        <a:rPr lang="en-US" sz="2200" b="1" dirty="0" smtClean="0"/>
                        <a:t>*(p+3) = </a:t>
                      </a:r>
                      <a:endParaRPr lang="en-US" sz="2200" b="1" dirty="0"/>
                    </a:p>
                  </a:txBody>
                  <a:tcPr>
                    <a:solidFill>
                      <a:schemeClr val="bg2"/>
                    </a:solidFill>
                  </a:tcPr>
                </a:tc>
                <a:extLst>
                  <a:ext uri="{0D108BD9-81ED-4DB2-BD59-A6C34878D82A}">
                    <a16:rowId xmlns:a16="http://schemas.microsoft.com/office/drawing/2014/main" xmlns="" val="10001"/>
                  </a:ext>
                </a:extLst>
              </a:tr>
            </a:tbl>
          </a:graphicData>
        </a:graphic>
      </p:graphicFrame>
      <p:sp>
        <p:nvSpPr>
          <p:cNvPr id="12" name="Rectangle 11"/>
          <p:cNvSpPr/>
          <p:nvPr/>
        </p:nvSpPr>
        <p:spPr>
          <a:xfrm>
            <a:off x="9136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3" name="Rectangle 12"/>
          <p:cNvSpPr/>
          <p:nvPr/>
        </p:nvSpPr>
        <p:spPr>
          <a:xfrm>
            <a:off x="29710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5" name="Rectangle 14"/>
          <p:cNvSpPr/>
          <p:nvPr/>
        </p:nvSpPr>
        <p:spPr>
          <a:xfrm>
            <a:off x="43426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6" name="Rectangle 15"/>
          <p:cNvSpPr/>
          <p:nvPr/>
        </p:nvSpPr>
        <p:spPr>
          <a:xfrm>
            <a:off x="57904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7" name="Rectangle 16"/>
          <p:cNvSpPr/>
          <p:nvPr/>
        </p:nvSpPr>
        <p:spPr>
          <a:xfrm>
            <a:off x="7847856" y="3409950"/>
            <a:ext cx="838944" cy="430887"/>
          </a:xfrm>
          <a:prstGeom prst="rect">
            <a:avLst/>
          </a:prstGeom>
        </p:spPr>
        <p:txBody>
          <a:bodyPr wrap="square">
            <a:spAutoFit/>
          </a:bodyPr>
          <a:lstStyle/>
          <a:p>
            <a:pPr algn="ctr"/>
            <a:r>
              <a:rPr lang="en-IN" sz="2200" b="1" dirty="0" smtClean="0"/>
              <a:t>1</a:t>
            </a:r>
            <a:endParaRPr lang="en-IN" sz="2200" b="1" dirty="0"/>
          </a:p>
        </p:txBody>
      </p:sp>
      <p:sp>
        <p:nvSpPr>
          <p:cNvPr id="18" name="Rectangle 17"/>
          <p:cNvSpPr/>
          <p:nvPr/>
        </p:nvSpPr>
        <p:spPr>
          <a:xfrm>
            <a:off x="1066800" y="3893463"/>
            <a:ext cx="838944" cy="430887"/>
          </a:xfrm>
          <a:prstGeom prst="rect">
            <a:avLst/>
          </a:prstGeom>
        </p:spPr>
        <p:txBody>
          <a:bodyPr wrap="square">
            <a:spAutoFit/>
          </a:bodyPr>
          <a:lstStyle/>
          <a:p>
            <a:pPr algn="ctr"/>
            <a:r>
              <a:rPr lang="en-IN" sz="2200" b="1" dirty="0" smtClean="0"/>
              <a:t>1000</a:t>
            </a:r>
            <a:endParaRPr lang="en-IN" sz="2200" b="1" dirty="0"/>
          </a:p>
        </p:txBody>
      </p:sp>
      <p:sp>
        <p:nvSpPr>
          <p:cNvPr id="19" name="Rectangle 18"/>
          <p:cNvSpPr/>
          <p:nvPr/>
        </p:nvSpPr>
        <p:spPr>
          <a:xfrm>
            <a:off x="2971800" y="3893463"/>
            <a:ext cx="838944" cy="430887"/>
          </a:xfrm>
          <a:prstGeom prst="rect">
            <a:avLst/>
          </a:prstGeom>
        </p:spPr>
        <p:txBody>
          <a:bodyPr wrap="square">
            <a:spAutoFit/>
          </a:bodyPr>
          <a:lstStyle/>
          <a:p>
            <a:pPr algn="ctr"/>
            <a:r>
              <a:rPr lang="en-IN" sz="2200" b="1" dirty="0" smtClean="0"/>
              <a:t>7</a:t>
            </a:r>
            <a:endParaRPr lang="en-IN" sz="2200" b="1" dirty="0"/>
          </a:p>
        </p:txBody>
      </p:sp>
      <p:sp>
        <p:nvSpPr>
          <p:cNvPr id="20" name="Rectangle 19"/>
          <p:cNvSpPr/>
          <p:nvPr/>
        </p:nvSpPr>
        <p:spPr>
          <a:xfrm>
            <a:off x="4342656" y="3943350"/>
            <a:ext cx="838944" cy="430887"/>
          </a:xfrm>
          <a:prstGeom prst="rect">
            <a:avLst/>
          </a:prstGeom>
        </p:spPr>
        <p:txBody>
          <a:bodyPr wrap="square">
            <a:spAutoFit/>
          </a:bodyPr>
          <a:lstStyle/>
          <a:p>
            <a:pPr algn="ctr"/>
            <a:r>
              <a:rPr lang="en-IN" sz="2200" b="1" dirty="0" smtClean="0"/>
              <a:t>7</a:t>
            </a:r>
            <a:endParaRPr lang="en-IN" sz="2200" b="1" dirty="0"/>
          </a:p>
        </p:txBody>
      </p:sp>
      <p:sp>
        <p:nvSpPr>
          <p:cNvPr id="21" name="Rectangle 20"/>
          <p:cNvSpPr/>
          <p:nvPr/>
        </p:nvSpPr>
        <p:spPr>
          <a:xfrm>
            <a:off x="7848600" y="3943350"/>
            <a:ext cx="838944" cy="430887"/>
          </a:xfrm>
          <a:prstGeom prst="rect">
            <a:avLst/>
          </a:prstGeom>
        </p:spPr>
        <p:txBody>
          <a:bodyPr wrap="square">
            <a:spAutoFit/>
          </a:bodyPr>
          <a:lstStyle/>
          <a:p>
            <a:pPr algn="ctr"/>
            <a:r>
              <a:rPr lang="en-IN" sz="2200" b="1" dirty="0" smtClean="0"/>
              <a:t>7</a:t>
            </a:r>
            <a:endParaRPr lang="en-IN" sz="2200" b="1" dirty="0"/>
          </a:p>
        </p:txBody>
      </p:sp>
      <p:sp>
        <p:nvSpPr>
          <p:cNvPr id="22" name="Rectangle 21"/>
          <p:cNvSpPr/>
          <p:nvPr/>
        </p:nvSpPr>
        <p:spPr>
          <a:xfrm>
            <a:off x="5942856" y="3943350"/>
            <a:ext cx="838944" cy="430887"/>
          </a:xfrm>
          <a:prstGeom prst="rect">
            <a:avLst/>
          </a:prstGeom>
        </p:spPr>
        <p:txBody>
          <a:bodyPr wrap="square">
            <a:spAutoFit/>
          </a:bodyPr>
          <a:lstStyle/>
          <a:p>
            <a:pPr algn="ctr"/>
            <a:r>
              <a:rPr lang="en-IN" sz="2200" b="1" dirty="0" smtClean="0"/>
              <a:t>GV</a:t>
            </a:r>
            <a:endParaRPr lang="en-IN" sz="2200" b="1" dirty="0"/>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59</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strVal val="#ppt_w*0.70"/>
                                          </p:val>
                                        </p:tav>
                                        <p:tav tm="100000">
                                          <p:val>
                                            <p:strVal val="#ppt_w"/>
                                          </p:val>
                                        </p:tav>
                                      </p:tavLst>
                                    </p:anim>
                                    <p:anim calcmode="lin" valueType="num">
                                      <p:cBhvr>
                                        <p:cTn id="17" dur="1000" fill="hold"/>
                                        <p:tgtEl>
                                          <p:spTgt spid="12"/>
                                        </p:tgtEl>
                                        <p:attrNameLst>
                                          <p:attrName>ppt_h</p:attrName>
                                        </p:attrNameLst>
                                      </p:cBhvr>
                                      <p:tavLst>
                                        <p:tav tm="0">
                                          <p:val>
                                            <p:strVal val="#ppt_h"/>
                                          </p:val>
                                        </p:tav>
                                        <p:tav tm="100000">
                                          <p:val>
                                            <p:strVal val="#ppt_h"/>
                                          </p:val>
                                        </p:tav>
                                      </p:tavLst>
                                    </p:anim>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strVal val="#ppt_w*0.70"/>
                                          </p:val>
                                        </p:tav>
                                        <p:tav tm="100000">
                                          <p:val>
                                            <p:strVal val="#ppt_w"/>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animEffect transition="in" filter="fade">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strVal val="#ppt_w*0.70"/>
                                          </p:val>
                                        </p:tav>
                                        <p:tav tm="100000">
                                          <p:val>
                                            <p:strVal val="#ppt_w"/>
                                          </p:val>
                                        </p:tav>
                                      </p:tavLst>
                                    </p:anim>
                                    <p:anim calcmode="lin" valueType="num">
                                      <p:cBhvr>
                                        <p:cTn id="31" dur="1000" fill="hold"/>
                                        <p:tgtEl>
                                          <p:spTgt spid="15"/>
                                        </p:tgtEl>
                                        <p:attrNameLst>
                                          <p:attrName>ppt_h</p:attrName>
                                        </p:attrNameLst>
                                      </p:cBhvr>
                                      <p:tavLst>
                                        <p:tav tm="0">
                                          <p:val>
                                            <p:strVal val="#ppt_h"/>
                                          </p:val>
                                        </p:tav>
                                        <p:tav tm="100000">
                                          <p:val>
                                            <p:strVal val="#ppt_h"/>
                                          </p:val>
                                        </p:tav>
                                      </p:tavLst>
                                    </p:anim>
                                    <p:animEffect transition="in" filter="fade">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ppt_w*0.70"/>
                                          </p:val>
                                        </p:tav>
                                        <p:tav tm="100000">
                                          <p:val>
                                            <p:strVal val="#ppt_w"/>
                                          </p:val>
                                        </p:tav>
                                      </p:tavLst>
                                    </p:anim>
                                    <p:anim calcmode="lin" valueType="num">
                                      <p:cBhvr>
                                        <p:cTn id="38" dur="1000" fill="hold"/>
                                        <p:tgtEl>
                                          <p:spTgt spid="16"/>
                                        </p:tgtEl>
                                        <p:attrNameLst>
                                          <p:attrName>ppt_h</p:attrName>
                                        </p:attrNameLst>
                                      </p:cBhvr>
                                      <p:tavLst>
                                        <p:tav tm="0">
                                          <p:val>
                                            <p:strVal val="#ppt_h"/>
                                          </p:val>
                                        </p:tav>
                                        <p:tav tm="100000">
                                          <p:val>
                                            <p:strVal val="#ppt_h"/>
                                          </p:val>
                                        </p:tav>
                                      </p:tavLst>
                                    </p:anim>
                                    <p:animEffect transition="in" filter="fade">
                                      <p:cBhvr>
                                        <p:cTn id="39" dur="1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1000" fill="hold"/>
                                        <p:tgtEl>
                                          <p:spTgt spid="17"/>
                                        </p:tgtEl>
                                        <p:attrNameLst>
                                          <p:attrName>ppt_w</p:attrName>
                                        </p:attrNameLst>
                                      </p:cBhvr>
                                      <p:tavLst>
                                        <p:tav tm="0">
                                          <p:val>
                                            <p:strVal val="#ppt_w*0.70"/>
                                          </p:val>
                                        </p:tav>
                                        <p:tav tm="100000">
                                          <p:val>
                                            <p:strVal val="#ppt_w"/>
                                          </p:val>
                                        </p:tav>
                                      </p:tavLst>
                                    </p:anim>
                                    <p:anim calcmode="lin" valueType="num">
                                      <p:cBhvr>
                                        <p:cTn id="45" dur="1000" fill="hold"/>
                                        <p:tgtEl>
                                          <p:spTgt spid="17"/>
                                        </p:tgtEl>
                                        <p:attrNameLst>
                                          <p:attrName>ppt_h</p:attrName>
                                        </p:attrNameLst>
                                      </p:cBhvr>
                                      <p:tavLst>
                                        <p:tav tm="0">
                                          <p:val>
                                            <p:strVal val="#ppt_h"/>
                                          </p:val>
                                        </p:tav>
                                        <p:tav tm="100000">
                                          <p:val>
                                            <p:strVal val="#ppt_h"/>
                                          </p:val>
                                        </p:tav>
                                      </p:tavLst>
                                    </p:anim>
                                    <p:animEffect transition="in" filter="fade">
                                      <p:cBhvr>
                                        <p:cTn id="46" dur="1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strVal val="#ppt_w*0.70"/>
                                          </p:val>
                                        </p:tav>
                                        <p:tav tm="100000">
                                          <p:val>
                                            <p:strVal val="#ppt_w"/>
                                          </p:val>
                                        </p:tav>
                                      </p:tavLst>
                                    </p:anim>
                                    <p:anim calcmode="lin" valueType="num">
                                      <p:cBhvr>
                                        <p:cTn id="52" dur="1000" fill="hold"/>
                                        <p:tgtEl>
                                          <p:spTgt spid="18"/>
                                        </p:tgtEl>
                                        <p:attrNameLst>
                                          <p:attrName>ppt_h</p:attrName>
                                        </p:attrNameLst>
                                      </p:cBhvr>
                                      <p:tavLst>
                                        <p:tav tm="0">
                                          <p:val>
                                            <p:strVal val="#ppt_h"/>
                                          </p:val>
                                        </p:tav>
                                        <p:tav tm="100000">
                                          <p:val>
                                            <p:strVal val="#ppt_h"/>
                                          </p:val>
                                        </p:tav>
                                      </p:tavLst>
                                    </p:anim>
                                    <p:animEffect transition="in" filter="fade">
                                      <p:cBhvr>
                                        <p:cTn id="53" dur="10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strVal val="#ppt_w*0.70"/>
                                          </p:val>
                                        </p:tav>
                                        <p:tav tm="100000">
                                          <p:val>
                                            <p:strVal val="#ppt_w"/>
                                          </p:val>
                                        </p:tav>
                                      </p:tavLst>
                                    </p:anim>
                                    <p:anim calcmode="lin" valueType="num">
                                      <p:cBhvr>
                                        <p:cTn id="59" dur="1000" fill="hold"/>
                                        <p:tgtEl>
                                          <p:spTgt spid="19"/>
                                        </p:tgtEl>
                                        <p:attrNameLst>
                                          <p:attrName>ppt_h</p:attrName>
                                        </p:attrNameLst>
                                      </p:cBhvr>
                                      <p:tavLst>
                                        <p:tav tm="0">
                                          <p:val>
                                            <p:strVal val="#ppt_h"/>
                                          </p:val>
                                        </p:tav>
                                        <p:tav tm="100000">
                                          <p:val>
                                            <p:strVal val="#ppt_h"/>
                                          </p:val>
                                        </p:tav>
                                      </p:tavLst>
                                    </p:anim>
                                    <p:animEffect transition="in" filter="fade">
                                      <p:cBhvr>
                                        <p:cTn id="60" dur="10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1000" fill="hold"/>
                                        <p:tgtEl>
                                          <p:spTgt spid="20"/>
                                        </p:tgtEl>
                                        <p:attrNameLst>
                                          <p:attrName>ppt_w</p:attrName>
                                        </p:attrNameLst>
                                      </p:cBhvr>
                                      <p:tavLst>
                                        <p:tav tm="0">
                                          <p:val>
                                            <p:strVal val="#ppt_w*0.70"/>
                                          </p:val>
                                        </p:tav>
                                        <p:tav tm="100000">
                                          <p:val>
                                            <p:strVal val="#ppt_w"/>
                                          </p:val>
                                        </p:tav>
                                      </p:tavLst>
                                    </p:anim>
                                    <p:anim calcmode="lin" valueType="num">
                                      <p:cBhvr>
                                        <p:cTn id="66" dur="1000" fill="hold"/>
                                        <p:tgtEl>
                                          <p:spTgt spid="20"/>
                                        </p:tgtEl>
                                        <p:attrNameLst>
                                          <p:attrName>ppt_h</p:attrName>
                                        </p:attrNameLst>
                                      </p:cBhvr>
                                      <p:tavLst>
                                        <p:tav tm="0">
                                          <p:val>
                                            <p:strVal val="#ppt_h"/>
                                          </p:val>
                                        </p:tav>
                                        <p:tav tm="100000">
                                          <p:val>
                                            <p:strVal val="#ppt_h"/>
                                          </p:val>
                                        </p:tav>
                                      </p:tavLst>
                                    </p:anim>
                                    <p:animEffect transition="in" filter="fade">
                                      <p:cBhvr>
                                        <p:cTn id="67" dur="10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strVal val="#ppt_w*0.70"/>
                                          </p:val>
                                        </p:tav>
                                        <p:tav tm="100000">
                                          <p:val>
                                            <p:strVal val="#ppt_w"/>
                                          </p:val>
                                        </p:tav>
                                      </p:tavLst>
                                    </p:anim>
                                    <p:anim calcmode="lin" valueType="num">
                                      <p:cBhvr>
                                        <p:cTn id="73" dur="1000" fill="hold"/>
                                        <p:tgtEl>
                                          <p:spTgt spid="22"/>
                                        </p:tgtEl>
                                        <p:attrNameLst>
                                          <p:attrName>ppt_h</p:attrName>
                                        </p:attrNameLst>
                                      </p:cBhvr>
                                      <p:tavLst>
                                        <p:tav tm="0">
                                          <p:val>
                                            <p:strVal val="#ppt_h"/>
                                          </p:val>
                                        </p:tav>
                                        <p:tav tm="100000">
                                          <p:val>
                                            <p:strVal val="#ppt_h"/>
                                          </p:val>
                                        </p:tav>
                                      </p:tavLst>
                                    </p:anim>
                                    <p:animEffect transition="in" filter="fade">
                                      <p:cBhvr>
                                        <p:cTn id="74" dur="1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strVal val="#ppt_w*0.70"/>
                                          </p:val>
                                        </p:tav>
                                        <p:tav tm="100000">
                                          <p:val>
                                            <p:strVal val="#ppt_w"/>
                                          </p:val>
                                        </p:tav>
                                      </p:tavLst>
                                    </p:anim>
                                    <p:anim calcmode="lin" valueType="num">
                                      <p:cBhvr>
                                        <p:cTn id="80" dur="1000" fill="hold"/>
                                        <p:tgtEl>
                                          <p:spTgt spid="21"/>
                                        </p:tgtEl>
                                        <p:attrNameLst>
                                          <p:attrName>ppt_h</p:attrName>
                                        </p:attrNameLst>
                                      </p:cBhvr>
                                      <p:tavLst>
                                        <p:tav tm="0">
                                          <p:val>
                                            <p:strVal val="#ppt_h"/>
                                          </p:val>
                                        </p:tav>
                                        <p:tav tm="100000">
                                          <p:val>
                                            <p:strVal val="#ppt_h"/>
                                          </p:val>
                                        </p:tav>
                                      </p:tavLst>
                                    </p:anim>
                                    <p:animEffect transition="in" filter="fade">
                                      <p:cBhvr>
                                        <p:cTn id="8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3" grpId="0"/>
      <p:bldP spid="15" grpId="0"/>
      <p:bldP spid="16" grpId="0"/>
      <p:bldP spid="17" grpId="0"/>
      <p:bldP spid="18" grpId="0"/>
      <p:bldP spid="19" grpId="0"/>
      <p:bldP spid="20" grpId="0"/>
      <p:bldP spid="21"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258842" y="3205449"/>
            <a:ext cx="6913559"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different data types  - </a:t>
            </a:r>
            <a:r>
              <a:rPr lang="en-US" sz="2800" b="1" dirty="0" smtClean="0">
                <a:solidFill>
                  <a:srgbClr val="FF0000"/>
                </a:solidFill>
                <a:effectLst>
                  <a:outerShdw blurRad="38100" dist="38100" dir="2700000" algn="tl">
                    <a:srgbClr val="000000">
                      <a:alpha val="43137"/>
                    </a:srgbClr>
                  </a:outerShdw>
                </a:effectLst>
              </a:rPr>
              <a:t>Structure </a:t>
            </a:r>
            <a:endParaRPr lang="en-IN" sz="2800" b="1" dirty="0">
              <a:solidFill>
                <a:srgbClr val="FF0000"/>
              </a:solidFill>
              <a:effectLst>
                <a:outerShdw blurRad="38100" dist="38100" dir="2700000" algn="tl">
                  <a:srgbClr val="000000">
                    <a:alpha val="43137"/>
                  </a:srgbClr>
                </a:outerShdw>
              </a:effectLst>
            </a:endParaRPr>
          </a:p>
        </p:txBody>
      </p:sp>
      <p:sp>
        <p:nvSpPr>
          <p:cNvPr id="37" name="Rectangle 36"/>
          <p:cNvSpPr/>
          <p:nvPr/>
        </p:nvSpPr>
        <p:spPr>
          <a:xfrm>
            <a:off x="1561094" y="1515130"/>
            <a:ext cx="6035242" cy="523220"/>
          </a:xfrm>
          <a:prstGeom prst="rect">
            <a:avLst/>
          </a:prstGeom>
        </p:spPr>
        <p:txBody>
          <a:bodyPr wrap="none">
            <a:spAutoFit/>
          </a:bodyPr>
          <a:lstStyle/>
          <a:p>
            <a:r>
              <a:rPr lang="en-US" sz="2800" b="1" dirty="0" smtClean="0">
                <a:effectLst>
                  <a:outerShdw blurRad="38100" dist="38100" dir="2700000" algn="tl">
                    <a:srgbClr val="000000">
                      <a:alpha val="43137"/>
                    </a:srgbClr>
                  </a:outerShdw>
                </a:effectLst>
              </a:rPr>
              <a:t>Collection of similar data types  - </a:t>
            </a:r>
            <a:r>
              <a:rPr lang="en-US" sz="2800" b="1" dirty="0" smtClean="0">
                <a:solidFill>
                  <a:srgbClr val="FF0000"/>
                </a:solidFill>
                <a:effectLst>
                  <a:outerShdw blurRad="38100" dist="38100" dir="2700000" algn="tl">
                    <a:srgbClr val="000000">
                      <a:alpha val="43137"/>
                    </a:srgbClr>
                  </a:outerShdw>
                </a:effectLst>
              </a:rPr>
              <a:t>Array </a:t>
            </a:r>
            <a:endParaRPr lang="en-IN" sz="2800" b="1" dirty="0">
              <a:solidFill>
                <a:srgbClr val="FF0000"/>
              </a:solidFill>
              <a:effectLst>
                <a:outerShdw blurRad="38100" dist="38100" dir="2700000" algn="tl">
                  <a:srgbClr val="000000">
                    <a:alpha val="43137"/>
                  </a:srgbClr>
                </a:outerShdw>
              </a:effectLst>
            </a:endParaRPr>
          </a:p>
        </p:txBody>
      </p:sp>
      <p:sp>
        <p:nvSpPr>
          <p:cNvPr id="40" name="TextBox 39"/>
          <p:cNvSpPr txBox="1"/>
          <p:nvPr/>
        </p:nvSpPr>
        <p:spPr>
          <a:xfrm>
            <a:off x="1269628" y="2693261"/>
            <a:ext cx="3734420" cy="1938992"/>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int  </a:t>
            </a:r>
            <a:r>
              <a:rPr lang="en-US" sz="2400" dirty="0" smtClean="0"/>
              <a:t>number</a:t>
            </a:r>
            <a:r>
              <a:rPr lang="en-US" sz="2400" b="1" dirty="0" smtClean="0">
                <a:effectLst>
                  <a:outerShdw blurRad="38100" dist="38100" dir="2700000" algn="tl">
                    <a:srgbClr val="000000">
                      <a:alpha val="43137"/>
                    </a:srgbClr>
                  </a:outerShdw>
                </a:effectLst>
              </a:rPr>
              <a:t>[10]; </a:t>
            </a:r>
          </a:p>
          <a:p>
            <a:endParaRPr lang="en-US" sz="2400" dirty="0" smtClean="0"/>
          </a:p>
          <a:p>
            <a:r>
              <a:rPr lang="en-US" sz="2400" dirty="0" smtClean="0"/>
              <a:t>- Can store upto 10 numbers</a:t>
            </a:r>
          </a:p>
          <a:p>
            <a:endParaRPr lang="en-US" sz="2400" dirty="0" smtClean="0"/>
          </a:p>
          <a:p>
            <a:endParaRPr lang="en-IN" sz="2400" dirty="0"/>
          </a:p>
        </p:txBody>
      </p:sp>
      <p:sp>
        <p:nvSpPr>
          <p:cNvPr id="41" name="TextBox 40"/>
          <p:cNvSpPr txBox="1"/>
          <p:nvPr/>
        </p:nvSpPr>
        <p:spPr>
          <a:xfrm>
            <a:off x="5868146" y="2190750"/>
            <a:ext cx="2098651" cy="2862322"/>
          </a:xfrm>
          <a:prstGeom prst="rect">
            <a:avLst/>
          </a:prstGeom>
          <a:noFill/>
        </p:spPr>
        <p:txBody>
          <a:bodyPr wrap="non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person</a:t>
            </a:r>
          </a:p>
          <a:p>
            <a:pPr>
              <a:lnSpc>
                <a:spcPct val="150000"/>
              </a:lnSpc>
            </a:pPr>
            <a:r>
              <a:rPr lang="en-US" sz="2400" dirty="0" smtClean="0"/>
              <a:t>{</a:t>
            </a:r>
          </a:p>
          <a:p>
            <a:pPr>
              <a:lnSpc>
                <a:spcPct val="150000"/>
              </a:lnSpc>
            </a:pPr>
            <a:r>
              <a:rPr lang="en-US" sz="2400" b="1" dirty="0" smtClean="0"/>
              <a:t>int</a:t>
            </a:r>
            <a:r>
              <a:rPr lang="en-US" sz="2400" dirty="0" smtClean="0"/>
              <a:t> age;</a:t>
            </a:r>
          </a:p>
          <a:p>
            <a:pPr>
              <a:lnSpc>
                <a:spcPct val="150000"/>
              </a:lnSpc>
            </a:pPr>
            <a:r>
              <a:rPr lang="en-US" sz="2400" b="1" dirty="0" smtClean="0"/>
              <a:t>char</a:t>
            </a:r>
            <a:r>
              <a:rPr lang="en-US" sz="2400" dirty="0" smtClean="0"/>
              <a:t> name[20];</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endParaRPr lang="en-IN" sz="2400" b="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upRight)">
                                      <p:cBhvr>
                                        <p:cTn id="7" dur="1000"/>
                                        <p:tgtEl>
                                          <p:spTgt spid="36"/>
                                        </p:tgtEl>
                                      </p:cBhvr>
                                    </p:animEffect>
                                  </p:childTnLst>
                                </p:cTn>
                              </p:par>
                              <p:par>
                                <p:cTn id="8" presetID="64" presetClass="path" presetSubtype="0" accel="50000" decel="50000" fill="hold" grpId="1" nodeType="withEffect">
                                  <p:stCondLst>
                                    <p:cond delay="0"/>
                                  </p:stCondLst>
                                  <p:childTnLst>
                                    <p:animMotion origin="layout" path="M 5E-6 -4.26189E-7 L 0.00105 -0.50031 " pathEditMode="relative" rAng="0" ptsTypes="AA">
                                      <p:cBhvr>
                                        <p:cTn id="9" dur="2000" fill="hold"/>
                                        <p:tgtEl>
                                          <p:spTgt spid="36"/>
                                        </p:tgtEl>
                                        <p:attrNameLst>
                                          <p:attrName>ppt_x</p:attrName>
                                          <p:attrName>ppt_y</p:attrName>
                                        </p:attrNameLst>
                                      </p:cBhvr>
                                      <p:rCtr x="100" y="-25000"/>
                                    </p:animMotion>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strips(upRight)">
                                      <p:cBhvr>
                                        <p:cTn id="14" dur="10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xEl>
                                              <p:pRg st="0" end="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1">
                                            <p:txEl>
                                              <p:pRg st="1" end="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1">
                                            <p:txEl>
                                              <p:pRg st="2" end="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1">
                                            <p:txEl>
                                              <p:pRg st="3" end="3"/>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nodeType="clickEffect">
                                  <p:stCondLst>
                                    <p:cond delay="0"/>
                                  </p:stCondLst>
                                  <p:childTnLst>
                                    <p:set>
                                      <p:cBhvr additive="base" override="childStyle">
                                        <p:cTn id="40" dur="indefinite"/>
                                        <p:tgtEl>
                                          <p:spTgt spid="40">
                                            <p:txEl>
                                              <p:pRg st="0" end="0"/>
                                            </p:txEl>
                                          </p:spTgt>
                                        </p:tgtEl>
                                        <p:attrNameLst>
                                          <p:attrName>style.color</p:attrName>
                                        </p:attrNameLst>
                                      </p:cBhvr>
                                    </p:set>
                                  </p:childTnLst>
                                </p:cTn>
                              </p:par>
                            </p:childTnLst>
                          </p:cTn>
                        </p:par>
                      </p:childTnLst>
                    </p:cTn>
                  </p:par>
                  <p:par>
                    <p:cTn id="41" fill="hold">
                      <p:stCondLst>
                        <p:cond delay="indefinite"/>
                      </p:stCondLst>
                      <p:childTnLst>
                        <p:par>
                          <p:cTn id="42" fill="hold">
                            <p:stCondLst>
                              <p:cond delay="0"/>
                            </p:stCondLst>
                            <p:childTnLst>
                              <p:par>
                                <p:cTn id="43" presetID="3" presetClass="emph" presetSubtype="2" nodeType="clickEffect">
                                  <p:stCondLst>
                                    <p:cond delay="0"/>
                                  </p:stCondLst>
                                  <p:childTnLst>
                                    <p:set>
                                      <p:cBhvr additive="base" override="childStyle">
                                        <p:cTn id="44" dur="indefinite"/>
                                        <p:tgtEl>
                                          <p:spTgt spid="41">
                                            <p:txEl>
                                              <p:pRg st="2" end="2"/>
                                            </p:txEl>
                                          </p:spTgt>
                                        </p:tgtEl>
                                        <p:attrNameLst>
                                          <p:attrName>style.color</p:attrName>
                                        </p:attrNameLst>
                                      </p:cBhvr>
                                    </p:set>
                                  </p:childTnLst>
                                </p:cTn>
                              </p:par>
                              <p:par>
                                <p:cTn id="45" presetID="3" presetClass="emph" presetSubtype="2" nodeType="withEffect">
                                  <p:stCondLst>
                                    <p:cond delay="0"/>
                                  </p:stCondLst>
                                  <p:childTnLst>
                                    <p:set>
                                      <p:cBhvr additive="base" override="childStyle">
                                        <p:cTn id="46" dur="indefinite"/>
                                        <p:tgtEl>
                                          <p:spTgt spid="41">
                                            <p:txEl>
                                              <p:pRg st="3" end="3"/>
                                            </p:txEl>
                                          </p:spTgt>
                                        </p:tgtEl>
                                        <p:attrNameLst>
                                          <p:attrName>style.color</p:attrName>
                                        </p:attrNameLst>
                                      </p:cBhvr>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1000"/>
                                        <p:tgtEl>
                                          <p:spTgt spid="40">
                                            <p:txEl>
                                              <p:pRg st="0" end="0"/>
                                            </p:txEl>
                                          </p:spTgt>
                                        </p:tgtEl>
                                      </p:cBhvr>
                                    </p:animEffect>
                                    <p:set>
                                      <p:cBhvr>
                                        <p:cTn id="51" dur="1" fill="hold">
                                          <p:stCondLst>
                                            <p:cond delay="999"/>
                                          </p:stCondLst>
                                        </p:cTn>
                                        <p:tgtEl>
                                          <p:spTgt spid="40">
                                            <p:txEl>
                                              <p:pRg st="0" end="0"/>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40">
                                            <p:txEl>
                                              <p:pRg st="2" end="2"/>
                                            </p:txEl>
                                          </p:spTgt>
                                        </p:tgtEl>
                                      </p:cBhvr>
                                    </p:animEffect>
                                    <p:set>
                                      <p:cBhvr>
                                        <p:cTn id="54" dur="1" fill="hold">
                                          <p:stCondLst>
                                            <p:cond delay="999"/>
                                          </p:stCondLst>
                                        </p:cTn>
                                        <p:tgtEl>
                                          <p:spTgt spid="40">
                                            <p:txEl>
                                              <p:pRg st="2" end="2"/>
                                            </p:txEl>
                                          </p:spTgt>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37"/>
                                        </p:tgtEl>
                                      </p:cBhvr>
                                    </p:animEffect>
                                    <p:set>
                                      <p:cBhvr>
                                        <p:cTn id="57" dur="1" fill="hold">
                                          <p:stCondLst>
                                            <p:cond delay="9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41">
                                            <p:txEl>
                                              <p:pRg st="0" end="0"/>
                                            </p:txEl>
                                          </p:spTgt>
                                        </p:tgtEl>
                                      </p:cBhvr>
                                    </p:animEffect>
                                    <p:set>
                                      <p:cBhvr>
                                        <p:cTn id="60" dur="1" fill="hold">
                                          <p:stCondLst>
                                            <p:cond delay="1999"/>
                                          </p:stCondLst>
                                        </p:cTn>
                                        <p:tgtEl>
                                          <p:spTgt spid="41">
                                            <p:txEl>
                                              <p:pRg st="0" end="0"/>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41">
                                            <p:txEl>
                                              <p:pRg st="1" end="1"/>
                                            </p:txEl>
                                          </p:spTgt>
                                        </p:tgtEl>
                                      </p:cBhvr>
                                    </p:animEffect>
                                    <p:set>
                                      <p:cBhvr>
                                        <p:cTn id="63" dur="1" fill="hold">
                                          <p:stCondLst>
                                            <p:cond delay="1999"/>
                                          </p:stCondLst>
                                        </p:cTn>
                                        <p:tgtEl>
                                          <p:spTgt spid="41">
                                            <p:txEl>
                                              <p:pRg st="1" end="1"/>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0"/>
                                        <p:tgtEl>
                                          <p:spTgt spid="41">
                                            <p:txEl>
                                              <p:pRg st="2" end="2"/>
                                            </p:txEl>
                                          </p:spTgt>
                                        </p:tgtEl>
                                      </p:cBhvr>
                                    </p:animEffect>
                                    <p:set>
                                      <p:cBhvr>
                                        <p:cTn id="66" dur="1" fill="hold">
                                          <p:stCondLst>
                                            <p:cond delay="1999"/>
                                          </p:stCondLst>
                                        </p:cTn>
                                        <p:tgtEl>
                                          <p:spTgt spid="41">
                                            <p:txEl>
                                              <p:pRg st="2" end="2"/>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1">
                                            <p:txEl>
                                              <p:pRg st="3" end="3"/>
                                            </p:txEl>
                                          </p:spTgt>
                                        </p:tgtEl>
                                      </p:cBhvr>
                                    </p:animEffect>
                                    <p:set>
                                      <p:cBhvr>
                                        <p:cTn id="69" dur="1" fill="hold">
                                          <p:stCondLst>
                                            <p:cond delay="1999"/>
                                          </p:stCondLst>
                                        </p:cTn>
                                        <p:tgtEl>
                                          <p:spTgt spid="41">
                                            <p:txEl>
                                              <p:pRg st="3" end="3"/>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1">
                                            <p:txEl>
                                              <p:pRg st="4" end="4"/>
                                            </p:txEl>
                                          </p:spTgt>
                                        </p:tgtEl>
                                      </p:cBhvr>
                                    </p:animEffect>
                                    <p:set>
                                      <p:cBhvr>
                                        <p:cTn id="72" dur="1" fill="hold">
                                          <p:stCondLst>
                                            <p:cond delay="1999"/>
                                          </p:stCondLst>
                                        </p:cTn>
                                        <p:tgtEl>
                                          <p:spTgt spid="41">
                                            <p:txEl>
                                              <p:pRg st="4" end="4"/>
                                            </p:txEl>
                                          </p:spTgt>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1000"/>
                                        <p:tgtEl>
                                          <p:spTgt spid="36"/>
                                        </p:tgtEl>
                                      </p:cBhvr>
                                    </p:animEffect>
                                    <p:set>
                                      <p:cBhvr>
                                        <p:cTn id="75"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40" grpId="0" uiExpand="1" build="allAtOnce"/>
      <p:bldP spid="40" grpId="1" build="allAtOnce"/>
      <p:bldP spid="41" grpId="0" uiExpand="1" build="allAtOnce"/>
      <p:bldP spid="41" grpI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76656" y="0"/>
            <a:ext cx="49685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TextBox 8"/>
          <p:cNvSpPr txBox="1"/>
          <p:nvPr/>
        </p:nvSpPr>
        <p:spPr>
          <a:xfrm>
            <a:off x="228600" y="-19050"/>
            <a:ext cx="2412840" cy="3970318"/>
          </a:xfrm>
          <a:prstGeom prst="rect">
            <a:avLst/>
          </a:prstGeom>
          <a:noFill/>
        </p:spPr>
        <p:txBody>
          <a:bodyPr wrap="none" rtlCol="0">
            <a:spAutoFit/>
          </a:bodyPr>
          <a:lstStyle/>
          <a:p>
            <a:pPr>
              <a:lnSpc>
                <a:spcPct val="150000"/>
              </a:lnSpc>
            </a:pPr>
            <a:r>
              <a:rPr lang="en-US" sz="2800" b="1" dirty="0" smtClean="0">
                <a:effectLst>
                  <a:outerShdw blurRad="38100" dist="38100" dir="2700000" algn="tl">
                    <a:srgbClr val="000000">
                      <a:alpha val="43137"/>
                    </a:srgbClr>
                  </a:outerShdw>
                </a:effectLst>
              </a:rPr>
              <a:t>struct</a:t>
            </a:r>
            <a:r>
              <a:rPr lang="en-US" sz="2800" dirty="0" smtClean="0"/>
              <a:t>  student</a:t>
            </a:r>
          </a:p>
          <a:p>
            <a:pPr>
              <a:lnSpc>
                <a:spcPct val="150000"/>
              </a:lnSpc>
            </a:pPr>
            <a:r>
              <a:rPr lang="en-US" sz="2800" dirty="0" smtClean="0"/>
              <a:t>{</a:t>
            </a:r>
          </a:p>
          <a:p>
            <a:pPr>
              <a:lnSpc>
                <a:spcPct val="150000"/>
              </a:lnSpc>
            </a:pPr>
            <a:r>
              <a:rPr lang="en-US" sz="2800" dirty="0" smtClean="0"/>
              <a:t>int roll_no;</a:t>
            </a:r>
          </a:p>
          <a:p>
            <a:pPr>
              <a:lnSpc>
                <a:spcPct val="150000"/>
              </a:lnSpc>
            </a:pPr>
            <a:r>
              <a:rPr lang="en-US" sz="2800" dirty="0" smtClean="0"/>
              <a:t>char name[20];</a:t>
            </a:r>
          </a:p>
          <a:p>
            <a:pPr>
              <a:lnSpc>
                <a:spcPct val="150000"/>
              </a:lnSpc>
            </a:pPr>
            <a:r>
              <a:rPr lang="en-US" sz="2800" dirty="0" smtClean="0"/>
              <a:t>float marks;</a:t>
            </a:r>
          </a:p>
          <a:p>
            <a:pPr>
              <a:lnSpc>
                <a:spcPct val="150000"/>
              </a:lnSpc>
            </a:pPr>
            <a:r>
              <a:rPr lang="en-US" sz="2800" dirty="0" smtClean="0"/>
              <a:t>}</a:t>
            </a:r>
            <a:r>
              <a:rPr lang="en-US" sz="2800" b="1" dirty="0" smtClean="0">
                <a:effectLst>
                  <a:outerShdw blurRad="38100" dist="38100" dir="2700000" algn="tl">
                    <a:srgbClr val="000000">
                      <a:alpha val="43137"/>
                    </a:srgbClr>
                  </a:outerShdw>
                </a:effectLst>
              </a:rPr>
              <a:t>;</a:t>
            </a:r>
            <a:endParaRPr lang="en-IN" sz="2800" b="1" dirty="0">
              <a:effectLst>
                <a:outerShdw blurRad="38100" dist="38100" dir="2700000" algn="tl">
                  <a:srgbClr val="000000">
                    <a:alpha val="43137"/>
                  </a:srgbClr>
                </a:outerShdw>
              </a:effectLst>
            </a:endParaRPr>
          </a:p>
        </p:txBody>
      </p:sp>
      <p:sp>
        <p:nvSpPr>
          <p:cNvPr id="13" name="Right Brace 12"/>
          <p:cNvSpPr/>
          <p:nvPr/>
        </p:nvSpPr>
        <p:spPr>
          <a:xfrm>
            <a:off x="2347664" y="1589068"/>
            <a:ext cx="576064" cy="1470738"/>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2974830" y="2064741"/>
            <a:ext cx="1384866" cy="461665"/>
          </a:xfrm>
          <a:prstGeom prst="rect">
            <a:avLst/>
          </a:prstGeom>
        </p:spPr>
        <p:txBody>
          <a:bodyPr wrap="none">
            <a:spAutoFit/>
          </a:bodyPr>
          <a:lstStyle/>
          <a:p>
            <a:r>
              <a:rPr lang="en-US" sz="2400" dirty="0" smtClean="0"/>
              <a:t>Members</a:t>
            </a:r>
            <a:endParaRPr lang="en-IN" sz="2400" dirty="0"/>
          </a:p>
        </p:txBody>
      </p:sp>
      <p:sp>
        <p:nvSpPr>
          <p:cNvPr id="31" name="Rectangle 30"/>
          <p:cNvSpPr/>
          <p:nvPr/>
        </p:nvSpPr>
        <p:spPr>
          <a:xfrm>
            <a:off x="4572000" y="1059582"/>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cxnSp>
        <p:nvCxnSpPr>
          <p:cNvPr id="15" name="Straight Arrow Connector 14"/>
          <p:cNvCxnSpPr/>
          <p:nvPr/>
        </p:nvCxnSpPr>
        <p:spPr>
          <a:xfrm rot="16200000" flipH="1">
            <a:off x="285869" y="3988175"/>
            <a:ext cx="383388"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290264" y="4027468"/>
            <a:ext cx="2985497" cy="646331"/>
          </a:xfrm>
          <a:prstGeom prst="rect">
            <a:avLst/>
          </a:prstGeom>
        </p:spPr>
        <p:txBody>
          <a:bodyPr wrap="none">
            <a:spAutoFit/>
          </a:bodyPr>
          <a:lstStyle/>
          <a:p>
            <a:pPr>
              <a:lnSpc>
                <a:spcPct val="150000"/>
              </a:lnSpc>
              <a:buFontTx/>
              <a:buChar char="-"/>
            </a:pPr>
            <a:r>
              <a:rPr lang="en-IN" sz="2400" dirty="0" smtClean="0"/>
              <a:t> semicolon (</a:t>
            </a:r>
            <a:r>
              <a:rPr lang="en-IN" sz="2400" b="1" dirty="0" smtClean="0"/>
              <a:t>;</a:t>
            </a:r>
            <a:r>
              <a:rPr lang="en-IN" sz="2400" dirty="0" smtClean="0"/>
              <a:t>) is must </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par>
                                <p:cTn id="10" presetID="55" presetClass="entr" presetSubtype="0" fill="hold" grpId="0" nodeType="withEffect">
                                  <p:stCondLst>
                                    <p:cond delay="100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9">
                                            <p:txEl>
                                              <p:pRg st="1" end="1"/>
                                            </p:txEl>
                                          </p:spTgt>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p:cTn id="17"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9">
                                            <p:txEl>
                                              <p:pRg st="2" end="2"/>
                                            </p:txEl>
                                          </p:spTgt>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p:cTn id="22"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9">
                                            <p:txEl>
                                              <p:pRg st="3" end="3"/>
                                            </p:txEl>
                                          </p:spTgt>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9">
                                            <p:txEl>
                                              <p:pRg st="4" end="4"/>
                                            </p:txEl>
                                          </p:spTgt>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00" fill="hold"/>
                                        <p:tgtEl>
                                          <p:spTgt spid="9">
                                            <p:txEl>
                                              <p:pRg st="2" end="2"/>
                                            </p:txEl>
                                          </p:spTgt>
                                        </p:tgtEl>
                                        <p:attrNameLst>
                                          <p:attrName>style.color</p:attrName>
                                        </p:attrNameLst>
                                      </p:cBhvr>
                                      <p:to>
                                        <a:srgbClr val="F0411E"/>
                                      </p:to>
                                    </p:animClr>
                                  </p:childTnLst>
                                </p:cTn>
                              </p:par>
                              <p:par>
                                <p:cTn id="39" presetID="3" presetClass="emph" presetSubtype="2" fill="hold" nodeType="withEffect">
                                  <p:stCondLst>
                                    <p:cond delay="500"/>
                                  </p:stCondLst>
                                  <p:childTnLst>
                                    <p:animClr clrSpc="rgb" dir="cw">
                                      <p:cBhvr override="childStyle">
                                        <p:cTn id="40" dur="1000" fill="hold"/>
                                        <p:tgtEl>
                                          <p:spTgt spid="9">
                                            <p:txEl>
                                              <p:pRg st="3" end="3"/>
                                            </p:txEl>
                                          </p:spTgt>
                                        </p:tgtEl>
                                        <p:attrNameLst>
                                          <p:attrName>style.color</p:attrName>
                                        </p:attrNameLst>
                                      </p:cBhvr>
                                      <p:to>
                                        <a:srgbClr val="F0411E"/>
                                      </p:to>
                                    </p:animClr>
                                  </p:childTnLst>
                                </p:cTn>
                              </p:par>
                              <p:par>
                                <p:cTn id="41" presetID="3" presetClass="emph" presetSubtype="2" fill="hold" nodeType="withEffect">
                                  <p:stCondLst>
                                    <p:cond delay="1000"/>
                                  </p:stCondLst>
                                  <p:childTnLst>
                                    <p:animClr clrSpc="rgb" dir="cw">
                                      <p:cBhvr override="childStyle">
                                        <p:cTn id="42" dur="1000" fill="hold"/>
                                        <p:tgtEl>
                                          <p:spTgt spid="9">
                                            <p:txEl>
                                              <p:pRg st="4" end="4"/>
                                            </p:txEl>
                                          </p:spTgt>
                                        </p:tgtEl>
                                        <p:attrNameLst>
                                          <p:attrName>style.color</p:attrName>
                                        </p:attrNameLst>
                                      </p:cBhvr>
                                      <p:to>
                                        <a:srgbClr val="F0411E"/>
                                      </p:to>
                                    </p:animClr>
                                  </p:childTnLst>
                                </p:cTn>
                              </p:par>
                              <p:par>
                                <p:cTn id="43" presetID="18" presetClass="entr" presetSubtype="12" fill="hold" grpId="0" nodeType="withEffect">
                                  <p:stCondLst>
                                    <p:cond delay="2000"/>
                                  </p:stCondLst>
                                  <p:childTnLst>
                                    <p:set>
                                      <p:cBhvr>
                                        <p:cTn id="44" dur="1" fill="hold">
                                          <p:stCondLst>
                                            <p:cond delay="0"/>
                                          </p:stCondLst>
                                        </p:cTn>
                                        <p:tgtEl>
                                          <p:spTgt spid="13"/>
                                        </p:tgtEl>
                                        <p:attrNameLst>
                                          <p:attrName>style.visibility</p:attrName>
                                        </p:attrNameLst>
                                      </p:cBhvr>
                                      <p:to>
                                        <p:strVal val="visible"/>
                                      </p:to>
                                    </p:set>
                                    <p:animEffect transition="in" filter="strips(downLeft)">
                                      <p:cBhvr>
                                        <p:cTn id="45" dur="2000"/>
                                        <p:tgtEl>
                                          <p:spTgt spid="13"/>
                                        </p:tgtEl>
                                      </p:cBhvr>
                                    </p:animEffect>
                                  </p:childTnLst>
                                </p:cTn>
                              </p:par>
                              <p:par>
                                <p:cTn id="46" presetID="18" presetClass="entr" presetSubtype="3" fill="hold" grpId="0" nodeType="withEffect">
                                  <p:stCondLst>
                                    <p:cond delay="3500"/>
                                  </p:stCondLst>
                                  <p:childTnLst>
                                    <p:set>
                                      <p:cBhvr>
                                        <p:cTn id="47" dur="1" fill="hold">
                                          <p:stCondLst>
                                            <p:cond delay="0"/>
                                          </p:stCondLst>
                                        </p:cTn>
                                        <p:tgtEl>
                                          <p:spTgt spid="21"/>
                                        </p:tgtEl>
                                        <p:attrNameLst>
                                          <p:attrName>style.visibility</p:attrName>
                                        </p:attrNameLst>
                                      </p:cBhvr>
                                      <p:to>
                                        <p:strVal val="visible"/>
                                      </p:to>
                                    </p:set>
                                    <p:animEffect transition="in" filter="strips(upRight)">
                                      <p:cBhvr>
                                        <p:cTn id="48" dur="1000"/>
                                        <p:tgtEl>
                                          <p:spTgt spid="21"/>
                                        </p:tgtEl>
                                      </p:cBhvr>
                                    </p:animEffect>
                                  </p:childTnLst>
                                </p:cTn>
                              </p:par>
                              <p:par>
                                <p:cTn id="49" presetID="18" presetClass="entr" presetSubtype="12" fill="hold" nodeType="withEffect">
                                  <p:stCondLst>
                                    <p:cond delay="4500"/>
                                  </p:stCondLst>
                                  <p:childTnLst>
                                    <p:set>
                                      <p:cBhvr>
                                        <p:cTn id="50" dur="1" fill="hold">
                                          <p:stCondLst>
                                            <p:cond delay="0"/>
                                          </p:stCondLst>
                                        </p:cTn>
                                        <p:tgtEl>
                                          <p:spTgt spid="15"/>
                                        </p:tgtEl>
                                        <p:attrNameLst>
                                          <p:attrName>style.visibility</p:attrName>
                                        </p:attrNameLst>
                                      </p:cBhvr>
                                      <p:to>
                                        <p:strVal val="visible"/>
                                      </p:to>
                                    </p:set>
                                    <p:animEffect transition="in" filter="strips(downLeft)">
                                      <p:cBhvr>
                                        <p:cTn id="51" dur="1000"/>
                                        <p:tgtEl>
                                          <p:spTgt spid="15"/>
                                        </p:tgtEl>
                                      </p:cBhvr>
                                    </p:animEffect>
                                  </p:childTnLst>
                                </p:cTn>
                              </p:par>
                              <p:par>
                                <p:cTn id="52" presetID="1" presetClass="entr" presetSubtype="0" fill="hold" grpId="0" nodeType="withEffect">
                                  <p:stCondLst>
                                    <p:cond delay="5000"/>
                                  </p:stCondLst>
                                  <p:childTnLst>
                                    <p:set>
                                      <p:cBhvr>
                                        <p:cTn id="53" dur="1" fill="hold">
                                          <p:stCondLst>
                                            <p:cond delay="0"/>
                                          </p:stCondLst>
                                        </p:cTn>
                                        <p:tgtEl>
                                          <p:spTgt spid="16"/>
                                        </p:tgtEl>
                                        <p:attrNameLst>
                                          <p:attrName>style.visibility</p:attrName>
                                        </p:attrNameLst>
                                      </p:cBhvr>
                                      <p:to>
                                        <p:strVal val="visible"/>
                                      </p:to>
                                    </p:set>
                                  </p:childTnLst>
                                </p:cTn>
                              </p:par>
                              <p:par>
                                <p:cTn id="54" presetID="10" presetClass="exit" presetSubtype="0" fill="hold" grpId="1" nodeType="withEffect">
                                  <p:stCondLst>
                                    <p:cond delay="0"/>
                                  </p:stCondLst>
                                  <p:childTnLst>
                                    <p:animEffect transition="out" filter="fade">
                                      <p:cBhvr>
                                        <p:cTn id="55" dur="2000"/>
                                        <p:tgtEl>
                                          <p:spTgt spid="13"/>
                                        </p:tgtEl>
                                      </p:cBhvr>
                                    </p:animEffect>
                                    <p:set>
                                      <p:cBhvr>
                                        <p:cTn id="56" dur="1" fill="hold">
                                          <p:stCondLst>
                                            <p:cond delay="1999"/>
                                          </p:stCondLst>
                                        </p:cTn>
                                        <p:tgtEl>
                                          <p:spTgt spid="13"/>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21"/>
                                        </p:tgtEl>
                                      </p:cBhvr>
                                    </p:animEffect>
                                    <p:set>
                                      <p:cBhvr>
                                        <p:cTn id="59" dur="1" fill="hold">
                                          <p:stCondLst>
                                            <p:cond delay="1999"/>
                                          </p:stCondLst>
                                        </p:cTn>
                                        <p:tgtEl>
                                          <p:spTgt spid="2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0" nodeType="clickEffect">
                                  <p:stCondLst>
                                    <p:cond delay="0"/>
                                  </p:stCondLst>
                                  <p:childTnLst>
                                    <p:animMotion origin="layout" path="M -0.24114 0 L -0.65746 0 " pathEditMode="relative" rAng="0" ptsTypes="AA">
                                      <p:cBhvr>
                                        <p:cTn id="63" dur="1000" fill="hold"/>
                                        <p:tgtEl>
                                          <p:spTgt spid="14"/>
                                        </p:tgtEl>
                                        <p:attrNameLst>
                                          <p:attrName>ppt_x</p:attrName>
                                          <p:attrName>ppt_y</p:attrName>
                                        </p:attrNameLst>
                                      </p:cBhvr>
                                      <p:rCtr x="-208" y="0"/>
                                    </p:animMotion>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uiExpand="1" build="allAtOnce"/>
      <p:bldP spid="13" grpId="0" animBg="1"/>
      <p:bldP spid="13" grpId="1" animBg="1"/>
      <p:bldP spid="21" grpId="0"/>
      <p:bldP spid="21" grpId="1"/>
      <p:bldP spid="31"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5" y="357505"/>
            <a:ext cx="4104456" cy="523220"/>
          </a:xfrm>
          <a:prstGeom prst="rect">
            <a:avLst/>
          </a:prstGeom>
        </p:spPr>
        <p:txBody>
          <a:bodyPr wrap="square">
            <a:spAutoFit/>
          </a:bodyPr>
          <a:lstStyle/>
          <a:p>
            <a:r>
              <a:rPr lang="en-US" sz="2800" b="1" dirty="0" smtClean="0"/>
              <a:t>Derived data type - Array</a:t>
            </a:r>
          </a:p>
        </p:txBody>
      </p:sp>
      <p:sp>
        <p:nvSpPr>
          <p:cNvPr id="12" name="Rectangle 11"/>
          <p:cNvSpPr/>
          <p:nvPr/>
        </p:nvSpPr>
        <p:spPr>
          <a:xfrm>
            <a:off x="4067944" y="2"/>
            <a:ext cx="507605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TextBox 18"/>
          <p:cNvSpPr txBox="1"/>
          <p:nvPr/>
        </p:nvSpPr>
        <p:spPr>
          <a:xfrm>
            <a:off x="107504" y="1923678"/>
            <a:ext cx="3816424" cy="2862322"/>
          </a:xfrm>
          <a:prstGeom prst="rect">
            <a:avLst/>
          </a:prstGeom>
          <a:noFill/>
        </p:spPr>
        <p:txBody>
          <a:bodyPr wrap="square" rtlCol="0">
            <a:spAutoFit/>
          </a:bodyPr>
          <a:lstStyle/>
          <a:p>
            <a:pPr>
              <a:lnSpc>
                <a:spcPct val="150000"/>
              </a:lnSpc>
            </a:pPr>
            <a:r>
              <a:rPr lang="en-US" sz="2400" b="1" dirty="0" smtClean="0"/>
              <a:t> - Memory is allocated</a:t>
            </a:r>
          </a:p>
          <a:p>
            <a:pPr>
              <a:lnSpc>
                <a:spcPct val="150000"/>
              </a:lnSpc>
            </a:pPr>
            <a:r>
              <a:rPr lang="en-US" sz="2400" b="1" dirty="0" smtClean="0"/>
              <a:t> - Size of int is 2 bytes</a:t>
            </a:r>
          </a:p>
          <a:p>
            <a:pPr>
              <a:lnSpc>
                <a:spcPct val="150000"/>
              </a:lnSpc>
            </a:pPr>
            <a:r>
              <a:rPr lang="en-US" sz="2400" b="1" dirty="0" smtClean="0"/>
              <a:t> - Address  values are</a:t>
            </a:r>
          </a:p>
          <a:p>
            <a:pPr>
              <a:lnSpc>
                <a:spcPct val="150000"/>
              </a:lnSpc>
            </a:pPr>
            <a:r>
              <a:rPr lang="en-US" sz="2400" b="1" dirty="0" smtClean="0"/>
              <a:t>   continuous  </a:t>
            </a:r>
          </a:p>
          <a:p>
            <a:pPr>
              <a:lnSpc>
                <a:spcPct val="150000"/>
              </a:lnSpc>
            </a:pPr>
            <a:endParaRPr lang="en-US" sz="2400" b="1" dirty="0" smtClean="0"/>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TextBox 20"/>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6" name="TextBox 15"/>
          <p:cNvSpPr txBox="1"/>
          <p:nvPr/>
        </p:nvSpPr>
        <p:spPr>
          <a:xfrm>
            <a:off x="4355976" y="3219826"/>
            <a:ext cx="4788024" cy="1384995"/>
          </a:xfrm>
          <a:prstGeom prst="rect">
            <a:avLst/>
          </a:prstGeom>
          <a:noFill/>
        </p:spPr>
        <p:txBody>
          <a:bodyPr wrap="square" rtlCol="0">
            <a:spAutoFit/>
          </a:bodyPr>
          <a:lstStyle/>
          <a:p>
            <a:pPr>
              <a:lnSpc>
                <a:spcPct val="150000"/>
              </a:lnSpc>
              <a:buFont typeface="Wingdings" panose="05000000000000000000"/>
              <a:buChar char="à"/>
            </a:pPr>
            <a:r>
              <a:rPr lang="en-US" sz="2800" b="1" dirty="0" smtClean="0">
                <a:solidFill>
                  <a:schemeClr val="bg1"/>
                </a:solidFill>
                <a:sym typeface="Wingdings" panose="05000000000000000000" pitchFamily="2" charset="2"/>
              </a:rPr>
              <a:t> 2 bytes  x  4 elements</a:t>
            </a:r>
          </a:p>
          <a:p>
            <a:pPr>
              <a:lnSpc>
                <a:spcPct val="150000"/>
              </a:lnSpc>
              <a:buFont typeface="Wingdings" panose="05000000000000000000"/>
              <a:buChar char="à"/>
            </a:pPr>
            <a:r>
              <a:rPr lang="en-US" sz="2800" b="1" dirty="0" smtClean="0">
                <a:solidFill>
                  <a:schemeClr val="bg1"/>
                </a:solidFill>
                <a:sym typeface="Wingdings" panose="05000000000000000000" pitchFamily="2" charset="2"/>
              </a:rPr>
              <a:t> 8 bytes</a:t>
            </a:r>
            <a:endParaRPr lang="en-US" sz="2800" b="1" dirty="0" smtClean="0">
              <a:solidFill>
                <a:schemeClr val="bg1"/>
              </a:solidFill>
            </a:endParaRPr>
          </a:p>
        </p:txBody>
      </p:sp>
      <p:sp>
        <p:nvSpPr>
          <p:cNvPr id="22" name="Rectangle 21"/>
          <p:cNvSpPr/>
          <p:nvPr/>
        </p:nvSpPr>
        <p:spPr>
          <a:xfrm>
            <a:off x="1619674" y="1221605"/>
            <a:ext cx="2308645" cy="584775"/>
          </a:xfrm>
          <a:prstGeom prst="rect">
            <a:avLst/>
          </a:prstGeom>
        </p:spPr>
        <p:txBody>
          <a:bodyPr wrap="none">
            <a:spAutoFit/>
          </a:bodyPr>
          <a:lstStyle/>
          <a:p>
            <a:r>
              <a:rPr lang="en-US" sz="3200" b="1" dirty="0" smtClean="0"/>
              <a:t>= {1, 2, 3, 4};</a:t>
            </a:r>
            <a:endParaRPr lang="en-IN" sz="32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0" fill="hold"/>
                                        <p:tgtEl>
                                          <p:spTgt spid="21"/>
                                        </p:tgtEl>
                                        <p:attrNameLst>
                                          <p:attrName>ppt_w</p:attrName>
                                        </p:attrNameLst>
                                      </p:cBhvr>
                                      <p:tavLst>
                                        <p:tav tm="0">
                                          <p:val>
                                            <p:strVal val="#ppt_w*0.70"/>
                                          </p:val>
                                        </p:tav>
                                        <p:tav tm="100000">
                                          <p:val>
                                            <p:strVal val="#ppt_w"/>
                                          </p:val>
                                        </p:tav>
                                      </p:tavLst>
                                    </p:anim>
                                    <p:anim calcmode="lin" valueType="num">
                                      <p:cBhvr>
                                        <p:cTn id="8" dur="2000" fill="hold"/>
                                        <p:tgtEl>
                                          <p:spTgt spid="21"/>
                                        </p:tgtEl>
                                        <p:attrNameLst>
                                          <p:attrName>ppt_h</p:attrName>
                                        </p:attrNameLst>
                                      </p:cBhvr>
                                      <p:tavLst>
                                        <p:tav tm="0">
                                          <p:val>
                                            <p:strVal val="#ppt_h"/>
                                          </p:val>
                                        </p:tav>
                                        <p:tav tm="100000">
                                          <p:val>
                                            <p:strVal val="#ppt_h"/>
                                          </p:val>
                                        </p:tav>
                                      </p:tavLst>
                                    </p:anim>
                                    <p:animEffect transition="in" filter="fade">
                                      <p:cBhvr>
                                        <p:cTn id="9" dur="20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2000" fill="hold"/>
                                        <p:tgtEl>
                                          <p:spTgt spid="13"/>
                                        </p:tgtEl>
                                        <p:attrNameLst>
                                          <p:attrName>ppt_w</p:attrName>
                                        </p:attrNameLst>
                                      </p:cBhvr>
                                      <p:tavLst>
                                        <p:tav tm="0">
                                          <p:val>
                                            <p:strVal val="#ppt_w*0.70"/>
                                          </p:val>
                                        </p:tav>
                                        <p:tav tm="100000">
                                          <p:val>
                                            <p:strVal val="#ppt_w"/>
                                          </p:val>
                                        </p:tav>
                                      </p:tavLst>
                                    </p:anim>
                                    <p:anim calcmode="lin" valueType="num">
                                      <p:cBhvr>
                                        <p:cTn id="15" dur="2000" fill="hold"/>
                                        <p:tgtEl>
                                          <p:spTgt spid="13"/>
                                        </p:tgtEl>
                                        <p:attrNameLst>
                                          <p:attrName>ppt_h</p:attrName>
                                        </p:attrNameLst>
                                      </p:cBhvr>
                                      <p:tavLst>
                                        <p:tav tm="0">
                                          <p:val>
                                            <p:strVal val="#ppt_h"/>
                                          </p:val>
                                        </p:tav>
                                        <p:tav tm="100000">
                                          <p:val>
                                            <p:strVal val="#ppt_h"/>
                                          </p:val>
                                        </p:tav>
                                      </p:tavLst>
                                    </p:anim>
                                    <p:animEffect transition="in" filter="fade">
                                      <p:cBhvr>
                                        <p:cTn id="16" dur="2000"/>
                                        <p:tgtEl>
                                          <p:spTgt spid="13"/>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strVal val="#ppt_w*0.70"/>
                                          </p:val>
                                        </p:tav>
                                        <p:tav tm="100000">
                                          <p:val>
                                            <p:strVal val="#ppt_w"/>
                                          </p:val>
                                        </p:tav>
                                      </p:tavLst>
                                    </p:anim>
                                    <p:anim calcmode="lin" valueType="num">
                                      <p:cBhvr>
                                        <p:cTn id="20" dur="2000" fill="hold"/>
                                        <p:tgtEl>
                                          <p:spTgt spid="14"/>
                                        </p:tgtEl>
                                        <p:attrNameLst>
                                          <p:attrName>ppt_h</p:attrName>
                                        </p:attrNameLst>
                                      </p:cBhvr>
                                      <p:tavLst>
                                        <p:tav tm="0">
                                          <p:val>
                                            <p:strVal val="#ppt_h"/>
                                          </p:val>
                                        </p:tav>
                                        <p:tav tm="100000">
                                          <p:val>
                                            <p:strVal val="#ppt_h"/>
                                          </p:val>
                                        </p:tav>
                                      </p:tavLst>
                                    </p:anim>
                                    <p:animEffect transition="in" filter="fade">
                                      <p:cBhvr>
                                        <p:cTn id="21" dur="2000"/>
                                        <p:tgtEl>
                                          <p:spTgt spid="1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2000" fill="hold"/>
                                        <p:tgtEl>
                                          <p:spTgt spid="15"/>
                                        </p:tgtEl>
                                        <p:attrNameLst>
                                          <p:attrName>ppt_w</p:attrName>
                                        </p:attrNameLst>
                                      </p:cBhvr>
                                      <p:tavLst>
                                        <p:tav tm="0">
                                          <p:val>
                                            <p:strVal val="#ppt_w*0.70"/>
                                          </p:val>
                                        </p:tav>
                                        <p:tav tm="100000">
                                          <p:val>
                                            <p:strVal val="#ppt_w"/>
                                          </p:val>
                                        </p:tav>
                                      </p:tavLst>
                                    </p:anim>
                                    <p:anim calcmode="lin" valueType="num">
                                      <p:cBhvr>
                                        <p:cTn id="25" dur="2000" fill="hold"/>
                                        <p:tgtEl>
                                          <p:spTgt spid="15"/>
                                        </p:tgtEl>
                                        <p:attrNameLst>
                                          <p:attrName>ppt_h</p:attrName>
                                        </p:attrNameLst>
                                      </p:cBhvr>
                                      <p:tavLst>
                                        <p:tav tm="0">
                                          <p:val>
                                            <p:strVal val="#ppt_h"/>
                                          </p:val>
                                        </p:tav>
                                        <p:tav tm="100000">
                                          <p:val>
                                            <p:strVal val="#ppt_h"/>
                                          </p:val>
                                        </p:tav>
                                      </p:tavLst>
                                    </p:anim>
                                    <p:animEffect transition="in" filter="fade">
                                      <p:cBhvr>
                                        <p:cTn id="26" dur="2000"/>
                                        <p:tgtEl>
                                          <p:spTgt spid="15"/>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2000" fill="hold"/>
                                        <p:tgtEl>
                                          <p:spTgt spid="17"/>
                                        </p:tgtEl>
                                        <p:attrNameLst>
                                          <p:attrName>ppt_w</p:attrName>
                                        </p:attrNameLst>
                                      </p:cBhvr>
                                      <p:tavLst>
                                        <p:tav tm="0">
                                          <p:val>
                                            <p:strVal val="#ppt_w*0.70"/>
                                          </p:val>
                                        </p:tav>
                                        <p:tav tm="100000">
                                          <p:val>
                                            <p:strVal val="#ppt_w"/>
                                          </p:val>
                                        </p:tav>
                                      </p:tavLst>
                                    </p:anim>
                                    <p:anim calcmode="lin" valueType="num">
                                      <p:cBhvr>
                                        <p:cTn id="30" dur="2000" fill="hold"/>
                                        <p:tgtEl>
                                          <p:spTgt spid="17"/>
                                        </p:tgtEl>
                                        <p:attrNameLst>
                                          <p:attrName>ppt_h</p:attrName>
                                        </p:attrNameLst>
                                      </p:cBhvr>
                                      <p:tavLst>
                                        <p:tav tm="0">
                                          <p:val>
                                            <p:strVal val="#ppt_h"/>
                                          </p:val>
                                        </p:tav>
                                        <p:tav tm="100000">
                                          <p:val>
                                            <p:strVal val="#ppt_h"/>
                                          </p:val>
                                        </p:tav>
                                      </p:tavLst>
                                    </p:anim>
                                    <p:animEffect transition="in" filter="fade">
                                      <p:cBhvr>
                                        <p:cTn id="31" dur="2000"/>
                                        <p:tgtEl>
                                          <p:spTgt spid="17"/>
                                        </p:tgtEl>
                                      </p:cBhvr>
                                    </p:animEffect>
                                  </p:childTnLst>
                                </p:cTn>
                              </p:par>
                              <p:par>
                                <p:cTn id="32" presetID="1" presetClass="entr" presetSubtype="0" fill="hold" nodeType="with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childTnLst>
                                </p:cTn>
                              </p:par>
                              <p:par>
                                <p:cTn id="38" presetID="55"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p:cTn id="40" dur="2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41" dur="2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42" dur="2000"/>
                                        <p:tgtEl>
                                          <p:spTgt spid="16">
                                            <p:txEl>
                                              <p:pRg st="0" end="0"/>
                                            </p:txEl>
                                          </p:spTgt>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anim calcmode="lin" valueType="num">
                                      <p:cBhvr>
                                        <p:cTn id="45" dur="2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46" dur="2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47" dur="2000"/>
                                        <p:tgtEl>
                                          <p:spTgt spid="1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xEl>
                                              <p:pRg st="3" end="3"/>
                                            </p:txEl>
                                          </p:spTgt>
                                        </p:tgtEl>
                                        <p:attrNameLst>
                                          <p:attrName>style.visibility</p:attrName>
                                        </p:attrNameLst>
                                      </p:cBhvr>
                                      <p:to>
                                        <p:strVal val="visible"/>
                                      </p:to>
                                    </p:set>
                                  </p:childTnLst>
                                </p:cTn>
                              </p:par>
                              <p:par>
                                <p:cTn id="54" presetID="18" presetClass="entr" presetSubtype="3" fill="hold" grpId="0" nodeType="withEffect">
                                  <p:stCondLst>
                                    <p:cond delay="0"/>
                                  </p:stCondLst>
                                  <p:childTnLst>
                                    <p:set>
                                      <p:cBhvr>
                                        <p:cTn id="55" dur="1" fill="hold">
                                          <p:stCondLst>
                                            <p:cond delay="0"/>
                                          </p:stCondLst>
                                        </p:cTn>
                                        <p:tgtEl>
                                          <p:spTgt spid="20">
                                            <p:txEl>
                                              <p:pRg st="0" end="0"/>
                                            </p:txEl>
                                          </p:spTgt>
                                        </p:tgtEl>
                                        <p:attrNameLst>
                                          <p:attrName>style.visibility</p:attrName>
                                        </p:attrNameLst>
                                      </p:cBhvr>
                                      <p:to>
                                        <p:strVal val="visible"/>
                                      </p:to>
                                    </p:set>
                                    <p:animEffect transition="in" filter="strips(upRight)">
                                      <p:cBhvr>
                                        <p:cTn id="56" dur="2000"/>
                                        <p:tgtEl>
                                          <p:spTgt spid="2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9">
                                            <p:txEl>
                                              <p:pRg st="0" end="0"/>
                                            </p:txEl>
                                          </p:spTgt>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9">
                                            <p:txEl>
                                              <p:pRg st="1" end="1"/>
                                            </p:txEl>
                                          </p:spTgt>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9">
                                            <p:txEl>
                                              <p:pRg st="2" end="2"/>
                                            </p:txEl>
                                          </p:spTgt>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9">
                                            <p:txEl>
                                              <p:pRg st="3" end="3"/>
                                            </p:txEl>
                                          </p:spTgt>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6">
                                            <p:txEl>
                                              <p:pRg st="0" end="0"/>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6">
                                            <p:txEl>
                                              <p:pRg st="1" end="1"/>
                                            </p:txEl>
                                          </p:spTgt>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9" grpId="0" build="allAtOnce"/>
      <p:bldP spid="20" grpId="0" build="allAtOnce"/>
      <p:bldP spid="21" grpId="0"/>
      <p:bldP spid="16" grpId="0" build="allAtOnce"/>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251520" y="-190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 </a:t>
            </a:r>
            <a:r>
              <a:rPr lang="en-US" sz="2400" dirty="0" smtClean="0"/>
              <a:t>student  </a:t>
            </a:r>
            <a:r>
              <a:rPr lang="en-US" sz="2400" b="1" dirty="0" smtClean="0">
                <a:effectLst>
                  <a:outerShdw blurRad="38100" dist="38100" dir="2700000" algn="tl">
                    <a:srgbClr val="000000">
                      <a:alpha val="43137"/>
                    </a:srgbClr>
                  </a:outerShdw>
                </a:effectLst>
              </a:rPr>
              <a:t>         </a:t>
            </a:r>
            <a:r>
              <a:rPr lang="en-US" sz="2400" dirty="0" smtClean="0"/>
              <a:t>;</a:t>
            </a:r>
          </a:p>
        </p:txBody>
      </p:sp>
      <p:sp>
        <p:nvSpPr>
          <p:cNvPr id="29" name="Rectangle 28"/>
          <p:cNvSpPr/>
          <p:nvPr/>
        </p:nvSpPr>
        <p:spPr>
          <a:xfrm>
            <a:off x="4572000" y="1037370"/>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572000" y="1509485"/>
            <a:ext cx="4572000" cy="1200329"/>
          </a:xfrm>
          <a:prstGeom prst="rect">
            <a:avLst/>
          </a:prstGeom>
        </p:spPr>
        <p:txBody>
          <a:bodyPr wrap="square">
            <a:spAutoFit/>
          </a:bodyPr>
          <a:lstStyle/>
          <a:p>
            <a:pPr>
              <a:lnSpc>
                <a:spcPct val="150000"/>
              </a:lnSpc>
              <a:buFontTx/>
              <a:buChar char="-"/>
            </a:pPr>
            <a:r>
              <a:rPr lang="en-IN" sz="2400" dirty="0" smtClean="0">
                <a:solidFill>
                  <a:schemeClr val="bg1"/>
                </a:solidFill>
              </a:rPr>
              <a:t>Declare the structure variable</a:t>
            </a:r>
          </a:p>
          <a:p>
            <a:pPr>
              <a:lnSpc>
                <a:spcPct val="150000"/>
              </a:lnSpc>
              <a:buFontTx/>
              <a:buChar char="-"/>
            </a:pPr>
            <a:r>
              <a:rPr lang="en-IN" sz="2400" dirty="0" smtClean="0">
                <a:solidFill>
                  <a:schemeClr val="bg1"/>
                </a:solidFill>
              </a:rPr>
              <a:t>using dot (.) operator</a:t>
            </a:r>
          </a:p>
        </p:txBody>
      </p:sp>
      <p:sp>
        <p:nvSpPr>
          <p:cNvPr id="35" name="Rectangle 34"/>
          <p:cNvSpPr/>
          <p:nvPr/>
        </p:nvSpPr>
        <p:spPr>
          <a:xfrm>
            <a:off x="4650904" y="3486150"/>
            <a:ext cx="2664296" cy="461665"/>
          </a:xfrm>
          <a:prstGeom prst="rect">
            <a:avLst/>
          </a:prstGeom>
        </p:spPr>
        <p:txBody>
          <a:bodyPr wrap="square">
            <a:spAutoFit/>
          </a:bodyPr>
          <a:lstStyle/>
          <a:p>
            <a:r>
              <a:rPr lang="en-IN" sz="2400" b="1" dirty="0" smtClean="0">
                <a:solidFill>
                  <a:schemeClr val="bg1"/>
                </a:solidFill>
                <a:effectLst>
                  <a:outerShdw blurRad="38100" dist="38100" dir="2700000" algn="tl">
                    <a:srgbClr val="000000">
                      <a:alpha val="43137"/>
                    </a:srgbClr>
                  </a:outerShdw>
                </a:effectLst>
              </a:rPr>
              <a:t>structure variable</a:t>
            </a:r>
            <a:endParaRPr lang="en-IN" sz="2400" b="1" dirty="0">
              <a:effectLst>
                <a:outerShdw blurRad="38100" dist="38100" dir="2700000" algn="tl">
                  <a:srgbClr val="000000">
                    <a:alpha val="43137"/>
                  </a:srgbClr>
                </a:outerShdw>
              </a:effectLst>
            </a:endParaRPr>
          </a:p>
        </p:txBody>
      </p:sp>
      <p:cxnSp>
        <p:nvCxnSpPr>
          <p:cNvPr id="42" name="Straight Arrow Connector 41"/>
          <p:cNvCxnSpPr/>
          <p:nvPr/>
        </p:nvCxnSpPr>
        <p:spPr>
          <a:xfrm>
            <a:off x="3293012" y="3651729"/>
            <a:ext cx="938954"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2164681" y="3409950"/>
            <a:ext cx="883319" cy="461665"/>
          </a:xfrm>
          <a:prstGeom prst="rect">
            <a:avLst/>
          </a:prstGeom>
        </p:spPr>
        <p:txBody>
          <a:bodyPr wrap="none">
            <a:spAutoFit/>
          </a:bodyPr>
          <a:lstStyle/>
          <a:p>
            <a:r>
              <a:rPr lang="en-US" sz="2400" dirty="0" smtClean="0"/>
              <a:t>stud1</a:t>
            </a:r>
            <a:endParaRPr lang="en-IN" sz="2400" dirty="0"/>
          </a:p>
        </p:txBody>
      </p:sp>
      <p:sp>
        <p:nvSpPr>
          <p:cNvPr id="45" name="Rectangle 44"/>
          <p:cNvSpPr/>
          <p:nvPr/>
        </p:nvSpPr>
        <p:spPr>
          <a:xfrm>
            <a:off x="304800" y="3906619"/>
            <a:ext cx="3960440" cy="646331"/>
          </a:xfrm>
          <a:prstGeom prst="rect">
            <a:avLst/>
          </a:prstGeom>
        </p:spPr>
        <p:txBody>
          <a:bodyPr wrap="square">
            <a:spAutoFit/>
          </a:bodyPr>
          <a:lstStyle/>
          <a:p>
            <a:pPr>
              <a:lnSpc>
                <a:spcPct val="150000"/>
              </a:lnSpc>
            </a:pPr>
            <a:r>
              <a:rPr lang="en-US" sz="2400" dirty="0" smtClean="0"/>
              <a:t>stud1.roll_no = 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anim calcmode="lin" valueType="num">
                                      <p:cBhvr>
                                        <p:cTn id="11" dur="1000" fill="hold"/>
                                        <p:tgtEl>
                                          <p:spTgt spid="11">
                                            <p:txEl>
                                              <p:pRg st="6" end="6"/>
                                            </p:txEl>
                                          </p:spTgt>
                                        </p:tgtEl>
                                        <p:attrNameLst>
                                          <p:attrName>ppt_w</p:attrName>
                                        </p:attrNameLst>
                                      </p:cBhvr>
                                      <p:tavLst>
                                        <p:tav tm="0">
                                          <p:val>
                                            <p:strVal val="#ppt_w*0.70"/>
                                          </p:val>
                                        </p:tav>
                                        <p:tav tm="100000">
                                          <p:val>
                                            <p:strVal val="#ppt_w"/>
                                          </p:val>
                                        </p:tav>
                                      </p:tavLst>
                                    </p:anim>
                                    <p:anim calcmode="lin" valueType="num">
                                      <p:cBhvr>
                                        <p:cTn id="12" dur="1000" fill="hold"/>
                                        <p:tgtEl>
                                          <p:spTgt spid="11">
                                            <p:txEl>
                                              <p:pRg st="6" end="6"/>
                                            </p:txEl>
                                          </p:spTgt>
                                        </p:tgtEl>
                                        <p:attrNameLst>
                                          <p:attrName>ppt_h</p:attrName>
                                        </p:attrNameLst>
                                      </p:cBhvr>
                                      <p:tavLst>
                                        <p:tav tm="0">
                                          <p:val>
                                            <p:strVal val="#ppt_h"/>
                                          </p:val>
                                        </p:tav>
                                        <p:tav tm="100000">
                                          <p:val>
                                            <p:strVal val="#ppt_h"/>
                                          </p:val>
                                        </p:tav>
                                      </p:tavLst>
                                    </p:anim>
                                    <p:animEffect transition="in" filter="fade">
                                      <p:cBhvr>
                                        <p:cTn id="13" dur="1000"/>
                                        <p:tgtEl>
                                          <p:spTgt spid="11">
                                            <p:txEl>
                                              <p:pRg st="6" end="6"/>
                                            </p:txEl>
                                          </p:spTgt>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 calcmode="lin" valueType="num">
                                      <p:cBhvr>
                                        <p:cTn id="16" dur="1000" fill="hold"/>
                                        <p:tgtEl>
                                          <p:spTgt spid="44">
                                            <p:txEl>
                                              <p:pRg st="0" end="0"/>
                                            </p:txEl>
                                          </p:spTgt>
                                        </p:tgtEl>
                                        <p:attrNameLst>
                                          <p:attrName>ppt_w</p:attrName>
                                        </p:attrNameLst>
                                      </p:cBhvr>
                                      <p:tavLst>
                                        <p:tav tm="0">
                                          <p:val>
                                            <p:strVal val="#ppt_w*0.70"/>
                                          </p:val>
                                        </p:tav>
                                        <p:tav tm="100000">
                                          <p:val>
                                            <p:strVal val="#ppt_w"/>
                                          </p:val>
                                        </p:tav>
                                      </p:tavLst>
                                    </p:anim>
                                    <p:anim calcmode="lin" valueType="num">
                                      <p:cBhvr>
                                        <p:cTn id="17" dur="1000" fill="hold"/>
                                        <p:tgtEl>
                                          <p:spTgt spid="44">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4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44">
                                            <p:txEl>
                                              <p:pRg st="0" end="0"/>
                                            </p:txEl>
                                          </p:spTgt>
                                        </p:tgtEl>
                                        <p:attrNameLst>
                                          <p:attrName>style.color</p:attrName>
                                        </p:attrNameLst>
                                      </p:cBhvr>
                                      <p:to>
                                        <a:srgbClr val="F81B16"/>
                                      </p:to>
                                    </p:animClr>
                                  </p:childTnLst>
                                </p:cTn>
                              </p:par>
                              <p:par>
                                <p:cTn id="23" presetID="18" presetClass="entr" presetSubtype="3"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strips(upRight)">
                                      <p:cBhvr>
                                        <p:cTn id="25" dur="1000"/>
                                        <p:tgtEl>
                                          <p:spTgt spid="42"/>
                                        </p:tgtEl>
                                      </p:cBhvr>
                                    </p:animEffect>
                                  </p:childTnLst>
                                </p:cTn>
                              </p:par>
                              <p:par>
                                <p:cTn id="26" presetID="18" presetClass="entr" presetSubtype="3" fill="hold" nodeType="withEffect">
                                  <p:stCondLst>
                                    <p:cond delay="150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strips(upRight)">
                                      <p:cBhvr>
                                        <p:cTn id="28" dur="1000"/>
                                        <p:tgtEl>
                                          <p:spTgt spid="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xEl>
                                              <p:pRg st="0" end="0"/>
                                            </p:txEl>
                                          </p:spTgt>
                                        </p:tgtEl>
                                        <p:attrNameLst>
                                          <p:attrName>style.visibility</p:attrName>
                                        </p:attrNameLst>
                                      </p:cBhvr>
                                      <p:to>
                                        <p:strVal val="visible"/>
                                      </p:to>
                                    </p:set>
                                  </p:childTnLst>
                                </p:cTn>
                              </p:par>
                              <p:par>
                                <p:cTn id="33" presetID="1" presetClass="entr" presetSubtype="0" fill="hold" nodeType="withEffect">
                                  <p:stCondLst>
                                    <p:cond delay="1000"/>
                                  </p:stCondLst>
                                  <p:childTnLst>
                                    <p:set>
                                      <p:cBhvr>
                                        <p:cTn id="34"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1999" y="0"/>
            <a:ext cx="460851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8" name="Rectangle 17"/>
          <p:cNvSpPr/>
          <p:nvPr/>
        </p:nvSpPr>
        <p:spPr>
          <a:xfrm>
            <a:off x="4932040" y="438150"/>
            <a:ext cx="1872208" cy="7834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0" name="Rectangle 19"/>
          <p:cNvSpPr/>
          <p:nvPr/>
        </p:nvSpPr>
        <p:spPr>
          <a:xfrm>
            <a:off x="4932040"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1" name="Rectangle 20"/>
          <p:cNvSpPr/>
          <p:nvPr/>
        </p:nvSpPr>
        <p:spPr>
          <a:xfrm>
            <a:off x="4932040" y="2355726"/>
            <a:ext cx="1849760" cy="9018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2" name="Right Brace 21"/>
          <p:cNvSpPr/>
          <p:nvPr/>
        </p:nvSpPr>
        <p:spPr>
          <a:xfrm>
            <a:off x="6876257" y="514350"/>
            <a:ext cx="648072" cy="2667000"/>
          </a:xfrm>
          <a:prstGeom prst="rightBrace">
            <a:avLst>
              <a:gd name="adj1" fmla="val 41175"/>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 name="Rectangle 22"/>
          <p:cNvSpPr/>
          <p:nvPr/>
        </p:nvSpPr>
        <p:spPr>
          <a:xfrm>
            <a:off x="7596336" y="1653648"/>
            <a:ext cx="1257908" cy="461665"/>
          </a:xfrm>
          <a:prstGeom prst="rect">
            <a:avLst/>
          </a:prstGeom>
        </p:spPr>
        <p:txBody>
          <a:bodyPr wrap="none">
            <a:spAutoFit/>
          </a:bodyPr>
          <a:lstStyle/>
          <a:p>
            <a:r>
              <a:rPr lang="en-US" sz="2400" b="1" dirty="0" smtClean="0">
                <a:solidFill>
                  <a:schemeClr val="bg1"/>
                </a:solidFill>
              </a:rPr>
              <a:t>26 bytes</a:t>
            </a:r>
            <a:endParaRPr lang="en-IN" sz="2400" b="1" dirty="0">
              <a:solidFill>
                <a:schemeClr val="bg1"/>
              </a:solidFill>
            </a:endParaRPr>
          </a:p>
        </p:txBody>
      </p:sp>
      <p:sp>
        <p:nvSpPr>
          <p:cNvPr id="25" name="Rectangle 24"/>
          <p:cNvSpPr/>
          <p:nvPr/>
        </p:nvSpPr>
        <p:spPr>
          <a:xfrm>
            <a:off x="5220072" y="438150"/>
            <a:ext cx="1296144" cy="769441"/>
          </a:xfrm>
          <a:prstGeom prst="rect">
            <a:avLst/>
          </a:prstGeom>
        </p:spPr>
        <p:txBody>
          <a:bodyPr wrap="square">
            <a:spAutoFit/>
          </a:bodyPr>
          <a:lstStyle/>
          <a:p>
            <a:pPr algn="ctr"/>
            <a:r>
              <a:rPr lang="en-US" sz="2400" b="1" dirty="0" smtClean="0"/>
              <a:t>roll_no</a:t>
            </a:r>
          </a:p>
          <a:p>
            <a:pPr algn="ctr"/>
            <a:r>
              <a:rPr lang="en-US" sz="2000" dirty="0" smtClean="0"/>
              <a:t>(2 bytes) </a:t>
            </a:r>
            <a:endParaRPr lang="en-IN" sz="2000" dirty="0"/>
          </a:p>
        </p:txBody>
      </p:sp>
      <p:sp>
        <p:nvSpPr>
          <p:cNvPr id="26" name="Rectangle 25"/>
          <p:cNvSpPr/>
          <p:nvPr/>
        </p:nvSpPr>
        <p:spPr>
          <a:xfrm>
            <a:off x="5220072" y="1352550"/>
            <a:ext cx="1368152" cy="769441"/>
          </a:xfrm>
          <a:prstGeom prst="rect">
            <a:avLst/>
          </a:prstGeom>
        </p:spPr>
        <p:txBody>
          <a:bodyPr wrap="square">
            <a:spAutoFit/>
          </a:bodyPr>
          <a:lstStyle/>
          <a:p>
            <a:pPr algn="ctr"/>
            <a:r>
              <a:rPr lang="en-US" sz="2400" b="1" dirty="0" smtClean="0"/>
              <a:t>name</a:t>
            </a:r>
          </a:p>
          <a:p>
            <a:pPr algn="ctr"/>
            <a:r>
              <a:rPr lang="en-US" sz="2000" dirty="0" smtClean="0"/>
              <a:t>(20 bytes) </a:t>
            </a:r>
            <a:endParaRPr lang="en-IN" sz="2000" dirty="0"/>
          </a:p>
        </p:txBody>
      </p:sp>
      <p:sp>
        <p:nvSpPr>
          <p:cNvPr id="27" name="Rectangle 26"/>
          <p:cNvSpPr/>
          <p:nvPr/>
        </p:nvSpPr>
        <p:spPr>
          <a:xfrm>
            <a:off x="5292080" y="2409732"/>
            <a:ext cx="1224136" cy="769441"/>
          </a:xfrm>
          <a:prstGeom prst="rect">
            <a:avLst/>
          </a:prstGeom>
        </p:spPr>
        <p:txBody>
          <a:bodyPr wrap="square">
            <a:spAutoFit/>
          </a:bodyPr>
          <a:lstStyle/>
          <a:p>
            <a:pPr algn="ctr"/>
            <a:r>
              <a:rPr lang="en-US" sz="2400" b="1" dirty="0" smtClean="0"/>
              <a:t>marks</a:t>
            </a:r>
          </a:p>
          <a:p>
            <a:pPr algn="ctr"/>
            <a:r>
              <a:rPr lang="en-US" sz="2000" dirty="0" smtClean="0"/>
              <a:t>(4 bytes) </a:t>
            </a:r>
            <a:endParaRPr lang="en-IN" sz="2000" dirty="0"/>
          </a:p>
        </p:txBody>
      </p:sp>
      <p:sp>
        <p:nvSpPr>
          <p:cNvPr id="32" name="Rectangle 31"/>
          <p:cNvSpPr/>
          <p:nvPr/>
        </p:nvSpPr>
        <p:spPr>
          <a:xfrm>
            <a:off x="84584" y="3638550"/>
            <a:ext cx="4716016" cy="1200329"/>
          </a:xfrm>
          <a:prstGeom prst="rect">
            <a:avLst/>
          </a:prstGeom>
        </p:spPr>
        <p:txBody>
          <a:bodyPr wrap="square">
            <a:spAutoFit/>
          </a:bodyPr>
          <a:lstStyle/>
          <a:p>
            <a:pPr>
              <a:lnSpc>
                <a:spcPct val="150000"/>
              </a:lnSpc>
              <a:buFontTx/>
              <a:buChar char="-"/>
            </a:pPr>
            <a:r>
              <a:rPr lang="en-IN" sz="2400" dirty="0" smtClean="0"/>
              <a:t>  When the structure members are declared, no memory is allocated.</a:t>
            </a:r>
          </a:p>
        </p:txBody>
      </p:sp>
      <p:sp>
        <p:nvSpPr>
          <p:cNvPr id="35" name="TextBox 34"/>
          <p:cNvSpPr txBox="1"/>
          <p:nvPr/>
        </p:nvSpPr>
        <p:spPr>
          <a:xfrm>
            <a:off x="152400" y="-952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 </a:t>
            </a:r>
            <a:r>
              <a:rPr lang="en-US" sz="2400" dirty="0" smtClean="0"/>
              <a:t>student  </a:t>
            </a:r>
            <a:r>
              <a:rPr lang="en-US" sz="2400" b="1" dirty="0" smtClean="0">
                <a:effectLst>
                  <a:outerShdw blurRad="38100" dist="38100" dir="2700000" algn="tl">
                    <a:srgbClr val="000000">
                      <a:alpha val="43137"/>
                    </a:srgbClr>
                  </a:outerShdw>
                </a:effectLst>
              </a:rPr>
              <a:t>         </a:t>
            </a:r>
            <a:r>
              <a:rPr lang="en-US" sz="2400" dirty="0" smtClean="0"/>
              <a:t>;</a:t>
            </a:r>
          </a:p>
        </p:txBody>
      </p:sp>
      <p:sp>
        <p:nvSpPr>
          <p:cNvPr id="36" name="Rectangle 35"/>
          <p:cNvSpPr/>
          <p:nvPr/>
        </p:nvSpPr>
        <p:spPr>
          <a:xfrm>
            <a:off x="1905000" y="3333750"/>
            <a:ext cx="1021177" cy="461665"/>
          </a:xfrm>
          <a:prstGeom prst="rect">
            <a:avLst/>
          </a:prstGeom>
        </p:spPr>
        <p:txBody>
          <a:bodyPr wrap="none">
            <a:spAutoFit/>
          </a:bodyPr>
          <a:lstStyle/>
          <a:p>
            <a:r>
              <a:rPr lang="en-US" sz="2400" dirty="0" smtClean="0"/>
              <a:t>  stud1</a:t>
            </a:r>
            <a:endParaRPr lang="en-IN" sz="2400" dirty="0"/>
          </a:p>
        </p:txBody>
      </p:sp>
      <p:sp>
        <p:nvSpPr>
          <p:cNvPr id="37" name="Rectangle 36"/>
          <p:cNvSpPr/>
          <p:nvPr/>
        </p:nvSpPr>
        <p:spPr>
          <a:xfrm>
            <a:off x="4648200" y="3657421"/>
            <a:ext cx="4572000" cy="1200329"/>
          </a:xfrm>
          <a:prstGeom prst="rect">
            <a:avLst/>
          </a:prstGeom>
        </p:spPr>
        <p:txBody>
          <a:bodyPr>
            <a:spAutoFit/>
          </a:bodyPr>
          <a:lstStyle/>
          <a:p>
            <a:pPr>
              <a:lnSpc>
                <a:spcPct val="150000"/>
              </a:lnSpc>
            </a:pPr>
            <a:r>
              <a:rPr lang="en-IN" sz="2400" dirty="0" smtClean="0">
                <a:solidFill>
                  <a:schemeClr val="bg1"/>
                </a:solidFill>
              </a:rPr>
              <a:t>-  Memory is allocated only when </a:t>
            </a:r>
            <a:r>
              <a:rPr lang="en-IN" sz="2400" dirty="0" smtClean="0">
                <a:solidFill>
                  <a:srgbClr val="FFFF00"/>
                </a:solidFill>
              </a:rPr>
              <a:t>structure variables </a:t>
            </a:r>
            <a:r>
              <a:rPr lang="en-IN" sz="2400" dirty="0" smtClean="0">
                <a:solidFill>
                  <a:schemeClr val="bg1"/>
                </a:solidFill>
              </a:rPr>
              <a:t>are created.</a:t>
            </a:r>
            <a:endParaRPr lang="en-IN" sz="2400" dirty="0">
              <a:solidFill>
                <a:schemeClr val="bg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nodeType="clickEffect">
                                  <p:stCondLst>
                                    <p:cond delay="0"/>
                                  </p:stCondLst>
                                  <p:childTnLst>
                                    <p:set>
                                      <p:cBhvr additive="base" override="childStyle">
                                        <p:cTn id="10" dur="indefinite"/>
                                        <p:tgtEl>
                                          <p:spTgt spid="36">
                                            <p:txEl>
                                              <p:pRg st="0" end="0"/>
                                            </p:txEl>
                                          </p:spTgt>
                                        </p:tgtEl>
                                        <p:attrNameLst>
                                          <p:attrName>style.color</p:attrName>
                                        </p:attrNameLst>
                                      </p:cBhvr>
                                    </p:set>
                                  </p:childTnLst>
                                </p:cTn>
                              </p:par>
                              <p:par>
                                <p:cTn id="11" presetID="5" presetClass="emph" presetSubtype="1" grpId="0" nodeType="withEffect">
                                  <p:stCondLst>
                                    <p:cond delay="0"/>
                                  </p:stCondLst>
                                  <p:childTnLst>
                                    <p:set>
                                      <p:cBhvr override="childStyle">
                                        <p:cTn id="12" dur="indefinite"/>
                                        <p:tgtEl>
                                          <p:spTgt spid="36">
                                            <p:txEl>
                                              <p:pRg st="0" end="0"/>
                                            </p:txEl>
                                          </p:spTgt>
                                        </p:tgtEl>
                                        <p:attrNameLst>
                                          <p:attrName>style.fontStyle</p:attrName>
                                        </p:attrNameLst>
                                      </p:cBhvr>
                                      <p:to>
                                        <p:strVal val="normal"/>
                                      </p:to>
                                    </p:set>
                                    <p:set>
                                      <p:cBhvr override="childStyle">
                                        <p:cTn id="13" dur="indefinite"/>
                                        <p:tgtEl>
                                          <p:spTgt spid="36">
                                            <p:txEl>
                                              <p:pRg st="0" end="0"/>
                                            </p:txEl>
                                          </p:spTgt>
                                        </p:tgtEl>
                                        <p:attrNameLst>
                                          <p:attrName>style.fontWeight</p:attrName>
                                        </p:attrNameLst>
                                      </p:cBhvr>
                                      <p:to>
                                        <p:strVal val="bold"/>
                                      </p:to>
                                    </p:set>
                                    <p:set>
                                      <p:cBhvr override="childStyle">
                                        <p:cTn id="14" dur="indefinite"/>
                                        <p:tgtEl>
                                          <p:spTgt spid="36">
                                            <p:txEl>
                                              <p:pRg st="0" end="0"/>
                                            </p:txEl>
                                          </p:spTgt>
                                        </p:tgtEl>
                                        <p:attrNameLst>
                                          <p:attrName>style.textDecorationUnderline</p:attrName>
                                        </p:attrNameLst>
                                      </p:cBhvr>
                                      <p:to>
                                        <p:strVal val="fals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strVal val="#ppt_w*0.70"/>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Effect transition="in" filter="fade">
                                      <p:cBhvr>
                                        <p:cTn id="23" dur="1000"/>
                                        <p:tgtEl>
                                          <p:spTgt spid="18"/>
                                        </p:tgtEl>
                                      </p:cBhvr>
                                    </p:animEffect>
                                  </p:childTnLst>
                                </p:cTn>
                              </p:par>
                              <p:par>
                                <p:cTn id="24" presetID="55" presetClass="entr" presetSubtype="0"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0.70"/>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par>
                                <p:cTn id="29" presetID="55" presetClass="entr" presetSubtype="0" fill="hold" grpId="0" nodeType="withEffect">
                                  <p:stCondLst>
                                    <p:cond delay="10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1000" fill="hold"/>
                                        <p:tgtEl>
                                          <p:spTgt spid="26"/>
                                        </p:tgtEl>
                                        <p:attrNameLst>
                                          <p:attrName>ppt_w</p:attrName>
                                        </p:attrNameLst>
                                      </p:cBhvr>
                                      <p:tavLst>
                                        <p:tav tm="0">
                                          <p:val>
                                            <p:strVal val="#ppt_w*0.70"/>
                                          </p:val>
                                        </p:tav>
                                        <p:tav tm="100000">
                                          <p:val>
                                            <p:strVal val="#ppt_w"/>
                                          </p:val>
                                        </p:tav>
                                      </p:tavLst>
                                    </p:anim>
                                    <p:anim calcmode="lin" valueType="num">
                                      <p:cBhvr>
                                        <p:cTn id="37" dur="1000" fill="hold"/>
                                        <p:tgtEl>
                                          <p:spTgt spid="26"/>
                                        </p:tgtEl>
                                        <p:attrNameLst>
                                          <p:attrName>ppt_h</p:attrName>
                                        </p:attrNameLst>
                                      </p:cBhvr>
                                      <p:tavLst>
                                        <p:tav tm="0">
                                          <p:val>
                                            <p:strVal val="#ppt_h"/>
                                          </p:val>
                                        </p:tav>
                                        <p:tav tm="100000">
                                          <p:val>
                                            <p:strVal val="#ppt_h"/>
                                          </p:val>
                                        </p:tav>
                                      </p:tavLst>
                                    </p:anim>
                                    <p:animEffect transition="in" filter="fade">
                                      <p:cBhvr>
                                        <p:cTn id="38" dur="1000"/>
                                        <p:tgtEl>
                                          <p:spTgt spid="26"/>
                                        </p:tgtEl>
                                      </p:cBhvr>
                                    </p:animEffect>
                                  </p:childTnLst>
                                </p:cTn>
                              </p:par>
                              <p:par>
                                <p:cTn id="39" presetID="55" presetClass="entr" presetSubtype="0" fill="hold" grpId="0" nodeType="withEffect">
                                  <p:stCondLst>
                                    <p:cond delay="1500"/>
                                  </p:stCondLst>
                                  <p:childTnLst>
                                    <p:set>
                                      <p:cBhvr>
                                        <p:cTn id="40" dur="1" fill="hold">
                                          <p:stCondLst>
                                            <p:cond delay="0"/>
                                          </p:stCondLst>
                                        </p:cTn>
                                        <p:tgtEl>
                                          <p:spTgt spid="21"/>
                                        </p:tgtEl>
                                        <p:attrNameLst>
                                          <p:attrName>style.visibility</p:attrName>
                                        </p:attrNameLst>
                                      </p:cBhvr>
                                      <p:to>
                                        <p:strVal val="visible"/>
                                      </p:to>
                                    </p:set>
                                    <p:anim calcmode="lin" valueType="num">
                                      <p:cBhvr>
                                        <p:cTn id="41" dur="1000" fill="hold"/>
                                        <p:tgtEl>
                                          <p:spTgt spid="21"/>
                                        </p:tgtEl>
                                        <p:attrNameLst>
                                          <p:attrName>ppt_w</p:attrName>
                                        </p:attrNameLst>
                                      </p:cBhvr>
                                      <p:tavLst>
                                        <p:tav tm="0">
                                          <p:val>
                                            <p:strVal val="#ppt_w*0.70"/>
                                          </p:val>
                                        </p:tav>
                                        <p:tav tm="100000">
                                          <p:val>
                                            <p:strVal val="#ppt_w"/>
                                          </p:val>
                                        </p:tav>
                                      </p:tavLst>
                                    </p:anim>
                                    <p:anim calcmode="lin" valueType="num">
                                      <p:cBhvr>
                                        <p:cTn id="42" dur="1000" fill="hold"/>
                                        <p:tgtEl>
                                          <p:spTgt spid="21"/>
                                        </p:tgtEl>
                                        <p:attrNameLst>
                                          <p:attrName>ppt_h</p:attrName>
                                        </p:attrNameLst>
                                      </p:cBhvr>
                                      <p:tavLst>
                                        <p:tav tm="0">
                                          <p:val>
                                            <p:strVal val="#ppt_h"/>
                                          </p:val>
                                        </p:tav>
                                        <p:tav tm="100000">
                                          <p:val>
                                            <p:strVal val="#ppt_h"/>
                                          </p:val>
                                        </p:tav>
                                      </p:tavLst>
                                    </p:anim>
                                    <p:animEffect transition="in" filter="fade">
                                      <p:cBhvr>
                                        <p:cTn id="43" dur="1000"/>
                                        <p:tgtEl>
                                          <p:spTgt spid="21"/>
                                        </p:tgtEl>
                                      </p:cBhvr>
                                    </p:animEffect>
                                  </p:childTnLst>
                                </p:cTn>
                              </p:par>
                              <p:par>
                                <p:cTn id="44" presetID="55" presetClass="entr" presetSubtype="0" fill="hold" grpId="0" nodeType="withEffect">
                                  <p:stCondLst>
                                    <p:cond delay="20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par>
                                <p:cTn id="49" presetID="55" presetClass="entr" presetSubtype="0" fill="hold" grpId="0" nodeType="withEffect">
                                  <p:stCondLst>
                                    <p:cond delay="25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strVal val="#ppt_w*0.70"/>
                                          </p:val>
                                        </p:tav>
                                        <p:tav tm="100000">
                                          <p:val>
                                            <p:strVal val="#ppt_w"/>
                                          </p:val>
                                        </p:tav>
                                      </p:tavLst>
                                    </p:anim>
                                    <p:anim calcmode="lin" valueType="num">
                                      <p:cBhvr>
                                        <p:cTn id="52" dur="1000" fill="hold"/>
                                        <p:tgtEl>
                                          <p:spTgt spid="22"/>
                                        </p:tgtEl>
                                        <p:attrNameLst>
                                          <p:attrName>ppt_h</p:attrName>
                                        </p:attrNameLst>
                                      </p:cBhvr>
                                      <p:tavLst>
                                        <p:tav tm="0">
                                          <p:val>
                                            <p:strVal val="#ppt_h"/>
                                          </p:val>
                                        </p:tav>
                                        <p:tav tm="100000">
                                          <p:val>
                                            <p:strVal val="#ppt_h"/>
                                          </p:val>
                                        </p:tav>
                                      </p:tavLst>
                                    </p:anim>
                                    <p:animEffect transition="in" filter="fade">
                                      <p:cBhvr>
                                        <p:cTn id="53" dur="1000"/>
                                        <p:tgtEl>
                                          <p:spTgt spid="22"/>
                                        </p:tgtEl>
                                      </p:cBhvr>
                                    </p:animEffect>
                                  </p:childTnLst>
                                </p:cTn>
                              </p:par>
                              <p:par>
                                <p:cTn id="54" presetID="55" presetClass="entr" presetSubtype="0" fill="hold" grpId="0" nodeType="withEffect">
                                  <p:stCondLst>
                                    <p:cond delay="30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1000" fill="hold"/>
                                        <p:tgtEl>
                                          <p:spTgt spid="23"/>
                                        </p:tgtEl>
                                        <p:attrNameLst>
                                          <p:attrName>ppt_w</p:attrName>
                                        </p:attrNameLst>
                                      </p:cBhvr>
                                      <p:tavLst>
                                        <p:tav tm="0">
                                          <p:val>
                                            <p:strVal val="#ppt_w*0.70"/>
                                          </p:val>
                                        </p:tav>
                                        <p:tav tm="100000">
                                          <p:val>
                                            <p:strVal val="#ppt_w"/>
                                          </p:val>
                                        </p:tav>
                                      </p:tavLst>
                                    </p:anim>
                                    <p:anim calcmode="lin" valueType="num">
                                      <p:cBhvr>
                                        <p:cTn id="57" dur="1000" fill="hold"/>
                                        <p:tgtEl>
                                          <p:spTgt spid="23"/>
                                        </p:tgtEl>
                                        <p:attrNameLst>
                                          <p:attrName>ppt_h</p:attrName>
                                        </p:attrNameLst>
                                      </p:cBhvr>
                                      <p:tavLst>
                                        <p:tav tm="0">
                                          <p:val>
                                            <p:strVal val="#ppt_h"/>
                                          </p:val>
                                        </p:tav>
                                        <p:tav tm="100000">
                                          <p:val>
                                            <p:strVal val="#ppt_h"/>
                                          </p:val>
                                        </p:tav>
                                      </p:tavLst>
                                    </p:anim>
                                    <p:animEffect transition="in" filter="fade">
                                      <p:cBhvr>
                                        <p:cTn id="5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p:bldP spid="25" grpId="0"/>
      <p:bldP spid="26" grpId="0"/>
      <p:bldP spid="27" grpId="0"/>
      <p:bldP spid="32" grpId="0"/>
      <p:bldP spid="36" grpId="0" build="allAtOnce"/>
      <p:bldP spid="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8" y="0"/>
            <a:ext cx="467950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0" y="-95250"/>
            <a:ext cx="4572000" cy="3970318"/>
          </a:xfrm>
          <a:prstGeom prst="rect">
            <a:avLst/>
          </a:prstGeom>
          <a:noFill/>
        </p:spPr>
        <p:txBody>
          <a:bodyPr wrap="square" rtlCol="0">
            <a:spAutoFit/>
          </a:bodyPr>
          <a:lstStyle/>
          <a:p>
            <a:pPr lvl="1">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lvl="1">
              <a:lnSpc>
                <a:spcPct val="150000"/>
              </a:lnSpc>
            </a:pPr>
            <a:r>
              <a:rPr lang="en-US" sz="2400" dirty="0" smtClean="0"/>
              <a:t>{</a:t>
            </a:r>
          </a:p>
          <a:p>
            <a:pPr lvl="1">
              <a:lnSpc>
                <a:spcPct val="150000"/>
              </a:lnSpc>
            </a:pPr>
            <a:r>
              <a:rPr lang="en-US" sz="2400" dirty="0" smtClean="0"/>
              <a:t>int roll_no;</a:t>
            </a:r>
          </a:p>
          <a:p>
            <a:pPr lvl="1">
              <a:lnSpc>
                <a:spcPct val="150000"/>
              </a:lnSpc>
            </a:pPr>
            <a:r>
              <a:rPr lang="en-US" sz="2400" dirty="0" smtClean="0"/>
              <a:t>char name[20];</a:t>
            </a:r>
          </a:p>
          <a:p>
            <a:pPr lvl="1">
              <a:lnSpc>
                <a:spcPct val="150000"/>
              </a:lnSpc>
            </a:pPr>
            <a:r>
              <a:rPr lang="en-US" sz="2400" dirty="0" smtClean="0"/>
              <a:t>float marks;</a:t>
            </a:r>
          </a:p>
          <a:p>
            <a:pPr lvl="1">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struct</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 </a:t>
            </a:r>
            <a:r>
              <a:rPr lang="en-US" sz="2400" b="1" dirty="0" smtClean="0">
                <a:solidFill>
                  <a:srgbClr val="FF0000"/>
                </a:solidFill>
                <a:effectLst>
                  <a:outerShdw blurRad="38100" dist="38100" dir="2700000" algn="tl">
                    <a:srgbClr val="000000">
                      <a:alpha val="43137"/>
                    </a:srgbClr>
                  </a:outerShdw>
                </a:effectLst>
              </a:rPr>
              <a:t>stud1, stud2, stud3;</a:t>
            </a:r>
          </a:p>
        </p:txBody>
      </p:sp>
      <p:sp>
        <p:nvSpPr>
          <p:cNvPr id="9" name="TextBox 8"/>
          <p:cNvSpPr txBox="1"/>
          <p:nvPr/>
        </p:nvSpPr>
        <p:spPr>
          <a:xfrm>
            <a:off x="0" y="3651870"/>
            <a:ext cx="4382418" cy="1200329"/>
          </a:xfrm>
          <a:prstGeom prst="rect">
            <a:avLst/>
          </a:prstGeom>
          <a:noFill/>
        </p:spPr>
        <p:txBody>
          <a:bodyPr wrap="none" rtlCol="0">
            <a:spAutoFit/>
          </a:bodyPr>
          <a:lstStyle/>
          <a:p>
            <a:pPr>
              <a:lnSpc>
                <a:spcPct val="150000"/>
              </a:lnSpc>
              <a:buFontTx/>
              <a:buChar char="-"/>
            </a:pPr>
            <a:r>
              <a:rPr lang="en-US" sz="2400" dirty="0" smtClean="0"/>
              <a:t> n number of Structure variables </a:t>
            </a:r>
          </a:p>
          <a:p>
            <a:pPr>
              <a:lnSpc>
                <a:spcPct val="150000"/>
              </a:lnSpc>
            </a:pPr>
            <a:r>
              <a:rPr lang="en-US" sz="2400" dirty="0" smtClean="0"/>
              <a:t>  can be created</a:t>
            </a:r>
            <a:endParaRPr lang="en-IN" sz="2400" dirty="0"/>
          </a:p>
        </p:txBody>
      </p:sp>
      <p:sp>
        <p:nvSpPr>
          <p:cNvPr id="10" name="Rectangle 9"/>
          <p:cNvSpPr/>
          <p:nvPr/>
        </p:nvSpPr>
        <p:spPr>
          <a:xfrm>
            <a:off x="4572000"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1" name="Rectangle 10"/>
          <p:cNvSpPr/>
          <p:nvPr/>
        </p:nvSpPr>
        <p:spPr>
          <a:xfrm>
            <a:off x="4572000"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2" name="Rectangle 11"/>
          <p:cNvSpPr/>
          <p:nvPr/>
        </p:nvSpPr>
        <p:spPr>
          <a:xfrm>
            <a:off x="4572000"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1" name="Rectangle 20"/>
          <p:cNvSpPr/>
          <p:nvPr/>
        </p:nvSpPr>
        <p:spPr>
          <a:xfrm>
            <a:off x="4716016" y="949464"/>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22" name="Rectangle 21"/>
          <p:cNvSpPr/>
          <p:nvPr/>
        </p:nvSpPr>
        <p:spPr>
          <a:xfrm>
            <a:off x="4644008"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23" name="Rectangle 22"/>
          <p:cNvSpPr/>
          <p:nvPr/>
        </p:nvSpPr>
        <p:spPr>
          <a:xfrm>
            <a:off x="4644008"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38" name="Rectangle 37"/>
          <p:cNvSpPr/>
          <p:nvPr/>
        </p:nvSpPr>
        <p:spPr>
          <a:xfrm>
            <a:off x="6084168"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9" name="Rectangle 38"/>
          <p:cNvSpPr/>
          <p:nvPr/>
        </p:nvSpPr>
        <p:spPr>
          <a:xfrm>
            <a:off x="6084168"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0" name="Rectangle 39"/>
          <p:cNvSpPr/>
          <p:nvPr/>
        </p:nvSpPr>
        <p:spPr>
          <a:xfrm>
            <a:off x="6084168"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1" name="Rectangle 40"/>
          <p:cNvSpPr/>
          <p:nvPr/>
        </p:nvSpPr>
        <p:spPr>
          <a:xfrm>
            <a:off x="6228184" y="971550"/>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42" name="Rectangle 41"/>
          <p:cNvSpPr/>
          <p:nvPr/>
        </p:nvSpPr>
        <p:spPr>
          <a:xfrm>
            <a:off x="6156176"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43" name="Rectangle 42"/>
          <p:cNvSpPr/>
          <p:nvPr/>
        </p:nvSpPr>
        <p:spPr>
          <a:xfrm>
            <a:off x="6156176"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44" name="Rectangle 43"/>
          <p:cNvSpPr/>
          <p:nvPr/>
        </p:nvSpPr>
        <p:spPr>
          <a:xfrm>
            <a:off x="7596336" y="971550"/>
            <a:ext cx="1440160" cy="682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5" name="Rectangle 44"/>
          <p:cNvSpPr/>
          <p:nvPr/>
        </p:nvSpPr>
        <p:spPr>
          <a:xfrm>
            <a:off x="7596336" y="1600058"/>
            <a:ext cx="1440160"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6" name="Rectangle 45"/>
          <p:cNvSpPr/>
          <p:nvPr/>
        </p:nvSpPr>
        <p:spPr>
          <a:xfrm>
            <a:off x="7596336" y="2626172"/>
            <a:ext cx="1440160" cy="9361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47" name="Rectangle 46"/>
          <p:cNvSpPr/>
          <p:nvPr/>
        </p:nvSpPr>
        <p:spPr>
          <a:xfrm>
            <a:off x="7740352" y="971550"/>
            <a:ext cx="1152128" cy="707886"/>
          </a:xfrm>
          <a:prstGeom prst="rect">
            <a:avLst/>
          </a:prstGeom>
        </p:spPr>
        <p:txBody>
          <a:bodyPr wrap="square">
            <a:spAutoFit/>
          </a:bodyPr>
          <a:lstStyle/>
          <a:p>
            <a:pPr algn="ctr"/>
            <a:r>
              <a:rPr lang="en-US" sz="2000" b="1" dirty="0" smtClean="0"/>
              <a:t>roll_no</a:t>
            </a:r>
          </a:p>
          <a:p>
            <a:pPr algn="ctr"/>
            <a:r>
              <a:rPr lang="en-US" sz="2000" dirty="0" smtClean="0"/>
              <a:t>(2 bytes) </a:t>
            </a:r>
            <a:endParaRPr lang="en-IN" sz="2000" dirty="0"/>
          </a:p>
        </p:txBody>
      </p:sp>
      <p:sp>
        <p:nvSpPr>
          <p:cNvPr id="48" name="Rectangle 47"/>
          <p:cNvSpPr/>
          <p:nvPr/>
        </p:nvSpPr>
        <p:spPr>
          <a:xfrm>
            <a:off x="7668344" y="1733550"/>
            <a:ext cx="1368152" cy="707886"/>
          </a:xfrm>
          <a:prstGeom prst="rect">
            <a:avLst/>
          </a:prstGeom>
        </p:spPr>
        <p:txBody>
          <a:bodyPr wrap="square">
            <a:spAutoFit/>
          </a:bodyPr>
          <a:lstStyle/>
          <a:p>
            <a:pPr algn="ctr"/>
            <a:r>
              <a:rPr lang="en-US" sz="2000" b="1" dirty="0" smtClean="0"/>
              <a:t>name</a:t>
            </a:r>
          </a:p>
          <a:p>
            <a:pPr algn="ctr"/>
            <a:r>
              <a:rPr lang="en-US" sz="2000" dirty="0" smtClean="0"/>
              <a:t>(20 bytes) </a:t>
            </a:r>
            <a:endParaRPr lang="en-IN" sz="2000" dirty="0"/>
          </a:p>
        </p:txBody>
      </p:sp>
      <p:sp>
        <p:nvSpPr>
          <p:cNvPr id="49" name="Rectangle 48"/>
          <p:cNvSpPr/>
          <p:nvPr/>
        </p:nvSpPr>
        <p:spPr>
          <a:xfrm>
            <a:off x="7668344" y="2734184"/>
            <a:ext cx="1224136" cy="707886"/>
          </a:xfrm>
          <a:prstGeom prst="rect">
            <a:avLst/>
          </a:prstGeom>
        </p:spPr>
        <p:txBody>
          <a:bodyPr wrap="square">
            <a:spAutoFit/>
          </a:bodyPr>
          <a:lstStyle/>
          <a:p>
            <a:pPr algn="ctr"/>
            <a:r>
              <a:rPr lang="en-US" sz="2000" b="1" dirty="0" smtClean="0"/>
              <a:t>marks</a:t>
            </a:r>
          </a:p>
          <a:p>
            <a:pPr algn="ctr"/>
            <a:r>
              <a:rPr lang="en-US" sz="2000" dirty="0" smtClean="0"/>
              <a:t>(4 bytes) </a:t>
            </a:r>
            <a:endParaRPr lang="en-IN" sz="2000" dirty="0"/>
          </a:p>
        </p:txBody>
      </p:sp>
      <p:sp>
        <p:nvSpPr>
          <p:cNvPr id="50" name="TextBox 49"/>
          <p:cNvSpPr txBox="1"/>
          <p:nvPr/>
        </p:nvSpPr>
        <p:spPr>
          <a:xfrm>
            <a:off x="6300192" y="514350"/>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stud2</a:t>
            </a:r>
            <a:endParaRPr lang="en-IN" sz="2400" b="1" dirty="0">
              <a:solidFill>
                <a:schemeClr val="bg1"/>
              </a:solidFill>
              <a:effectLst>
                <a:outerShdw blurRad="38100" dist="38100" dir="2700000" algn="tl">
                  <a:srgbClr val="000000">
                    <a:alpha val="43137"/>
                  </a:srgbClr>
                </a:outerShdw>
              </a:effectLst>
            </a:endParaRPr>
          </a:p>
        </p:txBody>
      </p:sp>
      <p:sp>
        <p:nvSpPr>
          <p:cNvPr id="51" name="Rectangle 50"/>
          <p:cNvSpPr/>
          <p:nvPr/>
        </p:nvSpPr>
        <p:spPr>
          <a:xfrm>
            <a:off x="4788025" y="514350"/>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sp>
        <p:nvSpPr>
          <p:cNvPr id="52" name="TextBox 51"/>
          <p:cNvSpPr txBox="1"/>
          <p:nvPr/>
        </p:nvSpPr>
        <p:spPr>
          <a:xfrm>
            <a:off x="7812360" y="536562"/>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stud3</a:t>
            </a:r>
            <a:endParaRPr lang="en-IN" sz="2400" b="1" dirty="0">
              <a:solidFill>
                <a:schemeClr val="bg1"/>
              </a:solidFill>
              <a:effectLst>
                <a:outerShdw blurRad="38100" dist="38100" dir="2700000" algn="tl">
                  <a:srgbClr val="000000">
                    <a:alpha val="43137"/>
                  </a:srgbClr>
                </a:outerShdw>
              </a:effectLst>
            </a:endParaRPr>
          </a:p>
        </p:txBody>
      </p:sp>
      <p:sp>
        <p:nvSpPr>
          <p:cNvPr id="53" name="Rectangle 52"/>
          <p:cNvSpPr/>
          <p:nvPr/>
        </p:nvSpPr>
        <p:spPr>
          <a:xfrm>
            <a:off x="4716016"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sp>
        <p:nvSpPr>
          <p:cNvPr id="54" name="Rectangle 53"/>
          <p:cNvSpPr/>
          <p:nvPr/>
        </p:nvSpPr>
        <p:spPr>
          <a:xfrm>
            <a:off x="6228184"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sp>
        <p:nvSpPr>
          <p:cNvPr id="55" name="Rectangle 54"/>
          <p:cNvSpPr/>
          <p:nvPr/>
        </p:nvSpPr>
        <p:spPr>
          <a:xfrm>
            <a:off x="7740352" y="3588663"/>
            <a:ext cx="1166858" cy="430887"/>
          </a:xfrm>
          <a:prstGeom prst="rect">
            <a:avLst/>
          </a:prstGeom>
        </p:spPr>
        <p:txBody>
          <a:bodyPr wrap="none">
            <a:spAutoFit/>
          </a:bodyPr>
          <a:lstStyle/>
          <a:p>
            <a:r>
              <a:rPr lang="en-US" sz="2200" b="1" dirty="0" smtClean="0">
                <a:solidFill>
                  <a:schemeClr val="bg1"/>
                </a:solidFill>
                <a:effectLst>
                  <a:outerShdw blurRad="38100" dist="38100" dir="2700000" algn="tl">
                    <a:srgbClr val="000000">
                      <a:alpha val="43137"/>
                    </a:srgbClr>
                  </a:outerShdw>
                </a:effectLst>
              </a:rPr>
              <a:t>26 bytes</a:t>
            </a:r>
            <a:endParaRPr lang="en-IN" sz="2200"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0.70"/>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par>
                                <p:cTn id="20" presetID="55" presetClass="entr" presetSubtype="0"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par>
                                <p:cTn id="25" presetID="55" presetClass="entr" presetSubtype="0"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strVal val="#ppt_w*0.70"/>
                                          </p:val>
                                        </p:tav>
                                        <p:tav tm="100000">
                                          <p:val>
                                            <p:strVal val="#ppt_w"/>
                                          </p:val>
                                        </p:tav>
                                      </p:tavLst>
                                    </p:anim>
                                    <p:anim calcmode="lin" valueType="num">
                                      <p:cBhvr>
                                        <p:cTn id="28" dur="1000" fill="hold"/>
                                        <p:tgtEl>
                                          <p:spTgt spid="22"/>
                                        </p:tgtEl>
                                        <p:attrNameLst>
                                          <p:attrName>ppt_h</p:attrName>
                                        </p:attrNameLst>
                                      </p:cBhvr>
                                      <p:tavLst>
                                        <p:tav tm="0">
                                          <p:val>
                                            <p:strVal val="#ppt_h"/>
                                          </p:val>
                                        </p:tav>
                                        <p:tav tm="100000">
                                          <p:val>
                                            <p:strVal val="#ppt_h"/>
                                          </p:val>
                                        </p:tav>
                                      </p:tavLst>
                                    </p:anim>
                                    <p:animEffect transition="in" filter="fade">
                                      <p:cBhvr>
                                        <p:cTn id="29" dur="1000"/>
                                        <p:tgtEl>
                                          <p:spTgt spid="22"/>
                                        </p:tgtEl>
                                      </p:cBhvr>
                                    </p:animEffect>
                                  </p:childTnLst>
                                </p:cTn>
                              </p:par>
                              <p:par>
                                <p:cTn id="30" presetID="55" presetClass="entr" presetSubtype="0" fill="hold" grpId="0" nodeType="withEffect">
                                  <p:stCondLst>
                                    <p:cond delay="25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par>
                                <p:cTn id="35" presetID="55" presetClass="entr" presetSubtype="0" fill="hold" grpId="0" nodeType="withEffect">
                                  <p:stCondLst>
                                    <p:cond delay="300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ppt_w</p:attrName>
                                        </p:attrNameLst>
                                      </p:cBhvr>
                                      <p:tavLst>
                                        <p:tav tm="0">
                                          <p:val>
                                            <p:strVal val="#ppt_w*0.70"/>
                                          </p:val>
                                        </p:tav>
                                        <p:tav tm="100000">
                                          <p:val>
                                            <p:strVal val="#ppt_w"/>
                                          </p:val>
                                        </p:tav>
                                      </p:tavLst>
                                    </p:anim>
                                    <p:anim calcmode="lin" valueType="num">
                                      <p:cBhvr>
                                        <p:cTn id="38" dur="1000" fill="hold"/>
                                        <p:tgtEl>
                                          <p:spTgt spid="23"/>
                                        </p:tgtEl>
                                        <p:attrNameLst>
                                          <p:attrName>ppt_h</p:attrName>
                                        </p:attrNameLst>
                                      </p:cBhvr>
                                      <p:tavLst>
                                        <p:tav tm="0">
                                          <p:val>
                                            <p:strVal val="#ppt_h"/>
                                          </p:val>
                                        </p:tav>
                                        <p:tav tm="100000">
                                          <p:val>
                                            <p:strVal val="#ppt_h"/>
                                          </p:val>
                                        </p:tav>
                                      </p:tavLst>
                                    </p:anim>
                                    <p:animEffect transition="in" filter="fade">
                                      <p:cBhvr>
                                        <p:cTn id="39" dur="1000"/>
                                        <p:tgtEl>
                                          <p:spTgt spid="23"/>
                                        </p:tgtEl>
                                      </p:cBhvr>
                                    </p:animEffect>
                                  </p:childTnLst>
                                </p:cTn>
                              </p:par>
                              <p:par>
                                <p:cTn id="40" presetID="55" presetClass="entr" presetSubtype="0" fill="hold" grpId="0" nodeType="withEffect">
                                  <p:stCondLst>
                                    <p:cond delay="3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1000" fill="hold"/>
                                        <p:tgtEl>
                                          <p:spTgt spid="53"/>
                                        </p:tgtEl>
                                        <p:attrNameLst>
                                          <p:attrName>ppt_w</p:attrName>
                                        </p:attrNameLst>
                                      </p:cBhvr>
                                      <p:tavLst>
                                        <p:tav tm="0">
                                          <p:val>
                                            <p:strVal val="#ppt_w*0.70"/>
                                          </p:val>
                                        </p:tav>
                                        <p:tav tm="100000">
                                          <p:val>
                                            <p:strVal val="#ppt_w"/>
                                          </p:val>
                                        </p:tav>
                                      </p:tavLst>
                                    </p:anim>
                                    <p:anim calcmode="lin" valueType="num">
                                      <p:cBhvr>
                                        <p:cTn id="43" dur="1000" fill="hold"/>
                                        <p:tgtEl>
                                          <p:spTgt spid="53"/>
                                        </p:tgtEl>
                                        <p:attrNameLst>
                                          <p:attrName>ppt_h</p:attrName>
                                        </p:attrNameLst>
                                      </p:cBhvr>
                                      <p:tavLst>
                                        <p:tav tm="0">
                                          <p:val>
                                            <p:strVal val="#ppt_h"/>
                                          </p:val>
                                        </p:tav>
                                        <p:tav tm="100000">
                                          <p:val>
                                            <p:strVal val="#ppt_h"/>
                                          </p:val>
                                        </p:tav>
                                      </p:tavLst>
                                    </p:anim>
                                    <p:animEffect transition="in" filter="fade">
                                      <p:cBhvr>
                                        <p:cTn id="44" dur="10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1000" fill="hold"/>
                                        <p:tgtEl>
                                          <p:spTgt spid="38"/>
                                        </p:tgtEl>
                                        <p:attrNameLst>
                                          <p:attrName>ppt_w</p:attrName>
                                        </p:attrNameLst>
                                      </p:cBhvr>
                                      <p:tavLst>
                                        <p:tav tm="0">
                                          <p:val>
                                            <p:strVal val="#ppt_w*0.70"/>
                                          </p:val>
                                        </p:tav>
                                        <p:tav tm="100000">
                                          <p:val>
                                            <p:strVal val="#ppt_w"/>
                                          </p:val>
                                        </p:tav>
                                      </p:tavLst>
                                    </p:anim>
                                    <p:anim calcmode="lin" valueType="num">
                                      <p:cBhvr>
                                        <p:cTn id="50" dur="1000" fill="hold"/>
                                        <p:tgtEl>
                                          <p:spTgt spid="38"/>
                                        </p:tgtEl>
                                        <p:attrNameLst>
                                          <p:attrName>ppt_h</p:attrName>
                                        </p:attrNameLst>
                                      </p:cBhvr>
                                      <p:tavLst>
                                        <p:tav tm="0">
                                          <p:val>
                                            <p:strVal val="#ppt_h"/>
                                          </p:val>
                                        </p:tav>
                                        <p:tav tm="100000">
                                          <p:val>
                                            <p:strVal val="#ppt_h"/>
                                          </p:val>
                                        </p:tav>
                                      </p:tavLst>
                                    </p:anim>
                                    <p:animEffect transition="in" filter="fade">
                                      <p:cBhvr>
                                        <p:cTn id="51" dur="1000"/>
                                        <p:tgtEl>
                                          <p:spTgt spid="38"/>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p:cTn id="54" dur="1000" fill="hold"/>
                                        <p:tgtEl>
                                          <p:spTgt spid="41"/>
                                        </p:tgtEl>
                                        <p:attrNameLst>
                                          <p:attrName>ppt_w</p:attrName>
                                        </p:attrNameLst>
                                      </p:cBhvr>
                                      <p:tavLst>
                                        <p:tav tm="0">
                                          <p:val>
                                            <p:strVal val="#ppt_w*0.70"/>
                                          </p:val>
                                        </p:tav>
                                        <p:tav tm="100000">
                                          <p:val>
                                            <p:strVal val="#ppt_w"/>
                                          </p:val>
                                        </p:tav>
                                      </p:tavLst>
                                    </p:anim>
                                    <p:anim calcmode="lin" valueType="num">
                                      <p:cBhvr>
                                        <p:cTn id="55" dur="1000" fill="hold"/>
                                        <p:tgtEl>
                                          <p:spTgt spid="41"/>
                                        </p:tgtEl>
                                        <p:attrNameLst>
                                          <p:attrName>ppt_h</p:attrName>
                                        </p:attrNameLst>
                                      </p:cBhvr>
                                      <p:tavLst>
                                        <p:tav tm="0">
                                          <p:val>
                                            <p:strVal val="#ppt_h"/>
                                          </p:val>
                                        </p:tav>
                                        <p:tav tm="100000">
                                          <p:val>
                                            <p:strVal val="#ppt_h"/>
                                          </p:val>
                                        </p:tav>
                                      </p:tavLst>
                                    </p:anim>
                                    <p:animEffect transition="in" filter="fade">
                                      <p:cBhvr>
                                        <p:cTn id="56" dur="1000"/>
                                        <p:tgtEl>
                                          <p:spTgt spid="41"/>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1000" fill="hold"/>
                                        <p:tgtEl>
                                          <p:spTgt spid="39"/>
                                        </p:tgtEl>
                                        <p:attrNameLst>
                                          <p:attrName>ppt_w</p:attrName>
                                        </p:attrNameLst>
                                      </p:cBhvr>
                                      <p:tavLst>
                                        <p:tav tm="0">
                                          <p:val>
                                            <p:strVal val="#ppt_w*0.70"/>
                                          </p:val>
                                        </p:tav>
                                        <p:tav tm="100000">
                                          <p:val>
                                            <p:strVal val="#ppt_w"/>
                                          </p:val>
                                        </p:tav>
                                      </p:tavLst>
                                    </p:anim>
                                    <p:anim calcmode="lin" valueType="num">
                                      <p:cBhvr>
                                        <p:cTn id="60" dur="1000" fill="hold"/>
                                        <p:tgtEl>
                                          <p:spTgt spid="39"/>
                                        </p:tgtEl>
                                        <p:attrNameLst>
                                          <p:attrName>ppt_h</p:attrName>
                                        </p:attrNameLst>
                                      </p:cBhvr>
                                      <p:tavLst>
                                        <p:tav tm="0">
                                          <p:val>
                                            <p:strVal val="#ppt_h"/>
                                          </p:val>
                                        </p:tav>
                                        <p:tav tm="100000">
                                          <p:val>
                                            <p:strVal val="#ppt_h"/>
                                          </p:val>
                                        </p:tav>
                                      </p:tavLst>
                                    </p:anim>
                                    <p:animEffect transition="in" filter="fade">
                                      <p:cBhvr>
                                        <p:cTn id="61" dur="1000"/>
                                        <p:tgtEl>
                                          <p:spTgt spid="39"/>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1000" fill="hold"/>
                                        <p:tgtEl>
                                          <p:spTgt spid="42"/>
                                        </p:tgtEl>
                                        <p:attrNameLst>
                                          <p:attrName>ppt_w</p:attrName>
                                        </p:attrNameLst>
                                      </p:cBhvr>
                                      <p:tavLst>
                                        <p:tav tm="0">
                                          <p:val>
                                            <p:strVal val="#ppt_w*0.70"/>
                                          </p:val>
                                        </p:tav>
                                        <p:tav tm="100000">
                                          <p:val>
                                            <p:strVal val="#ppt_w"/>
                                          </p:val>
                                        </p:tav>
                                      </p:tavLst>
                                    </p:anim>
                                    <p:anim calcmode="lin" valueType="num">
                                      <p:cBhvr>
                                        <p:cTn id="65" dur="1000" fill="hold"/>
                                        <p:tgtEl>
                                          <p:spTgt spid="42"/>
                                        </p:tgtEl>
                                        <p:attrNameLst>
                                          <p:attrName>ppt_h</p:attrName>
                                        </p:attrNameLst>
                                      </p:cBhvr>
                                      <p:tavLst>
                                        <p:tav tm="0">
                                          <p:val>
                                            <p:strVal val="#ppt_h"/>
                                          </p:val>
                                        </p:tav>
                                        <p:tav tm="100000">
                                          <p:val>
                                            <p:strVal val="#ppt_h"/>
                                          </p:val>
                                        </p:tav>
                                      </p:tavLst>
                                    </p:anim>
                                    <p:animEffect transition="in" filter="fade">
                                      <p:cBhvr>
                                        <p:cTn id="66" dur="1000"/>
                                        <p:tgtEl>
                                          <p:spTgt spid="42"/>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1000" fill="hold"/>
                                        <p:tgtEl>
                                          <p:spTgt spid="43"/>
                                        </p:tgtEl>
                                        <p:attrNameLst>
                                          <p:attrName>ppt_w</p:attrName>
                                        </p:attrNameLst>
                                      </p:cBhvr>
                                      <p:tavLst>
                                        <p:tav tm="0">
                                          <p:val>
                                            <p:strVal val="#ppt_w*0.70"/>
                                          </p:val>
                                        </p:tav>
                                        <p:tav tm="100000">
                                          <p:val>
                                            <p:strVal val="#ppt_w"/>
                                          </p:val>
                                        </p:tav>
                                      </p:tavLst>
                                    </p:anim>
                                    <p:anim calcmode="lin" valueType="num">
                                      <p:cBhvr>
                                        <p:cTn id="70" dur="1000" fill="hold"/>
                                        <p:tgtEl>
                                          <p:spTgt spid="43"/>
                                        </p:tgtEl>
                                        <p:attrNameLst>
                                          <p:attrName>ppt_h</p:attrName>
                                        </p:attrNameLst>
                                      </p:cBhvr>
                                      <p:tavLst>
                                        <p:tav tm="0">
                                          <p:val>
                                            <p:strVal val="#ppt_h"/>
                                          </p:val>
                                        </p:tav>
                                        <p:tav tm="100000">
                                          <p:val>
                                            <p:strVal val="#ppt_h"/>
                                          </p:val>
                                        </p:tav>
                                      </p:tavLst>
                                    </p:anim>
                                    <p:animEffect transition="in" filter="fade">
                                      <p:cBhvr>
                                        <p:cTn id="71" dur="1000"/>
                                        <p:tgtEl>
                                          <p:spTgt spid="43"/>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p:cTn id="74" dur="1000" fill="hold"/>
                                        <p:tgtEl>
                                          <p:spTgt spid="40"/>
                                        </p:tgtEl>
                                        <p:attrNameLst>
                                          <p:attrName>ppt_w</p:attrName>
                                        </p:attrNameLst>
                                      </p:cBhvr>
                                      <p:tavLst>
                                        <p:tav tm="0">
                                          <p:val>
                                            <p:strVal val="#ppt_w*0.70"/>
                                          </p:val>
                                        </p:tav>
                                        <p:tav tm="100000">
                                          <p:val>
                                            <p:strVal val="#ppt_w"/>
                                          </p:val>
                                        </p:tav>
                                      </p:tavLst>
                                    </p:anim>
                                    <p:anim calcmode="lin" valueType="num">
                                      <p:cBhvr>
                                        <p:cTn id="75" dur="1000" fill="hold"/>
                                        <p:tgtEl>
                                          <p:spTgt spid="40"/>
                                        </p:tgtEl>
                                        <p:attrNameLst>
                                          <p:attrName>ppt_h</p:attrName>
                                        </p:attrNameLst>
                                      </p:cBhvr>
                                      <p:tavLst>
                                        <p:tav tm="0">
                                          <p:val>
                                            <p:strVal val="#ppt_h"/>
                                          </p:val>
                                        </p:tav>
                                        <p:tav tm="100000">
                                          <p:val>
                                            <p:strVal val="#ppt_h"/>
                                          </p:val>
                                        </p:tav>
                                      </p:tavLst>
                                    </p:anim>
                                    <p:animEffect transition="in" filter="fade">
                                      <p:cBhvr>
                                        <p:cTn id="76" dur="1000"/>
                                        <p:tgtEl>
                                          <p:spTgt spid="40"/>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p:cTn id="79" dur="1000" fill="hold"/>
                                        <p:tgtEl>
                                          <p:spTgt spid="54"/>
                                        </p:tgtEl>
                                        <p:attrNameLst>
                                          <p:attrName>ppt_w</p:attrName>
                                        </p:attrNameLst>
                                      </p:cBhvr>
                                      <p:tavLst>
                                        <p:tav tm="0">
                                          <p:val>
                                            <p:strVal val="#ppt_w*0.70"/>
                                          </p:val>
                                        </p:tav>
                                        <p:tav tm="100000">
                                          <p:val>
                                            <p:strVal val="#ppt_w"/>
                                          </p:val>
                                        </p:tav>
                                      </p:tavLst>
                                    </p:anim>
                                    <p:anim calcmode="lin" valueType="num">
                                      <p:cBhvr>
                                        <p:cTn id="80" dur="1000" fill="hold"/>
                                        <p:tgtEl>
                                          <p:spTgt spid="54"/>
                                        </p:tgtEl>
                                        <p:attrNameLst>
                                          <p:attrName>ppt_h</p:attrName>
                                        </p:attrNameLst>
                                      </p:cBhvr>
                                      <p:tavLst>
                                        <p:tav tm="0">
                                          <p:val>
                                            <p:strVal val="#ppt_h"/>
                                          </p:val>
                                        </p:tav>
                                        <p:tav tm="100000">
                                          <p:val>
                                            <p:strVal val="#ppt_h"/>
                                          </p:val>
                                        </p:tav>
                                      </p:tavLst>
                                    </p:anim>
                                    <p:animEffect transition="in" filter="fade">
                                      <p:cBhvr>
                                        <p:cTn id="81" dur="1000"/>
                                        <p:tgtEl>
                                          <p:spTgt spid="54"/>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p:cTn id="84" dur="1000" fill="hold"/>
                                        <p:tgtEl>
                                          <p:spTgt spid="50"/>
                                        </p:tgtEl>
                                        <p:attrNameLst>
                                          <p:attrName>ppt_w</p:attrName>
                                        </p:attrNameLst>
                                      </p:cBhvr>
                                      <p:tavLst>
                                        <p:tav tm="0">
                                          <p:val>
                                            <p:strVal val="#ppt_w*0.70"/>
                                          </p:val>
                                        </p:tav>
                                        <p:tav tm="100000">
                                          <p:val>
                                            <p:strVal val="#ppt_w"/>
                                          </p:val>
                                        </p:tav>
                                      </p:tavLst>
                                    </p:anim>
                                    <p:anim calcmode="lin" valueType="num">
                                      <p:cBhvr>
                                        <p:cTn id="85" dur="1000" fill="hold"/>
                                        <p:tgtEl>
                                          <p:spTgt spid="50"/>
                                        </p:tgtEl>
                                        <p:attrNameLst>
                                          <p:attrName>ppt_h</p:attrName>
                                        </p:attrNameLst>
                                      </p:cBhvr>
                                      <p:tavLst>
                                        <p:tav tm="0">
                                          <p:val>
                                            <p:strVal val="#ppt_h"/>
                                          </p:val>
                                        </p:tav>
                                        <p:tav tm="100000">
                                          <p:val>
                                            <p:strVal val="#ppt_h"/>
                                          </p:val>
                                        </p:tav>
                                      </p:tavLst>
                                    </p:anim>
                                    <p:animEffect transition="in" filter="fade">
                                      <p:cBhvr>
                                        <p:cTn id="86" dur="10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1000" fill="hold"/>
                                        <p:tgtEl>
                                          <p:spTgt spid="52"/>
                                        </p:tgtEl>
                                        <p:attrNameLst>
                                          <p:attrName>ppt_w</p:attrName>
                                        </p:attrNameLst>
                                      </p:cBhvr>
                                      <p:tavLst>
                                        <p:tav tm="0">
                                          <p:val>
                                            <p:strVal val="#ppt_w*0.70"/>
                                          </p:val>
                                        </p:tav>
                                        <p:tav tm="100000">
                                          <p:val>
                                            <p:strVal val="#ppt_w"/>
                                          </p:val>
                                        </p:tav>
                                      </p:tavLst>
                                    </p:anim>
                                    <p:anim calcmode="lin" valueType="num">
                                      <p:cBhvr>
                                        <p:cTn id="92" dur="1000" fill="hold"/>
                                        <p:tgtEl>
                                          <p:spTgt spid="52"/>
                                        </p:tgtEl>
                                        <p:attrNameLst>
                                          <p:attrName>ppt_h</p:attrName>
                                        </p:attrNameLst>
                                      </p:cBhvr>
                                      <p:tavLst>
                                        <p:tav tm="0">
                                          <p:val>
                                            <p:strVal val="#ppt_h"/>
                                          </p:val>
                                        </p:tav>
                                        <p:tav tm="100000">
                                          <p:val>
                                            <p:strVal val="#ppt_h"/>
                                          </p:val>
                                        </p:tav>
                                      </p:tavLst>
                                    </p:anim>
                                    <p:animEffect transition="in" filter="fade">
                                      <p:cBhvr>
                                        <p:cTn id="93" dur="1000"/>
                                        <p:tgtEl>
                                          <p:spTgt spid="52"/>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1000" fill="hold"/>
                                        <p:tgtEl>
                                          <p:spTgt spid="47"/>
                                        </p:tgtEl>
                                        <p:attrNameLst>
                                          <p:attrName>ppt_w</p:attrName>
                                        </p:attrNameLst>
                                      </p:cBhvr>
                                      <p:tavLst>
                                        <p:tav tm="0">
                                          <p:val>
                                            <p:strVal val="#ppt_w*0.70"/>
                                          </p:val>
                                        </p:tav>
                                        <p:tav tm="100000">
                                          <p:val>
                                            <p:strVal val="#ppt_w"/>
                                          </p:val>
                                        </p:tav>
                                      </p:tavLst>
                                    </p:anim>
                                    <p:anim calcmode="lin" valueType="num">
                                      <p:cBhvr>
                                        <p:cTn id="97" dur="1000" fill="hold"/>
                                        <p:tgtEl>
                                          <p:spTgt spid="47"/>
                                        </p:tgtEl>
                                        <p:attrNameLst>
                                          <p:attrName>ppt_h</p:attrName>
                                        </p:attrNameLst>
                                      </p:cBhvr>
                                      <p:tavLst>
                                        <p:tav tm="0">
                                          <p:val>
                                            <p:strVal val="#ppt_h"/>
                                          </p:val>
                                        </p:tav>
                                        <p:tav tm="100000">
                                          <p:val>
                                            <p:strVal val="#ppt_h"/>
                                          </p:val>
                                        </p:tav>
                                      </p:tavLst>
                                    </p:anim>
                                    <p:animEffect transition="in" filter="fade">
                                      <p:cBhvr>
                                        <p:cTn id="98" dur="1000"/>
                                        <p:tgtEl>
                                          <p:spTgt spid="47"/>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1000" fill="hold"/>
                                        <p:tgtEl>
                                          <p:spTgt spid="44"/>
                                        </p:tgtEl>
                                        <p:attrNameLst>
                                          <p:attrName>ppt_w</p:attrName>
                                        </p:attrNameLst>
                                      </p:cBhvr>
                                      <p:tavLst>
                                        <p:tav tm="0">
                                          <p:val>
                                            <p:strVal val="#ppt_w*0.70"/>
                                          </p:val>
                                        </p:tav>
                                        <p:tav tm="100000">
                                          <p:val>
                                            <p:strVal val="#ppt_w"/>
                                          </p:val>
                                        </p:tav>
                                      </p:tavLst>
                                    </p:anim>
                                    <p:anim calcmode="lin" valueType="num">
                                      <p:cBhvr>
                                        <p:cTn id="102" dur="1000" fill="hold"/>
                                        <p:tgtEl>
                                          <p:spTgt spid="44"/>
                                        </p:tgtEl>
                                        <p:attrNameLst>
                                          <p:attrName>ppt_h</p:attrName>
                                        </p:attrNameLst>
                                      </p:cBhvr>
                                      <p:tavLst>
                                        <p:tav tm="0">
                                          <p:val>
                                            <p:strVal val="#ppt_h"/>
                                          </p:val>
                                        </p:tav>
                                        <p:tav tm="100000">
                                          <p:val>
                                            <p:strVal val="#ppt_h"/>
                                          </p:val>
                                        </p:tav>
                                      </p:tavLst>
                                    </p:anim>
                                    <p:animEffect transition="in" filter="fade">
                                      <p:cBhvr>
                                        <p:cTn id="103" dur="1000"/>
                                        <p:tgtEl>
                                          <p:spTgt spid="44"/>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1000" fill="hold"/>
                                        <p:tgtEl>
                                          <p:spTgt spid="48"/>
                                        </p:tgtEl>
                                        <p:attrNameLst>
                                          <p:attrName>ppt_w</p:attrName>
                                        </p:attrNameLst>
                                      </p:cBhvr>
                                      <p:tavLst>
                                        <p:tav tm="0">
                                          <p:val>
                                            <p:strVal val="#ppt_w*0.70"/>
                                          </p:val>
                                        </p:tav>
                                        <p:tav tm="100000">
                                          <p:val>
                                            <p:strVal val="#ppt_w"/>
                                          </p:val>
                                        </p:tav>
                                      </p:tavLst>
                                    </p:anim>
                                    <p:anim calcmode="lin" valueType="num">
                                      <p:cBhvr>
                                        <p:cTn id="107" dur="1000" fill="hold"/>
                                        <p:tgtEl>
                                          <p:spTgt spid="48"/>
                                        </p:tgtEl>
                                        <p:attrNameLst>
                                          <p:attrName>ppt_h</p:attrName>
                                        </p:attrNameLst>
                                      </p:cBhvr>
                                      <p:tavLst>
                                        <p:tav tm="0">
                                          <p:val>
                                            <p:strVal val="#ppt_h"/>
                                          </p:val>
                                        </p:tav>
                                        <p:tav tm="100000">
                                          <p:val>
                                            <p:strVal val="#ppt_h"/>
                                          </p:val>
                                        </p:tav>
                                      </p:tavLst>
                                    </p:anim>
                                    <p:animEffect transition="in" filter="fade">
                                      <p:cBhvr>
                                        <p:cTn id="108" dur="1000"/>
                                        <p:tgtEl>
                                          <p:spTgt spid="48"/>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1000" fill="hold"/>
                                        <p:tgtEl>
                                          <p:spTgt spid="45"/>
                                        </p:tgtEl>
                                        <p:attrNameLst>
                                          <p:attrName>ppt_w</p:attrName>
                                        </p:attrNameLst>
                                      </p:cBhvr>
                                      <p:tavLst>
                                        <p:tav tm="0">
                                          <p:val>
                                            <p:strVal val="#ppt_w*0.70"/>
                                          </p:val>
                                        </p:tav>
                                        <p:tav tm="100000">
                                          <p:val>
                                            <p:strVal val="#ppt_w"/>
                                          </p:val>
                                        </p:tav>
                                      </p:tavLst>
                                    </p:anim>
                                    <p:anim calcmode="lin" valueType="num">
                                      <p:cBhvr>
                                        <p:cTn id="112" dur="1000" fill="hold"/>
                                        <p:tgtEl>
                                          <p:spTgt spid="45"/>
                                        </p:tgtEl>
                                        <p:attrNameLst>
                                          <p:attrName>ppt_h</p:attrName>
                                        </p:attrNameLst>
                                      </p:cBhvr>
                                      <p:tavLst>
                                        <p:tav tm="0">
                                          <p:val>
                                            <p:strVal val="#ppt_h"/>
                                          </p:val>
                                        </p:tav>
                                        <p:tav tm="100000">
                                          <p:val>
                                            <p:strVal val="#ppt_h"/>
                                          </p:val>
                                        </p:tav>
                                      </p:tavLst>
                                    </p:anim>
                                    <p:animEffect transition="in" filter="fade">
                                      <p:cBhvr>
                                        <p:cTn id="113" dur="1000"/>
                                        <p:tgtEl>
                                          <p:spTgt spid="45"/>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 calcmode="lin" valueType="num">
                                      <p:cBhvr>
                                        <p:cTn id="116" dur="1000" fill="hold"/>
                                        <p:tgtEl>
                                          <p:spTgt spid="49"/>
                                        </p:tgtEl>
                                        <p:attrNameLst>
                                          <p:attrName>ppt_w</p:attrName>
                                        </p:attrNameLst>
                                      </p:cBhvr>
                                      <p:tavLst>
                                        <p:tav tm="0">
                                          <p:val>
                                            <p:strVal val="#ppt_w*0.70"/>
                                          </p:val>
                                        </p:tav>
                                        <p:tav tm="100000">
                                          <p:val>
                                            <p:strVal val="#ppt_w"/>
                                          </p:val>
                                        </p:tav>
                                      </p:tavLst>
                                    </p:anim>
                                    <p:anim calcmode="lin" valueType="num">
                                      <p:cBhvr>
                                        <p:cTn id="117" dur="1000" fill="hold"/>
                                        <p:tgtEl>
                                          <p:spTgt spid="49"/>
                                        </p:tgtEl>
                                        <p:attrNameLst>
                                          <p:attrName>ppt_h</p:attrName>
                                        </p:attrNameLst>
                                      </p:cBhvr>
                                      <p:tavLst>
                                        <p:tav tm="0">
                                          <p:val>
                                            <p:strVal val="#ppt_h"/>
                                          </p:val>
                                        </p:tav>
                                        <p:tav tm="100000">
                                          <p:val>
                                            <p:strVal val="#ppt_h"/>
                                          </p:val>
                                        </p:tav>
                                      </p:tavLst>
                                    </p:anim>
                                    <p:animEffect transition="in" filter="fade">
                                      <p:cBhvr>
                                        <p:cTn id="118" dur="1000"/>
                                        <p:tgtEl>
                                          <p:spTgt spid="49"/>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p:cTn id="121" dur="1000" fill="hold"/>
                                        <p:tgtEl>
                                          <p:spTgt spid="46"/>
                                        </p:tgtEl>
                                        <p:attrNameLst>
                                          <p:attrName>ppt_w</p:attrName>
                                        </p:attrNameLst>
                                      </p:cBhvr>
                                      <p:tavLst>
                                        <p:tav tm="0">
                                          <p:val>
                                            <p:strVal val="#ppt_w*0.70"/>
                                          </p:val>
                                        </p:tav>
                                        <p:tav tm="100000">
                                          <p:val>
                                            <p:strVal val="#ppt_w"/>
                                          </p:val>
                                        </p:tav>
                                      </p:tavLst>
                                    </p:anim>
                                    <p:anim calcmode="lin" valueType="num">
                                      <p:cBhvr>
                                        <p:cTn id="122" dur="1000" fill="hold"/>
                                        <p:tgtEl>
                                          <p:spTgt spid="46"/>
                                        </p:tgtEl>
                                        <p:attrNameLst>
                                          <p:attrName>ppt_h</p:attrName>
                                        </p:attrNameLst>
                                      </p:cBhvr>
                                      <p:tavLst>
                                        <p:tav tm="0">
                                          <p:val>
                                            <p:strVal val="#ppt_h"/>
                                          </p:val>
                                        </p:tav>
                                        <p:tav tm="100000">
                                          <p:val>
                                            <p:strVal val="#ppt_h"/>
                                          </p:val>
                                        </p:tav>
                                      </p:tavLst>
                                    </p:anim>
                                    <p:animEffect transition="in" filter="fade">
                                      <p:cBhvr>
                                        <p:cTn id="123" dur="1000"/>
                                        <p:tgtEl>
                                          <p:spTgt spid="46"/>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 calcmode="lin" valueType="num">
                                      <p:cBhvr>
                                        <p:cTn id="126" dur="1000" fill="hold"/>
                                        <p:tgtEl>
                                          <p:spTgt spid="55"/>
                                        </p:tgtEl>
                                        <p:attrNameLst>
                                          <p:attrName>ppt_w</p:attrName>
                                        </p:attrNameLst>
                                      </p:cBhvr>
                                      <p:tavLst>
                                        <p:tav tm="0">
                                          <p:val>
                                            <p:strVal val="#ppt_w*0.70"/>
                                          </p:val>
                                        </p:tav>
                                        <p:tav tm="100000">
                                          <p:val>
                                            <p:strVal val="#ppt_w"/>
                                          </p:val>
                                        </p:tav>
                                      </p:tavLst>
                                    </p:anim>
                                    <p:anim calcmode="lin" valueType="num">
                                      <p:cBhvr>
                                        <p:cTn id="127" dur="1000" fill="hold"/>
                                        <p:tgtEl>
                                          <p:spTgt spid="55"/>
                                        </p:tgtEl>
                                        <p:attrNameLst>
                                          <p:attrName>ppt_h</p:attrName>
                                        </p:attrNameLst>
                                      </p:cBhvr>
                                      <p:tavLst>
                                        <p:tav tm="0">
                                          <p:val>
                                            <p:strVal val="#ppt_h"/>
                                          </p:val>
                                        </p:tav>
                                        <p:tav tm="100000">
                                          <p:val>
                                            <p:strVal val="#ppt_h"/>
                                          </p:val>
                                        </p:tav>
                                      </p:tavLst>
                                    </p:anim>
                                    <p:animEffect transition="in" filter="fade">
                                      <p:cBhvr>
                                        <p:cTn id="12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1" grpId="0"/>
      <p:bldP spid="22" grpId="0"/>
      <p:bldP spid="23" grpId="0"/>
      <p:bldP spid="38" grpId="0" animBg="1"/>
      <p:bldP spid="39" grpId="0" animBg="1"/>
      <p:bldP spid="40" grpId="0" animBg="1"/>
      <p:bldP spid="41" grpId="0"/>
      <p:bldP spid="42" grpId="0"/>
      <p:bldP spid="43" grpId="0"/>
      <p:bldP spid="44" grpId="0" animBg="1"/>
      <p:bldP spid="45" grpId="0" animBg="1"/>
      <p:bldP spid="46" grpId="0" animBg="1"/>
      <p:bldP spid="47" grpId="0"/>
      <p:bldP spid="48" grpId="0"/>
      <p:bldP spid="49" grpId="0"/>
      <p:bldP spid="50" grpId="0"/>
      <p:bldP spid="51" grpId="0"/>
      <p:bldP spid="52" grpId="0"/>
      <p:bldP spid="53" grpId="0"/>
      <p:bldP spid="54" grpId="0"/>
      <p:bldP spid="5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5" name="TextBox 34"/>
          <p:cNvSpPr txBox="1"/>
          <p:nvPr/>
        </p:nvSpPr>
        <p:spPr>
          <a:xfrm>
            <a:off x="228600" y="-19050"/>
            <a:ext cx="3960440" cy="4062651"/>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struct</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a:t>
            </a:r>
            <a:r>
              <a:rPr lang="en-US" sz="2400" b="1" dirty="0" smtClean="0">
                <a:solidFill>
                  <a:srgbClr val="FF0000"/>
                </a:solidFill>
                <a:effectLst>
                  <a:outerShdw blurRad="38100" dist="38100" dir="2700000" algn="tl">
                    <a:srgbClr val="000000">
                      <a:alpha val="43137"/>
                    </a:srgbClr>
                  </a:outerShdw>
                </a:effectLst>
              </a:rPr>
              <a:t>              </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36" name="Rectangle 35"/>
          <p:cNvSpPr/>
          <p:nvPr/>
        </p:nvSpPr>
        <p:spPr>
          <a:xfrm>
            <a:off x="2133600" y="3486150"/>
            <a:ext cx="1015791"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stud1</a:t>
            </a:r>
            <a:endParaRPr lang="en-IN" sz="2400" b="1" dirty="0">
              <a:solidFill>
                <a:srgbClr val="FF0000"/>
              </a:solidFill>
              <a:effectLst>
                <a:outerShdw blurRad="38100" dist="38100" dir="2700000" algn="tl">
                  <a:srgbClr val="000000">
                    <a:alpha val="43137"/>
                  </a:srgbClr>
                </a:outerShdw>
              </a:effectLst>
            </a:endParaRPr>
          </a:p>
        </p:txBody>
      </p:sp>
      <p:sp>
        <p:nvSpPr>
          <p:cNvPr id="16" name="TextBox 15"/>
          <p:cNvSpPr txBox="1"/>
          <p:nvPr/>
        </p:nvSpPr>
        <p:spPr>
          <a:xfrm>
            <a:off x="4716016" y="-19050"/>
            <a:ext cx="3960440" cy="3508653"/>
          </a:xfrm>
          <a:prstGeom prst="rect">
            <a:avLst/>
          </a:prstGeom>
          <a:noFill/>
        </p:spPr>
        <p:txBody>
          <a:bodyPr wrap="square" rtlCol="0">
            <a:spAutoFit/>
          </a:bodyPr>
          <a:lstStyle/>
          <a:p>
            <a:pPr>
              <a:lnSpc>
                <a:spcPct val="150000"/>
              </a:lnSpc>
            </a:pPr>
            <a:r>
              <a:rPr lang="en-US" sz="2400" b="1" dirty="0" smtClean="0">
                <a:solidFill>
                  <a:schemeClr val="bg1"/>
                </a:solidFill>
                <a:effectLst>
                  <a:outerShdw blurRad="38100" dist="38100" dir="2700000" algn="tl">
                    <a:srgbClr val="000000">
                      <a:alpha val="43137"/>
                    </a:srgbClr>
                  </a:outerShdw>
                </a:effectLst>
              </a:rPr>
              <a:t>struct</a:t>
            </a:r>
            <a:r>
              <a:rPr lang="en-US" sz="2400" dirty="0" smtClean="0">
                <a:solidFill>
                  <a:schemeClr val="bg1"/>
                </a:solidFill>
              </a:rPr>
              <a:t>  student</a:t>
            </a:r>
          </a:p>
          <a:p>
            <a:pPr>
              <a:lnSpc>
                <a:spcPct val="150000"/>
              </a:lnSpc>
            </a:pPr>
            <a:r>
              <a:rPr lang="en-US" sz="2400" dirty="0" smtClean="0">
                <a:solidFill>
                  <a:schemeClr val="bg1"/>
                </a:solidFill>
              </a:rPr>
              <a:t>{</a:t>
            </a:r>
          </a:p>
          <a:p>
            <a:pPr>
              <a:lnSpc>
                <a:spcPct val="150000"/>
              </a:lnSpc>
            </a:pPr>
            <a:r>
              <a:rPr lang="en-US" sz="2400" dirty="0" smtClean="0">
                <a:solidFill>
                  <a:schemeClr val="bg1"/>
                </a:solidFill>
              </a:rPr>
              <a:t>int roll_no;</a:t>
            </a:r>
          </a:p>
          <a:p>
            <a:pPr>
              <a:lnSpc>
                <a:spcPct val="150000"/>
              </a:lnSpc>
            </a:pPr>
            <a:r>
              <a:rPr lang="en-US" sz="2400" dirty="0" smtClean="0">
                <a:solidFill>
                  <a:schemeClr val="bg1"/>
                </a:solidFill>
              </a:rPr>
              <a:t>char name[20];</a:t>
            </a:r>
          </a:p>
          <a:p>
            <a:pPr>
              <a:lnSpc>
                <a:spcPct val="150000"/>
              </a:lnSpc>
            </a:pPr>
            <a:r>
              <a:rPr lang="en-US" sz="2400" dirty="0" smtClean="0">
                <a:solidFill>
                  <a:schemeClr val="bg1"/>
                </a:solidFill>
              </a:rPr>
              <a:t>float marks;</a:t>
            </a:r>
          </a:p>
          <a:p>
            <a:pPr>
              <a:lnSpc>
                <a:spcPct val="150000"/>
              </a:lnSpc>
            </a:pPr>
            <a:r>
              <a:rPr lang="en-US" sz="2400" dirty="0" smtClean="0">
                <a:solidFill>
                  <a:schemeClr val="bg1"/>
                </a:solidFill>
              </a:rPr>
              <a:t>}   </a:t>
            </a:r>
            <a:r>
              <a:rPr lang="en-US" sz="2400" dirty="0" smtClean="0">
                <a:solidFill>
                  <a:srgbClr val="FF0000"/>
                </a:solidFill>
              </a:rPr>
              <a:t>           </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4860033" y="2886730"/>
            <a:ext cx="1015791"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stud1</a:t>
            </a:r>
            <a:endParaRPr lang="en-IN" sz="2400" b="1" dirty="0">
              <a:solidFill>
                <a:srgbClr val="FF0000"/>
              </a:solidFill>
              <a:effectLst>
                <a:outerShdw blurRad="38100" dist="38100" dir="2700000" algn="tl">
                  <a:srgbClr val="000000">
                    <a:alpha val="43137"/>
                  </a:srgbClr>
                </a:outerShdw>
              </a:effectLst>
            </a:endParaRPr>
          </a:p>
        </p:txBody>
      </p:sp>
      <p:pic>
        <p:nvPicPr>
          <p:cNvPr id="19"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3305944" y="3486150"/>
            <a:ext cx="504056" cy="401105"/>
          </a:xfrm>
          <a:prstGeom prst="rect">
            <a:avLst/>
          </a:prstGeom>
          <a:noFill/>
        </p:spPr>
      </p:pic>
      <p:pic>
        <p:nvPicPr>
          <p:cNvPr id="24" name="Picture 2" descr="C:\Users\nivethaa\AppData\Local\Microsoft\Windows\Temporary Internet Files\Content.IE5\PS5H108O\checkmark[1].png"/>
          <p:cNvPicPr>
            <a:picLocks noChangeAspect="1" noChangeArrowheads="1"/>
          </p:cNvPicPr>
          <p:nvPr/>
        </p:nvPicPr>
        <p:blipFill>
          <a:blip r:embed="rId3" cstate="print"/>
          <a:srcRect/>
          <a:stretch>
            <a:fillRect/>
          </a:stretch>
        </p:blipFill>
        <p:spPr bwMode="auto">
          <a:xfrm>
            <a:off x="6019800" y="2932645"/>
            <a:ext cx="504056" cy="401105"/>
          </a:xfrm>
          <a:prstGeom prst="rect">
            <a:avLst/>
          </a:prstGeom>
          <a:noFill/>
        </p:spPr>
      </p:pic>
      <p:sp>
        <p:nvSpPr>
          <p:cNvPr id="28" name="Rectangle 27"/>
          <p:cNvSpPr/>
          <p:nvPr/>
        </p:nvSpPr>
        <p:spPr>
          <a:xfrm>
            <a:off x="228600" y="3867150"/>
            <a:ext cx="3960440" cy="589072"/>
          </a:xfrm>
          <a:prstGeom prst="rect">
            <a:avLst/>
          </a:prstGeom>
        </p:spPr>
        <p:txBody>
          <a:bodyPr wrap="square">
            <a:spAutoFit/>
          </a:bodyPr>
          <a:lstStyle/>
          <a:p>
            <a:pPr>
              <a:lnSpc>
                <a:spcPct val="150000"/>
              </a:lnSpc>
            </a:pPr>
            <a:r>
              <a:rPr lang="en-US" sz="2400" dirty="0" smtClean="0"/>
              <a:t>stud1.roll_no =10;</a:t>
            </a:r>
            <a:endParaRPr lang="en-IN" sz="2400" dirty="0"/>
          </a:p>
        </p:txBody>
      </p:sp>
      <p:sp>
        <p:nvSpPr>
          <p:cNvPr id="29" name="Rectangle 28"/>
          <p:cNvSpPr/>
          <p:nvPr/>
        </p:nvSpPr>
        <p:spPr>
          <a:xfrm>
            <a:off x="4648200" y="3601819"/>
            <a:ext cx="3960440" cy="646331"/>
          </a:xfrm>
          <a:prstGeom prst="rect">
            <a:avLst/>
          </a:prstGeom>
        </p:spPr>
        <p:txBody>
          <a:bodyPr wrap="square">
            <a:spAutoFit/>
          </a:bodyPr>
          <a:lstStyle/>
          <a:p>
            <a:pPr>
              <a:lnSpc>
                <a:spcPct val="150000"/>
              </a:lnSpc>
            </a:pPr>
            <a:r>
              <a:rPr lang="en-US" sz="2400" dirty="0" smtClean="0">
                <a:solidFill>
                  <a:schemeClr val="bg1"/>
                </a:solidFill>
              </a:rPr>
              <a:t>stud1.roll_no =10;</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strVal val="#ppt_w*0.70"/>
                                          </p:val>
                                        </p:tav>
                                        <p:tav tm="100000">
                                          <p:val>
                                            <p:strVal val="#ppt_w"/>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animEffect transition="in" filter="fade">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72008" y="133350"/>
            <a:ext cx="4499992" cy="461664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struct</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struct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student</a:t>
            </a:r>
            <a:r>
              <a:rPr lang="en-US" sz="2400" b="1" dirty="0" smtClean="0">
                <a:solidFill>
                  <a:srgbClr val="FF0000"/>
                </a:solidFill>
                <a:effectLst>
                  <a:outerShdw blurRad="38100" dist="38100" dir="2700000" algn="tl">
                    <a:srgbClr val="000000">
                      <a:alpha val="43137"/>
                    </a:srgbClr>
                  </a:outerShdw>
                </a:effectLst>
              </a:rPr>
              <a:t> stud1 =</a:t>
            </a:r>
          </a:p>
          <a:p>
            <a:pPr>
              <a:lnSpc>
                <a:spcPct val="150000"/>
              </a:lnSpc>
            </a:pPr>
            <a:r>
              <a:rPr lang="en-US" sz="2400" b="1" dirty="0" smtClean="0">
                <a:solidFill>
                  <a:srgbClr val="FF0000"/>
                </a:solidFill>
                <a:effectLst>
                  <a:outerShdw blurRad="38100" dist="38100" dir="2700000" algn="tl">
                    <a:srgbClr val="000000">
                      <a:alpha val="43137"/>
                    </a:srgbClr>
                  </a:outerShdw>
                </a:effectLst>
              </a:rPr>
              <a:t>		 {10, “Ram”,98.6}</a:t>
            </a:r>
            <a:r>
              <a:rPr lang="en-US" sz="2800" b="1" dirty="0" smtClean="0">
                <a:solidFill>
                  <a:srgbClr val="FF0000"/>
                </a:solidFill>
                <a:effectLst>
                  <a:outerShdw blurRad="38100" dist="38100" dir="2700000" algn="tl">
                    <a:srgbClr val="000000">
                      <a:alpha val="43137"/>
                    </a:srgbClr>
                  </a:outerShdw>
                </a:effectLst>
              </a:rPr>
              <a:t>;</a:t>
            </a:r>
            <a:endParaRPr lang="en-US" sz="2400" b="1" dirty="0" smtClean="0">
              <a:solidFill>
                <a:srgbClr val="FF0000"/>
              </a:solidFill>
              <a:effectLst>
                <a:outerShdw blurRad="38100" dist="38100" dir="2700000" algn="tl">
                  <a:srgbClr val="000000">
                    <a:alpha val="43137"/>
                  </a:srgbClr>
                </a:outerShdw>
              </a:effectLst>
            </a:endParaRPr>
          </a:p>
        </p:txBody>
      </p:sp>
      <p:sp>
        <p:nvSpPr>
          <p:cNvPr id="15" name="TextBox 14"/>
          <p:cNvSpPr txBox="1"/>
          <p:nvPr/>
        </p:nvSpPr>
        <p:spPr>
          <a:xfrm>
            <a:off x="4860032" y="222230"/>
            <a:ext cx="3960440" cy="3416320"/>
          </a:xfrm>
          <a:prstGeom prst="rect">
            <a:avLst/>
          </a:prstGeom>
          <a:noFill/>
        </p:spPr>
        <p:txBody>
          <a:bodyPr wrap="square" rtlCol="0">
            <a:spAutoFit/>
          </a:bodyPr>
          <a:lstStyle/>
          <a:p>
            <a:pPr>
              <a:lnSpc>
                <a:spcPct val="150000"/>
              </a:lnSpc>
            </a:pPr>
            <a:r>
              <a:rPr lang="en-US" sz="2400" b="1" dirty="0" smtClean="0">
                <a:solidFill>
                  <a:schemeClr val="bg1"/>
                </a:solidFill>
                <a:effectLst>
                  <a:outerShdw blurRad="38100" dist="38100" dir="2700000" algn="tl">
                    <a:srgbClr val="000000">
                      <a:alpha val="43137"/>
                    </a:srgbClr>
                  </a:outerShdw>
                </a:effectLst>
              </a:rPr>
              <a:t>struct</a:t>
            </a:r>
            <a:r>
              <a:rPr lang="en-US" sz="2400" dirty="0" smtClean="0">
                <a:solidFill>
                  <a:schemeClr val="bg1"/>
                </a:solidFill>
              </a:rPr>
              <a:t>  student</a:t>
            </a:r>
          </a:p>
          <a:p>
            <a:pPr>
              <a:lnSpc>
                <a:spcPct val="150000"/>
              </a:lnSpc>
            </a:pPr>
            <a:r>
              <a:rPr lang="en-US" sz="2400" dirty="0" smtClean="0">
                <a:solidFill>
                  <a:schemeClr val="bg1"/>
                </a:solidFill>
              </a:rPr>
              <a:t>{</a:t>
            </a:r>
          </a:p>
          <a:p>
            <a:pPr>
              <a:lnSpc>
                <a:spcPct val="150000"/>
              </a:lnSpc>
            </a:pPr>
            <a:r>
              <a:rPr lang="en-US" sz="2400" dirty="0" smtClean="0">
                <a:solidFill>
                  <a:schemeClr val="bg1"/>
                </a:solidFill>
              </a:rPr>
              <a:t>int roll_no;</a:t>
            </a:r>
          </a:p>
          <a:p>
            <a:pPr>
              <a:lnSpc>
                <a:spcPct val="150000"/>
              </a:lnSpc>
            </a:pPr>
            <a:r>
              <a:rPr lang="en-US" sz="2400" dirty="0" smtClean="0">
                <a:solidFill>
                  <a:schemeClr val="bg1"/>
                </a:solidFill>
              </a:rPr>
              <a:t>char name[20];</a:t>
            </a:r>
          </a:p>
          <a:p>
            <a:pPr>
              <a:lnSpc>
                <a:spcPct val="150000"/>
              </a:lnSpc>
            </a:pPr>
            <a:r>
              <a:rPr lang="en-US" sz="2400" dirty="0" smtClean="0">
                <a:solidFill>
                  <a:schemeClr val="bg1"/>
                </a:solidFill>
              </a:rPr>
              <a:t>float marks;</a:t>
            </a:r>
          </a:p>
          <a:p>
            <a:pPr>
              <a:lnSpc>
                <a:spcPct val="150000"/>
              </a:lnSpc>
            </a:pPr>
            <a:r>
              <a:rPr lang="en-US" sz="2400" dirty="0" smtClean="0">
                <a:solidFill>
                  <a:schemeClr val="bg1"/>
                </a:solidFill>
              </a:rPr>
              <a:t>}  </a:t>
            </a:r>
            <a:r>
              <a:rPr lang="en-US" sz="2400" b="1" dirty="0" smtClean="0">
                <a:solidFill>
                  <a:srgbClr val="FF0000"/>
                </a:solidFill>
                <a:effectLst>
                  <a:outerShdw blurRad="38100" dist="38100" dir="2700000" algn="tl">
                    <a:srgbClr val="000000">
                      <a:alpha val="43137"/>
                    </a:srgbClr>
                  </a:outerShdw>
                </a:effectLst>
              </a:rPr>
              <a:t>stud1 ={10, “Ram”, 98.6};</a:t>
            </a:r>
          </a:p>
        </p:txBody>
      </p:sp>
      <p:pic>
        <p:nvPicPr>
          <p:cNvPr id="18" name="Picture 2" descr="C:\Users\nivethaa\AppData\Local\Microsoft\Windows\Temporary Internet Files\Content.IE5\PS5H108O\checkmark[1].png"/>
          <p:cNvPicPr>
            <a:picLocks noChangeAspect="1" noChangeArrowheads="1"/>
          </p:cNvPicPr>
          <p:nvPr/>
        </p:nvPicPr>
        <p:blipFill>
          <a:blip r:embed="rId2" cstate="print"/>
          <a:srcRect/>
          <a:stretch>
            <a:fillRect/>
          </a:stretch>
        </p:blipFill>
        <p:spPr bwMode="auto">
          <a:xfrm>
            <a:off x="3733800" y="3714750"/>
            <a:ext cx="504056" cy="401105"/>
          </a:xfrm>
          <a:prstGeom prst="rect">
            <a:avLst/>
          </a:prstGeom>
          <a:noFill/>
        </p:spPr>
      </p:pic>
      <p:pic>
        <p:nvPicPr>
          <p:cNvPr id="19" name="Picture 2" descr="C:\Users\nivethaa\AppData\Local\Microsoft\Windows\Temporary Internet Files\Content.IE5\PS5H108O\checkmark[1].png"/>
          <p:cNvPicPr>
            <a:picLocks noChangeAspect="1" noChangeArrowheads="1"/>
          </p:cNvPicPr>
          <p:nvPr/>
        </p:nvPicPr>
        <p:blipFill>
          <a:blip r:embed="rId2" cstate="print"/>
          <a:srcRect/>
          <a:stretch>
            <a:fillRect/>
          </a:stretch>
        </p:blipFill>
        <p:spPr bwMode="auto">
          <a:xfrm>
            <a:off x="8639944" y="3105150"/>
            <a:ext cx="504056" cy="401105"/>
          </a:xfrm>
          <a:prstGeom prst="rect">
            <a:avLst/>
          </a:prstGeom>
          <a:no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strVal val="#ppt_w*0.70"/>
                                          </p:val>
                                        </p:tav>
                                        <p:tav tm="100000">
                                          <p:val>
                                            <p:strVal val="#ppt_w"/>
                                          </p:val>
                                        </p:tav>
                                      </p:tavLst>
                                    </p:anim>
                                    <p:anim calcmode="lin" valueType="num">
                                      <p:cBhvr>
                                        <p:cTn id="15" dur="1000" fill="hold"/>
                                        <p:tgtEl>
                                          <p:spTgt spid="19"/>
                                        </p:tgtEl>
                                        <p:attrNameLst>
                                          <p:attrName>ppt_h</p:attrName>
                                        </p:attrNameLst>
                                      </p:cBhvr>
                                      <p:tavLst>
                                        <p:tav tm="0">
                                          <p:val>
                                            <p:strVal val="#ppt_h"/>
                                          </p:val>
                                        </p:tav>
                                        <p:tav tm="100000">
                                          <p:val>
                                            <p:strVal val="#ppt_h"/>
                                          </p:val>
                                        </p:tav>
                                      </p:tavLst>
                                    </p:anim>
                                    <p:animEffect transition="in" filter="fade">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29124" y="0"/>
            <a:ext cx="471487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TextBox 8"/>
          <p:cNvSpPr txBox="1"/>
          <p:nvPr/>
        </p:nvSpPr>
        <p:spPr>
          <a:xfrm>
            <a:off x="203502" y="-103168"/>
            <a:ext cx="2412840" cy="3970318"/>
          </a:xfrm>
          <a:prstGeom prst="rect">
            <a:avLst/>
          </a:prstGeom>
          <a:noFill/>
        </p:spPr>
        <p:txBody>
          <a:bodyPr wrap="none" rtlCol="0">
            <a:spAutoFit/>
          </a:bodyPr>
          <a:lstStyle/>
          <a:p>
            <a:pPr>
              <a:lnSpc>
                <a:spcPct val="150000"/>
              </a:lnSpc>
            </a:pPr>
            <a:r>
              <a:rPr lang="en-US" sz="2800" b="1" dirty="0" smtClean="0">
                <a:effectLst>
                  <a:outerShdw blurRad="38100" dist="38100" dir="2700000" algn="tl">
                    <a:srgbClr val="000000">
                      <a:alpha val="43137"/>
                    </a:srgbClr>
                  </a:outerShdw>
                </a:effectLst>
              </a:rPr>
              <a:t>union</a:t>
            </a:r>
            <a:r>
              <a:rPr lang="en-US" sz="2800" dirty="0" smtClean="0"/>
              <a:t>  student</a:t>
            </a:r>
          </a:p>
          <a:p>
            <a:pPr>
              <a:lnSpc>
                <a:spcPct val="150000"/>
              </a:lnSpc>
            </a:pPr>
            <a:r>
              <a:rPr lang="en-US" sz="2800" dirty="0" smtClean="0"/>
              <a:t>{</a:t>
            </a:r>
          </a:p>
          <a:p>
            <a:pPr>
              <a:lnSpc>
                <a:spcPct val="150000"/>
              </a:lnSpc>
            </a:pPr>
            <a:r>
              <a:rPr lang="en-US" sz="2800" dirty="0" smtClean="0"/>
              <a:t>int roll_no;</a:t>
            </a:r>
          </a:p>
          <a:p>
            <a:pPr>
              <a:lnSpc>
                <a:spcPct val="150000"/>
              </a:lnSpc>
            </a:pPr>
            <a:r>
              <a:rPr lang="en-US" sz="2800" dirty="0" smtClean="0"/>
              <a:t>char name[20];</a:t>
            </a:r>
          </a:p>
          <a:p>
            <a:pPr>
              <a:lnSpc>
                <a:spcPct val="150000"/>
              </a:lnSpc>
            </a:pPr>
            <a:r>
              <a:rPr lang="en-US" sz="2800" dirty="0" smtClean="0"/>
              <a:t>float marks;</a:t>
            </a:r>
          </a:p>
          <a:p>
            <a:pPr>
              <a:lnSpc>
                <a:spcPct val="150000"/>
              </a:lnSpc>
            </a:pPr>
            <a:r>
              <a:rPr lang="en-US" sz="2800" dirty="0" smtClean="0"/>
              <a:t>}</a:t>
            </a:r>
            <a:r>
              <a:rPr lang="en-US" sz="2800" b="1" dirty="0" smtClean="0">
                <a:effectLst>
                  <a:outerShdw blurRad="38100" dist="38100" dir="2700000" algn="tl">
                    <a:srgbClr val="000000">
                      <a:alpha val="43137"/>
                    </a:srgbClr>
                  </a:outerShdw>
                </a:effectLst>
              </a:rPr>
              <a:t>;</a:t>
            </a:r>
            <a:endParaRPr lang="en-IN" sz="2800" b="1" dirty="0">
              <a:effectLst>
                <a:outerShdw blurRad="38100" dist="38100" dir="2700000" algn="tl">
                  <a:srgbClr val="000000">
                    <a:alpha val="43137"/>
                  </a:srgbClr>
                </a:outerShdw>
              </a:effectLst>
            </a:endParaRPr>
          </a:p>
        </p:txBody>
      </p:sp>
      <p:sp>
        <p:nvSpPr>
          <p:cNvPr id="13" name="Right Brace 12"/>
          <p:cNvSpPr/>
          <p:nvPr/>
        </p:nvSpPr>
        <p:spPr>
          <a:xfrm>
            <a:off x="2382470" y="1504950"/>
            <a:ext cx="576064" cy="1447800"/>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2958534" y="1962150"/>
            <a:ext cx="1384866" cy="461665"/>
          </a:xfrm>
          <a:prstGeom prst="rect">
            <a:avLst/>
          </a:prstGeom>
        </p:spPr>
        <p:txBody>
          <a:bodyPr wrap="none">
            <a:spAutoFit/>
          </a:bodyPr>
          <a:lstStyle/>
          <a:p>
            <a:r>
              <a:rPr lang="en-US" sz="2400" dirty="0" smtClean="0"/>
              <a:t>Members</a:t>
            </a:r>
            <a:endParaRPr lang="en-IN" sz="2400" dirty="0"/>
          </a:p>
        </p:txBody>
      </p:sp>
      <p:sp>
        <p:nvSpPr>
          <p:cNvPr id="31" name="Rectangle 30"/>
          <p:cNvSpPr/>
          <p:nvPr/>
        </p:nvSpPr>
        <p:spPr>
          <a:xfrm>
            <a:off x="4572000" y="1059582"/>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union members?</a:t>
            </a:r>
            <a:endParaRPr lang="en-IN" sz="2400" dirty="0">
              <a:solidFill>
                <a:schemeClr val="bg1"/>
              </a:solidFill>
              <a:effectLst>
                <a:outerShdw blurRad="38100" dist="38100" dir="2700000" algn="tl">
                  <a:srgbClr val="000000">
                    <a:alpha val="43137"/>
                  </a:srgbClr>
                </a:outerShdw>
              </a:effectLst>
            </a:endParaRPr>
          </a:p>
        </p:txBody>
      </p:sp>
      <p:cxnSp>
        <p:nvCxnSpPr>
          <p:cNvPr id="15" name="Straight Arrow Connector 14"/>
          <p:cNvCxnSpPr/>
          <p:nvPr/>
        </p:nvCxnSpPr>
        <p:spPr>
          <a:xfrm rot="5400000">
            <a:off x="204296" y="3940171"/>
            <a:ext cx="45720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89805" y="4059019"/>
            <a:ext cx="2985497" cy="646331"/>
          </a:xfrm>
          <a:prstGeom prst="rect">
            <a:avLst/>
          </a:prstGeom>
        </p:spPr>
        <p:txBody>
          <a:bodyPr wrap="none">
            <a:spAutoFit/>
          </a:bodyPr>
          <a:lstStyle/>
          <a:p>
            <a:pPr>
              <a:lnSpc>
                <a:spcPct val="150000"/>
              </a:lnSpc>
              <a:buFontTx/>
              <a:buChar char="-"/>
            </a:pPr>
            <a:r>
              <a:rPr lang="en-IN" sz="2400" dirty="0" smtClean="0"/>
              <a:t> semicolon (</a:t>
            </a:r>
            <a:r>
              <a:rPr lang="en-IN" sz="2400" b="1" dirty="0" smtClean="0"/>
              <a:t>;</a:t>
            </a:r>
            <a:r>
              <a:rPr lang="en-IN" sz="2400" dirty="0" smtClean="0"/>
              <a:t>) is must </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par>
                                <p:cTn id="10" presetID="55" presetClass="entr" presetSubtype="0" fill="hold" grpId="0" nodeType="withEffect">
                                  <p:stCondLst>
                                    <p:cond delay="100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9">
                                            <p:txEl>
                                              <p:pRg st="1" end="1"/>
                                            </p:txEl>
                                          </p:spTgt>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p:cTn id="17"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9">
                                            <p:txEl>
                                              <p:pRg st="2" end="2"/>
                                            </p:txEl>
                                          </p:spTgt>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p:cTn id="22"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9">
                                            <p:txEl>
                                              <p:pRg st="3" end="3"/>
                                            </p:txEl>
                                          </p:spTgt>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9">
                                            <p:txEl>
                                              <p:pRg st="4" end="4"/>
                                            </p:txEl>
                                          </p:spTgt>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nodeType="clickEffect">
                                  <p:stCondLst>
                                    <p:cond delay="0"/>
                                  </p:stCondLst>
                                  <p:childTnLst>
                                    <p:set>
                                      <p:cBhvr additive="base" override="childStyle">
                                        <p:cTn id="38" dur="indefinite"/>
                                        <p:tgtEl>
                                          <p:spTgt spid="9">
                                            <p:txEl>
                                              <p:pRg st="2" end="2"/>
                                            </p:txEl>
                                          </p:spTgt>
                                        </p:tgtEl>
                                        <p:attrNameLst>
                                          <p:attrName>style.color</p:attrName>
                                        </p:attrNameLst>
                                      </p:cBhvr>
                                    </p:set>
                                  </p:childTnLst>
                                </p:cTn>
                              </p:par>
                              <p:par>
                                <p:cTn id="39" presetID="3" presetClass="emph" presetSubtype="2" nodeType="withEffect">
                                  <p:stCondLst>
                                    <p:cond delay="500"/>
                                  </p:stCondLst>
                                  <p:childTnLst>
                                    <p:set>
                                      <p:cBhvr additive="base" override="childStyle">
                                        <p:cTn id="40" dur="indefinite"/>
                                        <p:tgtEl>
                                          <p:spTgt spid="9">
                                            <p:txEl>
                                              <p:pRg st="3" end="3"/>
                                            </p:txEl>
                                          </p:spTgt>
                                        </p:tgtEl>
                                        <p:attrNameLst>
                                          <p:attrName>style.color</p:attrName>
                                        </p:attrNameLst>
                                      </p:cBhvr>
                                    </p:set>
                                  </p:childTnLst>
                                </p:cTn>
                              </p:par>
                              <p:par>
                                <p:cTn id="41" presetID="3" presetClass="emph" presetSubtype="2" nodeType="withEffect">
                                  <p:stCondLst>
                                    <p:cond delay="1000"/>
                                  </p:stCondLst>
                                  <p:childTnLst>
                                    <p:set>
                                      <p:cBhvr additive="base" override="childStyle">
                                        <p:cTn id="42" dur="indefinite"/>
                                        <p:tgtEl>
                                          <p:spTgt spid="9">
                                            <p:txEl>
                                              <p:pRg st="4" end="4"/>
                                            </p:txEl>
                                          </p:spTgt>
                                        </p:tgtEl>
                                        <p:attrNameLst>
                                          <p:attrName>style.color</p:attrName>
                                        </p:attrNameLst>
                                      </p:cBhvr>
                                    </p:set>
                                  </p:childTnLst>
                                </p:cTn>
                              </p:par>
                            </p:childTnLst>
                          </p:cTn>
                        </p:par>
                        <p:par>
                          <p:cTn id="43" fill="hold">
                            <p:stCondLst>
                              <p:cond delay="0"/>
                            </p:stCondLst>
                            <p:childTnLst>
                              <p:par>
                                <p:cTn id="44" presetID="18" presetClass="entr" presetSubtype="12"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strips(downLeft)">
                                      <p:cBhvr>
                                        <p:cTn id="46" dur="500"/>
                                        <p:tgtEl>
                                          <p:spTgt spid="13"/>
                                        </p:tgtEl>
                                      </p:cBhvr>
                                    </p:animEffect>
                                  </p:childTnLst>
                                </p:cTn>
                              </p:par>
                            </p:childTnLst>
                          </p:cTn>
                        </p:par>
                        <p:par>
                          <p:cTn id="47" fill="hold">
                            <p:stCondLst>
                              <p:cond delay="500"/>
                            </p:stCondLst>
                            <p:childTnLst>
                              <p:par>
                                <p:cTn id="48" presetID="18" presetClass="entr" presetSubtype="3"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strips(upRight)">
                                      <p:cBhvr>
                                        <p:cTn id="50" dur="1000"/>
                                        <p:tgtEl>
                                          <p:spTgt spid="21"/>
                                        </p:tgtEl>
                                      </p:cBhvr>
                                    </p:animEffect>
                                  </p:childTnLst>
                                </p:cTn>
                              </p:par>
                            </p:childTnLst>
                          </p:cTn>
                        </p:par>
                        <p:par>
                          <p:cTn id="51" fill="hold">
                            <p:stCondLst>
                              <p:cond delay="1500"/>
                            </p:stCondLst>
                            <p:childTnLst>
                              <p:par>
                                <p:cTn id="52" presetID="18" presetClass="entr" presetSubtype="1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strips(downLeft)">
                                      <p:cBhvr>
                                        <p:cTn id="54" dur="1000"/>
                                        <p:tgtEl>
                                          <p:spTgt spid="15"/>
                                        </p:tgtEl>
                                      </p:cBhvr>
                                    </p:animEffect>
                                  </p:childTnLst>
                                </p:cTn>
                              </p:par>
                            </p:childTnLst>
                          </p:cTn>
                        </p:par>
                        <p:par>
                          <p:cTn id="55" fill="hold">
                            <p:stCondLst>
                              <p:cond delay="2500"/>
                            </p:stCondLst>
                            <p:childTnLst>
                              <p:par>
                                <p:cTn id="56" presetID="1"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2000"/>
                                        <p:tgtEl>
                                          <p:spTgt spid="13"/>
                                        </p:tgtEl>
                                      </p:cBhvr>
                                    </p:animEffect>
                                    <p:set>
                                      <p:cBhvr>
                                        <p:cTn id="62" dur="1" fill="hold">
                                          <p:stCondLst>
                                            <p:cond delay="1999"/>
                                          </p:stCondLst>
                                        </p:cTn>
                                        <p:tgtEl>
                                          <p:spTgt spid="1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21"/>
                                        </p:tgtEl>
                                      </p:cBhvr>
                                    </p:animEffect>
                                    <p:set>
                                      <p:cBhvr>
                                        <p:cTn id="65" dur="1" fill="hold">
                                          <p:stCondLst>
                                            <p:cond delay="1999"/>
                                          </p:stCondLst>
                                        </p:cTn>
                                        <p:tgtEl>
                                          <p:spTgt spid="21"/>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3" grpId="0" animBg="1"/>
      <p:bldP spid="13" grpId="1" animBg="1"/>
      <p:bldP spid="21" grpId="0"/>
      <p:bldP spid="21" grpId="1"/>
      <p:bldP spid="31"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1" name="TextBox 10"/>
          <p:cNvSpPr txBox="1"/>
          <p:nvPr/>
        </p:nvSpPr>
        <p:spPr>
          <a:xfrm>
            <a:off x="152400" y="-19050"/>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union </a:t>
            </a:r>
            <a:r>
              <a:rPr lang="en-US" sz="2400" dirty="0" smtClean="0"/>
              <a:t>student</a:t>
            </a:r>
            <a:r>
              <a:rPr lang="en-US" sz="2400" b="1" dirty="0" smtClean="0">
                <a:effectLst>
                  <a:outerShdw blurRad="38100" dist="38100" dir="2700000" algn="tl">
                    <a:srgbClr val="000000">
                      <a:alpha val="43137"/>
                    </a:srgbClr>
                  </a:outerShdw>
                </a:effectLst>
              </a:rPr>
              <a:t>            </a:t>
            </a:r>
            <a:r>
              <a:rPr lang="en-US" sz="2400" dirty="0" smtClean="0"/>
              <a:t>;</a:t>
            </a:r>
          </a:p>
        </p:txBody>
      </p:sp>
      <p:sp>
        <p:nvSpPr>
          <p:cNvPr id="29" name="Rectangle 28"/>
          <p:cNvSpPr/>
          <p:nvPr/>
        </p:nvSpPr>
        <p:spPr>
          <a:xfrm>
            <a:off x="4572000" y="1037370"/>
            <a:ext cx="4572000" cy="461665"/>
          </a:xfrm>
          <a:prstGeom prst="rect">
            <a:avLst/>
          </a:prstGeom>
        </p:spPr>
        <p:txBody>
          <a:bodyPr>
            <a:spAutoFit/>
          </a:bodyPr>
          <a:lstStyle/>
          <a:p>
            <a:r>
              <a:rPr lang="en-IN" sz="2400" b="1" i="1" dirty="0" smtClean="0">
                <a:solidFill>
                  <a:schemeClr val="bg1"/>
                </a:solidFill>
                <a:effectLst>
                  <a:outerShdw blurRad="38100" dist="38100" dir="2700000" algn="tl">
                    <a:srgbClr val="000000">
                      <a:alpha val="43137"/>
                    </a:srgbClr>
                  </a:outerShdw>
                </a:effectLst>
              </a:rPr>
              <a:t>How to access structure members?</a:t>
            </a:r>
            <a:endParaRPr lang="en-IN" sz="2400"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572000" y="1509485"/>
            <a:ext cx="4572000" cy="1200329"/>
          </a:xfrm>
          <a:prstGeom prst="rect">
            <a:avLst/>
          </a:prstGeom>
        </p:spPr>
        <p:txBody>
          <a:bodyPr wrap="square">
            <a:spAutoFit/>
          </a:bodyPr>
          <a:lstStyle/>
          <a:p>
            <a:pPr>
              <a:lnSpc>
                <a:spcPct val="150000"/>
              </a:lnSpc>
              <a:buFontTx/>
              <a:buChar char="-"/>
            </a:pPr>
            <a:r>
              <a:rPr lang="en-IN" sz="2400" dirty="0" smtClean="0">
                <a:solidFill>
                  <a:schemeClr val="bg1"/>
                </a:solidFill>
              </a:rPr>
              <a:t>Declare the union variable</a:t>
            </a:r>
          </a:p>
          <a:p>
            <a:pPr>
              <a:lnSpc>
                <a:spcPct val="150000"/>
              </a:lnSpc>
              <a:buFontTx/>
              <a:buChar char="-"/>
            </a:pPr>
            <a:r>
              <a:rPr lang="en-IN" sz="2400" dirty="0" smtClean="0">
                <a:solidFill>
                  <a:schemeClr val="bg1"/>
                </a:solidFill>
              </a:rPr>
              <a:t>using dot (.) operator</a:t>
            </a:r>
          </a:p>
        </p:txBody>
      </p:sp>
      <p:sp>
        <p:nvSpPr>
          <p:cNvPr id="35" name="Rectangle 34"/>
          <p:cNvSpPr/>
          <p:nvPr/>
        </p:nvSpPr>
        <p:spPr>
          <a:xfrm>
            <a:off x="4584362" y="3458685"/>
            <a:ext cx="2664296" cy="461665"/>
          </a:xfrm>
          <a:prstGeom prst="rect">
            <a:avLst/>
          </a:prstGeom>
        </p:spPr>
        <p:txBody>
          <a:bodyPr wrap="square">
            <a:spAutoFit/>
          </a:bodyPr>
          <a:lstStyle/>
          <a:p>
            <a:r>
              <a:rPr lang="en-IN" sz="2400" b="1" dirty="0" smtClean="0">
                <a:solidFill>
                  <a:schemeClr val="bg1"/>
                </a:solidFill>
                <a:effectLst>
                  <a:outerShdw blurRad="38100" dist="38100" dir="2700000" algn="tl">
                    <a:srgbClr val="000000">
                      <a:alpha val="43137"/>
                    </a:srgbClr>
                  </a:outerShdw>
                </a:effectLst>
              </a:rPr>
              <a:t>union variable</a:t>
            </a:r>
            <a:endParaRPr lang="en-IN" sz="2400" b="1" dirty="0">
              <a:effectLst>
                <a:outerShdw blurRad="38100" dist="38100" dir="2700000" algn="tl">
                  <a:srgbClr val="000000">
                    <a:alpha val="43137"/>
                  </a:srgbClr>
                </a:outerShdw>
              </a:effectLst>
            </a:endParaRPr>
          </a:p>
        </p:txBody>
      </p:sp>
      <p:cxnSp>
        <p:nvCxnSpPr>
          <p:cNvPr id="42" name="Straight Arrow Connector 41"/>
          <p:cNvCxnSpPr/>
          <p:nvPr/>
        </p:nvCxnSpPr>
        <p:spPr>
          <a:xfrm>
            <a:off x="3226470" y="3624264"/>
            <a:ext cx="938954"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2057400" y="3409950"/>
            <a:ext cx="883319" cy="461665"/>
          </a:xfrm>
          <a:prstGeom prst="rect">
            <a:avLst/>
          </a:prstGeom>
        </p:spPr>
        <p:txBody>
          <a:bodyPr wrap="none">
            <a:spAutoFit/>
          </a:bodyPr>
          <a:lstStyle/>
          <a:p>
            <a:r>
              <a:rPr lang="en-US" sz="2400" dirty="0" smtClean="0"/>
              <a:t>stud1</a:t>
            </a:r>
            <a:endParaRPr lang="en-IN" sz="2400" dirty="0"/>
          </a:p>
        </p:txBody>
      </p:sp>
      <p:sp>
        <p:nvSpPr>
          <p:cNvPr id="45" name="Rectangle 44"/>
          <p:cNvSpPr/>
          <p:nvPr/>
        </p:nvSpPr>
        <p:spPr>
          <a:xfrm>
            <a:off x="230560" y="3830419"/>
            <a:ext cx="3960440" cy="646331"/>
          </a:xfrm>
          <a:prstGeom prst="rect">
            <a:avLst/>
          </a:prstGeom>
        </p:spPr>
        <p:txBody>
          <a:bodyPr wrap="square">
            <a:spAutoFit/>
          </a:bodyPr>
          <a:lstStyle/>
          <a:p>
            <a:pPr>
              <a:lnSpc>
                <a:spcPct val="150000"/>
              </a:lnSpc>
            </a:pPr>
            <a:r>
              <a:rPr lang="en-US" sz="2400" dirty="0" smtClean="0"/>
              <a:t>stud1.roll_no = 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55" presetClass="entr" presetSubtype="0" fill="hold" nodeType="withEffect">
                                  <p:stCondLst>
                                    <p:cond delay="0"/>
                                  </p:stCondLst>
                                  <p:childTnLst>
                                    <p:set>
                                      <p:cBhvr>
                                        <p:cTn id="8" dur="1" fill="hold">
                                          <p:stCondLst>
                                            <p:cond delay="0"/>
                                          </p:stCondLst>
                                        </p:cTn>
                                        <p:tgtEl>
                                          <p:spTgt spid="11">
                                            <p:txEl>
                                              <p:pRg st="6" end="6"/>
                                            </p:txEl>
                                          </p:spTgt>
                                        </p:tgtEl>
                                        <p:attrNameLst>
                                          <p:attrName>style.visibility</p:attrName>
                                        </p:attrNameLst>
                                      </p:cBhvr>
                                      <p:to>
                                        <p:strVal val="visible"/>
                                      </p:to>
                                    </p:set>
                                    <p:anim calcmode="lin" valueType="num">
                                      <p:cBhvr>
                                        <p:cTn id="9" dur="1000" fill="hold"/>
                                        <p:tgtEl>
                                          <p:spTgt spid="11">
                                            <p:txEl>
                                              <p:pRg st="6" end="6"/>
                                            </p:txEl>
                                          </p:spTgt>
                                        </p:tgtEl>
                                        <p:attrNameLst>
                                          <p:attrName>ppt_w</p:attrName>
                                        </p:attrNameLst>
                                      </p:cBhvr>
                                      <p:tavLst>
                                        <p:tav tm="0">
                                          <p:val>
                                            <p:strVal val="#ppt_w*0.70"/>
                                          </p:val>
                                        </p:tav>
                                        <p:tav tm="100000">
                                          <p:val>
                                            <p:strVal val="#ppt_w"/>
                                          </p:val>
                                        </p:tav>
                                      </p:tavLst>
                                    </p:anim>
                                    <p:anim calcmode="lin" valueType="num">
                                      <p:cBhvr>
                                        <p:cTn id="10" dur="1000" fill="hold"/>
                                        <p:tgtEl>
                                          <p:spTgt spid="11">
                                            <p:txEl>
                                              <p:pRg st="6" end="6"/>
                                            </p:txEl>
                                          </p:spTgt>
                                        </p:tgtEl>
                                        <p:attrNameLst>
                                          <p:attrName>ppt_h</p:attrName>
                                        </p:attrNameLst>
                                      </p:cBhvr>
                                      <p:tavLst>
                                        <p:tav tm="0">
                                          <p:val>
                                            <p:strVal val="#ppt_h"/>
                                          </p:val>
                                        </p:tav>
                                        <p:tav tm="100000">
                                          <p:val>
                                            <p:strVal val="#ppt_h"/>
                                          </p:val>
                                        </p:tav>
                                      </p:tavLst>
                                    </p:anim>
                                    <p:animEffect transition="in" filter="fade">
                                      <p:cBhvr>
                                        <p:cTn id="11" dur="1000"/>
                                        <p:tgtEl>
                                          <p:spTgt spid="11">
                                            <p:txEl>
                                              <p:pRg st="6" end="6"/>
                                            </p:txEl>
                                          </p:spTgt>
                                        </p:tgtEl>
                                      </p:cBhvr>
                                    </p:animEffect>
                                  </p:childTnLst>
                                </p:cTn>
                              </p:par>
                              <p:par>
                                <p:cTn id="12" presetID="55" presetClass="entr" presetSubtype="0" fill="hold" grpId="0" nodeType="with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p:cTn id="14" dur="1000" fill="hold"/>
                                        <p:tgtEl>
                                          <p:spTgt spid="44">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44">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2000" fill="hold"/>
                                        <p:tgtEl>
                                          <p:spTgt spid="44">
                                            <p:txEl>
                                              <p:pRg st="0" end="0"/>
                                            </p:txEl>
                                          </p:spTgt>
                                        </p:tgtEl>
                                        <p:attrNameLst>
                                          <p:attrName>style.color</p:attrName>
                                        </p:attrNameLst>
                                      </p:cBhvr>
                                      <p:to>
                                        <a:srgbClr val="F81B16"/>
                                      </p:to>
                                    </p:animClr>
                                  </p:childTnLst>
                                </p:cTn>
                              </p:par>
                              <p:par>
                                <p:cTn id="21" presetID="18" presetClass="entr" presetSubtype="3"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strips(upRight)">
                                      <p:cBhvr>
                                        <p:cTn id="23" dur="1000"/>
                                        <p:tgtEl>
                                          <p:spTgt spid="42"/>
                                        </p:tgtEl>
                                      </p:cBhvr>
                                    </p:animEffect>
                                  </p:childTnLst>
                                </p:cTn>
                              </p:par>
                              <p:par>
                                <p:cTn id="24" presetID="18" presetClass="entr" presetSubtype="3" fill="hold" nodeType="withEffect">
                                  <p:stCondLst>
                                    <p:cond delay="1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strips(upRight)">
                                      <p:cBhvr>
                                        <p:cTn id="26" dur="1000"/>
                                        <p:tgtEl>
                                          <p:spTgt spid="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0" end="0"/>
                                            </p:txEl>
                                          </p:spTgt>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64497" y="0"/>
            <a:ext cx="471601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0" name="Rectangle 19"/>
          <p:cNvSpPr/>
          <p:nvPr/>
        </p:nvSpPr>
        <p:spPr>
          <a:xfrm>
            <a:off x="4932040"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26" name="Rectangle 25"/>
          <p:cNvSpPr/>
          <p:nvPr/>
        </p:nvSpPr>
        <p:spPr>
          <a:xfrm>
            <a:off x="5143504" y="1582560"/>
            <a:ext cx="1495068" cy="461665"/>
          </a:xfrm>
          <a:prstGeom prst="rect">
            <a:avLst/>
          </a:prstGeom>
        </p:spPr>
        <p:txBody>
          <a:bodyPr wrap="square">
            <a:spAutoFit/>
          </a:bodyPr>
          <a:lstStyle/>
          <a:p>
            <a:pPr algn="ctr"/>
            <a:r>
              <a:rPr lang="en-US" sz="2400" dirty="0" smtClean="0"/>
              <a:t>(20 bytes) </a:t>
            </a:r>
            <a:endParaRPr lang="en-IN" sz="2400" dirty="0"/>
          </a:p>
        </p:txBody>
      </p:sp>
      <p:sp>
        <p:nvSpPr>
          <p:cNvPr id="32" name="Rectangle 31"/>
          <p:cNvSpPr/>
          <p:nvPr/>
        </p:nvSpPr>
        <p:spPr>
          <a:xfrm>
            <a:off x="67816" y="3657421"/>
            <a:ext cx="4427984" cy="1200329"/>
          </a:xfrm>
          <a:prstGeom prst="rect">
            <a:avLst/>
          </a:prstGeom>
        </p:spPr>
        <p:txBody>
          <a:bodyPr wrap="square">
            <a:spAutoFit/>
          </a:bodyPr>
          <a:lstStyle/>
          <a:p>
            <a:pPr>
              <a:lnSpc>
                <a:spcPct val="150000"/>
              </a:lnSpc>
              <a:buFontTx/>
              <a:buChar char="-"/>
            </a:pPr>
            <a:r>
              <a:rPr lang="en-IN" sz="2400" dirty="0" smtClean="0"/>
              <a:t>  When the union members are declared, no memory is allocated.</a:t>
            </a:r>
          </a:p>
        </p:txBody>
      </p:sp>
      <p:sp>
        <p:nvSpPr>
          <p:cNvPr id="35" name="TextBox 34"/>
          <p:cNvSpPr txBox="1"/>
          <p:nvPr/>
        </p:nvSpPr>
        <p:spPr>
          <a:xfrm>
            <a:off x="230560" y="-103168"/>
            <a:ext cx="396044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 union </a:t>
            </a:r>
            <a:r>
              <a:rPr lang="en-US" sz="2400" dirty="0" smtClean="0"/>
              <a:t>student</a:t>
            </a:r>
            <a:r>
              <a:rPr lang="en-US" sz="2400" b="1" dirty="0" smtClean="0">
                <a:effectLst>
                  <a:outerShdw blurRad="38100" dist="38100" dir="2700000" algn="tl">
                    <a:srgbClr val="000000">
                      <a:alpha val="43137"/>
                    </a:srgbClr>
                  </a:outerShdw>
                </a:effectLst>
              </a:rPr>
              <a:t>            </a:t>
            </a:r>
            <a:r>
              <a:rPr lang="en-US" sz="2400" dirty="0" smtClean="0"/>
              <a:t>;</a:t>
            </a:r>
          </a:p>
        </p:txBody>
      </p:sp>
      <p:sp>
        <p:nvSpPr>
          <p:cNvPr id="36" name="Rectangle 35"/>
          <p:cNvSpPr/>
          <p:nvPr/>
        </p:nvSpPr>
        <p:spPr>
          <a:xfrm>
            <a:off x="2143109" y="3329285"/>
            <a:ext cx="883319" cy="461665"/>
          </a:xfrm>
          <a:prstGeom prst="rect">
            <a:avLst/>
          </a:prstGeom>
        </p:spPr>
        <p:txBody>
          <a:bodyPr wrap="none">
            <a:spAutoFit/>
          </a:bodyPr>
          <a:lstStyle/>
          <a:p>
            <a:r>
              <a:rPr lang="en-US" sz="2400" dirty="0" smtClean="0"/>
              <a:t>stud1</a:t>
            </a:r>
            <a:endParaRPr lang="en-IN" sz="2400" dirty="0"/>
          </a:p>
        </p:txBody>
      </p:sp>
      <p:sp>
        <p:nvSpPr>
          <p:cNvPr id="37" name="Rectangle 36"/>
          <p:cNvSpPr/>
          <p:nvPr/>
        </p:nvSpPr>
        <p:spPr>
          <a:xfrm>
            <a:off x="4499992" y="3657421"/>
            <a:ext cx="4572000" cy="1200329"/>
          </a:xfrm>
          <a:prstGeom prst="rect">
            <a:avLst/>
          </a:prstGeom>
        </p:spPr>
        <p:txBody>
          <a:bodyPr>
            <a:spAutoFit/>
          </a:bodyPr>
          <a:lstStyle/>
          <a:p>
            <a:pPr>
              <a:lnSpc>
                <a:spcPct val="150000"/>
              </a:lnSpc>
            </a:pPr>
            <a:r>
              <a:rPr lang="en-IN" sz="2400" dirty="0" smtClean="0">
                <a:solidFill>
                  <a:schemeClr val="bg1"/>
                </a:solidFill>
              </a:rPr>
              <a:t>-  Memory is allocated only when </a:t>
            </a:r>
            <a:r>
              <a:rPr lang="en-IN" sz="2400" dirty="0" smtClean="0">
                <a:solidFill>
                  <a:srgbClr val="FFFF00"/>
                </a:solidFill>
              </a:rPr>
              <a:t>union variables </a:t>
            </a:r>
            <a:r>
              <a:rPr lang="en-IN" sz="2400" dirty="0" smtClean="0">
                <a:solidFill>
                  <a:schemeClr val="bg1"/>
                </a:solidFill>
              </a:rPr>
              <a:t>are created.</a:t>
            </a:r>
            <a:endParaRPr lang="en-IN" sz="2400" dirty="0">
              <a:solidFill>
                <a:schemeClr val="bg1"/>
              </a:solidFill>
            </a:endParaRPr>
          </a:p>
        </p:txBody>
      </p:sp>
      <p:sp>
        <p:nvSpPr>
          <p:cNvPr id="16" name="Rectangle 15"/>
          <p:cNvSpPr/>
          <p:nvPr/>
        </p:nvSpPr>
        <p:spPr>
          <a:xfrm>
            <a:off x="5248400" y="738485"/>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36">
                                            <p:txEl>
                                              <p:pRg st="0" end="0"/>
                                            </p:txEl>
                                          </p:spTgt>
                                        </p:tgtEl>
                                        <p:attrNameLst>
                                          <p:attrName>style.color</p:attrName>
                                        </p:attrNameLst>
                                      </p:cBhvr>
                                      <p:to>
                                        <a:srgbClr val="F81B16"/>
                                      </p:to>
                                    </p:animClr>
                                  </p:childTnLst>
                                </p:cTn>
                              </p:par>
                              <p:par>
                                <p:cTn id="11" presetID="5" presetClass="emph" presetSubtype="1" grpId="0" nodeType="withEffect">
                                  <p:stCondLst>
                                    <p:cond delay="0"/>
                                  </p:stCondLst>
                                  <p:childTnLst>
                                    <p:set>
                                      <p:cBhvr override="childStyle">
                                        <p:cTn id="12" dur="indefinite"/>
                                        <p:tgtEl>
                                          <p:spTgt spid="36">
                                            <p:txEl>
                                              <p:pRg st="0" end="0"/>
                                            </p:txEl>
                                          </p:spTgt>
                                        </p:tgtEl>
                                        <p:attrNameLst>
                                          <p:attrName>style.fontStyle</p:attrName>
                                        </p:attrNameLst>
                                      </p:cBhvr>
                                      <p:to>
                                        <p:strVal val="normal"/>
                                      </p:to>
                                    </p:set>
                                    <p:set>
                                      <p:cBhvr override="childStyle">
                                        <p:cTn id="13" dur="indefinite"/>
                                        <p:tgtEl>
                                          <p:spTgt spid="36">
                                            <p:txEl>
                                              <p:pRg st="0" end="0"/>
                                            </p:txEl>
                                          </p:spTgt>
                                        </p:tgtEl>
                                        <p:attrNameLst>
                                          <p:attrName>style.fontWeight</p:attrName>
                                        </p:attrNameLst>
                                      </p:cBhvr>
                                      <p:to>
                                        <p:strVal val="bold"/>
                                      </p:to>
                                    </p:set>
                                    <p:set>
                                      <p:cBhvr override="childStyle">
                                        <p:cTn id="14" dur="indefinite"/>
                                        <p:tgtEl>
                                          <p:spTgt spid="36">
                                            <p:txEl>
                                              <p:pRg st="0" end="0"/>
                                            </p:txEl>
                                          </p:spTgt>
                                        </p:tgtEl>
                                        <p:attrNameLst>
                                          <p:attrName>style.textDecorationUnderline</p:attrName>
                                        </p:attrNameLst>
                                      </p:cBhvr>
                                      <p:to>
                                        <p:strVal val="fals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55" presetClass="entr" presetSubtype="0" fill="hold" grpId="0" nodeType="withEffect">
                                  <p:stCondLst>
                                    <p:cond delay="10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strVal val="#ppt_w*0.70"/>
                                          </p:val>
                                        </p:tav>
                                        <p:tav tm="100000">
                                          <p:val>
                                            <p:strVal val="#ppt_w"/>
                                          </p:val>
                                        </p:tav>
                                      </p:tavLst>
                                    </p:anim>
                                    <p:anim calcmode="lin" valueType="num">
                                      <p:cBhvr>
                                        <p:cTn id="20" dur="1000" fill="hold"/>
                                        <p:tgtEl>
                                          <p:spTgt spid="20"/>
                                        </p:tgtEl>
                                        <p:attrNameLst>
                                          <p:attrName>ppt_h</p:attrName>
                                        </p:attrNameLst>
                                      </p:cBhvr>
                                      <p:tavLst>
                                        <p:tav tm="0">
                                          <p:val>
                                            <p:strVal val="#ppt_h"/>
                                          </p:val>
                                        </p:tav>
                                        <p:tav tm="100000">
                                          <p:val>
                                            <p:strVal val="#ppt_h"/>
                                          </p:val>
                                        </p:tav>
                                      </p:tavLst>
                                    </p:anim>
                                    <p:animEffect transition="in" filter="fade">
                                      <p:cBhvr>
                                        <p:cTn id="21" dur="1000"/>
                                        <p:tgtEl>
                                          <p:spTgt spid="20"/>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1000" fill="hold"/>
                                        <p:tgtEl>
                                          <p:spTgt spid="26"/>
                                        </p:tgtEl>
                                        <p:attrNameLst>
                                          <p:attrName>ppt_w</p:attrName>
                                        </p:attrNameLst>
                                      </p:cBhvr>
                                      <p:tavLst>
                                        <p:tav tm="0">
                                          <p:val>
                                            <p:strVal val="#ppt_w*0.70"/>
                                          </p:val>
                                        </p:tav>
                                        <p:tav tm="100000">
                                          <p:val>
                                            <p:strVal val="#ppt_w"/>
                                          </p:val>
                                        </p:tav>
                                      </p:tavLst>
                                    </p:anim>
                                    <p:anim calcmode="lin" valueType="num">
                                      <p:cBhvr>
                                        <p:cTn id="25" dur="1000" fill="hold"/>
                                        <p:tgtEl>
                                          <p:spTgt spid="26"/>
                                        </p:tgtEl>
                                        <p:attrNameLst>
                                          <p:attrName>ppt_h</p:attrName>
                                        </p:attrNameLst>
                                      </p:cBhvr>
                                      <p:tavLst>
                                        <p:tav tm="0">
                                          <p:val>
                                            <p:strVal val="#ppt_h"/>
                                          </p:val>
                                        </p:tav>
                                        <p:tav tm="100000">
                                          <p:val>
                                            <p:strVal val="#ppt_h"/>
                                          </p:val>
                                        </p:tav>
                                      </p:tavLst>
                                    </p:anim>
                                    <p:animEffect transition="in" filter="fade">
                                      <p:cBhvr>
                                        <p:cTn id="26" dur="1000"/>
                                        <p:tgtEl>
                                          <p:spTgt spid="26"/>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strVal val="#ppt_w*0.70"/>
                                          </p:val>
                                        </p:tav>
                                        <p:tav tm="100000">
                                          <p:val>
                                            <p:strVal val="#ppt_w"/>
                                          </p:val>
                                        </p:tav>
                                      </p:tavLst>
                                    </p:anim>
                                    <p:anim calcmode="lin" valueType="num">
                                      <p:cBhvr>
                                        <p:cTn id="30" dur="1000" fill="hold"/>
                                        <p:tgtEl>
                                          <p:spTgt spid="16"/>
                                        </p:tgtEl>
                                        <p:attrNameLst>
                                          <p:attrName>ppt_h</p:attrName>
                                        </p:attrNameLst>
                                      </p:cBhvr>
                                      <p:tavLst>
                                        <p:tav tm="0">
                                          <p:val>
                                            <p:strVal val="#ppt_h"/>
                                          </p:val>
                                        </p:tav>
                                        <p:tav tm="100000">
                                          <p:val>
                                            <p:strVal val="#ppt_h"/>
                                          </p:val>
                                        </p:tav>
                                      </p:tavLst>
                                    </p:anim>
                                    <p:animEffect transition="in" filter="fade">
                                      <p:cBhvr>
                                        <p:cTn id="3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2" grpId="0"/>
      <p:bldP spid="36" grpId="0" build="allAtOnce"/>
      <p:bldP spid="37"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464498" y="0"/>
            <a:ext cx="4679503"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4" name="TextBox 13"/>
          <p:cNvSpPr txBox="1"/>
          <p:nvPr/>
        </p:nvSpPr>
        <p:spPr>
          <a:xfrm>
            <a:off x="0" y="-26968"/>
            <a:ext cx="4572000" cy="3970318"/>
          </a:xfrm>
          <a:prstGeom prst="rect">
            <a:avLst/>
          </a:prstGeom>
          <a:noFill/>
        </p:spPr>
        <p:txBody>
          <a:bodyPr wrap="square" rtlCol="0">
            <a:spAutoFit/>
          </a:bodyPr>
          <a:lstStyle/>
          <a:p>
            <a:pPr>
              <a:lnSpc>
                <a:spcPct val="150000"/>
              </a:lnSpc>
            </a:pPr>
            <a:r>
              <a:rPr lang="en-US" sz="2400" b="1" dirty="0" smtClean="0">
                <a:effectLst>
                  <a:outerShdw blurRad="38100" dist="38100" dir="2700000" algn="tl">
                    <a:srgbClr val="000000">
                      <a:alpha val="43137"/>
                    </a:srgbClr>
                  </a:outerShdw>
                </a:effectLst>
              </a:rPr>
              <a:t>union</a:t>
            </a:r>
            <a:r>
              <a:rPr lang="en-US" sz="2400" dirty="0" smtClean="0"/>
              <a:t> student</a:t>
            </a:r>
          </a:p>
          <a:p>
            <a:pPr>
              <a:lnSpc>
                <a:spcPct val="150000"/>
              </a:lnSpc>
            </a:pPr>
            <a:r>
              <a:rPr lang="en-US" sz="2400" dirty="0" smtClean="0"/>
              <a:t>{</a:t>
            </a:r>
          </a:p>
          <a:p>
            <a:pPr>
              <a:lnSpc>
                <a:spcPct val="150000"/>
              </a:lnSpc>
            </a:pPr>
            <a:r>
              <a:rPr lang="en-US" sz="2400" dirty="0" smtClean="0"/>
              <a:t>int roll_no;</a:t>
            </a:r>
          </a:p>
          <a:p>
            <a:pPr>
              <a:lnSpc>
                <a:spcPct val="150000"/>
              </a:lnSpc>
            </a:pPr>
            <a:r>
              <a:rPr lang="en-US" sz="2400" dirty="0" smtClean="0"/>
              <a:t>char name[20];</a:t>
            </a:r>
          </a:p>
          <a:p>
            <a:pPr>
              <a:lnSpc>
                <a:spcPct val="150000"/>
              </a:lnSpc>
            </a:pPr>
            <a:r>
              <a:rPr lang="en-US" sz="2400" dirty="0" smtClean="0"/>
              <a:t>float marks;</a:t>
            </a:r>
          </a:p>
          <a:p>
            <a:pPr>
              <a:lnSpc>
                <a:spcPct val="150000"/>
              </a:lnSpc>
            </a:pPr>
            <a:r>
              <a:rPr lang="en-US" sz="2400" dirty="0" smtClean="0"/>
              <a:t>}</a:t>
            </a:r>
            <a:r>
              <a:rPr lang="en-US" sz="2400" b="1" dirty="0" smtClean="0">
                <a:effectLst>
                  <a:outerShdw blurRad="38100" dist="38100" dir="2700000" algn="tl">
                    <a:srgbClr val="000000">
                      <a:alpha val="43137"/>
                    </a:srgbClr>
                  </a:outerShdw>
                </a:effectLst>
              </a:rPr>
              <a:t>;</a:t>
            </a:r>
          </a:p>
          <a:p>
            <a:pPr>
              <a:lnSpc>
                <a:spcPct val="150000"/>
              </a:lnSpc>
            </a:pPr>
            <a:r>
              <a:rPr lang="en-US" sz="2400" b="1" dirty="0" smtClean="0">
                <a:effectLst>
                  <a:outerShdw blurRad="38100" dist="38100" dir="2700000" algn="tl">
                    <a:srgbClr val="000000">
                      <a:alpha val="43137"/>
                    </a:srgbClr>
                  </a:outerShdw>
                </a:effectLst>
              </a:rPr>
              <a:t>union</a:t>
            </a:r>
            <a:r>
              <a:rPr lang="en-US" sz="2400" b="1" dirty="0" smtClean="0">
                <a:solidFill>
                  <a:srgbClr val="FF0000"/>
                </a:solidFill>
                <a:effectLst>
                  <a:outerShdw blurRad="38100" dist="38100" dir="2700000" algn="tl">
                    <a:srgbClr val="000000">
                      <a:alpha val="43137"/>
                    </a:srgbClr>
                  </a:outerShdw>
                </a:effectLst>
              </a:rPr>
              <a:t> </a:t>
            </a:r>
            <a:r>
              <a:rPr lang="en-US" sz="2400" dirty="0" smtClean="0"/>
              <a:t>student </a:t>
            </a:r>
            <a:r>
              <a:rPr lang="en-US" sz="2400" b="1" dirty="0" smtClean="0">
                <a:solidFill>
                  <a:srgbClr val="FF0000"/>
                </a:solidFill>
                <a:effectLst>
                  <a:outerShdw blurRad="38100" dist="38100" dir="2700000" algn="tl">
                    <a:srgbClr val="000000">
                      <a:alpha val="43137"/>
                    </a:srgbClr>
                  </a:outerShdw>
                </a:effectLst>
              </a:rPr>
              <a:t>stud1, stud2, stud3;</a:t>
            </a:r>
          </a:p>
        </p:txBody>
      </p:sp>
      <p:sp>
        <p:nvSpPr>
          <p:cNvPr id="9" name="TextBox 8"/>
          <p:cNvSpPr txBox="1"/>
          <p:nvPr/>
        </p:nvSpPr>
        <p:spPr>
          <a:xfrm>
            <a:off x="0" y="3714750"/>
            <a:ext cx="3936014" cy="1200329"/>
          </a:xfrm>
          <a:prstGeom prst="rect">
            <a:avLst/>
          </a:prstGeom>
          <a:noFill/>
        </p:spPr>
        <p:txBody>
          <a:bodyPr wrap="none" rtlCol="0">
            <a:spAutoFit/>
          </a:bodyPr>
          <a:lstStyle/>
          <a:p>
            <a:pPr>
              <a:lnSpc>
                <a:spcPct val="150000"/>
              </a:lnSpc>
              <a:buFontTx/>
              <a:buChar char="-"/>
            </a:pPr>
            <a:r>
              <a:rPr lang="en-US" sz="2400" dirty="0" smtClean="0"/>
              <a:t> n number of union variables </a:t>
            </a:r>
          </a:p>
          <a:p>
            <a:pPr>
              <a:lnSpc>
                <a:spcPct val="150000"/>
              </a:lnSpc>
            </a:pPr>
            <a:r>
              <a:rPr lang="en-US" sz="2400" dirty="0" smtClean="0"/>
              <a:t>  can be created</a:t>
            </a:r>
            <a:endParaRPr lang="en-IN" sz="2400" dirty="0"/>
          </a:p>
        </p:txBody>
      </p:sp>
      <p:sp>
        <p:nvSpPr>
          <p:cNvPr id="50" name="TextBox 49"/>
          <p:cNvSpPr txBox="1"/>
          <p:nvPr/>
        </p:nvSpPr>
        <p:spPr>
          <a:xfrm>
            <a:off x="6300192" y="857238"/>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stud2</a:t>
            </a:r>
            <a:endParaRPr lang="en-IN" sz="2400" b="1" dirty="0">
              <a:solidFill>
                <a:schemeClr val="bg1"/>
              </a:solidFill>
              <a:effectLst>
                <a:outerShdw blurRad="38100" dist="38100" dir="2700000" algn="tl">
                  <a:srgbClr val="000000">
                    <a:alpha val="43137"/>
                  </a:srgbClr>
                </a:outerShdw>
              </a:effectLst>
            </a:endParaRPr>
          </a:p>
        </p:txBody>
      </p:sp>
      <p:sp>
        <p:nvSpPr>
          <p:cNvPr id="51" name="Rectangle 50"/>
          <p:cNvSpPr/>
          <p:nvPr/>
        </p:nvSpPr>
        <p:spPr>
          <a:xfrm>
            <a:off x="4788025" y="879451"/>
            <a:ext cx="966675"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stud1</a:t>
            </a:r>
            <a:endParaRPr lang="en-IN" sz="2400" dirty="0"/>
          </a:p>
        </p:txBody>
      </p:sp>
      <p:sp>
        <p:nvSpPr>
          <p:cNvPr id="52" name="TextBox 51"/>
          <p:cNvSpPr txBox="1"/>
          <p:nvPr/>
        </p:nvSpPr>
        <p:spPr>
          <a:xfrm>
            <a:off x="7812360" y="879451"/>
            <a:ext cx="936104"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stud3</a:t>
            </a:r>
            <a:endParaRPr lang="en-IN" sz="2400" b="1"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4643438"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1" name="Rectangle 30"/>
          <p:cNvSpPr/>
          <p:nvPr/>
        </p:nvSpPr>
        <p:spPr>
          <a:xfrm>
            <a:off x="4616142" y="1607337"/>
            <a:ext cx="1428760" cy="461665"/>
          </a:xfrm>
          <a:prstGeom prst="rect">
            <a:avLst/>
          </a:prstGeom>
        </p:spPr>
        <p:txBody>
          <a:bodyPr wrap="square">
            <a:spAutoFit/>
          </a:bodyPr>
          <a:lstStyle/>
          <a:p>
            <a:pPr algn="ctr"/>
            <a:r>
              <a:rPr lang="en-US" sz="2400" dirty="0" smtClean="0"/>
              <a:t>(20 bytes) </a:t>
            </a:r>
            <a:endParaRPr lang="en-IN" sz="2400" dirty="0"/>
          </a:p>
        </p:txBody>
      </p:sp>
      <p:sp>
        <p:nvSpPr>
          <p:cNvPr id="32" name="Rectangle 31"/>
          <p:cNvSpPr/>
          <p:nvPr/>
        </p:nvSpPr>
        <p:spPr>
          <a:xfrm>
            <a:off x="6170932"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3" name="Rectangle 32"/>
          <p:cNvSpPr/>
          <p:nvPr/>
        </p:nvSpPr>
        <p:spPr>
          <a:xfrm>
            <a:off x="6143636" y="1607337"/>
            <a:ext cx="1428760" cy="461665"/>
          </a:xfrm>
          <a:prstGeom prst="rect">
            <a:avLst/>
          </a:prstGeom>
        </p:spPr>
        <p:txBody>
          <a:bodyPr wrap="square">
            <a:spAutoFit/>
          </a:bodyPr>
          <a:lstStyle/>
          <a:p>
            <a:pPr algn="ctr"/>
            <a:r>
              <a:rPr lang="en-US" sz="2400" dirty="0" smtClean="0"/>
              <a:t>(20 bytes) </a:t>
            </a:r>
            <a:endParaRPr lang="en-IN" sz="2400" dirty="0"/>
          </a:p>
        </p:txBody>
      </p:sp>
      <p:sp>
        <p:nvSpPr>
          <p:cNvPr id="34" name="Rectangle 33"/>
          <p:cNvSpPr/>
          <p:nvPr/>
        </p:nvSpPr>
        <p:spPr>
          <a:xfrm>
            <a:off x="7671130" y="1285866"/>
            <a:ext cx="1357322"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35" name="Rectangle 34"/>
          <p:cNvSpPr/>
          <p:nvPr/>
        </p:nvSpPr>
        <p:spPr>
          <a:xfrm>
            <a:off x="7643834" y="1607337"/>
            <a:ext cx="1428760" cy="461665"/>
          </a:xfrm>
          <a:prstGeom prst="rect">
            <a:avLst/>
          </a:prstGeom>
        </p:spPr>
        <p:txBody>
          <a:bodyPr wrap="square">
            <a:spAutoFit/>
          </a:bodyPr>
          <a:lstStyle/>
          <a:p>
            <a:pPr algn="ctr"/>
            <a:r>
              <a:rPr lang="en-US" sz="2400" dirty="0" smtClean="0"/>
              <a:t>(20 bytes) </a:t>
            </a:r>
            <a:endParaRPr lang="en-IN" sz="24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strVal val="#ppt_w*0.70"/>
                                          </p:val>
                                        </p:tav>
                                        <p:tav tm="100000">
                                          <p:val>
                                            <p:strVal val="#ppt_w"/>
                                          </p:val>
                                        </p:tav>
                                      </p:tavLst>
                                    </p:anim>
                                    <p:anim calcmode="lin" valueType="num">
                                      <p:cBhvr>
                                        <p:cTn id="13" dur="1000" fill="hold"/>
                                        <p:tgtEl>
                                          <p:spTgt spid="50"/>
                                        </p:tgtEl>
                                        <p:attrNameLst>
                                          <p:attrName>ppt_h</p:attrName>
                                        </p:attrNameLst>
                                      </p:cBhvr>
                                      <p:tavLst>
                                        <p:tav tm="0">
                                          <p:val>
                                            <p:strVal val="#ppt_h"/>
                                          </p:val>
                                        </p:tav>
                                        <p:tav tm="100000">
                                          <p:val>
                                            <p:strVal val="#ppt_h"/>
                                          </p:val>
                                        </p:tav>
                                      </p:tavLst>
                                    </p:anim>
                                    <p:animEffect transition="in" filter="fade">
                                      <p:cBhvr>
                                        <p:cTn id="14" dur="1000"/>
                                        <p:tgtEl>
                                          <p:spTgt spid="5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1000" fill="hold"/>
                                        <p:tgtEl>
                                          <p:spTgt spid="52"/>
                                        </p:tgtEl>
                                        <p:attrNameLst>
                                          <p:attrName>ppt_w</p:attrName>
                                        </p:attrNameLst>
                                      </p:cBhvr>
                                      <p:tavLst>
                                        <p:tav tm="0">
                                          <p:val>
                                            <p:strVal val="#ppt_w*0.70"/>
                                          </p:val>
                                        </p:tav>
                                        <p:tav tm="100000">
                                          <p:val>
                                            <p:strVal val="#ppt_w"/>
                                          </p:val>
                                        </p:tav>
                                      </p:tavLst>
                                    </p:anim>
                                    <p:anim calcmode="lin" valueType="num">
                                      <p:cBhvr>
                                        <p:cTn id="18" dur="1000" fill="hold"/>
                                        <p:tgtEl>
                                          <p:spTgt spid="52"/>
                                        </p:tgtEl>
                                        <p:attrNameLst>
                                          <p:attrName>ppt_h</p:attrName>
                                        </p:attrNameLst>
                                      </p:cBhvr>
                                      <p:tavLst>
                                        <p:tav tm="0">
                                          <p:val>
                                            <p:strVal val="#ppt_h"/>
                                          </p:val>
                                        </p:tav>
                                        <p:tav tm="100000">
                                          <p:val>
                                            <p:strVal val="#ppt_h"/>
                                          </p:val>
                                        </p:tav>
                                      </p:tavLst>
                                    </p:anim>
                                    <p:animEffect transition="in" filter="fade">
                                      <p:cBhvr>
                                        <p:cTn id="19" dur="1000"/>
                                        <p:tgtEl>
                                          <p:spTgt spid="52"/>
                                        </p:tgtEl>
                                      </p:cBhvr>
                                    </p:animEffect>
                                  </p:childTnLst>
                                </p:cTn>
                              </p:par>
                              <p:par>
                                <p:cTn id="20" presetID="55" presetClass="entr" presetSubtype="0" fill="hold" grpId="0" nodeType="withEffect">
                                  <p:stCondLst>
                                    <p:cond delay="100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strVal val="#ppt_w*0.70"/>
                                          </p:val>
                                        </p:tav>
                                        <p:tav tm="100000">
                                          <p:val>
                                            <p:strVal val="#ppt_w"/>
                                          </p:val>
                                        </p:tav>
                                      </p:tavLst>
                                    </p:anim>
                                    <p:anim calcmode="lin" valueType="num">
                                      <p:cBhvr>
                                        <p:cTn id="23" dur="1000" fill="hold"/>
                                        <p:tgtEl>
                                          <p:spTgt spid="30"/>
                                        </p:tgtEl>
                                        <p:attrNameLst>
                                          <p:attrName>ppt_h</p:attrName>
                                        </p:attrNameLst>
                                      </p:cBhvr>
                                      <p:tavLst>
                                        <p:tav tm="0">
                                          <p:val>
                                            <p:strVal val="#ppt_h"/>
                                          </p:val>
                                        </p:tav>
                                        <p:tav tm="100000">
                                          <p:val>
                                            <p:strVal val="#ppt_h"/>
                                          </p:val>
                                        </p:tav>
                                      </p:tavLst>
                                    </p:anim>
                                    <p:animEffect transition="in" filter="fade">
                                      <p:cBhvr>
                                        <p:cTn id="24" dur="1000"/>
                                        <p:tgtEl>
                                          <p:spTgt spid="3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strVal val="#ppt_w*0.70"/>
                                          </p:val>
                                        </p:tav>
                                        <p:tav tm="100000">
                                          <p:val>
                                            <p:strVal val="#ppt_w"/>
                                          </p:val>
                                        </p:tav>
                                      </p:tavLst>
                                    </p:anim>
                                    <p:anim calcmode="lin" valueType="num">
                                      <p:cBhvr>
                                        <p:cTn id="28" dur="1000" fill="hold"/>
                                        <p:tgtEl>
                                          <p:spTgt spid="31"/>
                                        </p:tgtEl>
                                        <p:attrNameLst>
                                          <p:attrName>ppt_h</p:attrName>
                                        </p:attrNameLst>
                                      </p:cBhvr>
                                      <p:tavLst>
                                        <p:tav tm="0">
                                          <p:val>
                                            <p:strVal val="#ppt_h"/>
                                          </p:val>
                                        </p:tav>
                                        <p:tav tm="100000">
                                          <p:val>
                                            <p:strVal val="#ppt_h"/>
                                          </p:val>
                                        </p:tav>
                                      </p:tavLst>
                                    </p:anim>
                                    <p:animEffect transition="in" filter="fade">
                                      <p:cBhvr>
                                        <p:cTn id="29" dur="1000"/>
                                        <p:tgtEl>
                                          <p:spTgt spid="31"/>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32"/>
                                        </p:tgtEl>
                                        <p:attrNameLst>
                                          <p:attrName>style.visibility</p:attrName>
                                        </p:attrNameLst>
                                      </p:cBhvr>
                                      <p:to>
                                        <p:strVal val="visible"/>
                                      </p:to>
                                    </p:set>
                                    <p:anim calcmode="lin" valueType="num">
                                      <p:cBhvr>
                                        <p:cTn id="32" dur="1000" fill="hold"/>
                                        <p:tgtEl>
                                          <p:spTgt spid="32"/>
                                        </p:tgtEl>
                                        <p:attrNameLst>
                                          <p:attrName>ppt_w</p:attrName>
                                        </p:attrNameLst>
                                      </p:cBhvr>
                                      <p:tavLst>
                                        <p:tav tm="0">
                                          <p:val>
                                            <p:strVal val="#ppt_w*0.70"/>
                                          </p:val>
                                        </p:tav>
                                        <p:tav tm="100000">
                                          <p:val>
                                            <p:strVal val="#ppt_w"/>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animEffect transition="in" filter="fade">
                                      <p:cBhvr>
                                        <p:cTn id="34" dur="1000"/>
                                        <p:tgtEl>
                                          <p:spTgt spid="32"/>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strVal val="#ppt_w*0.70"/>
                                          </p:val>
                                        </p:tav>
                                        <p:tav tm="100000">
                                          <p:val>
                                            <p:strVal val="#ppt_w"/>
                                          </p:val>
                                        </p:tav>
                                      </p:tavLst>
                                    </p:anim>
                                    <p:anim calcmode="lin" valueType="num">
                                      <p:cBhvr>
                                        <p:cTn id="38" dur="1000" fill="hold"/>
                                        <p:tgtEl>
                                          <p:spTgt spid="33"/>
                                        </p:tgtEl>
                                        <p:attrNameLst>
                                          <p:attrName>ppt_h</p:attrName>
                                        </p:attrNameLst>
                                      </p:cBhvr>
                                      <p:tavLst>
                                        <p:tav tm="0">
                                          <p:val>
                                            <p:strVal val="#ppt_h"/>
                                          </p:val>
                                        </p:tav>
                                        <p:tav tm="100000">
                                          <p:val>
                                            <p:strVal val="#ppt_h"/>
                                          </p:val>
                                        </p:tav>
                                      </p:tavLst>
                                    </p:anim>
                                    <p:animEffect transition="in" filter="fade">
                                      <p:cBhvr>
                                        <p:cTn id="39" dur="1000"/>
                                        <p:tgtEl>
                                          <p:spTgt spid="33"/>
                                        </p:tgtEl>
                                      </p:cBhvr>
                                    </p:animEffect>
                                  </p:childTnLst>
                                </p:cTn>
                              </p:par>
                              <p:par>
                                <p:cTn id="40" presetID="55" presetClass="entr" presetSubtype="0" fill="hold" grpId="0" nodeType="withEffect">
                                  <p:stCondLst>
                                    <p:cond delay="100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strVal val="#ppt_w*0.70"/>
                                          </p:val>
                                        </p:tav>
                                        <p:tav tm="100000">
                                          <p:val>
                                            <p:strVal val="#ppt_w"/>
                                          </p:val>
                                        </p:tav>
                                      </p:tavLst>
                                    </p:anim>
                                    <p:anim calcmode="lin" valueType="num">
                                      <p:cBhvr>
                                        <p:cTn id="43" dur="1000" fill="hold"/>
                                        <p:tgtEl>
                                          <p:spTgt spid="34"/>
                                        </p:tgtEl>
                                        <p:attrNameLst>
                                          <p:attrName>ppt_h</p:attrName>
                                        </p:attrNameLst>
                                      </p:cBhvr>
                                      <p:tavLst>
                                        <p:tav tm="0">
                                          <p:val>
                                            <p:strVal val="#ppt_h"/>
                                          </p:val>
                                        </p:tav>
                                        <p:tav tm="100000">
                                          <p:val>
                                            <p:strVal val="#ppt_h"/>
                                          </p:val>
                                        </p:tav>
                                      </p:tavLst>
                                    </p:anim>
                                    <p:animEffect transition="in" filter="fade">
                                      <p:cBhvr>
                                        <p:cTn id="44" dur="1000"/>
                                        <p:tgtEl>
                                          <p:spTgt spid="34"/>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strVal val="#ppt_w*0.70"/>
                                          </p:val>
                                        </p:tav>
                                        <p:tav tm="100000">
                                          <p:val>
                                            <p:strVal val="#ppt_w"/>
                                          </p:val>
                                        </p:tav>
                                      </p:tavLst>
                                    </p:anim>
                                    <p:anim calcmode="lin" valueType="num">
                                      <p:cBhvr>
                                        <p:cTn id="48" dur="1000" fill="hold"/>
                                        <p:tgtEl>
                                          <p:spTgt spid="35"/>
                                        </p:tgtEl>
                                        <p:attrNameLst>
                                          <p:attrName>ppt_h</p:attrName>
                                        </p:attrNameLst>
                                      </p:cBhvr>
                                      <p:tavLst>
                                        <p:tav tm="0">
                                          <p:val>
                                            <p:strVal val="#ppt_h"/>
                                          </p:val>
                                        </p:tav>
                                        <p:tav tm="100000">
                                          <p:val>
                                            <p:strVal val="#ppt_h"/>
                                          </p:val>
                                        </p:tav>
                                      </p:tavLst>
                                    </p:anim>
                                    <p:animEffect transition="in" filter="fade">
                                      <p:cBhvr>
                                        <p:cTn id="4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30" grpId="0" animBg="1"/>
      <p:bldP spid="31" grpId="0"/>
      <p:bldP spid="32" grpId="0" animBg="1"/>
      <p:bldP spid="33" grpId="0"/>
      <p:bldP spid="34" grpId="0" animBg="1"/>
      <p:bldP spid="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0" name="Rectangle 9"/>
          <p:cNvSpPr/>
          <p:nvPr/>
        </p:nvSpPr>
        <p:spPr>
          <a:xfrm>
            <a:off x="107505" y="357505"/>
            <a:ext cx="4104456" cy="523220"/>
          </a:xfrm>
          <a:prstGeom prst="rect">
            <a:avLst/>
          </a:prstGeom>
        </p:spPr>
        <p:txBody>
          <a:bodyPr wrap="square">
            <a:spAutoFit/>
          </a:bodyPr>
          <a:lstStyle/>
          <a:p>
            <a:r>
              <a:rPr lang="en-US" sz="2800" b="1" dirty="0" smtClean="0"/>
              <a:t>Derived data type - Array</a:t>
            </a:r>
          </a:p>
        </p:txBody>
      </p:sp>
      <p:sp>
        <p:nvSpPr>
          <p:cNvPr id="12" name="Rectangle 11"/>
          <p:cNvSpPr/>
          <p:nvPr/>
        </p:nvSpPr>
        <p:spPr>
          <a:xfrm>
            <a:off x="4067944" y="-74545"/>
            <a:ext cx="5076056" cy="52180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Rectangle 20"/>
          <p:cNvSpPr/>
          <p:nvPr/>
        </p:nvSpPr>
        <p:spPr>
          <a:xfrm>
            <a:off x="1619674" y="1221605"/>
            <a:ext cx="2308645" cy="584775"/>
          </a:xfrm>
          <a:prstGeom prst="rect">
            <a:avLst/>
          </a:prstGeom>
        </p:spPr>
        <p:txBody>
          <a:bodyPr wrap="none">
            <a:spAutoFit/>
          </a:bodyPr>
          <a:lstStyle/>
          <a:p>
            <a:r>
              <a:rPr lang="en-US" sz="3200" b="1" dirty="0" smtClean="0"/>
              <a:t>= {1, 2, 3, 4};</a:t>
            </a:r>
            <a:endParaRPr lang="en-IN" sz="3200" dirty="0"/>
          </a:p>
        </p:txBody>
      </p:sp>
      <p:sp>
        <p:nvSpPr>
          <p:cNvPr id="22" name="Rectangle 21"/>
          <p:cNvSpPr/>
          <p:nvPr/>
        </p:nvSpPr>
        <p:spPr>
          <a:xfrm>
            <a:off x="179512" y="1855300"/>
            <a:ext cx="3832972" cy="584775"/>
          </a:xfrm>
          <a:prstGeom prst="rect">
            <a:avLst/>
          </a:prstGeom>
        </p:spPr>
        <p:txBody>
          <a:bodyPr wrap="none">
            <a:spAutoFit/>
          </a:bodyPr>
          <a:lstStyle/>
          <a:p>
            <a:r>
              <a:rPr lang="en-IN" sz="2800" b="1" dirty="0" smtClean="0"/>
              <a:t>int arr[ ]  =  </a:t>
            </a:r>
            <a:r>
              <a:rPr lang="en-IN" sz="3200" b="1" dirty="0" smtClean="0"/>
              <a:t>{1, 2, 3, 4};</a:t>
            </a:r>
            <a:r>
              <a:rPr lang="en-IN" sz="2800" b="1" dirty="0" smtClean="0"/>
              <a:t> </a:t>
            </a:r>
            <a:endParaRPr lang="en-IN" sz="2800" b="1"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cxnSp>
        <p:nvCxnSpPr>
          <p:cNvPr id="10" name="Straight Arrow Connector 9"/>
          <p:cNvCxnSpPr/>
          <p:nvPr/>
        </p:nvCxnSpPr>
        <p:spPr>
          <a:xfrm>
            <a:off x="1499446"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286000" y="1352550"/>
            <a:ext cx="1883657" cy="369332"/>
          </a:xfrm>
          <a:prstGeom prst="rect">
            <a:avLst/>
          </a:prstGeom>
        </p:spPr>
        <p:txBody>
          <a:bodyPr wrap="none">
            <a:spAutoFit/>
          </a:bodyPr>
          <a:lstStyle/>
          <a:p>
            <a:r>
              <a:rPr lang="en-US" dirty="0" smtClean="0"/>
              <a:t>Max size – 4 bytes</a:t>
            </a:r>
          </a:p>
        </p:txBody>
      </p:sp>
      <p:sp>
        <p:nvSpPr>
          <p:cNvPr id="15" name="Rectangle 14"/>
          <p:cNvSpPr/>
          <p:nvPr/>
        </p:nvSpPr>
        <p:spPr>
          <a:xfrm>
            <a:off x="5519192"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3944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7945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1" name="Rectangle 10"/>
          <p:cNvSpPr/>
          <p:nvPr/>
        </p:nvSpPr>
        <p:spPr>
          <a:xfrm>
            <a:off x="5730656" y="1697129"/>
            <a:ext cx="1495068" cy="523220"/>
          </a:xfrm>
          <a:prstGeom prst="rect">
            <a:avLst/>
          </a:prstGeom>
        </p:spPr>
        <p:txBody>
          <a:bodyPr wrap="square">
            <a:spAutoFit/>
          </a:bodyPr>
          <a:lstStyle/>
          <a:p>
            <a:pPr algn="ctr"/>
            <a:r>
              <a:rPr lang="en-IN" sz="2800" b="1" dirty="0" smtClean="0"/>
              <a:t>10</a:t>
            </a:r>
            <a:endParaRPr lang="en-IN" sz="28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1000"/>
                                        <p:tgtEl>
                                          <p:spTgt spid="10"/>
                                        </p:tgtEl>
                                      </p:cBhvr>
                                    </p:animEffect>
                                  </p:childTnLst>
                                </p:cTn>
                              </p:par>
                              <p:par>
                                <p:cTn id="8" presetID="18" presetClass="entr" presetSubtype="3" fill="hold" grpId="0" nodeType="withEffect">
                                  <p:stCondLst>
                                    <p:cond delay="1000"/>
                                  </p:stCondLst>
                                  <p:childTnLst>
                                    <p:set>
                                      <p:cBhvr>
                                        <p:cTn id="9" dur="1" fill="hold">
                                          <p:stCondLst>
                                            <p:cond delay="0"/>
                                          </p:stCondLst>
                                        </p:cTn>
                                        <p:tgtEl>
                                          <p:spTgt spid="14"/>
                                        </p:tgtEl>
                                        <p:attrNameLst>
                                          <p:attrName>style.visibility</p:attrName>
                                        </p:attrNameLst>
                                      </p:cBhvr>
                                      <p:to>
                                        <p:strVal val="visible"/>
                                      </p:to>
                                    </p:set>
                                    <p:animEffect transition="in" filter="strips(up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strVal val="#ppt_w*0.70"/>
                                          </p:val>
                                        </p:tav>
                                        <p:tav tm="100000">
                                          <p:val>
                                            <p:strVal val="#ppt_w"/>
                                          </p:val>
                                        </p:tav>
                                      </p:tavLst>
                                    </p:anim>
                                    <p:anim calcmode="lin" valueType="num">
                                      <p:cBhvr>
                                        <p:cTn id="16" dur="1000" fill="hold"/>
                                        <p:tgtEl>
                                          <p:spTgt spid="15"/>
                                        </p:tgtEl>
                                        <p:attrNameLst>
                                          <p:attrName>ppt_h</p:attrName>
                                        </p:attrNameLst>
                                      </p:cBhvr>
                                      <p:tavLst>
                                        <p:tav tm="0">
                                          <p:val>
                                            <p:strVal val="#ppt_h"/>
                                          </p:val>
                                        </p:tav>
                                        <p:tav tm="100000">
                                          <p:val>
                                            <p:strVal val="#ppt_h"/>
                                          </p:val>
                                        </p:tav>
                                      </p:tavLst>
                                    </p:anim>
                                    <p:animEffect transition="in" filter="fade">
                                      <p:cBhvr>
                                        <p:cTn id="17" dur="1000"/>
                                        <p:tgtEl>
                                          <p:spTgt spid="15"/>
                                        </p:tgtEl>
                                      </p:cBhvr>
                                    </p:animEffect>
                                  </p:childTnLst>
                                </p:cTn>
                              </p:par>
                              <p:par>
                                <p:cTn id="18" presetID="55" presetClass="entr" presetSubtype="0" fill="hold" grpId="0" nodeType="withEffect">
                                  <p:stCondLst>
                                    <p:cond delay="50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000" fill="hold"/>
                                        <p:tgtEl>
                                          <p:spTgt spid="17"/>
                                        </p:tgtEl>
                                        <p:attrNameLst>
                                          <p:attrName>ppt_w</p:attrName>
                                        </p:attrNameLst>
                                      </p:cBhvr>
                                      <p:tavLst>
                                        <p:tav tm="0">
                                          <p:val>
                                            <p:strVal val="#ppt_w*0.70"/>
                                          </p:val>
                                        </p:tav>
                                        <p:tav tm="100000">
                                          <p:val>
                                            <p:strVal val="#ppt_w"/>
                                          </p:val>
                                        </p:tav>
                                      </p:tavLst>
                                    </p:anim>
                                    <p:anim calcmode="lin" valueType="num">
                                      <p:cBhvr>
                                        <p:cTn id="21" dur="1000" fill="hold"/>
                                        <p:tgtEl>
                                          <p:spTgt spid="17"/>
                                        </p:tgtEl>
                                        <p:attrNameLst>
                                          <p:attrName>ppt_h</p:attrName>
                                        </p:attrNameLst>
                                      </p:cBhvr>
                                      <p:tavLst>
                                        <p:tav tm="0">
                                          <p:val>
                                            <p:strVal val="#ppt_h"/>
                                          </p:val>
                                        </p:tav>
                                        <p:tav tm="100000">
                                          <p:val>
                                            <p:strVal val="#ppt_h"/>
                                          </p:val>
                                        </p:tav>
                                      </p:tavLst>
                                    </p:anim>
                                    <p:animEffect transition="in" filter="fade">
                                      <p:cBhvr>
                                        <p:cTn id="22" dur="1000"/>
                                        <p:tgtEl>
                                          <p:spTgt spid="17"/>
                                        </p:tgtEl>
                                      </p:cBhvr>
                                    </p:animEffect>
                                  </p:childTnLst>
                                </p:cTn>
                              </p:par>
                              <p:par>
                                <p:cTn id="23" presetID="55" presetClass="entr" presetSubtype="0" fill="hold" grpId="0" nodeType="withEffect">
                                  <p:stCondLst>
                                    <p:cond delay="10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strVal val="#ppt_w*0.70"/>
                                          </p:val>
                                        </p:tav>
                                        <p:tav tm="100000">
                                          <p:val>
                                            <p:strVal val="#ppt_w"/>
                                          </p:val>
                                        </p:tav>
                                      </p:tavLst>
                                    </p:anim>
                                    <p:anim calcmode="lin" valueType="num">
                                      <p:cBhvr>
                                        <p:cTn id="26" dur="1000" fill="hold"/>
                                        <p:tgtEl>
                                          <p:spTgt spid="16"/>
                                        </p:tgtEl>
                                        <p:attrNameLst>
                                          <p:attrName>ppt_h</p:attrName>
                                        </p:attrNameLst>
                                      </p:cBhvr>
                                      <p:tavLst>
                                        <p:tav tm="0">
                                          <p:val>
                                            <p:strVal val="#ppt_h"/>
                                          </p:val>
                                        </p:tav>
                                        <p:tav tm="100000">
                                          <p:val>
                                            <p:strVal val="#ppt_h"/>
                                          </p:val>
                                        </p:tav>
                                      </p:tavLst>
                                    </p:anim>
                                    <p:animEffect transition="in" filter="fade">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hsl" dir="cw">
                                      <p:cBhvr override="childStyle">
                                        <p:cTn id="31" dur="1000" fill="hold"/>
                                        <p:tgtEl>
                                          <p:spTgt spid="8">
                                            <p:txEl>
                                              <p:pRg st="9" end="9"/>
                                            </p:txEl>
                                          </p:spTgt>
                                        </p:tgtEl>
                                        <p:attrNameLst>
                                          <p:attrName>style.color</p:attrName>
                                        </p:attrNameLst>
                                      </p:cBhvr>
                                      <p:to>
                                        <a:srgbClr val="D8090F"/>
                                      </p:to>
                                    </p:animClr>
                                  </p:childTnLst>
                                </p:cTn>
                              </p:par>
                              <p:par>
                                <p:cTn id="32" presetID="5" presetClass="emph" presetSubtype="1" nodeType="withEffect">
                                  <p:stCondLst>
                                    <p:cond delay="0"/>
                                  </p:stCondLst>
                                  <p:childTnLst>
                                    <p:set>
                                      <p:cBhvr override="childStyle">
                                        <p:cTn id="33" dur="indefinite"/>
                                        <p:tgtEl>
                                          <p:spTgt spid="8">
                                            <p:txEl>
                                              <p:pRg st="9" end="9"/>
                                            </p:txEl>
                                          </p:spTgt>
                                        </p:tgtEl>
                                        <p:attrNameLst>
                                          <p:attrName>style.fontStyle</p:attrName>
                                        </p:attrNameLst>
                                      </p:cBhvr>
                                      <p:to>
                                        <p:strVal val="normal"/>
                                      </p:to>
                                    </p:set>
                                    <p:set>
                                      <p:cBhvr override="childStyle">
                                        <p:cTn id="34" dur="indefinite"/>
                                        <p:tgtEl>
                                          <p:spTgt spid="8">
                                            <p:txEl>
                                              <p:pRg st="9" end="9"/>
                                            </p:txEl>
                                          </p:spTgt>
                                        </p:tgtEl>
                                        <p:attrNameLst>
                                          <p:attrName>style.fontWeight</p:attrName>
                                        </p:attrNameLst>
                                      </p:cBhvr>
                                      <p:to>
                                        <p:strVal val="bold"/>
                                      </p:to>
                                    </p:set>
                                    <p:set>
                                      <p:cBhvr override="childStyle">
                                        <p:cTn id="35" dur="indefinite"/>
                                        <p:tgtEl>
                                          <p:spTgt spid="8">
                                            <p:txEl>
                                              <p:pRg st="9" end="9"/>
                                            </p:txEl>
                                          </p:spTgt>
                                        </p:tgtEl>
                                        <p:attrNameLst>
                                          <p:attrName>style.textDecorationUnderline</p:attrName>
                                        </p:attrNameLst>
                                      </p:cBhvr>
                                      <p:to>
                                        <p:strVal val="false"/>
                                      </p:to>
                                    </p:set>
                                  </p:childTnLst>
                                </p:cTn>
                              </p:par>
                              <p:par>
                                <p:cTn id="36" presetID="55" presetClass="entr" presetSubtype="0"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0.70"/>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a:t>
            </a:r>
            <a:r>
              <a:rPr lang="en-US" sz="2000" b="1" dirty="0" smtClean="0">
                <a:solidFill>
                  <a:srgbClr val="FF0000"/>
                </a:solidFill>
              </a:rPr>
              <a:t>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cxnSp>
        <p:nvCxnSpPr>
          <p:cNvPr id="10" name="Straight Arrow Connector 9"/>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286000" y="1352550"/>
            <a:ext cx="1883657" cy="369332"/>
          </a:xfrm>
          <a:prstGeom prst="rect">
            <a:avLst/>
          </a:prstGeom>
        </p:spPr>
        <p:txBody>
          <a:bodyPr wrap="none">
            <a:spAutoFit/>
          </a:bodyPr>
          <a:lstStyle/>
          <a:p>
            <a:r>
              <a:rPr lang="en-US" dirty="0" smtClean="0"/>
              <a:t>Max size – 4 bytes</a:t>
            </a:r>
          </a:p>
        </p:txBody>
      </p:sp>
      <p:sp>
        <p:nvSpPr>
          <p:cNvPr id="15" name="Rectangle 14"/>
          <p:cNvSpPr/>
          <p:nvPr/>
        </p:nvSpPr>
        <p:spPr>
          <a:xfrm>
            <a:off x="5519192" y="122160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3944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7945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1" name="Rectangle 10"/>
          <p:cNvSpPr/>
          <p:nvPr/>
        </p:nvSpPr>
        <p:spPr>
          <a:xfrm>
            <a:off x="5709696" y="1697129"/>
            <a:ext cx="1495068" cy="523220"/>
          </a:xfrm>
          <a:prstGeom prst="rect">
            <a:avLst/>
          </a:prstGeom>
        </p:spPr>
        <p:txBody>
          <a:bodyPr wrap="square">
            <a:spAutoFit/>
          </a:bodyPr>
          <a:lstStyle/>
          <a:p>
            <a:pPr algn="ctr"/>
            <a:r>
              <a:rPr lang="en-IN" sz="2800" b="1" dirty="0" smtClean="0"/>
              <a:t>10</a:t>
            </a:r>
            <a:endParaRPr lang="en-IN" sz="2800" b="1" dirty="0"/>
          </a:p>
        </p:txBody>
      </p:sp>
      <p:sp>
        <p:nvSpPr>
          <p:cNvPr id="12" name="Rectangle 11"/>
          <p:cNvSpPr/>
          <p:nvPr/>
        </p:nvSpPr>
        <p:spPr>
          <a:xfrm>
            <a:off x="5730656" y="1697129"/>
            <a:ext cx="1495068" cy="523220"/>
          </a:xfrm>
          <a:prstGeom prst="rect">
            <a:avLst/>
          </a:prstGeom>
        </p:spPr>
        <p:txBody>
          <a:bodyPr wrap="square">
            <a:spAutoFit/>
          </a:bodyPr>
          <a:lstStyle/>
          <a:p>
            <a:pPr algn="ctr"/>
            <a:r>
              <a:rPr lang="en-IN" sz="2800" b="1" dirty="0" smtClean="0"/>
              <a:t>220</a:t>
            </a:r>
            <a:endParaRPr lang="en-IN" sz="2800" b="1"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55"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strVal val="#ppt_w*0.70"/>
                                          </p:val>
                                        </p:tav>
                                        <p:tav tm="100000">
                                          <p:val>
                                            <p:strVal val="#ppt_w"/>
                                          </p:val>
                                        </p:tav>
                                      </p:tavLst>
                                    </p:anim>
                                    <p:anim calcmode="lin" valueType="num">
                                      <p:cBhvr>
                                        <p:cTn id="11" dur="1000" fill="hold"/>
                                        <p:tgtEl>
                                          <p:spTgt spid="12"/>
                                        </p:tgtEl>
                                        <p:attrNameLst>
                                          <p:attrName>ppt_h</p:attrName>
                                        </p:attrNameLst>
                                      </p:cBhvr>
                                      <p:tavLst>
                                        <p:tav tm="0">
                                          <p:val>
                                            <p:strVal val="#ppt_h"/>
                                          </p:val>
                                        </p:tav>
                                        <p:tav tm="100000">
                                          <p:val>
                                            <p:strVal val="#ppt_h"/>
                                          </p:val>
                                        </p:tav>
                                      </p:tavLst>
                                    </p:anim>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09550"/>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sp>
        <p:nvSpPr>
          <p:cNvPr id="15" name="Rectangle 14"/>
          <p:cNvSpPr/>
          <p:nvPr/>
        </p:nvSpPr>
        <p:spPr>
          <a:xfrm>
            <a:off x="5519192" y="122331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30656" y="134115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5964834" y="88116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2" name="Rectangle 11"/>
          <p:cNvSpPr/>
          <p:nvPr/>
        </p:nvSpPr>
        <p:spPr>
          <a:xfrm>
            <a:off x="5730656" y="1714494"/>
            <a:ext cx="1495068" cy="523220"/>
          </a:xfrm>
          <a:prstGeom prst="rect">
            <a:avLst/>
          </a:prstGeom>
        </p:spPr>
        <p:txBody>
          <a:bodyPr wrap="square">
            <a:spAutoFit/>
          </a:bodyPr>
          <a:lstStyle/>
          <a:p>
            <a:pPr algn="ctr"/>
            <a:r>
              <a:rPr lang="en-IN" sz="2800" b="1" dirty="0" smtClean="0"/>
              <a:t>220</a:t>
            </a:r>
            <a:endParaRPr lang="en-IN" sz="2800" b="1" dirty="0"/>
          </a:p>
        </p:txBody>
      </p:sp>
      <p:cxnSp>
        <p:nvCxnSpPr>
          <p:cNvPr id="11" name="Straight Arrow Connector 10"/>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2286000" y="1352550"/>
            <a:ext cx="1883657" cy="369332"/>
          </a:xfrm>
          <a:prstGeom prst="rect">
            <a:avLst/>
          </a:prstGeom>
        </p:spPr>
        <p:txBody>
          <a:bodyPr wrap="none">
            <a:spAutoFit/>
          </a:bodyPr>
          <a:lstStyle/>
          <a:p>
            <a:r>
              <a:rPr lang="en-US" dirty="0" smtClean="0"/>
              <a:t>Max size – 4 bytes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8">
                                            <p:txEl>
                                              <p:pRg st="11" end="11"/>
                                            </p:txEl>
                                          </p:spTgt>
                                        </p:tgtEl>
                                        <p:attrNameLst>
                                          <p:attrName>style.color</p:attrName>
                                        </p:attrNameLst>
                                      </p:cBhvr>
                                      <p:to>
                                        <a:srgbClr val="F52E19"/>
                                      </p:to>
                                    </p:animClr>
                                  </p:childTnLst>
                                </p:cTn>
                              </p:par>
                              <p:par>
                                <p:cTn id="7" presetID="5" presetClass="emph" presetSubtype="1" nodeType="withEffect">
                                  <p:stCondLst>
                                    <p:cond delay="0"/>
                                  </p:stCondLst>
                                  <p:endCondLst>
                                    <p:cond evt="onNext" delay="0">
                                      <p:tgtEl>
                                        <p:sldTgt/>
                                      </p:tgtEl>
                                    </p:cond>
                                  </p:endCondLst>
                                  <p:childTnLst>
                                    <p:set>
                                      <p:cBhvr override="childStyle">
                                        <p:cTn id="8" dur="indefinite"/>
                                        <p:tgtEl>
                                          <p:spTgt spid="8">
                                            <p:txEl>
                                              <p:pRg st="11" end="11"/>
                                            </p:txEl>
                                          </p:spTgt>
                                        </p:tgtEl>
                                        <p:attrNameLst>
                                          <p:attrName>style.fontStyle</p:attrName>
                                        </p:attrNameLst>
                                      </p:cBhvr>
                                      <p:to>
                                        <p:strVal val="normal"/>
                                      </p:to>
                                    </p:set>
                                    <p:set>
                                      <p:cBhvr override="childStyle">
                                        <p:cTn id="9" dur="indefinite"/>
                                        <p:tgtEl>
                                          <p:spTgt spid="8">
                                            <p:txEl>
                                              <p:pRg st="11" end="11"/>
                                            </p:txEl>
                                          </p:spTgt>
                                        </p:tgtEl>
                                        <p:attrNameLst>
                                          <p:attrName>style.fontWeight</p:attrName>
                                        </p:attrNameLst>
                                      </p:cBhvr>
                                      <p:to>
                                        <p:strVal val="bold"/>
                                      </p:to>
                                    </p:set>
                                    <p:set>
                                      <p:cBhvr override="childStyle">
                                        <p:cTn id="10" dur="indefinite"/>
                                        <p:tgtEl>
                                          <p:spTgt spid="8">
                                            <p:txEl>
                                              <p:pRg st="11" end="11"/>
                                            </p:txEl>
                                          </p:spTgt>
                                        </p:tgtEl>
                                        <p:attrNameLst>
                                          <p:attrName>style.textDecorationUnderline</p:attrName>
                                        </p:attrNameLst>
                                      </p:cBhvr>
                                      <p:to>
                                        <p:strVal val="false"/>
                                      </p:to>
                                    </p:set>
                                  </p:childTnLst>
                                </p:cTn>
                              </p:par>
                              <p:par>
                                <p:cTn id="11" presetID="6" presetClass="emph" presetSubtype="0" fill="hold" nodeType="withEffect">
                                  <p:stCondLst>
                                    <p:cond delay="0"/>
                                  </p:stCondLst>
                                  <p:childTnLst>
                                    <p:animScale>
                                      <p:cBhvr>
                                        <p:cTn id="12" dur="2000" fill="hold"/>
                                        <p:tgtEl>
                                          <p:spTgt spid="12">
                                            <p:txEl>
                                              <p:pRg st="0" end="0"/>
                                            </p:txEl>
                                          </p:spTgt>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8">
                                            <p:txEl>
                                              <p:pRg st="11" end="11"/>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2000" fill="hold"/>
                                        <p:tgtEl>
                                          <p:spTgt spid="8">
                                            <p:txEl>
                                              <p:pRg st="12" end="12"/>
                                            </p:txEl>
                                          </p:spTgt>
                                        </p:tgtEl>
                                        <p:attrNameLst>
                                          <p:attrName>style.color</p:attrName>
                                        </p:attrNameLst>
                                      </p:cBhvr>
                                      <p:to>
                                        <a:srgbClr val="F52E19"/>
                                      </p:to>
                                    </p:animClr>
                                  </p:childTnLst>
                                </p:cTn>
                              </p:par>
                              <p:par>
                                <p:cTn id="19" presetID="5" presetClass="emph" presetSubtype="1" nodeType="withEffect">
                                  <p:stCondLst>
                                    <p:cond delay="0"/>
                                  </p:stCondLst>
                                  <p:endCondLst>
                                    <p:cond evt="onNext" delay="0">
                                      <p:tgtEl>
                                        <p:sldTgt/>
                                      </p:tgtEl>
                                    </p:cond>
                                  </p:endCondLst>
                                  <p:childTnLst>
                                    <p:set>
                                      <p:cBhvr override="childStyle">
                                        <p:cTn id="20" dur="indefinite"/>
                                        <p:tgtEl>
                                          <p:spTgt spid="8">
                                            <p:txEl>
                                              <p:pRg st="12" end="12"/>
                                            </p:txEl>
                                          </p:spTgt>
                                        </p:tgtEl>
                                        <p:attrNameLst>
                                          <p:attrName>style.fontStyle</p:attrName>
                                        </p:attrNameLst>
                                      </p:cBhvr>
                                      <p:to>
                                        <p:strVal val="normal"/>
                                      </p:to>
                                    </p:set>
                                    <p:set>
                                      <p:cBhvr override="childStyle">
                                        <p:cTn id="21" dur="indefinite"/>
                                        <p:tgtEl>
                                          <p:spTgt spid="8">
                                            <p:txEl>
                                              <p:pRg st="12" end="12"/>
                                            </p:txEl>
                                          </p:spTgt>
                                        </p:tgtEl>
                                        <p:attrNameLst>
                                          <p:attrName>style.fontWeight</p:attrName>
                                        </p:attrNameLst>
                                      </p:cBhvr>
                                      <p:to>
                                        <p:strVal val="bold"/>
                                      </p:to>
                                    </p:set>
                                    <p:set>
                                      <p:cBhvr override="childStyle">
                                        <p:cTn id="22" dur="indefinite"/>
                                        <p:tgtEl>
                                          <p:spTgt spid="8">
                                            <p:txEl>
                                              <p:pRg st="12" end="12"/>
                                            </p:txEl>
                                          </p:spTgt>
                                        </p:tgtEl>
                                        <p:attrNameLst>
                                          <p:attrName>style.textDecorationUnderline</p:attrName>
                                        </p:attrNameLst>
                                      </p:cBhvr>
                                      <p:to>
                                        <p:strVal val="fals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8">
                                            <p:txEl>
                                              <p:pRg st="12" end="12"/>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endParaRPr lang="en-US" sz="2400" dirty="0" smtClean="0">
              <a:solidFill>
                <a:schemeClr val="bg1"/>
              </a:solidFill>
            </a:endParaRPr>
          </a:p>
          <a:p>
            <a:pPr lvl="1">
              <a:lnSpc>
                <a:spcPct val="150000"/>
              </a:lnSpc>
            </a:pPr>
            <a:r>
              <a:rPr lang="en-US" sz="2400" dirty="0" smtClean="0">
                <a:solidFill>
                  <a:schemeClr val="bg1"/>
                </a:solidFill>
              </a:rPr>
              <a:t>Output:</a:t>
            </a:r>
          </a:p>
          <a:p>
            <a:pPr lvl="1">
              <a:lnSpc>
                <a:spcPct val="150000"/>
              </a:lnSpc>
            </a:pPr>
            <a:r>
              <a:rPr lang="en-US" sz="2400" dirty="0" smtClean="0">
                <a:solidFill>
                  <a:schemeClr val="bg1"/>
                </a:solidFill>
              </a:rPr>
              <a:t>data1.a : 220</a:t>
            </a:r>
          </a:p>
          <a:p>
            <a:pPr lvl="1">
              <a:lnSpc>
                <a:spcPct val="150000"/>
              </a:lnSpc>
            </a:pPr>
            <a:r>
              <a:rPr lang="en-US" sz="2400" dirty="0" smtClean="0">
                <a:solidFill>
                  <a:schemeClr val="bg1"/>
                </a:solidFill>
              </a:rPr>
              <a:t>data1.b:  220</a:t>
            </a:r>
          </a:p>
        </p:txBody>
      </p:sp>
      <p:sp>
        <p:nvSpPr>
          <p:cNvPr id="8" name="Rectangle 7"/>
          <p:cNvSpPr/>
          <p:nvPr/>
        </p:nvSpPr>
        <p:spPr>
          <a:xfrm>
            <a:off x="214314" y="224969"/>
            <a:ext cx="4572000" cy="4708981"/>
          </a:xfrm>
          <a:prstGeom prst="rect">
            <a:avLst/>
          </a:prstGeom>
        </p:spPr>
        <p:txBody>
          <a:bodyPr wrap="square">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string.h</a:t>
            </a:r>
            <a:r>
              <a:rPr lang="en-US" sz="2000" dirty="0" smtClean="0"/>
              <a:t>&gt;</a:t>
            </a:r>
          </a:p>
          <a:p>
            <a:r>
              <a:rPr lang="en-US" sz="2000" dirty="0" smtClean="0"/>
              <a:t> </a:t>
            </a:r>
            <a:r>
              <a:rPr lang="en-US" sz="2000" b="1" dirty="0" smtClean="0"/>
              <a:t>union</a:t>
            </a:r>
            <a:r>
              <a:rPr lang="en-US" sz="2000" dirty="0" smtClean="0"/>
              <a:t> Data {</a:t>
            </a:r>
          </a:p>
          <a:p>
            <a:r>
              <a:rPr lang="en-US" sz="2000" dirty="0" smtClean="0"/>
              <a:t>   int a;</a:t>
            </a:r>
          </a:p>
          <a:p>
            <a:r>
              <a:rPr lang="en-US" sz="2000" dirty="0" smtClean="0"/>
              <a:t>   int b;</a:t>
            </a:r>
          </a:p>
          <a:p>
            <a:r>
              <a:rPr lang="en-US" sz="2000" dirty="0" smtClean="0"/>
              <a:t>   float c;</a:t>
            </a:r>
          </a:p>
          <a:p>
            <a:r>
              <a:rPr lang="en-US" sz="2000" dirty="0" smtClean="0"/>
              <a:t> };</a:t>
            </a:r>
          </a:p>
          <a:p>
            <a:r>
              <a:rPr lang="en-US" sz="2000" dirty="0" smtClean="0"/>
              <a:t>int main( ) {</a:t>
            </a:r>
          </a:p>
          <a:p>
            <a:r>
              <a:rPr lang="en-US" sz="2000" dirty="0" smtClean="0"/>
              <a:t>   union Data data1;        </a:t>
            </a:r>
          </a:p>
          <a:p>
            <a:r>
              <a:rPr lang="en-US" sz="2000" dirty="0" smtClean="0"/>
              <a:t>   data1.a = 10;</a:t>
            </a:r>
          </a:p>
          <a:p>
            <a:r>
              <a:rPr lang="en-US" sz="2000" dirty="0" smtClean="0"/>
              <a:t>   data1.b = 220;</a:t>
            </a:r>
          </a:p>
          <a:p>
            <a:r>
              <a:rPr lang="en-US" sz="2000" dirty="0" smtClean="0"/>
              <a:t>  printf( "data1.a : %d\n", data1.a);</a:t>
            </a:r>
          </a:p>
          <a:p>
            <a:r>
              <a:rPr lang="en-US" sz="2000" dirty="0" smtClean="0"/>
              <a:t>   printf( "data1.b : %d\n", data1.b);</a:t>
            </a:r>
          </a:p>
          <a:p>
            <a:r>
              <a:rPr lang="en-US" sz="2000" dirty="0" smtClean="0"/>
              <a:t>  return 0;</a:t>
            </a:r>
          </a:p>
          <a:p>
            <a:r>
              <a:rPr lang="en-US" sz="2000" dirty="0" smtClean="0"/>
              <a:t> }</a:t>
            </a:r>
            <a:endParaRPr lang="en-US" sz="2000" dirty="0"/>
          </a:p>
        </p:txBody>
      </p:sp>
      <p:sp>
        <p:nvSpPr>
          <p:cNvPr id="15" name="Rectangle 14"/>
          <p:cNvSpPr/>
          <p:nvPr/>
        </p:nvSpPr>
        <p:spPr>
          <a:xfrm>
            <a:off x="5562600" y="1223310"/>
            <a:ext cx="1872208" cy="113412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tx1"/>
              </a:solidFill>
            </a:endParaRPr>
          </a:p>
        </p:txBody>
      </p:sp>
      <p:sp>
        <p:nvSpPr>
          <p:cNvPr id="16" name="Rectangle 15"/>
          <p:cNvSpPr/>
          <p:nvPr/>
        </p:nvSpPr>
        <p:spPr>
          <a:xfrm>
            <a:off x="5774064" y="1341154"/>
            <a:ext cx="1495068" cy="400110"/>
          </a:xfrm>
          <a:prstGeom prst="rect">
            <a:avLst/>
          </a:prstGeom>
        </p:spPr>
        <p:txBody>
          <a:bodyPr wrap="square">
            <a:spAutoFit/>
          </a:bodyPr>
          <a:lstStyle/>
          <a:p>
            <a:pPr algn="ctr"/>
            <a:r>
              <a:rPr lang="en-US" sz="2000" dirty="0" smtClean="0"/>
              <a:t>(4 bytes) </a:t>
            </a:r>
            <a:endParaRPr lang="en-IN" sz="2000" dirty="0"/>
          </a:p>
        </p:txBody>
      </p:sp>
      <p:sp>
        <p:nvSpPr>
          <p:cNvPr id="17" name="Rectangle 16"/>
          <p:cNvSpPr/>
          <p:nvPr/>
        </p:nvSpPr>
        <p:spPr>
          <a:xfrm>
            <a:off x="6008242" y="881161"/>
            <a:ext cx="980268" cy="461665"/>
          </a:xfrm>
          <a:prstGeom prst="rect">
            <a:avLst/>
          </a:prstGeom>
        </p:spPr>
        <p:txBody>
          <a:bodyPr wrap="none">
            <a:spAutoFit/>
          </a:bodyPr>
          <a:lstStyle/>
          <a:p>
            <a:r>
              <a:rPr lang="en-US" sz="2400" b="1" dirty="0" smtClean="0">
                <a:solidFill>
                  <a:schemeClr val="bg1"/>
                </a:solidFill>
                <a:effectLst>
                  <a:outerShdw blurRad="38100" dist="38100" dir="2700000" algn="tl">
                    <a:srgbClr val="000000">
                      <a:alpha val="43137"/>
                    </a:srgbClr>
                  </a:outerShdw>
                </a:effectLst>
              </a:rPr>
              <a:t> data1</a:t>
            </a:r>
            <a:endParaRPr lang="en-IN" sz="2400" dirty="0"/>
          </a:p>
        </p:txBody>
      </p:sp>
      <p:sp>
        <p:nvSpPr>
          <p:cNvPr id="12" name="Rectangle 11"/>
          <p:cNvSpPr/>
          <p:nvPr/>
        </p:nvSpPr>
        <p:spPr>
          <a:xfrm>
            <a:off x="5774064" y="1714494"/>
            <a:ext cx="1495068" cy="523220"/>
          </a:xfrm>
          <a:prstGeom prst="rect">
            <a:avLst/>
          </a:prstGeom>
        </p:spPr>
        <p:txBody>
          <a:bodyPr wrap="square">
            <a:spAutoFit/>
          </a:bodyPr>
          <a:lstStyle/>
          <a:p>
            <a:pPr algn="ctr"/>
            <a:r>
              <a:rPr lang="en-IN" sz="2800" b="1" dirty="0" smtClean="0"/>
              <a:t>220</a:t>
            </a:r>
            <a:endParaRPr lang="en-IN" sz="2800" b="1" dirty="0"/>
          </a:p>
        </p:txBody>
      </p:sp>
      <p:sp>
        <p:nvSpPr>
          <p:cNvPr id="30" name="Rectangle 29"/>
          <p:cNvSpPr/>
          <p:nvPr/>
        </p:nvSpPr>
        <p:spPr>
          <a:xfrm>
            <a:off x="4714908" y="750082"/>
            <a:ext cx="4572000" cy="2123658"/>
          </a:xfrm>
          <a:prstGeom prst="rect">
            <a:avLst/>
          </a:prstGeom>
        </p:spPr>
        <p:txBody>
          <a:bodyPr>
            <a:spAutoFit/>
          </a:bodyPr>
          <a:lstStyle/>
          <a:p>
            <a:pPr>
              <a:lnSpc>
                <a:spcPct val="150000"/>
              </a:lnSpc>
              <a:buFontTx/>
              <a:buChar char="-"/>
            </a:pPr>
            <a:r>
              <a:rPr lang="en-US" sz="2200" dirty="0" smtClean="0">
                <a:solidFill>
                  <a:schemeClr val="bg1"/>
                </a:solidFill>
              </a:rPr>
              <a:t>Union allocates one common storage space for its all members </a:t>
            </a:r>
          </a:p>
          <a:p>
            <a:pPr>
              <a:lnSpc>
                <a:spcPct val="150000"/>
              </a:lnSpc>
              <a:buFontTx/>
              <a:buChar char="-"/>
            </a:pPr>
            <a:r>
              <a:rPr lang="en-US" sz="2200" dirty="0" smtClean="0">
                <a:solidFill>
                  <a:schemeClr val="bg1"/>
                </a:solidFill>
              </a:rPr>
              <a:t>In union we can access only one member of union at a time</a:t>
            </a:r>
          </a:p>
        </p:txBody>
      </p:sp>
      <p:cxnSp>
        <p:nvCxnSpPr>
          <p:cNvPr id="18" name="Straight Arrow Connector 17"/>
          <p:cNvCxnSpPr/>
          <p:nvPr/>
        </p:nvCxnSpPr>
        <p:spPr>
          <a:xfrm>
            <a:off x="1478280" y="1503759"/>
            <a:ext cx="731520" cy="119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2286000" y="1352550"/>
            <a:ext cx="1883657" cy="369332"/>
          </a:xfrm>
          <a:prstGeom prst="rect">
            <a:avLst/>
          </a:prstGeom>
        </p:spPr>
        <p:txBody>
          <a:bodyPr wrap="none">
            <a:spAutoFit/>
          </a:bodyPr>
          <a:lstStyle/>
          <a:p>
            <a:r>
              <a:rPr lang="en-US" dirty="0" smtClean="0"/>
              <a:t>Max size – 4 bytes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7"/>
                                        </p:tgtEl>
                                      </p:cBhvr>
                                    </p:animEffect>
                                    <p:set>
                                      <p:cBhvr>
                                        <p:cTn id="13" dur="1" fill="hold">
                                          <p:stCondLst>
                                            <p:cond delay="1999"/>
                                          </p:stCondLst>
                                        </p:cTn>
                                        <p:tgtEl>
                                          <p:spTgt spid="1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 presetClass="entr" presetSubtype="0" fill="hold" grpId="0" nodeType="withEffect">
                                  <p:stCondLst>
                                    <p:cond delay="100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2" grpId="0"/>
      <p:bldP spid="3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43439" y="0"/>
            <a:ext cx="45370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lnSpc>
                <a:spcPct val="150000"/>
              </a:lnSpc>
            </a:pPr>
            <a:endParaRPr lang="en-US" sz="2400" dirty="0" smtClean="0">
              <a:solidFill>
                <a:schemeClr val="bg1"/>
              </a:solidFill>
            </a:endParaRPr>
          </a:p>
        </p:txBody>
      </p:sp>
      <p:sp>
        <p:nvSpPr>
          <p:cNvPr id="7" name="TextBox 6"/>
          <p:cNvSpPr txBox="1"/>
          <p:nvPr/>
        </p:nvSpPr>
        <p:spPr>
          <a:xfrm>
            <a:off x="1643042" y="133350"/>
            <a:ext cx="1573636" cy="523220"/>
          </a:xfrm>
          <a:prstGeom prst="rect">
            <a:avLst/>
          </a:prstGeom>
          <a:noFill/>
        </p:spPr>
        <p:txBody>
          <a:bodyPr wrap="none" rtlCol="0">
            <a:spAutoFit/>
          </a:bodyPr>
          <a:lstStyle/>
          <a:p>
            <a:r>
              <a:rPr lang="en-US" sz="2800" b="1" dirty="0" smtClean="0"/>
              <a:t>Structure</a:t>
            </a:r>
            <a:endParaRPr lang="en-US" sz="2800" b="1" dirty="0"/>
          </a:p>
        </p:txBody>
      </p:sp>
      <p:sp>
        <p:nvSpPr>
          <p:cNvPr id="9" name="TextBox 8"/>
          <p:cNvSpPr txBox="1"/>
          <p:nvPr/>
        </p:nvSpPr>
        <p:spPr>
          <a:xfrm>
            <a:off x="6286512" y="133350"/>
            <a:ext cx="1083951" cy="523220"/>
          </a:xfrm>
          <a:prstGeom prst="rect">
            <a:avLst/>
          </a:prstGeom>
          <a:noFill/>
        </p:spPr>
        <p:txBody>
          <a:bodyPr wrap="none" rtlCol="0">
            <a:spAutoFit/>
          </a:bodyPr>
          <a:lstStyle/>
          <a:p>
            <a:r>
              <a:rPr lang="en-US" sz="2800" b="1" dirty="0" smtClean="0">
                <a:solidFill>
                  <a:schemeClr val="bg1"/>
                </a:solidFill>
              </a:rPr>
              <a:t>Union</a:t>
            </a:r>
            <a:endParaRPr lang="en-US" sz="2800" b="1" dirty="0">
              <a:solidFill>
                <a:schemeClr val="bg1"/>
              </a:solidFill>
            </a:endParaRPr>
          </a:p>
        </p:txBody>
      </p:sp>
      <p:sp>
        <p:nvSpPr>
          <p:cNvPr id="11" name="Rectangle 10"/>
          <p:cNvSpPr/>
          <p:nvPr/>
        </p:nvSpPr>
        <p:spPr>
          <a:xfrm>
            <a:off x="76136" y="590550"/>
            <a:ext cx="4713736" cy="4154984"/>
          </a:xfrm>
          <a:prstGeom prst="rect">
            <a:avLst/>
          </a:prstGeom>
        </p:spPr>
        <p:txBody>
          <a:bodyPr wrap="square">
            <a:spAutoFit/>
          </a:bodyPr>
          <a:lstStyle/>
          <a:p>
            <a:pPr>
              <a:lnSpc>
                <a:spcPct val="150000"/>
              </a:lnSpc>
              <a:buFontTx/>
              <a:buChar char="-"/>
            </a:pPr>
            <a:r>
              <a:rPr lang="en-US" sz="2200" dirty="0" smtClean="0"/>
              <a:t>For defining structure use struct keyword</a:t>
            </a:r>
            <a:endParaRPr lang="en-IN" sz="2200" dirty="0" smtClean="0"/>
          </a:p>
          <a:p>
            <a:pPr>
              <a:lnSpc>
                <a:spcPct val="150000"/>
              </a:lnSpc>
              <a:buFontTx/>
              <a:buChar char="-"/>
            </a:pPr>
            <a:r>
              <a:rPr lang="en-US" sz="2200" dirty="0" smtClean="0"/>
              <a:t>Structure occupies </a:t>
            </a:r>
            <a:r>
              <a:rPr lang="en-US" sz="2200" b="1" dirty="0" smtClean="0">
                <a:solidFill>
                  <a:srgbClr val="FF0000"/>
                </a:solidFill>
              </a:rPr>
              <a:t>more memory </a:t>
            </a:r>
            <a:r>
              <a:rPr lang="en-US" sz="2200" dirty="0" smtClean="0"/>
              <a:t>space than union</a:t>
            </a:r>
          </a:p>
          <a:p>
            <a:pPr>
              <a:lnSpc>
                <a:spcPct val="150000"/>
              </a:lnSpc>
              <a:buFontTx/>
              <a:buChar char="-"/>
            </a:pPr>
            <a:r>
              <a:rPr lang="en-US" sz="2200" dirty="0" smtClean="0"/>
              <a:t>Structure allocates </a:t>
            </a:r>
            <a:r>
              <a:rPr lang="en-US" sz="2200" b="1" dirty="0" smtClean="0">
                <a:solidFill>
                  <a:srgbClr val="FF0000"/>
                </a:solidFill>
              </a:rPr>
              <a:t>separate</a:t>
            </a:r>
            <a:r>
              <a:rPr lang="en-US" sz="2200" dirty="0" smtClean="0">
                <a:solidFill>
                  <a:srgbClr val="FF0000"/>
                </a:solidFill>
              </a:rPr>
              <a:t>  </a:t>
            </a:r>
            <a:r>
              <a:rPr lang="en-US" sz="2200" b="1" dirty="0" smtClean="0">
                <a:solidFill>
                  <a:srgbClr val="FF0000"/>
                </a:solidFill>
              </a:rPr>
              <a:t>storage</a:t>
            </a:r>
            <a:r>
              <a:rPr lang="en-US" sz="2200" dirty="0" smtClean="0">
                <a:solidFill>
                  <a:srgbClr val="FF0000"/>
                </a:solidFill>
              </a:rPr>
              <a:t> </a:t>
            </a:r>
            <a:r>
              <a:rPr lang="en-US" sz="2200" dirty="0" smtClean="0"/>
              <a:t>space for its every members</a:t>
            </a:r>
          </a:p>
          <a:p>
            <a:pPr>
              <a:lnSpc>
                <a:spcPct val="150000"/>
              </a:lnSpc>
              <a:buFontTx/>
              <a:buChar char="-"/>
            </a:pPr>
            <a:r>
              <a:rPr lang="en-US" sz="2200" dirty="0" smtClean="0"/>
              <a:t>In Structure we can </a:t>
            </a:r>
            <a:r>
              <a:rPr lang="en-US" sz="2200" b="1" dirty="0" smtClean="0">
                <a:solidFill>
                  <a:srgbClr val="FF0000"/>
                </a:solidFill>
              </a:rPr>
              <a:t>access all members of structure at a time</a:t>
            </a:r>
            <a:endParaRPr lang="en-IN" sz="2200" b="1" dirty="0" smtClean="0">
              <a:solidFill>
                <a:srgbClr val="FF0000"/>
              </a:solidFill>
            </a:endParaRPr>
          </a:p>
        </p:txBody>
      </p:sp>
      <p:sp>
        <p:nvSpPr>
          <p:cNvPr id="12" name="Rectangle 11"/>
          <p:cNvSpPr/>
          <p:nvPr/>
        </p:nvSpPr>
        <p:spPr>
          <a:xfrm>
            <a:off x="4792216" y="590550"/>
            <a:ext cx="4427984" cy="4154984"/>
          </a:xfrm>
          <a:prstGeom prst="rect">
            <a:avLst/>
          </a:prstGeom>
        </p:spPr>
        <p:txBody>
          <a:bodyPr wrap="square">
            <a:spAutoFit/>
          </a:bodyPr>
          <a:lstStyle/>
          <a:p>
            <a:pPr>
              <a:lnSpc>
                <a:spcPct val="150000"/>
              </a:lnSpc>
              <a:buFontTx/>
              <a:buChar char="-"/>
            </a:pPr>
            <a:r>
              <a:rPr lang="en-US" sz="2200" dirty="0" smtClean="0">
                <a:solidFill>
                  <a:schemeClr val="bg1"/>
                </a:solidFill>
              </a:rPr>
              <a:t>For defining union use union keyword</a:t>
            </a:r>
          </a:p>
          <a:p>
            <a:pPr>
              <a:lnSpc>
                <a:spcPct val="150000"/>
              </a:lnSpc>
              <a:buFontTx/>
              <a:buChar char="-"/>
            </a:pPr>
            <a:r>
              <a:rPr lang="en-US" sz="2200" dirty="0" smtClean="0">
                <a:solidFill>
                  <a:schemeClr val="bg1"/>
                </a:solidFill>
              </a:rPr>
              <a:t>Union occupies </a:t>
            </a:r>
            <a:r>
              <a:rPr lang="en-US" sz="2200" b="1" dirty="0" smtClean="0">
                <a:solidFill>
                  <a:srgbClr val="FFFF00"/>
                </a:solidFill>
              </a:rPr>
              <a:t>less memory</a:t>
            </a:r>
            <a:r>
              <a:rPr lang="en-US" sz="2200" b="1" dirty="0" smtClean="0">
                <a:solidFill>
                  <a:schemeClr val="bg1"/>
                </a:solidFill>
              </a:rPr>
              <a:t> </a:t>
            </a:r>
            <a:r>
              <a:rPr lang="en-US" sz="2200" dirty="0" smtClean="0">
                <a:solidFill>
                  <a:schemeClr val="bg1"/>
                </a:solidFill>
              </a:rPr>
              <a:t>space than Structure</a:t>
            </a:r>
          </a:p>
          <a:p>
            <a:pPr>
              <a:lnSpc>
                <a:spcPct val="150000"/>
              </a:lnSpc>
              <a:buFontTx/>
              <a:buChar char="-"/>
            </a:pPr>
            <a:r>
              <a:rPr lang="en-US" sz="2200" dirty="0" smtClean="0">
                <a:solidFill>
                  <a:schemeClr val="bg1"/>
                </a:solidFill>
              </a:rPr>
              <a:t>Union allocates </a:t>
            </a:r>
            <a:r>
              <a:rPr lang="en-US" sz="2200" b="1" dirty="0" smtClean="0">
                <a:solidFill>
                  <a:srgbClr val="FFFF00"/>
                </a:solidFill>
              </a:rPr>
              <a:t>one common </a:t>
            </a:r>
            <a:r>
              <a:rPr lang="en-US" sz="2200" dirty="0" smtClean="0">
                <a:solidFill>
                  <a:srgbClr val="FFFF00"/>
                </a:solidFill>
              </a:rPr>
              <a:t>storage space</a:t>
            </a:r>
            <a:r>
              <a:rPr lang="en-US" sz="2200" dirty="0" smtClean="0">
                <a:solidFill>
                  <a:schemeClr val="bg1"/>
                </a:solidFill>
              </a:rPr>
              <a:t> for its all members </a:t>
            </a:r>
          </a:p>
          <a:p>
            <a:pPr>
              <a:lnSpc>
                <a:spcPct val="150000"/>
              </a:lnSpc>
              <a:buFontTx/>
              <a:buChar char="-"/>
            </a:pPr>
            <a:r>
              <a:rPr lang="en-US" sz="2200" dirty="0" smtClean="0">
                <a:solidFill>
                  <a:schemeClr val="bg1"/>
                </a:solidFill>
              </a:rPr>
              <a:t>In union we can </a:t>
            </a:r>
            <a:r>
              <a:rPr lang="en-US" sz="2200" b="1" dirty="0" smtClean="0">
                <a:solidFill>
                  <a:srgbClr val="FFFF00"/>
                </a:solidFill>
              </a:rPr>
              <a:t>access only one member of union at a time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486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28600" y="514350"/>
            <a:ext cx="4998720" cy="44900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struct student</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a:p>
            <a:pPr lvl="0">
              <a:lnSpc>
                <a:spcPct val="130000"/>
              </a:lnSpc>
              <a:buNone/>
            </a:pPr>
            <a:r>
              <a:rPr lang="en-US" sz="2200" dirty="0" smtClean="0">
                <a:solidFill>
                  <a:schemeClr val="bg1"/>
                </a:solidFill>
              </a:rPr>
              <a:t>       int </a:t>
            </a:r>
            <a:r>
              <a:rPr lang="en-US" sz="2200" dirty="0" err="1" smtClean="0">
                <a:solidFill>
                  <a:schemeClr val="bg1"/>
                </a:solidFill>
              </a:rPr>
              <a:t>stuid</a:t>
            </a:r>
            <a:r>
              <a:rPr lang="en-US" sz="2200" dirty="0" smtClean="0">
                <a:solidFill>
                  <a:schemeClr val="bg1"/>
                </a:solidFill>
              </a:rPr>
              <a:t>=1234;</a:t>
            </a:r>
            <a:endParaRPr lang="en-IN" sz="2200" dirty="0" smtClean="0">
              <a:solidFill>
                <a:schemeClr val="bg1"/>
              </a:solidFill>
            </a:endParaRPr>
          </a:p>
          <a:p>
            <a:pPr lvl="0">
              <a:lnSpc>
                <a:spcPct val="130000"/>
              </a:lnSpc>
              <a:buNone/>
            </a:pPr>
            <a:r>
              <a:rPr lang="en-US" sz="2200" dirty="0" smtClean="0">
                <a:solidFill>
                  <a:schemeClr val="bg1"/>
                </a:solidFill>
              </a:rPr>
              <a:t>       char stuname[5]= “abcde”;</a:t>
            </a:r>
            <a:endParaRPr lang="en-IN" sz="2200" dirty="0" smtClean="0">
              <a:solidFill>
                <a:schemeClr val="bg1"/>
              </a:solidFill>
            </a:endParaRPr>
          </a:p>
          <a:p>
            <a:pPr lvl="0">
              <a:lnSpc>
                <a:spcPct val="130000"/>
              </a:lnSpc>
              <a:buNone/>
            </a:pPr>
            <a:r>
              <a:rPr lang="en-US" sz="2200" dirty="0" smtClean="0">
                <a:solidFill>
                  <a:schemeClr val="bg1"/>
                </a:solidFill>
              </a:rPr>
              <a:t>  } s1;</a:t>
            </a:r>
            <a:endParaRPr lang="en-IN" sz="2200" dirty="0" smtClean="0">
              <a:solidFill>
                <a:schemeClr val="bg1"/>
              </a:solidFill>
            </a:endParaRPr>
          </a:p>
          <a:p>
            <a:pPr lvl="0">
              <a:lnSpc>
                <a:spcPct val="130000"/>
              </a:lnSpc>
              <a:buNone/>
            </a:pPr>
            <a:r>
              <a:rPr lang="en-US" sz="2200" dirty="0" smtClean="0">
                <a:solidFill>
                  <a:schemeClr val="bg1"/>
                </a:solidFill>
              </a:rPr>
              <a:t>void main()  {</a:t>
            </a:r>
            <a:endParaRPr lang="en-IN" sz="2200" dirty="0" smtClean="0">
              <a:solidFill>
                <a:schemeClr val="bg1"/>
              </a:solidFill>
            </a:endParaRPr>
          </a:p>
          <a:p>
            <a:pPr lvl="0">
              <a:lnSpc>
                <a:spcPct val="130000"/>
              </a:lnSpc>
              <a:buNone/>
            </a:pPr>
            <a:r>
              <a:rPr lang="en-US" sz="2200" dirty="0" smtClean="0">
                <a:solidFill>
                  <a:schemeClr val="bg1"/>
                </a:solidFill>
              </a:rPr>
              <a:t>       struct student s1;</a:t>
            </a:r>
            <a:endParaRPr lang="en-IN" sz="2200" dirty="0" smtClean="0">
              <a:solidFill>
                <a:schemeClr val="bg1"/>
              </a:solidFill>
            </a:endParaRPr>
          </a:p>
          <a:p>
            <a:pPr lvl="0">
              <a:lnSpc>
                <a:spcPct val="130000"/>
              </a:lnSpc>
              <a:buNone/>
            </a:pPr>
            <a:r>
              <a:rPr lang="en-US" sz="2200" dirty="0" smtClean="0">
                <a:solidFill>
                  <a:schemeClr val="bg1"/>
                </a:solidFill>
              </a:rPr>
              <a:t>       printf( “%d,%s”,s1.stuid,s1.stuname);</a:t>
            </a:r>
            <a:endParaRPr lang="en-IN" sz="2200" dirty="0" smtClean="0">
              <a:solidFill>
                <a:schemeClr val="bg1"/>
              </a:solidFill>
            </a:endParaRPr>
          </a:p>
          <a:p>
            <a:pPr lvl="0">
              <a:lnSpc>
                <a:spcPct val="130000"/>
              </a:lnSpc>
              <a:buNone/>
            </a:pPr>
            <a:r>
              <a:rPr lang="en-US" sz="2200" dirty="0" smtClean="0">
                <a:solidFill>
                  <a:schemeClr val="bg1"/>
                </a:solidFill>
              </a:rPr>
              <a:t>}</a:t>
            </a:r>
            <a:endParaRPr lang="en-IN" sz="2200" dirty="0" smtClean="0">
              <a:solidFill>
                <a:schemeClr val="bg1"/>
              </a:solidFill>
            </a:endParaRPr>
          </a:p>
        </p:txBody>
      </p:sp>
      <p:sp>
        <p:nvSpPr>
          <p:cNvPr id="8" name="Text Box 5"/>
          <p:cNvSpPr txBox="1"/>
          <p:nvPr/>
        </p:nvSpPr>
        <p:spPr>
          <a:xfrm>
            <a:off x="5791200" y="2266950"/>
            <a:ext cx="2362200" cy="2462213"/>
          </a:xfrm>
          <a:prstGeom prst="rect">
            <a:avLst/>
          </a:prstGeom>
          <a:noFill/>
        </p:spPr>
        <p:txBody>
          <a:bodyPr wrap="square" rtlCol="0" anchor="t">
            <a:spAutoFit/>
          </a:bodyPr>
          <a:lstStyle/>
          <a:p>
            <a:pPr marL="457200" indent="-457200">
              <a:buAutoNum type="alphaLcPeriod"/>
            </a:pPr>
            <a:r>
              <a:rPr lang="en-US" sz="2200" dirty="0" smtClean="0"/>
              <a:t>1234,abcde		</a:t>
            </a:r>
          </a:p>
          <a:p>
            <a:pPr marL="457200" indent="-457200">
              <a:buAutoNum type="alphaLcPeriod"/>
            </a:pPr>
            <a:r>
              <a:rPr lang="en-US" sz="2200" dirty="0" smtClean="0"/>
              <a:t> 12341234		</a:t>
            </a:r>
          </a:p>
          <a:p>
            <a:pPr marL="457200" indent="-457200">
              <a:buAutoNum type="alphaLcPeriod"/>
            </a:pPr>
            <a:r>
              <a:rPr lang="en-US" sz="2200" dirty="0" smtClean="0"/>
              <a:t> Error			</a:t>
            </a:r>
          </a:p>
          <a:p>
            <a:pPr marL="457200" indent="-457200">
              <a:buAutoNum type="alphaLcPeriod"/>
            </a:pPr>
            <a:r>
              <a:rPr lang="en-US" sz="2200" dirty="0" smtClean="0"/>
              <a:t> </a:t>
            </a:r>
            <a:r>
              <a:rPr lang="en-US" sz="2200" dirty="0" err="1" smtClean="0"/>
              <a:t>abcdeabcde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086600" y="3409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60</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8674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0" y="590550"/>
            <a:ext cx="5638800" cy="4490085"/>
          </a:xfrm>
          <a:prstGeom prst="rect">
            <a:avLst/>
          </a:prstGeom>
        </p:spPr>
        <p:txBody>
          <a:bodyPr wrap="square">
            <a:spAutoFit/>
          </a:bodyPr>
          <a:lstStyle/>
          <a:p>
            <a:pPr lvl="0">
              <a:lnSpc>
                <a:spcPct val="13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30000"/>
              </a:lnSpc>
              <a:buNone/>
            </a:pPr>
            <a:r>
              <a:rPr lang="en-US" sz="2200" dirty="0" smtClean="0">
                <a:solidFill>
                  <a:schemeClr val="bg1"/>
                </a:solidFill>
              </a:rPr>
              <a:t>   struct employee</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a:p>
            <a:pPr lvl="0">
              <a:lnSpc>
                <a:spcPct val="130000"/>
              </a:lnSpc>
              <a:buNone/>
            </a:pPr>
            <a:r>
              <a:rPr lang="en-US" sz="2200" dirty="0" smtClean="0">
                <a:solidFill>
                  <a:schemeClr val="bg1"/>
                </a:solidFill>
              </a:rPr>
              <a:t>	int empid;</a:t>
            </a:r>
            <a:endParaRPr lang="en-IN" sz="2200" dirty="0" smtClean="0">
              <a:solidFill>
                <a:schemeClr val="bg1"/>
              </a:solidFill>
            </a:endParaRPr>
          </a:p>
          <a:p>
            <a:pPr lvl="0">
              <a:lnSpc>
                <a:spcPct val="130000"/>
              </a:lnSpc>
              <a:buNone/>
            </a:pPr>
            <a:r>
              <a:rPr lang="en-US" sz="2200" dirty="0" smtClean="0">
                <a:solidFill>
                  <a:schemeClr val="bg1"/>
                </a:solidFill>
              </a:rPr>
              <a:t>	float empbasic;</a:t>
            </a:r>
            <a:endParaRPr lang="en-IN" sz="2200" dirty="0" smtClean="0">
              <a:solidFill>
                <a:schemeClr val="bg1"/>
              </a:solidFill>
            </a:endParaRPr>
          </a:p>
          <a:p>
            <a:pPr lvl="0">
              <a:lnSpc>
                <a:spcPct val="130000"/>
              </a:lnSpc>
              <a:buNone/>
            </a:pPr>
            <a:r>
              <a:rPr lang="en-US" sz="2200" dirty="0" smtClean="0">
                <a:solidFill>
                  <a:schemeClr val="bg1"/>
                </a:solidFill>
              </a:rPr>
              <a:t>  } emp1={13};</a:t>
            </a:r>
            <a:endParaRPr lang="en-IN" sz="2200" dirty="0" smtClean="0">
              <a:solidFill>
                <a:schemeClr val="bg1"/>
              </a:solidFill>
            </a:endParaRPr>
          </a:p>
          <a:p>
            <a:pPr lvl="0">
              <a:lnSpc>
                <a:spcPct val="130000"/>
              </a:lnSpc>
              <a:buNone/>
            </a:pPr>
            <a:r>
              <a:rPr lang="en-US" sz="2200" dirty="0" smtClean="0">
                <a:solidFill>
                  <a:schemeClr val="bg1"/>
                </a:solidFill>
              </a:rPr>
              <a:t>  void main()  {</a:t>
            </a:r>
            <a:endParaRPr lang="en-IN" sz="2200" dirty="0" smtClean="0">
              <a:solidFill>
                <a:schemeClr val="bg1"/>
              </a:solidFill>
            </a:endParaRPr>
          </a:p>
          <a:p>
            <a:pPr lvl="0">
              <a:lnSpc>
                <a:spcPct val="130000"/>
              </a:lnSpc>
              <a:buNone/>
            </a:pPr>
            <a:r>
              <a:rPr lang="en-US" sz="2200" dirty="0" smtClean="0">
                <a:solidFill>
                  <a:schemeClr val="bg1"/>
                </a:solidFill>
              </a:rPr>
              <a:t>    struct employee ;</a:t>
            </a:r>
            <a:endParaRPr lang="en-IN" sz="2200" dirty="0" smtClean="0">
              <a:solidFill>
                <a:schemeClr val="bg1"/>
              </a:solidFill>
            </a:endParaRPr>
          </a:p>
          <a:p>
            <a:pPr lvl="0">
              <a:lnSpc>
                <a:spcPct val="130000"/>
              </a:lnSpc>
              <a:buNone/>
            </a:pPr>
            <a:r>
              <a:rPr lang="en-US" sz="2200" dirty="0" smtClean="0">
                <a:solidFill>
                  <a:schemeClr val="bg1"/>
                </a:solidFill>
              </a:rPr>
              <a:t>    printf(“%d,%f”,emp1.empid,emp1.empbasic);</a:t>
            </a:r>
            <a:endParaRPr lang="en-IN" sz="2200" dirty="0" smtClean="0">
              <a:solidFill>
                <a:schemeClr val="bg1"/>
              </a:solidFill>
            </a:endParaRPr>
          </a:p>
          <a:p>
            <a:pPr lvl="0">
              <a:lnSpc>
                <a:spcPct val="130000"/>
              </a:lnSpc>
              <a:buNone/>
            </a:pPr>
            <a:r>
              <a:rPr lang="en-US" sz="2200" dirty="0" smtClean="0">
                <a:solidFill>
                  <a:schemeClr val="bg1"/>
                </a:solidFill>
              </a:rPr>
              <a:t>  }</a:t>
            </a:r>
            <a:endParaRPr lang="en-IN" sz="2200" dirty="0" smtClean="0">
              <a:solidFill>
                <a:schemeClr val="bg1"/>
              </a:solidFill>
            </a:endParaRPr>
          </a:p>
        </p:txBody>
      </p:sp>
      <p:sp>
        <p:nvSpPr>
          <p:cNvPr id="8" name="Text Box 5"/>
          <p:cNvSpPr txBox="1"/>
          <p:nvPr/>
        </p:nvSpPr>
        <p:spPr>
          <a:xfrm>
            <a:off x="6019800" y="2266950"/>
            <a:ext cx="2743200" cy="2462213"/>
          </a:xfrm>
          <a:prstGeom prst="rect">
            <a:avLst/>
          </a:prstGeom>
          <a:noFill/>
        </p:spPr>
        <p:txBody>
          <a:bodyPr wrap="square" rtlCol="0" anchor="t">
            <a:spAutoFit/>
          </a:bodyPr>
          <a:lstStyle/>
          <a:p>
            <a:pPr marL="457200" indent="-457200">
              <a:buAutoNum type="alphaLcPeriod"/>
            </a:pPr>
            <a:r>
              <a:rPr lang="en-US" sz="2200" dirty="0" smtClean="0"/>
              <a:t>13, 13 			</a:t>
            </a:r>
          </a:p>
          <a:p>
            <a:pPr marL="457200" indent="-457200">
              <a:buAutoNum type="alphaLcPeriod"/>
            </a:pPr>
            <a:r>
              <a:rPr lang="en-US" sz="2200" dirty="0" smtClean="0"/>
              <a:t> 13,0.000000  		</a:t>
            </a:r>
          </a:p>
          <a:p>
            <a:pPr marL="457200" indent="-457200">
              <a:buAutoNum type="alphaLcPeriod"/>
            </a:pPr>
            <a:r>
              <a:rPr lang="en-US" sz="2200" dirty="0" smtClean="0"/>
              <a:t> Error 		</a:t>
            </a:r>
          </a:p>
          <a:p>
            <a:pPr marL="457200" indent="-457200">
              <a:buAutoNum type="alphaLcPeriod"/>
            </a:pPr>
            <a:r>
              <a:rPr lang="en-US" sz="2200" dirty="0" smtClean="0"/>
              <a:t> 13, Garbage value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8118475" y="2724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5720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0" y="666750"/>
            <a:ext cx="4495800" cy="4150360"/>
          </a:xfrm>
          <a:prstGeom prst="rect">
            <a:avLst/>
          </a:prstGeom>
        </p:spPr>
        <p:txBody>
          <a:bodyPr wrap="square">
            <a:spAutoFit/>
          </a:bodyPr>
          <a:lstStyle/>
          <a:p>
            <a:pPr lvl="0">
              <a:lnSpc>
                <a:spcPct val="120000"/>
              </a:lnSpc>
              <a:buNone/>
            </a:pPr>
            <a:r>
              <a:rPr lang="en-US" sz="2200" dirty="0" smtClean="0">
                <a:solidFill>
                  <a:schemeClr val="bg1"/>
                </a:solidFill>
              </a:rPr>
              <a:t>Predict the output of following code:</a:t>
            </a:r>
            <a:endParaRPr lang="en-IN" sz="2200" dirty="0" smtClean="0">
              <a:solidFill>
                <a:schemeClr val="bg1"/>
              </a:solidFill>
            </a:endParaRPr>
          </a:p>
          <a:p>
            <a:pPr lvl="0">
              <a:lnSpc>
                <a:spcPct val="120000"/>
              </a:lnSpc>
              <a:buNone/>
            </a:pPr>
            <a:r>
              <a:rPr lang="en-US" sz="2200" dirty="0" smtClean="0">
                <a:solidFill>
                  <a:schemeClr val="bg1"/>
                </a:solidFill>
              </a:rPr>
              <a:t>   void main()  </a:t>
            </a: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struct </a:t>
            </a:r>
            <a:r>
              <a:rPr lang="en-US" sz="2200" dirty="0" err="1" smtClean="0">
                <a:solidFill>
                  <a:schemeClr val="bg1"/>
                </a:solidFill>
              </a:rPr>
              <a:t>mystruct</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int a;</a:t>
            </a:r>
            <a:endParaRPr lang="en-IN" sz="2200" dirty="0" smtClean="0">
              <a:solidFill>
                <a:schemeClr val="bg1"/>
              </a:solidFill>
            </a:endParaRPr>
          </a:p>
          <a:p>
            <a:pPr lvl="0">
              <a:lnSpc>
                <a:spcPct val="120000"/>
              </a:lnSpc>
              <a:buNone/>
            </a:pPr>
            <a:r>
              <a:rPr lang="en-US" sz="2200" dirty="0" smtClean="0">
                <a:solidFill>
                  <a:schemeClr val="bg1"/>
                </a:solidFill>
              </a:rPr>
              <a:t>	       </a:t>
            </a:r>
            <a:r>
              <a:rPr lang="en-US" sz="2200" dirty="0" err="1" smtClean="0">
                <a:solidFill>
                  <a:schemeClr val="bg1"/>
                </a:solidFill>
              </a:rPr>
              <a:t>mystruct</a:t>
            </a:r>
            <a:r>
              <a:rPr lang="en-US" sz="2200" dirty="0" smtClean="0">
                <a:solidFill>
                  <a:schemeClr val="bg1"/>
                </a:solidFill>
              </a:rPr>
              <a:t> b;</a:t>
            </a:r>
            <a:endParaRPr lang="en-IN" sz="2200" dirty="0" smtClean="0">
              <a:solidFill>
                <a:schemeClr val="bg1"/>
              </a:solidFill>
            </a:endParaRPr>
          </a:p>
          <a:p>
            <a:pPr lvl="0">
              <a:lnSpc>
                <a:spcPct val="120000"/>
              </a:lnSpc>
              <a:buNone/>
            </a:pPr>
            <a:r>
              <a:rPr lang="en-US" sz="2200" dirty="0" smtClean="0">
                <a:solidFill>
                  <a:schemeClr val="bg1"/>
                </a:solidFill>
              </a:rPr>
              <a:t>	       </a:t>
            </a:r>
            <a:r>
              <a:rPr lang="en-US" sz="2200" dirty="0" err="1" smtClean="0">
                <a:solidFill>
                  <a:schemeClr val="bg1"/>
                </a:solidFill>
              </a:rPr>
              <a:t>mystruct</a:t>
            </a:r>
            <a:r>
              <a:rPr lang="en-US" sz="2200" dirty="0" smtClean="0">
                <a:solidFill>
                  <a:schemeClr val="bg1"/>
                </a:solidFill>
              </a:rPr>
              <a:t> *p;</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a:p>
            <a:pPr lvl="0">
              <a:lnSpc>
                <a:spcPct val="120000"/>
              </a:lnSpc>
              <a:buNone/>
            </a:pPr>
            <a:r>
              <a:rPr lang="en-US" sz="2200" dirty="0" smtClean="0">
                <a:solidFill>
                  <a:schemeClr val="bg1"/>
                </a:solidFill>
              </a:rPr>
              <a:t>    }</a:t>
            </a:r>
            <a:endParaRPr lang="en-IN" sz="2200" dirty="0" smtClean="0">
              <a:solidFill>
                <a:schemeClr val="bg1"/>
              </a:solidFill>
            </a:endParaRPr>
          </a:p>
        </p:txBody>
      </p:sp>
      <p:sp>
        <p:nvSpPr>
          <p:cNvPr id="8" name="Text Box 5"/>
          <p:cNvSpPr txBox="1"/>
          <p:nvPr/>
        </p:nvSpPr>
        <p:spPr>
          <a:xfrm>
            <a:off x="4648200" y="2319337"/>
            <a:ext cx="4419600" cy="2462213"/>
          </a:xfrm>
          <a:prstGeom prst="rect">
            <a:avLst/>
          </a:prstGeom>
          <a:noFill/>
        </p:spPr>
        <p:txBody>
          <a:bodyPr wrap="square" rtlCol="0" anchor="t">
            <a:spAutoFit/>
          </a:bodyPr>
          <a:lstStyle/>
          <a:p>
            <a:pPr marL="457200" indent="-457200">
              <a:buAutoNum type="alphaLcPeriod"/>
            </a:pPr>
            <a:r>
              <a:rPr lang="en-US" sz="2200" dirty="0" smtClean="0"/>
              <a:t>Error </a:t>
            </a:r>
            <a:r>
              <a:rPr lang="en-US" sz="2200" dirty="0" smtClean="0"/>
              <a:t>in</a:t>
            </a:r>
            <a:r>
              <a:rPr lang="en-US" sz="2200" dirty="0" smtClean="0"/>
              <a:t> </a:t>
            </a:r>
            <a:r>
              <a:rPr lang="en-US" sz="2200" dirty="0" smtClean="0"/>
              <a:t>declaration  		</a:t>
            </a:r>
          </a:p>
          <a:p>
            <a:pPr marL="457200" indent="-457200">
              <a:buAutoNum type="alphaLcPeriod"/>
            </a:pPr>
            <a:r>
              <a:rPr lang="en-US" sz="2200" dirty="0" smtClean="0"/>
              <a:t> Error in variable ‘b’ declaration 	</a:t>
            </a:r>
            <a:r>
              <a:rPr lang="en-IN" sz="2200" dirty="0" smtClean="0"/>
              <a:t> </a:t>
            </a:r>
          </a:p>
          <a:p>
            <a:pPr marL="457200" indent="-457200">
              <a:buAutoNum type="alphaLcPeriod"/>
            </a:pPr>
            <a:r>
              <a:rPr lang="en-US" sz="2200" dirty="0" smtClean="0"/>
              <a:t> No Error					</a:t>
            </a:r>
          </a:p>
          <a:p>
            <a:pPr marL="457200" indent="-457200">
              <a:buAutoNum type="alphaLcPeriod"/>
            </a:pPr>
            <a:r>
              <a:rPr lang="en-US" sz="2200" dirty="0" smtClean="0"/>
              <a:t> </a:t>
            </a:r>
            <a:r>
              <a:rPr lang="en-US" sz="2200" dirty="0" smtClean="0"/>
              <a:t>both a and b</a:t>
            </a:r>
            <a:endParaRPr lang="en-IN" sz="2200" dirty="0" smtClean="0"/>
          </a:p>
        </p:txBody>
      </p:sp>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62</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pic>
        <p:nvPicPr>
          <p:cNvPr id="11" name="Picture 4" descr="C:\Users\NEW\AppData\Local\Microsoft\Windows\Temporary Internet Files\Content.IE5\QGUJJHNR\Kliponious-green-tick[1].png"/>
          <p:cNvPicPr>
            <a:picLocks noGrp="1" noChangeAspect="1" noChangeArrowheads="1"/>
          </p:cNvPicPr>
          <p:nvPr>
            <p:ph idx="1"/>
          </p:nvPr>
        </p:nvPicPr>
        <p:blipFill>
          <a:blip r:embed="rId4" cstate="print"/>
          <a:srcRect/>
          <a:stretch>
            <a:fillRect/>
          </a:stretch>
        </p:blipFill>
        <p:spPr bwMode="auto">
          <a:xfrm>
            <a:off x="7467600" y="2207271"/>
            <a:ext cx="644267" cy="552823"/>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0.70"/>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57200" y="438150"/>
            <a:ext cx="4510405" cy="4569460"/>
          </a:xfrm>
          <a:prstGeom prst="rect">
            <a:avLst/>
          </a:prstGeom>
        </p:spPr>
        <p:txBody>
          <a:bodyPr wrap="square">
            <a:spAutoFit/>
          </a:bodyPr>
          <a:lstStyle/>
          <a:p>
            <a:pPr>
              <a:lnSpc>
                <a:spcPct val="140000"/>
              </a:lnSpc>
              <a:buNone/>
            </a:pPr>
            <a:r>
              <a:rPr lang="en-US" sz="2000" dirty="0" smtClean="0">
                <a:solidFill>
                  <a:schemeClr val="bg1"/>
                </a:solidFill>
              </a:rPr>
              <a:t>Predict  the  output:  </a:t>
            </a:r>
          </a:p>
          <a:p>
            <a:pPr>
              <a:lnSpc>
                <a:spcPct val="140000"/>
              </a:lnSpc>
              <a:buNone/>
            </a:pPr>
            <a:r>
              <a:rPr lang="en-US" dirty="0" smtClean="0">
                <a:solidFill>
                  <a:schemeClr val="bg1"/>
                </a:solidFill>
              </a:rPr>
              <a:t>struct student</a:t>
            </a:r>
          </a:p>
          <a:p>
            <a:pPr>
              <a:lnSpc>
                <a:spcPct val="140000"/>
              </a:lnSpc>
              <a:buNone/>
            </a:pPr>
            <a:r>
              <a:rPr lang="en-US" dirty="0" smtClean="0">
                <a:solidFill>
                  <a:schemeClr val="bg1"/>
                </a:solidFill>
              </a:rPr>
              <a:t>  {	int  stuid;</a:t>
            </a:r>
          </a:p>
          <a:p>
            <a:pPr>
              <a:lnSpc>
                <a:spcPct val="140000"/>
              </a:lnSpc>
              <a:buNone/>
            </a:pPr>
            <a:r>
              <a:rPr lang="en-US" sz="2000" dirty="0" smtClean="0">
                <a:solidFill>
                  <a:schemeClr val="bg1"/>
                </a:solidFill>
              </a:rPr>
              <a:t>	char </a:t>
            </a:r>
            <a:r>
              <a:rPr lang="en-US" sz="2000" dirty="0" err="1" smtClean="0">
                <a:solidFill>
                  <a:schemeClr val="bg1"/>
                </a:solidFill>
              </a:rPr>
              <a:t>stuname</a:t>
            </a:r>
            <a:r>
              <a:rPr lang="en-US" dirty="0" smtClean="0">
                <a:solidFill>
                  <a:schemeClr val="bg1"/>
                </a:solidFill>
              </a:rPr>
              <a:t>[5];</a:t>
            </a:r>
          </a:p>
          <a:p>
            <a:pPr>
              <a:lnSpc>
                <a:spcPct val="140000"/>
              </a:lnSpc>
              <a:buNone/>
            </a:pPr>
            <a:r>
              <a:rPr lang="en-US" sz="2000" dirty="0" smtClean="0">
                <a:solidFill>
                  <a:schemeClr val="bg1"/>
                </a:solidFill>
              </a:rPr>
              <a:t>  } s1={1234,“abcde”};</a:t>
            </a:r>
          </a:p>
          <a:p>
            <a:pPr>
              <a:lnSpc>
                <a:spcPct val="140000"/>
              </a:lnSpc>
              <a:buNone/>
            </a:pPr>
            <a:r>
              <a:rPr lang="en-US" dirty="0" smtClean="0">
                <a:solidFill>
                  <a:schemeClr val="bg1"/>
                </a:solidFill>
              </a:rPr>
              <a:t>  void main() </a:t>
            </a:r>
          </a:p>
          <a:p>
            <a:pPr>
              <a:lnSpc>
                <a:spcPct val="140000"/>
              </a:lnSpc>
              <a:buNone/>
            </a:pPr>
            <a:r>
              <a:rPr lang="en-US" dirty="0" smtClean="0">
                <a:solidFill>
                  <a:schemeClr val="bg1"/>
                </a:solidFill>
              </a:rPr>
              <a:t>{	</a:t>
            </a:r>
          </a:p>
          <a:p>
            <a:pPr>
              <a:lnSpc>
                <a:spcPct val="140000"/>
              </a:lnSpc>
              <a:buNone/>
            </a:pPr>
            <a:r>
              <a:rPr lang="en-US" dirty="0" smtClean="0">
                <a:solidFill>
                  <a:schemeClr val="bg1"/>
                </a:solidFill>
              </a:rPr>
              <a:t>  struct student s2={5678, “abcde”};</a:t>
            </a:r>
          </a:p>
          <a:p>
            <a:pPr>
              <a:lnSpc>
                <a:spcPct val="140000"/>
              </a:lnSpc>
              <a:buNone/>
            </a:pPr>
            <a:r>
              <a:rPr lang="en-US" dirty="0" smtClean="0">
                <a:solidFill>
                  <a:schemeClr val="bg1"/>
                </a:solidFill>
              </a:rPr>
              <a:t>   if(s1==s2)      {	printf(“true”);	   }</a:t>
            </a:r>
          </a:p>
          <a:p>
            <a:pPr>
              <a:lnSpc>
                <a:spcPct val="140000"/>
              </a:lnSpc>
              <a:buNone/>
            </a:pPr>
            <a:r>
              <a:rPr lang="en-US" sz="2000" dirty="0" smtClean="0">
                <a:solidFill>
                  <a:schemeClr val="bg1"/>
                </a:solidFill>
              </a:rPr>
              <a:t>   else	        {	printf(“false”);	   }</a:t>
            </a:r>
          </a:p>
          <a:p>
            <a:pPr>
              <a:lnSpc>
                <a:spcPct val="140000"/>
              </a:lnSpc>
              <a:buNone/>
            </a:pPr>
            <a:r>
              <a:rPr lang="en-US" sz="2000" dirty="0" smtClean="0">
                <a:solidFill>
                  <a:schemeClr val="bg1"/>
                </a:solidFill>
              </a:rPr>
              <a:t>   }</a:t>
            </a:r>
          </a:p>
        </p:txBody>
      </p:sp>
      <p:sp>
        <p:nvSpPr>
          <p:cNvPr id="8" name="Text Box 5"/>
          <p:cNvSpPr txBox="1"/>
          <p:nvPr/>
        </p:nvSpPr>
        <p:spPr>
          <a:xfrm>
            <a:off x="5964555" y="2267267"/>
            <a:ext cx="44196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Error </a:t>
            </a:r>
          </a:p>
          <a:p>
            <a:pPr marL="457200" indent="-457200">
              <a:lnSpc>
                <a:spcPct val="150000"/>
              </a:lnSpc>
              <a:buAutoNum type="alphaLcPeriod"/>
            </a:pPr>
            <a:r>
              <a:rPr lang="en-US" sz="2200" dirty="0" smtClean="0"/>
              <a:t>True</a:t>
            </a:r>
          </a:p>
          <a:p>
            <a:pPr marL="457200" indent="-457200">
              <a:lnSpc>
                <a:spcPct val="150000"/>
              </a:lnSpc>
              <a:buAutoNum type="alphaLcPeriod"/>
            </a:pPr>
            <a:r>
              <a:rPr lang="en-US" sz="2200" dirty="0" smtClean="0"/>
              <a:t>false			</a:t>
            </a:r>
          </a:p>
          <a:p>
            <a:pPr marL="457200" indent="-457200">
              <a:lnSpc>
                <a:spcPct val="150000"/>
              </a:lnSpc>
              <a:buAutoNum type="alphaLcPeriod"/>
            </a:pPr>
            <a:r>
              <a:rPr lang="en-US" sz="2200" dirty="0" smtClean="0"/>
              <a:t> </a:t>
            </a:r>
            <a:r>
              <a:rPr lang="en-US" sz="2200" dirty="0" err="1" smtClean="0"/>
              <a:t>truefalse</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2669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63</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04800" y="683657"/>
            <a:ext cx="5486400" cy="4246245"/>
          </a:xfrm>
          <a:prstGeom prst="rect">
            <a:avLst/>
          </a:prstGeom>
        </p:spPr>
        <p:txBody>
          <a:bodyPr wrap="square">
            <a:spAutoFit/>
          </a:bodyPr>
          <a:lstStyle/>
          <a:p>
            <a:pPr>
              <a:lnSpc>
                <a:spcPct val="150000"/>
              </a:lnSpc>
              <a:buNone/>
            </a:pPr>
            <a:r>
              <a:rPr lang="en-US" sz="2000" dirty="0" smtClean="0">
                <a:solidFill>
                  <a:schemeClr val="bg1"/>
                </a:solidFill>
              </a:rPr>
              <a:t>Predict  the  output:  </a:t>
            </a:r>
          </a:p>
          <a:p>
            <a:pPr>
              <a:buNone/>
            </a:pPr>
            <a:r>
              <a:rPr lang="en-US" sz="2000" dirty="0" smtClean="0">
                <a:solidFill>
                  <a:schemeClr val="bg1"/>
                </a:solidFill>
              </a:rPr>
              <a:t> union temp</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int m1;</a:t>
            </a:r>
            <a:endParaRPr lang="en-IN" sz="2000" dirty="0" smtClean="0">
              <a:solidFill>
                <a:schemeClr val="bg1"/>
              </a:solidFill>
            </a:endParaRPr>
          </a:p>
          <a:p>
            <a:pPr>
              <a:buNone/>
            </a:pPr>
            <a:r>
              <a:rPr lang="en-US" sz="2000" dirty="0" smtClean="0">
                <a:solidFill>
                  <a:schemeClr val="bg1"/>
                </a:solidFill>
              </a:rPr>
              <a:t>	char </a:t>
            </a:r>
            <a:r>
              <a:rPr lang="en-US" sz="2000" dirty="0" err="1" smtClean="0">
                <a:solidFill>
                  <a:schemeClr val="bg1"/>
                </a:solidFill>
              </a:rPr>
              <a:t>ch</a:t>
            </a: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void main() </a:t>
            </a:r>
          </a:p>
          <a:p>
            <a:pPr>
              <a:buNone/>
            </a:pPr>
            <a:r>
              <a:rPr lang="en-US" sz="2000" dirty="0" smtClean="0">
                <a:solidFill>
                  <a:schemeClr val="bg1"/>
                </a:solidFill>
              </a:rPr>
              <a:t>{</a:t>
            </a:r>
            <a:endParaRPr lang="en-IN" sz="2000" dirty="0" smtClean="0">
              <a:solidFill>
                <a:schemeClr val="bg1"/>
              </a:solidFill>
            </a:endParaRPr>
          </a:p>
          <a:p>
            <a:pPr>
              <a:buNone/>
            </a:pPr>
            <a:r>
              <a:rPr lang="en-US" sz="2000" dirty="0" smtClean="0">
                <a:solidFill>
                  <a:schemeClr val="bg1"/>
                </a:solidFill>
              </a:rPr>
              <a:t>	union temp u1;</a:t>
            </a:r>
            <a:endParaRPr lang="en-IN" sz="2000" dirty="0" smtClean="0">
              <a:solidFill>
                <a:schemeClr val="bg1"/>
              </a:solidFill>
            </a:endParaRPr>
          </a:p>
          <a:p>
            <a:pPr>
              <a:buNone/>
            </a:pPr>
            <a:r>
              <a:rPr lang="en-US" sz="2000" dirty="0" smtClean="0">
                <a:solidFill>
                  <a:schemeClr val="bg1"/>
                </a:solidFill>
              </a:rPr>
              <a:t>	u1.m1=10;</a:t>
            </a:r>
            <a:endParaRPr lang="en-IN" sz="2000" dirty="0" smtClean="0">
              <a:solidFill>
                <a:schemeClr val="bg1"/>
              </a:solidFill>
            </a:endParaRPr>
          </a:p>
          <a:p>
            <a:pPr>
              <a:buNone/>
            </a:pPr>
            <a:r>
              <a:rPr lang="en-US" sz="2000" dirty="0" smtClean="0">
                <a:solidFill>
                  <a:schemeClr val="bg1"/>
                </a:solidFill>
              </a:rPr>
              <a:t>	u1.ch=20;</a:t>
            </a:r>
            <a:endParaRPr lang="en-IN" sz="2000" dirty="0" smtClean="0">
              <a:solidFill>
                <a:schemeClr val="bg1"/>
              </a:solidFill>
            </a:endParaRPr>
          </a:p>
          <a:p>
            <a:pPr>
              <a:buNone/>
            </a:pPr>
            <a:r>
              <a:rPr lang="en-US" sz="2000" dirty="0" smtClean="0">
                <a:solidFill>
                  <a:schemeClr val="bg1"/>
                </a:solidFill>
              </a:rPr>
              <a:t>	printf(“%d%d”,u1.m1,u1.ch);</a:t>
            </a:r>
            <a:endParaRPr lang="en-IN" sz="2000" dirty="0" smtClean="0">
              <a:solidFill>
                <a:schemeClr val="bg1"/>
              </a:solidFill>
            </a:endParaRPr>
          </a:p>
          <a:p>
            <a:pPr>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5943600" y="2319337"/>
            <a:ext cx="23622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1010</a:t>
            </a:r>
          </a:p>
          <a:p>
            <a:pPr marL="457200" indent="-457200">
              <a:lnSpc>
                <a:spcPct val="150000"/>
              </a:lnSpc>
              <a:buAutoNum type="alphaLcPeriod"/>
            </a:pPr>
            <a:r>
              <a:rPr lang="en-US" sz="2200" dirty="0" smtClean="0"/>
              <a:t>2020</a:t>
            </a:r>
          </a:p>
          <a:p>
            <a:pPr marL="457200" indent="-457200">
              <a:lnSpc>
                <a:spcPct val="150000"/>
              </a:lnSpc>
              <a:buAutoNum type="alphaLcPeriod"/>
            </a:pPr>
            <a:r>
              <a:rPr lang="en-US" sz="2200" dirty="0" smtClean="0"/>
              <a:t>1020	</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162800" y="27241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64</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3" y="1113587"/>
            <a:ext cx="3600400" cy="738664"/>
          </a:xfrm>
          <a:prstGeom prst="rect">
            <a:avLst/>
          </a:prstGeom>
          <a:noFill/>
        </p:spPr>
        <p:txBody>
          <a:bodyPr wrap="square" rtlCol="0">
            <a:spAutoFit/>
          </a:bodyPr>
          <a:lstStyle/>
          <a:p>
            <a:pPr>
              <a:lnSpc>
                <a:spcPct val="150000"/>
              </a:lnSpc>
            </a:pPr>
            <a:r>
              <a:rPr lang="en-US" sz="2800" b="1" dirty="0" smtClean="0"/>
              <a:t>int  arr[4] </a:t>
            </a:r>
          </a:p>
        </p:txBody>
      </p:sp>
      <p:sp>
        <p:nvSpPr>
          <p:cNvPr id="12" name="Rectangle 11"/>
          <p:cNvSpPr/>
          <p:nvPr/>
        </p:nvSpPr>
        <p:spPr>
          <a:xfrm>
            <a:off x="4067944" y="-74545"/>
            <a:ext cx="5076056" cy="52180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3" name="Rectangle 12"/>
          <p:cNvSpPr/>
          <p:nvPr/>
        </p:nvSpPr>
        <p:spPr>
          <a:xfrm>
            <a:off x="4279473" y="1545639"/>
            <a:ext cx="1300645"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p:txBody>
      </p:sp>
      <p:sp>
        <p:nvSpPr>
          <p:cNvPr id="14" name="Rectangle 13"/>
          <p:cNvSpPr/>
          <p:nvPr/>
        </p:nvSpPr>
        <p:spPr>
          <a:xfrm>
            <a:off x="5436096"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15" name="Rectangle 14"/>
          <p:cNvSpPr/>
          <p:nvPr/>
        </p:nvSpPr>
        <p:spPr>
          <a:xfrm>
            <a:off x="658822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3</a:t>
            </a:r>
            <a:endParaRPr lang="en-IN" sz="2800" b="1" dirty="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7740354" y="1545639"/>
            <a:ext cx="1224136" cy="4860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effectLst>
                  <a:outerShdw blurRad="38100" dist="38100" dir="2700000" algn="tl">
                    <a:srgbClr val="000000">
                      <a:alpha val="43137"/>
                    </a:srgbClr>
                  </a:outerShdw>
                </a:effectLst>
              </a:rPr>
              <a:t>4</a:t>
            </a:r>
            <a:endParaRPr lang="en-IN" sz="2800" b="1" dirty="0">
              <a:effectLst>
                <a:outerShdw blurRad="38100" dist="38100" dir="2700000" algn="tl">
                  <a:srgbClr val="000000">
                    <a:alpha val="43137"/>
                  </a:srgbClr>
                </a:outerShdw>
              </a:effectLst>
            </a:endParaRPr>
          </a:p>
        </p:txBody>
      </p:sp>
      <p:sp>
        <p:nvSpPr>
          <p:cNvPr id="20" name="Rectangle 19"/>
          <p:cNvSpPr/>
          <p:nvPr/>
        </p:nvSpPr>
        <p:spPr>
          <a:xfrm>
            <a:off x="4499994" y="2031695"/>
            <a:ext cx="4644008" cy="430887"/>
          </a:xfrm>
          <a:prstGeom prst="rect">
            <a:avLst/>
          </a:prstGeom>
        </p:spPr>
        <p:txBody>
          <a:bodyPr wrap="square">
            <a:spAutoFit/>
          </a:bodyPr>
          <a:lstStyle/>
          <a:p>
            <a:r>
              <a:rPr lang="en-US" sz="2200" b="1" dirty="0" smtClean="0">
                <a:solidFill>
                  <a:schemeClr val="bg1"/>
                </a:solidFill>
              </a:rPr>
              <a:t>1000         1002           1004          1006 </a:t>
            </a:r>
          </a:p>
        </p:txBody>
      </p:sp>
      <p:sp>
        <p:nvSpPr>
          <p:cNvPr id="21" name="Rectangle 20"/>
          <p:cNvSpPr/>
          <p:nvPr/>
        </p:nvSpPr>
        <p:spPr>
          <a:xfrm>
            <a:off x="1619672" y="1215073"/>
            <a:ext cx="2194832" cy="584775"/>
          </a:xfrm>
          <a:prstGeom prst="rect">
            <a:avLst/>
          </a:prstGeom>
        </p:spPr>
        <p:txBody>
          <a:bodyPr wrap="none">
            <a:spAutoFit/>
          </a:bodyPr>
          <a:lstStyle/>
          <a:p>
            <a:r>
              <a:rPr lang="en-US" sz="3200" b="1" dirty="0" smtClean="0"/>
              <a:t>= {1, 2, 3, 4}</a:t>
            </a:r>
            <a:endParaRPr lang="en-IN" sz="3200" dirty="0"/>
          </a:p>
        </p:txBody>
      </p:sp>
      <p:sp>
        <p:nvSpPr>
          <p:cNvPr id="23" name="TextBox 22"/>
          <p:cNvSpPr txBox="1"/>
          <p:nvPr/>
        </p:nvSpPr>
        <p:spPr>
          <a:xfrm>
            <a:off x="179512" y="246374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18" name="TextBox 17"/>
          <p:cNvSpPr txBox="1"/>
          <p:nvPr/>
        </p:nvSpPr>
        <p:spPr>
          <a:xfrm>
            <a:off x="107504" y="1923682"/>
            <a:ext cx="3816424" cy="646331"/>
          </a:xfrm>
          <a:prstGeom prst="rect">
            <a:avLst/>
          </a:prstGeom>
          <a:noFill/>
        </p:spPr>
        <p:txBody>
          <a:bodyPr wrap="square" rtlCol="0">
            <a:spAutoFit/>
          </a:bodyPr>
          <a:lstStyle/>
          <a:p>
            <a:pPr>
              <a:lnSpc>
                <a:spcPct val="150000"/>
              </a:lnSpc>
            </a:pPr>
            <a:r>
              <a:rPr lang="en-US" sz="2400" b="1" dirty="0" smtClean="0"/>
              <a:t> </a:t>
            </a:r>
          </a:p>
        </p:txBody>
      </p:sp>
      <p:sp>
        <p:nvSpPr>
          <p:cNvPr id="24" name="Rectangle 23"/>
          <p:cNvSpPr/>
          <p:nvPr/>
        </p:nvSpPr>
        <p:spPr>
          <a:xfrm>
            <a:off x="179513" y="2301725"/>
            <a:ext cx="3852936" cy="2031325"/>
          </a:xfrm>
          <a:prstGeom prst="rect">
            <a:avLst/>
          </a:prstGeom>
        </p:spPr>
        <p:txBody>
          <a:bodyPr wrap="square">
            <a:spAutoFit/>
          </a:bodyPr>
          <a:lstStyle/>
          <a:p>
            <a:pPr>
              <a:lnSpc>
                <a:spcPct val="150000"/>
              </a:lnSpc>
            </a:pPr>
            <a:r>
              <a:rPr lang="en-US" sz="2800" b="1" dirty="0" smtClean="0"/>
              <a:t>Write a program to sum all the values stored in an array.</a:t>
            </a:r>
          </a:p>
        </p:txBody>
      </p:sp>
      <p:sp>
        <p:nvSpPr>
          <p:cNvPr id="25" name="Rectangle 24"/>
          <p:cNvSpPr/>
          <p:nvPr/>
        </p:nvSpPr>
        <p:spPr>
          <a:xfrm>
            <a:off x="4427984" y="952446"/>
            <a:ext cx="4644008" cy="430887"/>
          </a:xfrm>
          <a:prstGeom prst="rect">
            <a:avLst/>
          </a:prstGeom>
        </p:spPr>
        <p:txBody>
          <a:bodyPr wrap="square">
            <a:spAutoFit/>
          </a:bodyPr>
          <a:lstStyle/>
          <a:p>
            <a:r>
              <a:rPr lang="en-US" sz="2200" b="1" dirty="0" smtClean="0">
                <a:solidFill>
                  <a:schemeClr val="bg1"/>
                </a:solidFill>
              </a:rPr>
              <a:t>arr[0]         arr[1]        arr[2]        arr[3]</a:t>
            </a:r>
          </a:p>
        </p:txBody>
      </p:sp>
      <p:sp>
        <p:nvSpPr>
          <p:cNvPr id="26" name="Rectangle 25"/>
          <p:cNvSpPr/>
          <p:nvPr/>
        </p:nvSpPr>
        <p:spPr>
          <a:xfrm>
            <a:off x="4211961" y="2625758"/>
            <a:ext cx="4932040" cy="1200329"/>
          </a:xfrm>
          <a:prstGeom prst="rect">
            <a:avLst/>
          </a:prstGeom>
        </p:spPr>
        <p:txBody>
          <a:bodyPr wrap="square">
            <a:spAutoFit/>
          </a:bodyPr>
          <a:lstStyle/>
          <a:p>
            <a:pPr>
              <a:lnSpc>
                <a:spcPct val="150000"/>
              </a:lnSpc>
            </a:pPr>
            <a:r>
              <a:rPr lang="en-US" sz="2400" b="1" dirty="0" smtClean="0">
                <a:solidFill>
                  <a:schemeClr val="bg1"/>
                </a:solidFill>
              </a:rPr>
              <a:t>  - Index values</a:t>
            </a:r>
          </a:p>
          <a:p>
            <a:pPr>
              <a:lnSpc>
                <a:spcPct val="150000"/>
              </a:lnSpc>
            </a:pPr>
            <a:r>
              <a:rPr lang="en-US" sz="2400" b="1" dirty="0" smtClean="0">
                <a:solidFill>
                  <a:schemeClr val="bg1"/>
                </a:solidFill>
              </a:rPr>
              <a:t>  - Starts from 0 till n-1 (n - size)</a:t>
            </a:r>
          </a:p>
        </p:txBody>
      </p:sp>
      <p:sp>
        <p:nvSpPr>
          <p:cNvPr id="27" name="Rectangle 26"/>
          <p:cNvSpPr/>
          <p:nvPr/>
        </p:nvSpPr>
        <p:spPr>
          <a:xfrm>
            <a:off x="4067945" y="3813892"/>
            <a:ext cx="5400600" cy="646331"/>
          </a:xfrm>
          <a:prstGeom prst="rect">
            <a:avLst/>
          </a:prstGeom>
        </p:spPr>
        <p:txBody>
          <a:bodyPr wrap="square">
            <a:spAutoFit/>
          </a:bodyPr>
          <a:lstStyle/>
          <a:p>
            <a:pPr>
              <a:lnSpc>
                <a:spcPct val="150000"/>
              </a:lnSpc>
            </a:pPr>
            <a:r>
              <a:rPr lang="en-US" sz="2400" b="1" dirty="0" smtClean="0">
                <a:solidFill>
                  <a:schemeClr val="bg1"/>
                </a:solidFill>
              </a:rPr>
              <a:t>int Sum = arr[0] + arr[1] + arr[2]+ arr[3];</a:t>
            </a:r>
          </a:p>
        </p:txBody>
      </p:sp>
      <p:sp>
        <p:nvSpPr>
          <p:cNvPr id="28" name="Rectangle 27"/>
          <p:cNvSpPr/>
          <p:nvPr/>
        </p:nvSpPr>
        <p:spPr>
          <a:xfrm>
            <a:off x="4139952" y="4299947"/>
            <a:ext cx="5400600" cy="646331"/>
          </a:xfrm>
          <a:prstGeom prst="rect">
            <a:avLst/>
          </a:prstGeom>
        </p:spPr>
        <p:txBody>
          <a:bodyPr wrap="square">
            <a:spAutoFit/>
          </a:bodyPr>
          <a:lstStyle/>
          <a:p>
            <a:pPr>
              <a:lnSpc>
                <a:spcPct val="150000"/>
              </a:lnSpc>
            </a:pPr>
            <a:r>
              <a:rPr lang="en-US" sz="2400" b="1" dirty="0" smtClean="0">
                <a:solidFill>
                  <a:schemeClr val="bg1"/>
                </a:solidFill>
              </a:rPr>
              <a:t>     Sum = 10;</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 -0.0419 " pathEditMode="relative" ptsTypes="AA">
                                      <p:cBhvr>
                                        <p:cTn id="6" dur="2000" fill="hold"/>
                                        <p:tgtEl>
                                          <p:spTgt spid="1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 -0.0419 " pathEditMode="relative" ptsTypes="AA">
                                      <p:cBhvr>
                                        <p:cTn id="8" dur="2000" fill="hold"/>
                                        <p:tgtEl>
                                          <p:spTgt spid="1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 -0.0419 " pathEditMode="relative" ptsTypes="AA">
                                      <p:cBhvr>
                                        <p:cTn id="10" dur="2000" fill="hold"/>
                                        <p:tgtEl>
                                          <p:spTgt spid="1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 -0.0419 " pathEditMode="relative" ptsTypes="AA">
                                      <p:cBhvr>
                                        <p:cTn id="12" dur="2000" fill="hold"/>
                                        <p:tgtEl>
                                          <p:spTgt spid="17"/>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 -0.0419 " pathEditMode="relative" ptsTypes="AA">
                                      <p:cBhvr>
                                        <p:cTn id="14" dur="2000" fill="hold"/>
                                        <p:tgtEl>
                                          <p:spTgt spid="20"/>
                                        </p:tgtEl>
                                        <p:attrNameLst>
                                          <p:attrName>ppt_x</p:attrName>
                                          <p:attrName>ppt_y</p:attrName>
                                        </p:attrNameLst>
                                      </p:cBhvr>
                                    </p:animMotion>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trips(upRight)">
                                      <p:cBhvr>
                                        <p:cTn id="21" dur="2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90550"/>
            <a:ext cx="5486400" cy="4523105"/>
          </a:xfrm>
          <a:prstGeom prst="rect">
            <a:avLst/>
          </a:prstGeom>
        </p:spPr>
        <p:txBody>
          <a:bodyPr wrap="square">
            <a:spAutoFit/>
          </a:bodyPr>
          <a:lstStyle/>
          <a:p>
            <a:pPr>
              <a:lnSpc>
                <a:spcPct val="90000"/>
              </a:lnSpc>
              <a:buNone/>
            </a:pPr>
            <a:r>
              <a:rPr lang="en-US" sz="2000" dirty="0" smtClean="0">
                <a:solidFill>
                  <a:schemeClr val="bg1"/>
                </a:solidFill>
              </a:rPr>
              <a:t>Predict  the  output:  </a:t>
            </a:r>
          </a:p>
          <a:p>
            <a:pPr>
              <a:lnSpc>
                <a:spcPct val="90000"/>
              </a:lnSpc>
              <a:buNone/>
            </a:pPr>
            <a:r>
              <a:rPr lang="en-US" sz="2000" dirty="0" smtClean="0">
                <a:solidFill>
                  <a:schemeClr val="bg1"/>
                </a:solidFill>
              </a:rPr>
              <a:t>  struct  birthdate</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int date;</a:t>
            </a:r>
            <a:endParaRPr lang="en-IN" sz="2000" dirty="0" smtClean="0">
              <a:solidFill>
                <a:schemeClr val="bg1"/>
              </a:solidFill>
            </a:endParaRPr>
          </a:p>
          <a:p>
            <a:pPr>
              <a:lnSpc>
                <a:spcPct val="90000"/>
              </a:lnSpc>
              <a:buNone/>
            </a:pPr>
            <a:r>
              <a:rPr lang="en-US" sz="2000" dirty="0" smtClean="0">
                <a:solidFill>
                  <a:schemeClr val="bg1"/>
                </a:solidFill>
              </a:rPr>
              <a:t>	int month;</a:t>
            </a:r>
            <a:endParaRPr lang="en-IN" sz="2000" dirty="0" smtClean="0">
              <a:solidFill>
                <a:schemeClr val="bg1"/>
              </a:solidFill>
            </a:endParaRPr>
          </a:p>
          <a:p>
            <a:pPr>
              <a:lnSpc>
                <a:spcPct val="90000"/>
              </a:lnSpc>
              <a:buNone/>
            </a:pPr>
            <a:r>
              <a:rPr lang="en-US" sz="2000" dirty="0" smtClean="0">
                <a:solidFill>
                  <a:schemeClr val="bg1"/>
                </a:solidFill>
              </a:rPr>
              <a:t>	int year;</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void main()</a:t>
            </a:r>
            <a:r>
              <a:rPr lang="en-IN" sz="2000" dirty="0" smtClean="0">
                <a:solidFill>
                  <a:schemeClr val="bg1"/>
                </a:solidFill>
              </a:rPr>
              <a:t>  </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union  student</a:t>
            </a:r>
            <a:endParaRPr lang="en-IN" sz="2000" dirty="0" smtClean="0">
              <a:solidFill>
                <a:schemeClr val="bg1"/>
              </a:solidFill>
            </a:endParaRPr>
          </a:p>
          <a:p>
            <a:pPr>
              <a:lnSpc>
                <a:spcPct val="90000"/>
              </a:lnSpc>
              <a:buNone/>
            </a:pPr>
            <a:r>
              <a:rPr lang="en-US" sz="2000" dirty="0" smtClean="0">
                <a:solidFill>
                  <a:schemeClr val="bg1"/>
                </a:solidFill>
              </a:rPr>
              <a:t> {</a:t>
            </a:r>
            <a:endParaRPr lang="en-IN" sz="2000" dirty="0" smtClean="0">
              <a:solidFill>
                <a:schemeClr val="bg1"/>
              </a:solidFill>
            </a:endParaRPr>
          </a:p>
          <a:p>
            <a:pPr>
              <a:lnSpc>
                <a:spcPct val="90000"/>
              </a:lnSpc>
              <a:buNone/>
            </a:pPr>
            <a:r>
              <a:rPr lang="en-US" sz="2000" dirty="0" smtClean="0">
                <a:solidFill>
                  <a:schemeClr val="bg1"/>
                </a:solidFill>
              </a:rPr>
              <a:t>	int  stuid;</a:t>
            </a:r>
            <a:endParaRPr lang="en-IN" sz="2000" dirty="0" smtClean="0">
              <a:solidFill>
                <a:schemeClr val="bg1"/>
              </a:solidFill>
            </a:endParaRPr>
          </a:p>
          <a:p>
            <a:pPr>
              <a:lnSpc>
                <a:spcPct val="90000"/>
              </a:lnSpc>
              <a:buNone/>
            </a:pPr>
            <a:r>
              <a:rPr lang="en-US" sz="2000" dirty="0" smtClean="0">
                <a:solidFill>
                  <a:schemeClr val="bg1"/>
                </a:solidFill>
              </a:rPr>
              <a:t>	char stuname[2];</a:t>
            </a:r>
            <a:endParaRPr lang="en-IN" sz="2000" dirty="0" smtClean="0">
              <a:solidFill>
                <a:schemeClr val="bg1"/>
              </a:solidFill>
            </a:endParaRPr>
          </a:p>
          <a:p>
            <a:pPr>
              <a:lnSpc>
                <a:spcPct val="90000"/>
              </a:lnSpc>
              <a:buNone/>
            </a:pPr>
            <a:r>
              <a:rPr lang="en-US" sz="2000" dirty="0" smtClean="0">
                <a:solidFill>
                  <a:schemeClr val="bg1"/>
                </a:solidFill>
              </a:rPr>
              <a:t>	struct birthdate dob;</a:t>
            </a:r>
            <a:endParaRPr lang="en-IN" sz="2000" dirty="0" smtClean="0">
              <a:solidFill>
                <a:schemeClr val="bg1"/>
              </a:solidFill>
            </a:endParaRPr>
          </a:p>
          <a:p>
            <a:pPr>
              <a:lnSpc>
                <a:spcPct val="90000"/>
              </a:lnSpc>
              <a:buNone/>
            </a:pPr>
            <a:r>
              <a:rPr lang="en-US" sz="2000" dirty="0" smtClean="0">
                <a:solidFill>
                  <a:schemeClr val="bg1"/>
                </a:solidFill>
              </a:rPr>
              <a:t> } u1={1234, “</a:t>
            </a:r>
            <a:r>
              <a:rPr lang="en-US" sz="2000" dirty="0" err="1" smtClean="0">
                <a:solidFill>
                  <a:schemeClr val="bg1"/>
                </a:solidFill>
              </a:rPr>
              <a:t>ab</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 printf(“%</a:t>
            </a:r>
            <a:r>
              <a:rPr lang="en-US" sz="2000" dirty="0" err="1" smtClean="0">
                <a:solidFill>
                  <a:schemeClr val="bg1"/>
                </a:solidFill>
              </a:rPr>
              <a:t>d”,</a:t>
            </a:r>
            <a:r>
              <a:rPr lang="en-US" sz="2000" b="1" dirty="0" err="1" smtClean="0">
                <a:solidFill>
                  <a:srgbClr val="FFFF00"/>
                </a:solidFill>
              </a:rPr>
              <a:t>sizeof</a:t>
            </a:r>
            <a:r>
              <a:rPr lang="en-US" sz="2000" b="1" dirty="0" smtClean="0">
                <a:solidFill>
                  <a:srgbClr val="FFFF00"/>
                </a:solidFill>
              </a:rPr>
              <a:t>(u1)</a:t>
            </a:r>
            <a:r>
              <a:rPr lang="en-US" sz="2000" dirty="0" smtClean="0">
                <a:solidFill>
                  <a:schemeClr val="bg1"/>
                </a:solidFill>
              </a:rPr>
              <a:t>);</a:t>
            </a:r>
            <a:endParaRPr lang="en-IN" sz="2000" dirty="0" smtClean="0">
              <a:solidFill>
                <a:schemeClr val="bg1"/>
              </a:solidFill>
            </a:endParaRPr>
          </a:p>
          <a:p>
            <a:pPr>
              <a:lnSpc>
                <a:spcPct val="90000"/>
              </a:lnSpc>
              <a:buNone/>
            </a:pPr>
            <a:r>
              <a:rPr lang="en-US" sz="2000" dirty="0" smtClean="0">
                <a:solidFill>
                  <a:schemeClr val="bg1"/>
                </a:solidFill>
              </a:rPr>
              <a:t>}</a:t>
            </a:r>
            <a:endParaRPr lang="en-IN" sz="2000" dirty="0" smtClean="0">
              <a:solidFill>
                <a:schemeClr val="bg1"/>
              </a:solidFill>
            </a:endParaRPr>
          </a:p>
        </p:txBody>
      </p:sp>
      <p:sp>
        <p:nvSpPr>
          <p:cNvPr id="8" name="Text Box 5"/>
          <p:cNvSpPr txBox="1"/>
          <p:nvPr/>
        </p:nvSpPr>
        <p:spPr>
          <a:xfrm>
            <a:off x="5943600" y="2319337"/>
            <a:ext cx="2362200" cy="2123658"/>
          </a:xfrm>
          <a:prstGeom prst="rect">
            <a:avLst/>
          </a:prstGeom>
          <a:noFill/>
        </p:spPr>
        <p:txBody>
          <a:bodyPr wrap="square" rtlCol="0" anchor="t">
            <a:spAutoFit/>
          </a:bodyPr>
          <a:lstStyle/>
          <a:p>
            <a:pPr marL="457200" indent="-457200">
              <a:lnSpc>
                <a:spcPct val="150000"/>
              </a:lnSpc>
              <a:buAutoNum type="alphaLcPeriod"/>
            </a:pPr>
            <a:r>
              <a:rPr lang="en-US" sz="2200" dirty="0" smtClean="0"/>
              <a:t>10</a:t>
            </a:r>
          </a:p>
          <a:p>
            <a:pPr marL="457200" indent="-457200">
              <a:lnSpc>
                <a:spcPct val="150000"/>
              </a:lnSpc>
              <a:buAutoNum type="alphaLcPeriod"/>
            </a:pPr>
            <a:r>
              <a:rPr lang="en-US" sz="2200" dirty="0" smtClean="0"/>
              <a:t>28</a:t>
            </a:r>
          </a:p>
          <a:p>
            <a:pPr marL="457200" indent="-457200">
              <a:lnSpc>
                <a:spcPct val="150000"/>
              </a:lnSpc>
              <a:buAutoNum type="alphaLcPeriod"/>
            </a:pPr>
            <a:r>
              <a:rPr lang="en-US" sz="2200" dirty="0" smtClean="0"/>
              <a:t>6	</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781800" y="32575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65</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5791200" cy="5142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28600" y="514350"/>
            <a:ext cx="4953000" cy="4492625"/>
          </a:xfrm>
          <a:prstGeom prst="rect">
            <a:avLst/>
          </a:prstGeom>
        </p:spPr>
        <p:txBody>
          <a:bodyPr wrap="square">
            <a:spAutoFit/>
          </a:bodyPr>
          <a:lstStyle/>
          <a:p>
            <a:pPr>
              <a:lnSpc>
                <a:spcPct val="110000"/>
              </a:lnSpc>
              <a:buNone/>
            </a:pPr>
            <a:r>
              <a:rPr lang="en-US" sz="2000" dirty="0" smtClean="0">
                <a:solidFill>
                  <a:schemeClr val="bg1"/>
                </a:solidFill>
              </a:rPr>
              <a:t>Predict  the  output:  </a:t>
            </a:r>
          </a:p>
          <a:p>
            <a:pPr>
              <a:lnSpc>
                <a:spcPct val="110000"/>
              </a:lnSpc>
              <a:buNone/>
            </a:pPr>
            <a:r>
              <a:rPr lang="en-US" sz="2000" dirty="0" smtClean="0">
                <a:solidFill>
                  <a:schemeClr val="bg1"/>
                </a:solidFill>
              </a:rPr>
              <a:t>struct  </a:t>
            </a:r>
            <a:r>
              <a:rPr lang="en-US" sz="2000" dirty="0" err="1" smtClean="0">
                <a:solidFill>
                  <a:schemeClr val="bg1"/>
                </a:solidFill>
              </a:rPr>
              <a:t>mystruct</a:t>
            </a:r>
            <a:endParaRPr lang="en-IN" sz="2000" dirty="0" smtClean="0">
              <a:solidFill>
                <a:schemeClr val="bg1"/>
              </a:solidFill>
            </a:endParaRPr>
          </a:p>
          <a:p>
            <a:pPr>
              <a:lnSpc>
                <a:spcPct val="110000"/>
              </a:lnSpc>
              <a:buNone/>
            </a:pPr>
            <a:r>
              <a:rPr lang="en-US" sz="2000" dirty="0" smtClean="0">
                <a:solidFill>
                  <a:schemeClr val="bg1"/>
                </a:solidFill>
              </a:rPr>
              <a:t>{</a:t>
            </a:r>
            <a:endParaRPr lang="en-IN" sz="2000" dirty="0" smtClean="0">
              <a:solidFill>
                <a:schemeClr val="bg1"/>
              </a:solidFill>
            </a:endParaRPr>
          </a:p>
          <a:p>
            <a:pPr>
              <a:lnSpc>
                <a:spcPct val="110000"/>
              </a:lnSpc>
              <a:buNone/>
            </a:pPr>
            <a:r>
              <a:rPr lang="en-US" sz="2000" dirty="0" smtClean="0">
                <a:solidFill>
                  <a:schemeClr val="bg1"/>
                </a:solidFill>
              </a:rPr>
              <a:t>	int x;</a:t>
            </a:r>
            <a:endParaRPr lang="en-IN" sz="2000" dirty="0" smtClean="0">
              <a:solidFill>
                <a:schemeClr val="bg1"/>
              </a:solidFill>
            </a:endParaRPr>
          </a:p>
          <a:p>
            <a:pPr>
              <a:lnSpc>
                <a:spcPct val="110000"/>
              </a:lnSpc>
              <a:buNone/>
            </a:pPr>
            <a:r>
              <a:rPr lang="en-US" sz="2000" dirty="0" smtClean="0">
                <a:solidFill>
                  <a:schemeClr val="bg1"/>
                </a:solidFill>
              </a:rPr>
              <a:t>	int y;</a:t>
            </a:r>
            <a:endParaRPr lang="en-IN" sz="2000" dirty="0" smtClean="0">
              <a:solidFill>
                <a:schemeClr val="bg1"/>
              </a:solidFill>
            </a:endParaRPr>
          </a:p>
          <a:p>
            <a:pPr>
              <a:lnSpc>
                <a:spcPct val="110000"/>
              </a:lnSpc>
              <a:buNone/>
            </a:pPr>
            <a:r>
              <a:rPr lang="en-US" sz="2000" dirty="0" smtClean="0">
                <a:solidFill>
                  <a:schemeClr val="bg1"/>
                </a:solidFill>
              </a:rPr>
              <a:t>}; </a:t>
            </a:r>
          </a:p>
          <a:p>
            <a:pPr>
              <a:lnSpc>
                <a:spcPct val="110000"/>
              </a:lnSpc>
              <a:buNone/>
            </a:pPr>
            <a:r>
              <a:rPr lang="en-US" sz="2000" dirty="0" smtClean="0">
                <a:solidFill>
                  <a:schemeClr val="bg1"/>
                </a:solidFill>
              </a:rPr>
              <a:t>struct </a:t>
            </a:r>
            <a:r>
              <a:rPr lang="en-US" sz="2000" dirty="0" err="1" smtClean="0">
                <a:solidFill>
                  <a:schemeClr val="bg1"/>
                </a:solidFill>
              </a:rPr>
              <a:t>mystruct</a:t>
            </a:r>
            <a:r>
              <a:rPr lang="en-US" sz="2000" dirty="0" smtClean="0">
                <a:solidFill>
                  <a:schemeClr val="bg1"/>
                </a:solidFill>
              </a:rPr>
              <a:t> s1,*pp;   </a:t>
            </a:r>
            <a:endParaRPr lang="en-IN" sz="2000" dirty="0" smtClean="0">
              <a:solidFill>
                <a:schemeClr val="bg1"/>
              </a:solidFill>
            </a:endParaRPr>
          </a:p>
          <a:p>
            <a:pPr>
              <a:lnSpc>
                <a:spcPct val="110000"/>
              </a:lnSpc>
              <a:buNone/>
            </a:pPr>
            <a:r>
              <a:rPr lang="en-US" sz="2000" dirty="0" smtClean="0">
                <a:solidFill>
                  <a:schemeClr val="bg1"/>
                </a:solidFill>
              </a:rPr>
              <a:t>void main()</a:t>
            </a:r>
            <a:endParaRPr lang="en-IN" sz="2000" dirty="0" smtClean="0">
              <a:solidFill>
                <a:schemeClr val="bg1"/>
              </a:solidFill>
            </a:endParaRPr>
          </a:p>
          <a:p>
            <a:pPr>
              <a:lnSpc>
                <a:spcPct val="110000"/>
              </a:lnSpc>
              <a:buNone/>
            </a:pPr>
            <a:r>
              <a:rPr lang="en-US" sz="2000" dirty="0" smtClean="0">
                <a:solidFill>
                  <a:schemeClr val="bg1"/>
                </a:solidFill>
              </a:rPr>
              <a:t>{  </a:t>
            </a:r>
            <a:endParaRPr lang="en-IN" sz="2000" dirty="0" smtClean="0">
              <a:solidFill>
                <a:schemeClr val="bg1"/>
              </a:solidFill>
            </a:endParaRPr>
          </a:p>
          <a:p>
            <a:pPr>
              <a:lnSpc>
                <a:spcPct val="110000"/>
              </a:lnSpc>
              <a:buNone/>
            </a:pPr>
            <a:r>
              <a:rPr lang="en-US" sz="2000" dirty="0" smtClean="0">
                <a:solidFill>
                  <a:schemeClr val="bg1"/>
                </a:solidFill>
              </a:rPr>
              <a:t>     pp=&amp;s1;   </a:t>
            </a:r>
            <a:endParaRPr lang="en-IN" sz="2000" dirty="0" smtClean="0">
              <a:solidFill>
                <a:schemeClr val="bg1"/>
              </a:solidFill>
            </a:endParaRPr>
          </a:p>
          <a:p>
            <a:pPr>
              <a:lnSpc>
                <a:spcPct val="110000"/>
              </a:lnSpc>
              <a:buNone/>
            </a:pPr>
            <a:r>
              <a:rPr lang="en-US" sz="2000" dirty="0" smtClean="0">
                <a:solidFill>
                  <a:schemeClr val="bg1"/>
                </a:solidFill>
              </a:rPr>
              <a:t>     printf("%d %d\n", (*pp).x, (*pp).y);   </a:t>
            </a:r>
            <a:endParaRPr lang="en-IN" sz="2000" dirty="0" smtClean="0">
              <a:solidFill>
                <a:schemeClr val="bg1"/>
              </a:solidFill>
            </a:endParaRPr>
          </a:p>
          <a:p>
            <a:pPr>
              <a:lnSpc>
                <a:spcPct val="110000"/>
              </a:lnSpc>
              <a:buNone/>
            </a:pPr>
            <a:r>
              <a:rPr lang="en-US" sz="2000" dirty="0" smtClean="0">
                <a:solidFill>
                  <a:schemeClr val="bg1"/>
                </a:solidFill>
              </a:rPr>
              <a:t>     printf("%d %d\n", pp-&gt;x, pp-&gt;y);   </a:t>
            </a:r>
            <a:endParaRPr lang="en-IN" sz="2000" dirty="0" smtClean="0">
              <a:solidFill>
                <a:schemeClr val="bg1"/>
              </a:solidFill>
            </a:endParaRPr>
          </a:p>
          <a:p>
            <a:pPr>
              <a:lnSpc>
                <a:spcPct val="110000"/>
              </a:lnSpc>
              <a:buNone/>
            </a:pPr>
            <a:r>
              <a:rPr lang="en-US" sz="2000" dirty="0" smtClean="0">
                <a:solidFill>
                  <a:schemeClr val="bg1"/>
                </a:solidFill>
              </a:rPr>
              <a:t>}    </a:t>
            </a:r>
            <a:endParaRPr lang="en-IN" sz="2000" dirty="0" smtClean="0">
              <a:solidFill>
                <a:schemeClr val="bg1"/>
              </a:solidFill>
            </a:endParaRPr>
          </a:p>
        </p:txBody>
      </p:sp>
      <p:sp>
        <p:nvSpPr>
          <p:cNvPr id="8" name="Text Box 5"/>
          <p:cNvSpPr txBox="1"/>
          <p:nvPr/>
        </p:nvSpPr>
        <p:spPr>
          <a:xfrm>
            <a:off x="5943600" y="2319337"/>
            <a:ext cx="2514600" cy="2631490"/>
          </a:xfrm>
          <a:prstGeom prst="rect">
            <a:avLst/>
          </a:prstGeom>
          <a:noFill/>
        </p:spPr>
        <p:txBody>
          <a:bodyPr wrap="square" rtlCol="0" anchor="t">
            <a:spAutoFit/>
          </a:bodyPr>
          <a:lstStyle/>
          <a:p>
            <a:pPr marL="457200" indent="-457200">
              <a:lnSpc>
                <a:spcPct val="150000"/>
              </a:lnSpc>
              <a:buAutoNum type="alphaLcPeriod"/>
            </a:pPr>
            <a:r>
              <a:rPr lang="en-US" sz="2200" dirty="0" smtClean="0"/>
              <a:t>0 0</a:t>
            </a:r>
          </a:p>
          <a:p>
            <a:pPr marL="457200" indent="-457200">
              <a:lnSpc>
                <a:spcPct val="150000"/>
              </a:lnSpc>
            </a:pPr>
            <a:r>
              <a:rPr lang="en-US" sz="2200" dirty="0" smtClean="0"/>
              <a:t>	0 0</a:t>
            </a:r>
          </a:p>
          <a:p>
            <a:pPr marL="457200" indent="-457200">
              <a:lnSpc>
                <a:spcPct val="150000"/>
              </a:lnSpc>
              <a:buAutoNum type="alphaLcPeriod"/>
            </a:pPr>
            <a:r>
              <a:rPr lang="en-US" sz="2200" dirty="0" smtClean="0"/>
              <a:t>Garbage values</a:t>
            </a:r>
          </a:p>
          <a:p>
            <a:pPr marL="457200" indent="-457200">
              <a:lnSpc>
                <a:spcPct val="150000"/>
              </a:lnSpc>
              <a:buAutoNum type="alphaLcPeriod"/>
            </a:pPr>
            <a:r>
              <a:rPr lang="en-US" sz="2200" dirty="0" smtClean="0"/>
              <a:t>11</a:t>
            </a:r>
          </a:p>
          <a:p>
            <a:pPr marL="457200" indent="-457200">
              <a:lnSpc>
                <a:spcPct val="150000"/>
              </a:lnSpc>
              <a:buAutoNum type="alphaLcPeriod"/>
            </a:pPr>
            <a:r>
              <a:rPr lang="en-US" sz="2200" dirty="0" smtClean="0"/>
              <a:t> Error</a:t>
            </a:r>
            <a:endParaRPr lang="en-IN" sz="2200" dirty="0" smtClean="0"/>
          </a:p>
        </p:txBody>
      </p:sp>
      <p:pic>
        <p:nvPicPr>
          <p:cNvPr id="9"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934200" y="2495550"/>
            <a:ext cx="644525" cy="553085"/>
          </a:xfrm>
          <a:prstGeom prst="rect">
            <a:avLst/>
          </a:prstGeom>
          <a:noFill/>
        </p:spPr>
      </p:pic>
      <p:sp>
        <p:nvSpPr>
          <p:cNvPr id="4" name="Text Box 3"/>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bg1"/>
                </a:solidFill>
                <a:sym typeface="+mn-ea"/>
              </a:rPr>
              <a:t>Challenge: 66</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Right)">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strVal val="#ppt_w*0.70"/>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animEffect transition="in" filter="fad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8064" y="2"/>
            <a:ext cx="399593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81000" y="1977686"/>
            <a:ext cx="3758952" cy="523220"/>
          </a:xfrm>
          <a:prstGeom prst="rect">
            <a:avLst/>
          </a:prstGeom>
          <a:noFill/>
        </p:spPr>
        <p:txBody>
          <a:bodyPr wrap="square" rtlCol="0">
            <a:spAutoFit/>
          </a:bodyPr>
          <a:lstStyle/>
          <a:p>
            <a:r>
              <a:rPr lang="en-US" sz="2800" b="1" dirty="0" smtClean="0"/>
              <a:t>User defined Data types</a:t>
            </a:r>
            <a:endParaRPr lang="en-IN" sz="2800" b="1" dirty="0"/>
          </a:p>
        </p:txBody>
      </p:sp>
      <p:sp>
        <p:nvSpPr>
          <p:cNvPr id="8" name="TextBox 7"/>
          <p:cNvSpPr txBox="1"/>
          <p:nvPr/>
        </p:nvSpPr>
        <p:spPr>
          <a:xfrm>
            <a:off x="5580118" y="1643955"/>
            <a:ext cx="1653594" cy="1384995"/>
          </a:xfrm>
          <a:prstGeom prst="rect">
            <a:avLst/>
          </a:prstGeom>
          <a:noFill/>
        </p:spPr>
        <p:txBody>
          <a:bodyPr wrap="none" rtlCol="0">
            <a:spAutoFit/>
          </a:bodyPr>
          <a:lstStyle/>
          <a:p>
            <a:r>
              <a:rPr lang="en-US" sz="2800" b="1" dirty="0" smtClean="0">
                <a:solidFill>
                  <a:schemeClr val="bg1"/>
                </a:solidFill>
                <a:effectLst>
                  <a:outerShdw blurRad="38100" dist="38100" dir="2700000" algn="tl">
                    <a:srgbClr val="000000">
                      <a:alpha val="43137"/>
                    </a:srgbClr>
                  </a:outerShdw>
                </a:effectLst>
              </a:rPr>
              <a:t> - Typedef</a:t>
            </a:r>
          </a:p>
          <a:p>
            <a:endParaRPr lang="en-US" sz="2800" b="1" dirty="0" smtClean="0">
              <a:solidFill>
                <a:schemeClr val="bg1"/>
              </a:solidFill>
              <a:effectLst>
                <a:outerShdw blurRad="38100" dist="38100" dir="2700000" algn="tl">
                  <a:srgbClr val="000000">
                    <a:alpha val="43137"/>
                  </a:srgbClr>
                </a:outerShdw>
              </a:effectLst>
            </a:endParaRPr>
          </a:p>
          <a:p>
            <a:r>
              <a:rPr lang="en-US" sz="2800" b="1" dirty="0" smtClean="0">
                <a:solidFill>
                  <a:schemeClr val="bg1"/>
                </a:solidFill>
                <a:effectLst>
                  <a:outerShdw blurRad="38100" dist="38100" dir="2700000" algn="tl">
                    <a:srgbClr val="000000">
                      <a:alpha val="43137"/>
                    </a:srgbClr>
                  </a:outerShdw>
                </a:effectLst>
              </a:rPr>
              <a:t> - Enum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152400" y="321766"/>
            <a:ext cx="5715000" cy="3647152"/>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dirty="0" smtClean="0"/>
              <a:t> </a:t>
            </a: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Wed);</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36986" cy="207120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2</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204075" y="37712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67</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152400" y="321766"/>
            <a:ext cx="5715000" cy="4662815"/>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dirty="0" smtClean="0"/>
              <a:t> </a:t>
            </a: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enum week day;</a:t>
            </a:r>
          </a:p>
          <a:p>
            <a:pPr fontAlgn="base">
              <a:lnSpc>
                <a:spcPct val="150000"/>
              </a:lnSpc>
            </a:pPr>
            <a:r>
              <a:rPr lang="en-US" sz="2200" dirty="0" smtClean="0"/>
              <a:t>    day = Wed;</a:t>
            </a:r>
          </a:p>
          <a:p>
            <a:pPr fontAlgn="base">
              <a:lnSpc>
                <a:spcPct val="150000"/>
              </a:lnSpc>
            </a:pPr>
            <a:r>
              <a:rPr lang="en-US" sz="2200" dirty="0" smtClean="0"/>
              <a:t>    printf("%d", Wed);</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36986" cy="207120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2</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204075" y="37712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68</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514350"/>
            <a:ext cx="6172200" cy="3646170"/>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week{Mon, Tue, Wed = 3, Thu, Fri, Sat, Sun};</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%d", Mon, Wed, Sun);</a:t>
            </a:r>
          </a:p>
          <a:p>
            <a:pPr fontAlgn="base">
              <a:lnSpc>
                <a:spcPct val="150000"/>
              </a:lnSpc>
            </a:pPr>
            <a:r>
              <a:rPr lang="en-US" sz="2200" dirty="0" smtClean="0"/>
              <a:t>    return 0;</a:t>
            </a:r>
          </a:p>
          <a:p>
            <a:pPr fontAlgn="base">
              <a:lnSpc>
                <a:spcPct val="150000"/>
              </a:lnSpc>
            </a:pPr>
            <a:r>
              <a:rPr lang="en-US" sz="2200" dirty="0" smtClean="0"/>
              <a:t>} </a:t>
            </a:r>
            <a:endParaRPr lang="en-US" sz="2200" dirty="0"/>
          </a:p>
        </p:txBody>
      </p:sp>
      <p:sp>
        <p:nvSpPr>
          <p:cNvPr id="8" name="TextBox 7"/>
          <p:cNvSpPr txBox="1"/>
          <p:nvPr/>
        </p:nvSpPr>
        <p:spPr>
          <a:xfrm>
            <a:off x="6248400" y="2329342"/>
            <a:ext cx="2313305" cy="2122805"/>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Garage values</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0,  3,  7</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1,  3,  6</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772400" y="32575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69</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361950"/>
            <a:ext cx="5867400" cy="4662815"/>
          </a:xfrm>
          <a:prstGeom prst="rect">
            <a:avLst/>
          </a:prstGeom>
          <a:noFill/>
        </p:spPr>
        <p:txBody>
          <a:bodyPr wrap="square" rtlCol="0">
            <a:spAutoFit/>
          </a:bodyPr>
          <a:lstStyle/>
          <a:p>
            <a:pPr fontAlgn="base">
              <a:lnSpc>
                <a:spcPct val="150000"/>
              </a:lnSpc>
            </a:pPr>
            <a:r>
              <a:rPr lang="en-US" sz="2200" dirty="0" smtClean="0"/>
              <a:t>#include&lt;stdio.h&gt;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year{Jan, Feb, Mar, Apr, May, Jun, Jul, Aug, Sep, Oct, Nov, Dec};</a:t>
            </a:r>
          </a:p>
          <a:p>
            <a:pPr fontAlgn="base">
              <a:lnSpc>
                <a:spcPct val="150000"/>
              </a:lnSpc>
            </a:pPr>
            <a:r>
              <a:rPr lang="en-US" sz="2200" dirty="0" smtClean="0"/>
              <a:t>int main()  {</a:t>
            </a:r>
          </a:p>
          <a:p>
            <a:pPr fontAlgn="base">
              <a:lnSpc>
                <a:spcPct val="150000"/>
              </a:lnSpc>
            </a:pPr>
            <a:r>
              <a:rPr lang="en-US" sz="2200" dirty="0" smtClean="0"/>
              <a:t>   int </a:t>
            </a:r>
            <a:r>
              <a:rPr lang="en-US" sz="2200" dirty="0" err="1" smtClean="0"/>
              <a:t>i</a:t>
            </a:r>
            <a:r>
              <a:rPr lang="en-US" sz="2200" dirty="0" smtClean="0"/>
              <a:t>;</a:t>
            </a:r>
          </a:p>
          <a:p>
            <a:pPr fontAlgn="base">
              <a:lnSpc>
                <a:spcPct val="150000"/>
              </a:lnSpc>
            </a:pPr>
            <a:r>
              <a:rPr lang="en-US" sz="2200" dirty="0" smtClean="0"/>
              <a:t>   for (</a:t>
            </a:r>
            <a:r>
              <a:rPr lang="en-US" sz="2200" dirty="0" err="1" smtClean="0"/>
              <a:t>i</a:t>
            </a:r>
            <a:r>
              <a:rPr lang="en-US" sz="2200" dirty="0" smtClean="0"/>
              <a:t>=Jan; </a:t>
            </a:r>
            <a:r>
              <a:rPr lang="en-US" sz="2200" dirty="0" err="1" smtClean="0"/>
              <a:t>i</a:t>
            </a:r>
            <a:r>
              <a:rPr lang="en-US" sz="2200" dirty="0" smtClean="0"/>
              <a:t>&lt;=Dec; </a:t>
            </a:r>
            <a:r>
              <a:rPr lang="en-US" sz="2200" dirty="0" err="1" smtClean="0"/>
              <a:t>i</a:t>
            </a:r>
            <a:r>
              <a:rPr lang="en-US" sz="2200" dirty="0" smtClean="0"/>
              <a:t>++)      </a:t>
            </a:r>
          </a:p>
          <a:p>
            <a:pPr fontAlgn="base">
              <a:lnSpc>
                <a:spcPct val="150000"/>
              </a:lnSpc>
            </a:pPr>
            <a:r>
              <a:rPr lang="en-US" sz="2200" dirty="0" smtClean="0"/>
              <a:t>      printf("%d ", </a:t>
            </a:r>
            <a:r>
              <a:rPr lang="en-US" sz="2200" dirty="0" err="1" smtClean="0"/>
              <a:t>i</a:t>
            </a:r>
            <a:r>
              <a:rPr lang="en-US" sz="2200" dirty="0" smtClean="0"/>
              <a:t>);</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to 11</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to 12</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813675" y="2780665"/>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70</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602817"/>
            <a:ext cx="5867400" cy="3647152"/>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State {Working = 1, Failed = 0, </a:t>
            </a:r>
            <a:r>
              <a:rPr lang="en-US" sz="2200" dirty="0" err="1" smtClean="0"/>
              <a:t>Freezed</a:t>
            </a:r>
            <a:r>
              <a:rPr lang="en-US" sz="2200" dirty="0" smtClean="0"/>
              <a:t> = 0};</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%d", Working, Failed, </a:t>
            </a:r>
            <a:r>
              <a:rPr lang="en-US" sz="2200" dirty="0" err="1" smtClean="0"/>
              <a:t>Freezed</a:t>
            </a:r>
            <a:r>
              <a:rPr lang="en-US" sz="2200" dirty="0" smtClean="0"/>
              <a:t>);</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0, 0, 1</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1, 0, 0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696200" y="32575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71</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19800" y="2"/>
            <a:ext cx="31242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76200" y="526617"/>
            <a:ext cx="5867400" cy="3647152"/>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a:t>
            </a:r>
            <a:r>
              <a:rPr lang="en-US" sz="2200" dirty="0" smtClean="0"/>
              <a:t> State {Working = 1.00, Failed = 0.00};</a:t>
            </a:r>
          </a:p>
          <a:p>
            <a:pPr fontAlgn="base">
              <a:lnSpc>
                <a:spcPct val="150000"/>
              </a:lnSpc>
            </a:pPr>
            <a:r>
              <a:rPr lang="en-US" sz="2200" dirty="0" smtClean="0"/>
              <a:t> int main()</a:t>
            </a:r>
          </a:p>
          <a:p>
            <a:pPr fontAlgn="base">
              <a:lnSpc>
                <a:spcPct val="150000"/>
              </a:lnSpc>
            </a:pPr>
            <a:r>
              <a:rPr lang="en-US" sz="2200" dirty="0" smtClean="0"/>
              <a:t>{</a:t>
            </a:r>
          </a:p>
          <a:p>
            <a:pPr fontAlgn="base">
              <a:lnSpc>
                <a:spcPct val="150000"/>
              </a:lnSpc>
            </a:pPr>
            <a:r>
              <a:rPr lang="en-US" sz="2200" dirty="0" smtClean="0"/>
              <a:t>   printf("%d, %d", Working, Failed);</a:t>
            </a:r>
          </a:p>
          <a:p>
            <a:pPr fontAlgn="base">
              <a:lnSpc>
                <a:spcPct val="150000"/>
              </a:lnSpc>
            </a:pPr>
            <a:r>
              <a:rPr lang="en-US" sz="2200" dirty="0" smtClean="0"/>
              <a:t>   return 0;</a:t>
            </a:r>
          </a:p>
          <a:p>
            <a:pPr fontAlgn="base">
              <a:lnSpc>
                <a:spcPct val="150000"/>
              </a:lnSpc>
            </a:pPr>
            <a:r>
              <a:rPr lang="en-US" sz="2200" dirty="0" smtClean="0"/>
              <a:t>}</a:t>
            </a:r>
            <a:endParaRPr lang="en-US" sz="2200" dirty="0"/>
          </a:p>
        </p:txBody>
      </p:sp>
      <p:sp>
        <p:nvSpPr>
          <p:cNvPr id="8" name="TextBox 7"/>
          <p:cNvSpPr txBox="1"/>
          <p:nvPr/>
        </p:nvSpPr>
        <p:spPr>
          <a:xfrm>
            <a:off x="6248400" y="2329342"/>
            <a:ext cx="238167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1.00, 0.00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0, 0</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7543800" y="22669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72</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81600" y="2"/>
            <a:ext cx="3962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04800" y="496997"/>
            <a:ext cx="4724400" cy="3370153"/>
          </a:xfrm>
          <a:prstGeom prst="rect">
            <a:avLst/>
          </a:prstGeom>
          <a:noFill/>
        </p:spPr>
        <p:txBody>
          <a:bodyPr wrap="square" rtlCol="0">
            <a:spAutoFit/>
          </a:bodyPr>
          <a:lstStyle/>
          <a:p>
            <a:pPr fontAlgn="base">
              <a:lnSpc>
                <a:spcPct val="150000"/>
              </a:lnSpc>
            </a:pPr>
            <a:r>
              <a:rPr lang="en-US" sz="2200" dirty="0" smtClean="0"/>
              <a:t>#include &lt;stdio.h&gt;</a:t>
            </a:r>
          </a:p>
          <a:p>
            <a:pPr fontAlgn="base">
              <a:lnSpc>
                <a:spcPct val="150000"/>
              </a:lnSpc>
            </a:pPr>
            <a:r>
              <a:rPr lang="en-US" sz="2200" b="1" dirty="0" smtClean="0">
                <a:solidFill>
                  <a:srgbClr val="FF0000"/>
                </a:solidFill>
                <a:effectLst>
                  <a:outerShdw blurRad="38100" dist="38100" dir="2700000" algn="tl">
                    <a:srgbClr val="000000">
                      <a:alpha val="43137"/>
                    </a:srgbClr>
                  </a:outerShdw>
                </a:effectLst>
              </a:rPr>
              <a:t>enum </a:t>
            </a:r>
            <a:r>
              <a:rPr lang="en-US" sz="2400" dirty="0" smtClean="0"/>
              <a:t>state { working, failed };</a:t>
            </a:r>
          </a:p>
          <a:p>
            <a:pPr fontAlgn="base"/>
            <a:r>
              <a:rPr lang="en-US" sz="2400" dirty="0" smtClean="0"/>
              <a:t>enum result { failed, passed };</a:t>
            </a:r>
          </a:p>
          <a:p>
            <a:pPr fontAlgn="base"/>
            <a:r>
              <a:rPr lang="en-US" sz="2400" dirty="0" smtClean="0"/>
              <a:t> </a:t>
            </a:r>
          </a:p>
          <a:p>
            <a:pPr fontAlgn="base"/>
            <a:r>
              <a:rPr lang="en-US" sz="2400" dirty="0" smtClean="0"/>
              <a:t>int main() </a:t>
            </a:r>
          </a:p>
          <a:p>
            <a:pPr fontAlgn="base"/>
            <a:r>
              <a:rPr lang="en-US" sz="2400" dirty="0" smtClean="0"/>
              <a:t>{ </a:t>
            </a:r>
          </a:p>
          <a:p>
            <a:pPr fontAlgn="base"/>
            <a:r>
              <a:rPr lang="en-US" sz="2400" dirty="0" smtClean="0"/>
              <a:t>        return 0; </a:t>
            </a:r>
          </a:p>
          <a:p>
            <a:pPr fontAlgn="base"/>
            <a:r>
              <a:rPr lang="en-US" sz="2400" dirty="0" smtClean="0"/>
              <a:t>}</a:t>
            </a:r>
            <a:endParaRPr lang="en-US" sz="2400" dirty="0"/>
          </a:p>
        </p:txBody>
      </p:sp>
      <p:sp>
        <p:nvSpPr>
          <p:cNvPr id="8" name="TextBox 7"/>
          <p:cNvSpPr txBox="1"/>
          <p:nvPr/>
        </p:nvSpPr>
        <p:spPr>
          <a:xfrm>
            <a:off x="5334000" y="2329342"/>
            <a:ext cx="2922338" cy="2123658"/>
          </a:xfrm>
          <a:prstGeom prst="rect">
            <a:avLst/>
          </a:prstGeom>
          <a:noFill/>
        </p:spPr>
        <p:txBody>
          <a:bodyPr wrap="none" rtlCol="0">
            <a:spAutoFit/>
          </a:bodyPr>
          <a:lstStyle/>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Compile time 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Run-time error</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No output</a:t>
            </a:r>
          </a:p>
          <a:p>
            <a:pPr marL="514350" indent="-514350">
              <a:lnSpc>
                <a:spcPct val="150000"/>
              </a:lnSpc>
              <a:buAutoNum type="alphaLcPeriod"/>
            </a:pPr>
            <a:r>
              <a:rPr lang="en-US" sz="2200" b="1" dirty="0" smtClean="0">
                <a:solidFill>
                  <a:schemeClr val="bg1"/>
                </a:solidFill>
                <a:effectLst>
                  <a:outerShdw blurRad="38100" dist="38100" dir="2700000" algn="tl">
                    <a:srgbClr val="000000">
                      <a:alpha val="43137"/>
                    </a:srgbClr>
                  </a:outerShdw>
                </a:effectLst>
              </a:rPr>
              <a:t>Garbage value</a:t>
            </a:r>
          </a:p>
        </p:txBody>
      </p:sp>
      <p:pic>
        <p:nvPicPr>
          <p:cNvPr id="6" name="Picture 4" descr="C:\Users\NEW\AppData\Local\Microsoft\Windows\Temporary Internet Files\Content.IE5\QGUJJHNR\Kliponious-green-tick[1].png"/>
          <p:cNvPicPr>
            <a:picLocks noGrp="1" noChangeAspect="1" noChangeArrowheads="1"/>
          </p:cNvPicPr>
          <p:nvPr>
            <p:ph idx="1"/>
          </p:nvPr>
        </p:nvPicPr>
        <p:blipFill>
          <a:blip r:embed="rId3" cstate="print">
            <a:lum bright="30000"/>
          </a:blip>
          <a:srcRect/>
          <a:stretch>
            <a:fillRect/>
          </a:stretch>
        </p:blipFill>
        <p:spPr bwMode="auto">
          <a:xfrm>
            <a:off x="8221413" y="2266950"/>
            <a:ext cx="644525" cy="553085"/>
          </a:xfrm>
          <a:prstGeom prst="rect">
            <a:avLst/>
          </a:prstGeom>
          <a:noFill/>
        </p:spPr>
      </p:pic>
      <p:sp>
        <p:nvSpPr>
          <p:cNvPr id="3" name="Text Box 2"/>
          <p:cNvSpPr txBox="1"/>
          <p:nvPr/>
        </p:nvSpPr>
        <p:spPr>
          <a:xfrm>
            <a:off x="122555" y="86360"/>
            <a:ext cx="1597660" cy="398780"/>
          </a:xfrm>
          <a:prstGeom prst="rect">
            <a:avLst/>
          </a:prstGeom>
          <a:noFill/>
        </p:spPr>
        <p:txBody>
          <a:bodyPr wrap="none" rtlCol="0" anchor="t">
            <a:spAutoFit/>
          </a:bodyPr>
          <a:lstStyle/>
          <a:p>
            <a:r>
              <a:rPr lang="en-US" sz="2000" b="1" dirty="0" smtClean="0">
                <a:solidFill>
                  <a:schemeClr val="tx1"/>
                </a:solidFill>
                <a:sym typeface="+mn-ea"/>
              </a:rPr>
              <a:t>Challenge: 73</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27584" y="133350"/>
            <a:ext cx="4055790" cy="523220"/>
          </a:xfrm>
          <a:prstGeom prst="rect">
            <a:avLst/>
          </a:prstGeom>
        </p:spPr>
        <p:txBody>
          <a:bodyPr wrap="none">
            <a:spAutoFit/>
          </a:bodyPr>
          <a:lstStyle/>
          <a:p>
            <a:r>
              <a:rPr lang="en-IN" sz="2800" b="1" dirty="0" smtClean="0">
                <a:solidFill>
                  <a:schemeClr val="bg1"/>
                </a:solidFill>
              </a:rPr>
              <a:t>int arr[ 10 ]  =  {1, 2, 3, 4}; </a:t>
            </a:r>
            <a:endParaRPr lang="en-IN" sz="28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19600" y="2"/>
            <a:ext cx="4724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TextBox 6"/>
          <p:cNvSpPr txBox="1"/>
          <p:nvPr/>
        </p:nvSpPr>
        <p:spPr>
          <a:xfrm>
            <a:off x="304800" y="496997"/>
            <a:ext cx="3733800" cy="2123658"/>
          </a:xfrm>
          <a:prstGeom prst="rect">
            <a:avLst/>
          </a:prstGeom>
          <a:noFill/>
        </p:spPr>
        <p:txBody>
          <a:bodyPr wrap="square" rtlCol="0">
            <a:spAutoFit/>
          </a:bodyPr>
          <a:lstStyle/>
          <a:p>
            <a:pPr algn="just" fontAlgn="base">
              <a:lnSpc>
                <a:spcPct val="150000"/>
              </a:lnSpc>
            </a:pPr>
            <a:r>
              <a:rPr lang="en-US" sz="2200" dirty="0" smtClean="0"/>
              <a:t>Typedef:</a:t>
            </a:r>
          </a:p>
          <a:p>
            <a:pPr algn="just" fontAlgn="base">
              <a:lnSpc>
                <a:spcPct val="150000"/>
              </a:lnSpc>
            </a:pPr>
            <a:r>
              <a:rPr lang="en-US" sz="2200" b="1" dirty="0" smtClean="0">
                <a:solidFill>
                  <a:srgbClr val="FF0000"/>
                </a:solidFill>
                <a:effectLst>
                  <a:outerShdw blurRad="38100" dist="38100" dir="2700000" algn="tl">
                    <a:srgbClr val="000000">
                      <a:alpha val="43137"/>
                    </a:srgbClr>
                  </a:outerShdw>
                </a:effectLst>
              </a:rPr>
              <a:t>Typedef</a:t>
            </a:r>
            <a:r>
              <a:rPr lang="en-US" sz="2200" dirty="0" smtClean="0"/>
              <a:t> is a keyword used in C language to assign alternative names to existing data types.</a:t>
            </a:r>
          </a:p>
        </p:txBody>
      </p:sp>
      <p:sp>
        <p:nvSpPr>
          <p:cNvPr id="8" name="TextBox 7"/>
          <p:cNvSpPr txBox="1"/>
          <p:nvPr/>
        </p:nvSpPr>
        <p:spPr>
          <a:xfrm>
            <a:off x="4648200" y="514350"/>
            <a:ext cx="3429000" cy="4154984"/>
          </a:xfrm>
          <a:prstGeom prst="rect">
            <a:avLst/>
          </a:prstGeom>
          <a:noFill/>
        </p:spPr>
        <p:txBody>
          <a:bodyPr wrap="square" rtlCol="0">
            <a:spAutoFit/>
          </a:bodyPr>
          <a:lstStyle/>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#include&lt;stdio.h&gt;</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int main()</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a:t>
            </a:r>
          </a:p>
          <a:p>
            <a:pPr marL="514350" indent="-514350">
              <a:lnSpc>
                <a:spcPct val="150000"/>
              </a:lnSpc>
            </a:pPr>
            <a:r>
              <a:rPr lang="en-US" sz="2200" b="1" dirty="0" smtClean="0">
                <a:solidFill>
                  <a:srgbClr val="FF0000"/>
                </a:solidFill>
                <a:effectLst>
                  <a:outerShdw blurRad="38100" dist="38100" dir="2700000" algn="tl">
                    <a:srgbClr val="000000">
                      <a:alpha val="43137"/>
                    </a:srgbClr>
                  </a:outerShdw>
                </a:effectLst>
              </a:rPr>
              <a:t>typedef</a:t>
            </a:r>
            <a:r>
              <a:rPr lang="en-US" sz="2200" dirty="0" smtClean="0">
                <a:solidFill>
                  <a:schemeClr val="bg1"/>
                </a:solidFill>
                <a:effectLst>
                  <a:outerShdw blurRad="38100" dist="38100" dir="2700000" algn="tl">
                    <a:srgbClr val="000000">
                      <a:alpha val="43137"/>
                    </a:srgbClr>
                  </a:outerShdw>
                </a:effectLst>
              </a:rPr>
              <a:t>  char  awesome;</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awesome a[20] ="FACE";</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printf("%s", a);</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return 0;</a:t>
            </a:r>
          </a:p>
          <a:p>
            <a:pPr marL="514350" indent="-514350">
              <a:lnSpc>
                <a:spcPct val="150000"/>
              </a:lnSpc>
            </a:pPr>
            <a:r>
              <a:rPr lang="en-US" sz="2200" dirty="0" smtClean="0">
                <a:solidFill>
                  <a:schemeClr val="bg1"/>
                </a:solidFill>
                <a:effectLst>
                  <a:outerShdw blurRad="38100" dist="38100" dir="2700000" algn="tl">
                    <a:srgbClr val="000000">
                      <a:alpha val="43137"/>
                    </a:srgbClr>
                  </a:outerShdw>
                </a:effectLst>
              </a:rPr>
              <a:t>} </a:t>
            </a:r>
          </a:p>
        </p:txBody>
      </p:sp>
      <p:sp>
        <p:nvSpPr>
          <p:cNvPr id="10" name="TextBox 9"/>
          <p:cNvSpPr txBox="1"/>
          <p:nvPr/>
        </p:nvSpPr>
        <p:spPr>
          <a:xfrm>
            <a:off x="6705600" y="4171950"/>
            <a:ext cx="2057400" cy="461665"/>
          </a:xfrm>
          <a:prstGeom prst="rect">
            <a:avLst/>
          </a:prstGeom>
          <a:noFill/>
        </p:spPr>
        <p:txBody>
          <a:bodyPr wrap="square" rtlCol="0">
            <a:spAutoFit/>
          </a:bodyPr>
          <a:lstStyle/>
          <a:p>
            <a:r>
              <a:rPr lang="en-US" sz="2400" dirty="0" smtClean="0">
                <a:solidFill>
                  <a:schemeClr val="bg1"/>
                </a:solidFill>
              </a:rPr>
              <a:t>Output:  </a:t>
            </a:r>
            <a:r>
              <a:rPr lang="en-US" sz="2400" b="1" dirty="0" smtClean="0">
                <a:solidFill>
                  <a:schemeClr val="bg1"/>
                </a:solidFill>
              </a:rPr>
              <a:t>FACE</a:t>
            </a:r>
            <a:endParaRPr lang="en-US" sz="2400" b="1"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535" y="1537018"/>
            <a:ext cx="7915910" cy="2399665"/>
          </a:xfrm>
          <a:prstGeom prst="rect">
            <a:avLst/>
          </a:prstGeom>
          <a:noFill/>
        </p:spPr>
        <p:txBody>
          <a:bodyPr wrap="square" rtlCol="0">
            <a:spAutoFit/>
          </a:bodyPr>
          <a:lstStyle/>
          <a:p>
            <a:pPr algn="just">
              <a:lnSpc>
                <a:spcPct val="150000"/>
              </a:lnSpc>
            </a:pPr>
            <a:r>
              <a:rPr lang="en-US" sz="2000" dirty="0" smtClean="0"/>
              <a:t>Get three inputs from the user using a struct pointer:</a:t>
            </a:r>
          </a:p>
          <a:p>
            <a:pPr algn="just">
              <a:lnSpc>
                <a:spcPct val="150000"/>
              </a:lnSpc>
            </a:pPr>
            <a:r>
              <a:rPr lang="en-US" sz="2000" dirty="0" smtClean="0"/>
              <a:t>1. Name- string</a:t>
            </a:r>
          </a:p>
          <a:p>
            <a:pPr algn="just">
              <a:lnSpc>
                <a:spcPct val="150000"/>
              </a:lnSpc>
            </a:pPr>
            <a:r>
              <a:rPr lang="en-US" sz="2000" dirty="0" smtClean="0"/>
              <a:t>2. Roll No- int</a:t>
            </a:r>
          </a:p>
          <a:p>
            <a:pPr algn="just">
              <a:lnSpc>
                <a:spcPct val="150000"/>
              </a:lnSpc>
            </a:pPr>
            <a:r>
              <a:rPr lang="en-US" sz="2000" dirty="0" smtClean="0"/>
              <a:t>3. Percentage- float </a:t>
            </a:r>
          </a:p>
          <a:p>
            <a:pPr algn="just">
              <a:lnSpc>
                <a:spcPct val="150000"/>
              </a:lnSpc>
            </a:pPr>
            <a:r>
              <a:rPr lang="en-US" sz="2000" dirty="0" smtClean="0"/>
              <a:t>and print the same in the output.</a:t>
            </a:r>
          </a:p>
        </p:txBody>
      </p:sp>
      <p:sp>
        <p:nvSpPr>
          <p:cNvPr id="5" name="Rectangle 4"/>
          <p:cNvSpPr/>
          <p:nvPr/>
        </p:nvSpPr>
        <p:spPr>
          <a:xfrm>
            <a:off x="6378575" y="1799908"/>
            <a:ext cx="2510155" cy="1476375"/>
          </a:xfrm>
          <a:prstGeom prst="rect">
            <a:avLst/>
          </a:prstGeom>
        </p:spPr>
        <p:txBody>
          <a:bodyPr wrap="square">
            <a:spAutoFit/>
          </a:bodyPr>
          <a:lstStyle/>
          <a:p>
            <a:pPr algn="l">
              <a:lnSpc>
                <a:spcPct val="150000"/>
              </a:lnSpc>
              <a:buNone/>
            </a:pPr>
            <a:r>
              <a:rPr lang="en-US" sz="2000" b="1" dirty="0" smtClean="0"/>
              <a:t>Input: </a:t>
            </a:r>
            <a:r>
              <a:rPr lang="en-US" sz="2000" dirty="0" smtClean="0"/>
              <a:t> Mike</a:t>
            </a:r>
          </a:p>
          <a:p>
            <a:pPr algn="l">
              <a:lnSpc>
                <a:spcPct val="150000"/>
              </a:lnSpc>
              <a:buNone/>
            </a:pPr>
            <a:r>
              <a:rPr lang="en-US" sz="2000" dirty="0" smtClean="0"/>
              <a:t>             101</a:t>
            </a:r>
          </a:p>
          <a:p>
            <a:pPr algn="l">
              <a:lnSpc>
                <a:spcPct val="150000"/>
              </a:lnSpc>
              <a:buNone/>
            </a:pPr>
            <a:r>
              <a:rPr lang="en-US" sz="2000" dirty="0" smtClean="0"/>
              <a:t>             89.7</a:t>
            </a:r>
          </a:p>
        </p:txBody>
      </p:sp>
      <p:sp>
        <p:nvSpPr>
          <p:cNvPr id="6" name="Text Box 5"/>
          <p:cNvSpPr txBox="1"/>
          <p:nvPr/>
        </p:nvSpPr>
        <p:spPr>
          <a:xfrm>
            <a:off x="404495" y="347345"/>
            <a:ext cx="8054340" cy="902970"/>
          </a:xfrm>
          <a:prstGeom prst="rect">
            <a:avLst/>
          </a:prstGeom>
          <a:noFill/>
        </p:spPr>
        <p:txBody>
          <a:bodyPr wrap="square" rtlCol="0" anchor="t">
            <a:spAutoFit/>
          </a:bodyPr>
          <a:lstStyle/>
          <a:p>
            <a:pPr algn="l">
              <a:lnSpc>
                <a:spcPct val="120000"/>
              </a:lnSpc>
            </a:pPr>
            <a:r>
              <a:rPr lang="en-US" sz="2200" b="1" dirty="0" smtClean="0">
                <a:sym typeface="+mn-ea"/>
              </a:rPr>
              <a:t> 1. Write a C program to read and print student details using structure pointer.</a:t>
            </a:r>
          </a:p>
        </p:txBody>
      </p:sp>
      <p:sp>
        <p:nvSpPr>
          <p:cNvPr id="7" name="Rectangle 6"/>
          <p:cNvSpPr/>
          <p:nvPr/>
        </p:nvSpPr>
        <p:spPr>
          <a:xfrm>
            <a:off x="6363970" y="3204845"/>
            <a:ext cx="2252345" cy="1753235"/>
          </a:xfrm>
          <a:prstGeom prst="rect">
            <a:avLst/>
          </a:prstGeom>
        </p:spPr>
        <p:txBody>
          <a:bodyPr wrap="square">
            <a:spAutoFit/>
          </a:bodyPr>
          <a:lstStyle/>
          <a:p>
            <a:pPr algn="l">
              <a:lnSpc>
                <a:spcPct val="150000"/>
              </a:lnSpc>
              <a:buNone/>
            </a:pPr>
            <a:r>
              <a:rPr lang="en-US" b="1" dirty="0" smtClean="0"/>
              <a:t>Output:</a:t>
            </a:r>
          </a:p>
          <a:p>
            <a:pPr algn="l">
              <a:lnSpc>
                <a:spcPct val="150000"/>
              </a:lnSpc>
              <a:buNone/>
            </a:pPr>
            <a:r>
              <a:rPr lang="en-US" dirty="0" smtClean="0"/>
              <a:t>Name: Mike</a:t>
            </a:r>
          </a:p>
          <a:p>
            <a:pPr algn="l">
              <a:lnSpc>
                <a:spcPct val="150000"/>
              </a:lnSpc>
              <a:buNone/>
            </a:pPr>
            <a:r>
              <a:rPr lang="en-US" dirty="0" smtClean="0"/>
              <a:t>Roll No: 101</a:t>
            </a:r>
          </a:p>
          <a:p>
            <a:pPr algn="l">
              <a:lnSpc>
                <a:spcPct val="150000"/>
              </a:lnSpc>
              <a:buNone/>
            </a:pPr>
            <a:r>
              <a:rPr lang="en-US" dirty="0" smtClean="0"/>
              <a:t>Percentage: 89.7</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0655" y="635"/>
            <a:ext cx="64617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96850" y="287655"/>
            <a:ext cx="2339975" cy="2891790"/>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struct student</a:t>
            </a:r>
          </a:p>
          <a:p>
            <a:pPr>
              <a:lnSpc>
                <a:spcPct val="130000"/>
              </a:lnSpc>
            </a:pPr>
            <a:r>
              <a:rPr lang="en-US" sz="2000" dirty="0"/>
              <a:t> {</a:t>
            </a:r>
          </a:p>
          <a:p>
            <a:pPr>
              <a:lnSpc>
                <a:spcPct val="130000"/>
              </a:lnSpc>
            </a:pPr>
            <a:r>
              <a:rPr lang="en-US" sz="2000" dirty="0"/>
              <a:t>    char    name[30];</a:t>
            </a:r>
          </a:p>
          <a:p>
            <a:pPr>
              <a:lnSpc>
                <a:spcPct val="130000"/>
              </a:lnSpc>
            </a:pPr>
            <a:r>
              <a:rPr lang="en-US" sz="2000" dirty="0"/>
              <a:t>    int     roll;</a:t>
            </a:r>
          </a:p>
          <a:p>
            <a:pPr>
              <a:lnSpc>
                <a:spcPct val="130000"/>
              </a:lnSpc>
            </a:pPr>
            <a:r>
              <a:rPr lang="en-US" sz="2000" dirty="0"/>
              <a:t>    float   perc;</a:t>
            </a:r>
          </a:p>
          <a:p>
            <a:pPr>
              <a:lnSpc>
                <a:spcPct val="130000"/>
              </a:lnSpc>
            </a:pPr>
            <a:r>
              <a:rPr lang="en-US" sz="2000" dirty="0"/>
              <a:t> } std, *ptr;</a:t>
            </a:r>
          </a:p>
        </p:txBody>
      </p:sp>
      <p:sp>
        <p:nvSpPr>
          <p:cNvPr id="4" name="Text Box 3"/>
          <p:cNvSpPr txBox="1"/>
          <p:nvPr/>
        </p:nvSpPr>
        <p:spPr>
          <a:xfrm>
            <a:off x="2723515" y="285750"/>
            <a:ext cx="6438900" cy="4246245"/>
          </a:xfrm>
          <a:prstGeom prst="rect">
            <a:avLst/>
          </a:prstGeom>
          <a:noFill/>
        </p:spPr>
        <p:txBody>
          <a:bodyPr wrap="square" rtlCol="0" anchor="t">
            <a:spAutoFit/>
          </a:bodyPr>
          <a:lstStyle/>
          <a:p>
            <a:pPr>
              <a:lnSpc>
                <a:spcPct val="150000"/>
              </a:lnSpc>
            </a:pPr>
            <a:r>
              <a:rPr lang="en-US" sz="2000" dirty="0">
                <a:solidFill>
                  <a:schemeClr val="bg1"/>
                </a:solidFill>
                <a:sym typeface="+mn-ea"/>
              </a:rPr>
              <a:t>int main()  </a:t>
            </a:r>
          </a:p>
          <a:p>
            <a:pPr>
              <a:lnSpc>
                <a:spcPct val="150000"/>
              </a:lnSpc>
            </a:pPr>
            <a:r>
              <a:rPr lang="en-US" sz="2000" dirty="0">
                <a:solidFill>
                  <a:schemeClr val="bg1"/>
                </a:solidFill>
                <a:sym typeface="+mn-ea"/>
              </a:rPr>
              <a:t>{</a:t>
            </a:r>
          </a:p>
          <a:p>
            <a:pPr>
              <a:lnSpc>
                <a:spcPct val="150000"/>
              </a:lnSpc>
            </a:pPr>
            <a:r>
              <a:rPr lang="en-US" sz="2000" dirty="0">
                <a:solidFill>
                  <a:schemeClr val="bg1"/>
                </a:solidFill>
                <a:sym typeface="+mn-ea"/>
              </a:rPr>
              <a:t>    ptr=&amp;std;   </a:t>
            </a:r>
          </a:p>
          <a:p>
            <a:pPr>
              <a:lnSpc>
                <a:spcPct val="150000"/>
              </a:lnSpc>
            </a:pPr>
            <a:r>
              <a:rPr lang="en-US" sz="2000" dirty="0">
                <a:solidFill>
                  <a:schemeClr val="bg1"/>
                </a:solidFill>
                <a:sym typeface="+mn-ea"/>
              </a:rPr>
              <a:t>    scanf("%s", ptr-&gt;name);  scanf("%d",&amp;ptr-&gt;roll);</a:t>
            </a:r>
          </a:p>
          <a:p>
            <a:pPr>
              <a:lnSpc>
                <a:spcPct val="150000"/>
              </a:lnSpc>
            </a:pPr>
            <a:r>
              <a:rPr lang="en-US" sz="2000" dirty="0">
                <a:solidFill>
                  <a:schemeClr val="bg1"/>
                </a:solidFill>
                <a:sym typeface="+mn-ea"/>
              </a:rPr>
              <a:t>    scanf("%f",&amp;ptr-&gt;perc);</a:t>
            </a:r>
          </a:p>
          <a:p>
            <a:pPr>
              <a:lnSpc>
                <a:spcPct val="150000"/>
              </a:lnSpc>
            </a:pPr>
            <a:r>
              <a:rPr lang="en-US" sz="2000" dirty="0">
                <a:solidFill>
                  <a:schemeClr val="bg1"/>
                </a:solidFill>
                <a:sym typeface="+mn-ea"/>
              </a:rPr>
              <a:t>    printf("\nName:%s \nRollNo: %d \nPercentage: %.02f\n",</a:t>
            </a:r>
          </a:p>
          <a:p>
            <a:pPr>
              <a:lnSpc>
                <a:spcPct val="150000"/>
              </a:lnSpc>
            </a:pPr>
            <a:r>
              <a:rPr lang="en-US" sz="2000" dirty="0">
                <a:solidFill>
                  <a:schemeClr val="bg1"/>
                </a:solidFill>
                <a:sym typeface="+mn-ea"/>
              </a:rPr>
              <a:t>    ptr-&gt;name,ptr-&gt;roll,ptr-&gt;perc);</a:t>
            </a:r>
          </a:p>
          <a:p>
            <a:pPr>
              <a:lnSpc>
                <a:spcPct val="150000"/>
              </a:lnSpc>
            </a:pPr>
            <a:r>
              <a:rPr lang="en-US" sz="2000" dirty="0">
                <a:solidFill>
                  <a:schemeClr val="bg1"/>
                </a:solidFill>
                <a:sym typeface="+mn-ea"/>
              </a:rPr>
              <a:t>    return 0;   </a:t>
            </a:r>
          </a:p>
          <a:p>
            <a:pPr>
              <a:lnSpc>
                <a:spcPct val="150000"/>
              </a:lnSpc>
            </a:pPr>
            <a:r>
              <a:rPr lang="en-US" sz="2000" dirty="0">
                <a:solidFill>
                  <a:schemeClr val="bg1"/>
                </a:solidFill>
                <a:sym typeface="+mn-ea"/>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93190" y="1360170"/>
            <a:ext cx="3190240" cy="1476375"/>
          </a:xfrm>
          <a:prstGeom prst="rect">
            <a:avLst/>
          </a:prstGeom>
        </p:spPr>
        <p:txBody>
          <a:bodyPr wrap="square">
            <a:spAutoFit/>
          </a:bodyPr>
          <a:lstStyle/>
          <a:p>
            <a:pPr algn="l">
              <a:lnSpc>
                <a:spcPct val="150000"/>
              </a:lnSpc>
              <a:buNone/>
            </a:pPr>
            <a:r>
              <a:rPr lang="en-US" sz="2000" b="1" dirty="0" smtClean="0"/>
              <a:t>Input: </a:t>
            </a:r>
            <a:r>
              <a:rPr lang="en-US" sz="2000" dirty="0" smtClean="0"/>
              <a:t> Mike</a:t>
            </a:r>
          </a:p>
          <a:p>
            <a:pPr algn="l">
              <a:lnSpc>
                <a:spcPct val="150000"/>
              </a:lnSpc>
              <a:buNone/>
            </a:pPr>
            <a:r>
              <a:rPr lang="en-US" sz="2000" dirty="0" smtClean="0"/>
              <a:t>             101</a:t>
            </a:r>
          </a:p>
          <a:p>
            <a:pPr algn="l">
              <a:lnSpc>
                <a:spcPct val="150000"/>
              </a:lnSpc>
              <a:buNone/>
            </a:pPr>
            <a:r>
              <a:rPr lang="en-US" sz="2000" dirty="0" smtClean="0"/>
              <a:t>             89.7</a:t>
            </a:r>
          </a:p>
        </p:txBody>
      </p:sp>
      <p:sp>
        <p:nvSpPr>
          <p:cNvPr id="7" name="Rectangle 6"/>
          <p:cNvSpPr/>
          <p:nvPr/>
        </p:nvSpPr>
        <p:spPr>
          <a:xfrm>
            <a:off x="4385310" y="1311910"/>
            <a:ext cx="2862580" cy="1753235"/>
          </a:xfrm>
          <a:prstGeom prst="rect">
            <a:avLst/>
          </a:prstGeom>
        </p:spPr>
        <p:txBody>
          <a:bodyPr wrap="square">
            <a:spAutoFit/>
          </a:bodyPr>
          <a:lstStyle/>
          <a:p>
            <a:pPr algn="l">
              <a:lnSpc>
                <a:spcPct val="150000"/>
              </a:lnSpc>
              <a:buNone/>
            </a:pPr>
            <a:r>
              <a:rPr lang="en-US" b="1" dirty="0" smtClean="0"/>
              <a:t>Output:</a:t>
            </a:r>
          </a:p>
          <a:p>
            <a:pPr algn="l">
              <a:lnSpc>
                <a:spcPct val="150000"/>
              </a:lnSpc>
              <a:buNone/>
            </a:pPr>
            <a:r>
              <a:rPr lang="en-US" dirty="0" smtClean="0"/>
              <a:t>Name: Mike</a:t>
            </a:r>
          </a:p>
          <a:p>
            <a:pPr algn="l">
              <a:lnSpc>
                <a:spcPct val="150000"/>
              </a:lnSpc>
              <a:buNone/>
            </a:pPr>
            <a:r>
              <a:rPr lang="en-US" dirty="0" smtClean="0"/>
              <a:t>Roll No: 101</a:t>
            </a:r>
          </a:p>
          <a:p>
            <a:pPr algn="l">
              <a:lnSpc>
                <a:spcPct val="150000"/>
              </a:lnSpc>
              <a:buNone/>
            </a:pPr>
            <a:r>
              <a:rPr lang="en-US" dirty="0" smtClean="0"/>
              <a:t>Percentage: 89.7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178243"/>
            <a:ext cx="7915910" cy="1938020"/>
          </a:xfrm>
          <a:prstGeom prst="rect">
            <a:avLst/>
          </a:prstGeom>
          <a:noFill/>
        </p:spPr>
        <p:txBody>
          <a:bodyPr wrap="square" rtlCol="0">
            <a:spAutoFit/>
          </a:bodyPr>
          <a:lstStyle/>
          <a:p>
            <a:pPr algn="just">
              <a:lnSpc>
                <a:spcPct val="150000"/>
              </a:lnSpc>
            </a:pPr>
            <a:r>
              <a:rPr lang="en-US" sz="2000" dirty="0" smtClean="0"/>
              <a:t>Get ‘n’ the number of elements to be stored in the array such that,n&lt;=100. Then, the read the elements of the array. Finally, print the array elements along with their addresses. Print the value as a three-digit number and the address as an 8-bit address.</a:t>
            </a:r>
          </a:p>
        </p:txBody>
      </p:sp>
      <p:sp>
        <p:nvSpPr>
          <p:cNvPr id="5" name="Rectangle 4"/>
          <p:cNvSpPr/>
          <p:nvPr/>
        </p:nvSpPr>
        <p:spPr>
          <a:xfrm>
            <a:off x="1727835" y="3348038"/>
            <a:ext cx="2510155" cy="1014730"/>
          </a:xfrm>
          <a:prstGeom prst="rect">
            <a:avLst/>
          </a:prstGeom>
        </p:spPr>
        <p:txBody>
          <a:bodyPr wrap="square">
            <a:spAutoFit/>
          </a:bodyPr>
          <a:lstStyle/>
          <a:p>
            <a:pPr algn="l">
              <a:lnSpc>
                <a:spcPct val="150000"/>
              </a:lnSpc>
              <a:buNone/>
            </a:pPr>
            <a:r>
              <a:rPr lang="en-US" sz="2000" dirty="0" smtClean="0"/>
              <a:t>Input:  3</a:t>
            </a:r>
          </a:p>
          <a:p>
            <a:pPr algn="l">
              <a:lnSpc>
                <a:spcPct val="150000"/>
              </a:lnSpc>
              <a:buNone/>
            </a:pPr>
            <a:r>
              <a:rPr lang="en-US" sz="2000" dirty="0" smtClean="0"/>
              <a:t>            1 2 3</a:t>
            </a:r>
          </a:p>
        </p:txBody>
      </p:sp>
      <p:sp>
        <p:nvSpPr>
          <p:cNvPr id="6" name="Text Box 5"/>
          <p:cNvSpPr txBox="1"/>
          <p:nvPr/>
        </p:nvSpPr>
        <p:spPr>
          <a:xfrm>
            <a:off x="619760"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2. Write a C program to read array elements using pointers and print the value with the addresses</a:t>
            </a:r>
          </a:p>
        </p:txBody>
      </p:sp>
      <p:sp>
        <p:nvSpPr>
          <p:cNvPr id="7" name="Rectangle 6"/>
          <p:cNvSpPr/>
          <p:nvPr/>
        </p:nvSpPr>
        <p:spPr>
          <a:xfrm>
            <a:off x="5290185" y="3116580"/>
            <a:ext cx="2252345" cy="1753235"/>
          </a:xfrm>
          <a:prstGeom prst="rect">
            <a:avLst/>
          </a:prstGeom>
        </p:spPr>
        <p:txBody>
          <a:bodyPr wrap="square">
            <a:spAutoFit/>
          </a:bodyPr>
          <a:lstStyle/>
          <a:p>
            <a:pPr algn="l">
              <a:lnSpc>
                <a:spcPct val="150000"/>
              </a:lnSpc>
              <a:buNone/>
            </a:pPr>
            <a:r>
              <a:rPr lang="en-US" dirty="0" smtClean="0"/>
              <a:t>Output:</a:t>
            </a:r>
          </a:p>
          <a:p>
            <a:pPr algn="l">
              <a:lnSpc>
                <a:spcPct val="150000"/>
              </a:lnSpc>
              <a:buNone/>
            </a:pPr>
            <a:r>
              <a:rPr lang="en-US" dirty="0" smtClean="0"/>
              <a:t>AF1C1850 -&gt; 001</a:t>
            </a:r>
          </a:p>
          <a:p>
            <a:pPr algn="l">
              <a:lnSpc>
                <a:spcPct val="150000"/>
              </a:lnSpc>
              <a:buNone/>
            </a:pPr>
            <a:r>
              <a:rPr lang="en-US" dirty="0" smtClean="0"/>
              <a:t>AF1C1854 -&gt; 002</a:t>
            </a:r>
          </a:p>
          <a:p>
            <a:pPr algn="l">
              <a:lnSpc>
                <a:spcPct val="150000"/>
              </a:lnSpc>
              <a:buNone/>
            </a:pPr>
            <a:r>
              <a:rPr lang="en-US" dirty="0" smtClean="0"/>
              <a:t>AF1C1858 -&gt; 003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319405" y="118110"/>
            <a:ext cx="5122545" cy="4739005"/>
          </a:xfrm>
          <a:prstGeom prst="rect">
            <a:avLst/>
          </a:prstGeom>
          <a:noFill/>
        </p:spPr>
        <p:txBody>
          <a:bodyPr wrap="square" rtlCol="0" anchor="t">
            <a:spAutoFit/>
          </a:bodyPr>
          <a:lstStyle/>
          <a:p>
            <a:pPr>
              <a:lnSpc>
                <a:spcPct val="140000"/>
              </a:lnSpc>
            </a:pPr>
            <a:r>
              <a:rPr lang="en-US" dirty="0"/>
              <a:t>#include &lt;stdio.h&gt;</a:t>
            </a:r>
          </a:p>
          <a:p>
            <a:pPr>
              <a:lnSpc>
                <a:spcPct val="140000"/>
              </a:lnSpc>
            </a:pPr>
            <a:r>
              <a:rPr lang="en-US" dirty="0"/>
              <a:t>int main()   </a:t>
            </a:r>
          </a:p>
          <a:p>
            <a:pPr>
              <a:lnSpc>
                <a:spcPct val="140000"/>
              </a:lnSpc>
            </a:pPr>
            <a:r>
              <a:rPr lang="en-US" dirty="0"/>
              <a:t>{</a:t>
            </a:r>
          </a:p>
          <a:p>
            <a:pPr>
              <a:lnSpc>
                <a:spcPct val="140000"/>
              </a:lnSpc>
            </a:pPr>
            <a:r>
              <a:rPr lang="en-US" dirty="0"/>
              <a:t>    int arr[100], n, *pa, i;        </a:t>
            </a:r>
          </a:p>
          <a:p>
            <a:pPr>
              <a:lnSpc>
                <a:spcPct val="140000"/>
              </a:lnSpc>
            </a:pPr>
            <a:r>
              <a:rPr lang="en-US" dirty="0"/>
              <a:t>    scanf("%d",&amp;n);</a:t>
            </a:r>
          </a:p>
          <a:p>
            <a:pPr>
              <a:lnSpc>
                <a:spcPct val="140000"/>
              </a:lnSpc>
            </a:pPr>
            <a:r>
              <a:rPr lang="en-US" dirty="0"/>
              <a:t>    pa=&amp;arr[0];</a:t>
            </a:r>
          </a:p>
          <a:p>
            <a:pPr>
              <a:lnSpc>
                <a:spcPct val="140000"/>
              </a:lnSpc>
            </a:pPr>
            <a:r>
              <a:rPr lang="en-US" dirty="0"/>
              <a:t>    for(i=0;i &lt; n; i++)</a:t>
            </a:r>
          </a:p>
          <a:p>
            <a:pPr>
              <a:lnSpc>
                <a:spcPct val="140000"/>
              </a:lnSpc>
            </a:pPr>
            <a:r>
              <a:rPr lang="en-US" dirty="0"/>
              <a:t>            scanf("%d",pa+i);   </a:t>
            </a:r>
          </a:p>
          <a:p>
            <a:pPr>
              <a:lnSpc>
                <a:spcPct val="140000"/>
              </a:lnSpc>
            </a:pPr>
            <a:r>
              <a:rPr lang="en-US" dirty="0"/>
              <a:t>    for(i=0;i&lt;n;i++)</a:t>
            </a:r>
          </a:p>
          <a:p>
            <a:pPr>
              <a:lnSpc>
                <a:spcPct val="140000"/>
              </a:lnSpc>
            </a:pPr>
            <a:r>
              <a:rPr lang="en-US" dirty="0"/>
              <a:t>            printf("%08X -&gt; %03d\n",(pa+i),*(pa+i));</a:t>
            </a:r>
          </a:p>
          <a:p>
            <a:pPr>
              <a:lnSpc>
                <a:spcPct val="140000"/>
              </a:lnSpc>
            </a:pPr>
            <a:r>
              <a:rPr lang="en-US" dirty="0"/>
              <a:t>    return 0;</a:t>
            </a:r>
          </a:p>
          <a:p>
            <a:pPr>
              <a:lnSpc>
                <a:spcPct val="140000"/>
              </a:lnSpc>
            </a:pPr>
            <a:r>
              <a:rPr lang="en-US" dirty="0"/>
              <a:t>}</a:t>
            </a:r>
          </a:p>
        </p:txBody>
      </p:sp>
      <p:sp>
        <p:nvSpPr>
          <p:cNvPr id="10" name="Rectangle 9"/>
          <p:cNvSpPr/>
          <p:nvPr/>
        </p:nvSpPr>
        <p:spPr>
          <a:xfrm>
            <a:off x="6078855" y="1597978"/>
            <a:ext cx="2510155" cy="1014730"/>
          </a:xfrm>
          <a:prstGeom prst="rect">
            <a:avLst/>
          </a:prstGeom>
        </p:spPr>
        <p:txBody>
          <a:bodyPr wrap="square">
            <a:spAutoFit/>
          </a:bodyPr>
          <a:lstStyle/>
          <a:p>
            <a:pPr algn="l">
              <a:lnSpc>
                <a:spcPct val="150000"/>
              </a:lnSpc>
              <a:buNone/>
            </a:pPr>
            <a:r>
              <a:rPr lang="en-US" sz="2000" b="1" dirty="0" smtClean="0">
                <a:solidFill>
                  <a:schemeClr val="bg1"/>
                </a:solidFill>
              </a:rPr>
              <a:t>Input: </a:t>
            </a:r>
            <a:r>
              <a:rPr lang="en-US" sz="2000" dirty="0" smtClean="0">
                <a:solidFill>
                  <a:schemeClr val="bg1"/>
                </a:solidFill>
              </a:rPr>
              <a:t> 3</a:t>
            </a:r>
          </a:p>
          <a:p>
            <a:pPr algn="l">
              <a:lnSpc>
                <a:spcPct val="150000"/>
              </a:lnSpc>
              <a:buNone/>
            </a:pPr>
            <a:r>
              <a:rPr lang="en-US" sz="2000" dirty="0" smtClean="0">
                <a:solidFill>
                  <a:schemeClr val="bg1"/>
                </a:solidFill>
              </a:rPr>
              <a:t>            1 2 3</a:t>
            </a:r>
          </a:p>
        </p:txBody>
      </p:sp>
      <p:sp>
        <p:nvSpPr>
          <p:cNvPr id="11" name="Rectangle 10"/>
          <p:cNvSpPr/>
          <p:nvPr/>
        </p:nvSpPr>
        <p:spPr>
          <a:xfrm>
            <a:off x="6079490" y="2542540"/>
            <a:ext cx="2120265" cy="1753235"/>
          </a:xfrm>
          <a:prstGeom prst="rect">
            <a:avLst/>
          </a:prstGeom>
        </p:spPr>
        <p:txBody>
          <a:bodyPr wrap="square">
            <a:spAutoFit/>
          </a:bodyPr>
          <a:lstStyle/>
          <a:p>
            <a:pPr algn="l">
              <a:lnSpc>
                <a:spcPct val="150000"/>
              </a:lnSpc>
              <a:buNone/>
            </a:pPr>
            <a:r>
              <a:rPr lang="en-US" b="1" dirty="0" smtClean="0">
                <a:solidFill>
                  <a:schemeClr val="bg1"/>
                </a:solidFill>
              </a:rPr>
              <a:t>Output:</a:t>
            </a:r>
          </a:p>
          <a:p>
            <a:pPr algn="l">
              <a:lnSpc>
                <a:spcPct val="150000"/>
              </a:lnSpc>
              <a:buNone/>
            </a:pPr>
            <a:r>
              <a:rPr lang="en-US" dirty="0" smtClean="0">
                <a:solidFill>
                  <a:schemeClr val="bg1"/>
                </a:solidFill>
                <a:sym typeface="+mn-ea"/>
              </a:rPr>
              <a:t>AF1C1850 -&gt; 001</a:t>
            </a:r>
          </a:p>
          <a:p>
            <a:pPr algn="l">
              <a:lnSpc>
                <a:spcPct val="150000"/>
              </a:lnSpc>
              <a:buNone/>
            </a:pPr>
            <a:r>
              <a:rPr lang="en-US" dirty="0" smtClean="0">
                <a:solidFill>
                  <a:schemeClr val="bg1"/>
                </a:solidFill>
                <a:sym typeface="+mn-ea"/>
              </a:rPr>
              <a:t>AF1C1854 -&gt; 002</a:t>
            </a:r>
          </a:p>
          <a:p>
            <a:pPr algn="l">
              <a:lnSpc>
                <a:spcPct val="150000"/>
              </a:lnSpc>
              <a:buNone/>
            </a:pPr>
            <a:r>
              <a:rPr lang="en-US" dirty="0" smtClean="0">
                <a:solidFill>
                  <a:schemeClr val="bg1"/>
                </a:solidFill>
                <a:sym typeface="+mn-ea"/>
              </a:rPr>
              <a:t>AF1C1858 -&gt; 003</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178243"/>
            <a:ext cx="7915910" cy="1014730"/>
          </a:xfrm>
          <a:prstGeom prst="rect">
            <a:avLst/>
          </a:prstGeom>
          <a:noFill/>
        </p:spPr>
        <p:txBody>
          <a:bodyPr wrap="square" rtlCol="0">
            <a:spAutoFit/>
          </a:bodyPr>
          <a:lstStyle/>
          <a:p>
            <a:pPr algn="just">
              <a:lnSpc>
                <a:spcPct val="150000"/>
              </a:lnSpc>
            </a:pPr>
            <a:r>
              <a:rPr lang="en-US" sz="2000" dirty="0" smtClean="0"/>
              <a:t>Get two different integer numbers as an input and find the greatest number among the two using pointers.</a:t>
            </a:r>
          </a:p>
        </p:txBody>
      </p:sp>
      <p:sp>
        <p:nvSpPr>
          <p:cNvPr id="6" name="Text Box 5"/>
          <p:cNvSpPr txBox="1"/>
          <p:nvPr/>
        </p:nvSpPr>
        <p:spPr>
          <a:xfrm>
            <a:off x="614045"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3. Write a program in C to find the maximum number between two numbers using a pointer.</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tx1"/>
                </a:solidFill>
              </a:rPr>
              <a:t>Input:</a:t>
            </a:r>
          </a:p>
          <a:p>
            <a:pPr algn="l">
              <a:lnSpc>
                <a:spcPct val="150000"/>
              </a:lnSpc>
              <a:buNone/>
            </a:pPr>
            <a:r>
              <a:rPr lang="en-US" b="1" dirty="0" smtClean="0">
                <a:solidFill>
                  <a:schemeClr val="tx1"/>
                </a:solidFill>
              </a:rPr>
              <a:t>12 34</a:t>
            </a:r>
          </a:p>
          <a:p>
            <a:pPr algn="l">
              <a:lnSpc>
                <a:spcPct val="150000"/>
              </a:lnSpc>
              <a:buNone/>
            </a:pPr>
            <a:r>
              <a:rPr lang="en-US" b="1" dirty="0" smtClean="0">
                <a:solidFill>
                  <a:schemeClr val="tx1"/>
                </a:solidFill>
              </a:rPr>
              <a:t>Output:</a:t>
            </a:r>
          </a:p>
          <a:p>
            <a:pPr algn="l">
              <a:lnSpc>
                <a:spcPct val="150000"/>
              </a:lnSpc>
              <a:buNone/>
            </a:pPr>
            <a:r>
              <a:rPr lang="en-US" b="1" dirty="0" smtClean="0">
                <a:solidFill>
                  <a:schemeClr val="tx1"/>
                </a:solidFill>
              </a:rPr>
              <a:t>34</a:t>
            </a:r>
          </a:p>
        </p:txBody>
      </p:sp>
      <p:sp>
        <p:nvSpPr>
          <p:cNvPr id="2" name="Rectangle 1"/>
          <p:cNvSpPr/>
          <p:nvPr/>
        </p:nvSpPr>
        <p:spPr>
          <a:xfrm>
            <a:off x="4235450" y="2557780"/>
            <a:ext cx="2120265" cy="1753235"/>
          </a:xfrm>
          <a:prstGeom prst="rect">
            <a:avLst/>
          </a:prstGeom>
        </p:spPr>
        <p:txBody>
          <a:bodyPr wrap="square">
            <a:spAutoFit/>
          </a:bodyPr>
          <a:lstStyle/>
          <a:p>
            <a:pPr algn="l">
              <a:lnSpc>
                <a:spcPct val="150000"/>
              </a:lnSpc>
              <a:buNone/>
            </a:pPr>
            <a:r>
              <a:rPr lang="en-US" b="1" dirty="0" smtClean="0">
                <a:solidFill>
                  <a:schemeClr val="tx1"/>
                </a:solidFill>
              </a:rPr>
              <a:t>Input:</a:t>
            </a:r>
          </a:p>
          <a:p>
            <a:pPr algn="l">
              <a:lnSpc>
                <a:spcPct val="150000"/>
              </a:lnSpc>
              <a:buNone/>
            </a:pPr>
            <a:r>
              <a:rPr lang="en-US" b="1" dirty="0" smtClean="0">
                <a:solidFill>
                  <a:schemeClr val="tx1"/>
                </a:solidFill>
              </a:rPr>
              <a:t>-3 -9</a:t>
            </a:r>
          </a:p>
          <a:p>
            <a:pPr algn="l">
              <a:lnSpc>
                <a:spcPct val="150000"/>
              </a:lnSpc>
              <a:buNone/>
            </a:pPr>
            <a:r>
              <a:rPr lang="en-US" b="1" dirty="0" smtClean="0">
                <a:solidFill>
                  <a:schemeClr val="tx1"/>
                </a:solidFill>
              </a:rPr>
              <a:t>Output:</a:t>
            </a:r>
          </a:p>
          <a:p>
            <a:pPr algn="l">
              <a:lnSpc>
                <a:spcPct val="150000"/>
              </a:lnSpc>
              <a:buNone/>
            </a:pPr>
            <a:r>
              <a:rPr lang="en-US" b="1" dirty="0" smtClean="0">
                <a:solidFill>
                  <a:schemeClr val="tx1"/>
                </a:solidFill>
              </a:rPr>
              <a:t>-3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534670" y="261620"/>
            <a:ext cx="5461000" cy="4407535"/>
          </a:xfrm>
          <a:prstGeom prst="rect">
            <a:avLst/>
          </a:prstGeom>
          <a:noFill/>
        </p:spPr>
        <p:txBody>
          <a:bodyPr wrap="square" rtlCol="0" anchor="t">
            <a:spAutoFit/>
          </a:bodyPr>
          <a:lstStyle/>
          <a:p>
            <a:pPr>
              <a:lnSpc>
                <a:spcPct val="130000"/>
              </a:lnSpc>
            </a:pPr>
            <a:r>
              <a:rPr lang="en-US" dirty="0"/>
              <a:t>#include &lt;stdio.h&gt;</a:t>
            </a:r>
          </a:p>
          <a:p>
            <a:pPr>
              <a:lnSpc>
                <a:spcPct val="130000"/>
              </a:lnSpc>
            </a:pPr>
            <a:r>
              <a:rPr lang="en-US" dirty="0"/>
              <a:t>#include &lt;stdlib.h&gt;</a:t>
            </a:r>
          </a:p>
          <a:p>
            <a:pPr>
              <a:lnSpc>
                <a:spcPct val="130000"/>
              </a:lnSpc>
            </a:pPr>
            <a:r>
              <a:rPr lang="en-US" dirty="0"/>
              <a:t>int main()</a:t>
            </a:r>
          </a:p>
          <a:p>
            <a:pPr>
              <a:lnSpc>
                <a:spcPct val="130000"/>
              </a:lnSpc>
            </a:pPr>
            <a:r>
              <a:rPr lang="en-US" dirty="0"/>
              <a:t>{</a:t>
            </a:r>
          </a:p>
          <a:p>
            <a:pPr>
              <a:lnSpc>
                <a:spcPct val="130000"/>
              </a:lnSpc>
            </a:pPr>
            <a:r>
              <a:rPr lang="en-US" dirty="0"/>
              <a:t>   int num1, num2, *ptr1=&amp;num1, *ptr2=&amp;num2;</a:t>
            </a:r>
          </a:p>
          <a:p>
            <a:pPr>
              <a:lnSpc>
                <a:spcPct val="130000"/>
              </a:lnSpc>
            </a:pPr>
            <a:r>
              <a:rPr lang="en-US" dirty="0"/>
              <a:t>   scanf("%d %d", ptr1, ptr2);</a:t>
            </a:r>
          </a:p>
          <a:p>
            <a:pPr>
              <a:lnSpc>
                <a:spcPct val="130000"/>
              </a:lnSpc>
            </a:pPr>
            <a:r>
              <a:rPr lang="en-US" dirty="0"/>
              <a:t>   if(*ptr1&gt;*ptr2)</a:t>
            </a:r>
          </a:p>
          <a:p>
            <a:pPr>
              <a:lnSpc>
                <a:spcPct val="130000"/>
              </a:lnSpc>
            </a:pPr>
            <a:r>
              <a:rPr lang="en-US" dirty="0"/>
              <a:t>        printf("%d\n\n",*ptr1);</a:t>
            </a:r>
          </a:p>
          <a:p>
            <a:pPr>
              <a:lnSpc>
                <a:spcPct val="130000"/>
              </a:lnSpc>
            </a:pPr>
            <a:r>
              <a:rPr lang="en-US" dirty="0"/>
              <a:t>   else</a:t>
            </a:r>
          </a:p>
          <a:p>
            <a:pPr>
              <a:lnSpc>
                <a:spcPct val="130000"/>
              </a:lnSpc>
            </a:pPr>
            <a:r>
              <a:rPr lang="en-US" dirty="0"/>
              <a:t>        printf("%d\n\n",*ptr2);</a:t>
            </a:r>
          </a:p>
          <a:p>
            <a:pPr>
              <a:lnSpc>
                <a:spcPct val="130000"/>
              </a:lnSpc>
            </a:pPr>
            <a:r>
              <a:rPr lang="en-US" dirty="0"/>
              <a:t> return 0;</a:t>
            </a:r>
          </a:p>
          <a:p>
            <a:pPr>
              <a:lnSpc>
                <a:spcPct val="130000"/>
              </a:lnSpc>
            </a:pPr>
            <a:r>
              <a:rPr lang="en-US" dirty="0"/>
              <a:t>}</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bg1"/>
                </a:solidFill>
              </a:rPr>
              <a:t>Input:</a:t>
            </a:r>
          </a:p>
          <a:p>
            <a:pPr algn="l">
              <a:lnSpc>
                <a:spcPct val="150000"/>
              </a:lnSpc>
              <a:buNone/>
            </a:pPr>
            <a:r>
              <a:rPr lang="en-US" b="1" dirty="0" smtClean="0">
                <a:solidFill>
                  <a:schemeClr val="bg1"/>
                </a:solidFill>
              </a:rPr>
              <a:t>12 34</a:t>
            </a:r>
          </a:p>
          <a:p>
            <a:pPr algn="l">
              <a:lnSpc>
                <a:spcPct val="150000"/>
              </a:lnSpc>
              <a:buNone/>
            </a:pPr>
            <a:r>
              <a:rPr lang="en-US" b="1" dirty="0" smtClean="0">
                <a:solidFill>
                  <a:schemeClr val="bg1"/>
                </a:solidFill>
              </a:rPr>
              <a:t>Output:</a:t>
            </a:r>
          </a:p>
          <a:p>
            <a:pPr algn="l">
              <a:lnSpc>
                <a:spcPct val="150000"/>
              </a:lnSpc>
              <a:buNone/>
            </a:pPr>
            <a:r>
              <a:rPr lang="en-US" b="1" dirty="0" smtClean="0">
                <a:solidFill>
                  <a:schemeClr val="bg1"/>
                </a:solidFill>
              </a:rPr>
              <a:t>34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045" y="1406843"/>
            <a:ext cx="7915910" cy="553085"/>
          </a:xfrm>
          <a:prstGeom prst="rect">
            <a:avLst/>
          </a:prstGeom>
          <a:noFill/>
        </p:spPr>
        <p:txBody>
          <a:bodyPr wrap="square" rtlCol="0">
            <a:spAutoFit/>
          </a:bodyPr>
          <a:lstStyle/>
          <a:p>
            <a:pPr algn="just">
              <a:lnSpc>
                <a:spcPct val="150000"/>
              </a:lnSpc>
            </a:pPr>
            <a:r>
              <a:rPr lang="en-US" sz="2000" dirty="0" smtClean="0"/>
              <a:t>Get the string as an input and using pointers print the same to the stdout.</a:t>
            </a:r>
          </a:p>
        </p:txBody>
      </p:sp>
      <p:sp>
        <p:nvSpPr>
          <p:cNvPr id="6" name="Text Box 5"/>
          <p:cNvSpPr txBox="1"/>
          <p:nvPr/>
        </p:nvSpPr>
        <p:spPr>
          <a:xfrm>
            <a:off x="614045" y="275590"/>
            <a:ext cx="7651115" cy="902970"/>
          </a:xfrm>
          <a:prstGeom prst="rect">
            <a:avLst/>
          </a:prstGeom>
          <a:noFill/>
        </p:spPr>
        <p:txBody>
          <a:bodyPr wrap="square" rtlCol="0" anchor="t">
            <a:spAutoFit/>
          </a:bodyPr>
          <a:lstStyle/>
          <a:p>
            <a:pPr algn="l">
              <a:lnSpc>
                <a:spcPct val="120000"/>
              </a:lnSpc>
            </a:pPr>
            <a:r>
              <a:rPr lang="en-US" sz="2200" b="1" dirty="0" smtClean="0">
                <a:sym typeface="+mn-ea"/>
              </a:rPr>
              <a:t>4. Write a C program to print a string character by character using pointer.</a:t>
            </a:r>
          </a:p>
        </p:txBody>
      </p:sp>
      <p:sp>
        <p:nvSpPr>
          <p:cNvPr id="2" name="Rectangle 1"/>
          <p:cNvSpPr/>
          <p:nvPr/>
        </p:nvSpPr>
        <p:spPr>
          <a:xfrm>
            <a:off x="1075055" y="2288540"/>
            <a:ext cx="3589655" cy="922020"/>
          </a:xfrm>
          <a:prstGeom prst="rect">
            <a:avLst/>
          </a:prstGeom>
        </p:spPr>
        <p:txBody>
          <a:bodyPr wrap="square">
            <a:spAutoFit/>
          </a:bodyPr>
          <a:lstStyle/>
          <a:p>
            <a:pPr algn="l">
              <a:lnSpc>
                <a:spcPct val="150000"/>
              </a:lnSpc>
              <a:buNone/>
            </a:pPr>
            <a:r>
              <a:rPr lang="en-US" b="1" dirty="0" smtClean="0">
                <a:solidFill>
                  <a:schemeClr val="tx1"/>
                </a:solidFill>
              </a:rPr>
              <a:t>Input:  Focus</a:t>
            </a:r>
          </a:p>
          <a:p>
            <a:pPr algn="l">
              <a:lnSpc>
                <a:spcPct val="150000"/>
              </a:lnSpc>
              <a:buNone/>
            </a:pPr>
            <a:r>
              <a:rPr lang="en-US" b="1" dirty="0" smtClean="0">
                <a:solidFill>
                  <a:schemeClr val="tx1"/>
                </a:solidFill>
              </a:rPr>
              <a:t>Output:  Focus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1690" y="635"/>
            <a:ext cx="32607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534670" y="337820"/>
            <a:ext cx="5461000" cy="4492625"/>
          </a:xfrm>
          <a:prstGeom prst="rect">
            <a:avLst/>
          </a:prstGeom>
          <a:noFill/>
        </p:spPr>
        <p:txBody>
          <a:bodyPr wrap="square" rtlCol="0" anchor="t">
            <a:spAutoFit/>
          </a:bodyPr>
          <a:lstStyle/>
          <a:p>
            <a:pPr>
              <a:lnSpc>
                <a:spcPct val="130000"/>
              </a:lnSpc>
            </a:pPr>
            <a:r>
              <a:rPr lang="en-US" sz="2000" dirty="0"/>
              <a:t>#include &lt;stdio.h&gt;</a:t>
            </a:r>
          </a:p>
          <a:p>
            <a:pPr>
              <a:lnSpc>
                <a:spcPct val="130000"/>
              </a:lnSpc>
            </a:pPr>
            <a:r>
              <a:rPr lang="en-US" sz="2000" dirty="0"/>
              <a:t>int main()</a:t>
            </a:r>
          </a:p>
          <a:p>
            <a:pPr>
              <a:lnSpc>
                <a:spcPct val="130000"/>
              </a:lnSpc>
            </a:pPr>
            <a:r>
              <a:rPr lang="en-US" sz="2000" dirty="0"/>
              <a:t>{</a:t>
            </a:r>
          </a:p>
          <a:p>
            <a:pPr>
              <a:lnSpc>
                <a:spcPct val="130000"/>
              </a:lnSpc>
            </a:pPr>
            <a:r>
              <a:rPr lang="en-US" sz="2000" dirty="0"/>
              <a:t>    char str[100];</a:t>
            </a:r>
          </a:p>
          <a:p>
            <a:pPr>
              <a:lnSpc>
                <a:spcPct val="130000"/>
              </a:lnSpc>
            </a:pPr>
            <a:r>
              <a:rPr lang="en-US" sz="2000" dirty="0"/>
              <a:t>    char *ptr;</a:t>
            </a:r>
          </a:p>
          <a:p>
            <a:pPr>
              <a:lnSpc>
                <a:spcPct val="130000"/>
              </a:lnSpc>
            </a:pPr>
            <a:r>
              <a:rPr lang="en-US" sz="2000" dirty="0"/>
              <a:t>    scanf("%[^\n]s", str);</a:t>
            </a:r>
          </a:p>
          <a:p>
            <a:pPr>
              <a:lnSpc>
                <a:spcPct val="130000"/>
              </a:lnSpc>
            </a:pPr>
            <a:r>
              <a:rPr lang="en-US" sz="2000" dirty="0"/>
              <a:t>    ptr=str;</a:t>
            </a:r>
          </a:p>
          <a:p>
            <a:pPr>
              <a:lnSpc>
                <a:spcPct val="130000"/>
              </a:lnSpc>
            </a:pPr>
            <a:r>
              <a:rPr lang="en-US" sz="2000" dirty="0"/>
              <a:t>    while(*ptr!='\0')</a:t>
            </a:r>
          </a:p>
          <a:p>
            <a:pPr>
              <a:lnSpc>
                <a:spcPct val="130000"/>
              </a:lnSpc>
            </a:pPr>
            <a:r>
              <a:rPr lang="en-US" sz="2000" dirty="0"/>
              <a:t>       printf("%c",*ptr++);</a:t>
            </a:r>
          </a:p>
          <a:p>
            <a:pPr>
              <a:lnSpc>
                <a:spcPct val="130000"/>
              </a:lnSpc>
            </a:pPr>
            <a:r>
              <a:rPr lang="en-US" sz="2000" dirty="0"/>
              <a:t>    return 0;</a:t>
            </a:r>
          </a:p>
          <a:p>
            <a:pPr>
              <a:lnSpc>
                <a:spcPct val="130000"/>
              </a:lnSpc>
            </a:pPr>
            <a:r>
              <a:rPr lang="en-US" sz="2000" dirty="0"/>
              <a:t>}</a:t>
            </a:r>
          </a:p>
        </p:txBody>
      </p:sp>
      <p:sp>
        <p:nvSpPr>
          <p:cNvPr id="11" name="Rectangle 10"/>
          <p:cNvSpPr/>
          <p:nvPr/>
        </p:nvSpPr>
        <p:spPr>
          <a:xfrm>
            <a:off x="6268085" y="2532380"/>
            <a:ext cx="2120265" cy="1753235"/>
          </a:xfrm>
          <a:prstGeom prst="rect">
            <a:avLst/>
          </a:prstGeom>
        </p:spPr>
        <p:txBody>
          <a:bodyPr wrap="square">
            <a:spAutoFit/>
          </a:bodyPr>
          <a:lstStyle/>
          <a:p>
            <a:pPr algn="l">
              <a:lnSpc>
                <a:spcPct val="150000"/>
              </a:lnSpc>
              <a:buNone/>
            </a:pPr>
            <a:r>
              <a:rPr lang="en-US" b="1" dirty="0" smtClean="0">
                <a:solidFill>
                  <a:schemeClr val="bg1"/>
                </a:solidFill>
              </a:rPr>
              <a:t>Input:</a:t>
            </a:r>
          </a:p>
          <a:p>
            <a:pPr algn="l">
              <a:lnSpc>
                <a:spcPct val="150000"/>
              </a:lnSpc>
              <a:buNone/>
            </a:pPr>
            <a:r>
              <a:rPr lang="en-US" b="1" dirty="0" smtClean="0">
                <a:solidFill>
                  <a:schemeClr val="bg1"/>
                </a:solidFill>
              </a:rPr>
              <a:t>Focus</a:t>
            </a:r>
          </a:p>
          <a:p>
            <a:pPr algn="l">
              <a:lnSpc>
                <a:spcPct val="150000"/>
              </a:lnSpc>
              <a:buNone/>
            </a:pPr>
            <a:r>
              <a:rPr lang="en-US" b="1" dirty="0" smtClean="0">
                <a:solidFill>
                  <a:schemeClr val="bg1"/>
                </a:solidFill>
              </a:rPr>
              <a:t>Output:</a:t>
            </a:r>
          </a:p>
          <a:p>
            <a:pPr algn="l">
              <a:lnSpc>
                <a:spcPct val="150000"/>
              </a:lnSpc>
              <a:buNone/>
            </a:pPr>
            <a:r>
              <a:rPr lang="en-US" b="1" dirty="0" smtClean="0">
                <a:solidFill>
                  <a:schemeClr val="bg1"/>
                </a:solidFill>
              </a:rPr>
              <a:t>Focus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6442</Words>
  <Application>Microsoft Office PowerPoint</Application>
  <PresentationFormat>On-screen Show (16:9)</PresentationFormat>
  <Paragraphs>1870</Paragraphs>
  <Slides>103</Slides>
  <Notes>83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103</vt:i4>
      </vt:variant>
    </vt:vector>
  </HeadingPairs>
  <TitlesOfParts>
    <vt:vector size="111" baseType="lpstr">
      <vt:lpstr>Arial</vt:lpstr>
      <vt:lpstr>Calibri</vt:lpstr>
      <vt:lpstr>Consolas</vt:lpstr>
      <vt:lpstr>Open Sans</vt:lpstr>
      <vt:lpstr>Times New Roman</vt:lpstr>
      <vt:lpstr>Wingdings</vt:lpstr>
      <vt:lpstr>Office Theme</vt:lpstr>
      <vt:lpstr>1_Office Theme</vt:lpstr>
      <vt:lpstr>PowerPoint Presentation</vt:lpstr>
      <vt:lpstr>C Programming Session 3.1</vt:lpstr>
      <vt:lpstr>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Naveen Raj</cp:lastModifiedBy>
  <cp:revision>1119</cp:revision>
  <dcterms:created xsi:type="dcterms:W3CDTF">2018-02-07T10:21:00Z</dcterms:created>
  <dcterms:modified xsi:type="dcterms:W3CDTF">2022-02-17T09:27:45Z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