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483" r:id="rId2"/>
    <p:sldId id="482" r:id="rId3"/>
    <p:sldId id="414" r:id="rId4"/>
    <p:sldId id="415" r:id="rId5"/>
    <p:sldId id="452" r:id="rId6"/>
    <p:sldId id="453" r:id="rId7"/>
    <p:sldId id="454" r:id="rId8"/>
    <p:sldId id="455" r:id="rId9"/>
    <p:sldId id="419" r:id="rId10"/>
    <p:sldId id="456" r:id="rId11"/>
    <p:sldId id="420" r:id="rId12"/>
    <p:sldId id="421" r:id="rId13"/>
    <p:sldId id="457" r:id="rId14"/>
    <p:sldId id="440" r:id="rId15"/>
    <p:sldId id="439" r:id="rId16"/>
    <p:sldId id="458" r:id="rId17"/>
    <p:sldId id="460" r:id="rId18"/>
    <p:sldId id="459" r:id="rId19"/>
    <p:sldId id="461" r:id="rId20"/>
    <p:sldId id="441" r:id="rId21"/>
    <p:sldId id="462" r:id="rId22"/>
    <p:sldId id="463" r:id="rId23"/>
    <p:sldId id="474" r:id="rId24"/>
    <p:sldId id="475" r:id="rId25"/>
    <p:sldId id="476" r:id="rId26"/>
    <p:sldId id="477" r:id="rId27"/>
    <p:sldId id="464" r:id="rId28"/>
    <p:sldId id="466" r:id="rId29"/>
    <p:sldId id="467"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lcome"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43" autoAdjust="0"/>
  </p:normalViewPr>
  <p:slideViewPr>
    <p:cSldViewPr>
      <p:cViewPr varScale="1">
        <p:scale>
          <a:sx n="96" d="100"/>
          <a:sy n="96" d="100"/>
        </p:scale>
        <p:origin x="552" y="78"/>
      </p:cViewPr>
      <p:guideLst>
        <p:guide orient="horz" pos="1620"/>
        <p:guide pos="29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F8AEC-0931-40B5-953E-8B9DE0DE1CE3}" type="datetimeFigureOut">
              <a:rPr lang="en-IN" smtClean="0"/>
              <a:t>15-02-2022</a:t>
            </a:fld>
            <a:endParaRPr lang="en-IN"/>
          </a:p>
        </p:txBody>
      </p:sp>
      <p:sp>
        <p:nvSpPr>
          <p:cNvPr id="4" name="Slide Image Placeholder 3"/>
          <p:cNvSpPr>
            <a:spLocks noGrp="1" noRot="1" noChangeAspect="1"/>
          </p:cNvSpPr>
          <p:nvPr>
            <p:ph type="sldImg" idx="2"/>
          </p:nvPr>
        </p:nvSpPr>
        <p:spPr>
          <a:xfrm>
            <a:off x="381533" y="685800"/>
            <a:ext cx="6094934"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8F0E57-1924-4718-AAC4-C3C349DB1EB0}" type="slidenum">
              <a:rPr lang="en-IN" smtClean="0"/>
              <a:t>‹#›</a:t>
            </a:fld>
            <a:endParaRPr lang="en-IN"/>
          </a:p>
        </p:txBody>
      </p:sp>
    </p:spTree>
    <p:extLst>
      <p:ext uri="{BB962C8B-B14F-4D97-AF65-F5344CB8AC3E}">
        <p14:creationId xmlns:p14="http://schemas.microsoft.com/office/powerpoint/2010/main" val="281054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8836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19</a:t>
            </a:fld>
            <a:endParaRPr lang="en-IN"/>
          </a:p>
        </p:txBody>
      </p:sp>
    </p:spTree>
    <p:extLst>
      <p:ext uri="{BB962C8B-B14F-4D97-AF65-F5344CB8AC3E}">
        <p14:creationId xmlns:p14="http://schemas.microsoft.com/office/powerpoint/2010/main" val="4110078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20</a:t>
            </a:fld>
            <a:endParaRPr lang="en-IN"/>
          </a:p>
        </p:txBody>
      </p:sp>
    </p:spTree>
    <p:extLst>
      <p:ext uri="{BB962C8B-B14F-4D97-AF65-F5344CB8AC3E}">
        <p14:creationId xmlns:p14="http://schemas.microsoft.com/office/powerpoint/2010/main" val="246901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21</a:t>
            </a:fld>
            <a:endParaRPr lang="en-IN"/>
          </a:p>
        </p:txBody>
      </p:sp>
    </p:spTree>
    <p:extLst>
      <p:ext uri="{BB962C8B-B14F-4D97-AF65-F5344CB8AC3E}">
        <p14:creationId xmlns:p14="http://schemas.microsoft.com/office/powerpoint/2010/main" val="3971095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22</a:t>
            </a:fld>
            <a:endParaRPr lang="en-IN"/>
          </a:p>
        </p:txBody>
      </p:sp>
    </p:spTree>
    <p:extLst>
      <p:ext uri="{BB962C8B-B14F-4D97-AF65-F5344CB8AC3E}">
        <p14:creationId xmlns:p14="http://schemas.microsoft.com/office/powerpoint/2010/main" val="558551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23</a:t>
            </a:fld>
            <a:endParaRPr lang="en-IN"/>
          </a:p>
        </p:txBody>
      </p:sp>
    </p:spTree>
    <p:extLst>
      <p:ext uri="{BB962C8B-B14F-4D97-AF65-F5344CB8AC3E}">
        <p14:creationId xmlns:p14="http://schemas.microsoft.com/office/powerpoint/2010/main" val="207087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24</a:t>
            </a:fld>
            <a:endParaRPr lang="en-IN"/>
          </a:p>
        </p:txBody>
      </p:sp>
    </p:spTree>
    <p:extLst>
      <p:ext uri="{BB962C8B-B14F-4D97-AF65-F5344CB8AC3E}">
        <p14:creationId xmlns:p14="http://schemas.microsoft.com/office/powerpoint/2010/main" val="20452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25</a:t>
            </a:fld>
            <a:endParaRPr lang="en-IN"/>
          </a:p>
        </p:txBody>
      </p:sp>
    </p:spTree>
    <p:extLst>
      <p:ext uri="{BB962C8B-B14F-4D97-AF65-F5344CB8AC3E}">
        <p14:creationId xmlns:p14="http://schemas.microsoft.com/office/powerpoint/2010/main" val="4153640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26</a:t>
            </a:fld>
            <a:endParaRPr lang="en-IN"/>
          </a:p>
        </p:txBody>
      </p:sp>
    </p:spTree>
    <p:extLst>
      <p:ext uri="{BB962C8B-B14F-4D97-AF65-F5344CB8AC3E}">
        <p14:creationId xmlns:p14="http://schemas.microsoft.com/office/powerpoint/2010/main" val="246649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27</a:t>
            </a:fld>
            <a:endParaRPr lang="en-IN"/>
          </a:p>
        </p:txBody>
      </p:sp>
    </p:spTree>
    <p:extLst>
      <p:ext uri="{BB962C8B-B14F-4D97-AF65-F5344CB8AC3E}">
        <p14:creationId xmlns:p14="http://schemas.microsoft.com/office/powerpoint/2010/main" val="204771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4</a:t>
            </a:fld>
            <a:endParaRPr lang="en-IN"/>
          </a:p>
        </p:txBody>
      </p:sp>
    </p:spTree>
    <p:extLst>
      <p:ext uri="{BB962C8B-B14F-4D97-AF65-F5344CB8AC3E}">
        <p14:creationId xmlns:p14="http://schemas.microsoft.com/office/powerpoint/2010/main" val="2891801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6</a:t>
            </a:fld>
            <a:endParaRPr lang="en-IN"/>
          </a:p>
        </p:txBody>
      </p:sp>
    </p:spTree>
    <p:extLst>
      <p:ext uri="{BB962C8B-B14F-4D97-AF65-F5344CB8AC3E}">
        <p14:creationId xmlns:p14="http://schemas.microsoft.com/office/powerpoint/2010/main" val="372166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8</a:t>
            </a:fld>
            <a:endParaRPr lang="en-IN"/>
          </a:p>
        </p:txBody>
      </p:sp>
    </p:spTree>
    <p:extLst>
      <p:ext uri="{BB962C8B-B14F-4D97-AF65-F5344CB8AC3E}">
        <p14:creationId xmlns:p14="http://schemas.microsoft.com/office/powerpoint/2010/main" val="2381144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10</a:t>
            </a:fld>
            <a:endParaRPr lang="en-IN"/>
          </a:p>
        </p:txBody>
      </p:sp>
    </p:spTree>
    <p:extLst>
      <p:ext uri="{BB962C8B-B14F-4D97-AF65-F5344CB8AC3E}">
        <p14:creationId xmlns:p14="http://schemas.microsoft.com/office/powerpoint/2010/main" val="15638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12</a:t>
            </a:fld>
            <a:endParaRPr lang="en-IN"/>
          </a:p>
        </p:txBody>
      </p:sp>
    </p:spTree>
    <p:extLst>
      <p:ext uri="{BB962C8B-B14F-4D97-AF65-F5344CB8AC3E}">
        <p14:creationId xmlns:p14="http://schemas.microsoft.com/office/powerpoint/2010/main" val="701161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13</a:t>
            </a:fld>
            <a:endParaRPr lang="en-IN"/>
          </a:p>
        </p:txBody>
      </p:sp>
    </p:spTree>
    <p:extLst>
      <p:ext uri="{BB962C8B-B14F-4D97-AF65-F5344CB8AC3E}">
        <p14:creationId xmlns:p14="http://schemas.microsoft.com/office/powerpoint/2010/main" val="741370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15</a:t>
            </a:fld>
            <a:endParaRPr lang="en-IN"/>
          </a:p>
        </p:txBody>
      </p:sp>
    </p:spTree>
    <p:extLst>
      <p:ext uri="{BB962C8B-B14F-4D97-AF65-F5344CB8AC3E}">
        <p14:creationId xmlns:p14="http://schemas.microsoft.com/office/powerpoint/2010/main" val="2098941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18</a:t>
            </a:fld>
            <a:endParaRPr lang="en-IN"/>
          </a:p>
        </p:txBody>
      </p:sp>
    </p:spTree>
    <p:extLst>
      <p:ext uri="{BB962C8B-B14F-4D97-AF65-F5344CB8AC3E}">
        <p14:creationId xmlns:p14="http://schemas.microsoft.com/office/powerpoint/2010/main" val="362316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417"/>
            <a:ext cx="7772400" cy="1125338"/>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535"/>
            <a:ext cx="4040188"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151535"/>
            <a:ext cx="4041775"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823"/>
            <a:ext cx="3008313" cy="871690"/>
          </a:xfrm>
        </p:spPr>
        <p:txBody>
          <a:bodyPr anchor="b"/>
          <a:lstStyle>
            <a:lvl1pPr algn="l">
              <a:defRPr sz="1500" b="1"/>
            </a:lvl1pPr>
          </a:lstStyle>
          <a:p>
            <a:r>
              <a:rPr lang="en-US" smtClean="0"/>
              <a:t>Click to edit Master title style</a:t>
            </a:r>
            <a:endParaRPr lang="en-IN"/>
          </a:p>
        </p:txBody>
      </p:sp>
      <p:sp>
        <p:nvSpPr>
          <p:cNvPr id="3" name="Content Placeholder 2"/>
          <p:cNvSpPr>
            <a:spLocks noGrp="1"/>
          </p:cNvSpPr>
          <p:nvPr>
            <p:ph idx="1"/>
          </p:nvPr>
        </p:nvSpPr>
        <p:spPr>
          <a:xfrm>
            <a:off x="3575050"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en-IN"/>
          </a:p>
        </p:txBody>
      </p:sp>
      <p:sp>
        <p:nvSpPr>
          <p:cNvPr id="4" name="Text Placeholder 3"/>
          <p:cNvSpPr>
            <a:spLocks noGrp="1"/>
          </p:cNvSpPr>
          <p:nvPr>
            <p:ph type="body" sz="half" idx="2"/>
          </p:nvPr>
        </p:nvSpPr>
        <p:spPr>
          <a:xfrm>
            <a:off x="1792288" y="4026207"/>
            <a:ext cx="5486400" cy="60375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E1CD532-C42D-447E-B935-68E7A58B8760}" type="datetimeFigureOut">
              <a:rPr lang="en-IN" smtClean="0"/>
              <a:t>15-02-2022</a:t>
            </a:fld>
            <a:endParaRPr lang="en-IN"/>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04E6E732-EB69-4A28-8A29-794901064E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it Wallpapers - Top Free Suit Backgrounds - WallpaperAccess"/>
          <p:cNvPicPr>
            <a:picLocks noChangeAspect="1" noChangeArrowheads="1"/>
          </p:cNvPicPr>
          <p:nvPr/>
        </p:nvPicPr>
        <p:blipFill rotWithShape="1">
          <a:blip r:embed="rId2">
            <a:extLst>
              <a:ext uri="{28A0092B-C50C-407E-A947-70E740481C1C}">
                <a14:useLocalDpi xmlns:a14="http://schemas.microsoft.com/office/drawing/2010/main" val="0"/>
              </a:ext>
            </a:extLst>
          </a:blip>
          <a:srcRect l="20485"/>
          <a:stretch/>
        </p:blipFill>
        <p:spPr bwMode="auto">
          <a:xfrm>
            <a:off x="-100012" y="0"/>
            <a:ext cx="7270832"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45178" y="1"/>
            <a:ext cx="2598822"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9" name="Picture 2">
            <a:extLst>
              <a:ext uri="{FF2B5EF4-FFF2-40B4-BE49-F238E27FC236}">
                <a16:creationId xmlns:a16="http://schemas.microsoft.com/office/drawing/2014/main" id="{98272310-1979-4375-A4CF-AE16DA8E1D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6691" y="1728789"/>
            <a:ext cx="3575781" cy="168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66523" y="3287756"/>
            <a:ext cx="2427809" cy="276999"/>
          </a:xfrm>
          <a:prstGeom prst="rect">
            <a:avLst/>
          </a:prstGeom>
          <a:noFill/>
        </p:spPr>
        <p:txBody>
          <a:bodyPr wrap="square" rtlCol="0">
            <a:spAutoFit/>
          </a:bodyPr>
          <a:lstStyle/>
          <a:p>
            <a:pPr algn="r"/>
            <a:r>
              <a:rPr lang="en-GB" sz="1200" dirty="0">
                <a:solidFill>
                  <a:schemeClr val="bg1"/>
                </a:solidFill>
              </a:rPr>
              <a:t>practical learning redefined</a:t>
            </a:r>
          </a:p>
        </p:txBody>
      </p:sp>
      <p:sp>
        <p:nvSpPr>
          <p:cNvPr id="12" name="TextBox 11"/>
          <p:cNvSpPr txBox="1"/>
          <p:nvPr/>
        </p:nvSpPr>
        <p:spPr>
          <a:xfrm>
            <a:off x="2718768" y="4869806"/>
            <a:ext cx="3706465" cy="253916"/>
          </a:xfrm>
          <a:prstGeom prst="rect">
            <a:avLst/>
          </a:prstGeom>
          <a:noFill/>
        </p:spPr>
        <p:txBody>
          <a:bodyPr wrap="square" rtlCol="0">
            <a:spAutoFit/>
          </a:bodyPr>
          <a:lstStyle/>
          <a:p>
            <a:pPr algn="ctr"/>
            <a:r>
              <a:rPr lang="en-GB" sz="1050" dirty="0">
                <a:solidFill>
                  <a:schemeClr val="bg1"/>
                </a:solidFill>
              </a:rPr>
              <a:t>One point solution for all your placement needs</a:t>
            </a:r>
          </a:p>
        </p:txBody>
      </p:sp>
      <p:pic>
        <p:nvPicPr>
          <p:cNvPr id="2052" name="Picture 4" descr="Web Icon White #163845 - Free Icons Libra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2153" y="4897861"/>
            <a:ext cx="154644" cy="1546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439483" y="4850743"/>
            <a:ext cx="722565" cy="253916"/>
          </a:xfrm>
          <a:prstGeom prst="rect">
            <a:avLst/>
          </a:prstGeom>
          <a:noFill/>
        </p:spPr>
        <p:txBody>
          <a:bodyPr wrap="square" rtlCol="0">
            <a:spAutoFit/>
          </a:bodyPr>
          <a:lstStyle/>
          <a:p>
            <a:pPr algn="ctr"/>
            <a:r>
              <a:rPr lang="en-GB" sz="1050" dirty="0">
                <a:solidFill>
                  <a:schemeClr val="bg1"/>
                </a:solidFill>
              </a:rPr>
              <a:t>terv.pro</a:t>
            </a:r>
          </a:p>
        </p:txBody>
      </p:sp>
      <p:pic>
        <p:nvPicPr>
          <p:cNvPr id="2054" name="Picture 6" descr="Creative Block? The Answer Could Be as Simple as Electric Shocks to Your  Brain | Brain gif, Limbic system, Brain boost"/>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9089" y="754393"/>
            <a:ext cx="2492393" cy="124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883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repeatCount="indefinite" fill="remove" grpId="0" nodeType="withEffect">
                                  <p:stCondLst>
                                    <p:cond delay="0"/>
                                  </p:stCondLst>
                                  <p:iterate type="wd">
                                    <p:tmPct val="10000"/>
                                  </p:iterate>
                                  <p:childTnLst>
                                    <p:animClr clrSpc="hsl" dir="cw">
                                      <p:cBhvr override="childStyle">
                                        <p:cTn id="6" dur="2000" fill="hold"/>
                                        <p:tgtEl>
                                          <p:spTgt spid="5"/>
                                        </p:tgtEl>
                                        <p:attrNameLst>
                                          <p:attrName>style.color</p:attrName>
                                        </p:attrNameLst>
                                      </p:cBhvr>
                                      <p:by>
                                        <p:hsl h="0" s="-12549" l="-25098"/>
                                      </p:by>
                                    </p:animClr>
                                    <p:animClr clrSpc="hsl" dir="cw">
                                      <p:cBhvr>
                                        <p:cTn id="7" dur="2000" fill="hold"/>
                                        <p:tgtEl>
                                          <p:spTgt spid="5"/>
                                        </p:tgtEl>
                                        <p:attrNameLst>
                                          <p:attrName>fillcolor</p:attrName>
                                        </p:attrNameLst>
                                      </p:cBhvr>
                                      <p:by>
                                        <p:hsl h="0" s="-12549" l="-25098"/>
                                      </p:by>
                                    </p:animClr>
                                    <p:animClr clrSpc="hsl" dir="cw">
                                      <p:cBhvr>
                                        <p:cTn id="8" dur="2000" fill="hold"/>
                                        <p:tgtEl>
                                          <p:spTgt spid="5"/>
                                        </p:tgtEl>
                                        <p:attrNameLst>
                                          <p:attrName>stroke.color</p:attrName>
                                        </p:attrNameLst>
                                      </p:cBhvr>
                                      <p:by>
                                        <p:hsl h="0" s="-12549" l="-25098"/>
                                      </p:by>
                                    </p:animClr>
                                    <p:set>
                                      <p:cBhvr>
                                        <p:cTn id="9" dur="2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62400" y="635"/>
            <a:ext cx="520001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152400" y="-95250"/>
            <a:ext cx="3810000" cy="5170646"/>
          </a:xfrm>
          <a:prstGeom prst="rect">
            <a:avLst/>
          </a:prstGeom>
          <a:noFill/>
        </p:spPr>
        <p:txBody>
          <a:bodyPr wrap="square" rtlCol="0" anchor="t">
            <a:spAutoFit/>
          </a:bodyPr>
          <a:lstStyle/>
          <a:p>
            <a:pPr fontAlgn="t" latinLnBrk="1">
              <a:lnSpc>
                <a:spcPct val="150000"/>
              </a:lnSpc>
            </a:pPr>
            <a:r>
              <a:rPr lang="en-US" sz="2000" dirty="0" smtClean="0"/>
              <a:t>#include &lt;stdio.h&gt;</a:t>
            </a:r>
          </a:p>
          <a:p>
            <a:pPr fontAlgn="t" latinLnBrk="1">
              <a:lnSpc>
                <a:spcPct val="150000"/>
              </a:lnSpc>
            </a:pPr>
            <a:r>
              <a:rPr lang="en-US" sz="2000" dirty="0" smtClean="0"/>
              <a:t>int main()  {</a:t>
            </a:r>
          </a:p>
          <a:p>
            <a:pPr fontAlgn="t" latinLnBrk="1">
              <a:lnSpc>
                <a:spcPct val="150000"/>
              </a:lnSpc>
            </a:pPr>
            <a:r>
              <a:rPr lang="en-US" sz="2000" dirty="0" smtClean="0"/>
              <a:t>    int  </a:t>
            </a:r>
            <a:r>
              <a:rPr lang="en-US" sz="2000" dirty="0" err="1" smtClean="0"/>
              <a:t>i</a:t>
            </a:r>
            <a:r>
              <a:rPr lang="en-US" sz="2000" dirty="0" smtClean="0"/>
              <a:t>, j, count = 0;</a:t>
            </a:r>
          </a:p>
          <a:p>
            <a:pPr fontAlgn="t" latinLnBrk="1">
              <a:lnSpc>
                <a:spcPct val="150000"/>
              </a:lnSpc>
            </a:pPr>
            <a:r>
              <a:rPr lang="en-US" sz="2000" dirty="0" smtClean="0"/>
              <a:t>    int </a:t>
            </a:r>
            <a:r>
              <a:rPr lang="en-US" sz="2000" dirty="0" err="1" smtClean="0"/>
              <a:t>arr</a:t>
            </a:r>
            <a:r>
              <a:rPr lang="en-US" sz="2000" dirty="0" smtClean="0"/>
              <a:t>[10][10], search, r, c;</a:t>
            </a:r>
          </a:p>
          <a:p>
            <a:pPr fontAlgn="t" latinLnBrk="1">
              <a:lnSpc>
                <a:spcPct val="150000"/>
              </a:lnSpc>
            </a:pPr>
            <a:r>
              <a:rPr lang="en-US" sz="2000" dirty="0" smtClean="0"/>
              <a:t>    scanf("%d  %d", &amp;r, &amp;c);</a:t>
            </a:r>
          </a:p>
          <a:p>
            <a:pPr fontAlgn="t" latinLnBrk="1">
              <a:lnSpc>
                <a:spcPct val="150000"/>
              </a:lnSpc>
            </a:pPr>
            <a:r>
              <a:rPr lang="en-US" sz="2000" dirty="0" smtClean="0"/>
              <a:t>   for (</a:t>
            </a:r>
            <a:r>
              <a:rPr lang="en-US" sz="2000" dirty="0" err="1" smtClean="0"/>
              <a:t>i</a:t>
            </a:r>
            <a:r>
              <a:rPr lang="en-US" sz="2000" dirty="0" smtClean="0"/>
              <a:t> = 0; </a:t>
            </a:r>
            <a:r>
              <a:rPr lang="en-US" sz="2000" dirty="0" err="1" smtClean="0"/>
              <a:t>i</a:t>
            </a:r>
            <a:r>
              <a:rPr lang="en-US" sz="2000" dirty="0" smtClean="0"/>
              <a:t> &lt; r; </a:t>
            </a:r>
            <a:r>
              <a:rPr lang="en-US" sz="2000" dirty="0" err="1" smtClean="0"/>
              <a:t>i</a:t>
            </a:r>
            <a:r>
              <a:rPr lang="en-US" sz="2000" dirty="0" smtClean="0"/>
              <a:t>++)</a:t>
            </a:r>
          </a:p>
          <a:p>
            <a:pPr fontAlgn="t" latinLnBrk="1">
              <a:lnSpc>
                <a:spcPct val="150000"/>
              </a:lnSpc>
            </a:pPr>
            <a:r>
              <a:rPr lang="en-US" sz="2000" dirty="0" smtClean="0"/>
              <a:t>    {</a:t>
            </a:r>
          </a:p>
          <a:p>
            <a:pPr fontAlgn="t" latinLnBrk="1">
              <a:lnSpc>
                <a:spcPct val="150000"/>
              </a:lnSpc>
            </a:pPr>
            <a:r>
              <a:rPr lang="en-US" sz="2000" dirty="0" smtClean="0"/>
              <a:t>        for (j = 0; j &lt; c; j++)</a:t>
            </a:r>
          </a:p>
          <a:p>
            <a:pPr fontAlgn="t" latinLnBrk="1">
              <a:lnSpc>
                <a:spcPct val="150000"/>
              </a:lnSpc>
            </a:pPr>
            <a:r>
              <a:rPr lang="en-US" sz="2000" dirty="0" smtClean="0"/>
              <a:t>        	scanf("%d", &amp;</a:t>
            </a:r>
            <a:r>
              <a:rPr lang="en-US" sz="2000" dirty="0" err="1" smtClean="0"/>
              <a:t>arr</a:t>
            </a:r>
            <a:r>
              <a:rPr lang="en-US" sz="2000" dirty="0" smtClean="0"/>
              <a:t>[</a:t>
            </a:r>
            <a:r>
              <a:rPr lang="en-US" sz="2000" dirty="0" err="1" smtClean="0"/>
              <a:t>i</a:t>
            </a:r>
            <a:r>
              <a:rPr lang="en-US" sz="2000" dirty="0" smtClean="0"/>
              <a:t>][j]);</a:t>
            </a:r>
          </a:p>
          <a:p>
            <a:pPr fontAlgn="t" latinLnBrk="1">
              <a:lnSpc>
                <a:spcPct val="150000"/>
              </a:lnSpc>
            </a:pPr>
            <a:r>
              <a:rPr lang="en-US" sz="2000" dirty="0" smtClean="0"/>
              <a:t>   }</a:t>
            </a:r>
          </a:p>
          <a:p>
            <a:pPr fontAlgn="t" latinLnBrk="1">
              <a:lnSpc>
                <a:spcPct val="150000"/>
              </a:lnSpc>
            </a:pPr>
            <a:r>
              <a:rPr lang="en-US" sz="2000" dirty="0" smtClean="0"/>
              <a:t>  scanf("%d", &amp;search);</a:t>
            </a:r>
            <a:endParaRPr lang="en-IN" sz="2000" dirty="0"/>
          </a:p>
        </p:txBody>
      </p:sp>
      <p:sp>
        <p:nvSpPr>
          <p:cNvPr id="11" name="Rectangle 10"/>
          <p:cNvSpPr/>
          <p:nvPr/>
        </p:nvSpPr>
        <p:spPr>
          <a:xfrm>
            <a:off x="4038600" y="224969"/>
            <a:ext cx="4953000" cy="4708981"/>
          </a:xfrm>
          <a:prstGeom prst="rect">
            <a:avLst/>
          </a:prstGeom>
        </p:spPr>
        <p:txBody>
          <a:bodyPr wrap="square">
            <a:spAutoFit/>
          </a:bodyPr>
          <a:lstStyle/>
          <a:p>
            <a:pPr fontAlgn="t" latinLnBrk="1"/>
            <a:r>
              <a:rPr lang="en-US" sz="2000" dirty="0" smtClean="0">
                <a:solidFill>
                  <a:schemeClr val="bg1"/>
                </a:solidFill>
              </a:rPr>
              <a:t> for (</a:t>
            </a:r>
            <a:r>
              <a:rPr lang="en-US" sz="2000" dirty="0" err="1" smtClean="0">
                <a:solidFill>
                  <a:schemeClr val="bg1"/>
                </a:solidFill>
              </a:rPr>
              <a:t>i</a:t>
            </a:r>
            <a:r>
              <a:rPr lang="en-US" sz="2000" dirty="0" smtClean="0">
                <a:solidFill>
                  <a:schemeClr val="bg1"/>
                </a:solidFill>
              </a:rPr>
              <a:t> = 0; </a:t>
            </a:r>
            <a:r>
              <a:rPr lang="en-US" sz="2000" dirty="0" err="1" smtClean="0">
                <a:solidFill>
                  <a:schemeClr val="bg1"/>
                </a:solidFill>
              </a:rPr>
              <a:t>i</a:t>
            </a:r>
            <a:r>
              <a:rPr lang="en-US" sz="2000" dirty="0" smtClean="0">
                <a:solidFill>
                  <a:schemeClr val="bg1"/>
                </a:solidFill>
              </a:rPr>
              <a:t> &lt; r; </a:t>
            </a:r>
            <a:r>
              <a:rPr lang="en-US" sz="2000" dirty="0" err="1" smtClean="0">
                <a:solidFill>
                  <a:schemeClr val="bg1"/>
                </a:solidFill>
              </a:rPr>
              <a:t>i</a:t>
            </a:r>
            <a:r>
              <a:rPr lang="en-US" sz="2000" dirty="0" smtClean="0">
                <a:solidFill>
                  <a:schemeClr val="bg1"/>
                </a:solidFill>
              </a:rPr>
              <a:t>++)</a:t>
            </a:r>
          </a:p>
          <a:p>
            <a:pPr fontAlgn="t" latinLnBrk="1"/>
            <a:r>
              <a:rPr lang="en-US" sz="2000" dirty="0" smtClean="0">
                <a:solidFill>
                  <a:schemeClr val="bg1"/>
                </a:solidFill>
              </a:rPr>
              <a:t>    {       </a:t>
            </a:r>
          </a:p>
          <a:p>
            <a:pPr fontAlgn="t" latinLnBrk="1"/>
            <a:r>
              <a:rPr lang="en-US" sz="2000" dirty="0" smtClean="0">
                <a:solidFill>
                  <a:schemeClr val="bg1"/>
                </a:solidFill>
              </a:rPr>
              <a:t>        for (j = 0; j &lt; c; j++)</a:t>
            </a:r>
          </a:p>
          <a:p>
            <a:pPr fontAlgn="t" latinLnBrk="1"/>
            <a:r>
              <a:rPr lang="en-US" sz="2000" dirty="0" smtClean="0">
                <a:solidFill>
                  <a:schemeClr val="bg1"/>
                </a:solidFill>
              </a:rPr>
              <a:t>        {</a:t>
            </a:r>
          </a:p>
          <a:p>
            <a:pPr fontAlgn="t" latinLnBrk="1"/>
            <a:r>
              <a:rPr lang="en-US" sz="2000" dirty="0" smtClean="0">
                <a:solidFill>
                  <a:schemeClr val="bg1"/>
                </a:solidFill>
              </a:rPr>
              <a:t>            if (</a:t>
            </a:r>
            <a:r>
              <a:rPr lang="en-US" sz="2000" dirty="0" err="1" smtClean="0">
                <a:solidFill>
                  <a:schemeClr val="bg1"/>
                </a:solidFill>
              </a:rPr>
              <a:t>arr</a:t>
            </a:r>
            <a:r>
              <a:rPr lang="en-US" sz="2000" dirty="0" smtClean="0">
                <a:solidFill>
                  <a:schemeClr val="bg1"/>
                </a:solidFill>
              </a:rPr>
              <a:t>[</a:t>
            </a:r>
            <a:r>
              <a:rPr lang="en-US" sz="2000" dirty="0" err="1" smtClean="0">
                <a:solidFill>
                  <a:schemeClr val="bg1"/>
                </a:solidFill>
              </a:rPr>
              <a:t>i</a:t>
            </a:r>
            <a:r>
              <a:rPr lang="en-US" sz="2000" dirty="0" smtClean="0">
                <a:solidFill>
                  <a:schemeClr val="bg1"/>
                </a:solidFill>
              </a:rPr>
              <a:t>][j] == search)</a:t>
            </a:r>
          </a:p>
          <a:p>
            <a:pPr fontAlgn="t" latinLnBrk="1"/>
            <a:r>
              <a:rPr lang="en-US" sz="2000" dirty="0" smtClean="0">
                <a:solidFill>
                  <a:schemeClr val="bg1"/>
                </a:solidFill>
              </a:rPr>
              <a:t>            {	</a:t>
            </a:r>
          </a:p>
          <a:p>
            <a:pPr fontAlgn="t" latinLnBrk="1"/>
            <a:r>
              <a:rPr lang="en-US" sz="2000" dirty="0" smtClean="0">
                <a:solidFill>
                  <a:schemeClr val="bg1"/>
                </a:solidFill>
              </a:rPr>
              <a:t>		printf(“(%d , %d)\n", </a:t>
            </a:r>
            <a:r>
              <a:rPr lang="en-US" sz="2000" dirty="0" err="1" smtClean="0">
                <a:solidFill>
                  <a:schemeClr val="bg1"/>
                </a:solidFill>
              </a:rPr>
              <a:t>i</a:t>
            </a:r>
            <a:r>
              <a:rPr lang="en-US" sz="2000" dirty="0" smtClean="0">
                <a:solidFill>
                  <a:schemeClr val="bg1"/>
                </a:solidFill>
              </a:rPr>
              <a:t>, j);</a:t>
            </a:r>
          </a:p>
          <a:p>
            <a:pPr fontAlgn="t" latinLnBrk="1"/>
            <a:r>
              <a:rPr lang="en-US" sz="2000" dirty="0" smtClean="0">
                <a:solidFill>
                  <a:schemeClr val="bg1"/>
                </a:solidFill>
              </a:rPr>
              <a:t>             		count++;</a:t>
            </a:r>
          </a:p>
          <a:p>
            <a:pPr fontAlgn="t" latinLnBrk="1"/>
            <a:r>
              <a:rPr lang="en-US" sz="2000" dirty="0" smtClean="0">
                <a:solidFill>
                  <a:schemeClr val="bg1"/>
                </a:solidFill>
              </a:rPr>
              <a:t>            }</a:t>
            </a:r>
          </a:p>
          <a:p>
            <a:pPr fontAlgn="t" latinLnBrk="1"/>
            <a:r>
              <a:rPr lang="en-US" sz="2000" dirty="0" smtClean="0">
                <a:solidFill>
                  <a:schemeClr val="bg1"/>
                </a:solidFill>
              </a:rPr>
              <a:t>        }    </a:t>
            </a:r>
          </a:p>
          <a:p>
            <a:pPr fontAlgn="t" latinLnBrk="1"/>
            <a:r>
              <a:rPr lang="en-US" sz="2000" dirty="0" smtClean="0">
                <a:solidFill>
                  <a:schemeClr val="bg1"/>
                </a:solidFill>
              </a:rPr>
              <a:t>    }	</a:t>
            </a:r>
          </a:p>
          <a:p>
            <a:pPr fontAlgn="t" latinLnBrk="1">
              <a:buNone/>
            </a:pPr>
            <a:r>
              <a:rPr lang="en-US" sz="2000" dirty="0" smtClean="0">
                <a:solidFill>
                  <a:schemeClr val="bg1"/>
                </a:solidFill>
              </a:rPr>
              <a:t>       if (count == 0)</a:t>
            </a:r>
          </a:p>
          <a:p>
            <a:pPr fontAlgn="t" latinLnBrk="1"/>
            <a:r>
              <a:rPr lang="en-US" sz="2000" dirty="0" smtClean="0">
                <a:solidFill>
                  <a:schemeClr val="bg1"/>
                </a:solidFill>
              </a:rPr>
              <a:t>             printf(“-1,-1”);</a:t>
            </a:r>
          </a:p>
          <a:p>
            <a:pPr fontAlgn="t" latinLnBrk="1"/>
            <a:r>
              <a:rPr lang="en-US" sz="2000" dirty="0" smtClean="0">
                <a:solidFill>
                  <a:schemeClr val="bg1"/>
                </a:solidFill>
              </a:rPr>
              <a:t>   return 0;</a:t>
            </a:r>
          </a:p>
          <a:p>
            <a:r>
              <a:rPr lang="en-US" sz="2000" dirty="0" smtClean="0">
                <a:solidFill>
                  <a:schemeClr val="bg1"/>
                </a:solidFill>
              </a:rPr>
              <a:t>}</a:t>
            </a:r>
            <a:endParaRPr lang="en-IN" sz="20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971550"/>
            <a:ext cx="7915910" cy="1014730"/>
          </a:xfrm>
          <a:prstGeom prst="rect">
            <a:avLst/>
          </a:prstGeom>
          <a:noFill/>
        </p:spPr>
        <p:txBody>
          <a:bodyPr wrap="square" rtlCol="0">
            <a:spAutoFit/>
          </a:bodyPr>
          <a:lstStyle/>
          <a:p>
            <a:pPr algn="just">
              <a:lnSpc>
                <a:spcPct val="150000"/>
              </a:lnSpc>
            </a:pPr>
            <a:r>
              <a:rPr lang="en-US" sz="2000" dirty="0" smtClean="0"/>
              <a:t>The first two inputs will be the length of 1</a:t>
            </a:r>
            <a:r>
              <a:rPr lang="en-US" sz="2000" baseline="30000" dirty="0" smtClean="0"/>
              <a:t>st</a:t>
            </a:r>
            <a:r>
              <a:rPr lang="en-US" sz="2000" dirty="0" smtClean="0"/>
              <a:t> and 2</a:t>
            </a:r>
            <a:r>
              <a:rPr lang="en-US" sz="2000" baseline="30000" dirty="0" smtClean="0"/>
              <a:t>nd</a:t>
            </a:r>
            <a:r>
              <a:rPr lang="en-US" sz="2000" dirty="0" smtClean="0"/>
              <a:t> array, and array elements will be given as an input. Eliminate the repeated elements.</a:t>
            </a:r>
          </a:p>
        </p:txBody>
      </p:sp>
      <p:sp>
        <p:nvSpPr>
          <p:cNvPr id="5" name="Rectangle 4"/>
          <p:cNvSpPr/>
          <p:nvPr/>
        </p:nvSpPr>
        <p:spPr>
          <a:xfrm>
            <a:off x="1675765" y="1989455"/>
            <a:ext cx="2510155" cy="2891790"/>
          </a:xfrm>
          <a:prstGeom prst="rect">
            <a:avLst/>
          </a:prstGeom>
        </p:spPr>
        <p:txBody>
          <a:bodyPr wrap="square">
            <a:spAutoFit/>
          </a:bodyPr>
          <a:lstStyle/>
          <a:p>
            <a:pPr algn="l">
              <a:lnSpc>
                <a:spcPct val="130000"/>
              </a:lnSpc>
              <a:buNone/>
            </a:pPr>
            <a:r>
              <a:rPr lang="en-US" sz="2000" b="1" dirty="0" smtClean="0"/>
              <a:t>Input:</a:t>
            </a:r>
            <a:r>
              <a:rPr lang="en-US" sz="2000" dirty="0" smtClean="0"/>
              <a:t>  	</a:t>
            </a:r>
          </a:p>
          <a:p>
            <a:pPr algn="l">
              <a:lnSpc>
                <a:spcPct val="130000"/>
              </a:lnSpc>
              <a:buNone/>
            </a:pPr>
            <a:r>
              <a:rPr lang="en-US" sz="2000" dirty="0" smtClean="0"/>
              <a:t>5 4</a:t>
            </a:r>
          </a:p>
          <a:p>
            <a:pPr algn="l">
              <a:lnSpc>
                <a:spcPct val="130000"/>
              </a:lnSpc>
              <a:buNone/>
            </a:pPr>
            <a:r>
              <a:rPr lang="en-US" sz="2000" dirty="0" smtClean="0"/>
              <a:t>1 2 8 6 5</a:t>
            </a:r>
          </a:p>
          <a:p>
            <a:pPr algn="l">
              <a:lnSpc>
                <a:spcPct val="130000"/>
              </a:lnSpc>
              <a:buNone/>
            </a:pPr>
            <a:r>
              <a:rPr lang="en-US" sz="2000" dirty="0" smtClean="0"/>
              <a:t>2 6 8 10</a:t>
            </a:r>
          </a:p>
          <a:p>
            <a:pPr algn="l">
              <a:lnSpc>
                <a:spcPct val="130000"/>
              </a:lnSpc>
              <a:buNone/>
            </a:pPr>
            <a:r>
              <a:rPr lang="en-US" sz="2000" b="1" dirty="0" smtClean="0"/>
              <a:t>Output: </a:t>
            </a:r>
          </a:p>
          <a:p>
            <a:pPr algn="l">
              <a:lnSpc>
                <a:spcPct val="130000"/>
              </a:lnSpc>
              <a:buNone/>
            </a:pPr>
            <a:r>
              <a:rPr lang="en-US" sz="2000" dirty="0" smtClean="0"/>
              <a:t>1 5 10</a:t>
            </a:r>
          </a:p>
          <a:p>
            <a:pPr algn="l">
              <a:lnSpc>
                <a:spcPct val="130000"/>
              </a:lnSpc>
              <a:buNone/>
            </a:pPr>
            <a:r>
              <a:rPr lang="en-US" sz="2000" dirty="0" smtClean="0"/>
              <a:t>3</a:t>
            </a:r>
          </a:p>
        </p:txBody>
      </p:sp>
      <p:sp>
        <p:nvSpPr>
          <p:cNvPr id="6" name="Text Box 5"/>
          <p:cNvSpPr txBox="1"/>
          <p:nvPr/>
        </p:nvSpPr>
        <p:spPr>
          <a:xfrm>
            <a:off x="403860" y="209550"/>
            <a:ext cx="8054340" cy="829945"/>
          </a:xfrm>
          <a:prstGeom prst="rect">
            <a:avLst/>
          </a:prstGeom>
          <a:noFill/>
        </p:spPr>
        <p:txBody>
          <a:bodyPr wrap="square" rtlCol="0" anchor="t">
            <a:spAutoFit/>
          </a:bodyPr>
          <a:lstStyle/>
          <a:p>
            <a:pPr algn="l">
              <a:lnSpc>
                <a:spcPct val="120000"/>
              </a:lnSpc>
            </a:pPr>
            <a:r>
              <a:rPr lang="en-US" sz="2000" b="1" dirty="0" smtClean="0">
                <a:sym typeface="+mn-ea"/>
              </a:rPr>
              <a:t>5.  Write a C program to eliminate the common elements in the given 2 arrays and print only the non repeating elements and the total.</a:t>
            </a:r>
          </a:p>
        </p:txBody>
      </p:sp>
      <p:sp>
        <p:nvSpPr>
          <p:cNvPr id="8" name="Rectangle 7"/>
          <p:cNvSpPr/>
          <p:nvPr/>
        </p:nvSpPr>
        <p:spPr>
          <a:xfrm>
            <a:off x="3540125" y="1989733"/>
            <a:ext cx="2510155" cy="2891790"/>
          </a:xfrm>
          <a:prstGeom prst="rect">
            <a:avLst/>
          </a:prstGeom>
        </p:spPr>
        <p:txBody>
          <a:bodyPr wrap="square">
            <a:spAutoFit/>
          </a:bodyPr>
          <a:lstStyle/>
          <a:p>
            <a:pPr algn="l">
              <a:lnSpc>
                <a:spcPct val="130000"/>
              </a:lnSpc>
              <a:buNone/>
            </a:pPr>
            <a:r>
              <a:rPr lang="en-US" sz="2000" b="1" dirty="0" smtClean="0"/>
              <a:t>Input:</a:t>
            </a:r>
            <a:r>
              <a:rPr lang="en-US" sz="2000" dirty="0" smtClean="0"/>
              <a:t> </a:t>
            </a:r>
          </a:p>
          <a:p>
            <a:pPr algn="l">
              <a:lnSpc>
                <a:spcPct val="130000"/>
              </a:lnSpc>
              <a:buNone/>
            </a:pPr>
            <a:r>
              <a:rPr lang="en-US" sz="2000" dirty="0" smtClean="0"/>
              <a:t>2 3</a:t>
            </a:r>
          </a:p>
          <a:p>
            <a:pPr algn="l">
              <a:lnSpc>
                <a:spcPct val="130000"/>
              </a:lnSpc>
              <a:buNone/>
            </a:pPr>
            <a:r>
              <a:rPr lang="en-US" sz="2000" dirty="0" smtClean="0"/>
              <a:t>1 2</a:t>
            </a:r>
          </a:p>
          <a:p>
            <a:pPr algn="l">
              <a:lnSpc>
                <a:spcPct val="130000"/>
              </a:lnSpc>
              <a:buNone/>
            </a:pPr>
            <a:r>
              <a:rPr lang="en-US" sz="2000" dirty="0" smtClean="0"/>
              <a:t>4 5 6</a:t>
            </a:r>
          </a:p>
          <a:p>
            <a:pPr algn="l">
              <a:lnSpc>
                <a:spcPct val="130000"/>
              </a:lnSpc>
              <a:buNone/>
            </a:pPr>
            <a:r>
              <a:rPr lang="en-US" sz="2000" b="1" dirty="0" smtClean="0"/>
              <a:t>Output: </a:t>
            </a:r>
          </a:p>
          <a:p>
            <a:pPr algn="l">
              <a:lnSpc>
                <a:spcPct val="130000"/>
              </a:lnSpc>
              <a:buNone/>
            </a:pPr>
            <a:r>
              <a:rPr lang="en-US" sz="2000" dirty="0" smtClean="0"/>
              <a:t>1 2 4 5 6</a:t>
            </a:r>
          </a:p>
          <a:p>
            <a:pPr algn="l">
              <a:lnSpc>
                <a:spcPct val="130000"/>
              </a:lnSpc>
              <a:buNone/>
            </a:pPr>
            <a:r>
              <a:rPr lang="en-US" sz="2000" dirty="0" smtClean="0"/>
              <a:t>5</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62295" y="635"/>
            <a:ext cx="35001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smtClean="0">
              <a:solidFill>
                <a:schemeClr val="bg1"/>
              </a:solidFill>
            </a:endParaRPr>
          </a:p>
        </p:txBody>
      </p:sp>
      <p:sp>
        <p:nvSpPr>
          <p:cNvPr id="6" name="Text Box 5"/>
          <p:cNvSpPr txBox="1"/>
          <p:nvPr/>
        </p:nvSpPr>
        <p:spPr>
          <a:xfrm>
            <a:off x="152400" y="57150"/>
            <a:ext cx="5334000" cy="4708981"/>
          </a:xfrm>
          <a:prstGeom prst="rect">
            <a:avLst/>
          </a:prstGeom>
          <a:noFill/>
        </p:spPr>
        <p:txBody>
          <a:bodyPr wrap="square" rtlCol="0" anchor="t">
            <a:spAutoFit/>
          </a:bodyPr>
          <a:lstStyle/>
          <a:p>
            <a:r>
              <a:rPr lang="en-US" sz="2000" dirty="0" smtClean="0"/>
              <a:t>#include&lt;stdio.h&gt;</a:t>
            </a:r>
          </a:p>
          <a:p>
            <a:r>
              <a:rPr lang="en-US" sz="2000" dirty="0" smtClean="0"/>
              <a:t>int Not_common (int *arr1, int *arr2, int l1, int l2)</a:t>
            </a:r>
          </a:p>
          <a:p>
            <a:r>
              <a:rPr lang="en-US" sz="2000" dirty="0" smtClean="0"/>
              <a:t>{</a:t>
            </a:r>
          </a:p>
          <a:p>
            <a:r>
              <a:rPr lang="en-US" sz="2000" dirty="0" smtClean="0"/>
              <a:t>    int count =0, flag, </a:t>
            </a:r>
            <a:r>
              <a:rPr lang="en-US" sz="2000" dirty="0" err="1" smtClean="0"/>
              <a:t>i</a:t>
            </a:r>
            <a:r>
              <a:rPr lang="en-US" sz="2000" dirty="0" smtClean="0"/>
              <a:t>, j;</a:t>
            </a:r>
          </a:p>
          <a:p>
            <a:r>
              <a:rPr lang="en-US" sz="2000" dirty="0" smtClean="0"/>
              <a:t>    for(</a:t>
            </a:r>
            <a:r>
              <a:rPr lang="en-US" sz="2000" dirty="0" err="1" smtClean="0"/>
              <a:t>i</a:t>
            </a:r>
            <a:r>
              <a:rPr lang="en-US" sz="2000" dirty="0" smtClean="0"/>
              <a:t>=0; </a:t>
            </a:r>
            <a:r>
              <a:rPr lang="en-US" sz="2000" dirty="0" err="1" smtClean="0"/>
              <a:t>i</a:t>
            </a:r>
            <a:r>
              <a:rPr lang="en-US" sz="2000" dirty="0" smtClean="0"/>
              <a:t>&lt;l1; </a:t>
            </a:r>
            <a:r>
              <a:rPr lang="en-US" sz="2000" dirty="0" err="1" smtClean="0"/>
              <a:t>i</a:t>
            </a:r>
            <a:r>
              <a:rPr lang="en-US" sz="2000" dirty="0" smtClean="0"/>
              <a:t>++)</a:t>
            </a:r>
          </a:p>
          <a:p>
            <a:r>
              <a:rPr lang="en-US" sz="2000" dirty="0" smtClean="0"/>
              <a:t>    {</a:t>
            </a:r>
          </a:p>
          <a:p>
            <a:r>
              <a:rPr lang="en-US" sz="2000" dirty="0" smtClean="0"/>
              <a:t>        flag=0;</a:t>
            </a:r>
          </a:p>
          <a:p>
            <a:r>
              <a:rPr lang="en-US" sz="2000" dirty="0" smtClean="0"/>
              <a:t>        for(j=0; j&lt;l2; j++)</a:t>
            </a:r>
          </a:p>
          <a:p>
            <a:r>
              <a:rPr lang="en-US" sz="2000" dirty="0" smtClean="0"/>
              <a:t>        {</a:t>
            </a:r>
          </a:p>
          <a:p>
            <a:r>
              <a:rPr lang="en-US" sz="2000" dirty="0" smtClean="0"/>
              <a:t>                if(arr1[</a:t>
            </a:r>
            <a:r>
              <a:rPr lang="en-US" sz="2000" dirty="0" err="1" smtClean="0"/>
              <a:t>i</a:t>
            </a:r>
            <a:r>
              <a:rPr lang="en-US" sz="2000" dirty="0" smtClean="0"/>
              <a:t>] == arr2[j])</a:t>
            </a:r>
          </a:p>
          <a:p>
            <a:r>
              <a:rPr lang="en-US" sz="2000" dirty="0" smtClean="0"/>
              <a:t>                  {            </a:t>
            </a:r>
          </a:p>
          <a:p>
            <a:r>
              <a:rPr lang="en-US" sz="2000" dirty="0" smtClean="0"/>
              <a:t>		flag=1;</a:t>
            </a:r>
          </a:p>
          <a:p>
            <a:r>
              <a:rPr lang="en-US" sz="2000" dirty="0" smtClean="0"/>
              <a:t>		break;</a:t>
            </a:r>
          </a:p>
          <a:p>
            <a:r>
              <a:rPr lang="en-US" sz="2000" dirty="0" smtClean="0"/>
              <a:t>                   }</a:t>
            </a:r>
          </a:p>
          <a:p>
            <a:r>
              <a:rPr lang="en-US" sz="2000" dirty="0" smtClean="0"/>
              <a:t>        } </a:t>
            </a:r>
          </a:p>
        </p:txBody>
      </p:sp>
      <p:sp>
        <p:nvSpPr>
          <p:cNvPr id="8" name="Rectangle 7"/>
          <p:cNvSpPr/>
          <p:nvPr/>
        </p:nvSpPr>
        <p:spPr>
          <a:xfrm>
            <a:off x="5715000" y="971550"/>
            <a:ext cx="3276600" cy="2862322"/>
          </a:xfrm>
          <a:prstGeom prst="rect">
            <a:avLst/>
          </a:prstGeom>
        </p:spPr>
        <p:txBody>
          <a:bodyPr wrap="square">
            <a:spAutoFit/>
          </a:bodyPr>
          <a:lstStyle/>
          <a:p>
            <a:pPr>
              <a:lnSpc>
                <a:spcPct val="150000"/>
              </a:lnSpc>
            </a:pPr>
            <a:r>
              <a:rPr lang="en-US" sz="2000" dirty="0" smtClean="0">
                <a:solidFill>
                  <a:schemeClr val="bg1"/>
                </a:solidFill>
              </a:rPr>
              <a:t>       if(flag ==0)</a:t>
            </a:r>
          </a:p>
          <a:p>
            <a:pPr>
              <a:lnSpc>
                <a:spcPct val="150000"/>
              </a:lnSpc>
            </a:pPr>
            <a:r>
              <a:rPr lang="en-US" sz="2000" dirty="0" smtClean="0">
                <a:solidFill>
                  <a:schemeClr val="bg1"/>
                </a:solidFill>
              </a:rPr>
              <a:t>        {         </a:t>
            </a:r>
          </a:p>
          <a:p>
            <a:pPr>
              <a:lnSpc>
                <a:spcPct val="150000"/>
              </a:lnSpc>
            </a:pPr>
            <a:r>
              <a:rPr lang="en-US" sz="2000" dirty="0" smtClean="0">
                <a:solidFill>
                  <a:schemeClr val="bg1"/>
                </a:solidFill>
              </a:rPr>
              <a:t>	count++;</a:t>
            </a:r>
          </a:p>
          <a:p>
            <a:pPr>
              <a:lnSpc>
                <a:spcPct val="150000"/>
              </a:lnSpc>
            </a:pPr>
            <a:r>
              <a:rPr lang="en-US" sz="2000" dirty="0" smtClean="0">
                <a:solidFill>
                  <a:schemeClr val="bg1"/>
                </a:solidFill>
              </a:rPr>
              <a:t>	printf("%d,", arr1[</a:t>
            </a:r>
            <a:r>
              <a:rPr lang="en-US" sz="2000" dirty="0" err="1" smtClean="0">
                <a:solidFill>
                  <a:schemeClr val="bg1"/>
                </a:solidFill>
              </a:rPr>
              <a:t>i</a:t>
            </a:r>
            <a:r>
              <a:rPr lang="en-US" sz="2000" dirty="0" smtClean="0">
                <a:solidFill>
                  <a:schemeClr val="bg1"/>
                </a:solidFill>
              </a:rPr>
              <a:t>]);       </a:t>
            </a:r>
          </a:p>
          <a:p>
            <a:pPr>
              <a:lnSpc>
                <a:spcPct val="150000"/>
              </a:lnSpc>
            </a:pPr>
            <a:r>
              <a:rPr lang="en-US" sz="2000" dirty="0" smtClean="0">
                <a:solidFill>
                  <a:schemeClr val="bg1"/>
                </a:solidFill>
              </a:rPr>
              <a:t>         }</a:t>
            </a:r>
          </a:p>
          <a:p>
            <a:pPr>
              <a:lnSpc>
                <a:spcPct val="150000"/>
              </a:lnSpc>
            </a:pPr>
            <a:r>
              <a:rPr lang="en-US" sz="2000" dirty="0" smtClean="0">
                <a:solidFill>
                  <a:schemeClr val="bg1"/>
                </a:solidFill>
              </a:rPr>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67200" y="635"/>
            <a:ext cx="489521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smtClean="0">
              <a:solidFill>
                <a:schemeClr val="bg1"/>
              </a:solidFill>
            </a:endParaRPr>
          </a:p>
        </p:txBody>
      </p:sp>
      <p:sp>
        <p:nvSpPr>
          <p:cNvPr id="6" name="Text Box 5"/>
          <p:cNvSpPr txBox="1"/>
          <p:nvPr/>
        </p:nvSpPr>
        <p:spPr>
          <a:xfrm>
            <a:off x="152400" y="133350"/>
            <a:ext cx="4191000" cy="5016758"/>
          </a:xfrm>
          <a:prstGeom prst="rect">
            <a:avLst/>
          </a:prstGeom>
          <a:noFill/>
        </p:spPr>
        <p:txBody>
          <a:bodyPr wrap="square" rtlCol="0" anchor="t">
            <a:spAutoFit/>
          </a:bodyPr>
          <a:lstStyle/>
          <a:p>
            <a:r>
              <a:rPr lang="en-US" sz="2000" dirty="0" smtClean="0"/>
              <a:t> for(</a:t>
            </a:r>
            <a:r>
              <a:rPr lang="en-US" sz="2000" dirty="0" err="1" smtClean="0"/>
              <a:t>i</a:t>
            </a:r>
            <a:r>
              <a:rPr lang="en-US" sz="2000" dirty="0" smtClean="0"/>
              <a:t>=0; </a:t>
            </a:r>
            <a:r>
              <a:rPr lang="en-US" sz="2000" dirty="0" err="1" smtClean="0"/>
              <a:t>i</a:t>
            </a:r>
            <a:r>
              <a:rPr lang="en-US" sz="2000" dirty="0" smtClean="0"/>
              <a:t>&lt;l2; </a:t>
            </a:r>
            <a:r>
              <a:rPr lang="en-US" sz="2000" dirty="0" err="1" smtClean="0"/>
              <a:t>i</a:t>
            </a:r>
            <a:r>
              <a:rPr lang="en-US" sz="2000" dirty="0" smtClean="0"/>
              <a:t>++)</a:t>
            </a:r>
          </a:p>
          <a:p>
            <a:r>
              <a:rPr lang="en-US" sz="2000" dirty="0" smtClean="0"/>
              <a:t>    {</a:t>
            </a:r>
          </a:p>
          <a:p>
            <a:r>
              <a:rPr lang="en-US" sz="2000" dirty="0" smtClean="0"/>
              <a:t>        flag=0;</a:t>
            </a:r>
          </a:p>
          <a:p>
            <a:r>
              <a:rPr lang="en-US" sz="2000" dirty="0" smtClean="0"/>
              <a:t>        for(j=0; j&lt;l1; j++)</a:t>
            </a:r>
          </a:p>
          <a:p>
            <a:r>
              <a:rPr lang="en-US" sz="2000" dirty="0" smtClean="0"/>
              <a:t>        {</a:t>
            </a:r>
          </a:p>
          <a:p>
            <a:r>
              <a:rPr lang="en-US" sz="2000" dirty="0" smtClean="0"/>
              <a:t>            if(arr2[</a:t>
            </a:r>
            <a:r>
              <a:rPr lang="en-US" sz="2000" dirty="0" err="1" smtClean="0"/>
              <a:t>i</a:t>
            </a:r>
            <a:r>
              <a:rPr lang="en-US" sz="2000" dirty="0" smtClean="0"/>
              <a:t>] == arr1[j])</a:t>
            </a:r>
          </a:p>
          <a:p>
            <a:r>
              <a:rPr lang="en-US" sz="2000" dirty="0" smtClean="0"/>
              <a:t>               {        flag=1;      break;         }</a:t>
            </a:r>
          </a:p>
          <a:p>
            <a:r>
              <a:rPr lang="en-US" sz="2000" dirty="0" smtClean="0"/>
              <a:t>        }</a:t>
            </a:r>
          </a:p>
          <a:p>
            <a:r>
              <a:rPr lang="en-US" sz="2000" dirty="0" smtClean="0"/>
              <a:t>        if(flag ==0)</a:t>
            </a:r>
          </a:p>
          <a:p>
            <a:r>
              <a:rPr lang="en-US" sz="2000" dirty="0" smtClean="0"/>
              <a:t>        {</a:t>
            </a:r>
          </a:p>
          <a:p>
            <a:r>
              <a:rPr lang="en-US" sz="2000" dirty="0" smtClean="0"/>
              <a:t>            count++;</a:t>
            </a:r>
          </a:p>
          <a:p>
            <a:r>
              <a:rPr lang="en-US" sz="2000" dirty="0" smtClean="0"/>
              <a:t>            printf("%d,", arr2[</a:t>
            </a:r>
            <a:r>
              <a:rPr lang="en-US" sz="2000" dirty="0" err="1" smtClean="0"/>
              <a:t>i</a:t>
            </a:r>
            <a:r>
              <a:rPr lang="en-US" sz="2000" dirty="0" smtClean="0"/>
              <a:t>]);</a:t>
            </a:r>
          </a:p>
          <a:p>
            <a:r>
              <a:rPr lang="en-US" sz="2000" dirty="0" smtClean="0"/>
              <a:t>         }</a:t>
            </a:r>
          </a:p>
          <a:p>
            <a:r>
              <a:rPr lang="en-US" sz="2000" dirty="0" smtClean="0"/>
              <a:t>    }</a:t>
            </a:r>
          </a:p>
          <a:p>
            <a:r>
              <a:rPr lang="en-US" sz="2000" dirty="0" smtClean="0"/>
              <a:t>    return count;</a:t>
            </a:r>
          </a:p>
          <a:p>
            <a:r>
              <a:rPr lang="en-US" sz="2000" dirty="0" smtClean="0"/>
              <a:t>}</a:t>
            </a:r>
          </a:p>
        </p:txBody>
      </p:sp>
      <p:sp>
        <p:nvSpPr>
          <p:cNvPr id="8" name="Rectangle 7"/>
          <p:cNvSpPr/>
          <p:nvPr/>
        </p:nvSpPr>
        <p:spPr>
          <a:xfrm>
            <a:off x="4267200" y="-19050"/>
            <a:ext cx="4953000" cy="5170646"/>
          </a:xfrm>
          <a:prstGeom prst="rect">
            <a:avLst/>
          </a:prstGeom>
        </p:spPr>
        <p:txBody>
          <a:bodyPr wrap="square">
            <a:spAutoFit/>
          </a:bodyPr>
          <a:lstStyle/>
          <a:p>
            <a:pPr>
              <a:lnSpc>
                <a:spcPct val="150000"/>
              </a:lnSpc>
            </a:pPr>
            <a:r>
              <a:rPr lang="en-US" sz="2000" dirty="0" smtClean="0">
                <a:solidFill>
                  <a:schemeClr val="bg1"/>
                </a:solidFill>
              </a:rPr>
              <a:t>int main()  {</a:t>
            </a:r>
          </a:p>
          <a:p>
            <a:pPr>
              <a:lnSpc>
                <a:spcPct val="150000"/>
              </a:lnSpc>
            </a:pPr>
            <a:r>
              <a:rPr lang="en-US" sz="2000" dirty="0" smtClean="0">
                <a:solidFill>
                  <a:schemeClr val="bg1"/>
                </a:solidFill>
              </a:rPr>
              <a:t>    </a:t>
            </a:r>
            <a:r>
              <a:rPr lang="en-US" sz="2000" dirty="0" err="1" smtClean="0">
                <a:solidFill>
                  <a:schemeClr val="bg1"/>
                </a:solidFill>
              </a:rPr>
              <a:t>int</a:t>
            </a:r>
            <a:r>
              <a:rPr lang="en-US" sz="2000" dirty="0" smtClean="0">
                <a:solidFill>
                  <a:schemeClr val="bg1"/>
                </a:solidFill>
              </a:rPr>
              <a:t> len1,len2, result, </a:t>
            </a:r>
            <a:r>
              <a:rPr lang="en-US" sz="2000" dirty="0" err="1" smtClean="0">
                <a:solidFill>
                  <a:schemeClr val="bg1"/>
                </a:solidFill>
              </a:rPr>
              <a:t>i</a:t>
            </a:r>
            <a:r>
              <a:rPr lang="en-US" sz="2000" dirty="0" smtClean="0">
                <a:solidFill>
                  <a:schemeClr val="bg1"/>
                </a:solidFill>
              </a:rPr>
              <a:t>, j, arr1[10],arr2[10];</a:t>
            </a:r>
          </a:p>
          <a:p>
            <a:pPr>
              <a:lnSpc>
                <a:spcPct val="150000"/>
              </a:lnSpc>
            </a:pPr>
            <a:r>
              <a:rPr lang="en-US" sz="2000" dirty="0" smtClean="0">
                <a:solidFill>
                  <a:schemeClr val="bg1"/>
                </a:solidFill>
              </a:rPr>
              <a:t>    scanf("%d %d", &amp;len1, &amp;len2);   </a:t>
            </a:r>
          </a:p>
          <a:p>
            <a:pPr>
              <a:lnSpc>
                <a:spcPct val="150000"/>
              </a:lnSpc>
            </a:pPr>
            <a:r>
              <a:rPr lang="en-US" sz="2000" dirty="0" smtClean="0">
                <a:solidFill>
                  <a:schemeClr val="bg1"/>
                </a:solidFill>
              </a:rPr>
              <a:t>    for(</a:t>
            </a:r>
            <a:r>
              <a:rPr lang="en-US" sz="2000" dirty="0" err="1" smtClean="0">
                <a:solidFill>
                  <a:schemeClr val="bg1"/>
                </a:solidFill>
              </a:rPr>
              <a:t>i</a:t>
            </a:r>
            <a:r>
              <a:rPr lang="en-US" sz="2000" dirty="0" smtClean="0">
                <a:solidFill>
                  <a:schemeClr val="bg1"/>
                </a:solidFill>
              </a:rPr>
              <a:t>=0; </a:t>
            </a:r>
            <a:r>
              <a:rPr lang="en-US" sz="2000" dirty="0" err="1" smtClean="0">
                <a:solidFill>
                  <a:schemeClr val="bg1"/>
                </a:solidFill>
              </a:rPr>
              <a:t>i</a:t>
            </a:r>
            <a:r>
              <a:rPr lang="en-US" sz="2000" dirty="0" smtClean="0">
                <a:solidFill>
                  <a:schemeClr val="bg1"/>
                </a:solidFill>
              </a:rPr>
              <a:t>&lt;len1; </a:t>
            </a:r>
            <a:r>
              <a:rPr lang="en-US" sz="2000" dirty="0" err="1" smtClean="0">
                <a:solidFill>
                  <a:schemeClr val="bg1"/>
                </a:solidFill>
              </a:rPr>
              <a:t>i</a:t>
            </a:r>
            <a:r>
              <a:rPr lang="en-US" sz="2000" dirty="0" smtClean="0">
                <a:solidFill>
                  <a:schemeClr val="bg1"/>
                </a:solidFill>
              </a:rPr>
              <a:t>++)</a:t>
            </a:r>
          </a:p>
          <a:p>
            <a:pPr>
              <a:lnSpc>
                <a:spcPct val="150000"/>
              </a:lnSpc>
            </a:pPr>
            <a:r>
              <a:rPr lang="en-US" sz="2000" dirty="0" smtClean="0">
                <a:solidFill>
                  <a:schemeClr val="bg1"/>
                </a:solidFill>
              </a:rPr>
              <a:t>            scanf("%d", &amp;arr1[</a:t>
            </a:r>
            <a:r>
              <a:rPr lang="en-US" sz="2000" dirty="0" err="1" smtClean="0">
                <a:solidFill>
                  <a:schemeClr val="bg1"/>
                </a:solidFill>
              </a:rPr>
              <a:t>i</a:t>
            </a:r>
            <a:r>
              <a:rPr lang="en-US" sz="2000" dirty="0" smtClean="0">
                <a:solidFill>
                  <a:schemeClr val="bg1"/>
                </a:solidFill>
              </a:rPr>
              <a:t>]); </a:t>
            </a:r>
          </a:p>
          <a:p>
            <a:pPr>
              <a:lnSpc>
                <a:spcPct val="150000"/>
              </a:lnSpc>
            </a:pPr>
            <a:r>
              <a:rPr lang="en-US" sz="2000" dirty="0" smtClean="0">
                <a:solidFill>
                  <a:schemeClr val="bg1"/>
                </a:solidFill>
              </a:rPr>
              <a:t>    for(</a:t>
            </a:r>
            <a:r>
              <a:rPr lang="en-US" sz="2000" dirty="0" err="1" smtClean="0">
                <a:solidFill>
                  <a:schemeClr val="bg1"/>
                </a:solidFill>
              </a:rPr>
              <a:t>i</a:t>
            </a:r>
            <a:r>
              <a:rPr lang="en-US" sz="2000" dirty="0" smtClean="0">
                <a:solidFill>
                  <a:schemeClr val="bg1"/>
                </a:solidFill>
              </a:rPr>
              <a:t>=0; </a:t>
            </a:r>
            <a:r>
              <a:rPr lang="en-US" sz="2000" dirty="0" err="1" smtClean="0">
                <a:solidFill>
                  <a:schemeClr val="bg1"/>
                </a:solidFill>
              </a:rPr>
              <a:t>i</a:t>
            </a:r>
            <a:r>
              <a:rPr lang="en-US" sz="2000" dirty="0" smtClean="0">
                <a:solidFill>
                  <a:schemeClr val="bg1"/>
                </a:solidFill>
              </a:rPr>
              <a:t>&lt;len2; </a:t>
            </a:r>
            <a:r>
              <a:rPr lang="en-US" sz="2000" dirty="0" err="1" smtClean="0">
                <a:solidFill>
                  <a:schemeClr val="bg1"/>
                </a:solidFill>
              </a:rPr>
              <a:t>i</a:t>
            </a:r>
            <a:r>
              <a:rPr lang="en-US" sz="2000" dirty="0" smtClean="0">
                <a:solidFill>
                  <a:schemeClr val="bg1"/>
                </a:solidFill>
              </a:rPr>
              <a:t>++)</a:t>
            </a:r>
          </a:p>
          <a:p>
            <a:pPr>
              <a:lnSpc>
                <a:spcPct val="150000"/>
              </a:lnSpc>
            </a:pPr>
            <a:r>
              <a:rPr lang="en-US" sz="2000" dirty="0" smtClean="0">
                <a:solidFill>
                  <a:schemeClr val="bg1"/>
                </a:solidFill>
              </a:rPr>
              <a:t>            scanf("%d", &amp;arr2[</a:t>
            </a:r>
            <a:r>
              <a:rPr lang="en-US" sz="2000" dirty="0" err="1" smtClean="0">
                <a:solidFill>
                  <a:schemeClr val="bg1"/>
                </a:solidFill>
              </a:rPr>
              <a:t>i</a:t>
            </a:r>
            <a:r>
              <a:rPr lang="en-US" sz="2000" dirty="0" smtClean="0">
                <a:solidFill>
                  <a:schemeClr val="bg1"/>
                </a:solidFill>
              </a:rPr>
              <a:t>]);</a:t>
            </a:r>
          </a:p>
          <a:p>
            <a:pPr>
              <a:lnSpc>
                <a:spcPct val="150000"/>
              </a:lnSpc>
            </a:pPr>
            <a:r>
              <a:rPr lang="en-US" sz="2000" dirty="0" smtClean="0">
                <a:solidFill>
                  <a:schemeClr val="bg1"/>
                </a:solidFill>
              </a:rPr>
              <a:t>    result = Not_common (arr1,arr2,len1,len2);</a:t>
            </a:r>
          </a:p>
          <a:p>
            <a:pPr>
              <a:lnSpc>
                <a:spcPct val="150000"/>
              </a:lnSpc>
            </a:pPr>
            <a:r>
              <a:rPr lang="en-US" sz="2000" dirty="0" smtClean="0">
                <a:solidFill>
                  <a:schemeClr val="bg1"/>
                </a:solidFill>
              </a:rPr>
              <a:t>    printf("\n %d", result);</a:t>
            </a:r>
          </a:p>
          <a:p>
            <a:pPr>
              <a:lnSpc>
                <a:spcPct val="150000"/>
              </a:lnSpc>
            </a:pPr>
            <a:r>
              <a:rPr lang="en-US" sz="2000" dirty="0" smtClean="0">
                <a:solidFill>
                  <a:schemeClr val="bg1"/>
                </a:solidFill>
              </a:rPr>
              <a:t>    return 0; 	</a:t>
            </a:r>
          </a:p>
          <a:p>
            <a:pPr>
              <a:lnSpc>
                <a:spcPct val="150000"/>
              </a:lnSpc>
            </a:pPr>
            <a:r>
              <a:rPr lang="en-US" sz="2000" dirty="0" smtClean="0">
                <a:solidFill>
                  <a:schemeClr val="bg1"/>
                </a:solidFill>
              </a:rPr>
              <a:t>}</a:t>
            </a:r>
            <a:endParaRPr lang="en-US" sz="20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047750"/>
            <a:ext cx="3505200" cy="3323987"/>
          </a:xfrm>
          <a:prstGeom prst="rect">
            <a:avLst/>
          </a:prstGeom>
          <a:noFill/>
        </p:spPr>
        <p:txBody>
          <a:bodyPr wrap="square" rtlCol="0">
            <a:spAutoFit/>
          </a:bodyPr>
          <a:lstStyle/>
          <a:p>
            <a:pPr algn="just">
              <a:lnSpc>
                <a:spcPct val="150000"/>
              </a:lnSpc>
            </a:pPr>
            <a:r>
              <a:rPr lang="en-US" sz="2000" dirty="0" smtClean="0"/>
              <a:t>C program to add two matrices, i.e., compute the sum of two matrices and then print it. Firstly a user will be asked to enter the order of matrix (number of rows and columns) and then two matrices. </a:t>
            </a:r>
          </a:p>
        </p:txBody>
      </p:sp>
      <p:sp>
        <p:nvSpPr>
          <p:cNvPr id="6" name="Text Box 5"/>
          <p:cNvSpPr txBox="1"/>
          <p:nvPr/>
        </p:nvSpPr>
        <p:spPr>
          <a:xfrm>
            <a:off x="609600" y="398145"/>
            <a:ext cx="5713730" cy="497205"/>
          </a:xfrm>
          <a:prstGeom prst="rect">
            <a:avLst/>
          </a:prstGeom>
          <a:noFill/>
        </p:spPr>
        <p:txBody>
          <a:bodyPr wrap="square" rtlCol="0" anchor="t">
            <a:spAutoFit/>
          </a:bodyPr>
          <a:lstStyle/>
          <a:p>
            <a:pPr algn="l">
              <a:lnSpc>
                <a:spcPct val="120000"/>
              </a:lnSpc>
            </a:pPr>
            <a:r>
              <a:rPr lang="en-US" sz="2200" b="1" dirty="0" smtClean="0">
                <a:sym typeface="+mn-ea"/>
              </a:rPr>
              <a:t>6.  Write a C program to add two matrices.</a:t>
            </a:r>
          </a:p>
        </p:txBody>
      </p:sp>
      <p:sp>
        <p:nvSpPr>
          <p:cNvPr id="8" name="Rectangle 7"/>
          <p:cNvSpPr/>
          <p:nvPr/>
        </p:nvSpPr>
        <p:spPr>
          <a:xfrm>
            <a:off x="4495800" y="1152763"/>
            <a:ext cx="2510155" cy="3323987"/>
          </a:xfrm>
          <a:prstGeom prst="rect">
            <a:avLst/>
          </a:prstGeom>
        </p:spPr>
        <p:txBody>
          <a:bodyPr wrap="square">
            <a:spAutoFit/>
          </a:bodyPr>
          <a:lstStyle/>
          <a:p>
            <a:pPr algn="l">
              <a:lnSpc>
                <a:spcPct val="150000"/>
              </a:lnSpc>
              <a:buNone/>
            </a:pPr>
            <a:r>
              <a:rPr lang="en-US" sz="2000" b="1" dirty="0" smtClean="0"/>
              <a:t>Input:  	3  3 </a:t>
            </a:r>
          </a:p>
          <a:p>
            <a:pPr algn="l">
              <a:lnSpc>
                <a:spcPct val="150000"/>
              </a:lnSpc>
              <a:buNone/>
            </a:pPr>
            <a:r>
              <a:rPr lang="en-US" sz="2000" b="1" dirty="0" smtClean="0"/>
              <a:t>First :	1   3  4</a:t>
            </a:r>
          </a:p>
          <a:p>
            <a:pPr algn="l">
              <a:lnSpc>
                <a:spcPct val="150000"/>
              </a:lnSpc>
              <a:buNone/>
            </a:pPr>
            <a:r>
              <a:rPr lang="en-US" sz="2000" b="1" dirty="0" smtClean="0"/>
              <a:t>	3   4  6</a:t>
            </a:r>
          </a:p>
          <a:p>
            <a:pPr algn="l">
              <a:lnSpc>
                <a:spcPct val="150000"/>
              </a:lnSpc>
              <a:buNone/>
            </a:pPr>
            <a:r>
              <a:rPr lang="en-US" sz="2000" b="1" dirty="0" smtClean="0"/>
              <a:t>	2   1  0</a:t>
            </a:r>
          </a:p>
          <a:p>
            <a:pPr algn="l">
              <a:lnSpc>
                <a:spcPct val="150000"/>
              </a:lnSpc>
              <a:buNone/>
            </a:pPr>
            <a:r>
              <a:rPr lang="en-US" sz="2000" b="1" dirty="0" smtClean="0"/>
              <a:t>Second:	3   1  0</a:t>
            </a:r>
          </a:p>
          <a:p>
            <a:pPr algn="l">
              <a:lnSpc>
                <a:spcPct val="150000"/>
              </a:lnSpc>
              <a:buNone/>
            </a:pPr>
            <a:r>
              <a:rPr lang="en-US" sz="2000" b="1" dirty="0" smtClean="0"/>
              <a:t>	2   0  1</a:t>
            </a:r>
          </a:p>
          <a:p>
            <a:pPr algn="l">
              <a:lnSpc>
                <a:spcPct val="150000"/>
              </a:lnSpc>
              <a:buNone/>
            </a:pPr>
            <a:r>
              <a:rPr lang="en-US" sz="2000" b="1" dirty="0" smtClean="0"/>
              <a:t>	1   2  1</a:t>
            </a:r>
            <a:endParaRPr lang="en-US" sz="2000" dirty="0" smtClean="0"/>
          </a:p>
        </p:txBody>
      </p:sp>
      <p:sp>
        <p:nvSpPr>
          <p:cNvPr id="9" name="Rectangle 8"/>
          <p:cNvSpPr/>
          <p:nvPr/>
        </p:nvSpPr>
        <p:spPr>
          <a:xfrm>
            <a:off x="6633845" y="1152763"/>
            <a:ext cx="2129155" cy="2400657"/>
          </a:xfrm>
          <a:prstGeom prst="rect">
            <a:avLst/>
          </a:prstGeom>
        </p:spPr>
        <p:txBody>
          <a:bodyPr wrap="square">
            <a:spAutoFit/>
          </a:bodyPr>
          <a:lstStyle/>
          <a:p>
            <a:pPr algn="l">
              <a:lnSpc>
                <a:spcPct val="150000"/>
              </a:lnSpc>
              <a:buNone/>
            </a:pPr>
            <a:r>
              <a:rPr lang="en-US" sz="2000" b="1" dirty="0" smtClean="0"/>
              <a:t>Output: 	</a:t>
            </a:r>
          </a:p>
          <a:p>
            <a:pPr algn="l">
              <a:lnSpc>
                <a:spcPct val="150000"/>
              </a:lnSpc>
              <a:buNone/>
            </a:pPr>
            <a:r>
              <a:rPr lang="en-US" sz="2000" b="1" dirty="0" smtClean="0"/>
              <a:t>	Sum:</a:t>
            </a:r>
          </a:p>
          <a:p>
            <a:pPr algn="l">
              <a:lnSpc>
                <a:spcPct val="150000"/>
              </a:lnSpc>
              <a:buNone/>
            </a:pPr>
            <a:r>
              <a:rPr lang="en-US" sz="2000" b="1" dirty="0" smtClean="0"/>
              <a:t>	4    4   4</a:t>
            </a:r>
          </a:p>
          <a:p>
            <a:pPr algn="l">
              <a:lnSpc>
                <a:spcPct val="150000"/>
              </a:lnSpc>
              <a:buNone/>
            </a:pPr>
            <a:r>
              <a:rPr lang="en-US" sz="2000" b="1" dirty="0" smtClean="0"/>
              <a:t>	5    4   7</a:t>
            </a:r>
          </a:p>
          <a:p>
            <a:pPr algn="l">
              <a:lnSpc>
                <a:spcPct val="150000"/>
              </a:lnSpc>
              <a:buNone/>
            </a:pPr>
            <a:r>
              <a:rPr lang="en-US" sz="2000" b="1" dirty="0" smtClean="0"/>
              <a:t>	3    3   1</a:t>
            </a:r>
            <a:endParaRPr lang="en-US" sz="20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67200" y="635"/>
            <a:ext cx="489521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smtClean="0">
              <a:solidFill>
                <a:schemeClr val="bg1"/>
              </a:solidFill>
            </a:endParaRPr>
          </a:p>
        </p:txBody>
      </p:sp>
      <p:sp>
        <p:nvSpPr>
          <p:cNvPr id="6" name="Text Box 5"/>
          <p:cNvSpPr txBox="1"/>
          <p:nvPr/>
        </p:nvSpPr>
        <p:spPr>
          <a:xfrm>
            <a:off x="151130" y="-19050"/>
            <a:ext cx="4039870" cy="3785652"/>
          </a:xfrm>
          <a:prstGeom prst="rect">
            <a:avLst/>
          </a:prstGeom>
          <a:noFill/>
        </p:spPr>
        <p:txBody>
          <a:bodyPr wrap="square" rtlCol="0" anchor="t">
            <a:spAutoFit/>
          </a:bodyPr>
          <a:lstStyle/>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p:txBody>
      </p:sp>
      <p:sp>
        <p:nvSpPr>
          <p:cNvPr id="7" name="Rectangle 6"/>
          <p:cNvSpPr/>
          <p:nvPr/>
        </p:nvSpPr>
        <p:spPr>
          <a:xfrm>
            <a:off x="4572000" y="116503"/>
            <a:ext cx="4800600" cy="4893647"/>
          </a:xfrm>
          <a:prstGeom prst="rect">
            <a:avLst/>
          </a:prstGeom>
        </p:spPr>
        <p:txBody>
          <a:bodyPr wrap="square">
            <a:spAutoFit/>
          </a:bodyPr>
          <a:lstStyle/>
          <a:p>
            <a:pPr>
              <a:lnSpc>
                <a:spcPct val="130000"/>
              </a:lnSpc>
            </a:pPr>
            <a:r>
              <a:rPr lang="en-US" sz="2000" dirty="0" smtClean="0">
                <a:solidFill>
                  <a:schemeClr val="bg1"/>
                </a:solidFill>
              </a:rPr>
              <a:t>printf("Sum:\n");</a:t>
            </a:r>
          </a:p>
          <a:p>
            <a:pPr>
              <a:lnSpc>
                <a:spcPct val="130000"/>
              </a:lnSpc>
            </a:pPr>
            <a:r>
              <a:rPr lang="en-US" sz="2000" dirty="0" smtClean="0">
                <a:solidFill>
                  <a:schemeClr val="bg1"/>
                </a:solidFill>
              </a:rPr>
              <a:t>   for (c = 0; c &lt; m; </a:t>
            </a:r>
            <a:r>
              <a:rPr lang="en-US" sz="2000" dirty="0" err="1" smtClean="0">
                <a:solidFill>
                  <a:schemeClr val="bg1"/>
                </a:solidFill>
              </a:rPr>
              <a:t>c++</a:t>
            </a:r>
            <a:r>
              <a:rPr lang="en-US" sz="2000" dirty="0" smtClean="0">
                <a:solidFill>
                  <a:schemeClr val="bg1"/>
                </a:solidFill>
              </a:rPr>
              <a:t>)</a:t>
            </a:r>
          </a:p>
          <a:p>
            <a:pPr>
              <a:lnSpc>
                <a:spcPct val="130000"/>
              </a:lnSpc>
            </a:pPr>
            <a:r>
              <a:rPr lang="en-US" sz="2000" dirty="0" smtClean="0">
                <a:solidFill>
                  <a:schemeClr val="bg1"/>
                </a:solidFill>
              </a:rPr>
              <a:t>   {</a:t>
            </a:r>
          </a:p>
          <a:p>
            <a:pPr>
              <a:lnSpc>
                <a:spcPct val="130000"/>
              </a:lnSpc>
            </a:pPr>
            <a:r>
              <a:rPr lang="en-US" sz="2000" dirty="0" smtClean="0">
                <a:solidFill>
                  <a:schemeClr val="bg1"/>
                </a:solidFill>
              </a:rPr>
              <a:t>       for (d = 0 ; d &lt; n; d++)</a:t>
            </a:r>
          </a:p>
          <a:p>
            <a:pPr>
              <a:lnSpc>
                <a:spcPct val="130000"/>
              </a:lnSpc>
            </a:pPr>
            <a:r>
              <a:rPr lang="en-US" sz="2000" dirty="0" smtClean="0">
                <a:solidFill>
                  <a:schemeClr val="bg1"/>
                </a:solidFill>
              </a:rPr>
              <a:t>       {</a:t>
            </a:r>
          </a:p>
          <a:p>
            <a:pPr>
              <a:lnSpc>
                <a:spcPct val="130000"/>
              </a:lnSpc>
            </a:pPr>
            <a:r>
              <a:rPr lang="en-US" sz="2000" dirty="0" smtClean="0">
                <a:solidFill>
                  <a:schemeClr val="bg1"/>
                </a:solidFill>
              </a:rPr>
              <a:t>           sum[c][d] = first[c][d] + second[c][d];                   </a:t>
            </a:r>
          </a:p>
          <a:p>
            <a:pPr>
              <a:lnSpc>
                <a:spcPct val="130000"/>
              </a:lnSpc>
            </a:pPr>
            <a:r>
              <a:rPr lang="en-US" sz="2000" dirty="0" smtClean="0">
                <a:solidFill>
                  <a:schemeClr val="bg1"/>
                </a:solidFill>
              </a:rPr>
              <a:t>           printf("%d\t", sum[c][d]);</a:t>
            </a:r>
          </a:p>
          <a:p>
            <a:pPr>
              <a:lnSpc>
                <a:spcPct val="130000"/>
              </a:lnSpc>
            </a:pPr>
            <a:r>
              <a:rPr lang="en-US" sz="2000" dirty="0" smtClean="0">
                <a:solidFill>
                  <a:schemeClr val="bg1"/>
                </a:solidFill>
              </a:rPr>
              <a:t>        }</a:t>
            </a:r>
          </a:p>
          <a:p>
            <a:pPr>
              <a:lnSpc>
                <a:spcPct val="130000"/>
              </a:lnSpc>
            </a:pPr>
            <a:r>
              <a:rPr lang="en-US" sz="2000" dirty="0" smtClean="0">
                <a:solidFill>
                  <a:schemeClr val="bg1"/>
                </a:solidFill>
              </a:rPr>
              <a:t>      printf("\n");</a:t>
            </a:r>
          </a:p>
          <a:p>
            <a:pPr>
              <a:lnSpc>
                <a:spcPct val="130000"/>
              </a:lnSpc>
            </a:pPr>
            <a:r>
              <a:rPr lang="en-US" sz="2000" dirty="0" smtClean="0">
                <a:solidFill>
                  <a:schemeClr val="bg1"/>
                </a:solidFill>
              </a:rPr>
              <a:t>   }</a:t>
            </a:r>
          </a:p>
          <a:p>
            <a:pPr>
              <a:lnSpc>
                <a:spcPct val="130000"/>
              </a:lnSpc>
            </a:pPr>
            <a:r>
              <a:rPr lang="en-US" sz="2000" dirty="0" smtClean="0">
                <a:solidFill>
                  <a:schemeClr val="bg1"/>
                </a:solidFill>
              </a:rPr>
              <a:t>   return 0;</a:t>
            </a:r>
          </a:p>
          <a:p>
            <a:pPr>
              <a:lnSpc>
                <a:spcPct val="130000"/>
              </a:lnSpc>
            </a:pPr>
            <a:r>
              <a:rPr lang="en-US" sz="2000" dirty="0" smtClean="0">
                <a:solidFill>
                  <a:schemeClr val="bg1"/>
                </a:solidFill>
              </a:rPr>
              <a:t>}</a:t>
            </a:r>
            <a:endParaRPr lang="en-US" sz="2000" dirty="0">
              <a:solidFill>
                <a:schemeClr val="bg1"/>
              </a:solidFill>
            </a:endParaRPr>
          </a:p>
        </p:txBody>
      </p:sp>
      <p:sp>
        <p:nvSpPr>
          <p:cNvPr id="8" name="Rectangle 7"/>
          <p:cNvSpPr/>
          <p:nvPr/>
        </p:nvSpPr>
        <p:spPr>
          <a:xfrm>
            <a:off x="152400" y="-19050"/>
            <a:ext cx="3962400" cy="2400657"/>
          </a:xfrm>
          <a:prstGeom prst="rect">
            <a:avLst/>
          </a:prstGeom>
        </p:spPr>
        <p:txBody>
          <a:bodyPr wrap="square">
            <a:spAutoFit/>
          </a:bodyPr>
          <a:lstStyle/>
          <a:p>
            <a:pPr>
              <a:lnSpc>
                <a:spcPct val="150000"/>
              </a:lnSpc>
            </a:pPr>
            <a:r>
              <a:rPr lang="en-US" sz="2000" dirty="0" smtClean="0"/>
              <a:t>#include &lt;stdio.h&gt;</a:t>
            </a:r>
          </a:p>
          <a:p>
            <a:pPr>
              <a:lnSpc>
                <a:spcPct val="150000"/>
              </a:lnSpc>
            </a:pPr>
            <a:r>
              <a:rPr lang="en-US" sz="2000" dirty="0" smtClean="0"/>
              <a:t>int main() {</a:t>
            </a:r>
          </a:p>
          <a:p>
            <a:pPr>
              <a:lnSpc>
                <a:spcPct val="150000"/>
              </a:lnSpc>
            </a:pPr>
            <a:r>
              <a:rPr lang="en-US" sz="2000" dirty="0" smtClean="0"/>
              <a:t>    int m, n, c, d, sum[10][10];</a:t>
            </a:r>
          </a:p>
          <a:p>
            <a:pPr>
              <a:lnSpc>
                <a:spcPct val="150000"/>
              </a:lnSpc>
            </a:pPr>
            <a:r>
              <a:rPr lang="en-US" sz="2000" dirty="0" smtClean="0"/>
              <a:t>    int first[10][10], second[10][10];    </a:t>
            </a:r>
          </a:p>
          <a:p>
            <a:pPr>
              <a:lnSpc>
                <a:spcPct val="150000"/>
              </a:lnSpc>
            </a:pPr>
            <a:r>
              <a:rPr lang="en-US" sz="2000" dirty="0" smtClean="0"/>
              <a:t>    scanf("%</a:t>
            </a:r>
            <a:r>
              <a:rPr lang="en-US" sz="2000" dirty="0" err="1" smtClean="0"/>
              <a:t>d%d</a:t>
            </a:r>
            <a:r>
              <a:rPr lang="en-US" sz="2000" dirty="0" smtClean="0"/>
              <a:t>", &amp;m, &amp;n);    </a:t>
            </a:r>
          </a:p>
        </p:txBody>
      </p:sp>
      <p:sp>
        <p:nvSpPr>
          <p:cNvPr id="9" name="Rectangle 8"/>
          <p:cNvSpPr/>
          <p:nvPr/>
        </p:nvSpPr>
        <p:spPr>
          <a:xfrm>
            <a:off x="381000" y="2266950"/>
            <a:ext cx="3657600" cy="1477328"/>
          </a:xfrm>
          <a:prstGeom prst="rect">
            <a:avLst/>
          </a:prstGeom>
        </p:spPr>
        <p:txBody>
          <a:bodyPr wrap="square">
            <a:spAutoFit/>
          </a:bodyPr>
          <a:lstStyle/>
          <a:p>
            <a:pPr>
              <a:lnSpc>
                <a:spcPct val="150000"/>
              </a:lnSpc>
            </a:pPr>
            <a:r>
              <a:rPr lang="en-US" sz="2000" dirty="0" smtClean="0"/>
              <a:t>for (c = 0; c &lt; m; c++)</a:t>
            </a:r>
          </a:p>
          <a:p>
            <a:pPr>
              <a:lnSpc>
                <a:spcPct val="150000"/>
              </a:lnSpc>
            </a:pPr>
            <a:r>
              <a:rPr lang="en-US" sz="2000" dirty="0" smtClean="0"/>
              <a:t>      for (d = 0; d &lt; n; d++)</a:t>
            </a:r>
          </a:p>
          <a:p>
            <a:pPr>
              <a:lnSpc>
                <a:spcPct val="150000"/>
              </a:lnSpc>
            </a:pPr>
            <a:r>
              <a:rPr lang="en-US" sz="2000" dirty="0" smtClean="0"/>
              <a:t>          scanf("%d", &amp;first[c][d]);    </a:t>
            </a:r>
          </a:p>
        </p:txBody>
      </p:sp>
      <p:sp>
        <p:nvSpPr>
          <p:cNvPr id="10" name="Rectangle 9"/>
          <p:cNvSpPr/>
          <p:nvPr/>
        </p:nvSpPr>
        <p:spPr>
          <a:xfrm>
            <a:off x="381000" y="3609022"/>
            <a:ext cx="4038600" cy="1477328"/>
          </a:xfrm>
          <a:prstGeom prst="rect">
            <a:avLst/>
          </a:prstGeom>
        </p:spPr>
        <p:txBody>
          <a:bodyPr wrap="square">
            <a:spAutoFit/>
          </a:bodyPr>
          <a:lstStyle/>
          <a:p>
            <a:pPr>
              <a:lnSpc>
                <a:spcPct val="150000"/>
              </a:lnSpc>
            </a:pPr>
            <a:r>
              <a:rPr lang="en-US" sz="2000" dirty="0" smtClean="0"/>
              <a:t>for (c = 0; c &lt; m; c++)</a:t>
            </a:r>
          </a:p>
          <a:p>
            <a:pPr>
              <a:lnSpc>
                <a:spcPct val="150000"/>
              </a:lnSpc>
            </a:pPr>
            <a:r>
              <a:rPr lang="en-US" sz="2000" dirty="0" smtClean="0"/>
              <a:t>      for (d = 0 ; d &lt; n; d++)</a:t>
            </a:r>
          </a:p>
          <a:p>
            <a:pPr>
              <a:lnSpc>
                <a:spcPct val="150000"/>
              </a:lnSpc>
            </a:pPr>
            <a:r>
              <a:rPr lang="en-US" sz="2000" dirty="0" smtClean="0"/>
              <a:t>          scanf("%d", &amp;second[c][d]);    </a:t>
            </a:r>
            <a:endParaRPr lang="en-US" sz="20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Right)">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657350"/>
            <a:ext cx="7391400" cy="1938992"/>
          </a:xfrm>
          <a:prstGeom prst="rect">
            <a:avLst/>
          </a:prstGeom>
          <a:noFill/>
        </p:spPr>
        <p:txBody>
          <a:bodyPr wrap="square" rtlCol="0">
            <a:spAutoFit/>
          </a:bodyPr>
          <a:lstStyle/>
          <a:p>
            <a:pPr algn="just">
              <a:lnSpc>
                <a:spcPct val="150000"/>
              </a:lnSpc>
            </a:pPr>
            <a:r>
              <a:rPr lang="en-US" sz="2000" dirty="0" smtClean="0"/>
              <a:t>The user will enter the order of a matrix and then its elements and similarly input the second matrix. If the entered orders of two matrices are such that they can't be multiplied by each other, then an error message is displayed on the screen.</a:t>
            </a:r>
          </a:p>
        </p:txBody>
      </p:sp>
      <p:sp>
        <p:nvSpPr>
          <p:cNvPr id="6" name="Text Box 5"/>
          <p:cNvSpPr txBox="1"/>
          <p:nvPr/>
        </p:nvSpPr>
        <p:spPr>
          <a:xfrm>
            <a:off x="609600" y="668953"/>
            <a:ext cx="6096000" cy="497205"/>
          </a:xfrm>
          <a:prstGeom prst="rect">
            <a:avLst/>
          </a:prstGeom>
          <a:noFill/>
        </p:spPr>
        <p:txBody>
          <a:bodyPr wrap="square" rtlCol="0" anchor="t">
            <a:spAutoFit/>
          </a:bodyPr>
          <a:lstStyle/>
          <a:p>
            <a:pPr algn="l">
              <a:lnSpc>
                <a:spcPct val="120000"/>
              </a:lnSpc>
            </a:pPr>
            <a:r>
              <a:rPr lang="en-US" sz="2200" b="1" dirty="0" smtClean="0">
                <a:sym typeface="+mn-ea"/>
              </a:rPr>
              <a:t>7.  Write a C program to multiply two matrices.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209550"/>
            <a:ext cx="1981200" cy="2400657"/>
          </a:xfrm>
          <a:prstGeom prst="rect">
            <a:avLst/>
          </a:prstGeom>
        </p:spPr>
        <p:txBody>
          <a:bodyPr wrap="square">
            <a:spAutoFit/>
          </a:bodyPr>
          <a:lstStyle/>
          <a:p>
            <a:pPr algn="l">
              <a:lnSpc>
                <a:spcPct val="150000"/>
              </a:lnSpc>
              <a:buNone/>
            </a:pPr>
            <a:r>
              <a:rPr lang="en-US" sz="2000" b="1" dirty="0" smtClean="0"/>
              <a:t>Input:  	</a:t>
            </a:r>
          </a:p>
          <a:p>
            <a:pPr algn="l">
              <a:lnSpc>
                <a:spcPct val="150000"/>
              </a:lnSpc>
              <a:buNone/>
            </a:pPr>
            <a:r>
              <a:rPr lang="en-US" sz="2000" b="1" dirty="0" smtClean="0"/>
              <a:t>First :	3   3 </a:t>
            </a:r>
          </a:p>
          <a:p>
            <a:pPr algn="l">
              <a:lnSpc>
                <a:spcPct val="150000"/>
              </a:lnSpc>
              <a:buNone/>
            </a:pPr>
            <a:r>
              <a:rPr lang="en-US" sz="2000" b="1" dirty="0" smtClean="0"/>
              <a:t>	1   2  0</a:t>
            </a:r>
          </a:p>
          <a:p>
            <a:pPr algn="l">
              <a:lnSpc>
                <a:spcPct val="150000"/>
              </a:lnSpc>
              <a:buNone/>
            </a:pPr>
            <a:r>
              <a:rPr lang="en-US" sz="2000" b="1" dirty="0" smtClean="0"/>
              <a:t>	0   1  1</a:t>
            </a:r>
          </a:p>
          <a:p>
            <a:pPr algn="l">
              <a:lnSpc>
                <a:spcPct val="150000"/>
              </a:lnSpc>
              <a:buNone/>
            </a:pPr>
            <a:r>
              <a:rPr lang="en-US" sz="2000" b="1" dirty="0" smtClean="0"/>
              <a:t>	2   0  1</a:t>
            </a:r>
          </a:p>
        </p:txBody>
      </p:sp>
      <p:sp>
        <p:nvSpPr>
          <p:cNvPr id="7" name="Rectangle 6"/>
          <p:cNvSpPr/>
          <p:nvPr/>
        </p:nvSpPr>
        <p:spPr>
          <a:xfrm>
            <a:off x="5338445" y="247293"/>
            <a:ext cx="2129155" cy="2400657"/>
          </a:xfrm>
          <a:prstGeom prst="rect">
            <a:avLst/>
          </a:prstGeom>
        </p:spPr>
        <p:txBody>
          <a:bodyPr wrap="square">
            <a:spAutoFit/>
          </a:bodyPr>
          <a:lstStyle/>
          <a:p>
            <a:pPr algn="l">
              <a:lnSpc>
                <a:spcPct val="150000"/>
              </a:lnSpc>
              <a:buNone/>
            </a:pPr>
            <a:r>
              <a:rPr lang="en-US" sz="2000" b="1" dirty="0" smtClean="0"/>
              <a:t>Output: 	</a:t>
            </a:r>
          </a:p>
          <a:p>
            <a:pPr algn="l">
              <a:lnSpc>
                <a:spcPct val="150000"/>
              </a:lnSpc>
              <a:buNone/>
            </a:pPr>
            <a:r>
              <a:rPr lang="en-US" sz="2000" b="1" dirty="0" smtClean="0"/>
              <a:t>	Sum:</a:t>
            </a:r>
          </a:p>
          <a:p>
            <a:pPr algn="l">
              <a:lnSpc>
                <a:spcPct val="150000"/>
              </a:lnSpc>
              <a:buNone/>
            </a:pPr>
            <a:r>
              <a:rPr lang="en-US" sz="2000" b="1" dirty="0" smtClean="0"/>
              <a:t>	5    3   4</a:t>
            </a:r>
          </a:p>
          <a:p>
            <a:pPr algn="l">
              <a:lnSpc>
                <a:spcPct val="150000"/>
              </a:lnSpc>
              <a:buNone/>
            </a:pPr>
            <a:r>
              <a:rPr lang="en-US" sz="2000" b="1" dirty="0" smtClean="0"/>
              <a:t>	3    3   2</a:t>
            </a:r>
          </a:p>
          <a:p>
            <a:pPr algn="l">
              <a:lnSpc>
                <a:spcPct val="150000"/>
              </a:lnSpc>
              <a:buNone/>
            </a:pPr>
            <a:r>
              <a:rPr lang="en-US" sz="2000" b="1" dirty="0" smtClean="0"/>
              <a:t>	3    4   5</a:t>
            </a:r>
            <a:endParaRPr lang="en-US" sz="2000" dirty="0" smtClean="0"/>
          </a:p>
        </p:txBody>
      </p:sp>
      <p:sp>
        <p:nvSpPr>
          <p:cNvPr id="9" name="Rectangle 8"/>
          <p:cNvSpPr/>
          <p:nvPr/>
        </p:nvSpPr>
        <p:spPr>
          <a:xfrm>
            <a:off x="2743200" y="209550"/>
            <a:ext cx="1981200" cy="2400657"/>
          </a:xfrm>
          <a:prstGeom prst="rect">
            <a:avLst/>
          </a:prstGeom>
        </p:spPr>
        <p:txBody>
          <a:bodyPr wrap="square">
            <a:spAutoFit/>
          </a:bodyPr>
          <a:lstStyle/>
          <a:p>
            <a:pPr algn="l">
              <a:lnSpc>
                <a:spcPct val="150000"/>
              </a:lnSpc>
              <a:buNone/>
            </a:pPr>
            <a:r>
              <a:rPr lang="en-US" sz="2000" b="1" dirty="0" smtClean="0"/>
              <a:t>Input:  	</a:t>
            </a:r>
          </a:p>
          <a:p>
            <a:pPr>
              <a:lnSpc>
                <a:spcPct val="150000"/>
              </a:lnSpc>
            </a:pPr>
            <a:r>
              <a:rPr lang="en-US" sz="2000" b="1" dirty="0" smtClean="0"/>
              <a:t>Second:	 3   3</a:t>
            </a:r>
          </a:p>
          <a:p>
            <a:pPr>
              <a:lnSpc>
                <a:spcPct val="150000"/>
              </a:lnSpc>
            </a:pPr>
            <a:r>
              <a:rPr lang="en-US" sz="2000" b="1" dirty="0" smtClean="0"/>
              <a:t>	 1   1  2</a:t>
            </a:r>
          </a:p>
          <a:p>
            <a:pPr>
              <a:lnSpc>
                <a:spcPct val="150000"/>
              </a:lnSpc>
            </a:pPr>
            <a:r>
              <a:rPr lang="en-US" sz="2000" b="1" dirty="0" smtClean="0"/>
              <a:t>	 2   1  1</a:t>
            </a:r>
          </a:p>
          <a:p>
            <a:pPr>
              <a:lnSpc>
                <a:spcPct val="150000"/>
              </a:lnSpc>
            </a:pPr>
            <a:r>
              <a:rPr lang="en-US" sz="2000" b="1" dirty="0" smtClean="0"/>
              <a:t>	 1   2  1</a:t>
            </a:r>
          </a:p>
        </p:txBody>
      </p:sp>
      <p:sp>
        <p:nvSpPr>
          <p:cNvPr id="1026" name="AutoShape 2" descr="Image result for matrix multiplic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28" name="AutoShape 4" descr="Image result for matrix multiplic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Image result for matrix multiplic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1" name="Picture 7"/>
          <p:cNvPicPr>
            <a:picLocks noChangeAspect="1" noChangeArrowheads="1"/>
          </p:cNvPicPr>
          <p:nvPr/>
        </p:nvPicPr>
        <p:blipFill>
          <a:blip r:embed="rId2"/>
          <a:srcRect/>
          <a:stretch>
            <a:fillRect/>
          </a:stretch>
        </p:blipFill>
        <p:spPr bwMode="auto">
          <a:xfrm>
            <a:off x="990600" y="2800350"/>
            <a:ext cx="7261713" cy="1619250"/>
          </a:xfrm>
          <a:prstGeom prst="rect">
            <a:avLst/>
          </a:prstGeom>
          <a:noFill/>
          <a:ln w="9525">
            <a:noFill/>
            <a:miter lim="800000"/>
            <a:headEnd/>
            <a:tailEnd/>
          </a:ln>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1"/>
                                        </p:tgtEl>
                                        <p:attrNameLst>
                                          <p:attrName>style.visibility</p:attrName>
                                        </p:attrNameLst>
                                      </p:cBhvr>
                                      <p:to>
                                        <p:strVal val="visible"/>
                                      </p:to>
                                    </p:set>
                                    <p:animEffect transition="in" filter="wipe(left)">
                                      <p:cBhvr>
                                        <p:cTn id="17" dur="10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67200" y="635"/>
            <a:ext cx="489521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smtClean="0">
              <a:solidFill>
                <a:schemeClr val="bg1"/>
              </a:solidFill>
            </a:endParaRPr>
          </a:p>
        </p:txBody>
      </p:sp>
      <p:sp>
        <p:nvSpPr>
          <p:cNvPr id="6" name="Text Box 5"/>
          <p:cNvSpPr txBox="1"/>
          <p:nvPr/>
        </p:nvSpPr>
        <p:spPr>
          <a:xfrm>
            <a:off x="151130" y="-19050"/>
            <a:ext cx="4039870" cy="3785652"/>
          </a:xfrm>
          <a:prstGeom prst="rect">
            <a:avLst/>
          </a:prstGeom>
          <a:noFill/>
        </p:spPr>
        <p:txBody>
          <a:bodyPr wrap="square" rtlCol="0" anchor="t">
            <a:spAutoFit/>
          </a:bodyPr>
          <a:lstStyle/>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p:txBody>
      </p:sp>
      <p:sp>
        <p:nvSpPr>
          <p:cNvPr id="7" name="Rectangle 6"/>
          <p:cNvSpPr/>
          <p:nvPr/>
        </p:nvSpPr>
        <p:spPr>
          <a:xfrm>
            <a:off x="4419600" y="459522"/>
            <a:ext cx="4800600" cy="4093428"/>
          </a:xfrm>
          <a:prstGeom prst="rect">
            <a:avLst/>
          </a:prstGeom>
        </p:spPr>
        <p:txBody>
          <a:bodyPr wrap="square">
            <a:spAutoFit/>
          </a:bodyPr>
          <a:lstStyle/>
          <a:p>
            <a:pPr>
              <a:lnSpc>
                <a:spcPct val="130000"/>
              </a:lnSpc>
            </a:pPr>
            <a:r>
              <a:rPr lang="en-US" sz="2000" dirty="0" smtClean="0">
                <a:solidFill>
                  <a:schemeClr val="bg1"/>
                </a:solidFill>
              </a:rPr>
              <a:t>scanf("%d %d", &amp;r2, &amp;c2);</a:t>
            </a:r>
          </a:p>
          <a:p>
            <a:pPr>
              <a:lnSpc>
                <a:spcPct val="130000"/>
              </a:lnSpc>
            </a:pPr>
            <a:r>
              <a:rPr lang="en-US" sz="2000" dirty="0" smtClean="0">
                <a:solidFill>
                  <a:schemeClr val="bg1"/>
                </a:solidFill>
              </a:rPr>
              <a:t> if (c2 != r2)</a:t>
            </a:r>
          </a:p>
          <a:p>
            <a:pPr>
              <a:lnSpc>
                <a:spcPct val="130000"/>
              </a:lnSpc>
            </a:pPr>
            <a:r>
              <a:rPr lang="en-US" sz="2000" dirty="0" smtClean="0">
                <a:solidFill>
                  <a:schemeClr val="bg1"/>
                </a:solidFill>
              </a:rPr>
              <a:t>    printf("The matrices can't be multiplied </a:t>
            </a:r>
          </a:p>
          <a:p>
            <a:pPr>
              <a:lnSpc>
                <a:spcPct val="130000"/>
              </a:lnSpc>
            </a:pPr>
            <a:r>
              <a:rPr lang="en-US" sz="2000" dirty="0" smtClean="0">
                <a:solidFill>
                  <a:schemeClr val="bg1"/>
                </a:solidFill>
              </a:rPr>
              <a:t>               with each other.\n");</a:t>
            </a:r>
          </a:p>
          <a:p>
            <a:pPr>
              <a:lnSpc>
                <a:spcPct val="130000"/>
              </a:lnSpc>
            </a:pPr>
            <a:r>
              <a:rPr lang="en-US" sz="2000" dirty="0" smtClean="0">
                <a:solidFill>
                  <a:schemeClr val="bg1"/>
                </a:solidFill>
              </a:rPr>
              <a:t>  else</a:t>
            </a:r>
          </a:p>
          <a:p>
            <a:pPr>
              <a:lnSpc>
                <a:spcPct val="130000"/>
              </a:lnSpc>
            </a:pPr>
            <a:r>
              <a:rPr lang="en-US" sz="2000" dirty="0" smtClean="0">
                <a:solidFill>
                  <a:schemeClr val="bg1"/>
                </a:solidFill>
              </a:rPr>
              <a:t>  {</a:t>
            </a:r>
          </a:p>
          <a:p>
            <a:pPr>
              <a:lnSpc>
                <a:spcPct val="130000"/>
              </a:lnSpc>
            </a:pPr>
            <a:r>
              <a:rPr lang="en-US" sz="2000" dirty="0" smtClean="0">
                <a:solidFill>
                  <a:schemeClr val="bg1"/>
                </a:solidFill>
              </a:rPr>
              <a:t>    for (</a:t>
            </a:r>
            <a:r>
              <a:rPr lang="en-US" sz="2000" dirty="0" err="1" smtClean="0">
                <a:solidFill>
                  <a:schemeClr val="bg1"/>
                </a:solidFill>
              </a:rPr>
              <a:t>i</a:t>
            </a:r>
            <a:r>
              <a:rPr lang="en-US" sz="2000" dirty="0" smtClean="0">
                <a:solidFill>
                  <a:schemeClr val="bg1"/>
                </a:solidFill>
              </a:rPr>
              <a:t> = 0; </a:t>
            </a:r>
            <a:r>
              <a:rPr lang="en-US" sz="2000" dirty="0" err="1" smtClean="0">
                <a:solidFill>
                  <a:schemeClr val="bg1"/>
                </a:solidFill>
              </a:rPr>
              <a:t>i</a:t>
            </a:r>
            <a:r>
              <a:rPr lang="en-US" sz="2000" dirty="0" smtClean="0">
                <a:solidFill>
                  <a:schemeClr val="bg1"/>
                </a:solidFill>
              </a:rPr>
              <a:t> &lt; r2; </a:t>
            </a:r>
            <a:r>
              <a:rPr lang="en-US" sz="2000" dirty="0" err="1" smtClean="0">
                <a:solidFill>
                  <a:schemeClr val="bg1"/>
                </a:solidFill>
              </a:rPr>
              <a:t>i</a:t>
            </a:r>
            <a:r>
              <a:rPr lang="en-US" sz="2000" dirty="0" smtClean="0">
                <a:solidFill>
                  <a:schemeClr val="bg1"/>
                </a:solidFill>
              </a:rPr>
              <a:t>++)</a:t>
            </a:r>
          </a:p>
          <a:p>
            <a:pPr>
              <a:lnSpc>
                <a:spcPct val="130000"/>
              </a:lnSpc>
            </a:pPr>
            <a:r>
              <a:rPr lang="en-US" sz="2000" dirty="0" smtClean="0">
                <a:solidFill>
                  <a:schemeClr val="bg1"/>
                </a:solidFill>
              </a:rPr>
              <a:t>         for (j = 0; j &lt; c2; j++)</a:t>
            </a:r>
          </a:p>
          <a:p>
            <a:pPr>
              <a:lnSpc>
                <a:spcPct val="130000"/>
              </a:lnSpc>
            </a:pPr>
            <a:r>
              <a:rPr lang="en-US" sz="2000" dirty="0" smtClean="0">
                <a:solidFill>
                  <a:schemeClr val="bg1"/>
                </a:solidFill>
              </a:rPr>
              <a:t>               scanf("%d", &amp;second[</a:t>
            </a:r>
            <a:r>
              <a:rPr lang="en-US" sz="2000" dirty="0" err="1" smtClean="0">
                <a:solidFill>
                  <a:schemeClr val="bg1"/>
                </a:solidFill>
              </a:rPr>
              <a:t>i</a:t>
            </a:r>
            <a:r>
              <a:rPr lang="en-US" sz="2000" dirty="0" smtClean="0">
                <a:solidFill>
                  <a:schemeClr val="bg1"/>
                </a:solidFill>
              </a:rPr>
              <a:t>][j]);</a:t>
            </a:r>
          </a:p>
          <a:p>
            <a:pPr>
              <a:lnSpc>
                <a:spcPct val="130000"/>
              </a:lnSpc>
            </a:pPr>
            <a:r>
              <a:rPr lang="en-US" sz="2000" dirty="0" smtClean="0">
                <a:solidFill>
                  <a:schemeClr val="bg1"/>
                </a:solidFill>
              </a:rPr>
              <a:t>  }</a:t>
            </a:r>
            <a:endParaRPr lang="en-US" sz="2000" dirty="0">
              <a:solidFill>
                <a:schemeClr val="bg1"/>
              </a:solidFill>
            </a:endParaRPr>
          </a:p>
        </p:txBody>
      </p:sp>
      <p:sp>
        <p:nvSpPr>
          <p:cNvPr id="8" name="Rectangle 7"/>
          <p:cNvSpPr/>
          <p:nvPr/>
        </p:nvSpPr>
        <p:spPr>
          <a:xfrm>
            <a:off x="152400" y="57150"/>
            <a:ext cx="3962400" cy="2862322"/>
          </a:xfrm>
          <a:prstGeom prst="rect">
            <a:avLst/>
          </a:prstGeom>
        </p:spPr>
        <p:txBody>
          <a:bodyPr wrap="square">
            <a:spAutoFit/>
          </a:bodyPr>
          <a:lstStyle/>
          <a:p>
            <a:pPr>
              <a:lnSpc>
                <a:spcPct val="150000"/>
              </a:lnSpc>
            </a:pPr>
            <a:r>
              <a:rPr lang="en-US" sz="2000" dirty="0" smtClean="0"/>
              <a:t>#include &lt;stdio.h&gt;</a:t>
            </a:r>
          </a:p>
          <a:p>
            <a:pPr>
              <a:lnSpc>
                <a:spcPct val="150000"/>
              </a:lnSpc>
            </a:pPr>
            <a:r>
              <a:rPr lang="en-US" sz="2000" dirty="0" smtClean="0"/>
              <a:t>int main()  </a:t>
            </a:r>
          </a:p>
          <a:p>
            <a:pPr>
              <a:lnSpc>
                <a:spcPct val="150000"/>
              </a:lnSpc>
            </a:pPr>
            <a:r>
              <a:rPr lang="en-US" sz="2000" dirty="0" smtClean="0"/>
              <a:t>{</a:t>
            </a:r>
          </a:p>
          <a:p>
            <a:pPr>
              <a:lnSpc>
                <a:spcPct val="150000"/>
              </a:lnSpc>
            </a:pPr>
            <a:r>
              <a:rPr lang="en-US" sz="2000" dirty="0" smtClean="0"/>
              <a:t>  int r1, c1, r2, c2;</a:t>
            </a:r>
          </a:p>
          <a:p>
            <a:pPr>
              <a:lnSpc>
                <a:spcPct val="150000"/>
              </a:lnSpc>
            </a:pPr>
            <a:r>
              <a:rPr lang="en-US" sz="2000" dirty="0" smtClean="0"/>
              <a:t>  int </a:t>
            </a:r>
            <a:r>
              <a:rPr lang="en-US" sz="2000" dirty="0" err="1" smtClean="0"/>
              <a:t>i</a:t>
            </a:r>
            <a:r>
              <a:rPr lang="en-US" sz="2000" dirty="0" smtClean="0"/>
              <a:t>, j, k, sum = 0, multiply[10][10];</a:t>
            </a:r>
          </a:p>
          <a:p>
            <a:pPr>
              <a:lnSpc>
                <a:spcPct val="150000"/>
              </a:lnSpc>
            </a:pPr>
            <a:r>
              <a:rPr lang="en-US" sz="2000" dirty="0" smtClean="0"/>
              <a:t>  int first[10][10], second[10][10];</a:t>
            </a:r>
          </a:p>
        </p:txBody>
      </p:sp>
      <p:sp>
        <p:nvSpPr>
          <p:cNvPr id="9" name="Rectangle 8"/>
          <p:cNvSpPr/>
          <p:nvPr/>
        </p:nvSpPr>
        <p:spPr>
          <a:xfrm>
            <a:off x="304800" y="2800350"/>
            <a:ext cx="3657600" cy="1891287"/>
          </a:xfrm>
          <a:prstGeom prst="rect">
            <a:avLst/>
          </a:prstGeom>
        </p:spPr>
        <p:txBody>
          <a:bodyPr wrap="square">
            <a:spAutoFit/>
          </a:bodyPr>
          <a:lstStyle/>
          <a:p>
            <a:pPr>
              <a:lnSpc>
                <a:spcPct val="150000"/>
              </a:lnSpc>
            </a:pPr>
            <a:r>
              <a:rPr lang="en-US" sz="2000" dirty="0" smtClean="0"/>
              <a:t>scanf("%d %d", &amp;r1, &amp;c1);</a:t>
            </a:r>
          </a:p>
          <a:p>
            <a:pPr>
              <a:lnSpc>
                <a:spcPct val="150000"/>
              </a:lnSpc>
            </a:pPr>
            <a:r>
              <a:rPr lang="en-US" sz="2000" dirty="0" smtClean="0"/>
              <a:t>for (</a:t>
            </a:r>
            <a:r>
              <a:rPr lang="en-US" sz="2000" dirty="0" err="1" smtClean="0"/>
              <a:t>i</a:t>
            </a:r>
            <a:r>
              <a:rPr lang="en-US" sz="2000" dirty="0" smtClean="0"/>
              <a:t> = 0; </a:t>
            </a:r>
            <a:r>
              <a:rPr lang="en-US" sz="2000" dirty="0" err="1" smtClean="0"/>
              <a:t>i</a:t>
            </a:r>
            <a:r>
              <a:rPr lang="en-US" sz="2000" dirty="0" smtClean="0"/>
              <a:t> &lt; r1; </a:t>
            </a:r>
            <a:r>
              <a:rPr lang="en-US" sz="2000" dirty="0" err="1" smtClean="0"/>
              <a:t>i</a:t>
            </a:r>
            <a:r>
              <a:rPr lang="en-US" sz="2000" dirty="0" smtClean="0"/>
              <a:t>++)</a:t>
            </a:r>
          </a:p>
          <a:p>
            <a:pPr>
              <a:lnSpc>
                <a:spcPct val="150000"/>
              </a:lnSpc>
            </a:pPr>
            <a:r>
              <a:rPr lang="en-US" sz="2000" dirty="0" smtClean="0"/>
              <a:t>         for (j = 0; j &lt; c1; j++)</a:t>
            </a:r>
          </a:p>
          <a:p>
            <a:pPr>
              <a:lnSpc>
                <a:spcPct val="150000"/>
              </a:lnSpc>
            </a:pPr>
            <a:r>
              <a:rPr lang="en-US" sz="2000" dirty="0" smtClean="0"/>
              <a:t>               scanf("%d", &amp;first[</a:t>
            </a:r>
            <a:r>
              <a:rPr lang="en-US" sz="2000" dirty="0" err="1" smtClean="0"/>
              <a:t>i</a:t>
            </a:r>
            <a:r>
              <a:rPr lang="en-US" sz="2000" dirty="0" smtClean="0"/>
              <a:t>][j]);</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76800" y="635"/>
            <a:ext cx="428561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smtClean="0">
              <a:solidFill>
                <a:schemeClr val="bg1"/>
              </a:solidFill>
            </a:endParaRPr>
          </a:p>
        </p:txBody>
      </p:sp>
      <p:sp>
        <p:nvSpPr>
          <p:cNvPr id="6" name="Text Box 5"/>
          <p:cNvSpPr txBox="1"/>
          <p:nvPr/>
        </p:nvSpPr>
        <p:spPr>
          <a:xfrm>
            <a:off x="151130" y="-19050"/>
            <a:ext cx="4039870" cy="3785652"/>
          </a:xfrm>
          <a:prstGeom prst="rect">
            <a:avLst/>
          </a:prstGeom>
          <a:noFill/>
        </p:spPr>
        <p:txBody>
          <a:bodyPr wrap="square" rtlCol="0" anchor="t">
            <a:spAutoFit/>
          </a:bodyPr>
          <a:lstStyle/>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p:txBody>
      </p:sp>
      <p:sp>
        <p:nvSpPr>
          <p:cNvPr id="7" name="Rectangle 6"/>
          <p:cNvSpPr/>
          <p:nvPr/>
        </p:nvSpPr>
        <p:spPr>
          <a:xfrm>
            <a:off x="5029200" y="592812"/>
            <a:ext cx="4114800" cy="4093428"/>
          </a:xfrm>
          <a:prstGeom prst="rect">
            <a:avLst/>
          </a:prstGeom>
        </p:spPr>
        <p:txBody>
          <a:bodyPr wrap="square">
            <a:spAutoFit/>
          </a:bodyPr>
          <a:lstStyle/>
          <a:p>
            <a:pPr>
              <a:lnSpc>
                <a:spcPct val="130000"/>
              </a:lnSpc>
            </a:pPr>
            <a:r>
              <a:rPr lang="en-US" sz="2000" dirty="0" smtClean="0">
                <a:solidFill>
                  <a:schemeClr val="bg1"/>
                </a:solidFill>
              </a:rPr>
              <a:t>printf("Product of the matrices:\n");</a:t>
            </a:r>
          </a:p>
          <a:p>
            <a:pPr>
              <a:lnSpc>
                <a:spcPct val="130000"/>
              </a:lnSpc>
            </a:pPr>
            <a:r>
              <a:rPr lang="en-US" sz="2000" dirty="0" smtClean="0">
                <a:solidFill>
                  <a:schemeClr val="bg1"/>
                </a:solidFill>
              </a:rPr>
              <a:t>  for (</a:t>
            </a:r>
            <a:r>
              <a:rPr lang="en-US" sz="2000" dirty="0" err="1" smtClean="0">
                <a:solidFill>
                  <a:schemeClr val="bg1"/>
                </a:solidFill>
              </a:rPr>
              <a:t>i</a:t>
            </a:r>
            <a:r>
              <a:rPr lang="en-US" sz="2000" dirty="0" smtClean="0">
                <a:solidFill>
                  <a:schemeClr val="bg1"/>
                </a:solidFill>
              </a:rPr>
              <a:t> = 0; </a:t>
            </a:r>
            <a:r>
              <a:rPr lang="en-US" sz="2000" dirty="0" err="1" smtClean="0">
                <a:solidFill>
                  <a:schemeClr val="bg1"/>
                </a:solidFill>
              </a:rPr>
              <a:t>i</a:t>
            </a:r>
            <a:r>
              <a:rPr lang="en-US" sz="2000" dirty="0" smtClean="0">
                <a:solidFill>
                  <a:schemeClr val="bg1"/>
                </a:solidFill>
              </a:rPr>
              <a:t> &lt; r1; </a:t>
            </a:r>
            <a:r>
              <a:rPr lang="en-US" sz="2000" dirty="0" err="1" smtClean="0">
                <a:solidFill>
                  <a:schemeClr val="bg1"/>
                </a:solidFill>
              </a:rPr>
              <a:t>i</a:t>
            </a:r>
            <a:r>
              <a:rPr lang="en-US" sz="2000" dirty="0" smtClean="0">
                <a:solidFill>
                  <a:schemeClr val="bg1"/>
                </a:solidFill>
              </a:rPr>
              <a:t>++) </a:t>
            </a:r>
          </a:p>
          <a:p>
            <a:pPr>
              <a:lnSpc>
                <a:spcPct val="130000"/>
              </a:lnSpc>
            </a:pPr>
            <a:r>
              <a:rPr lang="en-US" sz="2000" dirty="0" smtClean="0">
                <a:solidFill>
                  <a:schemeClr val="bg1"/>
                </a:solidFill>
              </a:rPr>
              <a:t> {</a:t>
            </a:r>
          </a:p>
          <a:p>
            <a:pPr>
              <a:lnSpc>
                <a:spcPct val="130000"/>
              </a:lnSpc>
            </a:pPr>
            <a:r>
              <a:rPr lang="en-US" sz="2000" dirty="0" smtClean="0">
                <a:solidFill>
                  <a:schemeClr val="bg1"/>
                </a:solidFill>
              </a:rPr>
              <a:t>      for (j = 0; j &lt; c2; j++)</a:t>
            </a:r>
          </a:p>
          <a:p>
            <a:pPr>
              <a:lnSpc>
                <a:spcPct val="130000"/>
              </a:lnSpc>
            </a:pPr>
            <a:r>
              <a:rPr lang="en-US" sz="2000" dirty="0" smtClean="0">
                <a:solidFill>
                  <a:schemeClr val="bg1"/>
                </a:solidFill>
              </a:rPr>
              <a:t>           printf("%d\t", multiply[</a:t>
            </a:r>
            <a:r>
              <a:rPr lang="en-US" sz="2000" dirty="0" err="1" smtClean="0">
                <a:solidFill>
                  <a:schemeClr val="bg1"/>
                </a:solidFill>
              </a:rPr>
              <a:t>i</a:t>
            </a:r>
            <a:r>
              <a:rPr lang="en-US" sz="2000" dirty="0" smtClean="0">
                <a:solidFill>
                  <a:schemeClr val="bg1"/>
                </a:solidFill>
              </a:rPr>
              <a:t>][j]); </a:t>
            </a:r>
          </a:p>
          <a:p>
            <a:pPr>
              <a:lnSpc>
                <a:spcPct val="130000"/>
              </a:lnSpc>
            </a:pPr>
            <a:r>
              <a:rPr lang="en-US" sz="2000" dirty="0" smtClean="0">
                <a:solidFill>
                  <a:schemeClr val="bg1"/>
                </a:solidFill>
              </a:rPr>
              <a:t>     </a:t>
            </a:r>
          </a:p>
          <a:p>
            <a:pPr>
              <a:lnSpc>
                <a:spcPct val="130000"/>
              </a:lnSpc>
            </a:pPr>
            <a:r>
              <a:rPr lang="en-US" sz="2000" dirty="0" smtClean="0">
                <a:solidFill>
                  <a:schemeClr val="bg1"/>
                </a:solidFill>
              </a:rPr>
              <a:t>      printf("\n");</a:t>
            </a:r>
          </a:p>
          <a:p>
            <a:pPr>
              <a:lnSpc>
                <a:spcPct val="130000"/>
              </a:lnSpc>
            </a:pPr>
            <a:r>
              <a:rPr lang="en-US" sz="2000" dirty="0" smtClean="0">
                <a:solidFill>
                  <a:schemeClr val="bg1"/>
                </a:solidFill>
              </a:rPr>
              <a:t>    }</a:t>
            </a:r>
          </a:p>
          <a:p>
            <a:pPr>
              <a:lnSpc>
                <a:spcPct val="130000"/>
              </a:lnSpc>
            </a:pPr>
            <a:r>
              <a:rPr lang="en-US" sz="2000" dirty="0" smtClean="0">
                <a:solidFill>
                  <a:schemeClr val="bg1"/>
                </a:solidFill>
              </a:rPr>
              <a:t> return 0;</a:t>
            </a:r>
          </a:p>
          <a:p>
            <a:pPr>
              <a:lnSpc>
                <a:spcPct val="130000"/>
              </a:lnSpc>
            </a:pPr>
            <a:r>
              <a:rPr lang="en-US" sz="2000" dirty="0" smtClean="0">
                <a:solidFill>
                  <a:schemeClr val="bg1"/>
                </a:solidFill>
              </a:rPr>
              <a:t>}</a:t>
            </a:r>
            <a:endParaRPr lang="en-US" sz="2000" dirty="0">
              <a:solidFill>
                <a:schemeClr val="bg1"/>
              </a:solidFill>
            </a:endParaRPr>
          </a:p>
        </p:txBody>
      </p:sp>
      <p:sp>
        <p:nvSpPr>
          <p:cNvPr id="8" name="Rectangle 7"/>
          <p:cNvSpPr/>
          <p:nvPr/>
        </p:nvSpPr>
        <p:spPr>
          <a:xfrm>
            <a:off x="76200" y="209550"/>
            <a:ext cx="4800600" cy="4708981"/>
          </a:xfrm>
          <a:prstGeom prst="rect">
            <a:avLst/>
          </a:prstGeom>
        </p:spPr>
        <p:txBody>
          <a:bodyPr wrap="square">
            <a:spAutoFit/>
          </a:bodyPr>
          <a:lstStyle/>
          <a:p>
            <a:pPr>
              <a:lnSpc>
                <a:spcPct val="150000"/>
              </a:lnSpc>
            </a:pPr>
            <a:r>
              <a:rPr lang="en-US" sz="2000" dirty="0" smtClean="0"/>
              <a:t> for (</a:t>
            </a:r>
            <a:r>
              <a:rPr lang="en-US" sz="2000" dirty="0" err="1" smtClean="0"/>
              <a:t>i</a:t>
            </a:r>
            <a:r>
              <a:rPr lang="en-US" sz="2000" dirty="0" smtClean="0"/>
              <a:t> = 0; </a:t>
            </a:r>
            <a:r>
              <a:rPr lang="en-US" sz="2000" dirty="0" err="1" smtClean="0"/>
              <a:t>i</a:t>
            </a:r>
            <a:r>
              <a:rPr lang="en-US" sz="2000" dirty="0" smtClean="0"/>
              <a:t> &lt; r1; </a:t>
            </a:r>
            <a:r>
              <a:rPr lang="en-US" sz="2000" dirty="0" err="1" smtClean="0"/>
              <a:t>i</a:t>
            </a:r>
            <a:r>
              <a:rPr lang="en-US" sz="2000" dirty="0" smtClean="0"/>
              <a:t>++) </a:t>
            </a:r>
          </a:p>
          <a:p>
            <a:pPr>
              <a:lnSpc>
                <a:spcPct val="150000"/>
              </a:lnSpc>
            </a:pPr>
            <a:r>
              <a:rPr lang="en-US" sz="2000" dirty="0" smtClean="0"/>
              <a:t> {</a:t>
            </a:r>
          </a:p>
          <a:p>
            <a:pPr>
              <a:lnSpc>
                <a:spcPct val="150000"/>
              </a:lnSpc>
            </a:pPr>
            <a:r>
              <a:rPr lang="en-US" sz="2000" dirty="0" smtClean="0"/>
              <a:t>    for (j = 0; j &lt; c2; j++)</a:t>
            </a:r>
          </a:p>
          <a:p>
            <a:r>
              <a:rPr lang="en-US" sz="2000" dirty="0" smtClean="0"/>
              <a:t>    {</a:t>
            </a:r>
          </a:p>
          <a:p>
            <a:r>
              <a:rPr lang="en-US" sz="2000" dirty="0" smtClean="0"/>
              <a:t>       for (k = 0; k &lt; r2; k++) </a:t>
            </a:r>
          </a:p>
          <a:p>
            <a:r>
              <a:rPr lang="en-US" sz="2000" dirty="0" smtClean="0"/>
              <a:t>       {   </a:t>
            </a:r>
          </a:p>
          <a:p>
            <a:r>
              <a:rPr lang="en-US" sz="2000" dirty="0" smtClean="0"/>
              <a:t>	sum = sum + first[</a:t>
            </a:r>
            <a:r>
              <a:rPr lang="en-US" sz="2000" dirty="0" err="1" smtClean="0"/>
              <a:t>i</a:t>
            </a:r>
            <a:r>
              <a:rPr lang="en-US" sz="2000" dirty="0" smtClean="0"/>
              <a:t>][k]*second[k][j];       </a:t>
            </a:r>
          </a:p>
          <a:p>
            <a:r>
              <a:rPr lang="en-US" sz="2000" dirty="0" smtClean="0"/>
              <a:t>       }</a:t>
            </a:r>
          </a:p>
          <a:p>
            <a:r>
              <a:rPr lang="en-US" sz="2000" dirty="0" smtClean="0"/>
              <a:t>       multiply[</a:t>
            </a:r>
            <a:r>
              <a:rPr lang="en-US" sz="2000" dirty="0" err="1" smtClean="0"/>
              <a:t>i</a:t>
            </a:r>
            <a:r>
              <a:rPr lang="en-US" sz="2000" dirty="0" smtClean="0"/>
              <a:t>][j] = sum;</a:t>
            </a:r>
          </a:p>
          <a:p>
            <a:pPr>
              <a:lnSpc>
                <a:spcPct val="150000"/>
              </a:lnSpc>
            </a:pPr>
            <a:r>
              <a:rPr lang="en-US" sz="2000" dirty="0" smtClean="0"/>
              <a:t>       sum = 0;</a:t>
            </a:r>
          </a:p>
          <a:p>
            <a:pPr>
              <a:lnSpc>
                <a:spcPct val="150000"/>
              </a:lnSpc>
            </a:pPr>
            <a:r>
              <a:rPr lang="en-US" sz="2000" dirty="0" smtClean="0"/>
              <a:t>     }</a:t>
            </a:r>
          </a:p>
          <a:p>
            <a:pPr>
              <a:lnSpc>
                <a:spcPct val="150000"/>
              </a:lnSpc>
            </a:pPr>
            <a:r>
              <a:rPr lang="en-US" sz="2000" dirty="0" smtClean="0"/>
              <a:t>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idx="4294967295"/>
          </p:nvPr>
        </p:nvSpPr>
        <p:spPr>
          <a:xfrm>
            <a:off x="1923415" y="977900"/>
            <a:ext cx="5422265" cy="1729740"/>
          </a:xfrm>
          <a:prstGeom prst="rect">
            <a:avLst/>
          </a:prstGeom>
          <a:noFill/>
          <a:ln>
            <a:noFill/>
          </a:ln>
        </p:spPr>
        <p:txBody>
          <a:bodyPr lIns="41414" tIns="20699" rIns="41414" bIns="20699" anchor="b" anchorCtr="0">
            <a:noAutofit/>
          </a:bodyPr>
          <a:lstStyle/>
          <a:p>
            <a:pPr>
              <a:lnSpc>
                <a:spcPct val="120000"/>
              </a:lnSpc>
              <a:spcBef>
                <a:spcPts val="0"/>
              </a:spcBef>
              <a:buClr>
                <a:schemeClr val="dk1"/>
              </a:buClr>
              <a:buSzPct val="25000"/>
            </a:pPr>
            <a:r>
              <a:rPr lang="en-US" sz="2700" dirty="0" smtClean="0">
                <a:solidFill>
                  <a:schemeClr val="dk1"/>
                </a:solidFill>
              </a:rPr>
              <a:t>C Programming</a:t>
            </a:r>
            <a:r>
              <a:rPr lang="en-GB" sz="2700" dirty="0">
                <a:solidFill>
                  <a:schemeClr val="dk1"/>
                </a:solidFill>
              </a:rPr>
              <a:t/>
            </a:r>
            <a:br>
              <a:rPr lang="en-GB" sz="2700" dirty="0">
                <a:solidFill>
                  <a:schemeClr val="dk1"/>
                </a:solidFill>
              </a:rPr>
            </a:br>
            <a:r>
              <a:rPr lang="en-GB" sz="1950" dirty="0" smtClean="0">
                <a:solidFill>
                  <a:schemeClr val="dk1"/>
                </a:solidFill>
              </a:rPr>
              <a:t>Session </a:t>
            </a:r>
            <a:r>
              <a:rPr lang="en-US" altLang="en-GB" sz="1950" dirty="0" smtClean="0">
                <a:solidFill>
                  <a:schemeClr val="dk1"/>
                </a:solidFill>
              </a:rPr>
              <a:t>3.2</a:t>
            </a:r>
          </a:p>
        </p:txBody>
      </p:sp>
      <p:sp>
        <p:nvSpPr>
          <p:cNvPr id="116" name="Shape 116"/>
          <p:cNvSpPr txBox="1">
            <a:spLocks noGrp="1"/>
          </p:cNvSpPr>
          <p:nvPr>
            <p:ph type="sldNum" idx="12"/>
          </p:nvPr>
        </p:nvSpPr>
        <p:spPr>
          <a:xfrm>
            <a:off x="7561110" y="4750681"/>
            <a:ext cx="411597" cy="393669"/>
          </a:xfrm>
          <a:prstGeom prst="rect">
            <a:avLst/>
          </a:prstGeom>
        </p:spPr>
        <p:txBody>
          <a:bodyPr lIns="41414" tIns="41414" rIns="41414" bIns="41414" anchor="ctr" anchorCtr="0">
            <a:noAutofit/>
          </a:bodyPr>
          <a:lstStyle/>
          <a:p>
            <a:fld id="{00000000-1234-1234-1234-123412341234}" type="slidenum">
              <a:rPr lang="en-GB" sz="900"/>
              <a:t>2</a:t>
            </a:fld>
            <a:endParaRPr lang="en-GB" sz="9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428750"/>
            <a:ext cx="7915910" cy="967957"/>
          </a:xfrm>
          <a:prstGeom prst="rect">
            <a:avLst/>
          </a:prstGeom>
          <a:noFill/>
        </p:spPr>
        <p:txBody>
          <a:bodyPr wrap="square" rtlCol="0">
            <a:spAutoFit/>
          </a:bodyPr>
          <a:lstStyle/>
          <a:p>
            <a:pPr fontAlgn="base">
              <a:lnSpc>
                <a:spcPct val="150000"/>
              </a:lnSpc>
            </a:pPr>
            <a:r>
              <a:rPr lang="en-IN" sz="2000" dirty="0" smtClean="0"/>
              <a:t>Given an array of integers, sort the first half of the array in ascending order and second half in descending order.</a:t>
            </a:r>
          </a:p>
        </p:txBody>
      </p:sp>
      <p:sp>
        <p:nvSpPr>
          <p:cNvPr id="5" name="Rectangle 4"/>
          <p:cNvSpPr/>
          <p:nvPr/>
        </p:nvSpPr>
        <p:spPr>
          <a:xfrm>
            <a:off x="685800" y="2558177"/>
            <a:ext cx="3352800" cy="1938992"/>
          </a:xfrm>
          <a:prstGeom prst="rect">
            <a:avLst/>
          </a:prstGeom>
        </p:spPr>
        <p:txBody>
          <a:bodyPr wrap="square">
            <a:spAutoFit/>
          </a:bodyPr>
          <a:lstStyle/>
          <a:p>
            <a:pPr algn="l">
              <a:lnSpc>
                <a:spcPct val="150000"/>
              </a:lnSpc>
              <a:buNone/>
            </a:pPr>
            <a:r>
              <a:rPr lang="en-US" sz="2000" b="1" dirty="0" smtClean="0"/>
              <a:t>Input:  </a:t>
            </a:r>
          </a:p>
          <a:p>
            <a:pPr marL="0" lvl="1">
              <a:lnSpc>
                <a:spcPct val="150000"/>
              </a:lnSpc>
            </a:pPr>
            <a:r>
              <a:rPr lang="en-IN" sz="2000" dirty="0" smtClean="0"/>
              <a:t>arr[] = {5, 2, 4, 7, 9, 3, 1, 6, 8} </a:t>
            </a:r>
          </a:p>
          <a:p>
            <a:pPr algn="l">
              <a:lnSpc>
                <a:spcPct val="150000"/>
              </a:lnSpc>
              <a:buNone/>
            </a:pPr>
            <a:r>
              <a:rPr lang="en-US" sz="2000" b="1" dirty="0" smtClean="0"/>
              <a:t>Output</a:t>
            </a:r>
            <a:r>
              <a:rPr lang="en-US" sz="2000" dirty="0" smtClean="0"/>
              <a:t>: </a:t>
            </a:r>
          </a:p>
          <a:p>
            <a:pPr marL="0" lvl="1">
              <a:lnSpc>
                <a:spcPct val="150000"/>
              </a:lnSpc>
            </a:pPr>
            <a:r>
              <a:rPr lang="en-IN" sz="2000" dirty="0" smtClean="0"/>
              <a:t>arr[] = {1, 2, 3, 4, 9, 8, 7, 6, 5}</a:t>
            </a:r>
            <a:endParaRPr lang="en-US" sz="2000" dirty="0" smtClean="0"/>
          </a:p>
        </p:txBody>
      </p:sp>
      <p:sp>
        <p:nvSpPr>
          <p:cNvPr id="6" name="Text Box 5"/>
          <p:cNvSpPr txBox="1"/>
          <p:nvPr/>
        </p:nvSpPr>
        <p:spPr>
          <a:xfrm>
            <a:off x="466090" y="398546"/>
            <a:ext cx="7915910" cy="902970"/>
          </a:xfrm>
          <a:prstGeom prst="rect">
            <a:avLst/>
          </a:prstGeom>
          <a:noFill/>
        </p:spPr>
        <p:txBody>
          <a:bodyPr wrap="square" rtlCol="0" anchor="t">
            <a:spAutoFit/>
          </a:bodyPr>
          <a:lstStyle/>
          <a:p>
            <a:pPr>
              <a:lnSpc>
                <a:spcPct val="120000"/>
              </a:lnSpc>
            </a:pPr>
            <a:r>
              <a:rPr lang="en-US" sz="2200" b="1" dirty="0" smtClean="0">
                <a:sym typeface="+mn-ea"/>
              </a:rPr>
              <a:t>8.  Write a C program to s</a:t>
            </a:r>
            <a:r>
              <a:rPr lang="en-IN" sz="2200" b="1" dirty="0" smtClean="0"/>
              <a:t>ort first half in ascending and second half in descending order</a:t>
            </a:r>
            <a:r>
              <a:rPr lang="en-US" altLang="en-IN" sz="2200" b="1" dirty="0" smtClean="0"/>
              <a:t>.</a:t>
            </a:r>
            <a:endParaRPr lang="en-US" altLang="en-IN" sz="2200" b="1" dirty="0" smtClean="0">
              <a:sym typeface="+mn-ea"/>
            </a:endParaRPr>
          </a:p>
        </p:txBody>
      </p:sp>
      <p:sp>
        <p:nvSpPr>
          <p:cNvPr id="8" name="Rectangle 7"/>
          <p:cNvSpPr/>
          <p:nvPr/>
        </p:nvSpPr>
        <p:spPr>
          <a:xfrm>
            <a:off x="4724400" y="2571750"/>
            <a:ext cx="3352800" cy="1938992"/>
          </a:xfrm>
          <a:prstGeom prst="rect">
            <a:avLst/>
          </a:prstGeom>
        </p:spPr>
        <p:txBody>
          <a:bodyPr wrap="square">
            <a:spAutoFit/>
          </a:bodyPr>
          <a:lstStyle/>
          <a:p>
            <a:pPr algn="l">
              <a:lnSpc>
                <a:spcPct val="150000"/>
              </a:lnSpc>
              <a:buNone/>
            </a:pPr>
            <a:r>
              <a:rPr lang="en-US" sz="2000" b="1" dirty="0" smtClean="0"/>
              <a:t>Input:  </a:t>
            </a:r>
          </a:p>
          <a:p>
            <a:pPr algn="l">
              <a:lnSpc>
                <a:spcPct val="150000"/>
              </a:lnSpc>
              <a:buNone/>
            </a:pPr>
            <a:r>
              <a:rPr lang="en-IN" sz="2000" dirty="0" smtClean="0"/>
              <a:t>arr[] = {1, 2, 3, 4, 5, 6} </a:t>
            </a:r>
          </a:p>
          <a:p>
            <a:pPr>
              <a:lnSpc>
                <a:spcPct val="150000"/>
              </a:lnSpc>
            </a:pPr>
            <a:r>
              <a:rPr lang="en-IN" sz="2000" b="1" dirty="0" smtClean="0"/>
              <a:t>Output : </a:t>
            </a:r>
          </a:p>
          <a:p>
            <a:pPr>
              <a:lnSpc>
                <a:spcPct val="150000"/>
              </a:lnSpc>
            </a:pPr>
            <a:r>
              <a:rPr lang="en-IN" sz="2000" dirty="0" smtClean="0"/>
              <a:t>arr[] = {1, 2, 3, 6, 5, 4}</a:t>
            </a:r>
            <a:endParaRPr lang="en-IN"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91000" y="635"/>
            <a:ext cx="497141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smtClean="0">
              <a:solidFill>
                <a:schemeClr val="bg1"/>
              </a:solidFill>
            </a:endParaRPr>
          </a:p>
        </p:txBody>
      </p:sp>
      <p:sp>
        <p:nvSpPr>
          <p:cNvPr id="6" name="Text Box 5"/>
          <p:cNvSpPr txBox="1"/>
          <p:nvPr/>
        </p:nvSpPr>
        <p:spPr>
          <a:xfrm>
            <a:off x="151130" y="-19050"/>
            <a:ext cx="4039870" cy="3785652"/>
          </a:xfrm>
          <a:prstGeom prst="rect">
            <a:avLst/>
          </a:prstGeom>
          <a:noFill/>
        </p:spPr>
        <p:txBody>
          <a:bodyPr wrap="square" rtlCol="0" anchor="t">
            <a:spAutoFit/>
          </a:bodyPr>
          <a:lstStyle/>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p:txBody>
      </p:sp>
      <p:sp>
        <p:nvSpPr>
          <p:cNvPr id="7" name="Rectangle 6"/>
          <p:cNvSpPr/>
          <p:nvPr/>
        </p:nvSpPr>
        <p:spPr>
          <a:xfrm>
            <a:off x="4419600" y="459522"/>
            <a:ext cx="4800600" cy="3785652"/>
          </a:xfrm>
          <a:prstGeom prst="rect">
            <a:avLst/>
          </a:prstGeom>
        </p:spPr>
        <p:txBody>
          <a:bodyPr wrap="square">
            <a:spAutoFit/>
          </a:bodyPr>
          <a:lstStyle/>
          <a:p>
            <a:pPr>
              <a:lnSpc>
                <a:spcPct val="150000"/>
              </a:lnSpc>
            </a:pPr>
            <a:r>
              <a:rPr lang="en-US" sz="2000" dirty="0" smtClean="0">
                <a:solidFill>
                  <a:schemeClr val="bg1"/>
                </a:solidFill>
              </a:rPr>
              <a:t>void </a:t>
            </a:r>
            <a:r>
              <a:rPr lang="en-US" sz="2000" dirty="0" err="1" smtClean="0">
                <a:solidFill>
                  <a:schemeClr val="bg1"/>
                </a:solidFill>
              </a:rPr>
              <a:t>printOrder</a:t>
            </a:r>
            <a:r>
              <a:rPr lang="en-US" sz="2000" dirty="0" smtClean="0">
                <a:solidFill>
                  <a:schemeClr val="bg1"/>
                </a:solidFill>
              </a:rPr>
              <a:t>(int arr[], int n)</a:t>
            </a:r>
          </a:p>
          <a:p>
            <a:pPr>
              <a:lnSpc>
                <a:spcPct val="150000"/>
              </a:lnSpc>
            </a:pPr>
            <a:r>
              <a:rPr lang="en-US" sz="2000" dirty="0" smtClean="0">
                <a:solidFill>
                  <a:schemeClr val="bg1"/>
                </a:solidFill>
              </a:rPr>
              <a:t>{</a:t>
            </a:r>
          </a:p>
          <a:p>
            <a:pPr>
              <a:lnSpc>
                <a:spcPct val="150000"/>
              </a:lnSpc>
            </a:pPr>
            <a:r>
              <a:rPr lang="en-US" sz="2000" dirty="0" smtClean="0">
                <a:solidFill>
                  <a:schemeClr val="bg1"/>
                </a:solidFill>
              </a:rPr>
              <a:t>    sort(arr, n);</a:t>
            </a:r>
          </a:p>
          <a:p>
            <a:pPr>
              <a:lnSpc>
                <a:spcPct val="150000"/>
              </a:lnSpc>
            </a:pPr>
            <a:r>
              <a:rPr lang="en-US" sz="2000" dirty="0" smtClean="0">
                <a:solidFill>
                  <a:schemeClr val="bg1"/>
                </a:solidFill>
              </a:rPr>
              <a:t>    for (int </a:t>
            </a:r>
            <a:r>
              <a:rPr lang="en-US" sz="2000" dirty="0" err="1" smtClean="0">
                <a:solidFill>
                  <a:schemeClr val="bg1"/>
                </a:solidFill>
              </a:rPr>
              <a:t>i</a:t>
            </a:r>
            <a:r>
              <a:rPr lang="en-US" sz="2000" dirty="0" smtClean="0">
                <a:solidFill>
                  <a:schemeClr val="bg1"/>
                </a:solidFill>
              </a:rPr>
              <a:t> = 0; </a:t>
            </a:r>
            <a:r>
              <a:rPr lang="en-US" sz="2000" dirty="0" err="1" smtClean="0">
                <a:solidFill>
                  <a:schemeClr val="bg1"/>
                </a:solidFill>
              </a:rPr>
              <a:t>i</a:t>
            </a:r>
            <a:r>
              <a:rPr lang="en-US" sz="2000" dirty="0" smtClean="0">
                <a:solidFill>
                  <a:schemeClr val="bg1"/>
                </a:solidFill>
              </a:rPr>
              <a:t> &lt; n / 2; </a:t>
            </a:r>
            <a:r>
              <a:rPr lang="en-US" sz="2000" dirty="0" err="1" smtClean="0">
                <a:solidFill>
                  <a:schemeClr val="bg1"/>
                </a:solidFill>
              </a:rPr>
              <a:t>i</a:t>
            </a:r>
            <a:r>
              <a:rPr lang="en-US" sz="2000" dirty="0" smtClean="0">
                <a:solidFill>
                  <a:schemeClr val="bg1"/>
                </a:solidFill>
              </a:rPr>
              <a:t>++) </a:t>
            </a:r>
          </a:p>
          <a:p>
            <a:pPr>
              <a:lnSpc>
                <a:spcPct val="150000"/>
              </a:lnSpc>
            </a:pPr>
            <a:r>
              <a:rPr lang="en-US" sz="2000" dirty="0" smtClean="0">
                <a:solidFill>
                  <a:schemeClr val="bg1"/>
                </a:solidFill>
              </a:rPr>
              <a:t>           printf("%d ", arr[</a:t>
            </a:r>
            <a:r>
              <a:rPr lang="en-US" sz="2000" dirty="0" err="1" smtClean="0">
                <a:solidFill>
                  <a:schemeClr val="bg1"/>
                </a:solidFill>
              </a:rPr>
              <a:t>i</a:t>
            </a:r>
            <a:r>
              <a:rPr lang="en-US" sz="2000" dirty="0" smtClean="0">
                <a:solidFill>
                  <a:schemeClr val="bg1"/>
                </a:solidFill>
              </a:rPr>
              <a:t>]);    </a:t>
            </a:r>
          </a:p>
          <a:p>
            <a:pPr>
              <a:lnSpc>
                <a:spcPct val="150000"/>
              </a:lnSpc>
            </a:pPr>
            <a:r>
              <a:rPr lang="en-US" sz="2000" dirty="0" smtClean="0">
                <a:solidFill>
                  <a:schemeClr val="bg1"/>
                </a:solidFill>
              </a:rPr>
              <a:t>    for (int j = n - 1; j &gt;= n / 2; j--) </a:t>
            </a:r>
          </a:p>
          <a:p>
            <a:pPr>
              <a:lnSpc>
                <a:spcPct val="150000"/>
              </a:lnSpc>
            </a:pPr>
            <a:r>
              <a:rPr lang="en-US" sz="2000" dirty="0" smtClean="0">
                <a:solidFill>
                  <a:schemeClr val="bg1"/>
                </a:solidFill>
              </a:rPr>
              <a:t>           printf("%d ", arr[j]);</a:t>
            </a:r>
          </a:p>
          <a:p>
            <a:pPr>
              <a:lnSpc>
                <a:spcPct val="150000"/>
              </a:lnSpc>
            </a:pPr>
            <a:r>
              <a:rPr lang="en-US" sz="2000" dirty="0" smtClean="0">
                <a:solidFill>
                  <a:schemeClr val="bg1"/>
                </a:solidFill>
              </a:rPr>
              <a:t> }</a:t>
            </a:r>
          </a:p>
        </p:txBody>
      </p:sp>
      <p:sp>
        <p:nvSpPr>
          <p:cNvPr id="8" name="Rectangle 7"/>
          <p:cNvSpPr/>
          <p:nvPr/>
        </p:nvSpPr>
        <p:spPr>
          <a:xfrm>
            <a:off x="152400" y="-8096"/>
            <a:ext cx="3962400" cy="5170646"/>
          </a:xfrm>
          <a:prstGeom prst="rect">
            <a:avLst/>
          </a:prstGeom>
        </p:spPr>
        <p:txBody>
          <a:bodyPr wrap="square">
            <a:spAutoFit/>
          </a:bodyPr>
          <a:lstStyle/>
          <a:p>
            <a:pPr>
              <a:lnSpc>
                <a:spcPct val="150000"/>
              </a:lnSpc>
            </a:pPr>
            <a:r>
              <a:rPr lang="en-US" sz="2000" dirty="0" smtClean="0"/>
              <a:t>#include &lt;stdio.h&gt;</a:t>
            </a:r>
          </a:p>
          <a:p>
            <a:pPr>
              <a:lnSpc>
                <a:spcPct val="150000"/>
              </a:lnSpc>
            </a:pPr>
            <a:r>
              <a:rPr lang="en-US" sz="2000" dirty="0" smtClean="0"/>
              <a:t>void sort(int arr[], int n);</a:t>
            </a:r>
          </a:p>
          <a:p>
            <a:pPr>
              <a:lnSpc>
                <a:spcPct val="150000"/>
              </a:lnSpc>
            </a:pPr>
            <a:r>
              <a:rPr lang="en-US" sz="2000" dirty="0" smtClean="0"/>
              <a:t>void </a:t>
            </a:r>
            <a:r>
              <a:rPr lang="en-US" sz="2000" dirty="0" err="1" smtClean="0"/>
              <a:t>printOrder</a:t>
            </a:r>
            <a:r>
              <a:rPr lang="en-US" sz="2000" dirty="0" smtClean="0"/>
              <a:t>(int arr[], int n);</a:t>
            </a:r>
          </a:p>
          <a:p>
            <a:pPr>
              <a:lnSpc>
                <a:spcPct val="150000"/>
              </a:lnSpc>
            </a:pPr>
            <a:r>
              <a:rPr lang="en-US" sz="2000" dirty="0" smtClean="0"/>
              <a:t>int main()  {</a:t>
            </a:r>
          </a:p>
          <a:p>
            <a:pPr>
              <a:lnSpc>
                <a:spcPct val="150000"/>
              </a:lnSpc>
            </a:pPr>
            <a:r>
              <a:rPr lang="en-US" sz="2000" dirty="0" smtClean="0"/>
              <a:t>    int </a:t>
            </a:r>
            <a:r>
              <a:rPr lang="en-US" sz="2000" dirty="0" err="1" smtClean="0"/>
              <a:t>i</a:t>
            </a:r>
            <a:r>
              <a:rPr lang="en-US" sz="2000" dirty="0" smtClean="0"/>
              <a:t>, n;</a:t>
            </a:r>
          </a:p>
          <a:p>
            <a:pPr>
              <a:lnSpc>
                <a:spcPct val="150000"/>
              </a:lnSpc>
            </a:pPr>
            <a:r>
              <a:rPr lang="en-US" sz="2000" dirty="0" smtClean="0"/>
              <a:t>    scanf("%d", &amp;n);</a:t>
            </a:r>
          </a:p>
          <a:p>
            <a:pPr>
              <a:lnSpc>
                <a:spcPct val="150000"/>
              </a:lnSpc>
            </a:pPr>
            <a:r>
              <a:rPr lang="en-US" sz="2000" dirty="0" smtClean="0"/>
              <a:t>    int arr[n];</a:t>
            </a:r>
          </a:p>
          <a:p>
            <a:pPr>
              <a:lnSpc>
                <a:spcPct val="150000"/>
              </a:lnSpc>
            </a:pPr>
            <a:r>
              <a:rPr lang="en-US" sz="2000" dirty="0" smtClean="0"/>
              <a:t>    for(</a:t>
            </a:r>
            <a:r>
              <a:rPr lang="en-US" sz="2000" dirty="0" err="1" smtClean="0"/>
              <a:t>i</a:t>
            </a:r>
            <a:r>
              <a:rPr lang="en-US" sz="2000" dirty="0" smtClean="0"/>
              <a:t>=0; </a:t>
            </a:r>
            <a:r>
              <a:rPr lang="en-US" sz="2000" dirty="0" err="1" smtClean="0"/>
              <a:t>i</a:t>
            </a:r>
            <a:r>
              <a:rPr lang="en-US" sz="2000" dirty="0" smtClean="0"/>
              <a:t>&lt;n; </a:t>
            </a:r>
            <a:r>
              <a:rPr lang="en-US" sz="2000" dirty="0" err="1" smtClean="0"/>
              <a:t>i</a:t>
            </a:r>
            <a:r>
              <a:rPr lang="en-US" sz="2000" dirty="0" smtClean="0"/>
              <a:t>++)</a:t>
            </a:r>
          </a:p>
          <a:p>
            <a:pPr>
              <a:lnSpc>
                <a:spcPct val="150000"/>
              </a:lnSpc>
            </a:pPr>
            <a:r>
              <a:rPr lang="en-US" sz="2000" dirty="0" smtClean="0"/>
              <a:t>        scanf("%d", &amp;arr[</a:t>
            </a:r>
            <a:r>
              <a:rPr lang="en-US" sz="2000" dirty="0" err="1" smtClean="0"/>
              <a:t>i</a:t>
            </a:r>
            <a:r>
              <a:rPr lang="en-US" sz="2000" dirty="0" smtClean="0"/>
              <a:t>]);</a:t>
            </a:r>
          </a:p>
          <a:p>
            <a:pPr>
              <a:lnSpc>
                <a:spcPct val="150000"/>
              </a:lnSpc>
            </a:pPr>
            <a:r>
              <a:rPr lang="en-US" sz="2000" dirty="0" smtClean="0"/>
              <a:t>    </a:t>
            </a:r>
            <a:r>
              <a:rPr lang="en-US" sz="2000" dirty="0" err="1" smtClean="0"/>
              <a:t>printOrder</a:t>
            </a:r>
            <a:r>
              <a:rPr lang="en-US" sz="2000" dirty="0" smtClean="0"/>
              <a:t>(arr, n);</a:t>
            </a:r>
          </a:p>
          <a:p>
            <a:pPr>
              <a:lnSpc>
                <a:spcPct val="150000"/>
              </a:lnSpc>
            </a:pPr>
            <a:r>
              <a:rPr lang="en-US" sz="2000" dirty="0" smtClean="0"/>
              <a:t>    return 0;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635"/>
            <a:ext cx="466661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smtClean="0">
              <a:solidFill>
                <a:schemeClr val="bg1"/>
              </a:solidFill>
            </a:endParaRPr>
          </a:p>
        </p:txBody>
      </p:sp>
      <p:sp>
        <p:nvSpPr>
          <p:cNvPr id="8" name="Rectangle 7"/>
          <p:cNvSpPr/>
          <p:nvPr/>
        </p:nvSpPr>
        <p:spPr>
          <a:xfrm>
            <a:off x="304800" y="57150"/>
            <a:ext cx="4267200" cy="5016758"/>
          </a:xfrm>
          <a:prstGeom prst="rect">
            <a:avLst/>
          </a:prstGeom>
        </p:spPr>
        <p:txBody>
          <a:bodyPr wrap="square">
            <a:spAutoFit/>
          </a:bodyPr>
          <a:lstStyle/>
          <a:p>
            <a:r>
              <a:rPr lang="en-US" sz="2000" dirty="0" smtClean="0"/>
              <a:t>void sort(int arr[], int n)</a:t>
            </a:r>
          </a:p>
          <a:p>
            <a:r>
              <a:rPr lang="en-US" sz="2000" dirty="0" smtClean="0"/>
              <a:t>{</a:t>
            </a:r>
          </a:p>
          <a:p>
            <a:r>
              <a:rPr lang="en-US" sz="2000" dirty="0" smtClean="0"/>
              <a:t>    int </a:t>
            </a:r>
            <a:r>
              <a:rPr lang="en-US" sz="2000" dirty="0" err="1" smtClean="0"/>
              <a:t>i</a:t>
            </a:r>
            <a:r>
              <a:rPr lang="en-US" sz="2000" dirty="0" smtClean="0"/>
              <a:t>, j, t;</a:t>
            </a:r>
          </a:p>
          <a:p>
            <a:r>
              <a:rPr lang="en-US" sz="2000" dirty="0" smtClean="0"/>
              <a:t>    for (j=0 ; j&lt;n ; j++)</a:t>
            </a:r>
          </a:p>
          <a:p>
            <a:r>
              <a:rPr lang="en-US" sz="2000" dirty="0" smtClean="0"/>
              <a:t>    {</a:t>
            </a:r>
          </a:p>
          <a:p>
            <a:r>
              <a:rPr lang="en-US" sz="2000" dirty="0" smtClean="0"/>
              <a:t>        for (</a:t>
            </a:r>
            <a:r>
              <a:rPr lang="en-US" sz="2000" dirty="0" err="1" smtClean="0"/>
              <a:t>i</a:t>
            </a:r>
            <a:r>
              <a:rPr lang="en-US" sz="2000" dirty="0" smtClean="0"/>
              <a:t>=0 ; </a:t>
            </a:r>
            <a:r>
              <a:rPr lang="en-US" sz="2000" dirty="0" err="1" smtClean="0"/>
              <a:t>i</a:t>
            </a:r>
            <a:r>
              <a:rPr lang="en-US" sz="2000" dirty="0" smtClean="0"/>
              <a:t>&lt;n ; </a:t>
            </a:r>
            <a:r>
              <a:rPr lang="en-US" sz="2000" dirty="0" err="1" smtClean="0"/>
              <a:t>i</a:t>
            </a:r>
            <a:r>
              <a:rPr lang="en-US" sz="2000" dirty="0" smtClean="0"/>
              <a:t>++)</a:t>
            </a:r>
          </a:p>
          <a:p>
            <a:r>
              <a:rPr lang="en-US" sz="2000" dirty="0" smtClean="0"/>
              <a:t>        {</a:t>
            </a:r>
          </a:p>
          <a:p>
            <a:r>
              <a:rPr lang="en-US" sz="2000" dirty="0" smtClean="0"/>
              <a:t>	if (arr[i+1] &lt; arr[</a:t>
            </a:r>
            <a:r>
              <a:rPr lang="en-US" sz="2000" dirty="0" err="1" smtClean="0"/>
              <a:t>i</a:t>
            </a:r>
            <a:r>
              <a:rPr lang="en-US" sz="2000" dirty="0" smtClean="0"/>
              <a:t>])</a:t>
            </a:r>
          </a:p>
          <a:p>
            <a:r>
              <a:rPr lang="en-US" sz="2000" dirty="0" smtClean="0"/>
              <a:t>	{</a:t>
            </a:r>
          </a:p>
          <a:p>
            <a:r>
              <a:rPr lang="en-US" sz="2000" dirty="0" smtClean="0"/>
              <a:t>	       t = arr[</a:t>
            </a:r>
            <a:r>
              <a:rPr lang="en-US" sz="2000" dirty="0" err="1" smtClean="0"/>
              <a:t>i</a:t>
            </a:r>
            <a:r>
              <a:rPr lang="en-US" sz="2000" dirty="0" smtClean="0"/>
              <a:t>];</a:t>
            </a:r>
          </a:p>
          <a:p>
            <a:r>
              <a:rPr lang="en-US" sz="2000" dirty="0" smtClean="0"/>
              <a:t>	       arr[</a:t>
            </a:r>
            <a:r>
              <a:rPr lang="en-US" sz="2000" dirty="0" err="1" smtClean="0"/>
              <a:t>i</a:t>
            </a:r>
            <a:r>
              <a:rPr lang="en-US" sz="2000" dirty="0" smtClean="0"/>
              <a:t>] = arr[</a:t>
            </a:r>
            <a:r>
              <a:rPr lang="en-US" sz="2000" dirty="0" err="1" smtClean="0"/>
              <a:t>i</a:t>
            </a:r>
            <a:r>
              <a:rPr lang="en-US" sz="2000" dirty="0" smtClean="0"/>
              <a:t> + 1];</a:t>
            </a:r>
          </a:p>
          <a:p>
            <a:r>
              <a:rPr lang="en-US" sz="2000" dirty="0" smtClean="0"/>
              <a:t>	       arr[</a:t>
            </a:r>
            <a:r>
              <a:rPr lang="en-US" sz="2000" dirty="0" err="1" smtClean="0"/>
              <a:t>i</a:t>
            </a:r>
            <a:r>
              <a:rPr lang="en-US" sz="2000" dirty="0" smtClean="0"/>
              <a:t> + 1] = t;</a:t>
            </a:r>
          </a:p>
          <a:p>
            <a:r>
              <a:rPr lang="en-US" sz="2000" dirty="0" smtClean="0"/>
              <a:t>	}</a:t>
            </a:r>
          </a:p>
          <a:p>
            <a:r>
              <a:rPr lang="en-US" sz="2000" dirty="0" smtClean="0"/>
              <a:t>        }</a:t>
            </a:r>
          </a:p>
          <a:p>
            <a:r>
              <a:rPr lang="en-US" sz="2000" dirty="0" smtClean="0"/>
              <a:t>    }</a:t>
            </a:r>
          </a:p>
          <a:p>
            <a:r>
              <a:rPr lang="en-US" sz="2000" dirty="0" smtClean="0"/>
              <a:t>}</a:t>
            </a:r>
          </a:p>
        </p:txBody>
      </p:sp>
      <p:sp>
        <p:nvSpPr>
          <p:cNvPr id="9" name="Rectangle 8"/>
          <p:cNvSpPr/>
          <p:nvPr/>
        </p:nvSpPr>
        <p:spPr>
          <a:xfrm>
            <a:off x="4724400" y="2571750"/>
            <a:ext cx="3352800" cy="1938992"/>
          </a:xfrm>
          <a:prstGeom prst="rect">
            <a:avLst/>
          </a:prstGeom>
        </p:spPr>
        <p:txBody>
          <a:bodyPr wrap="square">
            <a:spAutoFit/>
          </a:bodyPr>
          <a:lstStyle/>
          <a:p>
            <a:pPr algn="l">
              <a:lnSpc>
                <a:spcPct val="150000"/>
              </a:lnSpc>
              <a:buNone/>
            </a:pPr>
            <a:r>
              <a:rPr lang="en-US" sz="2000" b="1" dirty="0" smtClean="0">
                <a:solidFill>
                  <a:schemeClr val="bg1"/>
                </a:solidFill>
              </a:rPr>
              <a:t>Input:  </a:t>
            </a:r>
          </a:p>
          <a:p>
            <a:pPr algn="l">
              <a:lnSpc>
                <a:spcPct val="150000"/>
              </a:lnSpc>
              <a:buNone/>
            </a:pPr>
            <a:r>
              <a:rPr lang="en-IN" sz="2000" dirty="0" smtClean="0">
                <a:solidFill>
                  <a:schemeClr val="bg1"/>
                </a:solidFill>
              </a:rPr>
              <a:t>arr[] = {1, 2, 3, 4, 5, 6} </a:t>
            </a:r>
          </a:p>
          <a:p>
            <a:pPr>
              <a:lnSpc>
                <a:spcPct val="150000"/>
              </a:lnSpc>
            </a:pPr>
            <a:r>
              <a:rPr lang="en-IN" sz="2000" b="1" dirty="0" smtClean="0">
                <a:solidFill>
                  <a:schemeClr val="bg1"/>
                </a:solidFill>
              </a:rPr>
              <a:t>Output : </a:t>
            </a:r>
          </a:p>
          <a:p>
            <a:pPr>
              <a:lnSpc>
                <a:spcPct val="150000"/>
              </a:lnSpc>
            </a:pPr>
            <a:r>
              <a:rPr lang="en-IN" sz="2000" dirty="0" smtClean="0">
                <a:solidFill>
                  <a:schemeClr val="bg1"/>
                </a:solidFill>
              </a:rPr>
              <a:t>arr[] = {1, 2, 3, 6, 5, 4}</a:t>
            </a:r>
            <a:endParaRPr lang="en-IN" sz="2000" dirty="0">
              <a:solidFill>
                <a:schemeClr val="bg1"/>
              </a:solidFill>
            </a:endParaRPr>
          </a:p>
        </p:txBody>
      </p:sp>
      <p:sp>
        <p:nvSpPr>
          <p:cNvPr id="10" name="Rectangle 9"/>
          <p:cNvSpPr/>
          <p:nvPr/>
        </p:nvSpPr>
        <p:spPr>
          <a:xfrm>
            <a:off x="4724400" y="556558"/>
            <a:ext cx="3352800" cy="1938992"/>
          </a:xfrm>
          <a:prstGeom prst="rect">
            <a:avLst/>
          </a:prstGeom>
        </p:spPr>
        <p:txBody>
          <a:bodyPr wrap="square">
            <a:spAutoFit/>
          </a:bodyPr>
          <a:lstStyle/>
          <a:p>
            <a:pPr algn="l">
              <a:lnSpc>
                <a:spcPct val="150000"/>
              </a:lnSpc>
              <a:buNone/>
            </a:pPr>
            <a:r>
              <a:rPr lang="en-US" sz="2000" b="1" dirty="0" smtClean="0">
                <a:solidFill>
                  <a:schemeClr val="bg1"/>
                </a:solidFill>
              </a:rPr>
              <a:t>Input:  </a:t>
            </a:r>
          </a:p>
          <a:p>
            <a:pPr marL="0" lvl="1">
              <a:lnSpc>
                <a:spcPct val="150000"/>
              </a:lnSpc>
            </a:pPr>
            <a:r>
              <a:rPr lang="en-IN" sz="2000" dirty="0" smtClean="0">
                <a:solidFill>
                  <a:schemeClr val="bg1"/>
                </a:solidFill>
              </a:rPr>
              <a:t>arr[] = {5, 2, 4, 7, 9, 3, 1, 6, 8} </a:t>
            </a:r>
          </a:p>
          <a:p>
            <a:pPr algn="l">
              <a:lnSpc>
                <a:spcPct val="150000"/>
              </a:lnSpc>
              <a:buNone/>
            </a:pPr>
            <a:r>
              <a:rPr lang="en-US" sz="2000" b="1" dirty="0" smtClean="0">
                <a:solidFill>
                  <a:schemeClr val="bg1"/>
                </a:solidFill>
              </a:rPr>
              <a:t>Output</a:t>
            </a:r>
            <a:r>
              <a:rPr lang="en-US" sz="2000" dirty="0" smtClean="0">
                <a:solidFill>
                  <a:schemeClr val="bg1"/>
                </a:solidFill>
              </a:rPr>
              <a:t>: </a:t>
            </a:r>
          </a:p>
          <a:p>
            <a:pPr marL="0" lvl="1">
              <a:lnSpc>
                <a:spcPct val="150000"/>
              </a:lnSpc>
            </a:pPr>
            <a:r>
              <a:rPr lang="en-IN" sz="2000" dirty="0" smtClean="0">
                <a:solidFill>
                  <a:schemeClr val="bg1"/>
                </a:solidFill>
              </a:rPr>
              <a:t>arr[] = {1, 2, 3, 4, 9, 8, 7, 6, 5}</a:t>
            </a:r>
            <a:endParaRPr lang="en-US" sz="2000" dirty="0" smtClean="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491615"/>
            <a:ext cx="1823085" cy="1938020"/>
          </a:xfrm>
          <a:prstGeom prst="rect">
            <a:avLst/>
          </a:prstGeom>
        </p:spPr>
        <p:txBody>
          <a:bodyPr wrap="square">
            <a:spAutoFit/>
          </a:bodyPr>
          <a:lstStyle/>
          <a:p>
            <a:pPr algn="l">
              <a:lnSpc>
                <a:spcPct val="150000"/>
              </a:lnSpc>
              <a:buNone/>
            </a:pPr>
            <a:r>
              <a:rPr lang="en-US" sz="2000" b="1" dirty="0" smtClean="0"/>
              <a:t>Input:  </a:t>
            </a:r>
          </a:p>
          <a:p>
            <a:pPr marL="0" lvl="1">
              <a:lnSpc>
                <a:spcPct val="150000"/>
              </a:lnSpc>
            </a:pPr>
            <a:r>
              <a:rPr lang="en-US" altLang="en-IN" sz="2000" dirty="0" smtClean="0"/>
              <a:t>8</a:t>
            </a:r>
            <a:r>
              <a:rPr lang="en-IN" sz="2000" dirty="0" smtClean="0"/>
              <a:t> </a:t>
            </a:r>
          </a:p>
          <a:p>
            <a:pPr algn="l">
              <a:lnSpc>
                <a:spcPct val="150000"/>
              </a:lnSpc>
              <a:buNone/>
            </a:pPr>
            <a:r>
              <a:rPr lang="en-US" sz="2000" b="1" dirty="0" smtClean="0"/>
              <a:t>Output</a:t>
            </a:r>
            <a:r>
              <a:rPr lang="en-US" sz="2000" dirty="0" smtClean="0"/>
              <a:t>: </a:t>
            </a:r>
          </a:p>
          <a:p>
            <a:pPr marL="0" lvl="1">
              <a:lnSpc>
                <a:spcPct val="150000"/>
              </a:lnSpc>
            </a:pPr>
            <a:r>
              <a:rPr lang="en-US" sz="2000" dirty="0" smtClean="0"/>
              <a:t>1000</a:t>
            </a:r>
          </a:p>
        </p:txBody>
      </p:sp>
      <p:sp>
        <p:nvSpPr>
          <p:cNvPr id="6" name="Text Box 5"/>
          <p:cNvSpPr txBox="1"/>
          <p:nvPr/>
        </p:nvSpPr>
        <p:spPr>
          <a:xfrm>
            <a:off x="466090" y="398546"/>
            <a:ext cx="7915910" cy="497205"/>
          </a:xfrm>
          <a:prstGeom prst="rect">
            <a:avLst/>
          </a:prstGeom>
          <a:noFill/>
        </p:spPr>
        <p:txBody>
          <a:bodyPr wrap="square" rtlCol="0" anchor="t">
            <a:spAutoFit/>
          </a:bodyPr>
          <a:lstStyle/>
          <a:p>
            <a:pPr>
              <a:lnSpc>
                <a:spcPct val="120000"/>
              </a:lnSpc>
            </a:pPr>
            <a:r>
              <a:rPr lang="en-US" sz="2200" b="1" dirty="0" smtClean="0">
                <a:sym typeface="+mn-ea"/>
              </a:rPr>
              <a:t>9.  Write a C program to convert decimal to binary.</a:t>
            </a:r>
          </a:p>
        </p:txBody>
      </p:sp>
      <p:sp>
        <p:nvSpPr>
          <p:cNvPr id="8" name="Rectangle 7"/>
          <p:cNvSpPr/>
          <p:nvPr/>
        </p:nvSpPr>
        <p:spPr>
          <a:xfrm>
            <a:off x="4343400" y="1504950"/>
            <a:ext cx="1540510" cy="1938020"/>
          </a:xfrm>
          <a:prstGeom prst="rect">
            <a:avLst/>
          </a:prstGeom>
        </p:spPr>
        <p:txBody>
          <a:bodyPr wrap="square">
            <a:spAutoFit/>
          </a:bodyPr>
          <a:lstStyle/>
          <a:p>
            <a:pPr algn="l">
              <a:lnSpc>
                <a:spcPct val="150000"/>
              </a:lnSpc>
              <a:buNone/>
            </a:pPr>
            <a:r>
              <a:rPr lang="en-US" sz="2000" b="1" dirty="0" smtClean="0"/>
              <a:t>Input:  </a:t>
            </a:r>
          </a:p>
          <a:p>
            <a:pPr algn="l">
              <a:lnSpc>
                <a:spcPct val="150000"/>
              </a:lnSpc>
              <a:buNone/>
            </a:pPr>
            <a:r>
              <a:rPr lang="en-US" altLang="en-IN" sz="2000" b="1" dirty="0" smtClean="0"/>
              <a:t>15</a:t>
            </a:r>
          </a:p>
          <a:p>
            <a:pPr algn="l">
              <a:lnSpc>
                <a:spcPct val="150000"/>
              </a:lnSpc>
              <a:buNone/>
            </a:pPr>
            <a:r>
              <a:rPr lang="en-IN" sz="2000" b="1" dirty="0" smtClean="0"/>
              <a:t>Output : </a:t>
            </a:r>
          </a:p>
          <a:p>
            <a:pPr>
              <a:lnSpc>
                <a:spcPct val="150000"/>
              </a:lnSpc>
            </a:pPr>
            <a:r>
              <a:rPr lang="en-US" altLang="en-IN" sz="2000" dirty="0"/>
              <a:t>1111</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635"/>
            <a:ext cx="466661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smtClean="0">
              <a:solidFill>
                <a:schemeClr val="bg1"/>
              </a:solidFill>
            </a:endParaRPr>
          </a:p>
        </p:txBody>
      </p:sp>
      <p:sp>
        <p:nvSpPr>
          <p:cNvPr id="8" name="Rectangle 7"/>
          <p:cNvSpPr/>
          <p:nvPr/>
        </p:nvSpPr>
        <p:spPr>
          <a:xfrm>
            <a:off x="457200" y="209550"/>
            <a:ext cx="3248660" cy="4399915"/>
          </a:xfrm>
          <a:prstGeom prst="rect">
            <a:avLst/>
          </a:prstGeom>
        </p:spPr>
        <p:txBody>
          <a:bodyPr wrap="square">
            <a:spAutoFit/>
          </a:bodyPr>
          <a:lstStyle/>
          <a:p>
            <a:r>
              <a:rPr lang="en-US" sz="2000" dirty="0" smtClean="0"/>
              <a:t>#include&lt;stdio.h&gt;    </a:t>
            </a:r>
          </a:p>
          <a:p>
            <a:r>
              <a:rPr lang="en-US" sz="2000" dirty="0" smtClean="0"/>
              <a:t>int main()</a:t>
            </a:r>
          </a:p>
          <a:p>
            <a:r>
              <a:rPr lang="en-US" sz="2000" dirty="0" smtClean="0"/>
              <a:t>{  </a:t>
            </a:r>
          </a:p>
          <a:p>
            <a:r>
              <a:rPr lang="en-US" sz="2000" dirty="0" smtClean="0"/>
              <a:t>int a[10],n,i;    </a:t>
            </a:r>
          </a:p>
          <a:p>
            <a:r>
              <a:rPr lang="en-US" sz="2000" dirty="0" smtClean="0"/>
              <a:t>scanf("%d",&amp;n);    </a:t>
            </a:r>
          </a:p>
          <a:p>
            <a:r>
              <a:rPr lang="en-US" sz="2000" dirty="0" smtClean="0"/>
              <a:t>for(i=0;n&gt;0;i++)    </a:t>
            </a:r>
          </a:p>
          <a:p>
            <a:r>
              <a:rPr lang="en-US" sz="2000" dirty="0" smtClean="0"/>
              <a:t> {    </a:t>
            </a:r>
          </a:p>
          <a:p>
            <a:r>
              <a:rPr lang="en-US" sz="2000" dirty="0" smtClean="0"/>
              <a:t>    a[i]=n%2;    </a:t>
            </a:r>
          </a:p>
          <a:p>
            <a:r>
              <a:rPr lang="en-US" sz="2000" dirty="0" smtClean="0"/>
              <a:t>    n=n/2;    </a:t>
            </a:r>
          </a:p>
          <a:p>
            <a:r>
              <a:rPr lang="en-US" sz="2000" dirty="0" smtClean="0"/>
              <a:t> }    </a:t>
            </a:r>
          </a:p>
          <a:p>
            <a:r>
              <a:rPr lang="en-US" sz="2000" dirty="0" smtClean="0"/>
              <a:t>for(i=i-1;i&gt;=0;i--)    </a:t>
            </a:r>
          </a:p>
          <a:p>
            <a:r>
              <a:rPr lang="en-US" sz="2000" dirty="0" smtClean="0"/>
              <a:t>    printf("%d",a[i]);</a:t>
            </a:r>
          </a:p>
          <a:p>
            <a:r>
              <a:rPr lang="en-US" sz="2000" dirty="0" smtClean="0"/>
              <a:t>return 0;  </a:t>
            </a:r>
          </a:p>
          <a:p>
            <a:r>
              <a:rPr lang="en-US" sz="2000" dirty="0" smtClean="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491615"/>
            <a:ext cx="1823085" cy="1938020"/>
          </a:xfrm>
          <a:prstGeom prst="rect">
            <a:avLst/>
          </a:prstGeom>
        </p:spPr>
        <p:txBody>
          <a:bodyPr wrap="square">
            <a:spAutoFit/>
          </a:bodyPr>
          <a:lstStyle/>
          <a:p>
            <a:pPr algn="l">
              <a:lnSpc>
                <a:spcPct val="150000"/>
              </a:lnSpc>
              <a:buNone/>
            </a:pPr>
            <a:r>
              <a:rPr lang="en-US" sz="2000" b="1" dirty="0" smtClean="0"/>
              <a:t>Input:  </a:t>
            </a:r>
          </a:p>
          <a:p>
            <a:pPr marL="0" lvl="1">
              <a:lnSpc>
                <a:spcPct val="150000"/>
              </a:lnSpc>
            </a:pPr>
            <a:r>
              <a:rPr lang="en-US" altLang="en-IN" sz="2000" b="1" dirty="0" smtClean="0"/>
              <a:t>1000</a:t>
            </a:r>
          </a:p>
          <a:p>
            <a:pPr algn="l">
              <a:lnSpc>
                <a:spcPct val="150000"/>
              </a:lnSpc>
              <a:buNone/>
            </a:pPr>
            <a:r>
              <a:rPr lang="en-US" sz="2000" b="1" dirty="0" smtClean="0"/>
              <a:t>Output: </a:t>
            </a:r>
          </a:p>
          <a:p>
            <a:pPr marL="0" lvl="1">
              <a:lnSpc>
                <a:spcPct val="150000"/>
              </a:lnSpc>
            </a:pPr>
            <a:r>
              <a:rPr lang="en-US" sz="2000" b="1" dirty="0" smtClean="0"/>
              <a:t>8</a:t>
            </a:r>
          </a:p>
        </p:txBody>
      </p:sp>
      <p:sp>
        <p:nvSpPr>
          <p:cNvPr id="6" name="Text Box 5"/>
          <p:cNvSpPr txBox="1"/>
          <p:nvPr/>
        </p:nvSpPr>
        <p:spPr>
          <a:xfrm>
            <a:off x="466090" y="398546"/>
            <a:ext cx="7915910" cy="497205"/>
          </a:xfrm>
          <a:prstGeom prst="rect">
            <a:avLst/>
          </a:prstGeom>
          <a:noFill/>
        </p:spPr>
        <p:txBody>
          <a:bodyPr wrap="square" rtlCol="0" anchor="t">
            <a:spAutoFit/>
          </a:bodyPr>
          <a:lstStyle/>
          <a:p>
            <a:pPr>
              <a:lnSpc>
                <a:spcPct val="120000"/>
              </a:lnSpc>
            </a:pPr>
            <a:r>
              <a:rPr lang="en-US" sz="2200" b="1" dirty="0" smtClean="0">
                <a:sym typeface="+mn-ea"/>
              </a:rPr>
              <a:t>10.  Write a C program to convert binary to decimal.</a:t>
            </a:r>
          </a:p>
        </p:txBody>
      </p:sp>
      <p:sp>
        <p:nvSpPr>
          <p:cNvPr id="8" name="Rectangle 7"/>
          <p:cNvSpPr/>
          <p:nvPr/>
        </p:nvSpPr>
        <p:spPr>
          <a:xfrm>
            <a:off x="4343400" y="1504950"/>
            <a:ext cx="1540510" cy="1938020"/>
          </a:xfrm>
          <a:prstGeom prst="rect">
            <a:avLst/>
          </a:prstGeom>
        </p:spPr>
        <p:txBody>
          <a:bodyPr wrap="square">
            <a:spAutoFit/>
          </a:bodyPr>
          <a:lstStyle/>
          <a:p>
            <a:pPr algn="l">
              <a:lnSpc>
                <a:spcPct val="150000"/>
              </a:lnSpc>
              <a:buNone/>
            </a:pPr>
            <a:r>
              <a:rPr lang="en-US" sz="2000" b="1" dirty="0" smtClean="0"/>
              <a:t>Input:  </a:t>
            </a:r>
          </a:p>
          <a:p>
            <a:pPr algn="l">
              <a:lnSpc>
                <a:spcPct val="150000"/>
              </a:lnSpc>
              <a:buNone/>
            </a:pPr>
            <a:r>
              <a:rPr lang="en-US" altLang="en-IN" sz="2000" b="1" dirty="0" smtClean="0"/>
              <a:t>1111</a:t>
            </a:r>
          </a:p>
          <a:p>
            <a:pPr algn="l">
              <a:lnSpc>
                <a:spcPct val="150000"/>
              </a:lnSpc>
              <a:buNone/>
            </a:pPr>
            <a:r>
              <a:rPr lang="en-IN" sz="2000" b="1" dirty="0" smtClean="0"/>
              <a:t>Output : </a:t>
            </a:r>
          </a:p>
          <a:p>
            <a:pPr>
              <a:lnSpc>
                <a:spcPct val="150000"/>
              </a:lnSpc>
            </a:pPr>
            <a:r>
              <a:rPr lang="en-US" altLang="en-IN" sz="2000" b="1" dirty="0"/>
              <a:t>15</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2430" y="-19050"/>
            <a:ext cx="5265420" cy="5169535"/>
          </a:xfrm>
          <a:prstGeom prst="rect">
            <a:avLst/>
          </a:prstGeom>
        </p:spPr>
        <p:txBody>
          <a:bodyPr wrap="square">
            <a:spAutoFit/>
          </a:bodyPr>
          <a:lstStyle/>
          <a:p>
            <a:pPr>
              <a:lnSpc>
                <a:spcPct val="110000"/>
              </a:lnSpc>
            </a:pPr>
            <a:r>
              <a:rPr lang="en-US" sz="2000" dirty="0" smtClean="0"/>
              <a:t>#include &lt;stdio.h&gt;</a:t>
            </a:r>
          </a:p>
          <a:p>
            <a:pPr>
              <a:lnSpc>
                <a:spcPct val="110000"/>
              </a:lnSpc>
            </a:pPr>
            <a:r>
              <a:rPr lang="en-US" sz="2000" dirty="0" smtClean="0"/>
              <a:t>void main()</a:t>
            </a:r>
          </a:p>
          <a:p>
            <a:pPr>
              <a:lnSpc>
                <a:spcPct val="110000"/>
              </a:lnSpc>
            </a:pPr>
            <a:r>
              <a:rPr lang="en-US" sz="2000" dirty="0" smtClean="0"/>
              <a:t>{</a:t>
            </a:r>
          </a:p>
          <a:p>
            <a:pPr>
              <a:lnSpc>
                <a:spcPct val="110000"/>
              </a:lnSpc>
            </a:pPr>
            <a:r>
              <a:rPr lang="en-US" sz="2000" dirty="0" smtClean="0"/>
              <a:t>    int  num, binary, decimal = 0, base = 1, rem;</a:t>
            </a:r>
          </a:p>
          <a:p>
            <a:pPr>
              <a:lnSpc>
                <a:spcPct val="110000"/>
              </a:lnSpc>
            </a:pPr>
            <a:r>
              <a:rPr lang="en-US" sz="2000" dirty="0" smtClean="0"/>
              <a:t>    scanf("%d", &amp;num); </a:t>
            </a:r>
          </a:p>
          <a:p>
            <a:pPr>
              <a:lnSpc>
                <a:spcPct val="110000"/>
              </a:lnSpc>
            </a:pPr>
            <a:r>
              <a:rPr lang="en-US" sz="2000" dirty="0" smtClean="0"/>
              <a:t>    binary = num;</a:t>
            </a:r>
          </a:p>
          <a:p>
            <a:pPr>
              <a:lnSpc>
                <a:spcPct val="110000"/>
              </a:lnSpc>
            </a:pPr>
            <a:r>
              <a:rPr lang="en-US" sz="2000" dirty="0" smtClean="0"/>
              <a:t>    while (num &gt; 0)</a:t>
            </a:r>
          </a:p>
          <a:p>
            <a:pPr>
              <a:lnSpc>
                <a:spcPct val="110000"/>
              </a:lnSpc>
            </a:pPr>
            <a:r>
              <a:rPr lang="en-US" sz="2000" dirty="0" smtClean="0"/>
              <a:t>    {</a:t>
            </a:r>
          </a:p>
          <a:p>
            <a:pPr>
              <a:lnSpc>
                <a:spcPct val="110000"/>
              </a:lnSpc>
            </a:pPr>
            <a:r>
              <a:rPr lang="en-US" sz="2000" dirty="0" smtClean="0"/>
              <a:t>        rem = num % 10;</a:t>
            </a:r>
          </a:p>
          <a:p>
            <a:pPr>
              <a:lnSpc>
                <a:spcPct val="110000"/>
              </a:lnSpc>
            </a:pPr>
            <a:r>
              <a:rPr lang="en-US" sz="2000" dirty="0" smtClean="0"/>
              <a:t>        decimal = decimal + rem * base;</a:t>
            </a:r>
          </a:p>
          <a:p>
            <a:pPr>
              <a:lnSpc>
                <a:spcPct val="110000"/>
              </a:lnSpc>
            </a:pPr>
            <a:r>
              <a:rPr lang="en-US" sz="2000" dirty="0" smtClean="0"/>
              <a:t>        num = num / 10 ;</a:t>
            </a:r>
          </a:p>
          <a:p>
            <a:pPr>
              <a:lnSpc>
                <a:spcPct val="110000"/>
              </a:lnSpc>
            </a:pPr>
            <a:r>
              <a:rPr lang="en-US" sz="2000" dirty="0" smtClean="0"/>
              <a:t>        base = base * 2;</a:t>
            </a:r>
          </a:p>
          <a:p>
            <a:pPr>
              <a:lnSpc>
                <a:spcPct val="110000"/>
              </a:lnSpc>
            </a:pPr>
            <a:r>
              <a:rPr lang="en-US" sz="2000" dirty="0" smtClean="0"/>
              <a:t>    }</a:t>
            </a:r>
          </a:p>
          <a:p>
            <a:pPr>
              <a:lnSpc>
                <a:spcPct val="110000"/>
              </a:lnSpc>
            </a:pPr>
            <a:r>
              <a:rPr lang="en-US" sz="2000" dirty="0" smtClean="0"/>
              <a:t>    printf("%d", decimal);</a:t>
            </a:r>
          </a:p>
          <a:p>
            <a:pPr>
              <a:lnSpc>
                <a:spcPct val="110000"/>
              </a:lnSpc>
            </a:pPr>
            <a:r>
              <a:rPr lang="en-US" sz="2000" dirty="0" smtClean="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47040" y="252095"/>
            <a:ext cx="7407910" cy="506292"/>
          </a:xfrm>
          <a:prstGeom prst="rect">
            <a:avLst/>
          </a:prstGeom>
        </p:spPr>
        <p:txBody>
          <a:bodyPr wrap="square">
            <a:spAutoFit/>
          </a:bodyPr>
          <a:lstStyle/>
          <a:p>
            <a:pPr algn="l">
              <a:lnSpc>
                <a:spcPct val="150000"/>
              </a:lnSpc>
              <a:buNone/>
            </a:pPr>
            <a:r>
              <a:rPr lang="en-US" sz="2000" dirty="0" smtClean="0">
                <a:solidFill>
                  <a:schemeClr val="bg1"/>
                </a:solidFill>
              </a:rPr>
              <a:t>1. Program to find the transpose of a matrix.</a:t>
            </a:r>
          </a:p>
        </p:txBody>
      </p:sp>
      <p:sp>
        <p:nvSpPr>
          <p:cNvPr id="6" name="Rectangle 5"/>
          <p:cNvSpPr/>
          <p:nvPr/>
        </p:nvSpPr>
        <p:spPr>
          <a:xfrm>
            <a:off x="447040" y="828040"/>
            <a:ext cx="8392160" cy="967957"/>
          </a:xfrm>
          <a:prstGeom prst="rect">
            <a:avLst/>
          </a:prstGeom>
        </p:spPr>
        <p:txBody>
          <a:bodyPr wrap="square">
            <a:spAutoFit/>
          </a:bodyPr>
          <a:lstStyle/>
          <a:p>
            <a:pPr>
              <a:lnSpc>
                <a:spcPct val="150000"/>
              </a:lnSpc>
            </a:pPr>
            <a:r>
              <a:rPr lang="en-US" sz="2000" dirty="0" smtClean="0">
                <a:solidFill>
                  <a:schemeClr val="bg1"/>
                </a:solidFill>
              </a:rPr>
              <a:t>2. Program to sort alternate positions. Given 5,1,4,7,9 do odd position sorting </a:t>
            </a:r>
          </a:p>
          <a:p>
            <a:pPr>
              <a:lnSpc>
                <a:spcPct val="150000"/>
              </a:lnSpc>
            </a:pPr>
            <a:r>
              <a:rPr lang="en-US" sz="2000" dirty="0" smtClean="0">
                <a:solidFill>
                  <a:schemeClr val="bg1"/>
                </a:solidFill>
              </a:rPr>
              <a:t>    and print 4,5,9</a:t>
            </a:r>
            <a:endParaRPr lang="en-IN" sz="2000" dirty="0" smtClean="0">
              <a:solidFill>
                <a:schemeClr val="bg1"/>
              </a:solidFill>
            </a:endParaRPr>
          </a:p>
        </p:txBody>
      </p:sp>
      <p:sp>
        <p:nvSpPr>
          <p:cNvPr id="7" name="Rectangle 6"/>
          <p:cNvSpPr/>
          <p:nvPr/>
        </p:nvSpPr>
        <p:spPr>
          <a:xfrm>
            <a:off x="401955" y="1856422"/>
            <a:ext cx="8589645" cy="1477328"/>
          </a:xfrm>
          <a:prstGeom prst="rect">
            <a:avLst/>
          </a:prstGeom>
        </p:spPr>
        <p:txBody>
          <a:bodyPr wrap="square">
            <a:spAutoFit/>
          </a:bodyPr>
          <a:lstStyle/>
          <a:p>
            <a:pPr>
              <a:lnSpc>
                <a:spcPct val="150000"/>
              </a:lnSpc>
            </a:pPr>
            <a:r>
              <a:rPr lang="en-US" sz="2000" dirty="0" smtClean="0">
                <a:solidFill>
                  <a:schemeClr val="bg1"/>
                </a:solidFill>
              </a:rPr>
              <a:t>3. Program to print numbers in the order of their frequency of occurrence.</a:t>
            </a:r>
          </a:p>
          <a:p>
            <a:pPr>
              <a:lnSpc>
                <a:spcPct val="150000"/>
              </a:lnSpc>
            </a:pPr>
            <a:r>
              <a:rPr lang="en-US" sz="2000" dirty="0" smtClean="0">
                <a:solidFill>
                  <a:schemeClr val="bg1"/>
                </a:solidFill>
              </a:rPr>
              <a:t>    Input: {1,1,2,2,2,3,4,4,5,5,5,5,5}. Length – 13,  </a:t>
            </a:r>
          </a:p>
          <a:p>
            <a:pPr>
              <a:lnSpc>
                <a:spcPct val="150000"/>
              </a:lnSpc>
            </a:pPr>
            <a:r>
              <a:rPr lang="en-US" sz="2000" dirty="0" smtClean="0">
                <a:solidFill>
                  <a:schemeClr val="bg1"/>
                </a:solidFill>
              </a:rPr>
              <a:t>    Output: {5,5,5,5,5,2,2,2,1,1,4,4,3}</a:t>
            </a:r>
          </a:p>
        </p:txBody>
      </p:sp>
      <p:sp>
        <p:nvSpPr>
          <p:cNvPr id="8" name="Rectangle 7"/>
          <p:cNvSpPr/>
          <p:nvPr/>
        </p:nvSpPr>
        <p:spPr>
          <a:xfrm>
            <a:off x="401320" y="3313152"/>
            <a:ext cx="8056880" cy="553998"/>
          </a:xfrm>
          <a:prstGeom prst="rect">
            <a:avLst/>
          </a:prstGeom>
        </p:spPr>
        <p:txBody>
          <a:bodyPr wrap="square">
            <a:spAutoFit/>
          </a:bodyPr>
          <a:lstStyle/>
          <a:p>
            <a:pPr algn="l">
              <a:lnSpc>
                <a:spcPct val="150000"/>
              </a:lnSpc>
              <a:buNone/>
            </a:pPr>
            <a:r>
              <a:rPr lang="en-US" sz="2000" dirty="0" smtClean="0">
                <a:solidFill>
                  <a:schemeClr val="bg1"/>
                </a:solidFill>
              </a:rPr>
              <a:t>4. Program to find the largest and smallest element in an array.</a:t>
            </a:r>
          </a:p>
        </p:txBody>
      </p:sp>
      <p:sp>
        <p:nvSpPr>
          <p:cNvPr id="11" name="Rectangle 10"/>
          <p:cNvSpPr/>
          <p:nvPr/>
        </p:nvSpPr>
        <p:spPr>
          <a:xfrm>
            <a:off x="381000" y="3867150"/>
            <a:ext cx="8315325" cy="553998"/>
          </a:xfrm>
          <a:prstGeom prst="rect">
            <a:avLst/>
          </a:prstGeom>
        </p:spPr>
        <p:txBody>
          <a:bodyPr wrap="square">
            <a:spAutoFit/>
          </a:bodyPr>
          <a:lstStyle/>
          <a:p>
            <a:pPr algn="l">
              <a:lnSpc>
                <a:spcPct val="150000"/>
              </a:lnSpc>
              <a:buNone/>
            </a:pPr>
            <a:r>
              <a:rPr lang="en-US" sz="2000" dirty="0" smtClean="0">
                <a:solidFill>
                  <a:schemeClr val="bg1"/>
                </a:solidFill>
              </a:rPr>
              <a:t>5. Program to swap adjacent elements of an array.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2079" y="2195740"/>
            <a:ext cx="3608680" cy="923330"/>
          </a:xfrm>
          <a:prstGeom prst="rect">
            <a:avLst/>
          </a:prstGeom>
        </p:spPr>
        <p:txBody>
          <a:bodyPr wrap="none">
            <a:spAutoFit/>
          </a:bodyPr>
          <a:lstStyle/>
          <a:p>
            <a:pPr algn="ctr"/>
            <a:r>
              <a:rPr lang="en-US" sz="5400" dirty="0" smtClean="0">
                <a:solidFill>
                  <a:srgbClr val="000000"/>
                </a:solidFill>
                <a:latin typeface="Open Sans"/>
              </a:rPr>
              <a:t>Thank you!</a:t>
            </a:r>
            <a:endParaRPr lang="en-US" sz="5400" i="0" dirty="0">
              <a:solidFill>
                <a:srgbClr val="000000"/>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advClick="0" advTm="1000">
    <p:wipe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832079" y="2195740"/>
            <a:ext cx="3608680" cy="923330"/>
          </a:xfrm>
          <a:prstGeom prst="rect">
            <a:avLst/>
          </a:prstGeom>
        </p:spPr>
        <p:txBody>
          <a:bodyPr wrap="none">
            <a:spAutoFit/>
          </a:bodyPr>
          <a:lstStyle/>
          <a:p>
            <a:pPr algn="ctr"/>
            <a:r>
              <a:rPr lang="en-US" sz="5400" dirty="0" smtClean="0">
                <a:solidFill>
                  <a:schemeClr val="bg1"/>
                </a:solidFill>
                <a:latin typeface="Open Sans"/>
              </a:rPr>
              <a:t>Thank you!</a:t>
            </a:r>
            <a:endParaRPr lang="en-US" sz="5400" b="0" i="0" dirty="0">
              <a:solidFill>
                <a:schemeClr val="bg1"/>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276350"/>
            <a:ext cx="8458200" cy="1429622"/>
          </a:xfrm>
          <a:prstGeom prst="rect">
            <a:avLst/>
          </a:prstGeom>
          <a:noFill/>
        </p:spPr>
        <p:txBody>
          <a:bodyPr wrap="square" rtlCol="0">
            <a:spAutoFit/>
          </a:bodyPr>
          <a:lstStyle/>
          <a:p>
            <a:pPr algn="just">
              <a:lnSpc>
                <a:spcPct val="150000"/>
              </a:lnSpc>
            </a:pPr>
            <a:r>
              <a:rPr lang="en-US" sz="2000" b="1" dirty="0" smtClean="0"/>
              <a:t>Input: </a:t>
            </a:r>
            <a:r>
              <a:rPr lang="en-US" sz="2000" dirty="0" smtClean="0"/>
              <a:t>num1 and num2 such that 0 &lt;= num1 &lt;= 99999999 and 0 &lt;= num2 &lt;=9. You have to find number of occurrences of input num2 in input num1 and return it with function i</a:t>
            </a:r>
            <a:r>
              <a:rPr lang="en-US" sz="2000" b="1" dirty="0" smtClean="0"/>
              <a:t>nt </a:t>
            </a:r>
            <a:r>
              <a:rPr lang="en-US" sz="2000" b="1" dirty="0" err="1" smtClean="0"/>
              <a:t>isOccured</a:t>
            </a:r>
            <a:r>
              <a:rPr lang="en-US" sz="2000" b="1" dirty="0" smtClean="0"/>
              <a:t>(int num1, int num2)</a:t>
            </a:r>
            <a:r>
              <a:rPr lang="en-US" sz="2000" dirty="0" smtClean="0"/>
              <a:t>. </a:t>
            </a:r>
          </a:p>
        </p:txBody>
      </p:sp>
      <p:sp>
        <p:nvSpPr>
          <p:cNvPr id="5" name="Rectangle 4"/>
          <p:cNvSpPr/>
          <p:nvPr/>
        </p:nvSpPr>
        <p:spPr>
          <a:xfrm>
            <a:off x="914400" y="3028950"/>
            <a:ext cx="2510155" cy="1477328"/>
          </a:xfrm>
          <a:prstGeom prst="rect">
            <a:avLst/>
          </a:prstGeom>
        </p:spPr>
        <p:txBody>
          <a:bodyPr wrap="square">
            <a:spAutoFit/>
          </a:bodyPr>
          <a:lstStyle/>
          <a:p>
            <a:pPr algn="l">
              <a:lnSpc>
                <a:spcPct val="150000"/>
              </a:lnSpc>
              <a:buNone/>
            </a:pPr>
            <a:r>
              <a:rPr lang="en-US" sz="2000" dirty="0" smtClean="0"/>
              <a:t>Input:    199294 </a:t>
            </a:r>
          </a:p>
          <a:p>
            <a:pPr algn="l">
              <a:lnSpc>
                <a:spcPct val="150000"/>
              </a:lnSpc>
              <a:buNone/>
            </a:pPr>
            <a:r>
              <a:rPr lang="en-US" sz="2000" dirty="0" smtClean="0"/>
              <a:t>               9</a:t>
            </a:r>
          </a:p>
          <a:p>
            <a:pPr algn="l">
              <a:lnSpc>
                <a:spcPct val="150000"/>
              </a:lnSpc>
              <a:buNone/>
            </a:pPr>
            <a:r>
              <a:rPr lang="en-US" sz="2000" dirty="0" smtClean="0"/>
              <a:t>Output: 3</a:t>
            </a:r>
          </a:p>
        </p:txBody>
      </p:sp>
      <p:sp>
        <p:nvSpPr>
          <p:cNvPr id="6" name="Text Box 5"/>
          <p:cNvSpPr txBox="1"/>
          <p:nvPr/>
        </p:nvSpPr>
        <p:spPr>
          <a:xfrm>
            <a:off x="426085" y="275590"/>
            <a:ext cx="8108315" cy="904863"/>
          </a:xfrm>
          <a:prstGeom prst="rect">
            <a:avLst/>
          </a:prstGeom>
          <a:noFill/>
        </p:spPr>
        <p:txBody>
          <a:bodyPr wrap="square" rtlCol="0" anchor="t">
            <a:spAutoFit/>
          </a:bodyPr>
          <a:lstStyle/>
          <a:p>
            <a:pPr algn="l">
              <a:lnSpc>
                <a:spcPct val="120000"/>
              </a:lnSpc>
            </a:pPr>
            <a:r>
              <a:rPr lang="en-US" sz="2200" b="1" dirty="0" smtClean="0">
                <a:sym typeface="+mn-ea"/>
              </a:rPr>
              <a:t>1.  Write a C program to find the number of occurrences of second input  in first input.</a:t>
            </a:r>
          </a:p>
        </p:txBody>
      </p:sp>
      <p:sp>
        <p:nvSpPr>
          <p:cNvPr id="7" name="Rectangle 6"/>
          <p:cNvSpPr/>
          <p:nvPr/>
        </p:nvSpPr>
        <p:spPr>
          <a:xfrm>
            <a:off x="3505200" y="3072764"/>
            <a:ext cx="2252345" cy="1477328"/>
          </a:xfrm>
          <a:prstGeom prst="rect">
            <a:avLst/>
          </a:prstGeom>
        </p:spPr>
        <p:txBody>
          <a:bodyPr wrap="square">
            <a:spAutoFit/>
          </a:bodyPr>
          <a:lstStyle/>
          <a:p>
            <a:pPr algn="l">
              <a:lnSpc>
                <a:spcPct val="150000"/>
              </a:lnSpc>
              <a:buNone/>
            </a:pPr>
            <a:r>
              <a:rPr lang="en-US" sz="2000" dirty="0" smtClean="0"/>
              <a:t>Input:    1222212</a:t>
            </a:r>
          </a:p>
          <a:p>
            <a:pPr algn="l">
              <a:lnSpc>
                <a:spcPct val="150000"/>
              </a:lnSpc>
              <a:buNone/>
            </a:pPr>
            <a:r>
              <a:rPr lang="en-US" sz="2000" dirty="0" smtClean="0"/>
              <a:t>               2</a:t>
            </a:r>
          </a:p>
          <a:p>
            <a:pPr algn="l">
              <a:lnSpc>
                <a:spcPct val="150000"/>
              </a:lnSpc>
              <a:buNone/>
            </a:pPr>
            <a:r>
              <a:rPr lang="en-US" sz="2000" dirty="0" smtClean="0"/>
              <a:t>Output:  5</a:t>
            </a:r>
          </a:p>
        </p:txBody>
      </p:sp>
      <p:sp>
        <p:nvSpPr>
          <p:cNvPr id="8" name="Rectangle 7"/>
          <p:cNvSpPr/>
          <p:nvPr/>
        </p:nvSpPr>
        <p:spPr>
          <a:xfrm>
            <a:off x="6205855" y="3075622"/>
            <a:ext cx="2252345" cy="1477328"/>
          </a:xfrm>
          <a:prstGeom prst="rect">
            <a:avLst/>
          </a:prstGeom>
        </p:spPr>
        <p:txBody>
          <a:bodyPr wrap="square">
            <a:spAutoFit/>
          </a:bodyPr>
          <a:lstStyle/>
          <a:p>
            <a:pPr algn="l">
              <a:lnSpc>
                <a:spcPct val="150000"/>
              </a:lnSpc>
              <a:buNone/>
            </a:pPr>
            <a:r>
              <a:rPr lang="en-US" sz="2000" dirty="0" smtClean="0"/>
              <a:t>Input:    19845221</a:t>
            </a:r>
          </a:p>
          <a:p>
            <a:pPr algn="l">
              <a:lnSpc>
                <a:spcPct val="150000"/>
              </a:lnSpc>
              <a:buNone/>
            </a:pPr>
            <a:r>
              <a:rPr lang="en-US" sz="2000" dirty="0" smtClean="0"/>
              <a:t>               7</a:t>
            </a:r>
          </a:p>
          <a:p>
            <a:pPr algn="l">
              <a:lnSpc>
                <a:spcPct val="150000"/>
              </a:lnSpc>
              <a:buNone/>
            </a:pPr>
            <a:r>
              <a:rPr lang="en-US" sz="2000" dirty="0" smtClean="0"/>
              <a:t>Output:  0</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5"/>
            <a:ext cx="1184910" cy="437066"/>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91001" y="0"/>
            <a:ext cx="4953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319405" y="118110"/>
            <a:ext cx="5122545" cy="4745915"/>
          </a:xfrm>
          <a:prstGeom prst="rect">
            <a:avLst/>
          </a:prstGeom>
          <a:noFill/>
        </p:spPr>
        <p:txBody>
          <a:bodyPr wrap="square" rtlCol="0" anchor="t">
            <a:spAutoFit/>
          </a:bodyPr>
          <a:lstStyle/>
          <a:p>
            <a:pPr>
              <a:lnSpc>
                <a:spcPct val="140000"/>
              </a:lnSpc>
            </a:pPr>
            <a:r>
              <a:rPr lang="en-US" dirty="0" smtClean="0"/>
              <a:t>#include &lt;stdio.h&gt;</a:t>
            </a:r>
          </a:p>
          <a:p>
            <a:pPr>
              <a:lnSpc>
                <a:spcPct val="140000"/>
              </a:lnSpc>
            </a:pPr>
            <a:r>
              <a:rPr lang="en-US" b="1" dirty="0" smtClean="0"/>
              <a:t>int isOccured(int num1,int num2)</a:t>
            </a:r>
          </a:p>
          <a:p>
            <a:pPr>
              <a:lnSpc>
                <a:spcPct val="140000"/>
              </a:lnSpc>
            </a:pPr>
            <a:r>
              <a:rPr lang="en-US" dirty="0" smtClean="0"/>
              <a:t>{</a:t>
            </a:r>
          </a:p>
          <a:p>
            <a:pPr>
              <a:lnSpc>
                <a:spcPct val="140000"/>
              </a:lnSpc>
            </a:pPr>
            <a:r>
              <a:rPr lang="en-US" dirty="0" smtClean="0"/>
              <a:t>    int count=0;</a:t>
            </a:r>
          </a:p>
          <a:p>
            <a:pPr>
              <a:lnSpc>
                <a:spcPct val="140000"/>
              </a:lnSpc>
            </a:pPr>
            <a:r>
              <a:rPr lang="en-US" dirty="0" smtClean="0"/>
              <a:t>    while(num1 != 0)</a:t>
            </a:r>
          </a:p>
          <a:p>
            <a:pPr>
              <a:lnSpc>
                <a:spcPct val="140000"/>
              </a:lnSpc>
            </a:pPr>
            <a:r>
              <a:rPr lang="en-US" dirty="0" smtClean="0"/>
              <a:t>    {</a:t>
            </a:r>
          </a:p>
          <a:p>
            <a:pPr>
              <a:lnSpc>
                <a:spcPct val="140000"/>
              </a:lnSpc>
            </a:pPr>
            <a:r>
              <a:rPr lang="en-US" dirty="0" smtClean="0"/>
              <a:t>        if((num1%10)==num2)</a:t>
            </a:r>
          </a:p>
          <a:p>
            <a:pPr>
              <a:lnSpc>
                <a:spcPct val="140000"/>
              </a:lnSpc>
            </a:pPr>
            <a:r>
              <a:rPr lang="en-US" dirty="0" smtClean="0"/>
              <a:t>            ++count;</a:t>
            </a:r>
          </a:p>
          <a:p>
            <a:pPr>
              <a:lnSpc>
                <a:spcPct val="140000"/>
              </a:lnSpc>
            </a:pPr>
            <a:r>
              <a:rPr lang="en-US" dirty="0" smtClean="0"/>
              <a:t>        num1 /= 10;</a:t>
            </a:r>
          </a:p>
          <a:p>
            <a:pPr>
              <a:lnSpc>
                <a:spcPct val="140000"/>
              </a:lnSpc>
            </a:pPr>
            <a:r>
              <a:rPr lang="en-US" dirty="0" smtClean="0"/>
              <a:t>    }</a:t>
            </a:r>
          </a:p>
          <a:p>
            <a:pPr>
              <a:lnSpc>
                <a:spcPct val="140000"/>
              </a:lnSpc>
            </a:pPr>
            <a:r>
              <a:rPr lang="en-US" dirty="0" smtClean="0"/>
              <a:t>    return count;</a:t>
            </a:r>
          </a:p>
          <a:p>
            <a:pPr>
              <a:lnSpc>
                <a:spcPct val="140000"/>
              </a:lnSpc>
            </a:pPr>
            <a:r>
              <a:rPr lang="en-US" dirty="0" smtClean="0"/>
              <a:t>}</a:t>
            </a:r>
          </a:p>
        </p:txBody>
      </p:sp>
      <p:sp>
        <p:nvSpPr>
          <p:cNvPr id="10" name="Rectangle 9"/>
          <p:cNvSpPr/>
          <p:nvPr/>
        </p:nvSpPr>
        <p:spPr>
          <a:xfrm>
            <a:off x="4495800" y="133350"/>
            <a:ext cx="4191000" cy="3970318"/>
          </a:xfrm>
          <a:prstGeom prst="rect">
            <a:avLst/>
          </a:prstGeom>
        </p:spPr>
        <p:txBody>
          <a:bodyPr wrap="square">
            <a:spAutoFit/>
          </a:bodyPr>
          <a:lstStyle/>
          <a:p>
            <a:pPr>
              <a:lnSpc>
                <a:spcPct val="140000"/>
              </a:lnSpc>
            </a:pPr>
            <a:r>
              <a:rPr lang="en-US" sz="2000" dirty="0" smtClean="0">
                <a:solidFill>
                  <a:schemeClr val="bg1"/>
                </a:solidFill>
              </a:rPr>
              <a:t>int main()</a:t>
            </a:r>
          </a:p>
          <a:p>
            <a:pPr>
              <a:lnSpc>
                <a:spcPct val="140000"/>
              </a:lnSpc>
            </a:pPr>
            <a:r>
              <a:rPr lang="en-US" sz="2000" dirty="0" smtClean="0">
                <a:solidFill>
                  <a:schemeClr val="bg1"/>
                </a:solidFill>
              </a:rPr>
              <a:t>{</a:t>
            </a:r>
          </a:p>
          <a:p>
            <a:pPr>
              <a:lnSpc>
                <a:spcPct val="140000"/>
              </a:lnSpc>
            </a:pPr>
            <a:r>
              <a:rPr lang="en-US" sz="2000" dirty="0" smtClean="0">
                <a:solidFill>
                  <a:schemeClr val="bg1"/>
                </a:solidFill>
              </a:rPr>
              <a:t>    long </a:t>
            </a:r>
            <a:r>
              <a:rPr lang="en-US" sz="2000" dirty="0" err="1" smtClean="0">
                <a:solidFill>
                  <a:schemeClr val="bg1"/>
                </a:solidFill>
              </a:rPr>
              <a:t>long</a:t>
            </a:r>
            <a:r>
              <a:rPr lang="en-US" sz="2000" dirty="0" smtClean="0">
                <a:solidFill>
                  <a:schemeClr val="bg1"/>
                </a:solidFill>
              </a:rPr>
              <a:t> n;</a:t>
            </a:r>
          </a:p>
          <a:p>
            <a:pPr>
              <a:lnSpc>
                <a:spcPct val="140000"/>
              </a:lnSpc>
            </a:pPr>
            <a:r>
              <a:rPr lang="en-US" sz="2000" dirty="0" smtClean="0">
                <a:solidFill>
                  <a:schemeClr val="bg1"/>
                </a:solidFill>
              </a:rPr>
              <a:t>    int key;</a:t>
            </a:r>
          </a:p>
          <a:p>
            <a:pPr>
              <a:lnSpc>
                <a:spcPct val="140000"/>
              </a:lnSpc>
            </a:pPr>
            <a:r>
              <a:rPr lang="en-US" sz="2000" dirty="0" smtClean="0">
                <a:solidFill>
                  <a:schemeClr val="bg1"/>
                </a:solidFill>
              </a:rPr>
              <a:t>    scanf("%</a:t>
            </a:r>
            <a:r>
              <a:rPr lang="en-US" sz="2000" dirty="0" err="1" smtClean="0">
                <a:solidFill>
                  <a:schemeClr val="bg1"/>
                </a:solidFill>
              </a:rPr>
              <a:t>lld</a:t>
            </a:r>
            <a:r>
              <a:rPr lang="en-US" sz="2000" dirty="0" smtClean="0">
                <a:solidFill>
                  <a:schemeClr val="bg1"/>
                </a:solidFill>
              </a:rPr>
              <a:t> ", &amp;n);</a:t>
            </a:r>
          </a:p>
          <a:p>
            <a:pPr>
              <a:lnSpc>
                <a:spcPct val="140000"/>
              </a:lnSpc>
            </a:pPr>
            <a:r>
              <a:rPr lang="en-US" sz="2000" dirty="0" smtClean="0">
                <a:solidFill>
                  <a:schemeClr val="bg1"/>
                </a:solidFill>
              </a:rPr>
              <a:t>    scanf("%d ", &amp;key);</a:t>
            </a:r>
          </a:p>
          <a:p>
            <a:pPr>
              <a:lnSpc>
                <a:spcPct val="140000"/>
              </a:lnSpc>
            </a:pPr>
            <a:r>
              <a:rPr lang="en-US" sz="2000" dirty="0" smtClean="0">
                <a:solidFill>
                  <a:schemeClr val="bg1"/>
                </a:solidFill>
              </a:rPr>
              <a:t>    printf("%d“, isOccured(</a:t>
            </a:r>
            <a:r>
              <a:rPr lang="en-US" sz="2000" dirty="0" err="1" smtClean="0">
                <a:solidFill>
                  <a:schemeClr val="bg1"/>
                </a:solidFill>
              </a:rPr>
              <a:t>n,key</a:t>
            </a:r>
            <a:r>
              <a:rPr lang="en-US" sz="2000" dirty="0" smtClean="0">
                <a:solidFill>
                  <a:schemeClr val="bg1"/>
                </a:solidFill>
              </a:rPr>
              <a:t>));</a:t>
            </a:r>
          </a:p>
          <a:p>
            <a:pPr>
              <a:lnSpc>
                <a:spcPct val="140000"/>
              </a:lnSpc>
            </a:pPr>
            <a:r>
              <a:rPr lang="en-US" sz="2000" dirty="0" smtClean="0">
                <a:solidFill>
                  <a:schemeClr val="bg1"/>
                </a:solidFill>
              </a:rPr>
              <a:t>    return 0;</a:t>
            </a:r>
          </a:p>
          <a:p>
            <a:pPr>
              <a:lnSpc>
                <a:spcPct val="140000"/>
              </a:lnSpc>
            </a:pPr>
            <a:r>
              <a:rPr lang="en-US" sz="2000" dirty="0" smtClean="0">
                <a:solidFill>
                  <a:schemeClr val="bg1"/>
                </a:solidFill>
              </a:rPr>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123950"/>
            <a:ext cx="8382000" cy="1477328"/>
          </a:xfrm>
          <a:prstGeom prst="rect">
            <a:avLst/>
          </a:prstGeom>
          <a:noFill/>
        </p:spPr>
        <p:txBody>
          <a:bodyPr wrap="square" rtlCol="0">
            <a:spAutoFit/>
          </a:bodyPr>
          <a:lstStyle/>
          <a:p>
            <a:pPr algn="just">
              <a:lnSpc>
                <a:spcPct val="150000"/>
              </a:lnSpc>
            </a:pPr>
            <a:r>
              <a:rPr lang="en-US" sz="2000" dirty="0" smtClean="0"/>
              <a:t>The first input N is the number of elements, N elements are given as the second line input, sort the given elements using </a:t>
            </a:r>
            <a:r>
              <a:rPr lang="en-US" sz="2000" b="1" dirty="0" smtClean="0"/>
              <a:t>void fn_sorting (int *</a:t>
            </a:r>
            <a:r>
              <a:rPr lang="en-US" sz="2000" b="1" dirty="0" err="1" smtClean="0"/>
              <a:t>arr</a:t>
            </a:r>
            <a:r>
              <a:rPr lang="en-US" sz="2000" b="1" dirty="0" smtClean="0"/>
              <a:t>, int n)</a:t>
            </a:r>
          </a:p>
          <a:p>
            <a:pPr algn="just">
              <a:lnSpc>
                <a:spcPct val="150000"/>
              </a:lnSpc>
            </a:pPr>
            <a:r>
              <a:rPr lang="en-US" sz="2000" dirty="0" smtClean="0"/>
              <a:t> and print the sorted elements to the stdout.</a:t>
            </a:r>
          </a:p>
        </p:txBody>
      </p:sp>
      <p:sp>
        <p:nvSpPr>
          <p:cNvPr id="6" name="Text Box 5"/>
          <p:cNvSpPr txBox="1"/>
          <p:nvPr/>
        </p:nvSpPr>
        <p:spPr>
          <a:xfrm>
            <a:off x="457200" y="209550"/>
            <a:ext cx="7651115" cy="904863"/>
          </a:xfrm>
          <a:prstGeom prst="rect">
            <a:avLst/>
          </a:prstGeom>
          <a:noFill/>
        </p:spPr>
        <p:txBody>
          <a:bodyPr wrap="square" rtlCol="0" anchor="t">
            <a:spAutoFit/>
          </a:bodyPr>
          <a:lstStyle/>
          <a:p>
            <a:pPr algn="l">
              <a:lnSpc>
                <a:spcPct val="120000"/>
              </a:lnSpc>
            </a:pPr>
            <a:r>
              <a:rPr lang="en-US" sz="2200" b="1" dirty="0" smtClean="0">
                <a:sym typeface="+mn-ea"/>
              </a:rPr>
              <a:t>2. Write a program in C to sort the given elements in ascending order.</a:t>
            </a:r>
          </a:p>
        </p:txBody>
      </p:sp>
      <p:sp>
        <p:nvSpPr>
          <p:cNvPr id="11" name="Rectangle 10"/>
          <p:cNvSpPr/>
          <p:nvPr/>
        </p:nvSpPr>
        <p:spPr>
          <a:xfrm>
            <a:off x="5271135" y="2495550"/>
            <a:ext cx="2120265" cy="2400657"/>
          </a:xfrm>
          <a:prstGeom prst="rect">
            <a:avLst/>
          </a:prstGeom>
        </p:spPr>
        <p:txBody>
          <a:bodyPr wrap="square">
            <a:spAutoFit/>
          </a:bodyPr>
          <a:lstStyle/>
          <a:p>
            <a:pPr algn="l">
              <a:lnSpc>
                <a:spcPct val="150000"/>
              </a:lnSpc>
              <a:buNone/>
            </a:pPr>
            <a:r>
              <a:rPr lang="en-US" sz="2000" b="1" dirty="0" smtClean="0">
                <a:solidFill>
                  <a:schemeClr val="tx1"/>
                </a:solidFill>
              </a:rPr>
              <a:t>Input:</a:t>
            </a:r>
          </a:p>
          <a:p>
            <a:pPr algn="l">
              <a:lnSpc>
                <a:spcPct val="150000"/>
              </a:lnSpc>
              <a:buNone/>
            </a:pPr>
            <a:r>
              <a:rPr lang="en-US" sz="2000" dirty="0" smtClean="0"/>
              <a:t>4</a:t>
            </a:r>
            <a:endParaRPr lang="en-US" sz="2000" dirty="0" smtClean="0">
              <a:solidFill>
                <a:schemeClr val="tx1"/>
              </a:solidFill>
            </a:endParaRPr>
          </a:p>
          <a:p>
            <a:pPr algn="l">
              <a:lnSpc>
                <a:spcPct val="150000"/>
              </a:lnSpc>
              <a:buNone/>
            </a:pPr>
            <a:r>
              <a:rPr lang="en-US" sz="2000" dirty="0" smtClean="0">
                <a:solidFill>
                  <a:schemeClr val="tx1"/>
                </a:solidFill>
              </a:rPr>
              <a:t>8  0  6  2</a:t>
            </a:r>
          </a:p>
          <a:p>
            <a:pPr algn="l">
              <a:lnSpc>
                <a:spcPct val="150000"/>
              </a:lnSpc>
              <a:buNone/>
            </a:pPr>
            <a:r>
              <a:rPr lang="en-US" sz="2000" b="1" dirty="0" smtClean="0">
                <a:solidFill>
                  <a:schemeClr val="tx1"/>
                </a:solidFill>
              </a:rPr>
              <a:t>Output:</a:t>
            </a:r>
          </a:p>
          <a:p>
            <a:pPr algn="l">
              <a:lnSpc>
                <a:spcPct val="150000"/>
              </a:lnSpc>
              <a:buNone/>
            </a:pPr>
            <a:r>
              <a:rPr lang="en-US" sz="2000" dirty="0" smtClean="0"/>
              <a:t>0  2  6  8</a:t>
            </a:r>
            <a:endParaRPr lang="en-US" sz="2000" dirty="0" smtClean="0">
              <a:solidFill>
                <a:schemeClr val="tx1"/>
              </a:solidFill>
            </a:endParaRPr>
          </a:p>
        </p:txBody>
      </p:sp>
      <p:sp>
        <p:nvSpPr>
          <p:cNvPr id="2" name="Rectangle 1"/>
          <p:cNvSpPr/>
          <p:nvPr/>
        </p:nvSpPr>
        <p:spPr>
          <a:xfrm>
            <a:off x="2299335" y="2495550"/>
            <a:ext cx="2120265" cy="2400657"/>
          </a:xfrm>
          <a:prstGeom prst="rect">
            <a:avLst/>
          </a:prstGeom>
        </p:spPr>
        <p:txBody>
          <a:bodyPr wrap="square">
            <a:spAutoFit/>
          </a:bodyPr>
          <a:lstStyle/>
          <a:p>
            <a:pPr algn="l">
              <a:lnSpc>
                <a:spcPct val="150000"/>
              </a:lnSpc>
              <a:buNone/>
            </a:pPr>
            <a:r>
              <a:rPr lang="en-US" sz="2000" b="1" dirty="0" smtClean="0">
                <a:solidFill>
                  <a:schemeClr val="tx1"/>
                </a:solidFill>
              </a:rPr>
              <a:t>Input: </a:t>
            </a:r>
          </a:p>
          <a:p>
            <a:pPr algn="l">
              <a:lnSpc>
                <a:spcPct val="150000"/>
              </a:lnSpc>
              <a:buNone/>
            </a:pPr>
            <a:r>
              <a:rPr lang="en-US" sz="2000" dirty="0" smtClean="0"/>
              <a:t>6</a:t>
            </a:r>
            <a:endParaRPr lang="en-US" sz="2000" dirty="0" smtClean="0">
              <a:solidFill>
                <a:schemeClr val="tx1"/>
              </a:solidFill>
            </a:endParaRPr>
          </a:p>
          <a:p>
            <a:pPr algn="l">
              <a:lnSpc>
                <a:spcPct val="150000"/>
              </a:lnSpc>
              <a:buNone/>
            </a:pPr>
            <a:r>
              <a:rPr lang="en-US" sz="2000" dirty="0" smtClean="0"/>
              <a:t>9  7  5  3  1  8</a:t>
            </a:r>
            <a:endParaRPr lang="en-US" sz="2000" dirty="0" smtClean="0">
              <a:solidFill>
                <a:schemeClr val="tx1"/>
              </a:solidFill>
            </a:endParaRPr>
          </a:p>
          <a:p>
            <a:pPr algn="l">
              <a:lnSpc>
                <a:spcPct val="150000"/>
              </a:lnSpc>
              <a:buNone/>
            </a:pPr>
            <a:r>
              <a:rPr lang="en-US" sz="2000" b="1" dirty="0" smtClean="0">
                <a:solidFill>
                  <a:schemeClr val="tx1"/>
                </a:solidFill>
              </a:rPr>
              <a:t>Output:</a:t>
            </a:r>
          </a:p>
          <a:p>
            <a:pPr algn="l">
              <a:lnSpc>
                <a:spcPct val="150000"/>
              </a:lnSpc>
              <a:buNone/>
            </a:pPr>
            <a:r>
              <a:rPr lang="en-US" sz="2000" dirty="0" smtClean="0"/>
              <a:t>1  3  5  7  8  9</a:t>
            </a:r>
            <a:endParaRPr lang="en-US" sz="2000" dirty="0" smtClean="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1" end="1"/>
                                            </p:txEl>
                                          </p:spTgt>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62400" y="635"/>
            <a:ext cx="520001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152400" y="288012"/>
            <a:ext cx="3810000" cy="4493538"/>
          </a:xfrm>
          <a:prstGeom prst="rect">
            <a:avLst/>
          </a:prstGeom>
          <a:noFill/>
        </p:spPr>
        <p:txBody>
          <a:bodyPr wrap="square" rtlCol="0" anchor="t">
            <a:spAutoFit/>
          </a:bodyPr>
          <a:lstStyle/>
          <a:p>
            <a:pPr>
              <a:lnSpc>
                <a:spcPct val="130000"/>
              </a:lnSpc>
            </a:pPr>
            <a:r>
              <a:rPr lang="en-US" sz="2000" dirty="0" smtClean="0"/>
              <a:t>#include&lt;stdio.h&gt;</a:t>
            </a:r>
          </a:p>
          <a:p>
            <a:pPr>
              <a:lnSpc>
                <a:spcPct val="130000"/>
              </a:lnSpc>
            </a:pPr>
            <a:r>
              <a:rPr lang="en-US" sz="2000" dirty="0" smtClean="0"/>
              <a:t>#include&lt;stdlib.h&gt;</a:t>
            </a:r>
          </a:p>
          <a:p>
            <a:pPr>
              <a:lnSpc>
                <a:spcPct val="130000"/>
              </a:lnSpc>
            </a:pPr>
            <a:r>
              <a:rPr lang="en-US" sz="2000" dirty="0" smtClean="0"/>
              <a:t>void fn_sorting (int *</a:t>
            </a:r>
            <a:r>
              <a:rPr lang="en-US" sz="2000" dirty="0" err="1" smtClean="0"/>
              <a:t>arr</a:t>
            </a:r>
            <a:r>
              <a:rPr lang="en-US" sz="2000" dirty="0" smtClean="0"/>
              <a:t>, int n);</a:t>
            </a:r>
          </a:p>
          <a:p>
            <a:pPr>
              <a:lnSpc>
                <a:spcPct val="130000"/>
              </a:lnSpc>
            </a:pPr>
            <a:r>
              <a:rPr lang="en-US" sz="2000" dirty="0" smtClean="0"/>
              <a:t>int main() {</a:t>
            </a:r>
          </a:p>
          <a:p>
            <a:pPr>
              <a:lnSpc>
                <a:spcPct val="130000"/>
              </a:lnSpc>
            </a:pPr>
            <a:r>
              <a:rPr lang="en-US" sz="2000" dirty="0" smtClean="0"/>
              <a:t>    int num, </a:t>
            </a:r>
            <a:r>
              <a:rPr lang="en-US" sz="2000" dirty="0" err="1" smtClean="0"/>
              <a:t>i</a:t>
            </a:r>
            <a:r>
              <a:rPr lang="en-US" sz="2000" dirty="0" smtClean="0"/>
              <a:t>, j, *</a:t>
            </a:r>
            <a:r>
              <a:rPr lang="en-US" sz="2000" dirty="0" err="1" smtClean="0"/>
              <a:t>ptr</a:t>
            </a:r>
            <a:r>
              <a:rPr lang="en-US" sz="2000" dirty="0" smtClean="0"/>
              <a:t>;</a:t>
            </a:r>
          </a:p>
          <a:p>
            <a:pPr>
              <a:lnSpc>
                <a:spcPct val="130000"/>
              </a:lnSpc>
            </a:pPr>
            <a:r>
              <a:rPr lang="en-US" sz="2000" dirty="0" smtClean="0"/>
              <a:t>    scanf("%d", &amp;num);   	           </a:t>
            </a:r>
          </a:p>
          <a:p>
            <a:pPr>
              <a:lnSpc>
                <a:spcPct val="130000"/>
              </a:lnSpc>
            </a:pPr>
            <a:r>
              <a:rPr lang="en-US" sz="2000" dirty="0" smtClean="0"/>
              <a:t>    for(</a:t>
            </a:r>
            <a:r>
              <a:rPr lang="en-US" sz="2000" dirty="0" err="1" smtClean="0"/>
              <a:t>i</a:t>
            </a:r>
            <a:r>
              <a:rPr lang="en-US" sz="2000" dirty="0" smtClean="0"/>
              <a:t> = 0; </a:t>
            </a:r>
            <a:r>
              <a:rPr lang="en-US" sz="2000" dirty="0" err="1" smtClean="0"/>
              <a:t>i</a:t>
            </a:r>
            <a:r>
              <a:rPr lang="en-US" sz="2000" dirty="0" smtClean="0"/>
              <a:t> &lt; num; </a:t>
            </a:r>
            <a:r>
              <a:rPr lang="en-US" sz="2000" dirty="0" err="1" smtClean="0"/>
              <a:t>i</a:t>
            </a:r>
            <a:r>
              <a:rPr lang="en-US" sz="2000" dirty="0" smtClean="0"/>
              <a:t>++)</a:t>
            </a:r>
          </a:p>
          <a:p>
            <a:pPr>
              <a:lnSpc>
                <a:spcPct val="130000"/>
              </a:lnSpc>
            </a:pPr>
            <a:r>
              <a:rPr lang="en-US" sz="2000" dirty="0" smtClean="0"/>
              <a:t>           scanf("%d", </a:t>
            </a:r>
            <a:r>
              <a:rPr lang="en-US" sz="2000" dirty="0" err="1" smtClean="0"/>
              <a:t>ptr+i</a:t>
            </a:r>
            <a:r>
              <a:rPr lang="en-US" sz="2000" dirty="0" smtClean="0"/>
              <a:t>);</a:t>
            </a:r>
          </a:p>
          <a:p>
            <a:pPr>
              <a:lnSpc>
                <a:spcPct val="130000"/>
              </a:lnSpc>
            </a:pPr>
            <a:r>
              <a:rPr lang="en-US" sz="2000" b="1" dirty="0" smtClean="0"/>
              <a:t>    fn_sorting(</a:t>
            </a:r>
            <a:r>
              <a:rPr lang="en-US" sz="2000" b="1" dirty="0" err="1" smtClean="0"/>
              <a:t>ptr</a:t>
            </a:r>
            <a:r>
              <a:rPr lang="en-US" sz="2000" b="1" dirty="0" smtClean="0"/>
              <a:t>, num);</a:t>
            </a:r>
          </a:p>
          <a:p>
            <a:pPr>
              <a:lnSpc>
                <a:spcPct val="130000"/>
              </a:lnSpc>
            </a:pPr>
            <a:r>
              <a:rPr lang="en-US" sz="2000" dirty="0" smtClean="0"/>
              <a:t>    return 0;	</a:t>
            </a:r>
          </a:p>
          <a:p>
            <a:pPr>
              <a:lnSpc>
                <a:spcPct val="130000"/>
              </a:lnSpc>
            </a:pPr>
            <a:r>
              <a:rPr lang="en-US" sz="2000" dirty="0" smtClean="0"/>
              <a:t>}</a:t>
            </a:r>
            <a:endParaRPr lang="en-US" sz="2000" dirty="0"/>
          </a:p>
        </p:txBody>
      </p:sp>
      <p:sp>
        <p:nvSpPr>
          <p:cNvPr id="11" name="Rectangle 10"/>
          <p:cNvSpPr/>
          <p:nvPr/>
        </p:nvSpPr>
        <p:spPr>
          <a:xfrm>
            <a:off x="4191000" y="-19050"/>
            <a:ext cx="4724400" cy="5016758"/>
          </a:xfrm>
          <a:prstGeom prst="rect">
            <a:avLst/>
          </a:prstGeom>
        </p:spPr>
        <p:txBody>
          <a:bodyPr wrap="square">
            <a:spAutoFit/>
          </a:bodyPr>
          <a:lstStyle/>
          <a:p>
            <a:r>
              <a:rPr lang="en-US" sz="2000" b="1" dirty="0" smtClean="0">
                <a:solidFill>
                  <a:srgbClr val="FFFF00"/>
                </a:solidFill>
              </a:rPr>
              <a:t>void fn_sorting (int *</a:t>
            </a:r>
            <a:r>
              <a:rPr lang="en-US" sz="2000" b="1" dirty="0" err="1" smtClean="0">
                <a:solidFill>
                  <a:srgbClr val="FFFF00"/>
                </a:solidFill>
              </a:rPr>
              <a:t>arr</a:t>
            </a:r>
            <a:r>
              <a:rPr lang="en-US" sz="2000" b="1" dirty="0" smtClean="0">
                <a:solidFill>
                  <a:srgbClr val="FFFF00"/>
                </a:solidFill>
              </a:rPr>
              <a:t>, int n)  </a:t>
            </a:r>
          </a:p>
          <a:p>
            <a:r>
              <a:rPr lang="en-US" sz="2000" dirty="0" smtClean="0">
                <a:solidFill>
                  <a:schemeClr val="bg1"/>
                </a:solidFill>
              </a:rPr>
              <a:t>{</a:t>
            </a:r>
          </a:p>
          <a:p>
            <a:r>
              <a:rPr lang="en-US" sz="2000" dirty="0" smtClean="0">
                <a:solidFill>
                  <a:schemeClr val="bg1"/>
                </a:solidFill>
              </a:rPr>
              <a:t>    int temp, </a:t>
            </a:r>
            <a:r>
              <a:rPr lang="en-US" sz="2000" dirty="0" err="1" smtClean="0">
                <a:solidFill>
                  <a:schemeClr val="bg1"/>
                </a:solidFill>
              </a:rPr>
              <a:t>i</a:t>
            </a:r>
            <a:r>
              <a:rPr lang="en-US" sz="2000" dirty="0" smtClean="0">
                <a:solidFill>
                  <a:schemeClr val="bg1"/>
                </a:solidFill>
              </a:rPr>
              <a:t>, j;</a:t>
            </a:r>
          </a:p>
          <a:p>
            <a:r>
              <a:rPr lang="en-US" sz="2000" dirty="0" smtClean="0">
                <a:solidFill>
                  <a:schemeClr val="bg1"/>
                </a:solidFill>
              </a:rPr>
              <a:t>    for(</a:t>
            </a:r>
            <a:r>
              <a:rPr lang="en-US" sz="2000" dirty="0" err="1" smtClean="0">
                <a:solidFill>
                  <a:schemeClr val="bg1"/>
                </a:solidFill>
              </a:rPr>
              <a:t>i</a:t>
            </a:r>
            <a:r>
              <a:rPr lang="en-US" sz="2000" dirty="0" smtClean="0">
                <a:solidFill>
                  <a:schemeClr val="bg1"/>
                </a:solidFill>
              </a:rPr>
              <a:t>=0; </a:t>
            </a:r>
            <a:r>
              <a:rPr lang="en-US" sz="2000" dirty="0" err="1" smtClean="0">
                <a:solidFill>
                  <a:schemeClr val="bg1"/>
                </a:solidFill>
              </a:rPr>
              <a:t>i</a:t>
            </a:r>
            <a:r>
              <a:rPr lang="en-US" sz="2000" dirty="0" smtClean="0">
                <a:solidFill>
                  <a:schemeClr val="bg1"/>
                </a:solidFill>
              </a:rPr>
              <a:t>&lt;n; </a:t>
            </a:r>
            <a:r>
              <a:rPr lang="en-US" sz="2000" dirty="0" err="1" smtClean="0">
                <a:solidFill>
                  <a:schemeClr val="bg1"/>
                </a:solidFill>
              </a:rPr>
              <a:t>i</a:t>
            </a:r>
            <a:r>
              <a:rPr lang="en-US" sz="2000" dirty="0" smtClean="0">
                <a:solidFill>
                  <a:schemeClr val="bg1"/>
                </a:solidFill>
              </a:rPr>
              <a:t>++)    </a:t>
            </a:r>
          </a:p>
          <a:p>
            <a:r>
              <a:rPr lang="en-US" sz="2000" dirty="0" smtClean="0">
                <a:solidFill>
                  <a:schemeClr val="bg1"/>
                </a:solidFill>
              </a:rPr>
              <a:t>    {</a:t>
            </a:r>
          </a:p>
          <a:p>
            <a:r>
              <a:rPr lang="en-US" sz="2000" dirty="0" smtClean="0">
                <a:solidFill>
                  <a:schemeClr val="bg1"/>
                </a:solidFill>
              </a:rPr>
              <a:t>        for(j=i+1; j&lt;n; j++)        </a:t>
            </a:r>
          </a:p>
          <a:p>
            <a:r>
              <a:rPr lang="en-US" sz="2000" dirty="0" smtClean="0">
                <a:solidFill>
                  <a:schemeClr val="bg1"/>
                </a:solidFill>
              </a:rPr>
              <a:t>        {</a:t>
            </a:r>
          </a:p>
          <a:p>
            <a:r>
              <a:rPr lang="en-US" sz="2000" dirty="0" smtClean="0">
                <a:solidFill>
                  <a:schemeClr val="bg1"/>
                </a:solidFill>
              </a:rPr>
              <a:t>            </a:t>
            </a:r>
            <a:r>
              <a:rPr lang="en-US" sz="2000" b="1" dirty="0" smtClean="0">
                <a:solidFill>
                  <a:srgbClr val="FFFF00"/>
                </a:solidFill>
              </a:rPr>
              <a:t>if(</a:t>
            </a:r>
            <a:r>
              <a:rPr lang="en-US" sz="2000" b="1" dirty="0" err="1" smtClean="0">
                <a:solidFill>
                  <a:srgbClr val="FFFF00"/>
                </a:solidFill>
              </a:rPr>
              <a:t>arr</a:t>
            </a:r>
            <a:r>
              <a:rPr lang="en-US" sz="2000" b="1" dirty="0" smtClean="0">
                <a:solidFill>
                  <a:srgbClr val="FFFF00"/>
                </a:solidFill>
              </a:rPr>
              <a:t>[</a:t>
            </a:r>
            <a:r>
              <a:rPr lang="en-US" sz="2000" b="1" dirty="0" err="1" smtClean="0">
                <a:solidFill>
                  <a:srgbClr val="FFFF00"/>
                </a:solidFill>
              </a:rPr>
              <a:t>i</a:t>
            </a:r>
            <a:r>
              <a:rPr lang="en-US" sz="2000" b="1" dirty="0" smtClean="0">
                <a:solidFill>
                  <a:srgbClr val="FFFF00"/>
                </a:solidFill>
              </a:rPr>
              <a:t>] &gt; </a:t>
            </a:r>
            <a:r>
              <a:rPr lang="en-US" sz="2000" b="1" dirty="0" err="1" smtClean="0">
                <a:solidFill>
                  <a:srgbClr val="FFFF00"/>
                </a:solidFill>
              </a:rPr>
              <a:t>arr</a:t>
            </a:r>
            <a:r>
              <a:rPr lang="en-US" sz="2000" b="1" dirty="0" smtClean="0">
                <a:solidFill>
                  <a:srgbClr val="FFFF00"/>
                </a:solidFill>
              </a:rPr>
              <a:t>[j])            </a:t>
            </a:r>
          </a:p>
          <a:p>
            <a:r>
              <a:rPr lang="en-US" sz="2000" dirty="0" smtClean="0">
                <a:solidFill>
                  <a:schemeClr val="bg1"/>
                </a:solidFill>
              </a:rPr>
              <a:t>            {</a:t>
            </a:r>
          </a:p>
          <a:p>
            <a:r>
              <a:rPr lang="en-US" sz="2000" dirty="0" smtClean="0">
                <a:solidFill>
                  <a:schemeClr val="bg1"/>
                </a:solidFill>
              </a:rPr>
              <a:t>                temp    =</a:t>
            </a:r>
            <a:r>
              <a:rPr lang="en-US" sz="2000" dirty="0" err="1" smtClean="0">
                <a:solidFill>
                  <a:schemeClr val="bg1"/>
                </a:solidFill>
              </a:rPr>
              <a:t>arr</a:t>
            </a:r>
            <a:r>
              <a:rPr lang="en-US" sz="2000" dirty="0" smtClean="0">
                <a:solidFill>
                  <a:schemeClr val="bg1"/>
                </a:solidFill>
              </a:rPr>
              <a:t>[</a:t>
            </a:r>
            <a:r>
              <a:rPr lang="en-US" sz="2000" dirty="0" err="1" smtClean="0">
                <a:solidFill>
                  <a:schemeClr val="bg1"/>
                </a:solidFill>
              </a:rPr>
              <a:t>i</a:t>
            </a:r>
            <a:r>
              <a:rPr lang="en-US" sz="2000" dirty="0" smtClean="0">
                <a:solidFill>
                  <a:schemeClr val="bg1"/>
                </a:solidFill>
              </a:rPr>
              <a:t>];</a:t>
            </a:r>
          </a:p>
          <a:p>
            <a:r>
              <a:rPr lang="en-US" sz="2000" dirty="0" smtClean="0">
                <a:solidFill>
                  <a:schemeClr val="bg1"/>
                </a:solidFill>
              </a:rPr>
              <a:t>                </a:t>
            </a:r>
            <a:r>
              <a:rPr lang="en-US" sz="2000" dirty="0" err="1" smtClean="0">
                <a:solidFill>
                  <a:schemeClr val="bg1"/>
                </a:solidFill>
              </a:rPr>
              <a:t>arr</a:t>
            </a:r>
            <a:r>
              <a:rPr lang="en-US" sz="2000" dirty="0" smtClean="0">
                <a:solidFill>
                  <a:schemeClr val="bg1"/>
                </a:solidFill>
              </a:rPr>
              <a:t>[</a:t>
            </a:r>
            <a:r>
              <a:rPr lang="en-US" sz="2000" dirty="0" err="1" smtClean="0">
                <a:solidFill>
                  <a:schemeClr val="bg1"/>
                </a:solidFill>
              </a:rPr>
              <a:t>i</a:t>
            </a:r>
            <a:r>
              <a:rPr lang="en-US" sz="2000" dirty="0" smtClean="0">
                <a:solidFill>
                  <a:schemeClr val="bg1"/>
                </a:solidFill>
              </a:rPr>
              <a:t>]  =</a:t>
            </a:r>
            <a:r>
              <a:rPr lang="en-US" sz="2000" dirty="0" err="1" smtClean="0">
                <a:solidFill>
                  <a:schemeClr val="bg1"/>
                </a:solidFill>
              </a:rPr>
              <a:t>arr</a:t>
            </a:r>
            <a:r>
              <a:rPr lang="en-US" sz="2000" dirty="0" smtClean="0">
                <a:solidFill>
                  <a:schemeClr val="bg1"/>
                </a:solidFill>
              </a:rPr>
              <a:t>[j];</a:t>
            </a:r>
          </a:p>
          <a:p>
            <a:r>
              <a:rPr lang="en-US" sz="2000" dirty="0" smtClean="0">
                <a:solidFill>
                  <a:schemeClr val="bg1"/>
                </a:solidFill>
              </a:rPr>
              <a:t>                </a:t>
            </a:r>
            <a:r>
              <a:rPr lang="en-US" sz="2000" dirty="0" err="1" smtClean="0">
                <a:solidFill>
                  <a:schemeClr val="bg1"/>
                </a:solidFill>
              </a:rPr>
              <a:t>arr</a:t>
            </a:r>
            <a:r>
              <a:rPr lang="en-US" sz="2000" dirty="0" smtClean="0">
                <a:solidFill>
                  <a:schemeClr val="bg1"/>
                </a:solidFill>
              </a:rPr>
              <a:t>[j]  =temp;</a:t>
            </a:r>
          </a:p>
          <a:p>
            <a:r>
              <a:rPr lang="en-US" sz="2000" dirty="0" smtClean="0">
                <a:solidFill>
                  <a:schemeClr val="bg1"/>
                </a:solidFill>
              </a:rPr>
              <a:t>              }        }      }</a:t>
            </a:r>
          </a:p>
          <a:p>
            <a:r>
              <a:rPr lang="en-US" sz="2000" dirty="0" smtClean="0">
                <a:solidFill>
                  <a:schemeClr val="bg1"/>
                </a:solidFill>
              </a:rPr>
              <a:t>    for(</a:t>
            </a:r>
            <a:r>
              <a:rPr lang="en-US" sz="2000" dirty="0" err="1" smtClean="0">
                <a:solidFill>
                  <a:schemeClr val="bg1"/>
                </a:solidFill>
              </a:rPr>
              <a:t>i</a:t>
            </a:r>
            <a:r>
              <a:rPr lang="en-US" sz="2000" dirty="0" smtClean="0">
                <a:solidFill>
                  <a:schemeClr val="bg1"/>
                </a:solidFill>
              </a:rPr>
              <a:t>=0; </a:t>
            </a:r>
            <a:r>
              <a:rPr lang="en-US" sz="2000" dirty="0" err="1" smtClean="0">
                <a:solidFill>
                  <a:schemeClr val="bg1"/>
                </a:solidFill>
              </a:rPr>
              <a:t>i</a:t>
            </a:r>
            <a:r>
              <a:rPr lang="en-US" sz="2000" dirty="0" smtClean="0">
                <a:solidFill>
                  <a:schemeClr val="bg1"/>
                </a:solidFill>
              </a:rPr>
              <a:t>&lt;n; </a:t>
            </a:r>
            <a:r>
              <a:rPr lang="en-US" sz="2000" dirty="0" err="1" smtClean="0">
                <a:solidFill>
                  <a:schemeClr val="bg1"/>
                </a:solidFill>
              </a:rPr>
              <a:t>i</a:t>
            </a:r>
            <a:r>
              <a:rPr lang="en-US" sz="2000" dirty="0" smtClean="0">
                <a:solidFill>
                  <a:schemeClr val="bg1"/>
                </a:solidFill>
              </a:rPr>
              <a:t>++)</a:t>
            </a:r>
          </a:p>
          <a:p>
            <a:r>
              <a:rPr lang="en-US" sz="2000" dirty="0" smtClean="0">
                <a:solidFill>
                  <a:schemeClr val="bg1"/>
                </a:solidFill>
              </a:rPr>
              <a:t>        printf("%d ", </a:t>
            </a:r>
            <a:r>
              <a:rPr lang="en-US" sz="2000" dirty="0" err="1" smtClean="0">
                <a:solidFill>
                  <a:schemeClr val="bg1"/>
                </a:solidFill>
              </a:rPr>
              <a:t>arr</a:t>
            </a:r>
            <a:r>
              <a:rPr lang="en-US" sz="2000" dirty="0" smtClean="0">
                <a:solidFill>
                  <a:schemeClr val="bg1"/>
                </a:solidFill>
              </a:rPr>
              <a:t>[</a:t>
            </a:r>
            <a:r>
              <a:rPr lang="en-US" sz="2000" dirty="0" err="1" smtClean="0">
                <a:solidFill>
                  <a:schemeClr val="bg1"/>
                </a:solidFill>
              </a:rPr>
              <a:t>i</a:t>
            </a:r>
            <a:r>
              <a:rPr lang="en-US" sz="2000" dirty="0" smtClean="0">
                <a:solidFill>
                  <a:schemeClr val="bg1"/>
                </a:solidFill>
              </a:rPr>
              <a:t>]);</a:t>
            </a:r>
          </a:p>
          <a:p>
            <a:r>
              <a:rPr lang="en-US" sz="2000" dirty="0" smtClean="0">
                <a:solidFill>
                  <a:schemeClr val="bg1"/>
                </a:solidFill>
              </a:rPr>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123950"/>
            <a:ext cx="8382000" cy="1477328"/>
          </a:xfrm>
          <a:prstGeom prst="rect">
            <a:avLst/>
          </a:prstGeom>
          <a:noFill/>
        </p:spPr>
        <p:txBody>
          <a:bodyPr wrap="square" rtlCol="0">
            <a:spAutoFit/>
          </a:bodyPr>
          <a:lstStyle/>
          <a:p>
            <a:pPr algn="just">
              <a:lnSpc>
                <a:spcPct val="150000"/>
              </a:lnSpc>
            </a:pPr>
            <a:r>
              <a:rPr lang="en-US" sz="2000" dirty="0" smtClean="0"/>
              <a:t>The first input N is the number of elements, N elements are given as the second line input, sort the given elements using </a:t>
            </a:r>
            <a:r>
              <a:rPr lang="en-US" sz="2000" b="1" dirty="0" smtClean="0"/>
              <a:t>void fn_sorting (int *</a:t>
            </a:r>
            <a:r>
              <a:rPr lang="en-US" sz="2000" b="1" dirty="0" err="1" smtClean="0"/>
              <a:t>arr</a:t>
            </a:r>
            <a:r>
              <a:rPr lang="en-US" sz="2000" b="1" dirty="0" smtClean="0"/>
              <a:t>, int n)</a:t>
            </a:r>
          </a:p>
          <a:p>
            <a:pPr algn="just">
              <a:lnSpc>
                <a:spcPct val="150000"/>
              </a:lnSpc>
            </a:pPr>
            <a:r>
              <a:rPr lang="en-US" sz="2000" dirty="0" smtClean="0"/>
              <a:t> and print the alternate elements to the stdout.</a:t>
            </a:r>
          </a:p>
        </p:txBody>
      </p:sp>
      <p:sp>
        <p:nvSpPr>
          <p:cNvPr id="6" name="Text Box 5"/>
          <p:cNvSpPr txBox="1"/>
          <p:nvPr/>
        </p:nvSpPr>
        <p:spPr>
          <a:xfrm>
            <a:off x="457200" y="209550"/>
            <a:ext cx="7651115" cy="904863"/>
          </a:xfrm>
          <a:prstGeom prst="rect">
            <a:avLst/>
          </a:prstGeom>
          <a:noFill/>
        </p:spPr>
        <p:txBody>
          <a:bodyPr wrap="square" rtlCol="0" anchor="t">
            <a:spAutoFit/>
          </a:bodyPr>
          <a:lstStyle/>
          <a:p>
            <a:pPr algn="l">
              <a:lnSpc>
                <a:spcPct val="120000"/>
              </a:lnSpc>
            </a:pPr>
            <a:r>
              <a:rPr lang="en-US" sz="2200" b="1" dirty="0" smtClean="0">
                <a:sym typeface="+mn-ea"/>
              </a:rPr>
              <a:t>3. Write a program in C to sort the given elements in ascending order and print the alternate  elements.</a:t>
            </a:r>
          </a:p>
        </p:txBody>
      </p:sp>
      <p:sp>
        <p:nvSpPr>
          <p:cNvPr id="11" name="Rectangle 10"/>
          <p:cNvSpPr/>
          <p:nvPr/>
        </p:nvSpPr>
        <p:spPr>
          <a:xfrm>
            <a:off x="5271135" y="2495550"/>
            <a:ext cx="2120265" cy="2400657"/>
          </a:xfrm>
          <a:prstGeom prst="rect">
            <a:avLst/>
          </a:prstGeom>
        </p:spPr>
        <p:txBody>
          <a:bodyPr wrap="square">
            <a:spAutoFit/>
          </a:bodyPr>
          <a:lstStyle/>
          <a:p>
            <a:pPr algn="l">
              <a:lnSpc>
                <a:spcPct val="150000"/>
              </a:lnSpc>
              <a:buNone/>
            </a:pPr>
            <a:r>
              <a:rPr lang="en-US" sz="2000" b="1" dirty="0" smtClean="0">
                <a:solidFill>
                  <a:schemeClr val="tx1"/>
                </a:solidFill>
              </a:rPr>
              <a:t>Input:</a:t>
            </a:r>
          </a:p>
          <a:p>
            <a:pPr algn="l">
              <a:lnSpc>
                <a:spcPct val="150000"/>
              </a:lnSpc>
              <a:buNone/>
            </a:pPr>
            <a:r>
              <a:rPr lang="en-US" sz="2000" dirty="0" smtClean="0"/>
              <a:t>4</a:t>
            </a:r>
            <a:endParaRPr lang="en-US" sz="2000" dirty="0" smtClean="0">
              <a:solidFill>
                <a:schemeClr val="tx1"/>
              </a:solidFill>
            </a:endParaRPr>
          </a:p>
          <a:p>
            <a:pPr algn="l">
              <a:lnSpc>
                <a:spcPct val="150000"/>
              </a:lnSpc>
              <a:buNone/>
            </a:pPr>
            <a:r>
              <a:rPr lang="en-US" sz="2000" dirty="0" smtClean="0">
                <a:solidFill>
                  <a:schemeClr val="tx1"/>
                </a:solidFill>
              </a:rPr>
              <a:t>8  0  6  2</a:t>
            </a:r>
          </a:p>
          <a:p>
            <a:pPr algn="l">
              <a:lnSpc>
                <a:spcPct val="150000"/>
              </a:lnSpc>
              <a:buNone/>
            </a:pPr>
            <a:r>
              <a:rPr lang="en-US" sz="2000" b="1" dirty="0" smtClean="0">
                <a:solidFill>
                  <a:schemeClr val="tx1"/>
                </a:solidFill>
              </a:rPr>
              <a:t>Output:</a:t>
            </a:r>
          </a:p>
          <a:p>
            <a:pPr algn="l">
              <a:lnSpc>
                <a:spcPct val="150000"/>
              </a:lnSpc>
              <a:buNone/>
            </a:pPr>
            <a:r>
              <a:rPr lang="en-US" sz="2000" dirty="0" smtClean="0"/>
              <a:t>0  6</a:t>
            </a:r>
            <a:endParaRPr lang="en-US" sz="2000" dirty="0" smtClean="0">
              <a:solidFill>
                <a:schemeClr val="tx1"/>
              </a:solidFill>
            </a:endParaRPr>
          </a:p>
        </p:txBody>
      </p:sp>
      <p:sp>
        <p:nvSpPr>
          <p:cNvPr id="2" name="Rectangle 1"/>
          <p:cNvSpPr/>
          <p:nvPr/>
        </p:nvSpPr>
        <p:spPr>
          <a:xfrm>
            <a:off x="2299335" y="2495550"/>
            <a:ext cx="2120265" cy="2400657"/>
          </a:xfrm>
          <a:prstGeom prst="rect">
            <a:avLst/>
          </a:prstGeom>
        </p:spPr>
        <p:txBody>
          <a:bodyPr wrap="square">
            <a:spAutoFit/>
          </a:bodyPr>
          <a:lstStyle/>
          <a:p>
            <a:pPr algn="l">
              <a:lnSpc>
                <a:spcPct val="150000"/>
              </a:lnSpc>
              <a:buNone/>
            </a:pPr>
            <a:r>
              <a:rPr lang="en-US" sz="2000" b="1" dirty="0" smtClean="0">
                <a:solidFill>
                  <a:schemeClr val="tx1"/>
                </a:solidFill>
              </a:rPr>
              <a:t>Input: </a:t>
            </a:r>
          </a:p>
          <a:p>
            <a:pPr algn="l">
              <a:lnSpc>
                <a:spcPct val="150000"/>
              </a:lnSpc>
              <a:buNone/>
            </a:pPr>
            <a:r>
              <a:rPr lang="en-US" sz="2000" dirty="0" smtClean="0"/>
              <a:t>6</a:t>
            </a:r>
            <a:endParaRPr lang="en-US" sz="2000" dirty="0" smtClean="0">
              <a:solidFill>
                <a:schemeClr val="tx1"/>
              </a:solidFill>
            </a:endParaRPr>
          </a:p>
          <a:p>
            <a:pPr algn="l">
              <a:lnSpc>
                <a:spcPct val="150000"/>
              </a:lnSpc>
              <a:buNone/>
            </a:pPr>
            <a:r>
              <a:rPr lang="en-US" sz="2000" dirty="0" smtClean="0"/>
              <a:t>9  7  5  3  1  8</a:t>
            </a:r>
            <a:endParaRPr lang="en-US" sz="2000" dirty="0" smtClean="0">
              <a:solidFill>
                <a:schemeClr val="tx1"/>
              </a:solidFill>
            </a:endParaRPr>
          </a:p>
          <a:p>
            <a:pPr algn="l">
              <a:lnSpc>
                <a:spcPct val="150000"/>
              </a:lnSpc>
              <a:buNone/>
            </a:pPr>
            <a:r>
              <a:rPr lang="en-US" sz="2000" b="1" dirty="0" smtClean="0">
                <a:solidFill>
                  <a:schemeClr val="tx1"/>
                </a:solidFill>
              </a:rPr>
              <a:t>Output:</a:t>
            </a:r>
          </a:p>
          <a:p>
            <a:pPr algn="l">
              <a:lnSpc>
                <a:spcPct val="150000"/>
              </a:lnSpc>
              <a:buNone/>
            </a:pPr>
            <a:r>
              <a:rPr lang="en-US" sz="2000" dirty="0" smtClean="0"/>
              <a:t>1  5  8</a:t>
            </a:r>
            <a:endParaRPr lang="en-US" sz="2000" dirty="0" smtClean="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1" end="1"/>
                                            </p:txEl>
                                          </p:spTgt>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62400" y="635"/>
            <a:ext cx="520001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6" name="Text Box 5"/>
          <p:cNvSpPr txBox="1"/>
          <p:nvPr/>
        </p:nvSpPr>
        <p:spPr>
          <a:xfrm>
            <a:off x="228600" y="-19050"/>
            <a:ext cx="3810000" cy="5122941"/>
          </a:xfrm>
          <a:prstGeom prst="rect">
            <a:avLst/>
          </a:prstGeom>
          <a:noFill/>
        </p:spPr>
        <p:txBody>
          <a:bodyPr wrap="square" rtlCol="0" anchor="t">
            <a:spAutoFit/>
          </a:bodyPr>
          <a:lstStyle/>
          <a:p>
            <a:pPr>
              <a:lnSpc>
                <a:spcPct val="150000"/>
              </a:lnSpc>
            </a:pPr>
            <a:r>
              <a:rPr lang="en-US" sz="2000" dirty="0" smtClean="0"/>
              <a:t>#include&lt;stdio.h&gt;</a:t>
            </a:r>
          </a:p>
          <a:p>
            <a:pPr>
              <a:lnSpc>
                <a:spcPct val="150000"/>
              </a:lnSpc>
            </a:pPr>
            <a:r>
              <a:rPr lang="en-US" sz="2000" dirty="0" smtClean="0"/>
              <a:t>#include&lt;stdlib.h&gt;</a:t>
            </a:r>
          </a:p>
          <a:p>
            <a:pPr>
              <a:lnSpc>
                <a:spcPct val="150000"/>
              </a:lnSpc>
            </a:pPr>
            <a:r>
              <a:rPr lang="en-US" sz="2000" dirty="0" smtClean="0"/>
              <a:t>void fn_sorting (int *</a:t>
            </a:r>
            <a:r>
              <a:rPr lang="en-US" sz="2000" dirty="0" err="1" smtClean="0"/>
              <a:t>arr</a:t>
            </a:r>
            <a:r>
              <a:rPr lang="en-US" sz="2000" dirty="0" smtClean="0"/>
              <a:t>, int n);</a:t>
            </a:r>
          </a:p>
          <a:p>
            <a:pPr>
              <a:lnSpc>
                <a:spcPct val="150000"/>
              </a:lnSpc>
            </a:pPr>
            <a:r>
              <a:rPr lang="en-US" sz="2000" dirty="0" smtClean="0"/>
              <a:t>int main() {</a:t>
            </a:r>
          </a:p>
          <a:p>
            <a:pPr>
              <a:lnSpc>
                <a:spcPct val="150000"/>
              </a:lnSpc>
            </a:pPr>
            <a:r>
              <a:rPr lang="en-US" sz="2000" dirty="0" smtClean="0"/>
              <a:t>    int num, </a:t>
            </a:r>
            <a:r>
              <a:rPr lang="en-US" sz="2000" dirty="0" err="1" smtClean="0"/>
              <a:t>i</a:t>
            </a:r>
            <a:r>
              <a:rPr lang="en-US" sz="2000" dirty="0" smtClean="0"/>
              <a:t>, j, *</a:t>
            </a:r>
            <a:r>
              <a:rPr lang="en-US" sz="2000" dirty="0" err="1" smtClean="0"/>
              <a:t>ptr</a:t>
            </a:r>
            <a:r>
              <a:rPr lang="en-US" sz="2000" dirty="0" smtClean="0"/>
              <a:t>;</a:t>
            </a:r>
          </a:p>
          <a:p>
            <a:pPr>
              <a:lnSpc>
                <a:spcPct val="150000"/>
              </a:lnSpc>
            </a:pPr>
            <a:r>
              <a:rPr lang="en-US" sz="2000" dirty="0" smtClean="0"/>
              <a:t>    scanf("%d", &amp;num);   	           </a:t>
            </a:r>
          </a:p>
          <a:p>
            <a:pPr>
              <a:lnSpc>
                <a:spcPct val="150000"/>
              </a:lnSpc>
            </a:pPr>
            <a:r>
              <a:rPr lang="en-US" sz="2000" dirty="0" smtClean="0"/>
              <a:t>    for(</a:t>
            </a:r>
            <a:r>
              <a:rPr lang="en-US" sz="2000" dirty="0" err="1" smtClean="0"/>
              <a:t>i</a:t>
            </a:r>
            <a:r>
              <a:rPr lang="en-US" sz="2000" dirty="0" smtClean="0"/>
              <a:t> = 0; </a:t>
            </a:r>
            <a:r>
              <a:rPr lang="en-US" sz="2000" dirty="0" err="1" smtClean="0"/>
              <a:t>i</a:t>
            </a:r>
            <a:r>
              <a:rPr lang="en-US" sz="2000" dirty="0" smtClean="0"/>
              <a:t> &lt; num; </a:t>
            </a:r>
            <a:r>
              <a:rPr lang="en-US" sz="2000" dirty="0" err="1" smtClean="0"/>
              <a:t>i</a:t>
            </a:r>
            <a:r>
              <a:rPr lang="en-US" sz="2000" dirty="0" smtClean="0"/>
              <a:t>++)</a:t>
            </a:r>
          </a:p>
          <a:p>
            <a:pPr>
              <a:lnSpc>
                <a:spcPct val="150000"/>
              </a:lnSpc>
            </a:pPr>
            <a:r>
              <a:rPr lang="en-US" sz="2000" dirty="0" smtClean="0"/>
              <a:t>           scanf("%d", </a:t>
            </a:r>
            <a:r>
              <a:rPr lang="en-US" sz="2000" dirty="0" err="1" smtClean="0"/>
              <a:t>ptr+i</a:t>
            </a:r>
            <a:r>
              <a:rPr lang="en-US" sz="2000" dirty="0" smtClean="0"/>
              <a:t>);</a:t>
            </a:r>
          </a:p>
          <a:p>
            <a:pPr>
              <a:lnSpc>
                <a:spcPct val="150000"/>
              </a:lnSpc>
            </a:pPr>
            <a:r>
              <a:rPr lang="en-US" sz="2000" b="1" dirty="0" smtClean="0"/>
              <a:t>    fn_sorting(</a:t>
            </a:r>
            <a:r>
              <a:rPr lang="en-US" sz="2000" b="1" dirty="0" err="1" smtClean="0"/>
              <a:t>ptr</a:t>
            </a:r>
            <a:r>
              <a:rPr lang="en-US" sz="2000" b="1" dirty="0" smtClean="0"/>
              <a:t>, num);</a:t>
            </a:r>
          </a:p>
          <a:p>
            <a:pPr>
              <a:lnSpc>
                <a:spcPct val="150000"/>
              </a:lnSpc>
            </a:pPr>
            <a:r>
              <a:rPr lang="en-US" sz="2000" dirty="0" smtClean="0"/>
              <a:t>    return 0;	</a:t>
            </a:r>
          </a:p>
          <a:p>
            <a:pPr>
              <a:lnSpc>
                <a:spcPct val="150000"/>
              </a:lnSpc>
            </a:pPr>
            <a:r>
              <a:rPr lang="en-US" sz="2000" dirty="0" smtClean="0"/>
              <a:t>}</a:t>
            </a:r>
            <a:endParaRPr lang="en-US" sz="2000" dirty="0"/>
          </a:p>
        </p:txBody>
      </p:sp>
      <p:sp>
        <p:nvSpPr>
          <p:cNvPr id="11" name="Rectangle 10"/>
          <p:cNvSpPr/>
          <p:nvPr/>
        </p:nvSpPr>
        <p:spPr>
          <a:xfrm>
            <a:off x="4191000" y="-19050"/>
            <a:ext cx="4724400" cy="5016758"/>
          </a:xfrm>
          <a:prstGeom prst="rect">
            <a:avLst/>
          </a:prstGeom>
        </p:spPr>
        <p:txBody>
          <a:bodyPr wrap="square">
            <a:spAutoFit/>
          </a:bodyPr>
          <a:lstStyle/>
          <a:p>
            <a:r>
              <a:rPr lang="en-US" sz="2000" b="1" dirty="0" smtClean="0">
                <a:solidFill>
                  <a:srgbClr val="FFFF00"/>
                </a:solidFill>
              </a:rPr>
              <a:t>void fn_sorting (int *</a:t>
            </a:r>
            <a:r>
              <a:rPr lang="en-US" sz="2000" b="1" dirty="0" err="1" smtClean="0">
                <a:solidFill>
                  <a:srgbClr val="FFFF00"/>
                </a:solidFill>
              </a:rPr>
              <a:t>arr</a:t>
            </a:r>
            <a:r>
              <a:rPr lang="en-US" sz="2000" b="1" dirty="0" smtClean="0">
                <a:solidFill>
                  <a:srgbClr val="FFFF00"/>
                </a:solidFill>
              </a:rPr>
              <a:t>, int n)  </a:t>
            </a:r>
          </a:p>
          <a:p>
            <a:r>
              <a:rPr lang="en-US" sz="2000" dirty="0" smtClean="0">
                <a:solidFill>
                  <a:schemeClr val="bg1"/>
                </a:solidFill>
              </a:rPr>
              <a:t>{</a:t>
            </a:r>
          </a:p>
          <a:p>
            <a:r>
              <a:rPr lang="en-US" sz="2000" dirty="0" smtClean="0">
                <a:solidFill>
                  <a:schemeClr val="bg1"/>
                </a:solidFill>
              </a:rPr>
              <a:t>    int temp, </a:t>
            </a:r>
            <a:r>
              <a:rPr lang="en-US" sz="2000" dirty="0" err="1" smtClean="0">
                <a:solidFill>
                  <a:schemeClr val="bg1"/>
                </a:solidFill>
              </a:rPr>
              <a:t>i</a:t>
            </a:r>
            <a:r>
              <a:rPr lang="en-US" sz="2000" dirty="0" smtClean="0">
                <a:solidFill>
                  <a:schemeClr val="bg1"/>
                </a:solidFill>
              </a:rPr>
              <a:t>, j;</a:t>
            </a:r>
          </a:p>
          <a:p>
            <a:r>
              <a:rPr lang="en-US" sz="2000" dirty="0" smtClean="0">
                <a:solidFill>
                  <a:schemeClr val="bg1"/>
                </a:solidFill>
              </a:rPr>
              <a:t>    for(</a:t>
            </a:r>
            <a:r>
              <a:rPr lang="en-US" sz="2000" dirty="0" err="1" smtClean="0">
                <a:solidFill>
                  <a:schemeClr val="bg1"/>
                </a:solidFill>
              </a:rPr>
              <a:t>i</a:t>
            </a:r>
            <a:r>
              <a:rPr lang="en-US" sz="2000" dirty="0" smtClean="0">
                <a:solidFill>
                  <a:schemeClr val="bg1"/>
                </a:solidFill>
              </a:rPr>
              <a:t>=0; </a:t>
            </a:r>
            <a:r>
              <a:rPr lang="en-US" sz="2000" dirty="0" err="1" smtClean="0">
                <a:solidFill>
                  <a:schemeClr val="bg1"/>
                </a:solidFill>
              </a:rPr>
              <a:t>i</a:t>
            </a:r>
            <a:r>
              <a:rPr lang="en-US" sz="2000" dirty="0" smtClean="0">
                <a:solidFill>
                  <a:schemeClr val="bg1"/>
                </a:solidFill>
              </a:rPr>
              <a:t>&lt;n; </a:t>
            </a:r>
            <a:r>
              <a:rPr lang="en-US" sz="2000" dirty="0" err="1" smtClean="0">
                <a:solidFill>
                  <a:schemeClr val="bg1"/>
                </a:solidFill>
              </a:rPr>
              <a:t>i</a:t>
            </a:r>
            <a:r>
              <a:rPr lang="en-US" sz="2000" dirty="0" smtClean="0">
                <a:solidFill>
                  <a:schemeClr val="bg1"/>
                </a:solidFill>
              </a:rPr>
              <a:t>++)    </a:t>
            </a:r>
          </a:p>
          <a:p>
            <a:r>
              <a:rPr lang="en-US" sz="2000" dirty="0" smtClean="0">
                <a:solidFill>
                  <a:schemeClr val="bg1"/>
                </a:solidFill>
              </a:rPr>
              <a:t>    {</a:t>
            </a:r>
          </a:p>
          <a:p>
            <a:r>
              <a:rPr lang="en-US" sz="2000" dirty="0" smtClean="0">
                <a:solidFill>
                  <a:schemeClr val="bg1"/>
                </a:solidFill>
              </a:rPr>
              <a:t>        for(j=i+1; j&lt;n; j++)        </a:t>
            </a:r>
          </a:p>
          <a:p>
            <a:r>
              <a:rPr lang="en-US" sz="2000" dirty="0" smtClean="0">
                <a:solidFill>
                  <a:schemeClr val="bg1"/>
                </a:solidFill>
              </a:rPr>
              <a:t>        {</a:t>
            </a:r>
          </a:p>
          <a:p>
            <a:r>
              <a:rPr lang="en-US" sz="2000" dirty="0" smtClean="0">
                <a:solidFill>
                  <a:schemeClr val="bg1"/>
                </a:solidFill>
              </a:rPr>
              <a:t>            </a:t>
            </a:r>
            <a:r>
              <a:rPr lang="en-US" sz="2000" b="1" dirty="0" smtClean="0">
                <a:solidFill>
                  <a:srgbClr val="FFFF00"/>
                </a:solidFill>
              </a:rPr>
              <a:t>if(</a:t>
            </a:r>
            <a:r>
              <a:rPr lang="en-US" sz="2000" b="1" dirty="0" err="1" smtClean="0">
                <a:solidFill>
                  <a:srgbClr val="FFFF00"/>
                </a:solidFill>
              </a:rPr>
              <a:t>arr</a:t>
            </a:r>
            <a:r>
              <a:rPr lang="en-US" sz="2000" b="1" dirty="0" smtClean="0">
                <a:solidFill>
                  <a:srgbClr val="FFFF00"/>
                </a:solidFill>
              </a:rPr>
              <a:t>[</a:t>
            </a:r>
            <a:r>
              <a:rPr lang="en-US" sz="2000" b="1" dirty="0" err="1" smtClean="0">
                <a:solidFill>
                  <a:srgbClr val="FFFF00"/>
                </a:solidFill>
              </a:rPr>
              <a:t>i</a:t>
            </a:r>
            <a:r>
              <a:rPr lang="en-US" sz="2000" b="1" dirty="0" smtClean="0">
                <a:solidFill>
                  <a:srgbClr val="FFFF00"/>
                </a:solidFill>
              </a:rPr>
              <a:t>] &gt; </a:t>
            </a:r>
            <a:r>
              <a:rPr lang="en-US" sz="2000" b="1" dirty="0" err="1" smtClean="0">
                <a:solidFill>
                  <a:srgbClr val="FFFF00"/>
                </a:solidFill>
              </a:rPr>
              <a:t>arr</a:t>
            </a:r>
            <a:r>
              <a:rPr lang="en-US" sz="2000" b="1" dirty="0" smtClean="0">
                <a:solidFill>
                  <a:srgbClr val="FFFF00"/>
                </a:solidFill>
              </a:rPr>
              <a:t>[j])            </a:t>
            </a:r>
          </a:p>
          <a:p>
            <a:r>
              <a:rPr lang="en-US" sz="2000" dirty="0" smtClean="0">
                <a:solidFill>
                  <a:schemeClr val="bg1"/>
                </a:solidFill>
              </a:rPr>
              <a:t>            {</a:t>
            </a:r>
          </a:p>
          <a:p>
            <a:r>
              <a:rPr lang="en-US" sz="2000" dirty="0" smtClean="0">
                <a:solidFill>
                  <a:schemeClr val="bg1"/>
                </a:solidFill>
              </a:rPr>
              <a:t>                temp    =</a:t>
            </a:r>
            <a:r>
              <a:rPr lang="en-US" sz="2000" dirty="0" err="1" smtClean="0">
                <a:solidFill>
                  <a:schemeClr val="bg1"/>
                </a:solidFill>
              </a:rPr>
              <a:t>arr</a:t>
            </a:r>
            <a:r>
              <a:rPr lang="en-US" sz="2000" dirty="0" smtClean="0">
                <a:solidFill>
                  <a:schemeClr val="bg1"/>
                </a:solidFill>
              </a:rPr>
              <a:t>[</a:t>
            </a:r>
            <a:r>
              <a:rPr lang="en-US" sz="2000" dirty="0" err="1" smtClean="0">
                <a:solidFill>
                  <a:schemeClr val="bg1"/>
                </a:solidFill>
              </a:rPr>
              <a:t>i</a:t>
            </a:r>
            <a:r>
              <a:rPr lang="en-US" sz="2000" dirty="0" smtClean="0">
                <a:solidFill>
                  <a:schemeClr val="bg1"/>
                </a:solidFill>
              </a:rPr>
              <a:t>];</a:t>
            </a:r>
          </a:p>
          <a:p>
            <a:r>
              <a:rPr lang="en-US" sz="2000" dirty="0" smtClean="0">
                <a:solidFill>
                  <a:schemeClr val="bg1"/>
                </a:solidFill>
              </a:rPr>
              <a:t>                </a:t>
            </a:r>
            <a:r>
              <a:rPr lang="en-US" sz="2000" dirty="0" err="1" smtClean="0">
                <a:solidFill>
                  <a:schemeClr val="bg1"/>
                </a:solidFill>
              </a:rPr>
              <a:t>arr</a:t>
            </a:r>
            <a:r>
              <a:rPr lang="en-US" sz="2000" dirty="0" smtClean="0">
                <a:solidFill>
                  <a:schemeClr val="bg1"/>
                </a:solidFill>
              </a:rPr>
              <a:t>[</a:t>
            </a:r>
            <a:r>
              <a:rPr lang="en-US" sz="2000" dirty="0" err="1" smtClean="0">
                <a:solidFill>
                  <a:schemeClr val="bg1"/>
                </a:solidFill>
              </a:rPr>
              <a:t>i</a:t>
            </a:r>
            <a:r>
              <a:rPr lang="en-US" sz="2000" dirty="0" smtClean="0">
                <a:solidFill>
                  <a:schemeClr val="bg1"/>
                </a:solidFill>
              </a:rPr>
              <a:t>]  =</a:t>
            </a:r>
            <a:r>
              <a:rPr lang="en-US" sz="2000" dirty="0" err="1" smtClean="0">
                <a:solidFill>
                  <a:schemeClr val="bg1"/>
                </a:solidFill>
              </a:rPr>
              <a:t>arr</a:t>
            </a:r>
            <a:r>
              <a:rPr lang="en-US" sz="2000" dirty="0" smtClean="0">
                <a:solidFill>
                  <a:schemeClr val="bg1"/>
                </a:solidFill>
              </a:rPr>
              <a:t>[j];</a:t>
            </a:r>
          </a:p>
          <a:p>
            <a:r>
              <a:rPr lang="en-US" sz="2000" dirty="0" smtClean="0">
                <a:solidFill>
                  <a:schemeClr val="bg1"/>
                </a:solidFill>
              </a:rPr>
              <a:t>                </a:t>
            </a:r>
            <a:r>
              <a:rPr lang="en-US" sz="2000" dirty="0" err="1" smtClean="0">
                <a:solidFill>
                  <a:schemeClr val="bg1"/>
                </a:solidFill>
              </a:rPr>
              <a:t>arr</a:t>
            </a:r>
            <a:r>
              <a:rPr lang="en-US" sz="2000" dirty="0" smtClean="0">
                <a:solidFill>
                  <a:schemeClr val="bg1"/>
                </a:solidFill>
              </a:rPr>
              <a:t>[j]  =temp;</a:t>
            </a:r>
          </a:p>
          <a:p>
            <a:r>
              <a:rPr lang="en-US" sz="2000" dirty="0" smtClean="0">
                <a:solidFill>
                  <a:schemeClr val="bg1"/>
                </a:solidFill>
              </a:rPr>
              <a:t>              }        }      }</a:t>
            </a:r>
          </a:p>
          <a:p>
            <a:r>
              <a:rPr lang="en-US" sz="2000" dirty="0" smtClean="0">
                <a:solidFill>
                  <a:schemeClr val="bg1"/>
                </a:solidFill>
              </a:rPr>
              <a:t>    for(</a:t>
            </a:r>
            <a:r>
              <a:rPr lang="en-US" sz="2000" b="1" dirty="0" err="1" smtClean="0">
                <a:solidFill>
                  <a:srgbClr val="FF0000"/>
                </a:solidFill>
              </a:rPr>
              <a:t>i</a:t>
            </a:r>
            <a:r>
              <a:rPr lang="en-US" sz="2000" b="1" dirty="0" smtClean="0">
                <a:solidFill>
                  <a:srgbClr val="FF0000"/>
                </a:solidFill>
              </a:rPr>
              <a:t>=0; </a:t>
            </a:r>
            <a:r>
              <a:rPr lang="en-US" sz="2000" b="1" dirty="0" err="1" smtClean="0">
                <a:solidFill>
                  <a:srgbClr val="FF0000"/>
                </a:solidFill>
              </a:rPr>
              <a:t>i</a:t>
            </a:r>
            <a:r>
              <a:rPr lang="en-US" sz="2000" b="1" dirty="0" smtClean="0">
                <a:solidFill>
                  <a:srgbClr val="FF0000"/>
                </a:solidFill>
              </a:rPr>
              <a:t>&lt;n; </a:t>
            </a:r>
            <a:r>
              <a:rPr lang="en-US" sz="2000" b="1" dirty="0" err="1" smtClean="0">
                <a:solidFill>
                  <a:srgbClr val="FF0000"/>
                </a:solidFill>
              </a:rPr>
              <a:t>i</a:t>
            </a:r>
            <a:r>
              <a:rPr lang="en-US" sz="2000" b="1" dirty="0" smtClean="0">
                <a:solidFill>
                  <a:srgbClr val="FF0000"/>
                </a:solidFill>
              </a:rPr>
              <a:t>=i+2</a:t>
            </a:r>
            <a:r>
              <a:rPr lang="en-US" sz="2000" dirty="0" smtClean="0">
                <a:solidFill>
                  <a:schemeClr val="bg1"/>
                </a:solidFill>
              </a:rPr>
              <a:t>)</a:t>
            </a:r>
          </a:p>
          <a:p>
            <a:r>
              <a:rPr lang="en-US" sz="2000" dirty="0" smtClean="0">
                <a:solidFill>
                  <a:schemeClr val="bg1"/>
                </a:solidFill>
              </a:rPr>
              <a:t>        printf("%d ", </a:t>
            </a:r>
            <a:r>
              <a:rPr lang="en-US" sz="2000" dirty="0" err="1" smtClean="0">
                <a:solidFill>
                  <a:schemeClr val="bg1"/>
                </a:solidFill>
              </a:rPr>
              <a:t>arr</a:t>
            </a:r>
            <a:r>
              <a:rPr lang="en-US" sz="2000" dirty="0" smtClean="0">
                <a:solidFill>
                  <a:schemeClr val="bg1"/>
                </a:solidFill>
              </a:rPr>
              <a:t>[</a:t>
            </a:r>
            <a:r>
              <a:rPr lang="en-US" sz="2000" dirty="0" err="1" smtClean="0">
                <a:solidFill>
                  <a:schemeClr val="bg1"/>
                </a:solidFill>
              </a:rPr>
              <a:t>i</a:t>
            </a:r>
            <a:r>
              <a:rPr lang="en-US" sz="2000" dirty="0" smtClean="0">
                <a:solidFill>
                  <a:schemeClr val="bg1"/>
                </a:solidFill>
              </a:rPr>
              <a:t>]);</a:t>
            </a:r>
          </a:p>
          <a:p>
            <a:r>
              <a:rPr lang="en-US" sz="2000" dirty="0" smtClean="0">
                <a:solidFill>
                  <a:schemeClr val="bg1"/>
                </a:solidFill>
              </a:rPr>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4495" y="1065828"/>
            <a:ext cx="8534400" cy="1477328"/>
          </a:xfrm>
          <a:prstGeom prst="rect">
            <a:avLst/>
          </a:prstGeom>
          <a:noFill/>
        </p:spPr>
        <p:txBody>
          <a:bodyPr wrap="square" rtlCol="0">
            <a:spAutoFit/>
          </a:bodyPr>
          <a:lstStyle/>
          <a:p>
            <a:pPr algn="just">
              <a:lnSpc>
                <a:spcPct val="150000"/>
              </a:lnSpc>
            </a:pPr>
            <a:r>
              <a:rPr lang="en-US" sz="2000" dirty="0" smtClean="0"/>
              <a:t>The first input is row_count(&lt;10), the second input is column_count(&lt;10), third the array elements are given and finally fourth input will be search element. The search element’s coordinates should be printed as the output. </a:t>
            </a:r>
          </a:p>
        </p:txBody>
      </p:sp>
      <p:sp>
        <p:nvSpPr>
          <p:cNvPr id="6" name="Text Box 5"/>
          <p:cNvSpPr txBox="1"/>
          <p:nvPr/>
        </p:nvSpPr>
        <p:spPr>
          <a:xfrm>
            <a:off x="404495" y="160953"/>
            <a:ext cx="8054340" cy="904863"/>
          </a:xfrm>
          <a:prstGeom prst="rect">
            <a:avLst/>
          </a:prstGeom>
          <a:noFill/>
        </p:spPr>
        <p:txBody>
          <a:bodyPr wrap="square" rtlCol="0" anchor="t">
            <a:spAutoFit/>
          </a:bodyPr>
          <a:lstStyle/>
          <a:p>
            <a:pPr algn="l">
              <a:lnSpc>
                <a:spcPct val="120000"/>
              </a:lnSpc>
            </a:pPr>
            <a:r>
              <a:rPr lang="en-US" sz="2200" b="1" dirty="0" smtClean="0">
                <a:sym typeface="+mn-ea"/>
              </a:rPr>
              <a:t>4. Write a C program to find the coordinates of the element in a </a:t>
            </a:r>
          </a:p>
          <a:p>
            <a:pPr algn="l">
              <a:lnSpc>
                <a:spcPct val="120000"/>
              </a:lnSpc>
            </a:pPr>
            <a:r>
              <a:rPr lang="en-US" sz="2200" b="1" dirty="0" smtClean="0">
                <a:sym typeface="+mn-ea"/>
              </a:rPr>
              <a:t>2D array.</a:t>
            </a:r>
          </a:p>
        </p:txBody>
      </p:sp>
      <p:sp>
        <p:nvSpPr>
          <p:cNvPr id="7" name="Rectangle 6"/>
          <p:cNvSpPr/>
          <p:nvPr/>
        </p:nvSpPr>
        <p:spPr>
          <a:xfrm>
            <a:off x="1633855" y="2724150"/>
            <a:ext cx="2252345" cy="1938992"/>
          </a:xfrm>
          <a:prstGeom prst="rect">
            <a:avLst/>
          </a:prstGeom>
        </p:spPr>
        <p:txBody>
          <a:bodyPr wrap="square">
            <a:spAutoFit/>
          </a:bodyPr>
          <a:lstStyle/>
          <a:p>
            <a:pPr algn="just"/>
            <a:r>
              <a:rPr lang="en-US" sz="2000" b="1" dirty="0" smtClean="0"/>
              <a:t>Input:   	</a:t>
            </a:r>
            <a:r>
              <a:rPr lang="en-US" sz="2000" dirty="0" smtClean="0"/>
              <a:t>3  3</a:t>
            </a:r>
          </a:p>
          <a:p>
            <a:pPr algn="just"/>
            <a:r>
              <a:rPr lang="en-US" sz="2000" dirty="0" smtClean="0"/>
              <a:t>	1  2  3</a:t>
            </a:r>
          </a:p>
          <a:p>
            <a:pPr algn="just"/>
            <a:r>
              <a:rPr lang="en-US" sz="2000" dirty="0" smtClean="0"/>
              <a:t>	4  5  6</a:t>
            </a:r>
          </a:p>
          <a:p>
            <a:pPr algn="just"/>
            <a:r>
              <a:rPr lang="en-US" sz="2000" dirty="0" smtClean="0"/>
              <a:t>	7  8  9</a:t>
            </a:r>
            <a:endParaRPr lang="en-IN" sz="2000" dirty="0" smtClean="0"/>
          </a:p>
          <a:p>
            <a:pPr algn="just"/>
            <a:r>
              <a:rPr lang="en-IN" sz="2000" dirty="0" smtClean="0"/>
              <a:t>	3</a:t>
            </a:r>
          </a:p>
          <a:p>
            <a:pPr algn="just"/>
            <a:r>
              <a:rPr lang="en-IN" sz="2000" b="1" dirty="0" smtClean="0"/>
              <a:t>Output:  </a:t>
            </a:r>
            <a:r>
              <a:rPr lang="en-IN" sz="2000" dirty="0" smtClean="0"/>
              <a:t>(0, 2)</a:t>
            </a:r>
          </a:p>
        </p:txBody>
      </p:sp>
      <p:sp>
        <p:nvSpPr>
          <p:cNvPr id="8" name="Rectangle 7"/>
          <p:cNvSpPr/>
          <p:nvPr/>
        </p:nvSpPr>
        <p:spPr>
          <a:xfrm>
            <a:off x="4453255" y="2724150"/>
            <a:ext cx="2252345" cy="1938992"/>
          </a:xfrm>
          <a:prstGeom prst="rect">
            <a:avLst/>
          </a:prstGeom>
        </p:spPr>
        <p:txBody>
          <a:bodyPr wrap="square">
            <a:spAutoFit/>
          </a:bodyPr>
          <a:lstStyle/>
          <a:p>
            <a:pPr algn="just"/>
            <a:r>
              <a:rPr lang="en-US" sz="2000" b="1" dirty="0" smtClean="0"/>
              <a:t>Input:   	</a:t>
            </a:r>
            <a:r>
              <a:rPr lang="en-US" sz="2000" dirty="0" smtClean="0"/>
              <a:t>3  3</a:t>
            </a:r>
          </a:p>
          <a:p>
            <a:pPr algn="just"/>
            <a:r>
              <a:rPr lang="en-US" sz="2000" dirty="0" smtClean="0"/>
              <a:t>	1  2  3</a:t>
            </a:r>
          </a:p>
          <a:p>
            <a:pPr algn="just"/>
            <a:r>
              <a:rPr lang="en-US" sz="2000" dirty="0" smtClean="0"/>
              <a:t>	4  5  6</a:t>
            </a:r>
          </a:p>
          <a:p>
            <a:pPr algn="just"/>
            <a:r>
              <a:rPr lang="en-US" sz="2000" dirty="0" smtClean="0"/>
              <a:t>	7  8  9</a:t>
            </a:r>
            <a:endParaRPr lang="en-IN" sz="2000" dirty="0" smtClean="0"/>
          </a:p>
          <a:p>
            <a:pPr algn="just"/>
            <a:r>
              <a:rPr lang="en-IN" sz="2000" dirty="0" smtClean="0"/>
              <a:t>	12</a:t>
            </a:r>
          </a:p>
          <a:p>
            <a:pPr algn="just"/>
            <a:r>
              <a:rPr lang="en-IN" sz="2000" b="1" dirty="0" smtClean="0"/>
              <a:t>Output:  </a:t>
            </a:r>
            <a:r>
              <a:rPr lang="en-IN" sz="2000" dirty="0" smtClean="0"/>
              <a:t>(-1, -1)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2733</Words>
  <Application>Microsoft Office PowerPoint</Application>
  <PresentationFormat>On-screen Show (16:9)</PresentationFormat>
  <Paragraphs>469</Paragraphs>
  <Slides>29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Open Sans</vt:lpstr>
      <vt:lpstr>Office Theme</vt:lpstr>
      <vt:lpstr>PowerPoint Presentation</vt:lpstr>
      <vt:lpstr>C Programming Session 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Level 1 – Session 4</dc:title>
  <dc:creator>nivethaa</dc:creator>
  <cp:lastModifiedBy>Dhivya</cp:lastModifiedBy>
  <cp:revision>448</cp:revision>
  <dcterms:created xsi:type="dcterms:W3CDTF">2018-02-07T10:21:00Z</dcterms:created>
  <dcterms:modified xsi:type="dcterms:W3CDTF">2022-02-15T08:28:01Z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