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0"/>
  </p:notesMasterIdLst>
  <p:sldIdLst>
    <p:sldId id="257" r:id="rId3"/>
    <p:sldId id="1895" r:id="rId4"/>
    <p:sldId id="256" r:id="rId5"/>
    <p:sldId id="1783" r:id="rId6"/>
    <p:sldId id="1513" r:id="rId7"/>
    <p:sldId id="1794" r:id="rId8"/>
    <p:sldId id="1801" r:id="rId9"/>
    <p:sldId id="1802" r:id="rId10"/>
    <p:sldId id="1803" r:id="rId11"/>
    <p:sldId id="1804" r:id="rId12"/>
    <p:sldId id="1805" r:id="rId13"/>
    <p:sldId id="1806" r:id="rId14"/>
    <p:sldId id="1807" r:id="rId15"/>
    <p:sldId id="1808" r:id="rId16"/>
    <p:sldId id="1809" r:id="rId17"/>
    <p:sldId id="1810" r:id="rId18"/>
    <p:sldId id="1811" r:id="rId19"/>
    <p:sldId id="1812" r:id="rId20"/>
    <p:sldId id="1813" r:id="rId21"/>
    <p:sldId id="1814" r:id="rId22"/>
    <p:sldId id="1815" r:id="rId23"/>
    <p:sldId id="1816" r:id="rId24"/>
    <p:sldId id="1817" r:id="rId25"/>
    <p:sldId id="1818" r:id="rId26"/>
    <p:sldId id="1819" r:id="rId27"/>
    <p:sldId id="1820" r:id="rId28"/>
    <p:sldId id="1821" r:id="rId29"/>
    <p:sldId id="1822" r:id="rId30"/>
    <p:sldId id="1784" r:id="rId31"/>
    <p:sldId id="1852" r:id="rId32"/>
    <p:sldId id="1790" r:id="rId33"/>
    <p:sldId id="1788" r:id="rId34"/>
    <p:sldId id="1853" r:id="rId35"/>
    <p:sldId id="1789" r:id="rId36"/>
    <p:sldId id="1854" r:id="rId37"/>
    <p:sldId id="1800" r:id="rId38"/>
    <p:sldId id="1791" r:id="rId39"/>
    <p:sldId id="1855" r:id="rId40"/>
    <p:sldId id="1793" r:id="rId41"/>
    <p:sldId id="1792" r:id="rId42"/>
    <p:sldId id="1795" r:id="rId43"/>
    <p:sldId id="1796" r:id="rId44"/>
    <p:sldId id="1797" r:id="rId45"/>
    <p:sldId id="1798" r:id="rId46"/>
    <p:sldId id="1799" r:id="rId47"/>
    <p:sldId id="1871" r:id="rId48"/>
    <p:sldId id="1872" r:id="rId49"/>
    <p:sldId id="1873" r:id="rId50"/>
    <p:sldId id="1876" r:id="rId51"/>
    <p:sldId id="1886" r:id="rId52"/>
    <p:sldId id="1878" r:id="rId53"/>
    <p:sldId id="1881" r:id="rId54"/>
    <p:sldId id="1882" r:id="rId55"/>
    <p:sldId id="1885" r:id="rId56"/>
    <p:sldId id="1888" r:id="rId57"/>
    <p:sldId id="1850" r:id="rId58"/>
    <p:sldId id="1851"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20">
          <p15:clr>
            <a:srgbClr val="A4A3A4"/>
          </p15:clr>
        </p15:guide>
        <p15:guide id="2" pos="31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1908"/>
    <a:srgbClr val="F6F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5" autoAdjust="0"/>
  </p:normalViewPr>
  <p:slideViewPr>
    <p:cSldViewPr>
      <p:cViewPr varScale="1">
        <p:scale>
          <a:sx n="90" d="100"/>
          <a:sy n="90" d="100"/>
        </p:scale>
        <p:origin x="-780" y="-102"/>
      </p:cViewPr>
      <p:guideLst>
        <p:guide orient="horz" pos="1520"/>
        <p:guide pos="31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t>23-05-2024</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t>‹#›</a:t>
            </a:fld>
            <a:endParaRPr lang="en-IN"/>
          </a:p>
        </p:txBody>
      </p:sp>
    </p:spTree>
    <p:extLst>
      <p:ext uri="{BB962C8B-B14F-4D97-AF65-F5344CB8AC3E}">
        <p14:creationId xmlns:p14="http://schemas.microsoft.com/office/powerpoint/2010/main" val="208010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626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12</a:t>
            </a:fld>
            <a:endParaRPr lang="en-IN"/>
          </a:p>
        </p:txBody>
      </p:sp>
    </p:spTree>
    <p:extLst>
      <p:ext uri="{BB962C8B-B14F-4D97-AF65-F5344CB8AC3E}">
        <p14:creationId xmlns:p14="http://schemas.microsoft.com/office/powerpoint/2010/main" val="311926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int count - variable declared inside the function - it's memory will be destroyed once it comes out of the function block.</a:t>
            </a:r>
          </a:p>
          <a:p>
            <a:r>
              <a:rPr lang="en-US" altLang="en-IN" dirty="0"/>
              <a:t>Here int is local variable</a:t>
            </a:r>
          </a:p>
          <a:p>
            <a:r>
              <a:rPr lang="en-US" altLang="en-IN" dirty="0"/>
              <a:t>Each time it enters the block, local variables will be given a memory and once the block is over, it destroys the memory for that variable.</a:t>
            </a:r>
          </a:p>
        </p:txBody>
      </p:sp>
      <p:sp>
        <p:nvSpPr>
          <p:cNvPr id="4" name="Slide Number Placeholder 3"/>
          <p:cNvSpPr>
            <a:spLocks noGrp="1"/>
          </p:cNvSpPr>
          <p:nvPr>
            <p:ph type="sldNum" sz="quarter" idx="10"/>
          </p:nvPr>
        </p:nvSpPr>
        <p:spPr/>
        <p:txBody>
          <a:bodyPr/>
          <a:lstStyle/>
          <a:p>
            <a:fld id="{598F0E57-1924-4718-AAC4-C3C349DB1EB0}" type="slidenum">
              <a:rPr lang="en-IN" smtClean="0"/>
              <a:t>13</a:t>
            </a:fld>
            <a:endParaRPr lang="en-IN"/>
          </a:p>
        </p:txBody>
      </p:sp>
    </p:spTree>
    <p:extLst>
      <p:ext uri="{BB962C8B-B14F-4D97-AF65-F5344CB8AC3E}">
        <p14:creationId xmlns:p14="http://schemas.microsoft.com/office/powerpoint/2010/main" val="412272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int count - variable declared inside the function - it's memory will be destroyed once it comes out of the function block.</a:t>
            </a:r>
          </a:p>
          <a:p>
            <a:endParaRPr lang="en-US" altLang="en-IN" dirty="0"/>
          </a:p>
          <a:p>
            <a:r>
              <a:rPr lang="en-US" altLang="en-IN" dirty="0"/>
              <a:t>Each time it enters the block, local variables will be given a memory and once the block is over, it destroys the memory for that variable.</a:t>
            </a:r>
          </a:p>
        </p:txBody>
      </p:sp>
      <p:sp>
        <p:nvSpPr>
          <p:cNvPr id="4" name="Slide Number Placeholder 3"/>
          <p:cNvSpPr>
            <a:spLocks noGrp="1"/>
          </p:cNvSpPr>
          <p:nvPr>
            <p:ph type="sldNum" sz="quarter" idx="10"/>
          </p:nvPr>
        </p:nvSpPr>
        <p:spPr/>
        <p:txBody>
          <a:bodyPr/>
          <a:lstStyle/>
          <a:p>
            <a:fld id="{598F0E57-1924-4718-AAC4-C3C349DB1EB0}" type="slidenum">
              <a:rPr lang="en-IN" smtClean="0"/>
              <a:t>14</a:t>
            </a:fld>
            <a:endParaRPr lang="en-IN"/>
          </a:p>
        </p:txBody>
      </p:sp>
    </p:spTree>
    <p:extLst>
      <p:ext uri="{BB962C8B-B14F-4D97-AF65-F5344CB8AC3E}">
        <p14:creationId xmlns:p14="http://schemas.microsoft.com/office/powerpoint/2010/main" val="3306794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int count - variable declared inside the function - it's memory will be destroyed once it comes out of the function block.</a:t>
            </a:r>
          </a:p>
          <a:p>
            <a:endParaRPr lang="en-US" altLang="en-IN" dirty="0"/>
          </a:p>
          <a:p>
            <a:r>
              <a:rPr lang="en-US" altLang="en-IN" dirty="0"/>
              <a:t>Each time it enters the block, local variables will be given a memory and once the block is over, it destroys the memory for that variable.</a:t>
            </a:r>
          </a:p>
        </p:txBody>
      </p:sp>
      <p:sp>
        <p:nvSpPr>
          <p:cNvPr id="4" name="Slide Number Placeholder 3"/>
          <p:cNvSpPr>
            <a:spLocks noGrp="1"/>
          </p:cNvSpPr>
          <p:nvPr>
            <p:ph type="sldNum" sz="quarter" idx="10"/>
          </p:nvPr>
        </p:nvSpPr>
        <p:spPr/>
        <p:txBody>
          <a:bodyPr/>
          <a:lstStyle/>
          <a:p>
            <a:fld id="{598F0E57-1924-4718-AAC4-C3C349DB1EB0}" type="slidenum">
              <a:rPr lang="en-IN" smtClean="0"/>
              <a:t>15</a:t>
            </a:fld>
            <a:endParaRPr lang="en-IN"/>
          </a:p>
        </p:txBody>
      </p:sp>
    </p:spTree>
    <p:extLst>
      <p:ext uri="{BB962C8B-B14F-4D97-AF65-F5344CB8AC3E}">
        <p14:creationId xmlns:p14="http://schemas.microsoft.com/office/powerpoint/2010/main" val="2628939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int count - variable declared inside the function - it's memory will be destroyed once it comes out of the function block.</a:t>
            </a:r>
          </a:p>
          <a:p>
            <a:endParaRPr lang="en-US" altLang="en-IN" dirty="0"/>
          </a:p>
          <a:p>
            <a:r>
              <a:rPr lang="en-US" altLang="en-IN" dirty="0"/>
              <a:t>Each time it enters the block, local variables will be given a memory and once the block is over, it destroys the memory for that variable.</a:t>
            </a:r>
          </a:p>
        </p:txBody>
      </p:sp>
      <p:sp>
        <p:nvSpPr>
          <p:cNvPr id="4" name="Slide Number Placeholder 3"/>
          <p:cNvSpPr>
            <a:spLocks noGrp="1"/>
          </p:cNvSpPr>
          <p:nvPr>
            <p:ph type="sldNum" sz="quarter" idx="10"/>
          </p:nvPr>
        </p:nvSpPr>
        <p:spPr/>
        <p:txBody>
          <a:bodyPr/>
          <a:lstStyle/>
          <a:p>
            <a:fld id="{598F0E57-1924-4718-AAC4-C3C349DB1EB0}" type="slidenum">
              <a:rPr lang="en-IN" smtClean="0"/>
              <a:t>16</a:t>
            </a:fld>
            <a:endParaRPr lang="en-IN"/>
          </a:p>
        </p:txBody>
      </p:sp>
    </p:spTree>
    <p:extLst>
      <p:ext uri="{BB962C8B-B14F-4D97-AF65-F5344CB8AC3E}">
        <p14:creationId xmlns:p14="http://schemas.microsoft.com/office/powerpoint/2010/main" val="1332019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altLang="en-IN" b="1" dirty="0">
                <a:sym typeface="+mn-ea"/>
              </a:rPr>
              <a:t>Define the scope of static variables.</a:t>
            </a:r>
            <a:endParaRPr lang="en-US" altLang="en-IN" b="1" dirty="0"/>
          </a:p>
          <a:p>
            <a:endParaRPr lang="en-US" altLang="en-IN" b="1" dirty="0"/>
          </a:p>
          <a:p>
            <a:r>
              <a:rPr lang="en-US" altLang="en-IN" dirty="0">
                <a:sym typeface="+mn-ea"/>
              </a:rPr>
              <a:t>The scope of a static variable is local to the block in which the variable is defined. However, the value of the static variable persists between two function calls. </a:t>
            </a:r>
            <a:endParaRPr lang="en-US" altLang="en-IN" dirty="0"/>
          </a:p>
          <a:p>
            <a:endParaRPr lang="en-US" altLang="en-IN" dirty="0"/>
          </a:p>
          <a:p>
            <a:r>
              <a:rPr lang="en-US" altLang="en-IN" b="1" dirty="0">
                <a:sym typeface="+mn-ea"/>
              </a:rPr>
              <a:t>Static variables in C have the scopes:</a:t>
            </a:r>
            <a:endParaRPr lang="en-US" altLang="en-IN" b="1" dirty="0"/>
          </a:p>
          <a:p>
            <a:endParaRPr lang="en-US" altLang="en-IN" dirty="0"/>
          </a:p>
          <a:p>
            <a:r>
              <a:rPr lang="en-US" altLang="en-IN" dirty="0">
                <a:sym typeface="+mn-ea"/>
              </a:rPr>
              <a:t>1. Static global variables declared at the top level of the C source file have the scope that they can not be visible external to the source file. The scope is limited to that file.</a:t>
            </a:r>
            <a:endParaRPr lang="en-US" altLang="en-IN" dirty="0"/>
          </a:p>
          <a:p>
            <a:endParaRPr lang="en-US" altLang="en-IN" dirty="0"/>
          </a:p>
          <a:p>
            <a:r>
              <a:rPr lang="en-US" altLang="en-IN" dirty="0">
                <a:sym typeface="+mn-ea"/>
              </a:rPr>
              <a:t>2. Static local variables declared within a function or a block, also known as local static variables, have the scope that, they are visible only within the block or function like local variables. The values assigned by the functions into static local variables during the first call of the function will persist / present / available until the function is invoked again.</a:t>
            </a:r>
            <a:endParaRPr lang="en-US" altLang="en-IN" dirty="0"/>
          </a:p>
          <a:p>
            <a:endParaRPr lang="en-US" altLang="en-IN" dirty="0"/>
          </a:p>
          <a:p>
            <a:r>
              <a:rPr lang="en-US" altLang="en-IN" dirty="0">
                <a:sym typeface="+mn-ea"/>
              </a:rPr>
              <a:t>The static variables are available to the program, not only for the function / block. It has the scope within the current compile. When static variable is declared in a function, the value of the variable is preserved , so that successive calls to that function can use the latest updated value. The static variables are initialized at compile time and kept in the executable file itself. The life time extends across the complete run of the program.</a:t>
            </a:r>
            <a:endParaRPr lang="en-US" altLang="en-IN" dirty="0"/>
          </a:p>
          <a:p>
            <a:endParaRPr lang="en-US" altLang="en-IN" b="1" dirty="0"/>
          </a:p>
          <a:p>
            <a:r>
              <a:rPr lang="en-US" altLang="en-IN" b="1" dirty="0">
                <a:sym typeface="+mn-ea"/>
              </a:rPr>
              <a:t>Static local variables have local scope. The difference is, storage duration. The values put into the local static variables, will still be present, when the function is invoked next time.</a:t>
            </a:r>
            <a:endParaRPr lang="en-US" altLang="en-IN" b="1" dirty="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17</a:t>
            </a:fld>
            <a:endParaRPr lang="en-IN"/>
          </a:p>
        </p:txBody>
      </p:sp>
    </p:spTree>
    <p:extLst>
      <p:ext uri="{BB962C8B-B14F-4D97-AF65-F5344CB8AC3E}">
        <p14:creationId xmlns:p14="http://schemas.microsoft.com/office/powerpoint/2010/main" val="1539883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altLang="en-IN" b="1" dirty="0">
                <a:sym typeface="+mn-ea"/>
              </a:rPr>
              <a:t>Define the scope of static variables.</a:t>
            </a:r>
            <a:endParaRPr lang="en-US" altLang="en-IN" b="1" dirty="0"/>
          </a:p>
          <a:p>
            <a:endParaRPr lang="en-US" altLang="en-IN" b="1" dirty="0"/>
          </a:p>
          <a:p>
            <a:r>
              <a:rPr lang="en-US" altLang="en-IN" dirty="0">
                <a:sym typeface="+mn-ea"/>
              </a:rPr>
              <a:t>The scope of a static variable is local to the block in which the variable is defined. However, the value of the static variable persists between two function calls. </a:t>
            </a:r>
            <a:endParaRPr lang="en-US" altLang="en-IN" dirty="0"/>
          </a:p>
          <a:p>
            <a:endParaRPr lang="en-US" altLang="en-IN" dirty="0"/>
          </a:p>
          <a:p>
            <a:r>
              <a:rPr lang="en-US" altLang="en-IN" b="1" dirty="0">
                <a:sym typeface="+mn-ea"/>
              </a:rPr>
              <a:t>Static variables in C have the scopes:</a:t>
            </a:r>
            <a:endParaRPr lang="en-US" altLang="en-IN" b="1" dirty="0"/>
          </a:p>
          <a:p>
            <a:endParaRPr lang="en-US" altLang="en-IN" dirty="0"/>
          </a:p>
          <a:p>
            <a:r>
              <a:rPr lang="en-US" altLang="en-IN" dirty="0">
                <a:sym typeface="+mn-ea"/>
              </a:rPr>
              <a:t>1. Static global variables declared at the top level of the C source file have the scope that they can not be visible external to the source file. The scope is limited to that file.</a:t>
            </a:r>
            <a:endParaRPr lang="en-US" altLang="en-IN" dirty="0"/>
          </a:p>
          <a:p>
            <a:endParaRPr lang="en-US" altLang="en-IN" dirty="0"/>
          </a:p>
          <a:p>
            <a:r>
              <a:rPr lang="en-US" altLang="en-IN" dirty="0">
                <a:sym typeface="+mn-ea"/>
              </a:rPr>
              <a:t>2. Static local variables declared within a function or a block, also known as local static variables, have the scope that, they are visible only within the block or function like local variables. The values assigned by the functions into static local variables during the first call of the function will persist / present / available until the function is invoked again.</a:t>
            </a:r>
            <a:endParaRPr lang="en-US" altLang="en-IN" dirty="0"/>
          </a:p>
          <a:p>
            <a:endParaRPr lang="en-US" altLang="en-IN" dirty="0"/>
          </a:p>
          <a:p>
            <a:r>
              <a:rPr lang="en-US" altLang="en-IN" dirty="0">
                <a:sym typeface="+mn-ea"/>
              </a:rPr>
              <a:t>The static variables are available to the program, not only for the function / block. It has the scope within the current compile. When static variable is declared in a function, the value of the variable is preserved , so that successive calls to that function can use the latest updated value. The static variables are initialized at compile time and kept in the executable file itself. The life time extends across the complete run of the program.</a:t>
            </a:r>
            <a:endParaRPr lang="en-US" altLang="en-IN" dirty="0"/>
          </a:p>
          <a:p>
            <a:endParaRPr lang="en-US" altLang="en-IN" b="1" dirty="0"/>
          </a:p>
          <a:p>
            <a:r>
              <a:rPr lang="en-US" altLang="en-IN" b="1" dirty="0">
                <a:sym typeface="+mn-ea"/>
              </a:rPr>
              <a:t>Static local variables have local scope. The difference is, storage duration. The values put into the local static variables, will still be present, when the function is invoked next time.</a:t>
            </a:r>
            <a:endParaRPr lang="en-US" altLang="en-IN" b="1" dirty="0"/>
          </a:p>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18</a:t>
            </a:fld>
            <a:endParaRPr lang="en-IN"/>
          </a:p>
        </p:txBody>
      </p:sp>
    </p:spTree>
    <p:extLst>
      <p:ext uri="{BB962C8B-B14F-4D97-AF65-F5344CB8AC3E}">
        <p14:creationId xmlns:p14="http://schemas.microsoft.com/office/powerpoint/2010/main" val="1802820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19</a:t>
            </a:fld>
            <a:endParaRPr lang="en-IN"/>
          </a:p>
        </p:txBody>
      </p:sp>
    </p:spTree>
    <p:extLst>
      <p:ext uri="{BB962C8B-B14F-4D97-AF65-F5344CB8AC3E}">
        <p14:creationId xmlns:p14="http://schemas.microsoft.com/office/powerpoint/2010/main" val="114518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altLang="en-IN" b="1" dirty="0"/>
              <a:t>Define the scope of static variables.</a:t>
            </a:r>
          </a:p>
          <a:p>
            <a:endParaRPr lang="en-US" altLang="en-IN" b="1" dirty="0"/>
          </a:p>
          <a:p>
            <a:r>
              <a:rPr lang="en-US" altLang="en-IN" dirty="0"/>
              <a:t>The scope of a static variable is local to the block in which the variable is defined. However, the value of the static variable persists between two function calls. </a:t>
            </a:r>
          </a:p>
          <a:p>
            <a:endParaRPr lang="en-US" altLang="en-IN" dirty="0"/>
          </a:p>
          <a:p>
            <a:r>
              <a:rPr lang="en-US" altLang="en-IN" b="1" dirty="0"/>
              <a:t>Static variables in C have the scopes:</a:t>
            </a:r>
          </a:p>
          <a:p>
            <a:endParaRPr lang="en-US" altLang="en-IN" dirty="0"/>
          </a:p>
          <a:p>
            <a:r>
              <a:rPr lang="en-US" altLang="en-IN" dirty="0"/>
              <a:t>1. Static global variables declared at the top level of the C source file have the scope that they can not be visible external to the source file. The scope is limited to that file.</a:t>
            </a:r>
          </a:p>
          <a:p>
            <a:endParaRPr lang="en-US" altLang="en-IN" dirty="0"/>
          </a:p>
          <a:p>
            <a:r>
              <a:rPr lang="en-US" altLang="en-IN" dirty="0"/>
              <a:t>2. Static local variables declared within a function or a block, also known as local static variables, have the scope that, they are visible only within the block or function like local variables. The values assigned by the functions into static local variables during the first call of the function will persist / present / available until the function is invoked again.</a:t>
            </a:r>
          </a:p>
          <a:p>
            <a:endParaRPr lang="en-US" altLang="en-IN" dirty="0"/>
          </a:p>
          <a:p>
            <a:r>
              <a:rPr lang="en-US" altLang="en-IN" dirty="0"/>
              <a:t>The static variables are available to the program, not only for the function / block. It has the scope within the current compile. When static variable is declared in a function, the value of the variable is preserved , so that successive calls to that function can use the latest updated value. The static variables are initialized at compile time and kept in the executable file itself. The life time extends across the complete run of the program.</a:t>
            </a:r>
          </a:p>
          <a:p>
            <a:endParaRPr lang="en-US" altLang="en-IN" b="1" dirty="0"/>
          </a:p>
          <a:p>
            <a:r>
              <a:rPr lang="en-US" altLang="en-IN" b="1" dirty="0"/>
              <a:t>Static local variables have local scope. The difference is, storage duration. The values put into the local static variables, will still be present, when the function is invoked next time.</a:t>
            </a:r>
          </a:p>
        </p:txBody>
      </p:sp>
      <p:sp>
        <p:nvSpPr>
          <p:cNvPr id="4" name="Slide Number Placeholder 3"/>
          <p:cNvSpPr>
            <a:spLocks noGrp="1"/>
          </p:cNvSpPr>
          <p:nvPr>
            <p:ph type="sldNum" sz="quarter" idx="10"/>
          </p:nvPr>
        </p:nvSpPr>
        <p:spPr/>
        <p:txBody>
          <a:bodyPr/>
          <a:lstStyle/>
          <a:p>
            <a:fld id="{598F0E57-1924-4718-AAC4-C3C349DB1EB0}" type="slidenum">
              <a:rPr lang="en-IN" smtClean="0"/>
              <a:t>20</a:t>
            </a:fld>
            <a:endParaRPr lang="en-IN"/>
          </a:p>
        </p:txBody>
      </p:sp>
    </p:spTree>
    <p:extLst>
      <p:ext uri="{BB962C8B-B14F-4D97-AF65-F5344CB8AC3E}">
        <p14:creationId xmlns:p14="http://schemas.microsoft.com/office/powerpoint/2010/main" val="732107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What is the purpose of "register" keyword?</a:t>
            </a:r>
          </a:p>
          <a:p>
            <a:r>
              <a:rPr lang="en-US" altLang="en-IN" dirty="0"/>
              <a:t>It is used to make the computation faster.</a:t>
            </a:r>
          </a:p>
          <a:p>
            <a:endParaRPr lang="en-US" altLang="en-IN" dirty="0"/>
          </a:p>
          <a:p>
            <a:r>
              <a:rPr lang="en-US" altLang="en-IN" dirty="0"/>
              <a:t>The register keyword tells the compiler to store the variable onto the CPU register if space on the register is available. </a:t>
            </a:r>
          </a:p>
          <a:p>
            <a:r>
              <a:rPr lang="en-US" altLang="en-IN" dirty="0"/>
              <a:t>The keyword ‘register’ instructs the compiler to persist the variable that is being declared , in a CPU register.</a:t>
            </a:r>
          </a:p>
          <a:p>
            <a:endParaRPr lang="en-US" altLang="en-IN" dirty="0"/>
          </a:p>
          <a:p>
            <a:r>
              <a:rPr lang="en-US" altLang="en-IN" b="1" dirty="0"/>
              <a:t>Ex: register int number;</a:t>
            </a:r>
          </a:p>
          <a:p>
            <a:endParaRPr lang="en-US" altLang="en-IN" dirty="0"/>
          </a:p>
          <a:p>
            <a:r>
              <a:rPr lang="en-US" altLang="en-IN" dirty="0"/>
              <a:t>The scope of register variables are same as automatic variables, visible only within their function.</a:t>
            </a:r>
          </a:p>
          <a:p>
            <a:r>
              <a:rPr lang="en-US" altLang="en-IN" dirty="0"/>
              <a:t>You can only declare local variables and formal parameters of a function as register variables, global register variables are not allowed.</a:t>
            </a:r>
          </a:p>
          <a:p>
            <a:endParaRPr lang="en-US" altLang="en-IN" dirty="0"/>
          </a:p>
          <a:p>
            <a:r>
              <a:rPr lang="en-US" altLang="en-IN" dirty="0"/>
              <a:t>Declaring a variable as register is a request to the compiler to store this variable in CPU register, compiler may or may not store this variable in CPU register(there is no guarantee). Frequently accessed variables like loop counters are good candidates for register variable.</a:t>
            </a:r>
          </a:p>
        </p:txBody>
      </p:sp>
      <p:sp>
        <p:nvSpPr>
          <p:cNvPr id="4" name="Slide Number Placeholder 3"/>
          <p:cNvSpPr>
            <a:spLocks noGrp="1"/>
          </p:cNvSpPr>
          <p:nvPr>
            <p:ph type="sldNum" sz="quarter" idx="10"/>
          </p:nvPr>
        </p:nvSpPr>
        <p:spPr/>
        <p:txBody>
          <a:bodyPr/>
          <a:lstStyle/>
          <a:p>
            <a:fld id="{598F0E57-1924-4718-AAC4-C3C349DB1EB0}" type="slidenum">
              <a:rPr lang="en-IN" smtClean="0"/>
              <a:t>21</a:t>
            </a:fld>
            <a:endParaRPr lang="en-IN"/>
          </a:p>
        </p:txBody>
      </p:sp>
    </p:spTree>
    <p:extLst>
      <p:ext uri="{BB962C8B-B14F-4D97-AF65-F5344CB8AC3E}">
        <p14:creationId xmlns:p14="http://schemas.microsoft.com/office/powerpoint/2010/main" val="237509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What do you observe here as a limiting factor? You can process marks of up to max of 50 students. What about if you wished to process less than 50 or in a case more than 50 marks, say, marks of 100 students or 5 marks or even there’s a situation where you are not knowing in advance, how many? </a:t>
            </a:r>
          </a:p>
          <a:p>
            <a:r>
              <a:rPr lang="en-US" altLang="en-IN" dirty="0"/>
              <a:t>This could be solved if we would be able to write a program that asks user, at run time, how many elements to process, then allocates memory for specified no. of elements. No wastage of memory and program processes the desired no. of elements.</a:t>
            </a:r>
          </a:p>
        </p:txBody>
      </p:sp>
      <p:sp>
        <p:nvSpPr>
          <p:cNvPr id="4" name="Slide Number Placeholder 3"/>
          <p:cNvSpPr>
            <a:spLocks noGrp="1"/>
          </p:cNvSpPr>
          <p:nvPr>
            <p:ph type="sldNum" sz="quarter" idx="10"/>
          </p:nvPr>
        </p:nvSpPr>
        <p:spPr/>
        <p:txBody>
          <a:bodyPr/>
          <a:lstStyle/>
          <a:p>
            <a:fld id="{598F0E57-1924-4718-AAC4-C3C349DB1EB0}" type="slidenum">
              <a:rPr lang="en-IN" smtClean="0"/>
              <a:t>4</a:t>
            </a:fld>
            <a:endParaRPr lang="en-IN"/>
          </a:p>
        </p:txBody>
      </p:sp>
    </p:spTree>
    <p:extLst>
      <p:ext uri="{BB962C8B-B14F-4D97-AF65-F5344CB8AC3E}">
        <p14:creationId xmlns:p14="http://schemas.microsoft.com/office/powerpoint/2010/main" val="403113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1) If you use &amp; operator with a register variable then compiler may give an error or warning (depending upon the compiler you are using), because when we say a variable is a register, it may be stored in a register instead of memory and accessing address of a register is invalid</a:t>
            </a:r>
          </a:p>
        </p:txBody>
      </p:sp>
      <p:sp>
        <p:nvSpPr>
          <p:cNvPr id="4" name="Slide Number Placeholder 3"/>
          <p:cNvSpPr>
            <a:spLocks noGrp="1"/>
          </p:cNvSpPr>
          <p:nvPr>
            <p:ph type="sldNum" sz="quarter" idx="10"/>
          </p:nvPr>
        </p:nvSpPr>
        <p:spPr/>
        <p:txBody>
          <a:bodyPr/>
          <a:lstStyle/>
          <a:p>
            <a:fld id="{598F0E57-1924-4718-AAC4-C3C349DB1EB0}" type="slidenum">
              <a:rPr lang="en-IN" smtClean="0"/>
              <a:t>22</a:t>
            </a:fld>
            <a:endParaRPr lang="en-IN"/>
          </a:p>
        </p:txBody>
      </p:sp>
    </p:spTree>
    <p:extLst>
      <p:ext uri="{BB962C8B-B14F-4D97-AF65-F5344CB8AC3E}">
        <p14:creationId xmlns:p14="http://schemas.microsoft.com/office/powerpoint/2010/main" val="2454156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2) register keyword can be used with pointer variables. Obviously, a register can have address of a memory location. There would not be any problem with the above program.`</a:t>
            </a:r>
          </a:p>
        </p:txBody>
      </p:sp>
      <p:sp>
        <p:nvSpPr>
          <p:cNvPr id="4" name="Slide Number Placeholder 3"/>
          <p:cNvSpPr>
            <a:spLocks noGrp="1"/>
          </p:cNvSpPr>
          <p:nvPr>
            <p:ph type="sldNum" sz="quarter" idx="10"/>
          </p:nvPr>
        </p:nvSpPr>
        <p:spPr/>
        <p:txBody>
          <a:bodyPr/>
          <a:lstStyle/>
          <a:p>
            <a:fld id="{598F0E57-1924-4718-AAC4-C3C349DB1EB0}" type="slidenum">
              <a:rPr lang="en-IN" smtClean="0"/>
              <a:t>23</a:t>
            </a:fld>
            <a:endParaRPr lang="en-IN"/>
          </a:p>
        </p:txBody>
      </p:sp>
    </p:spTree>
    <p:extLst>
      <p:ext uri="{BB962C8B-B14F-4D97-AF65-F5344CB8AC3E}">
        <p14:creationId xmlns:p14="http://schemas.microsoft.com/office/powerpoint/2010/main" val="348175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3) Register is a storage class, and C doesn’t allow multiple storage class specifiers for a variable. So, register can not be used with static .</a:t>
            </a:r>
          </a:p>
        </p:txBody>
      </p:sp>
      <p:sp>
        <p:nvSpPr>
          <p:cNvPr id="4" name="Slide Number Placeholder 3"/>
          <p:cNvSpPr>
            <a:spLocks noGrp="1"/>
          </p:cNvSpPr>
          <p:nvPr>
            <p:ph type="sldNum" sz="quarter" idx="10"/>
          </p:nvPr>
        </p:nvSpPr>
        <p:spPr/>
        <p:txBody>
          <a:bodyPr/>
          <a:lstStyle/>
          <a:p>
            <a:fld id="{598F0E57-1924-4718-AAC4-C3C349DB1EB0}" type="slidenum">
              <a:rPr lang="en-IN" smtClean="0"/>
              <a:t>24</a:t>
            </a:fld>
            <a:endParaRPr lang="en-IN"/>
          </a:p>
        </p:txBody>
      </p:sp>
    </p:spTree>
    <p:extLst>
      <p:ext uri="{BB962C8B-B14F-4D97-AF65-F5344CB8AC3E}">
        <p14:creationId xmlns:p14="http://schemas.microsoft.com/office/powerpoint/2010/main" val="183587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We are trying to access the address of register variables, (using &amp; operator) so we get the compile time error</a:t>
            </a:r>
          </a:p>
        </p:txBody>
      </p:sp>
      <p:sp>
        <p:nvSpPr>
          <p:cNvPr id="4" name="Slide Number Placeholder 3"/>
          <p:cNvSpPr>
            <a:spLocks noGrp="1"/>
          </p:cNvSpPr>
          <p:nvPr>
            <p:ph type="sldNum" sz="quarter" idx="10"/>
          </p:nvPr>
        </p:nvSpPr>
        <p:spPr/>
        <p:txBody>
          <a:bodyPr/>
          <a:lstStyle/>
          <a:p>
            <a:fld id="{598F0E57-1924-4718-AAC4-C3C349DB1EB0}" type="slidenum">
              <a:rPr lang="en-IN" smtClean="0"/>
              <a:t>25</a:t>
            </a:fld>
            <a:endParaRPr lang="en-IN"/>
          </a:p>
        </p:txBody>
      </p:sp>
    </p:spTree>
    <p:extLst>
      <p:ext uri="{BB962C8B-B14F-4D97-AF65-F5344CB8AC3E}">
        <p14:creationId xmlns:p14="http://schemas.microsoft.com/office/powerpoint/2010/main" val="1932012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b="1" dirty="0"/>
          </a:p>
        </p:txBody>
      </p:sp>
      <p:sp>
        <p:nvSpPr>
          <p:cNvPr id="4" name="Slide Number Placeholder 3"/>
          <p:cNvSpPr>
            <a:spLocks noGrp="1"/>
          </p:cNvSpPr>
          <p:nvPr>
            <p:ph type="sldNum" sz="quarter" idx="10"/>
          </p:nvPr>
        </p:nvSpPr>
        <p:spPr/>
        <p:txBody>
          <a:bodyPr/>
          <a:lstStyle/>
          <a:p>
            <a:fld id="{598F0E57-1924-4718-AAC4-C3C349DB1EB0}" type="slidenum">
              <a:rPr lang="en-IN" smtClean="0"/>
              <a:t>26</a:t>
            </a:fld>
            <a:endParaRPr lang="en-IN"/>
          </a:p>
        </p:txBody>
      </p:sp>
    </p:spTree>
    <p:extLst>
      <p:ext uri="{BB962C8B-B14F-4D97-AF65-F5344CB8AC3E}">
        <p14:creationId xmlns:p14="http://schemas.microsoft.com/office/powerpoint/2010/main" val="1909954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extern keyword is used to refer the global variable which is declared somewhere else. Here such extern variables can't be intialized.</a:t>
            </a:r>
          </a:p>
        </p:txBody>
      </p:sp>
      <p:sp>
        <p:nvSpPr>
          <p:cNvPr id="4" name="Slide Number Placeholder 3"/>
          <p:cNvSpPr>
            <a:spLocks noGrp="1"/>
          </p:cNvSpPr>
          <p:nvPr>
            <p:ph type="sldNum" sz="quarter" idx="10"/>
          </p:nvPr>
        </p:nvSpPr>
        <p:spPr/>
        <p:txBody>
          <a:bodyPr/>
          <a:lstStyle/>
          <a:p>
            <a:fld id="{598F0E57-1924-4718-AAC4-C3C349DB1EB0}" type="slidenum">
              <a:rPr lang="en-IN" smtClean="0"/>
              <a:t>27</a:t>
            </a:fld>
            <a:endParaRPr lang="en-IN"/>
          </a:p>
        </p:txBody>
      </p:sp>
    </p:spTree>
    <p:extLst>
      <p:ext uri="{BB962C8B-B14F-4D97-AF65-F5344CB8AC3E}">
        <p14:creationId xmlns:p14="http://schemas.microsoft.com/office/powerpoint/2010/main" val="866376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sym typeface="+mn-ea"/>
              </a:rPr>
              <a:t>What is static memory allocation and dynamic memory allocation?</a:t>
            </a:r>
            <a:endParaRPr lang="en-IN" dirty="0"/>
          </a:p>
          <a:p>
            <a:r>
              <a:rPr lang="en-IN" dirty="0">
                <a:sym typeface="+mn-ea"/>
              </a:rPr>
              <a:t>Static Memory Allocation: Memory is allocated for the declared variable by the compiler. The address can be obtained by using ‘address of’ operator and can be assigned to a pointer. The memory is allocated during compile time. Since most of the declared variables have static memory, this kind of assigning the address of a variable to a pointer is known as static memory allocation.</a:t>
            </a:r>
            <a:endParaRPr lang="en-IN" dirty="0"/>
          </a:p>
          <a:p>
            <a:endParaRPr lang="en-IN" dirty="0"/>
          </a:p>
          <a:p>
            <a:r>
              <a:rPr lang="en-IN" dirty="0">
                <a:sym typeface="+mn-ea"/>
              </a:rPr>
              <a:t>Dynamic Memory Allocation: Allocation of memory at the time of execution (run time) is known as dynamic memory allocation. The functions calloc() and malloc() support allocating of dynamic memory. Dynamic allocation of memory space is done by using these functions when value is returned by functions and assigned to pointer variables.</a:t>
            </a:r>
            <a:endParaRPr lang="en-IN" dirty="0"/>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28</a:t>
            </a:fld>
            <a:endParaRPr lang="en-IN"/>
          </a:p>
        </p:txBody>
      </p:sp>
    </p:spTree>
    <p:extLst>
      <p:ext uri="{BB962C8B-B14F-4D97-AF65-F5344CB8AC3E}">
        <p14:creationId xmlns:p14="http://schemas.microsoft.com/office/powerpoint/2010/main" val="2143530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29</a:t>
            </a:fld>
            <a:endParaRPr lang="en-IN"/>
          </a:p>
        </p:txBody>
      </p:sp>
    </p:spTree>
    <p:extLst>
      <p:ext uri="{BB962C8B-B14F-4D97-AF65-F5344CB8AC3E}">
        <p14:creationId xmlns:p14="http://schemas.microsoft.com/office/powerpoint/2010/main" val="2023064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30</a:t>
            </a:fld>
            <a:endParaRPr lang="en-IN"/>
          </a:p>
        </p:txBody>
      </p:sp>
    </p:spTree>
    <p:extLst>
      <p:ext uri="{BB962C8B-B14F-4D97-AF65-F5344CB8AC3E}">
        <p14:creationId xmlns:p14="http://schemas.microsoft.com/office/powerpoint/2010/main" val="462333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31</a:t>
            </a:fld>
            <a:endParaRPr lang="en-IN" altLang="x-none" sz="1200" dirty="0">
              <a:latin typeface="Calibri" panose="020F0502020204030204" charset="0"/>
            </a:endParaRPr>
          </a:p>
        </p:txBody>
      </p:sp>
    </p:spTree>
    <p:extLst>
      <p:ext uri="{BB962C8B-B14F-4D97-AF65-F5344CB8AC3E}">
        <p14:creationId xmlns:p14="http://schemas.microsoft.com/office/powerpoint/2010/main" val="247206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sym typeface="+mn-ea"/>
              </a:rPr>
              <a:t>What is static memory allocation and dynamic memory allocation?</a:t>
            </a:r>
            <a:endParaRPr lang="en-IN" dirty="0"/>
          </a:p>
          <a:p>
            <a:r>
              <a:rPr lang="en-IN" dirty="0">
                <a:sym typeface="+mn-ea"/>
              </a:rPr>
              <a:t>Static Memory Allocation: Memory is allocated for the declared variable by the compiler. The address can be obtained by using ‘address of’ operator and can be assigned to a pointer. The memory is allocated during compile time. Since most of the declared variables have static memory, this kind of assigning the address of a variable to a pointer is known as static memory allocation.</a:t>
            </a:r>
            <a:endParaRPr lang="en-IN" dirty="0"/>
          </a:p>
          <a:p>
            <a:endParaRPr lang="en-IN" dirty="0"/>
          </a:p>
          <a:p>
            <a:r>
              <a:rPr lang="en-IN" dirty="0">
                <a:sym typeface="+mn-ea"/>
              </a:rPr>
              <a:t>Dynamic Memory Allocation: Allocation of memory at the time of execution (run time) is known as dynamic memory allocation. The functions calloc() and malloc() support allocating of dynamic memory. Dynamic allocation of memory space is done by using these functions when value is returned by functions and assigned to pointer variables.</a:t>
            </a:r>
            <a:endParaRPr lang="en-IN" dirty="0"/>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5</a:t>
            </a:fld>
            <a:endParaRPr lang="en-IN"/>
          </a:p>
        </p:txBody>
      </p:sp>
    </p:spTree>
    <p:extLst>
      <p:ext uri="{BB962C8B-B14F-4D97-AF65-F5344CB8AC3E}">
        <p14:creationId xmlns:p14="http://schemas.microsoft.com/office/powerpoint/2010/main" val="455455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32</a:t>
            </a:fld>
            <a:endParaRPr lang="en-IN"/>
          </a:p>
        </p:txBody>
      </p:sp>
    </p:spTree>
    <p:extLst>
      <p:ext uri="{BB962C8B-B14F-4D97-AF65-F5344CB8AC3E}">
        <p14:creationId xmlns:p14="http://schemas.microsoft.com/office/powerpoint/2010/main" val="4068296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33</a:t>
            </a:fld>
            <a:endParaRPr lang="en-IN"/>
          </a:p>
        </p:txBody>
      </p:sp>
    </p:spTree>
    <p:extLst>
      <p:ext uri="{BB962C8B-B14F-4D97-AF65-F5344CB8AC3E}">
        <p14:creationId xmlns:p14="http://schemas.microsoft.com/office/powerpoint/2010/main" val="659326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34</a:t>
            </a:fld>
            <a:endParaRPr lang="en-IN" altLang="x-none" sz="1200" dirty="0">
              <a:latin typeface="Calibri" panose="020F0502020204030204" charset="0"/>
            </a:endParaRPr>
          </a:p>
        </p:txBody>
      </p:sp>
    </p:spTree>
    <p:extLst>
      <p:ext uri="{BB962C8B-B14F-4D97-AF65-F5344CB8AC3E}">
        <p14:creationId xmlns:p14="http://schemas.microsoft.com/office/powerpoint/2010/main" val="2181905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35</a:t>
            </a:fld>
            <a:endParaRPr lang="en-IN"/>
          </a:p>
        </p:txBody>
      </p:sp>
    </p:spTree>
    <p:extLst>
      <p:ext uri="{BB962C8B-B14F-4D97-AF65-F5344CB8AC3E}">
        <p14:creationId xmlns:p14="http://schemas.microsoft.com/office/powerpoint/2010/main" val="2939469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t>We didn't get any elements from the user, so what will be assigned ...?</a:t>
            </a:r>
          </a:p>
          <a:p>
            <a:pPr lvl="0" eaLnBrk="1" hangingPunct="1">
              <a:spcBef>
                <a:spcPct val="0"/>
              </a:spcBef>
            </a:pPr>
            <a:r>
              <a:rPr lang="en-US" dirty="0"/>
              <a:t>In calloc, soon after the allocation, it intializes all the blocks to value zero. </a:t>
            </a:r>
          </a:p>
          <a:p>
            <a:pPr lvl="0" eaLnBrk="1" hangingPunct="1">
              <a:spcBef>
                <a:spcPct val="0"/>
              </a:spcBef>
            </a:pPr>
            <a:r>
              <a:rPr lang="en-US" dirty="0"/>
              <a:t>But in malloc() it will not be intialized to zero, it will have garbage values..!!</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36</a:t>
            </a:fld>
            <a:endParaRPr lang="en-IN" altLang="x-none" sz="1200" dirty="0">
              <a:latin typeface="Calibri" panose="020F0502020204030204" charset="0"/>
            </a:endParaRPr>
          </a:p>
        </p:txBody>
      </p:sp>
    </p:spTree>
    <p:extLst>
      <p:ext uri="{BB962C8B-B14F-4D97-AF65-F5344CB8AC3E}">
        <p14:creationId xmlns:p14="http://schemas.microsoft.com/office/powerpoint/2010/main" val="1841292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37</a:t>
            </a:fld>
            <a:endParaRPr lang="en-IN"/>
          </a:p>
        </p:txBody>
      </p:sp>
    </p:spTree>
    <p:extLst>
      <p:ext uri="{BB962C8B-B14F-4D97-AF65-F5344CB8AC3E}">
        <p14:creationId xmlns:p14="http://schemas.microsoft.com/office/powerpoint/2010/main" val="6117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38</a:t>
            </a:fld>
            <a:endParaRPr lang="en-IN"/>
          </a:p>
        </p:txBody>
      </p:sp>
    </p:spTree>
    <p:extLst>
      <p:ext uri="{BB962C8B-B14F-4D97-AF65-F5344CB8AC3E}">
        <p14:creationId xmlns:p14="http://schemas.microsoft.com/office/powerpoint/2010/main" val="3151197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39</a:t>
            </a:fld>
            <a:endParaRPr lang="en-IN" altLang="x-none" sz="1200" dirty="0">
              <a:latin typeface="Calibri" panose="020F0502020204030204" charset="0"/>
            </a:endParaRPr>
          </a:p>
        </p:txBody>
      </p:sp>
    </p:spTree>
    <p:extLst>
      <p:ext uri="{BB962C8B-B14F-4D97-AF65-F5344CB8AC3E}">
        <p14:creationId xmlns:p14="http://schemas.microsoft.com/office/powerpoint/2010/main" val="4165744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40</a:t>
            </a:fld>
            <a:endParaRPr lang="en-IN" altLang="x-none" sz="1200" dirty="0">
              <a:latin typeface="Calibri" panose="020F0502020204030204" charset="0"/>
            </a:endParaRPr>
          </a:p>
        </p:txBody>
      </p:sp>
    </p:spTree>
    <p:extLst>
      <p:ext uri="{BB962C8B-B14F-4D97-AF65-F5344CB8AC3E}">
        <p14:creationId xmlns:p14="http://schemas.microsoft.com/office/powerpoint/2010/main" val="2121012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dirty="0"/>
              <a:t>Explanation: This program will give an error because calloc() requires the header file stdlib.h.</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41</a:t>
            </a:fld>
            <a:endParaRPr lang="en-IN" altLang="x-none" sz="1200" dirty="0">
              <a:latin typeface="Calibri" panose="020F0502020204030204" charset="0"/>
            </a:endParaRPr>
          </a:p>
        </p:txBody>
      </p:sp>
    </p:spTree>
    <p:extLst>
      <p:ext uri="{BB962C8B-B14F-4D97-AF65-F5344CB8AC3E}">
        <p14:creationId xmlns:p14="http://schemas.microsoft.com/office/powerpoint/2010/main" val="265679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a:t>What is static memory allocation and dynamic memory allocation?</a:t>
            </a:r>
          </a:p>
          <a:p>
            <a:r>
              <a:rPr lang="en-IN" dirty="0"/>
              <a:t>Static Memory Allocation: Memory is allocated for the declared variable by the compiler. The address can be obtained by using ‘address of’ operator and can be assigned to a pointer. The memory is allocated during compile time. Since most of the declared variables have static memory, this kind of assigning the address of a variable to a pointer is known as static memory allocation.</a:t>
            </a:r>
          </a:p>
          <a:p>
            <a:endParaRPr lang="en-IN" dirty="0"/>
          </a:p>
          <a:p>
            <a:r>
              <a:rPr lang="en-IN" dirty="0"/>
              <a:t>Dynamic Memory Allocation: Allocation of memory at the time of execution (run time) is known as dynamic memory allocation. The functions calloc() and malloc() support allocating of dynamic memory. Dynamic allocation of memory space is done by using these functions when value is returned by functions and assigned to pointer variables.</a:t>
            </a:r>
          </a:p>
        </p:txBody>
      </p:sp>
      <p:sp>
        <p:nvSpPr>
          <p:cNvPr id="4" name="Slide Number Placeholder 3"/>
          <p:cNvSpPr>
            <a:spLocks noGrp="1"/>
          </p:cNvSpPr>
          <p:nvPr>
            <p:ph type="sldNum" sz="quarter" idx="10"/>
          </p:nvPr>
        </p:nvSpPr>
        <p:spPr/>
        <p:txBody>
          <a:bodyPr/>
          <a:lstStyle/>
          <a:p>
            <a:fld id="{598F0E57-1924-4718-AAC4-C3C349DB1EB0}" type="slidenum">
              <a:rPr lang="en-IN" smtClean="0"/>
              <a:t>6</a:t>
            </a:fld>
            <a:endParaRPr lang="en-IN"/>
          </a:p>
        </p:txBody>
      </p:sp>
    </p:spTree>
    <p:extLst>
      <p:ext uri="{BB962C8B-B14F-4D97-AF65-F5344CB8AC3E}">
        <p14:creationId xmlns:p14="http://schemas.microsoft.com/office/powerpoint/2010/main" val="2713555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t>i - global variable</a:t>
            </a:r>
          </a:p>
          <a:p>
            <a:pPr lvl="0" eaLnBrk="1" hangingPunct="1">
              <a:spcBef>
                <a:spcPct val="0"/>
              </a:spcBef>
            </a:pPr>
            <a:r>
              <a:rPr lang="en-US" dirty="0"/>
              <a:t>j - local/auto variable</a:t>
            </a:r>
          </a:p>
          <a:p>
            <a:pPr lvl="0" eaLnBrk="1" hangingPunct="1">
              <a:spcBef>
                <a:spcPct val="0"/>
              </a:spcBef>
            </a:pPr>
            <a:r>
              <a:rPr lang="en-US" dirty="0"/>
              <a:t>k = dynamically allocated pointer varaible </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42</a:t>
            </a:fld>
            <a:endParaRPr lang="en-IN" altLang="x-none" sz="1200" dirty="0">
              <a:latin typeface="Calibri" panose="020F0502020204030204" charset="0"/>
            </a:endParaRPr>
          </a:p>
        </p:txBody>
      </p:sp>
    </p:spTree>
    <p:extLst>
      <p:ext uri="{BB962C8B-B14F-4D97-AF65-F5344CB8AC3E}">
        <p14:creationId xmlns:p14="http://schemas.microsoft.com/office/powerpoint/2010/main" val="1256528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t>No error...!!!</a:t>
            </a:r>
          </a:p>
          <a:p>
            <a:pPr lvl="0" eaLnBrk="1" hangingPunct="1">
              <a:spcBef>
                <a:spcPct val="0"/>
              </a:spcBef>
            </a:pPr>
            <a:endParaRPr dirty="0"/>
          </a:p>
          <a:p>
            <a:pPr lvl="0" eaLnBrk="1" hangingPunct="1">
              <a:spcBef>
                <a:spcPct val="0"/>
              </a:spcBef>
            </a:pPr>
            <a:r>
              <a:rPr dirty="0"/>
              <a:t>free() can be called for NULL pointer, so no problem with free function call. </a:t>
            </a:r>
          </a:p>
          <a:p>
            <a:pPr lvl="0" eaLnBrk="1" hangingPunct="1">
              <a:spcBef>
                <a:spcPct val="0"/>
              </a:spcBef>
            </a:pPr>
            <a:r>
              <a:rPr dirty="0"/>
              <a:t>The problem is memory leak, p is allocated some memory which is not freed, but the pointer is assigned as NULL. The correct sequence should be following:</a:t>
            </a:r>
          </a:p>
          <a:p>
            <a:pPr lvl="0" eaLnBrk="1" hangingPunct="1">
              <a:spcBef>
                <a:spcPct val="0"/>
              </a:spcBef>
            </a:pPr>
            <a:r>
              <a:rPr dirty="0"/>
              <a:t>    free(p);</a:t>
            </a:r>
          </a:p>
          <a:p>
            <a:pPr lvl="0" eaLnBrk="1" hangingPunct="1">
              <a:spcBef>
                <a:spcPct val="0"/>
              </a:spcBef>
            </a:pPr>
            <a:r>
              <a:rPr dirty="0"/>
              <a:t>    p = NULL;</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43</a:t>
            </a:fld>
            <a:endParaRPr lang="en-IN" altLang="x-none" sz="1200" dirty="0">
              <a:latin typeface="Calibri" panose="020F0502020204030204" charset="0"/>
            </a:endParaRPr>
          </a:p>
        </p:txBody>
      </p:sp>
    </p:spTree>
    <p:extLst>
      <p:ext uri="{BB962C8B-B14F-4D97-AF65-F5344CB8AC3E}">
        <p14:creationId xmlns:p14="http://schemas.microsoft.com/office/powerpoint/2010/main" val="3248255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dirty="0"/>
              <a:t>malloc() and calloc() return void *. We may get warning in C if we don't type cast the return type to appropriate pointer.</a:t>
            </a:r>
          </a:p>
          <a:p>
            <a:pPr lvl="0" eaLnBrk="1" hangingPunct="1">
              <a:spcBef>
                <a:spcPct val="0"/>
              </a:spcBef>
            </a:pPr>
            <a:r>
              <a:rPr lang="en-US" b="1" noProof="0" dirty="0" err="1">
                <a:ln>
                  <a:noFill/>
                </a:ln>
                <a:solidFill>
                  <a:srgbClr val="FFFF00"/>
                </a:solidFill>
                <a:effectLst/>
                <a:uLnTx/>
                <a:uFillTx/>
                <a:sym typeface="+mn-ea"/>
              </a:rPr>
              <a:t>ptr</a:t>
            </a:r>
            <a:r>
              <a:rPr lang="en-US" b="1" noProof="0" dirty="0">
                <a:ln>
                  <a:noFill/>
                </a:ln>
                <a:solidFill>
                  <a:srgbClr val="FFFF00"/>
                </a:solidFill>
                <a:effectLst/>
                <a:uLnTx/>
                <a:uFillTx/>
                <a:sym typeface="+mn-ea"/>
              </a:rPr>
              <a:t>=(cast-type*)</a:t>
            </a:r>
            <a:r>
              <a:rPr lang="en-US" b="1" noProof="0" dirty="0" err="1">
                <a:ln>
                  <a:noFill/>
                </a:ln>
                <a:solidFill>
                  <a:srgbClr val="FFFF00"/>
                </a:solidFill>
                <a:effectLst/>
                <a:uLnTx/>
                <a:uFillTx/>
                <a:sym typeface="+mn-ea"/>
              </a:rPr>
              <a:t>malloc</a:t>
            </a:r>
            <a:r>
              <a:rPr lang="en-US" b="1" noProof="0" dirty="0">
                <a:ln>
                  <a:noFill/>
                </a:ln>
                <a:solidFill>
                  <a:srgbClr val="FFFF00"/>
                </a:solidFill>
                <a:effectLst/>
                <a:uLnTx/>
                <a:uFillTx/>
                <a:sym typeface="+mn-ea"/>
              </a:rPr>
              <a:t>(byte-size)</a:t>
            </a:r>
            <a:r>
              <a:rPr lang="en-US" noProof="0" dirty="0">
                <a:ln>
                  <a:noFill/>
                </a:ln>
                <a:solidFill>
                  <a:srgbClr val="FFFF00"/>
                </a:solidFill>
                <a:effectLst/>
                <a:uLnTx/>
                <a:uFillTx/>
                <a:sym typeface="+mn-ea"/>
              </a:rPr>
              <a:t> </a:t>
            </a:r>
          </a:p>
          <a:p>
            <a:pPr lvl="0" eaLnBrk="1" hangingPunct="1">
              <a:spcBef>
                <a:spcPct val="0"/>
              </a:spcBef>
            </a:pPr>
            <a:r>
              <a:rPr b="1" dirty="0">
                <a:solidFill>
                  <a:srgbClr val="FFFF00"/>
                </a:solidFill>
                <a:sym typeface="+mn-ea"/>
              </a:rPr>
              <a:t>ptr=(cast-type*)calloc(number, byte-size)</a:t>
            </a:r>
            <a:endParaRPr kumimoji="0" lang="en-US" b="0" i="0" u="none" strike="noStrike" kern="1200" cap="none" spc="0" normalizeH="0" baseline="0" noProof="0" dirty="0">
              <a:ln>
                <a:noFill/>
              </a:ln>
              <a:solidFill>
                <a:srgbClr val="FFFF00"/>
              </a:solidFill>
              <a:effectLst/>
              <a:uLnTx/>
              <a:uFillTx/>
              <a:latin typeface="+mn-lt"/>
              <a:ea typeface="+mn-ea"/>
              <a:cs typeface="+mn-cs"/>
              <a:sym typeface="+mn-ea"/>
            </a:endParaRPr>
          </a:p>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44</a:t>
            </a:fld>
            <a:endParaRPr lang="en-IN" altLang="x-none" sz="1200" dirty="0">
              <a:latin typeface="Calibri" panose="020F0502020204030204" charset="0"/>
            </a:endParaRPr>
          </a:p>
        </p:txBody>
      </p:sp>
    </p:spTree>
    <p:extLst>
      <p:ext uri="{BB962C8B-B14F-4D97-AF65-F5344CB8AC3E}">
        <p14:creationId xmlns:p14="http://schemas.microsoft.com/office/powerpoint/2010/main" val="4053491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b="1" noProof="0" dirty="0" err="1">
                <a:ln>
                  <a:noFill/>
                </a:ln>
                <a:solidFill>
                  <a:srgbClr val="FFFF00"/>
                </a:solidFill>
                <a:effectLst/>
                <a:uLnTx/>
                <a:uFillTx/>
                <a:sym typeface="+mn-ea"/>
              </a:rPr>
              <a:t>ptr</a:t>
            </a:r>
            <a:r>
              <a:rPr lang="en-US" b="1" noProof="0" dirty="0">
                <a:ln>
                  <a:noFill/>
                </a:ln>
                <a:solidFill>
                  <a:srgbClr val="FFFF00"/>
                </a:solidFill>
                <a:effectLst/>
                <a:uLnTx/>
                <a:uFillTx/>
                <a:sym typeface="+mn-ea"/>
              </a:rPr>
              <a:t>=(cast-type*)</a:t>
            </a:r>
            <a:r>
              <a:rPr lang="en-US" b="1" noProof="0" dirty="0" err="1">
                <a:ln>
                  <a:noFill/>
                </a:ln>
                <a:solidFill>
                  <a:srgbClr val="FFFF00"/>
                </a:solidFill>
                <a:effectLst/>
                <a:uLnTx/>
                <a:uFillTx/>
                <a:sym typeface="+mn-ea"/>
              </a:rPr>
              <a:t>malloc</a:t>
            </a:r>
            <a:r>
              <a:rPr lang="en-US" b="1" noProof="0" dirty="0">
                <a:ln>
                  <a:noFill/>
                </a:ln>
                <a:solidFill>
                  <a:srgbClr val="FFFF00"/>
                </a:solidFill>
                <a:effectLst/>
                <a:uLnTx/>
                <a:uFillTx/>
                <a:sym typeface="+mn-ea"/>
              </a:rPr>
              <a:t>(byte-size)</a:t>
            </a:r>
            <a:r>
              <a:rPr lang="en-US" noProof="0" dirty="0">
                <a:ln>
                  <a:noFill/>
                </a:ln>
                <a:solidFill>
                  <a:srgbClr val="FFFF00"/>
                </a:solidFill>
                <a:effectLst/>
                <a:uLnTx/>
                <a:uFillTx/>
                <a:sym typeface="+mn-ea"/>
              </a:rPr>
              <a:t>   -- one argument</a:t>
            </a:r>
          </a:p>
          <a:p>
            <a:pPr lvl="0" eaLnBrk="1" hangingPunct="1">
              <a:spcBef>
                <a:spcPct val="0"/>
              </a:spcBef>
            </a:pPr>
            <a:r>
              <a:rPr b="1" dirty="0">
                <a:solidFill>
                  <a:srgbClr val="FFFF00"/>
                </a:solidFill>
                <a:sym typeface="+mn-ea"/>
              </a:rPr>
              <a:t>ptr=(cast-type*)calloc(number, byte-size) </a:t>
            </a:r>
            <a:r>
              <a:rPr lang="en-US" dirty="0">
                <a:solidFill>
                  <a:srgbClr val="FFFF00"/>
                </a:solidFill>
                <a:sym typeface="+mn-ea"/>
              </a:rPr>
              <a:t>-- two arguments</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45</a:t>
            </a:fld>
            <a:endParaRPr lang="en-IN" altLang="x-none" sz="1200" dirty="0">
              <a:latin typeface="Calibri" panose="020F0502020204030204" charset="0"/>
            </a:endParaRPr>
          </a:p>
        </p:txBody>
      </p:sp>
    </p:spTree>
    <p:extLst>
      <p:ext uri="{BB962C8B-B14F-4D97-AF65-F5344CB8AC3E}">
        <p14:creationId xmlns:p14="http://schemas.microsoft.com/office/powerpoint/2010/main" val="2718713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solidFill>
                  <a:srgbClr val="FFFF00"/>
                </a:solidFill>
                <a:sym typeface="+mn-ea"/>
              </a:rPr>
              <a:t>a) heap</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46</a:t>
            </a:fld>
            <a:endParaRPr lang="en-IN" altLang="x-none" sz="1200" dirty="0">
              <a:latin typeface="Calibri" panose="020F0502020204030204" charset="0"/>
            </a:endParaRPr>
          </a:p>
        </p:txBody>
      </p:sp>
    </p:spTree>
    <p:extLst>
      <p:ext uri="{BB962C8B-B14F-4D97-AF65-F5344CB8AC3E}">
        <p14:creationId xmlns:p14="http://schemas.microsoft.com/office/powerpoint/2010/main" val="1347366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t>d)</a:t>
            </a:r>
            <a:r>
              <a:rPr dirty="0"/>
              <a:t> Error: in *ptr = (char)malloc(30);</a:t>
            </a:r>
          </a:p>
          <a:p>
            <a:pPr lvl="0" eaLnBrk="1" hangingPunct="1">
              <a:spcBef>
                <a:spcPct val="0"/>
              </a:spcBef>
            </a:pPr>
            <a:r>
              <a:rPr dirty="0"/>
              <a:t>The actual declaration should be like this “ptr=(char*)malloc(30)”</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47</a:t>
            </a:fld>
            <a:endParaRPr lang="en-IN" altLang="x-none" sz="1200" dirty="0">
              <a:latin typeface="Calibri" panose="020F0502020204030204" charset="0"/>
            </a:endParaRPr>
          </a:p>
        </p:txBody>
      </p:sp>
    </p:spTree>
    <p:extLst>
      <p:ext uri="{BB962C8B-B14F-4D97-AF65-F5344CB8AC3E}">
        <p14:creationId xmlns:p14="http://schemas.microsoft.com/office/powerpoint/2010/main" val="470985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solidFill>
                  <a:srgbClr val="FFFF00"/>
                </a:solidFill>
                <a:sym typeface="+mn-ea"/>
              </a:rPr>
              <a:t>a) NULL</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48</a:t>
            </a:fld>
            <a:endParaRPr lang="en-IN" altLang="x-none" sz="1200" dirty="0">
              <a:latin typeface="Calibri" panose="020F0502020204030204" charset="0"/>
            </a:endParaRPr>
          </a:p>
        </p:txBody>
      </p:sp>
    </p:spTree>
    <p:extLst>
      <p:ext uri="{BB962C8B-B14F-4D97-AF65-F5344CB8AC3E}">
        <p14:creationId xmlns:p14="http://schemas.microsoft.com/office/powerpoint/2010/main" val="1444255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dirty="0"/>
              <a:t>(b) 222</a:t>
            </a:r>
          </a:p>
          <a:p>
            <a:pPr lvl="0" eaLnBrk="1" hangingPunct="1">
              <a:spcBef>
                <a:spcPct val="0"/>
              </a:spcBef>
            </a:pPr>
            <a:r>
              <a:rPr dirty="0"/>
              <a:t>%1d means at least 1 location for that integer number. </a:t>
            </a:r>
          </a:p>
          <a:p>
            <a:pPr lvl="0" eaLnBrk="1" hangingPunct="1">
              <a:spcBef>
                <a:spcPct val="0"/>
              </a:spcBef>
            </a:pPr>
            <a:r>
              <a:rPr dirty="0"/>
              <a:t>(If it id %5d, then at least 5 location-remaining location will be filled by spaces. For %5d the output will be “  222”. 2 spaces before 222.)</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49</a:t>
            </a:fld>
            <a:endParaRPr lang="en-IN" altLang="x-none" sz="1200" dirty="0">
              <a:latin typeface="Calibri" panose="020F0502020204030204" charset="0"/>
            </a:endParaRPr>
          </a:p>
        </p:txBody>
      </p:sp>
    </p:spTree>
    <p:extLst>
      <p:ext uri="{BB962C8B-B14F-4D97-AF65-F5344CB8AC3E}">
        <p14:creationId xmlns:p14="http://schemas.microsoft.com/office/powerpoint/2010/main" val="2876447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50</a:t>
            </a:fld>
            <a:endParaRPr lang="en-IN" altLang="x-none" sz="1200" dirty="0">
              <a:latin typeface="Calibri" panose="020F0502020204030204" charset="0"/>
            </a:endParaRPr>
          </a:p>
        </p:txBody>
      </p:sp>
    </p:spTree>
    <p:extLst>
      <p:ext uri="{BB962C8B-B14F-4D97-AF65-F5344CB8AC3E}">
        <p14:creationId xmlns:p14="http://schemas.microsoft.com/office/powerpoint/2010/main" val="1595906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dirty="0"/>
              <a:t>(c) Both a &amp; b</a:t>
            </a:r>
          </a:p>
          <a:p>
            <a:pPr lvl="0" eaLnBrk="1" hangingPunct="1">
              <a:spcBef>
                <a:spcPct val="0"/>
              </a:spcBef>
            </a:pPr>
            <a:r>
              <a:rPr dirty="0"/>
              <a:t>In this program, main() function will be called recursively. main() function will be executed infinitely. So both stack overflow and time limit exit will happen.</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51</a:t>
            </a:fld>
            <a:endParaRPr lang="en-IN" altLang="x-none" sz="1200" dirty="0">
              <a:latin typeface="Calibri" panose="020F0502020204030204" charset="0"/>
            </a:endParaRPr>
          </a:p>
        </p:txBody>
      </p:sp>
    </p:spTree>
    <p:extLst>
      <p:ext uri="{BB962C8B-B14F-4D97-AF65-F5344CB8AC3E}">
        <p14:creationId xmlns:p14="http://schemas.microsoft.com/office/powerpoint/2010/main" val="355535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Storage classes:</a:t>
            </a:r>
          </a:p>
          <a:p>
            <a:r>
              <a:rPr lang="en-IN" sz="1200" b="0" i="0" kern="1200" dirty="0">
                <a:solidFill>
                  <a:schemeClr val="tx1"/>
                </a:solidFill>
                <a:latin typeface="+mn-lt"/>
                <a:ea typeface="+mn-ea"/>
                <a:cs typeface="+mn-cs"/>
              </a:rPr>
              <a:t>Each variable has a storage class which defines the features of that variable. </a:t>
            </a:r>
          </a:p>
          <a:p>
            <a:r>
              <a:rPr lang="en-IN" sz="1200" b="0" i="0" kern="1200" dirty="0">
                <a:solidFill>
                  <a:schemeClr val="tx1"/>
                </a:solidFill>
                <a:latin typeface="+mn-lt"/>
                <a:ea typeface="+mn-ea"/>
                <a:cs typeface="+mn-cs"/>
              </a:rPr>
              <a:t>It tells the compiler about where to store the variable, its initial value, scope ( visibility level ) and lifetime ( global or local ).</a:t>
            </a:r>
          </a:p>
          <a:p>
            <a:r>
              <a:rPr lang="en-IN" sz="1200" b="0" i="0" kern="1200" dirty="0">
                <a:solidFill>
                  <a:schemeClr val="tx1"/>
                </a:solidFill>
                <a:latin typeface="+mn-lt"/>
                <a:ea typeface="+mn-ea"/>
                <a:cs typeface="+mn-cs"/>
              </a:rPr>
              <a:t>There are four storage classes in C.</a:t>
            </a:r>
          </a:p>
          <a:p>
            <a:r>
              <a:rPr lang="en-IN" sz="1200" b="1" i="0" kern="1200" dirty="0">
                <a:solidFill>
                  <a:schemeClr val="tx1"/>
                </a:solidFill>
                <a:latin typeface="+mn-lt"/>
                <a:ea typeface="+mn-ea"/>
                <a:cs typeface="+mn-cs"/>
              </a:rPr>
              <a:t>auto</a:t>
            </a:r>
          </a:p>
          <a:p>
            <a:r>
              <a:rPr lang="en-IN" sz="1200" b="1" i="0" kern="1200" dirty="0">
                <a:solidFill>
                  <a:schemeClr val="tx1"/>
                </a:solidFill>
                <a:latin typeface="+mn-lt"/>
                <a:ea typeface="+mn-ea"/>
                <a:cs typeface="+mn-cs"/>
              </a:rPr>
              <a:t>extern</a:t>
            </a:r>
          </a:p>
          <a:p>
            <a:r>
              <a:rPr lang="en-IN" sz="1200" b="1" i="0" kern="1200" dirty="0">
                <a:solidFill>
                  <a:schemeClr val="tx1"/>
                </a:solidFill>
                <a:latin typeface="+mn-lt"/>
                <a:ea typeface="+mn-ea"/>
                <a:cs typeface="+mn-cs"/>
              </a:rPr>
              <a:t>static</a:t>
            </a:r>
          </a:p>
          <a:p>
            <a:r>
              <a:rPr lang="en-IN" sz="1200" b="1" i="0" kern="1200" dirty="0">
                <a:solidFill>
                  <a:schemeClr val="tx1"/>
                </a:solidFill>
                <a:latin typeface="+mn-lt"/>
                <a:ea typeface="+mn-ea"/>
                <a:cs typeface="+mn-cs"/>
              </a:rPr>
              <a:t>register</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7</a:t>
            </a:fld>
            <a:endParaRPr lang="en-IN"/>
          </a:p>
        </p:txBody>
      </p:sp>
    </p:spTree>
    <p:extLst>
      <p:ext uri="{BB962C8B-B14F-4D97-AF65-F5344CB8AC3E}">
        <p14:creationId xmlns:p14="http://schemas.microsoft.com/office/powerpoint/2010/main" val="2513405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solidFill>
                  <a:srgbClr val="FFFF00"/>
                </a:solidFill>
                <a:sym typeface="+mn-ea"/>
              </a:rPr>
              <a:t>(a) printf("%f %lf", a, b);</a:t>
            </a:r>
          </a:p>
          <a:p>
            <a:pPr lvl="0" eaLnBrk="1" hangingPunct="1">
              <a:spcBef>
                <a:spcPct val="0"/>
              </a:spcBef>
            </a:pPr>
            <a:r>
              <a:rPr lang="en-US" dirty="0">
                <a:solidFill>
                  <a:srgbClr val="FFFF00"/>
                </a:solidFill>
                <a:sym typeface="+mn-ea"/>
              </a:rPr>
              <a:t>%f is for float variable and %lf is for double variable</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52</a:t>
            </a:fld>
            <a:endParaRPr lang="en-IN" altLang="x-none" sz="1200" dirty="0">
              <a:latin typeface="Calibri" panose="020F0502020204030204" charset="0"/>
            </a:endParaRPr>
          </a:p>
        </p:txBody>
      </p:sp>
    </p:spTree>
    <p:extLst>
      <p:ext uri="{BB962C8B-B14F-4D97-AF65-F5344CB8AC3E}">
        <p14:creationId xmlns:p14="http://schemas.microsoft.com/office/powerpoint/2010/main" val="960576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a:solidFill>
                  <a:srgbClr val="FFFF00"/>
                </a:solidFill>
                <a:sym typeface="+mn-ea"/>
              </a:rPr>
              <a:t>(c) 2.2</a:t>
            </a:r>
          </a:p>
          <a:p>
            <a:pPr lvl="0" eaLnBrk="1" hangingPunct="1">
              <a:spcBef>
                <a:spcPct val="0"/>
              </a:spcBef>
            </a:pPr>
            <a:r>
              <a:rPr lang="en-US" dirty="0">
                <a:solidFill>
                  <a:srgbClr val="FFFF00"/>
                </a:solidFill>
                <a:sym typeface="+mn-ea"/>
              </a:rPr>
              <a:t>%2.1f this format specifier will print only one character after decimal point.</a:t>
            </a: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53</a:t>
            </a:fld>
            <a:endParaRPr lang="en-IN" altLang="x-none" sz="1200" dirty="0">
              <a:latin typeface="Calibri" panose="020F0502020204030204" charset="0"/>
            </a:endParaRPr>
          </a:p>
        </p:txBody>
      </p:sp>
    </p:spTree>
    <p:extLst>
      <p:ext uri="{BB962C8B-B14F-4D97-AF65-F5344CB8AC3E}">
        <p14:creationId xmlns:p14="http://schemas.microsoft.com/office/powerpoint/2010/main" val="1476049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dirty="0">
              <a:solidFill>
                <a:srgbClr val="FFFF00"/>
              </a:solidFill>
              <a:sym typeface="+mn-ea"/>
            </a:endParaRP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54</a:t>
            </a:fld>
            <a:endParaRPr lang="en-IN" altLang="x-none" sz="1200" dirty="0">
              <a:latin typeface="Calibri" panose="020F0502020204030204" charset="0"/>
            </a:endParaRPr>
          </a:p>
        </p:txBody>
      </p:sp>
    </p:spTree>
    <p:extLst>
      <p:ext uri="{BB962C8B-B14F-4D97-AF65-F5344CB8AC3E}">
        <p14:creationId xmlns:p14="http://schemas.microsoft.com/office/powerpoint/2010/main" val="2246746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dirty="0">
              <a:solidFill>
                <a:srgbClr val="FFFF00"/>
              </a:solidFill>
              <a:sym typeface="+mn-ea"/>
            </a:endParaRPr>
          </a:p>
        </p:txBody>
      </p:sp>
      <p:sp>
        <p:nvSpPr>
          <p:cNvPr id="4915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IN" altLang="x-none" sz="1200" dirty="0">
                <a:latin typeface="Calibri" panose="020F0502020204030204" charset="0"/>
              </a:rPr>
              <a:t>55</a:t>
            </a:fld>
            <a:endParaRPr lang="en-IN" altLang="x-none" sz="1200" dirty="0">
              <a:latin typeface="Calibri" panose="020F0502020204030204" charset="0"/>
            </a:endParaRPr>
          </a:p>
        </p:txBody>
      </p:sp>
    </p:spTree>
    <p:extLst>
      <p:ext uri="{BB962C8B-B14F-4D97-AF65-F5344CB8AC3E}">
        <p14:creationId xmlns:p14="http://schemas.microsoft.com/office/powerpoint/2010/main" val="3435830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Storage classes:</a:t>
            </a:r>
          </a:p>
          <a:p>
            <a:r>
              <a:rPr lang="en-IN" sz="1200" b="0" i="0" kern="1200" dirty="0">
                <a:solidFill>
                  <a:schemeClr val="tx1"/>
                </a:solidFill>
                <a:latin typeface="+mn-lt"/>
                <a:ea typeface="+mn-ea"/>
                <a:cs typeface="+mn-cs"/>
              </a:rPr>
              <a:t>Each variable has a storage class which defines the features of that variable. </a:t>
            </a:r>
          </a:p>
          <a:p>
            <a:r>
              <a:rPr lang="en-IN" sz="1200" b="0" i="0" kern="1200" dirty="0">
                <a:solidFill>
                  <a:schemeClr val="tx1"/>
                </a:solidFill>
                <a:latin typeface="+mn-lt"/>
                <a:ea typeface="+mn-ea"/>
                <a:cs typeface="+mn-cs"/>
              </a:rPr>
              <a:t>It tells the compiler about where to store the variable, its initial value, scope ( visibility level ) and lifetime ( global or local ).</a:t>
            </a:r>
          </a:p>
          <a:p>
            <a:r>
              <a:rPr lang="en-IN" sz="1200" b="0" i="0" kern="1200" dirty="0">
                <a:solidFill>
                  <a:schemeClr val="tx1"/>
                </a:solidFill>
                <a:latin typeface="+mn-lt"/>
                <a:ea typeface="+mn-ea"/>
                <a:cs typeface="+mn-cs"/>
              </a:rPr>
              <a:t>There are four storage classes in C.</a:t>
            </a:r>
          </a:p>
          <a:p>
            <a:r>
              <a:rPr lang="en-IN" sz="1200" b="1" i="0" kern="1200" dirty="0">
                <a:solidFill>
                  <a:schemeClr val="tx1"/>
                </a:solidFill>
                <a:latin typeface="+mn-lt"/>
                <a:ea typeface="+mn-ea"/>
                <a:cs typeface="+mn-cs"/>
              </a:rPr>
              <a:t>auto</a:t>
            </a:r>
          </a:p>
          <a:p>
            <a:r>
              <a:rPr lang="en-IN" sz="1200" b="1" i="0" kern="1200" dirty="0">
                <a:solidFill>
                  <a:schemeClr val="tx1"/>
                </a:solidFill>
                <a:latin typeface="+mn-lt"/>
                <a:ea typeface="+mn-ea"/>
                <a:cs typeface="+mn-cs"/>
              </a:rPr>
              <a:t>extern</a:t>
            </a:r>
          </a:p>
          <a:p>
            <a:r>
              <a:rPr lang="en-IN" sz="1200" b="1" i="0" kern="1200" dirty="0">
                <a:solidFill>
                  <a:schemeClr val="tx1"/>
                </a:solidFill>
                <a:latin typeface="+mn-lt"/>
                <a:ea typeface="+mn-ea"/>
                <a:cs typeface="+mn-cs"/>
              </a:rPr>
              <a:t>static</a:t>
            </a:r>
          </a:p>
          <a:p>
            <a:r>
              <a:rPr lang="en-IN" sz="1200" b="1" i="0" kern="1200" dirty="0">
                <a:solidFill>
                  <a:schemeClr val="tx1"/>
                </a:solidFill>
                <a:latin typeface="+mn-lt"/>
                <a:ea typeface="+mn-ea"/>
                <a:cs typeface="+mn-cs"/>
              </a:rPr>
              <a:t>register</a:t>
            </a:r>
          </a:p>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8</a:t>
            </a:fld>
            <a:endParaRPr lang="en-IN"/>
          </a:p>
        </p:txBody>
      </p:sp>
    </p:spTree>
    <p:extLst>
      <p:ext uri="{BB962C8B-B14F-4D97-AF65-F5344CB8AC3E}">
        <p14:creationId xmlns:p14="http://schemas.microsoft.com/office/powerpoint/2010/main" val="206856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b="1" dirty="0"/>
              <a:t>U</a:t>
            </a:r>
            <a:r>
              <a:rPr lang="en-IN" b="1" dirty="0"/>
              <a:t>se of "auto" keyword.</a:t>
            </a:r>
          </a:p>
          <a:p>
            <a:r>
              <a:rPr lang="en-IN" dirty="0"/>
              <a:t>When a certain variable is declared with the keyword ‘auto’ and initialized to a certain value, then within the scope of the variable, it is reinitialized upon being called repeatedly. </a:t>
            </a:r>
          </a:p>
          <a:p>
            <a:endParaRPr lang="en-IN" dirty="0"/>
          </a:p>
          <a:p>
            <a:r>
              <a:rPr lang="en-IN" dirty="0"/>
              <a:t>The keyword ‘auto’ is used extremely rare. A variable is set by default to auto. The declarations:</a:t>
            </a:r>
          </a:p>
          <a:p>
            <a:endParaRPr lang="en-IN" dirty="0"/>
          </a:p>
          <a:p>
            <a:r>
              <a:rPr lang="en-IN" dirty="0"/>
              <a:t>auto int number; and int number;</a:t>
            </a:r>
          </a:p>
          <a:p>
            <a:endParaRPr lang="en-IN" dirty="0"/>
          </a:p>
          <a:p>
            <a:r>
              <a:rPr lang="en-IN" dirty="0"/>
              <a:t>has the same meaning. The variables of type static, extern and register need to be explicitly declared, as their need is very specific. The variables other than the above three are implied to be of ‘auto’ variables. For better readability auto keyword can be used.</a:t>
            </a:r>
          </a:p>
        </p:txBody>
      </p:sp>
      <p:sp>
        <p:nvSpPr>
          <p:cNvPr id="4" name="Slide Number Placeholder 3"/>
          <p:cNvSpPr>
            <a:spLocks noGrp="1"/>
          </p:cNvSpPr>
          <p:nvPr>
            <p:ph type="sldNum" sz="quarter" idx="10"/>
          </p:nvPr>
        </p:nvSpPr>
        <p:spPr/>
        <p:txBody>
          <a:bodyPr/>
          <a:lstStyle/>
          <a:p>
            <a:fld id="{598F0E57-1924-4718-AAC4-C3C349DB1EB0}" type="slidenum">
              <a:rPr lang="en-IN" smtClean="0"/>
              <a:t>9</a:t>
            </a:fld>
            <a:endParaRPr lang="en-IN"/>
          </a:p>
        </p:txBody>
      </p:sp>
    </p:spTree>
    <p:extLst>
      <p:ext uri="{BB962C8B-B14F-4D97-AF65-F5344CB8AC3E}">
        <p14:creationId xmlns:p14="http://schemas.microsoft.com/office/powerpoint/2010/main" val="167179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a:t>
            </a:fld>
            <a:endParaRPr lang="en-IN"/>
          </a:p>
        </p:txBody>
      </p:sp>
    </p:spTree>
    <p:extLst>
      <p:ext uri="{BB962C8B-B14F-4D97-AF65-F5344CB8AC3E}">
        <p14:creationId xmlns:p14="http://schemas.microsoft.com/office/powerpoint/2010/main" val="83115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a:t>extern</a:t>
            </a:r>
          </a:p>
          <a:p>
            <a:r>
              <a:rPr lang="en-IN" dirty="0"/>
              <a:t>We write extern keyword before a variable to tell the compiler that this variable is declared somewhere else. Basically, by writing extern keyword before any variable tells us that this variable is a global variable declared in some other program file.</a:t>
            </a:r>
          </a:p>
          <a:p>
            <a:endParaRPr lang="en-IN" dirty="0"/>
          </a:p>
          <a:p>
            <a:r>
              <a:rPr lang="en-IN" dirty="0"/>
              <a:t>Now let's see what actually happens.</a:t>
            </a:r>
          </a:p>
          <a:p>
            <a:endParaRPr lang="en-IN" dirty="0"/>
          </a:p>
          <a:p>
            <a:r>
              <a:rPr lang="en-IN" dirty="0"/>
              <a:t>You must be knowing what a global variable is. A global variable is a variable which is declared outside of all the functions. It can be accessed throughout the program and we can change its value anytime within any function as follows.</a:t>
            </a:r>
          </a:p>
          <a:p>
            <a:r>
              <a:rPr lang="en-IN" dirty="0"/>
              <a:t>But what if we want to use it or assign it a value in any other program file.</a:t>
            </a:r>
          </a:p>
          <a:p>
            <a:endParaRPr lang="en-IN" dirty="0"/>
          </a:p>
          <a:p>
            <a:r>
              <a:rPr lang="en-IN" b="1" dirty="0"/>
              <a:t>We can do so by using extern keyword</a:t>
            </a:r>
          </a:p>
        </p:txBody>
      </p:sp>
      <p:sp>
        <p:nvSpPr>
          <p:cNvPr id="4" name="Slide Number Placeholder 3"/>
          <p:cNvSpPr>
            <a:spLocks noGrp="1"/>
          </p:cNvSpPr>
          <p:nvPr>
            <p:ph type="sldNum" sz="quarter" idx="10"/>
          </p:nvPr>
        </p:nvSpPr>
        <p:spPr/>
        <p:txBody>
          <a:bodyPr/>
          <a:lstStyle/>
          <a:p>
            <a:fld id="{598F0E57-1924-4718-AAC4-C3C349DB1EB0}" type="slidenum">
              <a:rPr lang="en-IN" smtClean="0"/>
              <a:t>11</a:t>
            </a:fld>
            <a:endParaRPr lang="en-IN"/>
          </a:p>
        </p:txBody>
      </p:sp>
    </p:spTree>
    <p:extLst>
      <p:ext uri="{BB962C8B-B14F-4D97-AF65-F5344CB8AC3E}">
        <p14:creationId xmlns:p14="http://schemas.microsoft.com/office/powerpoint/2010/main" val="6847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379"/>
            <a:ext cx="7772400" cy="1102905"/>
          </a:xfrm>
        </p:spPr>
        <p:txBody>
          <a:bodyPr/>
          <a:lstStyle/>
          <a:p>
            <a:r>
              <a:rPr lang="en-US"/>
              <a:t>Click to edit Master title style</a:t>
            </a:r>
            <a:endParaRPr lang="en-IN"/>
          </a:p>
        </p:txBody>
      </p:sp>
      <p:sp>
        <p:nvSpPr>
          <p:cNvPr id="3" name="Subtitle 2"/>
          <p:cNvSpPr>
            <a:spLocks noGrp="1"/>
          </p:cNvSpPr>
          <p:nvPr>
            <p:ph type="subTitle" idx="1"/>
          </p:nvPr>
        </p:nvSpPr>
        <p:spPr>
          <a:xfrm>
            <a:off x="1371600" y="2915670"/>
            <a:ext cx="6400800" cy="131491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30070" indent="0" algn="ctr">
              <a:buNone/>
              <a:defRPr>
                <a:solidFill>
                  <a:schemeClr val="tx1">
                    <a:tint val="75000"/>
                  </a:schemeClr>
                </a:solidFill>
              </a:defRPr>
            </a:lvl5pPr>
            <a:lvl6pPr marL="2287270" indent="0" algn="ctr">
              <a:buNone/>
              <a:defRPr>
                <a:solidFill>
                  <a:schemeClr val="tx1">
                    <a:tint val="75000"/>
                  </a:schemeClr>
                </a:solidFill>
              </a:defRPr>
            </a:lvl6pPr>
            <a:lvl7pPr marL="2744470" indent="0" algn="ctr">
              <a:buNone/>
              <a:defRPr>
                <a:solidFill>
                  <a:schemeClr val="tx1">
                    <a:tint val="75000"/>
                  </a:schemeClr>
                </a:solidFill>
              </a:defRPr>
            </a:lvl7pPr>
            <a:lvl8pPr marL="3201670" indent="0" algn="ctr">
              <a:buNone/>
              <a:defRPr>
                <a:solidFill>
                  <a:schemeClr val="tx1">
                    <a:tint val="75000"/>
                  </a:schemeClr>
                </a:solidFill>
              </a:defRPr>
            </a:lvl8pPr>
            <a:lvl9pPr marL="365887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52"/>
            <a:ext cx="2057400" cy="43901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052"/>
            <a:ext cx="6019800" cy="43901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332"/>
            <a:ext cx="7772400" cy="1021914"/>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798"/>
            <a:ext cx="7772400" cy="11255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30070" indent="0">
              <a:buNone/>
              <a:defRPr sz="1400">
                <a:solidFill>
                  <a:schemeClr val="tx1">
                    <a:tint val="75000"/>
                  </a:schemeClr>
                </a:solidFill>
              </a:defRPr>
            </a:lvl5pPr>
            <a:lvl6pPr marL="2287270" indent="0">
              <a:buNone/>
              <a:defRPr sz="1400">
                <a:solidFill>
                  <a:schemeClr val="tx1">
                    <a:tint val="75000"/>
                  </a:schemeClr>
                </a:solidFill>
              </a:defRPr>
            </a:lvl6pPr>
            <a:lvl7pPr marL="2744470" indent="0">
              <a:buNone/>
              <a:defRPr sz="1400">
                <a:solidFill>
                  <a:schemeClr val="tx1">
                    <a:tint val="75000"/>
                  </a:schemeClr>
                </a:solidFill>
              </a:defRPr>
            </a:lvl7pPr>
            <a:lvl8pPr marL="3201670" indent="0">
              <a:buNone/>
              <a:defRPr sz="1400">
                <a:solidFill>
                  <a:schemeClr val="tx1">
                    <a:tint val="75000"/>
                  </a:schemeClr>
                </a:solidFill>
              </a:defRPr>
            </a:lvl8pPr>
            <a:lvl9pPr marL="365887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737"/>
            <a:ext cx="4040188"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726"/>
            <a:ext cx="4040188"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151737"/>
            <a:ext cx="4041775"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726"/>
            <a:ext cx="4041775"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859"/>
            <a:ext cx="3008313" cy="871842"/>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861"/>
            <a:ext cx="5111750" cy="4391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3" y="1076702"/>
            <a:ext cx="3008313" cy="35195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710"/>
            <a:ext cx="5486400" cy="42520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741"/>
            <a:ext cx="5486400" cy="308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30070" indent="0">
              <a:buNone/>
              <a:defRPr sz="2000"/>
            </a:lvl5pPr>
            <a:lvl6pPr marL="2287270" indent="0">
              <a:buNone/>
              <a:defRPr sz="2000"/>
            </a:lvl6pPr>
            <a:lvl7pPr marL="2744470" indent="0">
              <a:buNone/>
              <a:defRPr sz="2000"/>
            </a:lvl7pPr>
            <a:lvl8pPr marL="3201670" indent="0">
              <a:buNone/>
              <a:defRPr sz="2000"/>
            </a:lvl8pPr>
            <a:lvl9pPr marL="3658870" indent="0">
              <a:buNone/>
              <a:defRPr sz="2000"/>
            </a:lvl9pPr>
          </a:lstStyle>
          <a:p>
            <a:endParaRPr lang="en-IN"/>
          </a:p>
        </p:txBody>
      </p:sp>
      <p:sp>
        <p:nvSpPr>
          <p:cNvPr id="4" name="Text Placeholder 3"/>
          <p:cNvSpPr>
            <a:spLocks noGrp="1"/>
          </p:cNvSpPr>
          <p:nvPr>
            <p:ph type="body" sz="half" idx="2"/>
          </p:nvPr>
        </p:nvSpPr>
        <p:spPr>
          <a:xfrm>
            <a:off x="1792288" y="4026911"/>
            <a:ext cx="5486400" cy="603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51"/>
            <a:ext cx="8229600" cy="8575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571"/>
            <a:ext cx="8229600" cy="33956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8931"/>
            <a:ext cx="2133600" cy="273940"/>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t>23-05-2024</a:t>
            </a:fld>
            <a:endParaRPr lang="en-IN"/>
          </a:p>
        </p:txBody>
      </p:sp>
      <p:sp>
        <p:nvSpPr>
          <p:cNvPr id="5" name="Footer Placeholder 4"/>
          <p:cNvSpPr>
            <a:spLocks noGrp="1"/>
          </p:cNvSpPr>
          <p:nvPr>
            <p:ph type="ftr" sz="quarter" idx="3"/>
          </p:nvPr>
        </p:nvSpPr>
        <p:spPr>
          <a:xfrm>
            <a:off x="3124200" y="4768931"/>
            <a:ext cx="2895600" cy="27394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931"/>
            <a:ext cx="2133600" cy="273940"/>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6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8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30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02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74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30070"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1670" algn="l" defTabSz="914400" rtl="0" eaLnBrk="1" latinLnBrk="0" hangingPunct="1">
        <a:defRPr sz="1800" kern="1200">
          <a:solidFill>
            <a:schemeClr val="tx1"/>
          </a:solidFill>
          <a:latin typeface="+mn-lt"/>
          <a:ea typeface="+mn-ea"/>
          <a:cs typeface="+mn-cs"/>
        </a:defRPr>
      </a:lvl8pPr>
      <a:lvl9pPr marL="365887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t>23-05-2024</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png"/><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6.png"/><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reative Block? The Answer Could Be as Simple as Electric Shocks to Your  Brain | Brain gif, Limbic system, Brain boost"/>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23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extern</a:t>
            </a:r>
          </a:p>
        </p:txBody>
      </p:sp>
      <p:sp>
        <p:nvSpPr>
          <p:cNvPr id="3" name="Text Box 2"/>
          <p:cNvSpPr txBox="1"/>
          <p:nvPr/>
        </p:nvSpPr>
        <p:spPr>
          <a:xfrm>
            <a:off x="4127500" y="1448118"/>
            <a:ext cx="3983355" cy="922020"/>
          </a:xfrm>
          <a:prstGeom prst="rect">
            <a:avLst/>
          </a:prstGeom>
          <a:noFill/>
        </p:spPr>
        <p:txBody>
          <a:bodyPr wrap="square" rtlCol="0">
            <a:spAutoFit/>
          </a:bodyPr>
          <a:lstStyle/>
          <a:p>
            <a:pPr>
              <a:lnSpc>
                <a:spcPct val="150000"/>
              </a:lnSpc>
            </a:pPr>
            <a:r>
              <a:rPr lang="en-US"/>
              <a:t>count - declared as a Global variable</a:t>
            </a:r>
          </a:p>
          <a:p>
            <a:pPr>
              <a:lnSpc>
                <a:spcPct val="150000"/>
              </a:lnSpc>
            </a:pPr>
            <a:r>
              <a:rPr lang="en-US" dirty="0"/>
              <a:t>&amp; defined as count=5 </a:t>
            </a:r>
          </a:p>
        </p:txBody>
      </p:sp>
      <p:sp>
        <p:nvSpPr>
          <p:cNvPr id="8" name="Text Box 7"/>
          <p:cNvSpPr txBox="1"/>
          <p:nvPr/>
        </p:nvSpPr>
        <p:spPr>
          <a:xfrm>
            <a:off x="361315" y="-19367"/>
            <a:ext cx="3165475" cy="5077460"/>
          </a:xfrm>
          <a:prstGeom prst="rect">
            <a:avLst/>
          </a:prstGeom>
          <a:noFill/>
        </p:spPr>
        <p:txBody>
          <a:bodyPr wrap="square" rtlCol="0" anchor="t">
            <a:spAutoFit/>
          </a:bodyPr>
          <a:lstStyle/>
          <a:p>
            <a:pPr>
              <a:lnSpc>
                <a:spcPct val="150000"/>
              </a:lnSpc>
            </a:pPr>
            <a:r>
              <a:rPr lang="en-US" b="1">
                <a:solidFill>
                  <a:srgbClr val="FF0000"/>
                </a:solidFill>
              </a:rPr>
              <a:t>First File: main.c</a:t>
            </a:r>
          </a:p>
          <a:p>
            <a:pPr>
              <a:lnSpc>
                <a:spcPct val="150000"/>
              </a:lnSpc>
            </a:pPr>
            <a:r>
              <a:rPr lang="en-US">
                <a:solidFill>
                  <a:schemeClr val="bg1"/>
                </a:solidFill>
              </a:rPr>
              <a:t>#include &lt;stdio.h&gt;</a:t>
            </a:r>
          </a:p>
          <a:p>
            <a:pPr>
              <a:lnSpc>
                <a:spcPct val="150000"/>
              </a:lnSpc>
            </a:pPr>
            <a:r>
              <a:rPr lang="en-US">
                <a:solidFill>
                  <a:schemeClr val="bg1"/>
                </a:solidFill>
              </a:rPr>
              <a:t> int count;</a:t>
            </a:r>
          </a:p>
          <a:p>
            <a:pPr>
              <a:lnSpc>
                <a:spcPct val="150000"/>
              </a:lnSpc>
            </a:pPr>
            <a:r>
              <a:rPr lang="en-US">
                <a:solidFill>
                  <a:schemeClr val="bg1"/>
                </a:solidFill>
              </a:rPr>
              <a:t>void main() {</a:t>
            </a:r>
          </a:p>
          <a:p>
            <a:pPr>
              <a:lnSpc>
                <a:spcPct val="150000"/>
              </a:lnSpc>
            </a:pPr>
            <a:r>
              <a:rPr lang="en-US">
                <a:solidFill>
                  <a:schemeClr val="bg1"/>
                </a:solidFill>
              </a:rPr>
              <a:t>   count = 5;</a:t>
            </a:r>
          </a:p>
          <a:p>
            <a:pPr>
              <a:lnSpc>
                <a:spcPct val="150000"/>
              </a:lnSpc>
            </a:pPr>
            <a:r>
              <a:rPr lang="en-US">
                <a:solidFill>
                  <a:schemeClr val="bg1"/>
                </a:solidFill>
              </a:rPr>
              <a:t>  }</a:t>
            </a:r>
          </a:p>
          <a:p>
            <a:pPr>
              <a:lnSpc>
                <a:spcPct val="150000"/>
              </a:lnSpc>
            </a:pPr>
            <a:r>
              <a:rPr lang="en-US" b="1">
                <a:solidFill>
                  <a:srgbClr val="FF0000"/>
                </a:solidFill>
              </a:rPr>
              <a:t>Second File: support.c</a:t>
            </a:r>
          </a:p>
          <a:p>
            <a:pPr>
              <a:lnSpc>
                <a:spcPct val="150000"/>
              </a:lnSpc>
            </a:pPr>
            <a:r>
              <a:rPr lang="en-US">
                <a:solidFill>
                  <a:schemeClr val="bg1"/>
                </a:solidFill>
              </a:rPr>
              <a:t>#include &lt;stdio.h&gt;</a:t>
            </a:r>
          </a:p>
          <a:p>
            <a:pPr>
              <a:lnSpc>
                <a:spcPct val="150000"/>
              </a:lnSpc>
            </a:pPr>
            <a:r>
              <a:rPr lang="en-US">
                <a:solidFill>
                  <a:schemeClr val="bg1"/>
                </a:solidFill>
              </a:rPr>
              <a:t> </a:t>
            </a:r>
            <a:r>
              <a:rPr lang="en-US" b="1">
                <a:solidFill>
                  <a:schemeClr val="bg1"/>
                </a:solidFill>
              </a:rPr>
              <a:t>extern</a:t>
            </a:r>
            <a:r>
              <a:rPr lang="en-US" b="1">
                <a:solidFill>
                  <a:srgbClr val="FFFF00"/>
                </a:solidFill>
              </a:rPr>
              <a:t> </a:t>
            </a:r>
            <a:r>
              <a:rPr lang="en-US">
                <a:solidFill>
                  <a:schemeClr val="bg1"/>
                </a:solidFill>
              </a:rPr>
              <a:t>int count;</a:t>
            </a:r>
          </a:p>
          <a:p>
            <a:pPr>
              <a:lnSpc>
                <a:spcPct val="150000"/>
              </a:lnSpc>
            </a:pPr>
            <a:r>
              <a:rPr lang="en-US">
                <a:solidFill>
                  <a:schemeClr val="bg1"/>
                </a:solidFill>
              </a:rPr>
              <a:t> void main() {</a:t>
            </a:r>
          </a:p>
          <a:p>
            <a:pPr>
              <a:lnSpc>
                <a:spcPct val="150000"/>
              </a:lnSpc>
            </a:pPr>
            <a:r>
              <a:rPr lang="en-US">
                <a:solidFill>
                  <a:schemeClr val="bg1"/>
                </a:solidFill>
              </a:rPr>
              <a:t>printf(“%d”, count);</a:t>
            </a:r>
          </a:p>
          <a:p>
            <a:pPr>
              <a:lnSpc>
                <a:spcPct val="150000"/>
              </a:lnSpc>
            </a:pPr>
            <a:r>
              <a:rPr lang="en-US">
                <a:solidFill>
                  <a:schemeClr val="bg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2"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2"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par>
                                <p:cTn id="16" presetID="1" presetClass="entr" presetSubtype="0" fill="hold" grpId="2"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childTnLst>
                                </p:cTn>
                              </p:par>
                              <p:par>
                                <p:cTn id="18" presetID="1" presetClass="entr" presetSubtype="0" fill="hold" grpId="2"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par>
                                <p:cTn id="20" presetID="1" presetClass="entr" presetSubtype="0" fill="hold" grpId="2"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childTnLst>
                                </p:cTn>
                              </p:par>
                              <p:par>
                                <p:cTn id="22" presetID="1" presetClass="entr" presetSubtype="0" fill="hold" grpId="2"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childTnLst>
                                </p:cTn>
                              </p:par>
                              <p:par>
                                <p:cTn id="24" presetID="1" presetClass="entr" presetSubtype="0" fill="hold" grpId="2"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childTnLst>
                                </p:cTn>
                              </p:par>
                              <p:par>
                                <p:cTn id="26" presetID="1" presetClass="entr" presetSubtype="0" fill="hold" grpId="2" nodeType="with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childTnLst>
                                </p:cTn>
                              </p:par>
                              <p:par>
                                <p:cTn id="28" presetID="1" presetClass="entr" presetSubtype="0" fill="hold" grpId="2" nodeType="with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childTnLst>
                                </p:cTn>
                              </p:par>
                              <p:par>
                                <p:cTn id="30" presetID="1" presetClass="entr" presetSubtype="0" fill="hold" grpId="2" nodeType="with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childTnLst>
                                </p:cTn>
                              </p:par>
                              <p:par>
                                <p:cTn id="32" presetID="1" presetClass="entr" presetSubtype="0" fill="hold" grpId="2"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par>
                          <p:cTn id="38" fill="hold">
                            <p:stCondLst>
                              <p:cond delay="0"/>
                            </p:stCondLst>
                            <p:childTnLst>
                              <p:par>
                                <p:cTn id="39" presetID="3" presetClass="emph" presetSubtype="2" fill="hold" nodeType="afterEffect">
                                  <p:stCondLst>
                                    <p:cond delay="0"/>
                                  </p:stCondLst>
                                  <p:childTnLst>
                                    <p:animClr clrSpc="rgb" dir="cw">
                                      <p:cBhvr override="childStyle">
                                        <p:cTn id="40" dur="500" fill="hold"/>
                                        <p:tgtEl>
                                          <p:spTgt spid="8">
                                            <p:txEl>
                                              <p:pRg st="2" end="2"/>
                                            </p:txEl>
                                          </p:spTgt>
                                        </p:tgtEl>
                                        <p:attrNameLst>
                                          <p:attrName>style.color</p:attrName>
                                        </p:attrNameLst>
                                      </p:cBhvr>
                                      <p:to>
                                        <a:srgbClr val="F4F715"/>
                                      </p:to>
                                    </p:animClr>
                                  </p:childTnLst>
                                </p:cTn>
                              </p:par>
                              <p:par>
                                <p:cTn id="41" presetID="5" presetClass="emph" presetSubtype="1" nodeType="withEffect">
                                  <p:stCondLst>
                                    <p:cond delay="0"/>
                                  </p:stCondLst>
                                  <p:childTnLst>
                                    <p:set>
                                      <p:cBhvr override="childStyle">
                                        <p:cTn id="42" dur="indefinite"/>
                                        <p:tgtEl>
                                          <p:spTgt spid="8">
                                            <p:txEl>
                                              <p:pRg st="2" end="2"/>
                                            </p:txEl>
                                          </p:spTgt>
                                        </p:tgtEl>
                                        <p:attrNameLst>
                                          <p:attrName>style.fontStyle</p:attrName>
                                        </p:attrNameLst>
                                      </p:cBhvr>
                                      <p:to>
                                        <p:strVal val="normal"/>
                                      </p:to>
                                    </p:set>
                                    <p:set>
                                      <p:cBhvr override="childStyle">
                                        <p:cTn id="43" dur="indefinite"/>
                                        <p:tgtEl>
                                          <p:spTgt spid="8">
                                            <p:txEl>
                                              <p:pRg st="2" end="2"/>
                                            </p:txEl>
                                          </p:spTgt>
                                        </p:tgtEl>
                                        <p:attrNameLst>
                                          <p:attrName>style.fontWeight</p:attrName>
                                        </p:attrNameLst>
                                      </p:cBhvr>
                                      <p:to>
                                        <p:strVal val="bold"/>
                                      </p:to>
                                    </p:set>
                                    <p:set>
                                      <p:cBhvr override="childStyle">
                                        <p:cTn id="44" dur="indefinite"/>
                                        <p:tgtEl>
                                          <p:spTgt spid="8">
                                            <p:txEl>
                                              <p:pRg st="2" end="2"/>
                                            </p:txEl>
                                          </p:spTgt>
                                        </p:tgtEl>
                                        <p:attrNameLst>
                                          <p:attrName>style.textDecorationUnderline</p:attrName>
                                        </p:attrNameLst>
                                      </p:cBhvr>
                                      <p:to>
                                        <p:strVal val="false"/>
                                      </p:to>
                                    </p:set>
                                  </p:childTnLst>
                                </p:cTn>
                              </p:par>
                            </p:childTnLst>
                          </p:cTn>
                        </p:par>
                        <p:par>
                          <p:cTn id="45" fill="hold">
                            <p:stCondLst>
                              <p:cond delay="500"/>
                            </p:stCondLst>
                            <p:childTnLst>
                              <p:par>
                                <p:cTn id="46" presetID="3" presetClass="emph" presetSubtype="2" fill="hold" nodeType="afterEffect">
                                  <p:stCondLst>
                                    <p:cond delay="0"/>
                                  </p:stCondLst>
                                  <p:childTnLst>
                                    <p:animClr clrSpc="rgb" dir="cw">
                                      <p:cBhvr override="childStyle">
                                        <p:cTn id="47" dur="2000" fill="hold"/>
                                        <p:tgtEl>
                                          <p:spTgt spid="8">
                                            <p:txEl>
                                              <p:pRg st="4" end="4"/>
                                            </p:txEl>
                                          </p:spTgt>
                                        </p:tgtEl>
                                        <p:attrNameLst>
                                          <p:attrName>style.color</p:attrName>
                                        </p:attrNameLst>
                                      </p:cBhvr>
                                      <p:to>
                                        <a:srgbClr val="F4F715"/>
                                      </p:to>
                                    </p:animClr>
                                  </p:childTnLst>
                                </p:cTn>
                              </p:par>
                              <p:par>
                                <p:cTn id="48" presetID="5" presetClass="emph" presetSubtype="1" nodeType="withEffect">
                                  <p:stCondLst>
                                    <p:cond delay="0"/>
                                  </p:stCondLst>
                                  <p:childTnLst>
                                    <p:set>
                                      <p:cBhvr override="childStyle">
                                        <p:cTn id="49" dur="indefinite"/>
                                        <p:tgtEl>
                                          <p:spTgt spid="8">
                                            <p:txEl>
                                              <p:pRg st="4" end="4"/>
                                            </p:txEl>
                                          </p:spTgt>
                                        </p:tgtEl>
                                        <p:attrNameLst>
                                          <p:attrName>style.fontStyle</p:attrName>
                                        </p:attrNameLst>
                                      </p:cBhvr>
                                      <p:to>
                                        <p:strVal val="normal"/>
                                      </p:to>
                                    </p:set>
                                    <p:set>
                                      <p:cBhvr override="childStyle">
                                        <p:cTn id="50" dur="indefinite"/>
                                        <p:tgtEl>
                                          <p:spTgt spid="8">
                                            <p:txEl>
                                              <p:pRg st="4" end="4"/>
                                            </p:txEl>
                                          </p:spTgt>
                                        </p:tgtEl>
                                        <p:attrNameLst>
                                          <p:attrName>style.fontWeight</p:attrName>
                                        </p:attrNameLst>
                                      </p:cBhvr>
                                      <p:to>
                                        <p:strVal val="bold"/>
                                      </p:to>
                                    </p:set>
                                    <p:set>
                                      <p:cBhvr override="childStyle">
                                        <p:cTn id="51" dur="indefinite"/>
                                        <p:tgtEl>
                                          <p:spTgt spid="8">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p:bldP spid="8" grpId="0"/>
      <p:bldP spid="8" grpId="2" build="allAtOnce"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extern</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b="1">
                <a:solidFill>
                  <a:srgbClr val="FF0000"/>
                </a:solidFill>
              </a:rPr>
              <a:t>First File: main.c</a:t>
            </a:r>
          </a:p>
          <a:p>
            <a:pPr>
              <a:lnSpc>
                <a:spcPct val="150000"/>
              </a:lnSpc>
            </a:pPr>
            <a:r>
              <a:rPr lang="en-US">
                <a:solidFill>
                  <a:schemeClr val="bg1"/>
                </a:solidFill>
              </a:rPr>
              <a:t>#include &lt;stdio.h&gt;</a:t>
            </a:r>
          </a:p>
          <a:p>
            <a:pPr>
              <a:lnSpc>
                <a:spcPct val="150000"/>
              </a:lnSpc>
            </a:pPr>
            <a:r>
              <a:rPr lang="en-US">
                <a:solidFill>
                  <a:schemeClr val="bg1"/>
                </a:solidFill>
              </a:rPr>
              <a:t> int count;</a:t>
            </a:r>
          </a:p>
          <a:p>
            <a:pPr>
              <a:lnSpc>
                <a:spcPct val="150000"/>
              </a:lnSpc>
            </a:pPr>
            <a:r>
              <a:rPr lang="en-US">
                <a:solidFill>
                  <a:schemeClr val="bg1"/>
                </a:solidFill>
              </a:rPr>
              <a:t>void main() {</a:t>
            </a:r>
          </a:p>
          <a:p>
            <a:pPr>
              <a:lnSpc>
                <a:spcPct val="150000"/>
              </a:lnSpc>
            </a:pPr>
            <a:r>
              <a:rPr lang="en-US">
                <a:solidFill>
                  <a:schemeClr val="bg1"/>
                </a:solidFill>
              </a:rPr>
              <a:t>   count = 5;</a:t>
            </a:r>
          </a:p>
          <a:p>
            <a:pPr>
              <a:lnSpc>
                <a:spcPct val="150000"/>
              </a:lnSpc>
            </a:pPr>
            <a:r>
              <a:rPr lang="en-US">
                <a:solidFill>
                  <a:schemeClr val="bg1"/>
                </a:solidFill>
              </a:rPr>
              <a:t>  }</a:t>
            </a:r>
          </a:p>
          <a:p>
            <a:pPr>
              <a:lnSpc>
                <a:spcPct val="150000"/>
              </a:lnSpc>
            </a:pPr>
            <a:r>
              <a:rPr lang="en-US" b="1">
                <a:solidFill>
                  <a:srgbClr val="FF0000"/>
                </a:solidFill>
              </a:rPr>
              <a:t>Second File: support.c</a:t>
            </a:r>
          </a:p>
          <a:p>
            <a:pPr>
              <a:lnSpc>
                <a:spcPct val="150000"/>
              </a:lnSpc>
            </a:pPr>
            <a:r>
              <a:rPr lang="en-US">
                <a:solidFill>
                  <a:schemeClr val="bg1"/>
                </a:solidFill>
              </a:rPr>
              <a:t>#include &lt;stdio.h&gt;</a:t>
            </a:r>
          </a:p>
          <a:p>
            <a:pPr>
              <a:lnSpc>
                <a:spcPct val="150000"/>
              </a:lnSpc>
            </a:pPr>
            <a:r>
              <a:rPr lang="en-US">
                <a:solidFill>
                  <a:schemeClr val="bg1"/>
                </a:solidFill>
              </a:rPr>
              <a:t> </a:t>
            </a:r>
            <a:r>
              <a:rPr lang="en-US" b="1">
                <a:solidFill>
                  <a:srgbClr val="FFFF00"/>
                </a:solidFill>
              </a:rPr>
              <a:t>extern </a:t>
            </a:r>
            <a:r>
              <a:rPr lang="en-US">
                <a:solidFill>
                  <a:schemeClr val="bg1"/>
                </a:solidFill>
              </a:rPr>
              <a:t>int count;</a:t>
            </a:r>
          </a:p>
          <a:p>
            <a:pPr>
              <a:lnSpc>
                <a:spcPct val="150000"/>
              </a:lnSpc>
            </a:pPr>
            <a:r>
              <a:rPr lang="en-US">
                <a:solidFill>
                  <a:schemeClr val="bg1"/>
                </a:solidFill>
              </a:rPr>
              <a:t> void main() {</a:t>
            </a:r>
          </a:p>
          <a:p>
            <a:pPr>
              <a:lnSpc>
                <a:spcPct val="150000"/>
              </a:lnSpc>
            </a:pPr>
            <a:r>
              <a:rPr lang="en-US">
                <a:solidFill>
                  <a:schemeClr val="bg1"/>
                </a:solidFill>
              </a:rPr>
              <a:t>printf(“count is : %d”, count);</a:t>
            </a:r>
          </a:p>
          <a:p>
            <a:pPr>
              <a:lnSpc>
                <a:spcPct val="150000"/>
              </a:lnSpc>
            </a:pPr>
            <a:r>
              <a:rPr lang="en-US">
                <a:solidFill>
                  <a:schemeClr val="bg1"/>
                </a:solidFill>
              </a:rPr>
              <a:t>}</a:t>
            </a:r>
          </a:p>
        </p:txBody>
      </p:sp>
      <p:sp>
        <p:nvSpPr>
          <p:cNvPr id="3" name="Text Box 2"/>
          <p:cNvSpPr txBox="1"/>
          <p:nvPr/>
        </p:nvSpPr>
        <p:spPr>
          <a:xfrm>
            <a:off x="4127500" y="1448118"/>
            <a:ext cx="4763135" cy="922020"/>
          </a:xfrm>
          <a:prstGeom prst="rect">
            <a:avLst/>
          </a:prstGeom>
          <a:noFill/>
        </p:spPr>
        <p:txBody>
          <a:bodyPr wrap="square" rtlCol="0">
            <a:spAutoFit/>
          </a:bodyPr>
          <a:lstStyle/>
          <a:p>
            <a:pPr>
              <a:lnSpc>
                <a:spcPct val="150000"/>
              </a:lnSpc>
            </a:pPr>
            <a:r>
              <a:rPr lang="en-US"/>
              <a:t>- count - declared as an Global variable</a:t>
            </a:r>
          </a:p>
          <a:p>
            <a:pPr>
              <a:lnSpc>
                <a:spcPct val="150000"/>
              </a:lnSpc>
            </a:pPr>
            <a:r>
              <a:rPr lang="en-US"/>
              <a:t>&amp; defined as count=5  (first file) </a:t>
            </a:r>
          </a:p>
        </p:txBody>
      </p:sp>
      <p:sp>
        <p:nvSpPr>
          <p:cNvPr id="9" name="Text Box 8"/>
          <p:cNvSpPr txBox="1"/>
          <p:nvPr/>
        </p:nvSpPr>
        <p:spPr>
          <a:xfrm>
            <a:off x="4058285" y="2575243"/>
            <a:ext cx="4340225" cy="1337945"/>
          </a:xfrm>
          <a:prstGeom prst="rect">
            <a:avLst/>
          </a:prstGeom>
          <a:noFill/>
        </p:spPr>
        <p:txBody>
          <a:bodyPr wrap="square" rtlCol="0" anchor="t">
            <a:spAutoFit/>
          </a:bodyPr>
          <a:lstStyle/>
          <a:p>
            <a:pPr>
              <a:lnSpc>
                <a:spcPct val="150000"/>
              </a:lnSpc>
            </a:pPr>
            <a:r>
              <a:rPr lang="en-US"/>
              <a:t>- extern keyword refers to the global variable that is declared somewhere else. (second file)</a:t>
            </a:r>
          </a:p>
        </p:txBody>
      </p:sp>
      <p:sp>
        <p:nvSpPr>
          <p:cNvPr id="12" name="TextBox 11"/>
          <p:cNvSpPr txBox="1"/>
          <p:nvPr/>
        </p:nvSpPr>
        <p:spPr>
          <a:xfrm>
            <a:off x="6948264" y="372464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count is : 5</a:t>
            </a:r>
          </a:p>
        </p:txBody>
      </p:sp>
      <p:pic>
        <p:nvPicPr>
          <p:cNvPr id="8" name="Picture 7">
            <a:extLst>
              <a:ext uri="{FF2B5EF4-FFF2-40B4-BE49-F238E27FC236}">
                <a16:creationId xmlns:a16="http://schemas.microsoft.com/office/drawing/2014/main" xmlns="" id="{545466AA-B9D2-465B-8548-CF71C6B0B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extern</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b="1">
                <a:solidFill>
                  <a:srgbClr val="FF0000"/>
                </a:solidFill>
              </a:rPr>
              <a:t>First File: main.c</a:t>
            </a:r>
          </a:p>
          <a:p>
            <a:pPr>
              <a:lnSpc>
                <a:spcPct val="150000"/>
              </a:lnSpc>
            </a:pPr>
            <a:r>
              <a:rPr lang="en-US">
                <a:solidFill>
                  <a:schemeClr val="bg1"/>
                </a:solidFill>
              </a:rPr>
              <a:t>#include &lt;stdio.h&gt;</a:t>
            </a:r>
          </a:p>
          <a:p>
            <a:pPr>
              <a:lnSpc>
                <a:spcPct val="150000"/>
              </a:lnSpc>
            </a:pPr>
            <a:r>
              <a:rPr lang="en-US">
                <a:solidFill>
                  <a:schemeClr val="bg1"/>
                </a:solidFill>
              </a:rPr>
              <a:t> int count;</a:t>
            </a:r>
          </a:p>
          <a:p>
            <a:pPr>
              <a:lnSpc>
                <a:spcPct val="150000"/>
              </a:lnSpc>
            </a:pPr>
            <a:r>
              <a:rPr lang="en-US">
                <a:solidFill>
                  <a:schemeClr val="bg1"/>
                </a:solidFill>
              </a:rPr>
              <a:t>void main() {</a:t>
            </a:r>
          </a:p>
          <a:p>
            <a:pPr>
              <a:lnSpc>
                <a:spcPct val="150000"/>
              </a:lnSpc>
            </a:pPr>
            <a:r>
              <a:rPr lang="en-US">
                <a:solidFill>
                  <a:schemeClr val="bg1"/>
                </a:solidFill>
              </a:rPr>
              <a:t>   count = 5;</a:t>
            </a:r>
          </a:p>
          <a:p>
            <a:pPr>
              <a:lnSpc>
                <a:spcPct val="150000"/>
              </a:lnSpc>
            </a:pPr>
            <a:r>
              <a:rPr lang="en-US">
                <a:solidFill>
                  <a:schemeClr val="bg1"/>
                </a:solidFill>
              </a:rPr>
              <a:t>  }</a:t>
            </a:r>
          </a:p>
          <a:p>
            <a:pPr>
              <a:lnSpc>
                <a:spcPct val="150000"/>
              </a:lnSpc>
            </a:pPr>
            <a:r>
              <a:rPr lang="en-US" b="1">
                <a:solidFill>
                  <a:srgbClr val="FF0000"/>
                </a:solidFill>
              </a:rPr>
              <a:t>Second File: support.c</a:t>
            </a:r>
          </a:p>
          <a:p>
            <a:pPr>
              <a:lnSpc>
                <a:spcPct val="150000"/>
              </a:lnSpc>
            </a:pPr>
            <a:r>
              <a:rPr lang="en-US">
                <a:solidFill>
                  <a:schemeClr val="bg1"/>
                </a:solidFill>
              </a:rPr>
              <a:t>#include &lt;stdio.h&gt;</a:t>
            </a:r>
          </a:p>
          <a:p>
            <a:pPr>
              <a:lnSpc>
                <a:spcPct val="150000"/>
              </a:lnSpc>
            </a:pPr>
            <a:r>
              <a:rPr lang="en-US">
                <a:solidFill>
                  <a:schemeClr val="bg1"/>
                </a:solidFill>
              </a:rPr>
              <a:t> </a:t>
            </a:r>
            <a:r>
              <a:rPr lang="en-US" b="1">
                <a:solidFill>
                  <a:srgbClr val="FFFF00"/>
                </a:solidFill>
              </a:rPr>
              <a:t>extern </a:t>
            </a:r>
            <a:r>
              <a:rPr lang="en-US">
                <a:solidFill>
                  <a:schemeClr val="bg1"/>
                </a:solidFill>
              </a:rPr>
              <a:t>int </a:t>
            </a:r>
            <a:r>
              <a:rPr lang="en-US" b="1">
                <a:solidFill>
                  <a:srgbClr val="92D050"/>
                </a:solidFill>
              </a:rPr>
              <a:t>count = 10</a:t>
            </a:r>
            <a:r>
              <a:rPr lang="en-US">
                <a:solidFill>
                  <a:schemeClr val="bg1"/>
                </a:solidFill>
              </a:rPr>
              <a:t>;</a:t>
            </a:r>
          </a:p>
          <a:p>
            <a:pPr>
              <a:lnSpc>
                <a:spcPct val="150000"/>
              </a:lnSpc>
            </a:pPr>
            <a:r>
              <a:rPr lang="en-US">
                <a:solidFill>
                  <a:schemeClr val="bg1"/>
                </a:solidFill>
              </a:rPr>
              <a:t> void main() {</a:t>
            </a:r>
          </a:p>
          <a:p>
            <a:pPr>
              <a:lnSpc>
                <a:spcPct val="150000"/>
              </a:lnSpc>
            </a:pPr>
            <a:r>
              <a:rPr lang="en-US">
                <a:solidFill>
                  <a:schemeClr val="bg1"/>
                </a:solidFill>
              </a:rPr>
              <a:t>printf(“count is : %d”, count);</a:t>
            </a:r>
          </a:p>
          <a:p>
            <a:pPr>
              <a:lnSpc>
                <a:spcPct val="150000"/>
              </a:lnSpc>
            </a:pPr>
            <a:r>
              <a:rPr lang="en-US">
                <a:solidFill>
                  <a:schemeClr val="bg1"/>
                </a:solidFill>
              </a:rPr>
              <a:t>}</a:t>
            </a:r>
          </a:p>
        </p:txBody>
      </p:sp>
      <p:sp>
        <p:nvSpPr>
          <p:cNvPr id="3" name="Text Box 2"/>
          <p:cNvSpPr txBox="1"/>
          <p:nvPr/>
        </p:nvSpPr>
        <p:spPr>
          <a:xfrm>
            <a:off x="4127500" y="1448118"/>
            <a:ext cx="4763135" cy="2584450"/>
          </a:xfrm>
          <a:prstGeom prst="rect">
            <a:avLst/>
          </a:prstGeom>
          <a:noFill/>
        </p:spPr>
        <p:txBody>
          <a:bodyPr wrap="square" rtlCol="0">
            <a:spAutoFit/>
          </a:bodyPr>
          <a:lstStyle/>
          <a:p>
            <a:pPr>
              <a:lnSpc>
                <a:spcPct val="150000"/>
              </a:lnSpc>
            </a:pPr>
            <a:r>
              <a:rPr lang="en-US"/>
              <a:t>- When we use extern keyword, the variable cannot be intialized. </a:t>
            </a:r>
          </a:p>
          <a:p>
            <a:pPr>
              <a:lnSpc>
                <a:spcPct val="150000"/>
              </a:lnSpc>
            </a:pPr>
            <a:endParaRPr lang="en-US"/>
          </a:p>
          <a:p>
            <a:pPr>
              <a:lnSpc>
                <a:spcPct val="150000"/>
              </a:lnSpc>
            </a:pPr>
            <a:r>
              <a:rPr lang="en-US"/>
              <a:t>( Because it's just referring to the same memory location which was pre-defined in other program for the variable count)</a:t>
            </a:r>
          </a:p>
        </p:txBody>
      </p:sp>
      <p:sp>
        <p:nvSpPr>
          <p:cNvPr id="12" name="TextBox 11"/>
          <p:cNvSpPr txBox="1"/>
          <p:nvPr/>
        </p:nvSpPr>
        <p:spPr>
          <a:xfrm>
            <a:off x="7020019" y="388085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Error</a:t>
            </a:r>
          </a:p>
        </p:txBody>
      </p:sp>
      <p:pic>
        <p:nvPicPr>
          <p:cNvPr id="1027" name="Picture 3" descr="C:\Users\nivethaa\AppData\Local\Microsoft\Windows\Temporary Internet Files\Content.IE5\CI5ZGQWT\500px-RedX.svg[1].png"/>
          <p:cNvPicPr>
            <a:picLocks noGrp="1" noChangeAspect="1" noChangeArrowheads="1"/>
          </p:cNvPicPr>
          <p:nvPr>
            <p:ph idx="1"/>
          </p:nvPr>
        </p:nvPicPr>
        <p:blipFill>
          <a:blip r:embed="rId3" cstate="print"/>
          <a:srcRect/>
          <a:stretch>
            <a:fillRect/>
          </a:stretch>
        </p:blipFill>
        <p:spPr bwMode="auto">
          <a:xfrm>
            <a:off x="2486025" y="3342323"/>
            <a:ext cx="507365" cy="50736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1000" fill="hold"/>
                                        <p:tgtEl>
                                          <p:spTgt spid="1027"/>
                                        </p:tgtEl>
                                        <p:attrNameLst>
                                          <p:attrName>ppt_w</p:attrName>
                                        </p:attrNameLst>
                                      </p:cBhvr>
                                      <p:tavLst>
                                        <p:tav tm="0">
                                          <p:val>
                                            <p:strVal val="#ppt_w*0.70"/>
                                          </p:val>
                                        </p:tav>
                                        <p:tav tm="100000">
                                          <p:val>
                                            <p:strVal val="#ppt_w"/>
                                          </p:val>
                                        </p:tav>
                                      </p:tavLst>
                                    </p:anim>
                                    <p:anim calcmode="lin" valueType="num">
                                      <p:cBhvr>
                                        <p:cTn id="12" dur="1000" fill="hold"/>
                                        <p:tgtEl>
                                          <p:spTgt spid="1027"/>
                                        </p:tgtEl>
                                        <p:attrNameLst>
                                          <p:attrName>ppt_h</p:attrName>
                                        </p:attrNameLst>
                                      </p:cBhvr>
                                      <p:tavLst>
                                        <p:tav tm="0">
                                          <p:val>
                                            <p:strVal val="#ppt_h"/>
                                          </p:val>
                                        </p:tav>
                                        <p:tav tm="100000">
                                          <p:val>
                                            <p:strVal val="#ppt_h"/>
                                          </p:val>
                                        </p:tav>
                                      </p:tavLst>
                                    </p:anim>
                                    <p:animEffect transition="in" filter="fade">
                                      <p:cBhvr>
                                        <p:cTn id="13" dur="10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a:solidFill>
                  <a:schemeClr val="bg1"/>
                </a:solidFill>
              </a:rPr>
              <a:t>{</a:t>
            </a:r>
          </a:p>
          <a:p>
            <a:pPr>
              <a:lnSpc>
                <a:spcPct val="150000"/>
              </a:lnSpc>
            </a:pPr>
            <a:r>
              <a:rPr lang="en-US" b="1">
                <a:solidFill>
                  <a:schemeClr val="bg1"/>
                </a:solidFill>
              </a:rPr>
              <a:t>  int count = 0;</a:t>
            </a:r>
          </a:p>
          <a:p>
            <a:pPr>
              <a:lnSpc>
                <a:spcPct val="150000"/>
              </a:lnSpc>
            </a:pPr>
            <a:r>
              <a:rPr lang="en-US">
                <a:solidFill>
                  <a:schemeClr val="bg1"/>
                </a:solidFill>
              </a:rPr>
              <a:t>  count++;</a:t>
            </a:r>
          </a:p>
          <a:p>
            <a:pPr>
              <a:lnSpc>
                <a:spcPct val="150000"/>
              </a:lnSpc>
            </a:pPr>
            <a:r>
              <a:rPr lang="en-US">
                <a:solidFill>
                  <a:schemeClr val="bg1"/>
                </a:solidFill>
              </a:rPr>
              <a:t>  return count;</a:t>
            </a:r>
          </a:p>
          <a:p>
            <a:pPr>
              <a:lnSpc>
                <a:spcPct val="150000"/>
              </a:lnSpc>
            </a:pPr>
            <a:r>
              <a:rPr lang="en-US">
                <a:solidFill>
                  <a:schemeClr val="bg1"/>
                </a:solidFill>
              </a:rPr>
              <a:t>}</a:t>
            </a:r>
          </a:p>
          <a:p>
            <a:pPr>
              <a:lnSpc>
                <a:spcPct val="150000"/>
              </a:lnSpc>
            </a:pPr>
            <a:r>
              <a:rPr lang="en-US">
                <a:solidFill>
                  <a:schemeClr val="bg1"/>
                </a:solidFill>
              </a:rPr>
              <a:t> </a:t>
            </a:r>
            <a:r>
              <a:rPr lang="en-US">
                <a:solidFill>
                  <a:srgbClr val="F4F715"/>
                </a:solidFill>
              </a:rPr>
              <a:t> int main() </a:t>
            </a:r>
            <a:r>
              <a:rPr lang="en-US" b="1">
                <a:solidFill>
                  <a:srgbClr val="F4F715"/>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638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1035" r:id="rId4" imgW="1543050" imgH="2209800" progId="PBrush">
                  <p:embed/>
                </p:oleObj>
              </mc:Choice>
              <mc:Fallback>
                <p:oleObj r:id="rId4" imgW="1543050" imgH="2209800" progId="PBrush">
                  <p:embed/>
                  <p:pic>
                    <p:nvPicPr>
                      <p:cNvPr id="0" name="Picture 1024"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75260" y="1561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2174240" y="1346518"/>
            <a:ext cx="1446530" cy="429895"/>
          </a:xfrm>
          <a:prstGeom prst="rect">
            <a:avLst/>
          </a:prstGeom>
        </p:spPr>
        <p:txBody>
          <a:bodyPr wrap="square">
            <a:spAutoFit/>
          </a:bodyPr>
          <a:lstStyle/>
          <a:p>
            <a:pPr algn="ctr"/>
            <a:r>
              <a:rPr lang="en-US" sz="2200" dirty="0"/>
              <a:t>count = 0</a:t>
            </a:r>
          </a:p>
        </p:txBody>
      </p:sp>
      <p:sp>
        <p:nvSpPr>
          <p:cNvPr id="24" name="TextBox 15"/>
          <p:cNvSpPr txBox="1"/>
          <p:nvPr/>
        </p:nvSpPr>
        <p:spPr>
          <a:xfrm>
            <a:off x="5371505" y="1214570"/>
            <a:ext cx="1510665" cy="368300"/>
          </a:xfrm>
          <a:prstGeom prst="rect">
            <a:avLst/>
          </a:prstGeom>
          <a:noFill/>
        </p:spPr>
        <p:txBody>
          <a:bodyPr wrap="none" rtlCol="0">
            <a:spAutoFit/>
          </a:bodyPr>
          <a:lstStyle/>
          <a:p>
            <a:r>
              <a:rPr lang="en-US" b="1" dirty="0">
                <a:solidFill>
                  <a:schemeClr val="tx1"/>
                </a:solidFill>
              </a:rPr>
              <a:t>Data Segment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1"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Right)">
                                      <p:cBhvr>
                                        <p:cTn id="12" dur="1000"/>
                                        <p:tgtEl>
                                          <p:spTgt spid="2">
                                            <p:txEl>
                                              <p:pRg st="0" end="0"/>
                                            </p:txEl>
                                          </p:spTgt>
                                        </p:tgtEl>
                                      </p:cBhvr>
                                    </p:animEffect>
                                  </p:childTnLst>
                                </p:cTn>
                              </p:par>
                              <p:par>
                                <p:cTn id="13" presetID="18" presetClass="entr" presetSubtype="6" fill="hold" grpId="1"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strips(downRight)">
                                      <p:cBhvr>
                                        <p:cTn id="15" dur="1000"/>
                                        <p:tgtEl>
                                          <p:spTgt spid="2">
                                            <p:txEl>
                                              <p:pRg st="1" end="1"/>
                                            </p:txEl>
                                          </p:spTgt>
                                        </p:tgtEl>
                                      </p:cBhvr>
                                    </p:animEffect>
                                  </p:childTnLst>
                                </p:cTn>
                              </p:par>
                              <p:par>
                                <p:cTn id="16" presetID="18" presetClass="entr" presetSubtype="6" fill="hold" grpId="1"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strips(downRight)">
                                      <p:cBhvr>
                                        <p:cTn id="18" dur="1000"/>
                                        <p:tgtEl>
                                          <p:spTgt spid="2">
                                            <p:txEl>
                                              <p:pRg st="2" end="2"/>
                                            </p:txEl>
                                          </p:spTgt>
                                        </p:tgtEl>
                                      </p:cBhvr>
                                    </p:animEffect>
                                  </p:childTnLst>
                                </p:cTn>
                              </p:par>
                              <p:par>
                                <p:cTn id="19" presetID="18" presetClass="entr" presetSubtype="6" fill="hold" grpId="1"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strips(downRight)">
                                      <p:cBhvr>
                                        <p:cTn id="21" dur="1000"/>
                                        <p:tgtEl>
                                          <p:spTgt spid="2">
                                            <p:txEl>
                                              <p:pRg st="3" end="3"/>
                                            </p:txEl>
                                          </p:spTgt>
                                        </p:tgtEl>
                                      </p:cBhvr>
                                    </p:animEffect>
                                  </p:childTnLst>
                                </p:cTn>
                              </p:par>
                              <p:par>
                                <p:cTn id="22" presetID="18" presetClass="entr" presetSubtype="6" fill="hold" grpId="1"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strips(downRight)">
                                      <p:cBhvr>
                                        <p:cTn id="24" dur="1000"/>
                                        <p:tgtEl>
                                          <p:spTgt spid="2">
                                            <p:txEl>
                                              <p:pRg st="4" end="4"/>
                                            </p:txEl>
                                          </p:spTgt>
                                        </p:tgtEl>
                                      </p:cBhvr>
                                    </p:animEffect>
                                  </p:childTnLst>
                                </p:cTn>
                              </p:par>
                              <p:par>
                                <p:cTn id="25" presetID="18" presetClass="entr" presetSubtype="6" fill="hold" grpId="1"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1000"/>
                                        <p:tgtEl>
                                          <p:spTgt spid="2">
                                            <p:txEl>
                                              <p:pRg st="5" end="5"/>
                                            </p:txEl>
                                          </p:spTgt>
                                        </p:tgtEl>
                                      </p:cBhvr>
                                    </p:animEffect>
                                  </p:childTnLst>
                                </p:cTn>
                              </p:par>
                              <p:par>
                                <p:cTn id="28" presetID="18" presetClass="entr" presetSubtype="6" fill="hold" grpId="1"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strips(downRight)">
                                      <p:cBhvr>
                                        <p:cTn id="30" dur="1000"/>
                                        <p:tgtEl>
                                          <p:spTgt spid="2">
                                            <p:txEl>
                                              <p:pRg st="6" end="6"/>
                                            </p:txEl>
                                          </p:spTgt>
                                        </p:tgtEl>
                                      </p:cBhvr>
                                    </p:animEffect>
                                  </p:childTnLst>
                                </p:cTn>
                              </p:par>
                              <p:par>
                                <p:cTn id="31" presetID="18" presetClass="entr" presetSubtype="6" fill="hold" grpId="1"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strips(downRight)">
                                      <p:cBhvr>
                                        <p:cTn id="33" dur="1000"/>
                                        <p:tgtEl>
                                          <p:spTgt spid="2">
                                            <p:txEl>
                                              <p:pRg st="7" end="7"/>
                                            </p:txEl>
                                          </p:spTgt>
                                        </p:tgtEl>
                                      </p:cBhvr>
                                    </p:animEffect>
                                  </p:childTnLst>
                                </p:cTn>
                              </p:par>
                              <p:par>
                                <p:cTn id="34" presetID="18" presetClass="entr" presetSubtype="6" fill="hold" grpId="1"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strips(downRight)">
                                      <p:cBhvr>
                                        <p:cTn id="36" dur="1000"/>
                                        <p:tgtEl>
                                          <p:spTgt spid="2">
                                            <p:txEl>
                                              <p:pRg st="8" end="8"/>
                                            </p:txEl>
                                          </p:spTgt>
                                        </p:tgtEl>
                                      </p:cBhvr>
                                    </p:animEffect>
                                  </p:childTnLst>
                                </p:cTn>
                              </p:par>
                              <p:par>
                                <p:cTn id="37" presetID="18" presetClass="entr" presetSubtype="6" fill="hold" grpId="1"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strips(downRight)">
                                      <p:cBhvr>
                                        <p:cTn id="39" dur="1000"/>
                                        <p:tgtEl>
                                          <p:spTgt spid="2">
                                            <p:txEl>
                                              <p:pRg st="9" end="9"/>
                                            </p:txEl>
                                          </p:spTgt>
                                        </p:tgtEl>
                                      </p:cBhvr>
                                    </p:animEffect>
                                  </p:childTnLst>
                                </p:cTn>
                              </p:par>
                              <p:par>
                                <p:cTn id="40" presetID="18" presetClass="entr" presetSubtype="6" fill="hold" grpId="1"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strips(downRight)">
                                      <p:cBhvr>
                                        <p:cTn id="42" dur="1000"/>
                                        <p:tgtEl>
                                          <p:spTgt spid="2">
                                            <p:txEl>
                                              <p:pRg st="10" end="10"/>
                                            </p:txEl>
                                          </p:spTgt>
                                        </p:tgtEl>
                                      </p:cBhvr>
                                    </p:animEffect>
                                  </p:childTnLst>
                                </p:cTn>
                              </p:par>
                              <p:par>
                                <p:cTn id="43" presetID="18" presetClass="entr" presetSubtype="6" fill="hold" grpId="1" nodeType="with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strips(downRight)">
                                      <p:cBhvr>
                                        <p:cTn id="45" dur="1000"/>
                                        <p:tgtEl>
                                          <p:spTgt spid="2">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nodeType="clickEffect">
                                  <p:stCondLst>
                                    <p:cond delay="0"/>
                                  </p:stCondLst>
                                  <p:childTnLst>
                                    <p:animClr clrSpc="rgb" dir="cw">
                                      <p:cBhvr override="childStyle">
                                        <p:cTn id="49" dur="500" fill="hold"/>
                                        <p:tgtEl>
                                          <p:spTgt spid="2">
                                            <p:txEl>
                                              <p:pRg st="7" end="7"/>
                                            </p:txEl>
                                          </p:spTgt>
                                        </p:tgtEl>
                                        <p:attrNameLst>
                                          <p:attrName>style.color</p:attrName>
                                        </p:attrNameLst>
                                      </p:cBhvr>
                                      <p:to>
                                        <a:schemeClr val="bg1"/>
                                      </p:to>
                                    </p:animClr>
                                  </p:childTnLst>
                                </p:cTn>
                              </p:par>
                              <p:par>
                                <p:cTn id="50" presetID="22" presetClass="entr" presetSubtype="8"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1000"/>
                                        <p:tgtEl>
                                          <p:spTgt spid="11"/>
                                        </p:tgtEl>
                                      </p:cBhvr>
                                    </p:animEffect>
                                  </p:childTnLst>
                                </p:cTn>
                              </p:par>
                              <p:par>
                                <p:cTn id="53" presetID="3" presetClass="emph" presetSubtype="2" fill="hold" nodeType="withEffect">
                                  <p:stCondLst>
                                    <p:cond delay="0"/>
                                  </p:stCondLst>
                                  <p:childTnLst>
                                    <p:animClr clrSpc="rgb" dir="cw">
                                      <p:cBhvr override="childStyle">
                                        <p:cTn id="54" dur="500" fill="hold"/>
                                        <p:tgtEl>
                                          <p:spTgt spid="2">
                                            <p:txEl>
                                              <p:pRg st="8" end="8"/>
                                            </p:txEl>
                                          </p:spTgt>
                                        </p:tgtEl>
                                        <p:attrNameLst>
                                          <p:attrName>style.color</p:attrName>
                                        </p:attrNameLst>
                                      </p:cBhvr>
                                      <p:to>
                                        <a:srgbClr val="F4F715"/>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500" fill="hold"/>
                                        <p:tgtEl>
                                          <p:spTgt spid="2">
                                            <p:txEl>
                                              <p:pRg st="1" end="1"/>
                                            </p:txEl>
                                          </p:spTgt>
                                        </p:tgtEl>
                                        <p:attrNameLst>
                                          <p:attrName>style.color</p:attrName>
                                        </p:attrNameLst>
                                      </p:cBhvr>
                                      <p:to>
                                        <a:srgbClr val="F4F715"/>
                                      </p:to>
                                    </p:animClr>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1000"/>
                                        <p:tgtEl>
                                          <p:spTgt spid="9"/>
                                        </p:tgtEl>
                                      </p:cBhvr>
                                    </p:animEffect>
                                  </p:childTnLst>
                                </p:cTn>
                              </p:par>
                              <p:par>
                                <p:cTn id="64" presetID="3" presetClass="emph" presetSubtype="2" fill="hold" nodeType="withEffect">
                                  <p:stCondLst>
                                    <p:cond delay="0"/>
                                  </p:stCondLst>
                                  <p:childTnLst>
                                    <p:animClr clrSpc="rgb" dir="cw">
                                      <p:cBhvr override="childStyle">
                                        <p:cTn id="65" dur="500" fill="hold"/>
                                        <p:tgtEl>
                                          <p:spTgt spid="2">
                                            <p:txEl>
                                              <p:pRg st="1" end="1"/>
                                            </p:txEl>
                                          </p:spTgt>
                                        </p:tgtEl>
                                        <p:attrNameLst>
                                          <p:attrName>style.color</p:attrName>
                                        </p:attrNameLst>
                                      </p:cBhvr>
                                      <p:to>
                                        <a:schemeClr val="bg1"/>
                                      </p:to>
                                    </p:animClr>
                                  </p:childTnLst>
                                </p:cTn>
                              </p:par>
                              <p:par>
                                <p:cTn id="66" presetID="3" presetClass="emph" presetSubtype="2" fill="hold" nodeType="withEffect">
                                  <p:stCondLst>
                                    <p:cond delay="0"/>
                                  </p:stCondLst>
                                  <p:childTnLst>
                                    <p:animClr clrSpc="rgb" dir="cw">
                                      <p:cBhvr override="childStyle">
                                        <p:cTn id="67" dur="500" fill="hold"/>
                                        <p:tgtEl>
                                          <p:spTgt spid="2">
                                            <p:txEl>
                                              <p:pRg st="3" end="3"/>
                                            </p:txEl>
                                          </p:spTgt>
                                        </p:tgtEl>
                                        <p:attrNameLst>
                                          <p:attrName>style.color</p:attrName>
                                        </p:attrNameLst>
                                      </p:cBhvr>
                                      <p:to>
                                        <a:srgbClr val="F4F715"/>
                                      </p:to>
                                    </p:animClr>
                                  </p:childTnLst>
                                </p:cTn>
                              </p:par>
                              <p:par>
                                <p:cTn id="68" presetID="29"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1000" fill="hold"/>
                                        <p:tgtEl>
                                          <p:spTgt spid="24"/>
                                        </p:tgtEl>
                                        <p:attrNameLst>
                                          <p:attrName>ppt_x</p:attrName>
                                        </p:attrNameLst>
                                      </p:cBhvr>
                                      <p:tavLst>
                                        <p:tav tm="0">
                                          <p:val>
                                            <p:strVal val="#ppt_x-.2"/>
                                          </p:val>
                                        </p:tav>
                                        <p:tav tm="100000">
                                          <p:val>
                                            <p:strVal val="#ppt_x"/>
                                          </p:val>
                                        </p:tav>
                                      </p:tavLst>
                                    </p:anim>
                                    <p:anim calcmode="lin" valueType="num">
                                      <p:cBhvr>
                                        <p:cTn id="71"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4"/>
                                        </p:tgtEl>
                                      </p:cBhvr>
                                    </p:animEffect>
                                  </p:childTnLst>
                                </p:cTn>
                              </p:par>
                              <p:par>
                                <p:cTn id="73" presetID="55"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p:cTn id="75" dur="1000" fill="hold"/>
                                        <p:tgtEl>
                                          <p:spTgt spid="8"/>
                                        </p:tgtEl>
                                        <p:attrNameLst>
                                          <p:attrName>ppt_w</p:attrName>
                                        </p:attrNameLst>
                                      </p:cBhvr>
                                      <p:tavLst>
                                        <p:tav tm="0">
                                          <p:val>
                                            <p:strVal val="#ppt_w*0.70"/>
                                          </p:val>
                                        </p:tav>
                                        <p:tav tm="100000">
                                          <p:val>
                                            <p:strVal val="#ppt_w"/>
                                          </p:val>
                                        </p:tav>
                                      </p:tavLst>
                                    </p:anim>
                                    <p:anim calcmode="lin" valueType="num">
                                      <p:cBhvr>
                                        <p:cTn id="76" dur="1000" fill="hold"/>
                                        <p:tgtEl>
                                          <p:spTgt spid="8"/>
                                        </p:tgtEl>
                                        <p:attrNameLst>
                                          <p:attrName>ppt_h</p:attrName>
                                        </p:attrNameLst>
                                      </p:cBhvr>
                                      <p:tavLst>
                                        <p:tav tm="0">
                                          <p:val>
                                            <p:strVal val="#ppt_h"/>
                                          </p:val>
                                        </p:tav>
                                        <p:tav tm="100000">
                                          <p:val>
                                            <p:strVal val="#ppt_h"/>
                                          </p:val>
                                        </p:tav>
                                      </p:tavLst>
                                    </p:anim>
                                    <p:animEffect transition="in" filter="fade">
                                      <p:cBhvr>
                                        <p:cTn id="77" dur="1000"/>
                                        <p:tgtEl>
                                          <p:spTgt spid="8"/>
                                        </p:tgtEl>
                                      </p:cBhvr>
                                    </p:animEffect>
                                  </p:childTnLst>
                                </p:cTn>
                              </p:par>
                              <p:par>
                                <p:cTn id="78" presetID="55"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1000" fill="hold"/>
                                        <p:tgtEl>
                                          <p:spTgt spid="22"/>
                                        </p:tgtEl>
                                        <p:attrNameLst>
                                          <p:attrName>ppt_w</p:attrName>
                                        </p:attrNameLst>
                                      </p:cBhvr>
                                      <p:tavLst>
                                        <p:tav tm="0">
                                          <p:val>
                                            <p:strVal val="#ppt_w*0.70"/>
                                          </p:val>
                                        </p:tav>
                                        <p:tav tm="100000">
                                          <p:val>
                                            <p:strVal val="#ppt_w"/>
                                          </p:val>
                                        </p:tav>
                                      </p:tavLst>
                                    </p:anim>
                                    <p:anim calcmode="lin" valueType="num">
                                      <p:cBhvr>
                                        <p:cTn id="81" dur="1000" fill="hold"/>
                                        <p:tgtEl>
                                          <p:spTgt spid="22"/>
                                        </p:tgtEl>
                                        <p:attrNameLst>
                                          <p:attrName>ppt_h</p:attrName>
                                        </p:attrNameLst>
                                      </p:cBhvr>
                                      <p:tavLst>
                                        <p:tav tm="0">
                                          <p:val>
                                            <p:strVal val="#ppt_h"/>
                                          </p:val>
                                        </p:tav>
                                        <p:tav tm="100000">
                                          <p:val>
                                            <p:strVal val="#ppt_h"/>
                                          </p:val>
                                        </p:tav>
                                      </p:tavLst>
                                    </p:anim>
                                    <p:animEffect transition="in" filter="fade">
                                      <p:cBhvr>
                                        <p:cTn id="82" dur="1000"/>
                                        <p:tgtEl>
                                          <p:spTgt spid="22"/>
                                        </p:tgtEl>
                                      </p:cBhvr>
                                    </p:animEffect>
                                  </p:childTnLst>
                                </p:cTn>
                              </p:par>
                              <p:par>
                                <p:cTn id="83" presetID="55"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1000" fill="hold"/>
                                        <p:tgtEl>
                                          <p:spTgt spid="21"/>
                                        </p:tgtEl>
                                        <p:attrNameLst>
                                          <p:attrName>ppt_w</p:attrName>
                                        </p:attrNameLst>
                                      </p:cBhvr>
                                      <p:tavLst>
                                        <p:tav tm="0">
                                          <p:val>
                                            <p:strVal val="#ppt_w*0.70"/>
                                          </p:val>
                                        </p:tav>
                                        <p:tav tm="100000">
                                          <p:val>
                                            <p:strVal val="#ppt_w"/>
                                          </p:val>
                                        </p:tav>
                                      </p:tavLst>
                                    </p:anim>
                                    <p:anim calcmode="lin" valueType="num">
                                      <p:cBhvr>
                                        <p:cTn id="86" dur="1000" fill="hold"/>
                                        <p:tgtEl>
                                          <p:spTgt spid="21"/>
                                        </p:tgtEl>
                                        <p:attrNameLst>
                                          <p:attrName>ppt_h</p:attrName>
                                        </p:attrNameLst>
                                      </p:cBhvr>
                                      <p:tavLst>
                                        <p:tav tm="0">
                                          <p:val>
                                            <p:strVal val="#ppt_h"/>
                                          </p:val>
                                        </p:tav>
                                        <p:tav tm="100000">
                                          <p:val>
                                            <p:strVal val="#ppt_h"/>
                                          </p:val>
                                        </p:tav>
                                      </p:tavLst>
                                    </p:anim>
                                    <p:animEffect transition="in" filter="fade">
                                      <p:cBhvr>
                                        <p:cTn id="87" dur="1000"/>
                                        <p:tgtEl>
                                          <p:spTgt spid="21"/>
                                        </p:tgtEl>
                                      </p:cBhvr>
                                    </p:animEffect>
                                  </p:childTnLst>
                                </p:cTn>
                              </p:par>
                              <p:par>
                                <p:cTn id="88" presetID="55" presetClass="entr" presetSubtype="0" fill="hold" nodeType="with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p:cTn id="90" dur="1000" fill="hold"/>
                                        <p:tgtEl>
                                          <p:spTgt spid="19"/>
                                        </p:tgtEl>
                                        <p:attrNameLst>
                                          <p:attrName>ppt_w</p:attrName>
                                        </p:attrNameLst>
                                      </p:cBhvr>
                                      <p:tavLst>
                                        <p:tav tm="0">
                                          <p:val>
                                            <p:strVal val="#ppt_w*0.70"/>
                                          </p:val>
                                        </p:tav>
                                        <p:tav tm="100000">
                                          <p:val>
                                            <p:strVal val="#ppt_w"/>
                                          </p:val>
                                        </p:tav>
                                      </p:tavLst>
                                    </p:anim>
                                    <p:anim calcmode="lin" valueType="num">
                                      <p:cBhvr>
                                        <p:cTn id="91" dur="1000" fill="hold"/>
                                        <p:tgtEl>
                                          <p:spTgt spid="19"/>
                                        </p:tgtEl>
                                        <p:attrNameLst>
                                          <p:attrName>ppt_h</p:attrName>
                                        </p:attrNameLst>
                                      </p:cBhvr>
                                      <p:tavLst>
                                        <p:tav tm="0">
                                          <p:val>
                                            <p:strVal val="#ppt_h"/>
                                          </p:val>
                                        </p:tav>
                                        <p:tav tm="100000">
                                          <p:val>
                                            <p:strVal val="#ppt_h"/>
                                          </p:val>
                                        </p:tav>
                                      </p:tavLst>
                                    </p:anim>
                                    <p:animEffect transition="in" filter="fade">
                                      <p:cBhvr>
                                        <p:cTn id="92" dur="10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0" nodeType="clickEffect">
                                  <p:stCondLst>
                                    <p:cond delay="0"/>
                                  </p:stCondLst>
                                  <p:childTnLst>
                                    <p:animMotion origin="layout" path="M 0.093744 0.002788 C 0.117502 -0.004653 0.181742 -0.074834 0.218348 0.005483 C 0.254956 0.085799 0.265363 0.324441 0.276776 0.404117 C 0.288189 0.483792 0.276704 0.412071 0.275269 0.404117 " pathEditMode="relative" rAng="0" ptsTypes="">
                                      <p:cBhvr>
                                        <p:cTn id="96" dur="2000" fill="hold"/>
                                        <p:tgtEl>
                                          <p:spTgt spid="10"/>
                                        </p:tgtEl>
                                        <p:attrNameLst>
                                          <p:attrName>ppt_x</p:attrName>
                                          <p:attrName>ppt_y</p:attrName>
                                        </p:attrNameLst>
                                      </p:cBhvr>
                                      <p:rCtr x="9400" y="20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2" grpId="0"/>
      <p:bldP spid="2" grpId="1" uiExpand="1" build="allAtOnce" bldLvl="0"/>
      <p:bldP spid="10"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b="1">
                <a:solidFill>
                  <a:schemeClr val="bg1"/>
                </a:solidFill>
              </a:rPr>
              <a:t>{</a:t>
            </a:r>
          </a:p>
          <a:p>
            <a:pPr>
              <a:lnSpc>
                <a:spcPct val="150000"/>
              </a:lnSpc>
            </a:pPr>
            <a:r>
              <a:rPr lang="en-US" b="1">
                <a:solidFill>
                  <a:schemeClr val="bg1"/>
                </a:solidFill>
              </a:rPr>
              <a:t>  int count = 0;</a:t>
            </a:r>
          </a:p>
          <a:p>
            <a:pPr>
              <a:lnSpc>
                <a:spcPct val="150000"/>
              </a:lnSpc>
            </a:pPr>
            <a:r>
              <a:rPr lang="en-US">
                <a:solidFill>
                  <a:schemeClr val="bg1"/>
                </a:solidFill>
              </a:rPr>
              <a:t> </a:t>
            </a:r>
            <a:r>
              <a:rPr lang="en-US">
                <a:solidFill>
                  <a:srgbClr val="FFFF00"/>
                </a:solidFill>
              </a:rPr>
              <a:t> count++;</a:t>
            </a:r>
          </a:p>
          <a:p>
            <a:pPr>
              <a:lnSpc>
                <a:spcPct val="150000"/>
              </a:lnSpc>
            </a:pPr>
            <a:r>
              <a:rPr lang="en-US">
                <a:solidFill>
                  <a:schemeClr val="bg1"/>
                </a:solidFill>
              </a:rPr>
              <a:t>  return count;</a:t>
            </a:r>
          </a:p>
          <a:p>
            <a:pPr>
              <a:lnSpc>
                <a:spcPct val="150000"/>
              </a:lnSpc>
            </a:pPr>
            <a:r>
              <a:rPr lang="en-US" b="1">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 </a:t>
            </a:r>
            <a:r>
              <a:rPr lang="en-US" b="1">
                <a:solidFill>
                  <a:schemeClr val="bg1"/>
                </a:solidFill>
              </a:rPr>
              <a:t> </a:t>
            </a:r>
            <a:r>
              <a:rPr lang="en-US">
                <a:solidFill>
                  <a:schemeClr val="bg1"/>
                </a:solidFill>
              </a:rPr>
              <a:t>{</a:t>
            </a:r>
          </a:p>
          <a:p>
            <a:pPr>
              <a:lnSpc>
                <a:spcPct val="150000"/>
              </a:lnSpc>
            </a:pPr>
            <a:r>
              <a:rPr lang="en-US">
                <a:solidFill>
                  <a:schemeClr val="bg1"/>
                </a:solidFill>
              </a:rPr>
              <a:t>  </a:t>
            </a:r>
            <a:r>
              <a:rPr lang="en-US">
                <a:solidFill>
                  <a:srgbClr val="FFFF00"/>
                </a:solidFill>
              </a:rPr>
              <a:t>printf("%d \n", fun());</a:t>
            </a:r>
          </a:p>
          <a:p>
            <a:pPr>
              <a:lnSpc>
                <a:spcPct val="150000"/>
              </a:lnSpc>
            </a:pPr>
            <a:r>
              <a:rPr lang="en-US">
                <a:solidFill>
                  <a:schemeClr val="bg1"/>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638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2059" r:id="rId4" imgW="1543050" imgH="2209800" progId="PBrush">
                  <p:embed/>
                </p:oleObj>
              </mc:Choice>
              <mc:Fallback>
                <p:oleObj r:id="rId4" imgW="1543050" imgH="2209800" progId="PBrush">
                  <p:embed/>
                  <p:pic>
                    <p:nvPicPr>
                      <p:cNvPr id="0" name="Picture 2048"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4624705" y="3465513"/>
            <a:ext cx="1446530" cy="429895"/>
          </a:xfrm>
          <a:prstGeom prst="rect">
            <a:avLst/>
          </a:prstGeom>
        </p:spPr>
        <p:txBody>
          <a:bodyPr wrap="square">
            <a:spAutoFit/>
          </a:bodyPr>
          <a:lstStyle/>
          <a:p>
            <a:pPr algn="l"/>
            <a:r>
              <a:rPr lang="en-US" sz="2200" dirty="0"/>
              <a:t>   count = </a:t>
            </a:r>
          </a:p>
        </p:txBody>
      </p:sp>
      <p:cxnSp>
        <p:nvCxnSpPr>
          <p:cNvPr id="9" name="Straight Arrow Connector 8"/>
          <p:cNvCxnSpPr/>
          <p:nvPr/>
        </p:nvCxnSpPr>
        <p:spPr>
          <a:xfrm>
            <a:off x="175260" y="1942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5535930" y="3465513"/>
            <a:ext cx="671195" cy="429895"/>
          </a:xfrm>
          <a:prstGeom prst="rect">
            <a:avLst/>
          </a:prstGeom>
        </p:spPr>
        <p:txBody>
          <a:bodyPr wrap="square">
            <a:spAutoFit/>
          </a:bodyPr>
          <a:lstStyle/>
          <a:p>
            <a:pPr algn="ctr"/>
            <a:r>
              <a:rPr lang="en-US" sz="2200" dirty="0"/>
              <a:t>0 </a:t>
            </a:r>
          </a:p>
        </p:txBody>
      </p:sp>
      <p:sp>
        <p:nvSpPr>
          <p:cNvPr id="7" name="Rectangle 6"/>
          <p:cNvSpPr/>
          <p:nvPr/>
        </p:nvSpPr>
        <p:spPr>
          <a:xfrm>
            <a:off x="5535930" y="3465513"/>
            <a:ext cx="671195" cy="429895"/>
          </a:xfrm>
          <a:prstGeom prst="rect">
            <a:avLst/>
          </a:prstGeom>
        </p:spPr>
        <p:txBody>
          <a:bodyPr wrap="square">
            <a:spAutoFit/>
          </a:bodyPr>
          <a:lstStyle/>
          <a:p>
            <a:pPr algn="ctr"/>
            <a:r>
              <a:rPr lang="en-US" sz="2200" dirty="0"/>
              <a:t>1 </a:t>
            </a:r>
          </a:p>
        </p:txBody>
      </p:sp>
      <p:cxnSp>
        <p:nvCxnSpPr>
          <p:cNvPr id="12" name="Straight Arrow Connector 11"/>
          <p:cNvCxnSpPr/>
          <p:nvPr/>
        </p:nvCxnSpPr>
        <p:spPr>
          <a:xfrm>
            <a:off x="149860" y="23739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3660" y="274605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584835" y="2739708"/>
            <a:ext cx="972007"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1565275" y="2368233"/>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6" name="TextBox 11"/>
          <p:cNvSpPr txBox="1"/>
          <p:nvPr/>
        </p:nvSpPr>
        <p:spPr>
          <a:xfrm>
            <a:off x="7096219" y="388085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ppt_x"/>
                                          </p:val>
                                        </p:tav>
                                      </p:tavLst>
                                    </p:anim>
                                    <p:anim calcmode="lin" valueType="num">
                                      <p:cBhvr additive="base">
                                        <p:cTn id="7" dur="1000"/>
                                        <p:tgtEl>
                                          <p:spTgt spid="3"/>
                                        </p:tgtEl>
                                        <p:attrNameLst>
                                          <p:attrName>ppt_y</p:attrName>
                                        </p:attrNameLst>
                                      </p:cBhvr>
                                      <p:tavLst>
                                        <p:tav tm="0">
                                          <p:val>
                                            <p:strVal val="ppt_y"/>
                                          </p:val>
                                        </p:tav>
                                        <p:tav tm="100000">
                                          <p:val>
                                            <p:strVal val="1+ppt_h/2"/>
                                          </p:val>
                                        </p:tav>
                                      </p:tavLst>
                                    </p:anim>
                                    <p:set>
                                      <p:cBhvr>
                                        <p:cTn id="8" dur="1" fill="hold">
                                          <p:stCondLst>
                                            <p:cond delay="998"/>
                                          </p:stCondLst>
                                        </p:cTn>
                                        <p:tgtEl>
                                          <p:spTgt spid="3"/>
                                        </p:tgtEl>
                                        <p:attrNameLst>
                                          <p:attrName>style.visibility</p:attrName>
                                        </p:attrNameLst>
                                      </p:cBhvr>
                                      <p:to>
                                        <p:strVal val="hidden"/>
                                      </p:to>
                                    </p:set>
                                  </p:childTnLst>
                                </p:cTn>
                              </p:par>
                              <p:par>
                                <p:cTn id="9" presetID="2" presetClass="entr" presetSubtype="2"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2">
                                            <p:txEl>
                                              <p:pRg st="4" end="4"/>
                                            </p:txEl>
                                          </p:spTgt>
                                        </p:tgtEl>
                                        <p:attrNameLst>
                                          <p:attrName>style.color</p:attrName>
                                        </p:attrNameLst>
                                      </p:cBhvr>
                                      <p:to>
                                        <a:schemeClr val="bg1"/>
                                      </p:to>
                                    </p:animClr>
                                  </p:childTnLst>
                                </p:cTn>
                              </p:par>
                              <p:par>
                                <p:cTn id="17" presetID="22" presetClass="exit" presetSubtype="2" fill="hold" nodeType="withEffect">
                                  <p:stCondLst>
                                    <p:cond delay="0"/>
                                  </p:stCondLst>
                                  <p:childTnLst>
                                    <p:animEffect transition="out" filter="wipe(right)">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3" presetClass="emph" presetSubtype="2" fill="hold" nodeType="withEffect">
                                  <p:stCondLst>
                                    <p:cond delay="0"/>
                                  </p:stCondLst>
                                  <p:childTnLst>
                                    <p:animClr clrSpc="rgb" dir="cw">
                                      <p:cBhvr override="childStyle">
                                        <p:cTn id="24" dur="500" fill="hold"/>
                                        <p:tgtEl>
                                          <p:spTgt spid="2">
                                            <p:txEl>
                                              <p:pRg st="5" end="5"/>
                                            </p:txEl>
                                          </p:spTgt>
                                        </p:tgtEl>
                                        <p:attrNameLst>
                                          <p:attrName>style.color</p:attrName>
                                        </p:attrNameLst>
                                      </p:cBhvr>
                                      <p:to>
                                        <a:srgbClr val="F4F715"/>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3" presetClass="emph" presetSubtype="2" fill="hold" nodeType="withEffect">
                                  <p:stCondLst>
                                    <p:cond delay="0"/>
                                  </p:stCondLst>
                                  <p:childTnLst>
                                    <p:animClr clrSpc="rgb" dir="cw">
                                      <p:cBhvr override="childStyle">
                                        <p:cTn id="31" dur="500" fill="hold"/>
                                        <p:tgtEl>
                                          <p:spTgt spid="2">
                                            <p:txEl>
                                              <p:pRg st="5" end="5"/>
                                            </p:txEl>
                                          </p:spTgt>
                                        </p:tgtEl>
                                        <p:attrNameLst>
                                          <p:attrName>style.color</p:attrName>
                                        </p:attrNameLst>
                                      </p:cBhvr>
                                      <p:to>
                                        <a:schemeClr val="bg1"/>
                                      </p:to>
                                    </p:animClr>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nodeType="clickPar">
                                  <p:stCondLst>
                                    <p:cond delay="0"/>
                                  </p:stCondLst>
                                  <p:childTnLst>
                                    <p:animEffect transition="out" filter="wipe(right)">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3" presetClass="emph" presetSubtype="2" fill="hold" nodeType="withEffect">
                                  <p:stCondLst>
                                    <p:cond delay="0"/>
                                  </p:stCondLst>
                                  <p:childTnLst>
                                    <p:animClr clrSpc="rgb" dir="cw">
                                      <p:cBhvr override="childStyle">
                                        <p:cTn id="38" dur="500" fill="hold"/>
                                        <p:tgtEl>
                                          <p:spTgt spid="2">
                                            <p:txEl>
                                              <p:pRg st="6" end="6"/>
                                            </p:txEl>
                                          </p:spTgt>
                                        </p:tgtEl>
                                        <p:attrNameLst>
                                          <p:attrName>style.color</p:attrName>
                                        </p:attrNameLst>
                                      </p:cBhvr>
                                      <p:to>
                                        <a:srgbClr val="F4F715"/>
                                      </p:to>
                                    </p:animClr>
                                  </p:childTnLst>
                                </p:cTn>
                              </p:par>
                              <p:par>
                                <p:cTn id="39" presetID="3" presetClass="emph" presetSubtype="2" fill="hold" nodeType="withEffect">
                                  <p:stCondLst>
                                    <p:cond delay="0"/>
                                  </p:stCondLst>
                                  <p:childTnLst>
                                    <p:animClr clrSpc="rgb" dir="cw">
                                      <p:cBhvr override="childStyle">
                                        <p:cTn id="40" dur="500" fill="hold"/>
                                        <p:tgtEl>
                                          <p:spTgt spid="2">
                                            <p:txEl>
                                              <p:pRg st="2" end="2"/>
                                            </p:txEl>
                                          </p:spTgt>
                                        </p:tgtEl>
                                        <p:attrNameLst>
                                          <p:attrName>style.color</p:attrName>
                                        </p:attrNameLst>
                                      </p:cBhvr>
                                      <p:to>
                                        <a:srgbClr val="F4F715"/>
                                      </p:to>
                                    </p:animClr>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1000"/>
                                        <p:tgtEl>
                                          <p:spTgt spid="23"/>
                                        </p:tgtEl>
                                      </p:cBhvr>
                                    </p:animEffect>
                                  </p:childTnLst>
                                </p:cTn>
                              </p:par>
                            </p:childTnLst>
                          </p:cTn>
                        </p:par>
                        <p:par>
                          <p:cTn id="45" fill="hold">
                            <p:stCondLst>
                              <p:cond delay="15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1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2" nodeType="clickEffect">
                                  <p:stCondLst>
                                    <p:cond delay="0"/>
                                  </p:stCondLst>
                                  <p:childTnLst>
                                    <p:animMotion origin="layout" path="M 0.010764 -0.000008 C 0.006692 -0.083935 -0.027203 -0.338369 0.008399 -0.417337 C 0.043999 -0.496304 0.152674 -0.399276 0.188770 -0.394672 C 0.224866 -0.390069 0.188770 -0.394672 0.188770 -0.394672 " pathEditMode="relative" rAng="0" ptsTypes="">
                                      <p:cBhvr>
                                        <p:cTn id="52" dur="2000" fill="hold"/>
                                        <p:tgtEl>
                                          <p:spTgt spid="7"/>
                                        </p:tgtEl>
                                        <p:attrNameLst>
                                          <p:attrName>ppt_x</p:attrName>
                                          <p:attrName>ppt_y</p:attrName>
                                        </p:attrNameLst>
                                      </p:cBhvr>
                                      <p:rCtr x="8800" y="-22400"/>
                                    </p:animMotion>
                                  </p:childTnLst>
                                </p:cTn>
                              </p:par>
                              <p:par>
                                <p:cTn id="53" presetID="0" presetClass="path" presetSubtype="0" accel="50000" decel="50000" fill="hold" grpId="0" nodeType="withEffect">
                                  <p:stCondLst>
                                    <p:cond delay="0"/>
                                  </p:stCondLst>
                                  <p:childTnLst>
                                    <p:animMotion origin="layout" path="M 0.010800 -0.000008 C 0.006729 -0.083935 -0.027167 -0.338369 0.008434 -0.417337 C 0.044035 -0.496304 0.152709 -0.399276 0.188806 -0.394672 C 0.224903 -0.390069 0.188806 -0.394672 0.188806 -0.394672 " pathEditMode="relative" rAng="0" ptsTypes="">
                                      <p:cBhvr>
                                        <p:cTn id="54" dur="2000" fill="hold"/>
                                        <p:tgtEl>
                                          <p:spTgt spid="25"/>
                                        </p:tgtEl>
                                        <p:attrNameLst>
                                          <p:attrName>ppt_x</p:attrName>
                                          <p:attrName>ppt_y</p:attrName>
                                        </p:attrNameLst>
                                      </p:cBhvr>
                                      <p:rCtr x="8800" y="-22400"/>
                                    </p:animMotion>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3" nodeType="clickEffect">
                                  <p:stCondLst>
                                    <p:cond delay="0"/>
                                  </p:stCondLst>
                                  <p:childTnLst>
                                    <p:animEffect transition="out" filter="fade">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par>
                          <p:cTn id="63" fill="hold">
                            <p:stCondLst>
                              <p:cond delay="500"/>
                            </p:stCondLst>
                            <p:childTnLst>
                              <p:par>
                                <p:cTn id="64" presetID="22" presetClass="exit" presetSubtype="8" fill="hold" nodeType="afterEffect">
                                  <p:stCondLst>
                                    <p:cond delay="0"/>
                                  </p:stCondLst>
                                  <p:childTnLst>
                                    <p:animEffect transition="out" filter="wipe(left)">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childTnLst>
                          </p:cTn>
                        </p:par>
                        <p:par>
                          <p:cTn id="67" fill="hold">
                            <p:stCondLst>
                              <p:cond delay="1000"/>
                            </p:stCondLst>
                            <p:childTnLst>
                              <p:par>
                                <p:cTn id="68" presetID="22" presetClass="exit" presetSubtype="8" fill="hold" nodeType="afterEffect">
                                  <p:stCondLst>
                                    <p:cond delay="0"/>
                                  </p:stCondLst>
                                  <p:childTnLst>
                                    <p:animEffect transition="out" filter="wipe(left)">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par>
                          <p:cTn id="71" fill="hold">
                            <p:stCondLst>
                              <p:cond delay="1500"/>
                            </p:stCondLst>
                            <p:childTnLst>
                              <p:par>
                                <p:cTn id="72" presetID="22" presetClass="exit" presetSubtype="8" fill="hold" grpId="1" nodeType="afterEffect">
                                  <p:stCondLst>
                                    <p:cond delay="0"/>
                                  </p:stCondLst>
                                  <p:childTnLst>
                                    <p:animEffect transition="out" filter="wipe(left)">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childTnLst>
                          </p:cTn>
                        </p:par>
                        <p:par>
                          <p:cTn id="75" fill="hold">
                            <p:stCondLst>
                              <p:cond delay="2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5" grpId="0"/>
      <p:bldP spid="25" grpId="1"/>
      <p:bldP spid="3" grpId="0"/>
      <p:bldP spid="7" grpId="0"/>
      <p:bldP spid="7" grpId="1"/>
      <p:bldP spid="7" grpId="2"/>
      <p:bldP spid="7" grpId="3"/>
      <p:bldP spid="23" grpId="0"/>
      <p:bldP spid="23" grpId="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a:solidFill>
                  <a:schemeClr val="bg1"/>
                </a:solidFill>
              </a:rPr>
              <a:t>{</a:t>
            </a:r>
          </a:p>
          <a:p>
            <a:pPr>
              <a:lnSpc>
                <a:spcPct val="150000"/>
              </a:lnSpc>
            </a:pPr>
            <a:r>
              <a:rPr lang="en-US" b="1">
                <a:solidFill>
                  <a:schemeClr val="bg1"/>
                </a:solidFill>
              </a:rPr>
              <a:t>  int count = 0;</a:t>
            </a:r>
          </a:p>
          <a:p>
            <a:pPr>
              <a:lnSpc>
                <a:spcPct val="150000"/>
              </a:lnSpc>
            </a:pPr>
            <a:r>
              <a:rPr lang="en-US">
                <a:solidFill>
                  <a:schemeClr val="bg1"/>
                </a:solidFill>
              </a:rPr>
              <a:t>  count++;</a:t>
            </a:r>
          </a:p>
          <a:p>
            <a:pPr>
              <a:lnSpc>
                <a:spcPct val="150000"/>
              </a:lnSpc>
            </a:pPr>
            <a:r>
              <a:rPr lang="en-US">
                <a:solidFill>
                  <a:schemeClr val="bg1"/>
                </a:solidFill>
              </a:rPr>
              <a:t>  return count;</a:t>
            </a:r>
          </a:p>
          <a:p>
            <a:pPr>
              <a:lnSpc>
                <a:spcPct val="150000"/>
              </a:lnSpc>
            </a:pPr>
            <a:r>
              <a:rPr lang="en-US">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a:t>
            </a:r>
            <a:r>
              <a:rPr lang="en-US">
                <a:solidFill>
                  <a:srgbClr val="F4F715"/>
                </a:solidFill>
              </a:rPr>
              <a:t> </a:t>
            </a:r>
            <a:r>
              <a:rPr lang="en-US" b="1">
                <a:solidFill>
                  <a:srgbClr val="F4F715"/>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a:t>
            </a:r>
            <a:r>
              <a:rPr lang="en-US">
                <a:solidFill>
                  <a:srgbClr val="FFFF00"/>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97160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3083" r:id="rId4" imgW="1543050" imgH="2209800" progId="PBrush">
                  <p:embed/>
                </p:oleObj>
              </mc:Choice>
              <mc:Fallback>
                <p:oleObj r:id="rId4" imgW="1543050" imgH="2209800" progId="PBrush">
                  <p:embed/>
                  <p:pic>
                    <p:nvPicPr>
                      <p:cNvPr id="0" name="Picture 3072"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75260" y="1561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2174240" y="1346518"/>
            <a:ext cx="1446530" cy="429895"/>
          </a:xfrm>
          <a:prstGeom prst="rect">
            <a:avLst/>
          </a:prstGeom>
        </p:spPr>
        <p:txBody>
          <a:bodyPr wrap="square">
            <a:spAutoFit/>
          </a:bodyPr>
          <a:lstStyle/>
          <a:p>
            <a:pPr algn="ctr"/>
            <a:r>
              <a:rPr lang="en-US" sz="2200" dirty="0"/>
              <a:t>count = 0</a:t>
            </a:r>
          </a:p>
        </p:txBody>
      </p:sp>
      <p:sp>
        <p:nvSpPr>
          <p:cNvPr id="16" name="TextBox 11"/>
          <p:cNvSpPr txBox="1"/>
          <p:nvPr/>
        </p:nvSpPr>
        <p:spPr>
          <a:xfrm>
            <a:off x="7096219" y="388085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2">
                                            <p:txEl>
                                              <p:pRg st="1" end="1"/>
                                            </p:txEl>
                                          </p:spTgt>
                                        </p:tgtEl>
                                        <p:attrNameLst>
                                          <p:attrName>style.color</p:attrName>
                                        </p:attrNameLst>
                                      </p:cBhvr>
                                      <p:to>
                                        <a:srgbClr val="F4F715"/>
                                      </p:to>
                                    </p:animClr>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par>
                                <p:cTn id="17" presetID="3" presetClass="emph" presetSubtype="2" fill="hold" nodeType="withEffect">
                                  <p:stCondLst>
                                    <p:cond delay="0"/>
                                  </p:stCondLst>
                                  <p:childTnLst>
                                    <p:animClr clrSpc="rgb" dir="cw">
                                      <p:cBhvr override="childStyle">
                                        <p:cTn id="18" dur="500" fill="hold"/>
                                        <p:tgtEl>
                                          <p:spTgt spid="2">
                                            <p:txEl>
                                              <p:pRg st="1" end="1"/>
                                            </p:txEl>
                                          </p:spTgt>
                                        </p:tgtEl>
                                        <p:attrNameLst>
                                          <p:attrName>style.color</p:attrName>
                                        </p:attrNameLst>
                                      </p:cBhvr>
                                      <p:to>
                                        <a:schemeClr val="bg1"/>
                                      </p:to>
                                    </p:animClr>
                                  </p:childTnLst>
                                </p:cTn>
                              </p:par>
                              <p:par>
                                <p:cTn id="19" presetID="3" presetClass="emph" presetSubtype="2" fill="hold" nodeType="withEffect">
                                  <p:stCondLst>
                                    <p:cond delay="0"/>
                                  </p:stCondLst>
                                  <p:childTnLst>
                                    <p:animClr clrSpc="rgb" dir="cw">
                                      <p:cBhvr override="childStyle">
                                        <p:cTn id="20" dur="500" fill="hold"/>
                                        <p:tgtEl>
                                          <p:spTgt spid="2">
                                            <p:txEl>
                                              <p:pRg st="3" end="3"/>
                                            </p:txEl>
                                          </p:spTgt>
                                        </p:tgtEl>
                                        <p:attrNameLst>
                                          <p:attrName>style.color</p:attrName>
                                        </p:attrNameLst>
                                      </p:cBhvr>
                                      <p:to>
                                        <a:srgbClr val="F4F715"/>
                                      </p:to>
                                    </p:animClr>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93744 0.002788 C 0.117502 -0.004653 0.181742 -0.074834 0.218348 0.005483 C 0.254956 0.085799 0.265363 0.324441 0.276776 0.404117 C 0.288189 0.483792 0.276704 0.412071 0.275269 0.404117 " pathEditMode="relative" rAng="0" ptsTypes="">
                                      <p:cBhvr>
                                        <p:cTn id="24" dur="2000" fill="hold"/>
                                        <p:tgtEl>
                                          <p:spTgt spid="10"/>
                                        </p:tgtEl>
                                        <p:attrNameLst>
                                          <p:attrName>ppt_x</p:attrName>
                                          <p:attrName>ppt_y</p:attrName>
                                        </p:attrNameLst>
                                      </p:cBhvr>
                                      <p:rCtr x="9400" y="20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b="1">
                <a:solidFill>
                  <a:schemeClr val="bg1"/>
                </a:solidFill>
              </a:rPr>
              <a:t>{</a:t>
            </a:r>
          </a:p>
          <a:p>
            <a:pPr>
              <a:lnSpc>
                <a:spcPct val="150000"/>
              </a:lnSpc>
            </a:pPr>
            <a:r>
              <a:rPr lang="en-US" b="1">
                <a:solidFill>
                  <a:schemeClr val="bg1"/>
                </a:solidFill>
              </a:rPr>
              <a:t>  int count = 0;</a:t>
            </a:r>
          </a:p>
          <a:p>
            <a:pPr>
              <a:lnSpc>
                <a:spcPct val="150000"/>
              </a:lnSpc>
            </a:pPr>
            <a:r>
              <a:rPr lang="en-US">
                <a:solidFill>
                  <a:schemeClr val="bg1"/>
                </a:solidFill>
              </a:rPr>
              <a:t> </a:t>
            </a:r>
            <a:r>
              <a:rPr lang="en-US">
                <a:solidFill>
                  <a:srgbClr val="FFFF00"/>
                </a:solidFill>
              </a:rPr>
              <a:t> count++;</a:t>
            </a:r>
          </a:p>
          <a:p>
            <a:pPr>
              <a:lnSpc>
                <a:spcPct val="150000"/>
              </a:lnSpc>
            </a:pPr>
            <a:r>
              <a:rPr lang="en-US">
                <a:solidFill>
                  <a:schemeClr val="bg1"/>
                </a:solidFill>
              </a:rPr>
              <a:t>  return count;</a:t>
            </a:r>
          </a:p>
          <a:p>
            <a:pPr>
              <a:lnSpc>
                <a:spcPct val="150000"/>
              </a:lnSpc>
            </a:pPr>
            <a:r>
              <a:rPr lang="en-US" b="1">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 </a:t>
            </a:r>
            <a:r>
              <a:rPr lang="en-US" b="1">
                <a:solidFill>
                  <a:schemeClr val="bg1"/>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a:t>
            </a:r>
            <a:r>
              <a:rPr lang="en-US">
                <a:solidFill>
                  <a:srgbClr val="FFFF00"/>
                </a:solidFill>
              </a:rPr>
              <a:t>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4019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4107" r:id="rId4" imgW="1543050" imgH="2209800" progId="PBrush">
                  <p:embed/>
                </p:oleObj>
              </mc:Choice>
              <mc:Fallback>
                <p:oleObj r:id="rId4" imgW="1543050" imgH="2209800" progId="PBrush">
                  <p:embed/>
                  <p:pic>
                    <p:nvPicPr>
                      <p:cNvPr id="0" name="Picture 4096"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4624705" y="3465513"/>
            <a:ext cx="1446530" cy="429895"/>
          </a:xfrm>
          <a:prstGeom prst="rect">
            <a:avLst/>
          </a:prstGeom>
        </p:spPr>
        <p:txBody>
          <a:bodyPr wrap="square">
            <a:spAutoFit/>
          </a:bodyPr>
          <a:lstStyle/>
          <a:p>
            <a:pPr algn="l"/>
            <a:r>
              <a:rPr lang="en-US" sz="2200" dirty="0"/>
              <a:t>   count = </a:t>
            </a:r>
          </a:p>
        </p:txBody>
      </p:sp>
      <p:cxnSp>
        <p:nvCxnSpPr>
          <p:cNvPr id="9" name="Straight Arrow Connector 8"/>
          <p:cNvCxnSpPr/>
          <p:nvPr/>
        </p:nvCxnSpPr>
        <p:spPr>
          <a:xfrm>
            <a:off x="175260" y="1942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5535930" y="3465513"/>
            <a:ext cx="671195" cy="429895"/>
          </a:xfrm>
          <a:prstGeom prst="rect">
            <a:avLst/>
          </a:prstGeom>
        </p:spPr>
        <p:txBody>
          <a:bodyPr wrap="square">
            <a:spAutoFit/>
          </a:bodyPr>
          <a:lstStyle/>
          <a:p>
            <a:pPr algn="ctr"/>
            <a:r>
              <a:rPr lang="en-US" sz="2200" dirty="0"/>
              <a:t>0 </a:t>
            </a:r>
          </a:p>
        </p:txBody>
      </p:sp>
      <p:sp>
        <p:nvSpPr>
          <p:cNvPr id="7" name="Rectangle 6"/>
          <p:cNvSpPr/>
          <p:nvPr/>
        </p:nvSpPr>
        <p:spPr>
          <a:xfrm>
            <a:off x="5535930" y="3465513"/>
            <a:ext cx="671195" cy="429895"/>
          </a:xfrm>
          <a:prstGeom prst="rect">
            <a:avLst/>
          </a:prstGeom>
        </p:spPr>
        <p:txBody>
          <a:bodyPr wrap="square">
            <a:spAutoFit/>
          </a:bodyPr>
          <a:lstStyle/>
          <a:p>
            <a:pPr algn="ctr"/>
            <a:r>
              <a:rPr lang="en-US" sz="2200" dirty="0"/>
              <a:t>1 </a:t>
            </a:r>
          </a:p>
        </p:txBody>
      </p:sp>
      <p:cxnSp>
        <p:nvCxnSpPr>
          <p:cNvPr id="12" name="Straight Arrow Connector 11"/>
          <p:cNvCxnSpPr/>
          <p:nvPr/>
        </p:nvCxnSpPr>
        <p:spPr>
          <a:xfrm>
            <a:off x="149860" y="23739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3660" y="274605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584835" y="2739708"/>
            <a:ext cx="972007"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1565275" y="2368233"/>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6" name="TextBox 11"/>
          <p:cNvSpPr txBox="1"/>
          <p:nvPr/>
        </p:nvSpPr>
        <p:spPr>
          <a:xfrm>
            <a:off x="7096219" y="388085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sp>
        <p:nvSpPr>
          <p:cNvPr id="10" name="Text Box 9"/>
          <p:cNvSpPr txBox="1"/>
          <p:nvPr/>
        </p:nvSpPr>
        <p:spPr>
          <a:xfrm flipH="1">
            <a:off x="7096125" y="4690110"/>
            <a:ext cx="328295" cy="368300"/>
          </a:xfrm>
          <a:prstGeom prst="rect">
            <a:avLst/>
          </a:prstGeom>
          <a:noFill/>
        </p:spPr>
        <p:txBody>
          <a:bodyPr wrap="square" rtlCol="0" anchor="t">
            <a:spAutoFit/>
          </a:bodyPr>
          <a:lstStyle/>
          <a:p>
            <a:r>
              <a:rPr lang="en-US" dirty="0">
                <a:sym typeface="+mn-ea"/>
              </a:rPr>
              <a:t>1</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ppt_x"/>
                                          </p:val>
                                        </p:tav>
                                      </p:tavLst>
                                    </p:anim>
                                    <p:anim calcmode="lin" valueType="num">
                                      <p:cBhvr additive="base">
                                        <p:cTn id="7" dur="1000"/>
                                        <p:tgtEl>
                                          <p:spTgt spid="3"/>
                                        </p:tgtEl>
                                        <p:attrNameLst>
                                          <p:attrName>ppt_y</p:attrName>
                                        </p:attrNameLst>
                                      </p:cBhvr>
                                      <p:tavLst>
                                        <p:tav tm="0">
                                          <p:val>
                                            <p:strVal val="ppt_y"/>
                                          </p:val>
                                        </p:tav>
                                        <p:tav tm="100000">
                                          <p:val>
                                            <p:strVal val="1+ppt_h/2"/>
                                          </p:val>
                                        </p:tav>
                                      </p:tavLst>
                                    </p:anim>
                                    <p:set>
                                      <p:cBhvr>
                                        <p:cTn id="8" dur="1" fill="hold">
                                          <p:stCondLst>
                                            <p:cond delay="998"/>
                                          </p:stCondLst>
                                        </p:cTn>
                                        <p:tgtEl>
                                          <p:spTgt spid="3"/>
                                        </p:tgtEl>
                                        <p:attrNameLst>
                                          <p:attrName>style.visibility</p:attrName>
                                        </p:attrNameLst>
                                      </p:cBhvr>
                                      <p:to>
                                        <p:strVal val="hidden"/>
                                      </p:to>
                                    </p:set>
                                  </p:childTnLst>
                                </p:cTn>
                              </p:par>
                              <p:par>
                                <p:cTn id="9" presetID="2" presetClass="entr" presetSubtype="2"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2">
                                            <p:txEl>
                                              <p:pRg st="4" end="4"/>
                                            </p:txEl>
                                          </p:spTgt>
                                        </p:tgtEl>
                                        <p:attrNameLst>
                                          <p:attrName>style.color</p:attrName>
                                        </p:attrNameLst>
                                      </p:cBhvr>
                                      <p:to>
                                        <a:schemeClr val="bg1"/>
                                      </p:to>
                                    </p:animClr>
                                  </p:childTnLst>
                                </p:cTn>
                              </p:par>
                              <p:par>
                                <p:cTn id="17" presetID="22" presetClass="exit" presetSubtype="2" fill="hold" nodeType="withEffect">
                                  <p:stCondLst>
                                    <p:cond delay="0"/>
                                  </p:stCondLst>
                                  <p:childTnLst>
                                    <p:animEffect transition="out" filter="wipe(right)">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3" presetClass="emph" presetSubtype="2" fill="hold" nodeType="withEffect">
                                  <p:stCondLst>
                                    <p:cond delay="0"/>
                                  </p:stCondLst>
                                  <p:childTnLst>
                                    <p:animClr clrSpc="rgb" dir="cw">
                                      <p:cBhvr override="childStyle">
                                        <p:cTn id="24" dur="500" fill="hold"/>
                                        <p:tgtEl>
                                          <p:spTgt spid="2">
                                            <p:txEl>
                                              <p:pRg st="5" end="5"/>
                                            </p:txEl>
                                          </p:spTgt>
                                        </p:tgtEl>
                                        <p:attrNameLst>
                                          <p:attrName>style.color</p:attrName>
                                        </p:attrNameLst>
                                      </p:cBhvr>
                                      <p:to>
                                        <a:srgbClr val="F4F715"/>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3" presetClass="emph" presetSubtype="2" fill="hold" nodeType="withEffect">
                                  <p:stCondLst>
                                    <p:cond delay="0"/>
                                  </p:stCondLst>
                                  <p:childTnLst>
                                    <p:animClr clrSpc="rgb" dir="cw">
                                      <p:cBhvr override="childStyle">
                                        <p:cTn id="31" dur="500" fill="hold"/>
                                        <p:tgtEl>
                                          <p:spTgt spid="2">
                                            <p:txEl>
                                              <p:pRg st="5" end="5"/>
                                            </p:txEl>
                                          </p:spTgt>
                                        </p:tgtEl>
                                        <p:attrNameLst>
                                          <p:attrName>style.color</p:attrName>
                                        </p:attrNameLst>
                                      </p:cBhvr>
                                      <p:to>
                                        <a:schemeClr val="bg1"/>
                                      </p:to>
                                    </p:animClr>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nodeType="clickPar">
                                  <p:stCondLst>
                                    <p:cond delay="0"/>
                                  </p:stCondLst>
                                  <p:childTnLst>
                                    <p:animEffect transition="out" filter="wipe(right)">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3" presetClass="emph" presetSubtype="2" fill="hold" nodeType="withEffect">
                                  <p:stCondLst>
                                    <p:cond delay="0"/>
                                  </p:stCondLst>
                                  <p:childTnLst>
                                    <p:animClr clrSpc="rgb" dir="cw">
                                      <p:cBhvr override="childStyle">
                                        <p:cTn id="38" dur="500" fill="hold"/>
                                        <p:tgtEl>
                                          <p:spTgt spid="2">
                                            <p:txEl>
                                              <p:pRg st="6" end="6"/>
                                            </p:txEl>
                                          </p:spTgt>
                                        </p:tgtEl>
                                        <p:attrNameLst>
                                          <p:attrName>style.color</p:attrName>
                                        </p:attrNameLst>
                                      </p:cBhvr>
                                      <p:to>
                                        <a:srgbClr val="F4F715"/>
                                      </p:to>
                                    </p:animClr>
                                  </p:childTnLst>
                                </p:cTn>
                              </p:par>
                              <p:par>
                                <p:cTn id="39" presetID="3" presetClass="emph" presetSubtype="2" fill="hold" nodeType="withEffect">
                                  <p:stCondLst>
                                    <p:cond delay="0"/>
                                  </p:stCondLst>
                                  <p:childTnLst>
                                    <p:animClr clrSpc="rgb" dir="cw">
                                      <p:cBhvr override="childStyle">
                                        <p:cTn id="40" dur="500" fill="hold"/>
                                        <p:tgtEl>
                                          <p:spTgt spid="2">
                                            <p:txEl>
                                              <p:pRg st="2" end="2"/>
                                            </p:txEl>
                                          </p:spTgt>
                                        </p:tgtEl>
                                        <p:attrNameLst>
                                          <p:attrName>style.color</p:attrName>
                                        </p:attrNameLst>
                                      </p:cBhvr>
                                      <p:to>
                                        <a:srgbClr val="F4F715"/>
                                      </p:to>
                                    </p:animClr>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1000"/>
                                        <p:tgtEl>
                                          <p:spTgt spid="23"/>
                                        </p:tgtEl>
                                      </p:cBhvr>
                                    </p:animEffect>
                                  </p:childTnLst>
                                </p:cTn>
                              </p:par>
                            </p:childTnLst>
                          </p:cTn>
                        </p:par>
                        <p:par>
                          <p:cTn id="45" fill="hold">
                            <p:stCondLst>
                              <p:cond delay="15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1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2" nodeType="clickEffect">
                                  <p:stCondLst>
                                    <p:cond delay="0"/>
                                  </p:stCondLst>
                                  <p:childTnLst>
                                    <p:animMotion origin="layout" path="M 0.010764 -0.000008 C 0.006692 -0.083935 -0.027203 -0.338369 0.008399 -0.417337 C 0.043999 -0.496304 0.152674 -0.399276 0.188770 -0.394672 C 0.224866 -0.390069 0.188770 -0.394672 0.188770 -0.394672 " pathEditMode="relative" rAng="0" ptsTypes="">
                                      <p:cBhvr>
                                        <p:cTn id="52" dur="2000" fill="hold"/>
                                        <p:tgtEl>
                                          <p:spTgt spid="7"/>
                                        </p:tgtEl>
                                        <p:attrNameLst>
                                          <p:attrName>ppt_x</p:attrName>
                                          <p:attrName>ppt_y</p:attrName>
                                        </p:attrNameLst>
                                      </p:cBhvr>
                                      <p:rCtr x="8800" y="-22400"/>
                                    </p:animMotion>
                                  </p:childTnLst>
                                </p:cTn>
                              </p:par>
                              <p:par>
                                <p:cTn id="53" presetID="0" presetClass="path" presetSubtype="0" accel="50000" decel="50000" fill="hold" grpId="0" nodeType="withEffect">
                                  <p:stCondLst>
                                    <p:cond delay="0"/>
                                  </p:stCondLst>
                                  <p:childTnLst>
                                    <p:animMotion origin="layout" path="M 0.010800 -0.000008 C 0.006729 -0.083935 -0.027167 -0.338369 0.008434 -0.417337 C 0.044035 -0.496304 0.152709 -0.399276 0.188806 -0.394672 C 0.224903 -0.390069 0.188806 -0.394672 0.188806 -0.394672 " pathEditMode="relative" rAng="0" ptsTypes="">
                                      <p:cBhvr>
                                        <p:cTn id="54" dur="2000" fill="hold"/>
                                        <p:tgtEl>
                                          <p:spTgt spid="25"/>
                                        </p:tgtEl>
                                        <p:attrNameLst>
                                          <p:attrName>ppt_x</p:attrName>
                                          <p:attrName>ppt_y</p:attrName>
                                        </p:attrNameLst>
                                      </p:cBhvr>
                                      <p:rCtr x="8800" y="-22400"/>
                                    </p:animMotion>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3" nodeType="clickEffect">
                                  <p:stCondLst>
                                    <p:cond delay="0"/>
                                  </p:stCondLst>
                                  <p:childTnLst>
                                    <p:animEffect transition="out" filter="fade">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par>
                          <p:cTn id="63" fill="hold">
                            <p:stCondLst>
                              <p:cond delay="500"/>
                            </p:stCondLst>
                            <p:childTnLst>
                              <p:par>
                                <p:cTn id="64" presetID="22" presetClass="exit" presetSubtype="8" fill="hold" nodeType="afterEffect">
                                  <p:stCondLst>
                                    <p:cond delay="0"/>
                                  </p:stCondLst>
                                  <p:childTnLst>
                                    <p:animEffect transition="out" filter="wipe(left)">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childTnLst>
                          </p:cTn>
                        </p:par>
                        <p:par>
                          <p:cTn id="67" fill="hold">
                            <p:stCondLst>
                              <p:cond delay="1000"/>
                            </p:stCondLst>
                            <p:childTnLst>
                              <p:par>
                                <p:cTn id="68" presetID="22" presetClass="exit" presetSubtype="8" fill="hold" nodeType="afterEffect">
                                  <p:stCondLst>
                                    <p:cond delay="0"/>
                                  </p:stCondLst>
                                  <p:childTnLst>
                                    <p:animEffect transition="out" filter="wipe(left)">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par>
                          <p:cTn id="71" fill="hold">
                            <p:stCondLst>
                              <p:cond delay="1500"/>
                            </p:stCondLst>
                            <p:childTnLst>
                              <p:par>
                                <p:cTn id="72" presetID="22" presetClass="exit" presetSubtype="8" fill="hold" grpId="1" nodeType="afterEffect">
                                  <p:stCondLst>
                                    <p:cond delay="0"/>
                                  </p:stCondLst>
                                  <p:childTnLst>
                                    <p:animEffect transition="out" filter="wipe(left)">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9" presetClass="entr" presetSubtype="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1000" fill="hold"/>
                                        <p:tgtEl>
                                          <p:spTgt spid="10"/>
                                        </p:tgtEl>
                                        <p:attrNameLst>
                                          <p:attrName>ppt_x</p:attrName>
                                        </p:attrNameLst>
                                      </p:cBhvr>
                                      <p:tavLst>
                                        <p:tav tm="0">
                                          <p:val>
                                            <p:strVal val="#ppt_x-.2"/>
                                          </p:val>
                                        </p:tav>
                                        <p:tav tm="100000">
                                          <p:val>
                                            <p:strVal val="#ppt_x"/>
                                          </p:val>
                                        </p:tav>
                                      </p:tavLst>
                                    </p:anim>
                                    <p:anim calcmode="lin" valueType="num">
                                      <p:cBhvr>
                                        <p:cTn id="8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5" grpId="0"/>
      <p:bldP spid="25" grpId="1"/>
      <p:bldP spid="3" grpId="0"/>
      <p:bldP spid="7" grpId="0"/>
      <p:bldP spid="7" grpId="1"/>
      <p:bldP spid="7" grpId="2"/>
      <p:bldP spid="7" grpId="3"/>
      <p:bldP spid="23" grpId="0"/>
      <p:bldP spid="23" grpId="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a:solidFill>
                  <a:schemeClr val="bg1"/>
                </a:solidFill>
              </a:rPr>
              <a:t>{</a:t>
            </a:r>
          </a:p>
          <a:p>
            <a:pPr>
              <a:lnSpc>
                <a:spcPct val="150000"/>
              </a:lnSpc>
            </a:pPr>
            <a:r>
              <a:rPr lang="en-US" b="1">
                <a:solidFill>
                  <a:schemeClr val="bg1"/>
                </a:solidFill>
              </a:rPr>
              <a:t> </a:t>
            </a:r>
            <a:r>
              <a:rPr lang="en-US" b="1">
                <a:solidFill>
                  <a:srgbClr val="FFFF00"/>
                </a:solidFill>
              </a:rPr>
              <a:t>static</a:t>
            </a:r>
            <a:r>
              <a:rPr lang="en-US" b="1">
                <a:solidFill>
                  <a:schemeClr val="bg1"/>
                </a:solidFill>
              </a:rPr>
              <a:t> int count = 0;</a:t>
            </a:r>
          </a:p>
          <a:p>
            <a:pPr>
              <a:lnSpc>
                <a:spcPct val="150000"/>
              </a:lnSpc>
            </a:pPr>
            <a:r>
              <a:rPr lang="en-US">
                <a:solidFill>
                  <a:schemeClr val="bg1"/>
                </a:solidFill>
              </a:rPr>
              <a:t>  count++;</a:t>
            </a:r>
          </a:p>
          <a:p>
            <a:pPr>
              <a:lnSpc>
                <a:spcPct val="150000"/>
              </a:lnSpc>
            </a:pPr>
            <a:r>
              <a:rPr lang="en-US">
                <a:solidFill>
                  <a:schemeClr val="bg1"/>
                </a:solidFill>
              </a:rPr>
              <a:t>  return count;</a:t>
            </a:r>
          </a:p>
          <a:p>
            <a:pPr>
              <a:lnSpc>
                <a:spcPct val="150000"/>
              </a:lnSpc>
            </a:pPr>
            <a:r>
              <a:rPr lang="en-US">
                <a:solidFill>
                  <a:schemeClr val="bg1"/>
                </a:solidFill>
              </a:rPr>
              <a:t>}</a:t>
            </a:r>
          </a:p>
          <a:p>
            <a:pPr>
              <a:lnSpc>
                <a:spcPct val="150000"/>
              </a:lnSpc>
            </a:pPr>
            <a:r>
              <a:rPr lang="en-US">
                <a:solidFill>
                  <a:schemeClr val="bg1"/>
                </a:solidFill>
              </a:rPr>
              <a:t> </a:t>
            </a:r>
            <a:r>
              <a:rPr lang="en-US">
                <a:solidFill>
                  <a:srgbClr val="F4F715"/>
                </a:solidFill>
              </a:rPr>
              <a:t> int main() </a:t>
            </a:r>
            <a:r>
              <a:rPr lang="en-US" b="1">
                <a:solidFill>
                  <a:srgbClr val="F4F715"/>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638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5131" r:id="rId4" imgW="1543050" imgH="2209800" progId="PBrush">
                  <p:embed/>
                </p:oleObj>
              </mc:Choice>
              <mc:Fallback>
                <p:oleObj r:id="rId4" imgW="1543050" imgH="2209800" progId="PBrush">
                  <p:embed/>
                  <p:pic>
                    <p:nvPicPr>
                      <p:cNvPr id="0" name="Picture 5120"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75260" y="1561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2174240" y="1346518"/>
            <a:ext cx="1446530" cy="429895"/>
          </a:xfrm>
          <a:prstGeom prst="rect">
            <a:avLst/>
          </a:prstGeom>
        </p:spPr>
        <p:txBody>
          <a:bodyPr wrap="square">
            <a:spAutoFit/>
          </a:bodyPr>
          <a:lstStyle/>
          <a:p>
            <a:pPr algn="ctr"/>
            <a:r>
              <a:rPr lang="en-US" sz="2200" dirty="0"/>
              <a:t>count = 0</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7" end="7"/>
                                            </p:txEl>
                                          </p:spTgt>
                                        </p:tgtEl>
                                        <p:attrNameLst>
                                          <p:attrName>style.color</p:attrName>
                                        </p:attrNameLst>
                                      </p:cBhvr>
                                      <p:to>
                                        <a:schemeClr val="bg1"/>
                                      </p:to>
                                    </p:animClr>
                                  </p:childTnLst>
                                </p:cTn>
                              </p:par>
                              <p:par>
                                <p:cTn id="7" presetID="22" presetClass="entr" presetSubtype="8"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left)">
                                      <p:cBhvr>
                                        <p:cTn id="9" dur="1000"/>
                                        <p:tgtEl>
                                          <p:spTgt spid="11"/>
                                        </p:tgtEl>
                                      </p:cBhvr>
                                    </p:animEffect>
                                  </p:childTnLst>
                                </p:cTn>
                              </p:par>
                              <p:par>
                                <p:cTn id="10" presetID="3" presetClass="emph" presetSubtype="2" fill="hold" nodeType="withEffect">
                                  <p:stCondLst>
                                    <p:cond delay="0"/>
                                  </p:stCondLst>
                                  <p:childTnLst>
                                    <p:animClr clrSpc="rgb" dir="cw">
                                      <p:cBhvr override="childStyle">
                                        <p:cTn id="11" dur="500" fill="hold"/>
                                        <p:tgtEl>
                                          <p:spTgt spid="2">
                                            <p:txEl>
                                              <p:pRg st="8" end="8"/>
                                            </p:txEl>
                                          </p:spTgt>
                                        </p:tgtEl>
                                        <p:attrNameLst>
                                          <p:attrName>style.color</p:attrName>
                                        </p:attrNameLst>
                                      </p:cBhvr>
                                      <p:to>
                                        <a:srgbClr val="F4F715"/>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500" fill="hold"/>
                                        <p:tgtEl>
                                          <p:spTgt spid="2">
                                            <p:txEl>
                                              <p:pRg st="1" end="1"/>
                                            </p:txEl>
                                          </p:spTgt>
                                        </p:tgtEl>
                                        <p:attrNameLst>
                                          <p:attrName>style.color</p:attrName>
                                        </p:attrNameLst>
                                      </p:cBhvr>
                                      <p:to>
                                        <a:srgbClr val="F4F715"/>
                                      </p:to>
                                    </p:animClr>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par>
                                <p:cTn id="21" presetID="3" presetClass="emph" presetSubtype="2" fill="hold" nodeType="withEffect">
                                  <p:stCondLst>
                                    <p:cond delay="0"/>
                                  </p:stCondLst>
                                  <p:childTnLst>
                                    <p:animClr clrSpc="rgb" dir="cw">
                                      <p:cBhvr override="childStyle">
                                        <p:cTn id="22" dur="500" fill="hold"/>
                                        <p:tgtEl>
                                          <p:spTgt spid="2">
                                            <p:txEl>
                                              <p:pRg st="1" end="1"/>
                                            </p:txEl>
                                          </p:spTgt>
                                        </p:tgtEl>
                                        <p:attrNameLst>
                                          <p:attrName>style.color</p:attrName>
                                        </p:attrNameLst>
                                      </p:cBhvr>
                                      <p:to>
                                        <a:schemeClr val="bg1"/>
                                      </p:to>
                                    </p:animClr>
                                  </p:childTnLst>
                                </p:cTn>
                              </p:par>
                              <p:par>
                                <p:cTn id="23" presetID="3" presetClass="emph" presetSubtype="2" fill="hold" nodeType="withEffect">
                                  <p:stCondLst>
                                    <p:cond delay="0"/>
                                  </p:stCondLst>
                                  <p:childTnLst>
                                    <p:animClr clrSpc="rgb" dir="cw">
                                      <p:cBhvr override="childStyle">
                                        <p:cTn id="24" dur="500" fill="hold"/>
                                        <p:tgtEl>
                                          <p:spTgt spid="2">
                                            <p:txEl>
                                              <p:pRg st="3" end="3"/>
                                            </p:txEl>
                                          </p:spTgt>
                                        </p:tgtEl>
                                        <p:attrNameLst>
                                          <p:attrName>style.color</p:attrName>
                                        </p:attrNameLst>
                                      </p:cBhvr>
                                      <p:to>
                                        <a:srgbClr val="F4F715"/>
                                      </p:to>
                                    </p:animClr>
                                  </p:childTnLst>
                                </p:cTn>
                              </p:par>
                              <p:par>
                                <p:cTn id="25" presetID="55"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0.70"/>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par>
                                <p:cTn id="30" presetID="55"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1000" fill="hold"/>
                                        <p:tgtEl>
                                          <p:spTgt spid="22"/>
                                        </p:tgtEl>
                                        <p:attrNameLst>
                                          <p:attrName>ppt_w</p:attrName>
                                        </p:attrNameLst>
                                      </p:cBhvr>
                                      <p:tavLst>
                                        <p:tav tm="0">
                                          <p:val>
                                            <p:strVal val="#ppt_w*0.70"/>
                                          </p:val>
                                        </p:tav>
                                        <p:tav tm="100000">
                                          <p:val>
                                            <p:strVal val="#ppt_w"/>
                                          </p:val>
                                        </p:tav>
                                      </p:tavLst>
                                    </p:anim>
                                    <p:anim calcmode="lin" valueType="num">
                                      <p:cBhvr>
                                        <p:cTn id="33" dur="1000" fill="hold"/>
                                        <p:tgtEl>
                                          <p:spTgt spid="22"/>
                                        </p:tgtEl>
                                        <p:attrNameLst>
                                          <p:attrName>ppt_h</p:attrName>
                                        </p:attrNameLst>
                                      </p:cBhvr>
                                      <p:tavLst>
                                        <p:tav tm="0">
                                          <p:val>
                                            <p:strVal val="#ppt_h"/>
                                          </p:val>
                                        </p:tav>
                                        <p:tav tm="100000">
                                          <p:val>
                                            <p:strVal val="#ppt_h"/>
                                          </p:val>
                                        </p:tav>
                                      </p:tavLst>
                                    </p:anim>
                                    <p:animEffect transition="in" filter="fade">
                                      <p:cBhvr>
                                        <p:cTn id="34" dur="1000"/>
                                        <p:tgtEl>
                                          <p:spTgt spid="22"/>
                                        </p:tgtEl>
                                      </p:cBhvr>
                                    </p:animEffect>
                                  </p:childTnLst>
                                </p:cTn>
                              </p:par>
                              <p:par>
                                <p:cTn id="35" presetID="55"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0.70"/>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par>
                                <p:cTn id="40" presetID="55"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1000" fill="hold"/>
                                        <p:tgtEl>
                                          <p:spTgt spid="19"/>
                                        </p:tgtEl>
                                        <p:attrNameLst>
                                          <p:attrName>ppt_w</p:attrName>
                                        </p:attrNameLst>
                                      </p:cBhvr>
                                      <p:tavLst>
                                        <p:tav tm="0">
                                          <p:val>
                                            <p:strVal val="#ppt_w*0.70"/>
                                          </p:val>
                                        </p:tav>
                                        <p:tav tm="100000">
                                          <p:val>
                                            <p:strVal val="#ppt_w"/>
                                          </p:val>
                                        </p:tav>
                                      </p:tavLst>
                                    </p:anim>
                                    <p:anim calcmode="lin" valueType="num">
                                      <p:cBhvr>
                                        <p:cTn id="43" dur="1000" fill="hold"/>
                                        <p:tgtEl>
                                          <p:spTgt spid="19"/>
                                        </p:tgtEl>
                                        <p:attrNameLst>
                                          <p:attrName>ppt_h</p:attrName>
                                        </p:attrNameLst>
                                      </p:cBhvr>
                                      <p:tavLst>
                                        <p:tav tm="0">
                                          <p:val>
                                            <p:strVal val="#ppt_h"/>
                                          </p:val>
                                        </p:tav>
                                        <p:tav tm="100000">
                                          <p:val>
                                            <p:strVal val="#ppt_h"/>
                                          </p:val>
                                        </p:tav>
                                      </p:tavLst>
                                    </p:anim>
                                    <p:animEffect transition="in" filter="fade">
                                      <p:cBhvr>
                                        <p:cTn id="44" dur="10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93744 0.002788 C 0.117502 -0.004653 0.181742 -0.074834 0.218348 0.005483 C 0.254956 0.085799 0.265363 0.324441 0.276776 0.404117 C 0.288189 0.483792 0.276704 0.412071 0.275269 0.404117 " pathEditMode="relative" rAng="0" ptsTypes="">
                                      <p:cBhvr>
                                        <p:cTn id="48" dur="2000" fill="hold"/>
                                        <p:tgtEl>
                                          <p:spTgt spid="10"/>
                                        </p:tgtEl>
                                        <p:attrNameLst>
                                          <p:attrName>ppt_x</p:attrName>
                                          <p:attrName>ppt_y</p:attrName>
                                        </p:attrNameLst>
                                      </p:cBhvr>
                                      <p:rCtr x="9400" y="20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b="1">
                <a:solidFill>
                  <a:schemeClr val="bg1"/>
                </a:solidFill>
              </a:rPr>
              <a:t>{</a:t>
            </a:r>
          </a:p>
          <a:p>
            <a:pPr>
              <a:lnSpc>
                <a:spcPct val="150000"/>
              </a:lnSpc>
            </a:pPr>
            <a:r>
              <a:rPr lang="en-US" b="1">
                <a:solidFill>
                  <a:schemeClr val="bg1"/>
                </a:solidFill>
              </a:rPr>
              <a:t>  </a:t>
            </a:r>
            <a:r>
              <a:rPr lang="en-US" b="1">
                <a:solidFill>
                  <a:srgbClr val="FFFF00"/>
                </a:solidFill>
              </a:rPr>
              <a:t>static </a:t>
            </a:r>
            <a:r>
              <a:rPr lang="en-US" b="1">
                <a:solidFill>
                  <a:schemeClr val="bg1"/>
                </a:solidFill>
              </a:rPr>
              <a:t>int count = 0;</a:t>
            </a:r>
          </a:p>
          <a:p>
            <a:pPr>
              <a:lnSpc>
                <a:spcPct val="150000"/>
              </a:lnSpc>
            </a:pPr>
            <a:r>
              <a:rPr lang="en-US">
                <a:solidFill>
                  <a:schemeClr val="bg1"/>
                </a:solidFill>
              </a:rPr>
              <a:t> </a:t>
            </a:r>
            <a:r>
              <a:rPr lang="en-US">
                <a:solidFill>
                  <a:srgbClr val="FFFF00"/>
                </a:solidFill>
              </a:rPr>
              <a:t> count++;</a:t>
            </a:r>
          </a:p>
          <a:p>
            <a:pPr>
              <a:lnSpc>
                <a:spcPct val="150000"/>
              </a:lnSpc>
            </a:pPr>
            <a:r>
              <a:rPr lang="en-US">
                <a:solidFill>
                  <a:schemeClr val="bg1"/>
                </a:solidFill>
              </a:rPr>
              <a:t>  return count;</a:t>
            </a:r>
          </a:p>
          <a:p>
            <a:pPr>
              <a:lnSpc>
                <a:spcPct val="150000"/>
              </a:lnSpc>
            </a:pPr>
            <a:r>
              <a:rPr lang="en-US" b="1">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 </a:t>
            </a:r>
            <a:r>
              <a:rPr lang="en-US" b="1">
                <a:solidFill>
                  <a:schemeClr val="bg1"/>
                </a:solidFill>
              </a:rPr>
              <a:t> </a:t>
            </a:r>
            <a:r>
              <a:rPr lang="en-US">
                <a:solidFill>
                  <a:schemeClr val="bg1"/>
                </a:solidFill>
              </a:rPr>
              <a:t>{</a:t>
            </a:r>
          </a:p>
          <a:p>
            <a:pPr>
              <a:lnSpc>
                <a:spcPct val="150000"/>
              </a:lnSpc>
            </a:pPr>
            <a:r>
              <a:rPr lang="en-US">
                <a:solidFill>
                  <a:schemeClr val="bg1"/>
                </a:solidFill>
              </a:rPr>
              <a:t>  </a:t>
            </a:r>
            <a:r>
              <a:rPr lang="en-US">
                <a:solidFill>
                  <a:srgbClr val="FFFF00"/>
                </a:solidFill>
              </a:rPr>
              <a:t>printf("%d \n", fun());</a:t>
            </a:r>
          </a:p>
          <a:p>
            <a:pPr>
              <a:lnSpc>
                <a:spcPct val="150000"/>
              </a:lnSpc>
            </a:pPr>
            <a:r>
              <a:rPr lang="en-US">
                <a:solidFill>
                  <a:schemeClr val="bg1"/>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638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6155" r:id="rId4" imgW="1543050" imgH="2209800" progId="PBrush">
                  <p:embed/>
                </p:oleObj>
              </mc:Choice>
              <mc:Fallback>
                <p:oleObj r:id="rId4" imgW="1543050" imgH="2209800" progId="PBrush">
                  <p:embed/>
                  <p:pic>
                    <p:nvPicPr>
                      <p:cNvPr id="0" name="Picture 6144"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4624705" y="3465513"/>
            <a:ext cx="1446530" cy="429895"/>
          </a:xfrm>
          <a:prstGeom prst="rect">
            <a:avLst/>
          </a:prstGeom>
        </p:spPr>
        <p:txBody>
          <a:bodyPr wrap="square">
            <a:spAutoFit/>
          </a:bodyPr>
          <a:lstStyle/>
          <a:p>
            <a:pPr algn="l"/>
            <a:r>
              <a:rPr lang="en-US" sz="2200" dirty="0"/>
              <a:t>   count = </a:t>
            </a:r>
          </a:p>
        </p:txBody>
      </p:sp>
      <p:cxnSp>
        <p:nvCxnSpPr>
          <p:cNvPr id="9" name="Straight Arrow Connector 8"/>
          <p:cNvCxnSpPr/>
          <p:nvPr/>
        </p:nvCxnSpPr>
        <p:spPr>
          <a:xfrm>
            <a:off x="175260" y="1942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5535930" y="3465513"/>
            <a:ext cx="671195" cy="429895"/>
          </a:xfrm>
          <a:prstGeom prst="rect">
            <a:avLst/>
          </a:prstGeom>
        </p:spPr>
        <p:txBody>
          <a:bodyPr wrap="square">
            <a:spAutoFit/>
          </a:bodyPr>
          <a:lstStyle/>
          <a:p>
            <a:pPr algn="ctr"/>
            <a:r>
              <a:rPr lang="en-US" sz="2200" dirty="0"/>
              <a:t>0 </a:t>
            </a:r>
          </a:p>
        </p:txBody>
      </p:sp>
      <p:sp>
        <p:nvSpPr>
          <p:cNvPr id="7" name="Rectangle 6"/>
          <p:cNvSpPr/>
          <p:nvPr/>
        </p:nvSpPr>
        <p:spPr>
          <a:xfrm>
            <a:off x="5535930" y="3465513"/>
            <a:ext cx="671195" cy="429895"/>
          </a:xfrm>
          <a:prstGeom prst="rect">
            <a:avLst/>
          </a:prstGeom>
        </p:spPr>
        <p:txBody>
          <a:bodyPr wrap="square">
            <a:spAutoFit/>
          </a:bodyPr>
          <a:lstStyle/>
          <a:p>
            <a:pPr algn="ctr"/>
            <a:r>
              <a:rPr lang="en-US" sz="2200" dirty="0"/>
              <a:t>1 </a:t>
            </a:r>
          </a:p>
        </p:txBody>
      </p:sp>
      <p:cxnSp>
        <p:nvCxnSpPr>
          <p:cNvPr id="12" name="Straight Arrow Connector 11"/>
          <p:cNvCxnSpPr/>
          <p:nvPr/>
        </p:nvCxnSpPr>
        <p:spPr>
          <a:xfrm>
            <a:off x="149860" y="23739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3660" y="274605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584835" y="2739708"/>
            <a:ext cx="972007"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1565275" y="2368233"/>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6" name="TextBox 11"/>
          <p:cNvSpPr txBox="1"/>
          <p:nvPr/>
        </p:nvSpPr>
        <p:spPr>
          <a:xfrm>
            <a:off x="7468964" y="3895461"/>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sp>
        <p:nvSpPr>
          <p:cNvPr id="10" name="TextBox 15"/>
          <p:cNvSpPr txBox="1"/>
          <p:nvPr/>
        </p:nvSpPr>
        <p:spPr>
          <a:xfrm>
            <a:off x="6207125" y="2561908"/>
            <a:ext cx="2477770" cy="1568450"/>
          </a:xfrm>
          <a:prstGeom prst="rect">
            <a:avLst/>
          </a:prstGeom>
          <a:noFill/>
        </p:spPr>
        <p:txBody>
          <a:bodyPr wrap="square" rtlCol="0">
            <a:spAutoFit/>
          </a:bodyPr>
          <a:lstStyle/>
          <a:p>
            <a:pPr>
              <a:lnSpc>
                <a:spcPct val="120000"/>
              </a:lnSpc>
            </a:pPr>
            <a:r>
              <a:rPr lang="en-US" sz="2000" dirty="0">
                <a:solidFill>
                  <a:schemeClr val="tx1"/>
                </a:solidFill>
              </a:rPr>
              <a:t>Value is not destroyed, instead preserved for the next function call...!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ppt_x"/>
                                          </p:val>
                                        </p:tav>
                                      </p:tavLst>
                                    </p:anim>
                                    <p:anim calcmode="lin" valueType="num">
                                      <p:cBhvr additive="base">
                                        <p:cTn id="7" dur="1000"/>
                                        <p:tgtEl>
                                          <p:spTgt spid="3"/>
                                        </p:tgtEl>
                                        <p:attrNameLst>
                                          <p:attrName>ppt_y</p:attrName>
                                        </p:attrNameLst>
                                      </p:cBhvr>
                                      <p:tavLst>
                                        <p:tav tm="0">
                                          <p:val>
                                            <p:strVal val="ppt_y"/>
                                          </p:val>
                                        </p:tav>
                                        <p:tav tm="100000">
                                          <p:val>
                                            <p:strVal val="1+ppt_h/2"/>
                                          </p:val>
                                        </p:tav>
                                      </p:tavLst>
                                    </p:anim>
                                    <p:set>
                                      <p:cBhvr>
                                        <p:cTn id="8" dur="1" fill="hold">
                                          <p:stCondLst>
                                            <p:cond delay="998"/>
                                          </p:stCondLst>
                                        </p:cTn>
                                        <p:tgtEl>
                                          <p:spTgt spid="3"/>
                                        </p:tgtEl>
                                        <p:attrNameLst>
                                          <p:attrName>style.visibility</p:attrName>
                                        </p:attrNameLst>
                                      </p:cBhvr>
                                      <p:to>
                                        <p:strVal val="hidden"/>
                                      </p:to>
                                    </p:set>
                                  </p:childTnLst>
                                </p:cTn>
                              </p:par>
                              <p:par>
                                <p:cTn id="9" presetID="2" presetClass="entr" presetSubtype="2"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2">
                                            <p:txEl>
                                              <p:pRg st="4" end="4"/>
                                            </p:txEl>
                                          </p:spTgt>
                                        </p:tgtEl>
                                        <p:attrNameLst>
                                          <p:attrName>style.color</p:attrName>
                                        </p:attrNameLst>
                                      </p:cBhvr>
                                      <p:to>
                                        <a:schemeClr val="bg1"/>
                                      </p:to>
                                    </p:animClr>
                                  </p:childTnLst>
                                </p:cTn>
                              </p:par>
                              <p:par>
                                <p:cTn id="17" presetID="22" presetClass="exit" presetSubtype="2" fill="hold" nodeType="withEffect">
                                  <p:stCondLst>
                                    <p:cond delay="0"/>
                                  </p:stCondLst>
                                  <p:childTnLst>
                                    <p:animEffect transition="out" filter="wipe(right)">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3" presetClass="emph" presetSubtype="2" fill="hold" nodeType="withEffect">
                                  <p:stCondLst>
                                    <p:cond delay="0"/>
                                  </p:stCondLst>
                                  <p:childTnLst>
                                    <p:animClr clrSpc="rgb" dir="cw">
                                      <p:cBhvr override="childStyle">
                                        <p:cTn id="24" dur="500" fill="hold"/>
                                        <p:tgtEl>
                                          <p:spTgt spid="2">
                                            <p:txEl>
                                              <p:pRg st="5" end="5"/>
                                            </p:txEl>
                                          </p:spTgt>
                                        </p:tgtEl>
                                        <p:attrNameLst>
                                          <p:attrName>style.color</p:attrName>
                                        </p:attrNameLst>
                                      </p:cBhvr>
                                      <p:to>
                                        <a:srgbClr val="F4F715"/>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3" presetClass="emph" presetSubtype="2" fill="hold" nodeType="withEffect">
                                  <p:stCondLst>
                                    <p:cond delay="0"/>
                                  </p:stCondLst>
                                  <p:childTnLst>
                                    <p:animClr clrSpc="rgb" dir="cw">
                                      <p:cBhvr override="childStyle">
                                        <p:cTn id="31" dur="500" fill="hold"/>
                                        <p:tgtEl>
                                          <p:spTgt spid="2">
                                            <p:txEl>
                                              <p:pRg st="5" end="5"/>
                                            </p:txEl>
                                          </p:spTgt>
                                        </p:tgtEl>
                                        <p:attrNameLst>
                                          <p:attrName>style.color</p:attrName>
                                        </p:attrNameLst>
                                      </p:cBhvr>
                                      <p:to>
                                        <a:schemeClr val="bg1"/>
                                      </p:to>
                                    </p:animClr>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nodeType="clickPar">
                                  <p:stCondLst>
                                    <p:cond delay="0"/>
                                  </p:stCondLst>
                                  <p:childTnLst>
                                    <p:animEffect transition="out" filter="wipe(right)">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3" presetClass="emph" presetSubtype="2" fill="hold" nodeType="withEffect">
                                  <p:stCondLst>
                                    <p:cond delay="0"/>
                                  </p:stCondLst>
                                  <p:childTnLst>
                                    <p:animClr clrSpc="rgb" dir="cw">
                                      <p:cBhvr override="childStyle">
                                        <p:cTn id="38" dur="500" fill="hold"/>
                                        <p:tgtEl>
                                          <p:spTgt spid="2">
                                            <p:txEl>
                                              <p:pRg st="6" end="6"/>
                                            </p:txEl>
                                          </p:spTgt>
                                        </p:tgtEl>
                                        <p:attrNameLst>
                                          <p:attrName>style.color</p:attrName>
                                        </p:attrNameLst>
                                      </p:cBhvr>
                                      <p:to>
                                        <a:srgbClr val="F4F715"/>
                                      </p:to>
                                    </p:animClr>
                                  </p:childTnLst>
                                </p:cTn>
                              </p:par>
                              <p:par>
                                <p:cTn id="39" presetID="3" presetClass="emph" presetSubtype="2" fill="hold" nodeType="withEffect">
                                  <p:stCondLst>
                                    <p:cond delay="0"/>
                                  </p:stCondLst>
                                  <p:childTnLst>
                                    <p:animClr clrSpc="rgb" dir="cw">
                                      <p:cBhvr override="childStyle">
                                        <p:cTn id="40" dur="500" fill="hold"/>
                                        <p:tgtEl>
                                          <p:spTgt spid="2">
                                            <p:txEl>
                                              <p:pRg st="2" end="2"/>
                                            </p:txEl>
                                          </p:spTgt>
                                        </p:tgtEl>
                                        <p:attrNameLst>
                                          <p:attrName>style.color</p:attrName>
                                        </p:attrNameLst>
                                      </p:cBhvr>
                                      <p:to>
                                        <a:srgbClr val="F4F715"/>
                                      </p:to>
                                    </p:animClr>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1000"/>
                                        <p:tgtEl>
                                          <p:spTgt spid="23"/>
                                        </p:tgtEl>
                                      </p:cBhvr>
                                    </p:animEffect>
                                  </p:childTnLst>
                                </p:cTn>
                              </p:par>
                            </p:childTnLst>
                          </p:cTn>
                        </p:par>
                        <p:par>
                          <p:cTn id="45" fill="hold">
                            <p:stCondLst>
                              <p:cond delay="15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1000"/>
                                        <p:tgtEl>
                                          <p:spTgt spid="15"/>
                                        </p:tgtEl>
                                      </p:cBhvr>
                                    </p:animEffect>
                                  </p:childTnLst>
                                </p:cTn>
                              </p:par>
                            </p:childTnLst>
                          </p:cTn>
                        </p:par>
                        <p:par>
                          <p:cTn id="49" fill="hold">
                            <p:stCondLst>
                              <p:cond delay="2500"/>
                            </p:stCondLst>
                            <p:childTnLst>
                              <p:par>
                                <p:cTn id="50" presetID="29" presetClass="entr" presetSubtype="0" fill="hold" grpId="1"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1000" fill="hold"/>
                                        <p:tgtEl>
                                          <p:spTgt spid="10"/>
                                        </p:tgtEl>
                                        <p:attrNameLst>
                                          <p:attrName>ppt_x</p:attrName>
                                        </p:attrNameLst>
                                      </p:cBhvr>
                                      <p:tavLst>
                                        <p:tav tm="0">
                                          <p:val>
                                            <p:strVal val="#ppt_x-.2"/>
                                          </p:val>
                                        </p:tav>
                                        <p:tav tm="100000">
                                          <p:val>
                                            <p:strVal val="#ppt_x"/>
                                          </p:val>
                                        </p:tav>
                                      </p:tavLst>
                                    </p:anim>
                                    <p:anim calcmode="lin" valueType="num">
                                      <p:cBhvr>
                                        <p:cTn id="5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nodeType="clickEffect">
                                  <p:stCondLst>
                                    <p:cond delay="0"/>
                                  </p:stCondLst>
                                  <p:childTnLst>
                                    <p:animEffect transition="out" filter="wipe(left)">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500"/>
                            </p:stCondLst>
                            <p:childTnLst>
                              <p:par>
                                <p:cTn id="61" presetID="22" presetClass="exit" presetSubtype="8" fill="hold" nodeType="afterEffect">
                                  <p:stCondLst>
                                    <p:cond delay="0"/>
                                  </p:stCondLst>
                                  <p:childTnLst>
                                    <p:animEffect transition="out" filter="wipe(left)">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par>
                          <p:cTn id="64" fill="hold">
                            <p:stCondLst>
                              <p:cond delay="1000"/>
                            </p:stCondLst>
                            <p:childTnLst>
                              <p:par>
                                <p:cTn id="65" presetID="22" presetClass="exit" presetSubtype="8" fill="hold" grpId="1" nodeType="afterEffect">
                                  <p:stCondLst>
                                    <p:cond delay="0"/>
                                  </p:stCondLst>
                                  <p:childTnLst>
                                    <p:animEffect transition="out" filter="wipe(left)">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P spid="7" grpId="0"/>
      <p:bldP spid="7" grpId="1"/>
      <p:bldP spid="23" grpId="0"/>
      <p:bldP spid="23" grpId="1"/>
      <p:bldP spid="16"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a:solidFill>
                  <a:schemeClr val="bg1"/>
                </a:solidFill>
              </a:rPr>
              <a:t>{</a:t>
            </a:r>
          </a:p>
          <a:p>
            <a:pPr>
              <a:lnSpc>
                <a:spcPct val="150000"/>
              </a:lnSpc>
            </a:pPr>
            <a:r>
              <a:rPr lang="en-US" b="1">
                <a:solidFill>
                  <a:schemeClr val="bg1"/>
                </a:solidFill>
              </a:rPr>
              <a:t>  </a:t>
            </a:r>
            <a:r>
              <a:rPr lang="en-US" b="1">
                <a:solidFill>
                  <a:srgbClr val="FFFF00"/>
                </a:solidFill>
              </a:rPr>
              <a:t>static</a:t>
            </a:r>
            <a:r>
              <a:rPr lang="en-US" b="1">
                <a:solidFill>
                  <a:schemeClr val="bg1"/>
                </a:solidFill>
              </a:rPr>
              <a:t> int count = 0;</a:t>
            </a:r>
          </a:p>
          <a:p>
            <a:pPr>
              <a:lnSpc>
                <a:spcPct val="150000"/>
              </a:lnSpc>
            </a:pPr>
            <a:r>
              <a:rPr lang="en-US">
                <a:solidFill>
                  <a:schemeClr val="bg1"/>
                </a:solidFill>
              </a:rPr>
              <a:t>  count++;</a:t>
            </a:r>
          </a:p>
          <a:p>
            <a:pPr>
              <a:lnSpc>
                <a:spcPct val="150000"/>
              </a:lnSpc>
            </a:pPr>
            <a:r>
              <a:rPr lang="en-US">
                <a:solidFill>
                  <a:schemeClr val="bg1"/>
                </a:solidFill>
              </a:rPr>
              <a:t>  return count;</a:t>
            </a:r>
          </a:p>
          <a:p>
            <a:pPr>
              <a:lnSpc>
                <a:spcPct val="150000"/>
              </a:lnSpc>
            </a:pPr>
            <a:r>
              <a:rPr lang="en-US">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a:t>
            </a:r>
            <a:r>
              <a:rPr lang="en-US">
                <a:solidFill>
                  <a:srgbClr val="F4F715"/>
                </a:solidFill>
              </a:rPr>
              <a:t> </a:t>
            </a:r>
            <a:r>
              <a:rPr lang="en-US" b="1">
                <a:solidFill>
                  <a:srgbClr val="F4F715"/>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a:t>
            </a:r>
            <a:r>
              <a:rPr lang="en-US">
                <a:solidFill>
                  <a:srgbClr val="FFFF00"/>
                </a:solidFill>
              </a:rPr>
              <a:t> 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397160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7179" r:id="rId4" imgW="1543050" imgH="2209800" progId="PBrush">
                  <p:embed/>
                </p:oleObj>
              </mc:Choice>
              <mc:Fallback>
                <p:oleObj r:id="rId4" imgW="1543050" imgH="2209800" progId="PBrush">
                  <p:embed/>
                  <p:pic>
                    <p:nvPicPr>
                      <p:cNvPr id="0" name="Picture 7168"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75260" y="1942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4624705" y="3465513"/>
            <a:ext cx="1446530" cy="429895"/>
          </a:xfrm>
          <a:prstGeom prst="rect">
            <a:avLst/>
          </a:prstGeom>
        </p:spPr>
        <p:txBody>
          <a:bodyPr wrap="square">
            <a:spAutoFit/>
          </a:bodyPr>
          <a:lstStyle/>
          <a:p>
            <a:pPr algn="l"/>
            <a:r>
              <a:rPr lang="en-US" sz="2200" dirty="0"/>
              <a:t>   count = </a:t>
            </a:r>
          </a:p>
        </p:txBody>
      </p:sp>
      <p:sp>
        <p:nvSpPr>
          <p:cNvPr id="7" name="Rectangle 6"/>
          <p:cNvSpPr/>
          <p:nvPr/>
        </p:nvSpPr>
        <p:spPr>
          <a:xfrm>
            <a:off x="5535930" y="3465513"/>
            <a:ext cx="671195" cy="429895"/>
          </a:xfrm>
          <a:prstGeom prst="rect">
            <a:avLst/>
          </a:prstGeom>
        </p:spPr>
        <p:txBody>
          <a:bodyPr wrap="square">
            <a:spAutoFit/>
          </a:bodyPr>
          <a:lstStyle/>
          <a:p>
            <a:pPr algn="ctr"/>
            <a:r>
              <a:rPr lang="en-US" sz="2200" dirty="0"/>
              <a:t>1 </a:t>
            </a:r>
          </a:p>
        </p:txBody>
      </p:sp>
      <p:cxnSp>
        <p:nvCxnSpPr>
          <p:cNvPr id="3" name="Straight Connector 2"/>
          <p:cNvCxnSpPr/>
          <p:nvPr/>
        </p:nvCxnSpPr>
        <p:spPr>
          <a:xfrm flipV="1">
            <a:off x="381000" y="1505268"/>
            <a:ext cx="2160016" cy="48895"/>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6" name="TextBox 11"/>
          <p:cNvSpPr txBox="1"/>
          <p:nvPr/>
        </p:nvSpPr>
        <p:spPr>
          <a:xfrm>
            <a:off x="7468964" y="3895461"/>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2">
                                            <p:txEl>
                                              <p:pRg st="1" end="1"/>
                                            </p:txEl>
                                          </p:spTgt>
                                        </p:tgtEl>
                                        <p:attrNameLst>
                                          <p:attrName>style.color</p:attrName>
                                        </p:attrNameLst>
                                      </p:cBhvr>
                                      <p:to>
                                        <a:srgbClr val="F4F715"/>
                                      </p:to>
                                    </p:animClr>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par>
                                <p:cTn id="20" presetID="3" presetClass="emph" presetSubtype="2" fill="hold" nodeType="withEffect">
                                  <p:stCondLst>
                                    <p:cond delay="0"/>
                                  </p:stCondLst>
                                  <p:childTnLst>
                                    <p:animClr clrSpc="rgb" dir="cw">
                                      <p:cBhvr override="childStyle">
                                        <p:cTn id="21" dur="500" fill="hold"/>
                                        <p:tgtEl>
                                          <p:spTgt spid="2">
                                            <p:txEl>
                                              <p:pRg st="1" end="1"/>
                                            </p:txEl>
                                          </p:spTgt>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a:solidFill>
                  <a:schemeClr val="dk1"/>
                </a:solidFill>
              </a:rPr>
              <a:t>C Programming</a:t>
            </a:r>
            <a:r>
              <a:rPr lang="en-GB" sz="2700" dirty="0">
                <a:solidFill>
                  <a:schemeClr val="dk1"/>
                </a:solidFill>
              </a:rPr>
              <a:t/>
            </a:r>
            <a:br>
              <a:rPr lang="en-GB" sz="2700" dirty="0">
                <a:solidFill>
                  <a:schemeClr val="dk1"/>
                </a:solidFill>
              </a:rPr>
            </a:br>
            <a:r>
              <a:rPr lang="en-GB" sz="1950" dirty="0">
                <a:solidFill>
                  <a:schemeClr val="dk1"/>
                </a:solidFill>
              </a:rPr>
              <a:t>Session </a:t>
            </a:r>
            <a:r>
              <a:rPr lang="en-US" altLang="en-GB" sz="1950" dirty="0">
                <a:solidFill>
                  <a:schemeClr val="dk1"/>
                </a:solidFill>
              </a:rPr>
              <a:t>4.1</a:t>
            </a: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t>2</a:t>
            </a:fld>
            <a:endParaRPr lang="en-GB" sz="9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static</a:t>
            </a:r>
          </a:p>
        </p:txBody>
      </p:sp>
      <p:sp>
        <p:nvSpPr>
          <p:cNvPr id="2" name="Text Box 1"/>
          <p:cNvSpPr txBox="1"/>
          <p:nvPr/>
        </p:nvSpPr>
        <p:spPr>
          <a:xfrm>
            <a:off x="361315" y="-19367"/>
            <a:ext cx="3165475" cy="5077460"/>
          </a:xfrm>
          <a:prstGeom prst="rect">
            <a:avLst/>
          </a:prstGeom>
          <a:noFill/>
        </p:spPr>
        <p:txBody>
          <a:bodyPr wrap="square" rtlCol="0" anchor="t">
            <a:spAutoFit/>
          </a:bodyPr>
          <a:lstStyle/>
          <a:p>
            <a:pPr>
              <a:lnSpc>
                <a:spcPct val="150000"/>
              </a:lnSpc>
            </a:pPr>
            <a:r>
              <a:rPr lang="en-US">
                <a:solidFill>
                  <a:schemeClr val="bg1"/>
                </a:solidFill>
              </a:rPr>
              <a:t>#include&lt;stdio.h&gt;</a:t>
            </a:r>
          </a:p>
          <a:p>
            <a:pPr>
              <a:lnSpc>
                <a:spcPct val="150000"/>
              </a:lnSpc>
            </a:pPr>
            <a:r>
              <a:rPr lang="en-US">
                <a:solidFill>
                  <a:schemeClr val="bg1"/>
                </a:solidFill>
              </a:rPr>
              <a:t>int fun()</a:t>
            </a:r>
          </a:p>
          <a:p>
            <a:pPr>
              <a:lnSpc>
                <a:spcPct val="150000"/>
              </a:lnSpc>
            </a:pPr>
            <a:r>
              <a:rPr lang="en-US" b="1">
                <a:solidFill>
                  <a:schemeClr val="bg1"/>
                </a:solidFill>
              </a:rPr>
              <a:t>{</a:t>
            </a:r>
          </a:p>
          <a:p>
            <a:pPr>
              <a:lnSpc>
                <a:spcPct val="150000"/>
              </a:lnSpc>
            </a:pPr>
            <a:r>
              <a:rPr lang="en-US" b="1">
                <a:solidFill>
                  <a:schemeClr val="bg1"/>
                </a:solidFill>
              </a:rPr>
              <a:t>  </a:t>
            </a:r>
            <a:r>
              <a:rPr lang="en-US" b="1">
                <a:solidFill>
                  <a:srgbClr val="FFFF00"/>
                </a:solidFill>
              </a:rPr>
              <a:t>static</a:t>
            </a:r>
            <a:r>
              <a:rPr lang="en-US" b="1">
                <a:solidFill>
                  <a:schemeClr val="bg1"/>
                </a:solidFill>
              </a:rPr>
              <a:t> int count = 0;</a:t>
            </a:r>
          </a:p>
          <a:p>
            <a:pPr>
              <a:lnSpc>
                <a:spcPct val="150000"/>
              </a:lnSpc>
            </a:pPr>
            <a:r>
              <a:rPr lang="en-US">
                <a:solidFill>
                  <a:schemeClr val="bg1"/>
                </a:solidFill>
              </a:rPr>
              <a:t> </a:t>
            </a:r>
            <a:r>
              <a:rPr lang="en-US">
                <a:solidFill>
                  <a:srgbClr val="FFFF00"/>
                </a:solidFill>
              </a:rPr>
              <a:t> count++;</a:t>
            </a:r>
          </a:p>
          <a:p>
            <a:pPr>
              <a:lnSpc>
                <a:spcPct val="150000"/>
              </a:lnSpc>
            </a:pPr>
            <a:r>
              <a:rPr lang="en-US">
                <a:solidFill>
                  <a:schemeClr val="bg1"/>
                </a:solidFill>
              </a:rPr>
              <a:t>  return count;</a:t>
            </a:r>
          </a:p>
          <a:p>
            <a:pPr>
              <a:lnSpc>
                <a:spcPct val="150000"/>
              </a:lnSpc>
            </a:pPr>
            <a:r>
              <a:rPr lang="en-US" b="1">
                <a:solidFill>
                  <a:schemeClr val="bg1"/>
                </a:solidFill>
              </a:rPr>
              <a:t>}</a:t>
            </a:r>
          </a:p>
          <a:p>
            <a:pPr>
              <a:lnSpc>
                <a:spcPct val="150000"/>
              </a:lnSpc>
            </a:pPr>
            <a:r>
              <a:rPr lang="en-US">
                <a:solidFill>
                  <a:schemeClr val="bg1"/>
                </a:solidFill>
              </a:rPr>
              <a:t> </a:t>
            </a:r>
            <a:r>
              <a:rPr lang="en-US">
                <a:solidFill>
                  <a:srgbClr val="F4F715"/>
                </a:solidFill>
              </a:rPr>
              <a:t> </a:t>
            </a:r>
            <a:r>
              <a:rPr lang="en-US">
                <a:solidFill>
                  <a:schemeClr val="bg1"/>
                </a:solidFill>
              </a:rPr>
              <a:t>int main() </a:t>
            </a:r>
            <a:r>
              <a:rPr lang="en-US" b="1">
                <a:solidFill>
                  <a:schemeClr val="bg1"/>
                </a:solidFill>
              </a:rPr>
              <a:t> </a:t>
            </a:r>
            <a:r>
              <a:rPr lang="en-US">
                <a:solidFill>
                  <a:schemeClr val="bg1"/>
                </a:solidFill>
              </a:rPr>
              <a:t>{</a:t>
            </a:r>
          </a:p>
          <a:p>
            <a:pPr>
              <a:lnSpc>
                <a:spcPct val="150000"/>
              </a:lnSpc>
            </a:pPr>
            <a:r>
              <a:rPr lang="en-US">
                <a:solidFill>
                  <a:schemeClr val="bg1"/>
                </a:solidFill>
              </a:rPr>
              <a:t>  printf("%d \n", fun());</a:t>
            </a:r>
          </a:p>
          <a:p>
            <a:pPr>
              <a:lnSpc>
                <a:spcPct val="150000"/>
              </a:lnSpc>
            </a:pPr>
            <a:r>
              <a:rPr lang="en-US">
                <a:solidFill>
                  <a:schemeClr val="bg1"/>
                </a:solidFill>
              </a:rPr>
              <a:t>  </a:t>
            </a:r>
            <a:r>
              <a:rPr lang="en-US">
                <a:solidFill>
                  <a:srgbClr val="FFFF00"/>
                </a:solidFill>
              </a:rPr>
              <a:t>printf("%d ", fun());</a:t>
            </a:r>
          </a:p>
          <a:p>
            <a:pPr>
              <a:lnSpc>
                <a:spcPct val="150000"/>
              </a:lnSpc>
            </a:pPr>
            <a:r>
              <a:rPr lang="en-US">
                <a:solidFill>
                  <a:schemeClr val="bg1"/>
                </a:solidFill>
              </a:rPr>
              <a:t>  return 0;</a:t>
            </a:r>
          </a:p>
          <a:p>
            <a:pPr>
              <a:lnSpc>
                <a:spcPct val="150000"/>
              </a:lnSpc>
            </a:pPr>
            <a:r>
              <a:rPr lang="en-US">
                <a:solidFill>
                  <a:schemeClr val="bg1"/>
                </a:solidFill>
              </a:rPr>
              <a:t>}</a:t>
            </a:r>
          </a:p>
        </p:txBody>
      </p:sp>
      <p:cxnSp>
        <p:nvCxnSpPr>
          <p:cNvPr id="11" name="Straight Arrow Connector 10"/>
          <p:cNvCxnSpPr/>
          <p:nvPr/>
        </p:nvCxnSpPr>
        <p:spPr>
          <a:xfrm>
            <a:off x="175260" y="40198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7"/>
          <p:cNvGraphicFramePr>
            <a:graphicFrameLocks noGrp="1"/>
          </p:cNvGraphicFramePr>
          <p:nvPr>
            <p:ph idx="1"/>
          </p:nvPr>
        </p:nvGraphicFramePr>
        <p:xfrm>
          <a:off x="4662805" y="1759974"/>
          <a:ext cx="1544320" cy="2211705"/>
        </p:xfrm>
        <a:graphic>
          <a:graphicData uri="http://schemas.openxmlformats.org/presentationml/2006/ole">
            <mc:AlternateContent xmlns:mc="http://schemas.openxmlformats.org/markup-compatibility/2006">
              <mc:Choice xmlns:v="urn:schemas-microsoft-com:vml" Requires="v">
                <p:oleObj spid="_x0000_s8203" r:id="rId4" imgW="1543050" imgH="2209800" progId="PBrush">
                  <p:embed/>
                </p:oleObj>
              </mc:Choice>
              <mc:Fallback>
                <p:oleObj r:id="rId4" imgW="1543050" imgH="2209800" progId="PBrush">
                  <p:embed/>
                  <p:pic>
                    <p:nvPicPr>
                      <p:cNvPr id="0" name="Picture 8192" descr="image3"/>
                      <p:cNvPicPr/>
                      <p:nvPr/>
                    </p:nvPicPr>
                    <p:blipFill>
                      <a:blip r:embed="rId5"/>
                      <a:stretch>
                        <a:fillRect/>
                      </a:stretch>
                    </p:blipFill>
                    <p:spPr>
                      <a:xfrm>
                        <a:off x="4662805" y="1759974"/>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4711700" y="3410268"/>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686300" y="2851468"/>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4686300" y="2318068"/>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4624705" y="3465513"/>
            <a:ext cx="1446530" cy="429895"/>
          </a:xfrm>
          <a:prstGeom prst="rect">
            <a:avLst/>
          </a:prstGeom>
        </p:spPr>
        <p:txBody>
          <a:bodyPr wrap="square">
            <a:spAutoFit/>
          </a:bodyPr>
          <a:lstStyle/>
          <a:p>
            <a:pPr algn="l"/>
            <a:r>
              <a:rPr lang="en-US" sz="2200" dirty="0"/>
              <a:t>   count = </a:t>
            </a:r>
          </a:p>
        </p:txBody>
      </p:sp>
      <p:sp>
        <p:nvSpPr>
          <p:cNvPr id="3" name="Rectangle 2"/>
          <p:cNvSpPr/>
          <p:nvPr/>
        </p:nvSpPr>
        <p:spPr>
          <a:xfrm>
            <a:off x="5535930" y="3465513"/>
            <a:ext cx="671195" cy="429895"/>
          </a:xfrm>
          <a:prstGeom prst="rect">
            <a:avLst/>
          </a:prstGeom>
        </p:spPr>
        <p:txBody>
          <a:bodyPr wrap="square">
            <a:spAutoFit/>
          </a:bodyPr>
          <a:lstStyle/>
          <a:p>
            <a:pPr algn="ctr"/>
            <a:r>
              <a:rPr lang="en-US" sz="2200" dirty="0"/>
              <a:t>1 </a:t>
            </a:r>
          </a:p>
        </p:txBody>
      </p:sp>
      <p:sp>
        <p:nvSpPr>
          <p:cNvPr id="7" name="Rectangle 6"/>
          <p:cNvSpPr/>
          <p:nvPr/>
        </p:nvSpPr>
        <p:spPr>
          <a:xfrm>
            <a:off x="5535930" y="3465513"/>
            <a:ext cx="671195" cy="429895"/>
          </a:xfrm>
          <a:prstGeom prst="rect">
            <a:avLst/>
          </a:prstGeom>
        </p:spPr>
        <p:txBody>
          <a:bodyPr wrap="square">
            <a:spAutoFit/>
          </a:bodyPr>
          <a:lstStyle/>
          <a:p>
            <a:pPr algn="ctr"/>
            <a:r>
              <a:rPr lang="en-US" sz="2200" dirty="0"/>
              <a:t>2 </a:t>
            </a:r>
          </a:p>
        </p:txBody>
      </p:sp>
      <p:cxnSp>
        <p:nvCxnSpPr>
          <p:cNvPr id="12" name="Straight Arrow Connector 11"/>
          <p:cNvCxnSpPr/>
          <p:nvPr/>
        </p:nvCxnSpPr>
        <p:spPr>
          <a:xfrm>
            <a:off x="149860" y="23739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73660" y="274605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584835" y="2739708"/>
            <a:ext cx="972007"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1565275" y="2368233"/>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6" name="TextBox 11"/>
          <p:cNvSpPr txBox="1"/>
          <p:nvPr/>
        </p:nvSpPr>
        <p:spPr>
          <a:xfrm>
            <a:off x="7096219" y="3804656"/>
            <a:ext cx="1368152" cy="922020"/>
          </a:xfrm>
          <a:prstGeom prst="rect">
            <a:avLst/>
          </a:prstGeom>
          <a:noFill/>
        </p:spPr>
        <p:txBody>
          <a:bodyPr wrap="square" rtlCol="0">
            <a:spAutoFit/>
          </a:bodyPr>
          <a:lstStyle/>
          <a:p>
            <a:pPr>
              <a:lnSpc>
                <a:spcPct val="150000"/>
              </a:lnSpc>
            </a:pPr>
            <a:r>
              <a:rPr lang="en-US" b="1" dirty="0"/>
              <a:t>Output: </a:t>
            </a:r>
          </a:p>
          <a:p>
            <a:pPr>
              <a:lnSpc>
                <a:spcPct val="150000"/>
              </a:lnSpc>
            </a:pPr>
            <a:r>
              <a:rPr lang="en-US" dirty="0"/>
              <a:t>1  </a:t>
            </a:r>
          </a:p>
        </p:txBody>
      </p:sp>
      <p:cxnSp>
        <p:nvCxnSpPr>
          <p:cNvPr id="18" name="Straight Arrow Connector 17"/>
          <p:cNvCxnSpPr/>
          <p:nvPr/>
        </p:nvCxnSpPr>
        <p:spPr>
          <a:xfrm>
            <a:off x="175260" y="194214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381000" y="1505268"/>
            <a:ext cx="2160016" cy="48895"/>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149860" y="4832668"/>
            <a:ext cx="2819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15"/>
          <p:cNvSpPr txBox="1"/>
          <p:nvPr/>
        </p:nvSpPr>
        <p:spPr>
          <a:xfrm>
            <a:off x="6302375" y="2312353"/>
            <a:ext cx="2477770" cy="1568450"/>
          </a:xfrm>
          <a:prstGeom prst="rect">
            <a:avLst/>
          </a:prstGeom>
          <a:noFill/>
        </p:spPr>
        <p:txBody>
          <a:bodyPr wrap="square" rtlCol="0">
            <a:spAutoFit/>
          </a:bodyPr>
          <a:lstStyle/>
          <a:p>
            <a:pPr>
              <a:lnSpc>
                <a:spcPct val="120000"/>
              </a:lnSpc>
            </a:pPr>
            <a:r>
              <a:rPr lang="en-US" sz="2000" dirty="0">
                <a:solidFill>
                  <a:schemeClr val="tx1"/>
                </a:solidFill>
              </a:rPr>
              <a:t>Value is destroyed, when it reaches the end of the main block...!</a:t>
            </a:r>
          </a:p>
        </p:txBody>
      </p:sp>
      <p:sp>
        <p:nvSpPr>
          <p:cNvPr id="17" name="TextBox 15"/>
          <p:cNvSpPr txBox="1"/>
          <p:nvPr/>
        </p:nvSpPr>
        <p:spPr>
          <a:xfrm>
            <a:off x="6283325" y="2333308"/>
            <a:ext cx="2477770" cy="1568450"/>
          </a:xfrm>
          <a:prstGeom prst="rect">
            <a:avLst/>
          </a:prstGeom>
          <a:noFill/>
        </p:spPr>
        <p:txBody>
          <a:bodyPr wrap="square" rtlCol="0">
            <a:spAutoFit/>
          </a:bodyPr>
          <a:lstStyle/>
          <a:p>
            <a:pPr>
              <a:lnSpc>
                <a:spcPct val="120000"/>
              </a:lnSpc>
            </a:pPr>
            <a:r>
              <a:rPr lang="en-US" sz="2000" dirty="0">
                <a:solidFill>
                  <a:schemeClr val="tx1"/>
                </a:solidFill>
              </a:rPr>
              <a:t>Value is not destroyed, instead preserved for the next function call...!</a:t>
            </a:r>
          </a:p>
        </p:txBody>
      </p:sp>
      <p:sp>
        <p:nvSpPr>
          <p:cNvPr id="9" name="Text Box 8"/>
          <p:cNvSpPr txBox="1"/>
          <p:nvPr/>
        </p:nvSpPr>
        <p:spPr>
          <a:xfrm flipH="1">
            <a:off x="7096125" y="4690110"/>
            <a:ext cx="328295" cy="368300"/>
          </a:xfrm>
          <a:prstGeom prst="rect">
            <a:avLst/>
          </a:prstGeom>
          <a:noFill/>
        </p:spPr>
        <p:txBody>
          <a:bodyPr wrap="square" rtlCol="0" anchor="t">
            <a:spAutoFit/>
          </a:bodyPr>
          <a:lstStyle/>
          <a:p>
            <a:r>
              <a:rPr lang="en-US"/>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ppt_x"/>
                                          </p:val>
                                        </p:tav>
                                      </p:tavLst>
                                    </p:anim>
                                    <p:anim calcmode="lin" valueType="num">
                                      <p:cBhvr additive="base">
                                        <p:cTn id="7" dur="1000"/>
                                        <p:tgtEl>
                                          <p:spTgt spid="3"/>
                                        </p:tgtEl>
                                        <p:attrNameLst>
                                          <p:attrName>ppt_y</p:attrName>
                                        </p:attrNameLst>
                                      </p:cBhvr>
                                      <p:tavLst>
                                        <p:tav tm="0">
                                          <p:val>
                                            <p:strVal val="ppt_y"/>
                                          </p:val>
                                        </p:tav>
                                        <p:tav tm="100000">
                                          <p:val>
                                            <p:strVal val="1+ppt_h/2"/>
                                          </p:val>
                                        </p:tav>
                                      </p:tavLst>
                                    </p:anim>
                                    <p:set>
                                      <p:cBhvr>
                                        <p:cTn id="8" dur="1" fill="hold">
                                          <p:stCondLst>
                                            <p:cond delay="998"/>
                                          </p:stCondLst>
                                        </p:cTn>
                                        <p:tgtEl>
                                          <p:spTgt spid="3"/>
                                        </p:tgtEl>
                                        <p:attrNameLst>
                                          <p:attrName>style.visibility</p:attrName>
                                        </p:attrNameLst>
                                      </p:cBhvr>
                                      <p:to>
                                        <p:strVal val="hidden"/>
                                      </p:to>
                                    </p:set>
                                  </p:childTnLst>
                                </p:cTn>
                              </p:par>
                              <p:par>
                                <p:cTn id="9" presetID="2" presetClass="entr" presetSubtype="2"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2">
                                            <p:txEl>
                                              <p:pRg st="4" end="4"/>
                                            </p:txEl>
                                          </p:spTgt>
                                        </p:tgtEl>
                                        <p:attrNameLst>
                                          <p:attrName>style.color</p:attrName>
                                        </p:attrNameLst>
                                      </p:cBhvr>
                                      <p:to>
                                        <a:schemeClr val="bg1"/>
                                      </p:to>
                                    </p:animClr>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nodeType="clickPar">
                                  <p:stCondLst>
                                    <p:cond delay="0"/>
                                  </p:stCondLst>
                                  <p:childTnLst>
                                    <p:animEffect transition="out" filter="wipe(right)">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3" presetClass="emph" presetSubtype="2" fill="hold" nodeType="withEffect">
                                  <p:stCondLst>
                                    <p:cond delay="0"/>
                                  </p:stCondLst>
                                  <p:childTnLst>
                                    <p:animClr clrSpc="rgb" dir="cw">
                                      <p:cBhvr override="childStyle">
                                        <p:cTn id="26" dur="500" fill="hold"/>
                                        <p:tgtEl>
                                          <p:spTgt spid="2">
                                            <p:txEl>
                                              <p:pRg st="5" end="5"/>
                                            </p:txEl>
                                          </p:spTgt>
                                        </p:tgtEl>
                                        <p:attrNameLst>
                                          <p:attrName>style.color</p:attrName>
                                        </p:attrNameLst>
                                      </p:cBhvr>
                                      <p:to>
                                        <a:srgbClr val="F4F715"/>
                                      </p:to>
                                    </p:animClr>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3" presetClass="emph" presetSubtype="2" fill="hold" nodeType="withEffect">
                                  <p:stCondLst>
                                    <p:cond delay="0"/>
                                  </p:stCondLst>
                                  <p:childTnLst>
                                    <p:animClr clrSpc="rgb" dir="cw">
                                      <p:cBhvr override="childStyle">
                                        <p:cTn id="33" dur="500" fill="hold"/>
                                        <p:tgtEl>
                                          <p:spTgt spid="2">
                                            <p:txEl>
                                              <p:pRg st="5" end="5"/>
                                            </p:txEl>
                                          </p:spTgt>
                                        </p:tgtEl>
                                        <p:attrNameLst>
                                          <p:attrName>style.color</p:attrName>
                                        </p:attrNameLst>
                                      </p:cBhvr>
                                      <p:to>
                                        <a:schemeClr val="bg1"/>
                                      </p:to>
                                    </p:animClr>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nodeType="clickPar">
                                  <p:stCondLst>
                                    <p:cond delay="0"/>
                                  </p:stCondLst>
                                  <p:childTnLst>
                                    <p:animEffect transition="out" filter="wipe(right)">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3" presetClass="emph" presetSubtype="2" fill="hold" nodeType="withEffect">
                                  <p:stCondLst>
                                    <p:cond delay="0"/>
                                  </p:stCondLst>
                                  <p:childTnLst>
                                    <p:animClr clrSpc="rgb" dir="cw">
                                      <p:cBhvr override="childStyle">
                                        <p:cTn id="40" dur="500" fill="hold"/>
                                        <p:tgtEl>
                                          <p:spTgt spid="2">
                                            <p:txEl>
                                              <p:pRg st="6" end="6"/>
                                            </p:txEl>
                                          </p:spTgt>
                                        </p:tgtEl>
                                        <p:attrNameLst>
                                          <p:attrName>style.color</p:attrName>
                                        </p:attrNameLst>
                                      </p:cBhvr>
                                      <p:to>
                                        <a:srgbClr val="F4F715"/>
                                      </p:to>
                                    </p:animClr>
                                  </p:childTnLst>
                                </p:cTn>
                              </p:par>
                              <p:par>
                                <p:cTn id="41" presetID="3" presetClass="emph" presetSubtype="2" fill="hold" nodeType="withEffect">
                                  <p:stCondLst>
                                    <p:cond delay="0"/>
                                  </p:stCondLst>
                                  <p:childTnLst>
                                    <p:animClr clrSpc="rgb" dir="cw">
                                      <p:cBhvr override="childStyle">
                                        <p:cTn id="42" dur="500" fill="hold"/>
                                        <p:tgtEl>
                                          <p:spTgt spid="2">
                                            <p:txEl>
                                              <p:pRg st="2" end="2"/>
                                            </p:txEl>
                                          </p:spTgt>
                                        </p:tgtEl>
                                        <p:attrNameLst>
                                          <p:attrName>style.color</p:attrName>
                                        </p:attrNameLst>
                                      </p:cBhvr>
                                      <p:to>
                                        <a:srgbClr val="F4F715"/>
                                      </p:to>
                                    </p:animClr>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1000"/>
                                        <p:tgtEl>
                                          <p:spTgt spid="23"/>
                                        </p:tgtEl>
                                      </p:cBhvr>
                                    </p:animEffect>
                                  </p:childTnLst>
                                </p:cTn>
                              </p:par>
                            </p:childTnLst>
                          </p:cTn>
                        </p:par>
                        <p:par>
                          <p:cTn id="47" fill="hold">
                            <p:stCondLst>
                              <p:cond delay="1500"/>
                            </p:stCondLst>
                            <p:childTnLst>
                              <p:par>
                                <p:cTn id="48" presetID="22" presetClass="entr" presetSubtype="2"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right)">
                                      <p:cBhvr>
                                        <p:cTn id="50" dur="1000"/>
                                        <p:tgtEl>
                                          <p:spTgt spid="15"/>
                                        </p:tgtEl>
                                      </p:cBhvr>
                                    </p:animEffect>
                                  </p:childTnLst>
                                </p:cTn>
                              </p:par>
                            </p:childTnLst>
                          </p:cTn>
                        </p:par>
                        <p:par>
                          <p:cTn id="51" fill="hold">
                            <p:stCondLst>
                              <p:cond delay="2500"/>
                            </p:stCondLst>
                            <p:childTnLst>
                              <p:par>
                                <p:cTn id="52" presetID="29" presetClass="entr" presetSubtype="0" fill="hold" grpId="1"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ppt_x</p:attrName>
                                        </p:attrNameLst>
                                      </p:cBhvr>
                                      <p:tavLst>
                                        <p:tav tm="0">
                                          <p:val>
                                            <p:strVal val="#ppt_x-.2"/>
                                          </p:val>
                                        </p:tav>
                                        <p:tav tm="100000">
                                          <p:val>
                                            <p:strVal val="#ppt_x"/>
                                          </p:val>
                                        </p:tav>
                                      </p:tavLst>
                                    </p:anim>
                                    <p:anim calcmode="lin" valueType="num">
                                      <p:cBhvr>
                                        <p:cTn id="55"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nodeType="clickEffect">
                                  <p:stCondLst>
                                    <p:cond delay="0"/>
                                  </p:stCondLst>
                                  <p:childTnLst>
                                    <p:animEffect transition="out" filter="wipe(left)">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9" presetClass="entr" presetSubtype="0" fill="hold" grpId="0" nodeType="clickPar">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1000" fill="hold"/>
                                        <p:tgtEl>
                                          <p:spTgt spid="9"/>
                                        </p:tgtEl>
                                        <p:attrNameLst>
                                          <p:attrName>ppt_x</p:attrName>
                                        </p:attrNameLst>
                                      </p:cBhvr>
                                      <p:tavLst>
                                        <p:tav tm="0">
                                          <p:val>
                                            <p:strVal val="#ppt_x-.2"/>
                                          </p:val>
                                        </p:tav>
                                        <p:tav tm="100000">
                                          <p:val>
                                            <p:strVal val="#ppt_x"/>
                                          </p:val>
                                        </p:tav>
                                      </p:tavLst>
                                    </p:anim>
                                    <p:anim calcmode="lin" valueType="num">
                                      <p:cBhvr>
                                        <p:cTn id="67"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68" dur="1000"/>
                                        <p:tgtEl>
                                          <p:spTgt spid="9"/>
                                        </p:tgtEl>
                                      </p:cBhvr>
                                    </p:animEffect>
                                  </p:childTnLst>
                                </p:cTn>
                              </p:par>
                            </p:childTnLst>
                          </p:cTn>
                        </p:par>
                        <p:par>
                          <p:cTn id="69" fill="hold">
                            <p:stCondLst>
                              <p:cond delay="1000"/>
                            </p:stCondLst>
                            <p:childTnLst>
                              <p:par>
                                <p:cTn id="70" presetID="22" presetClass="exit" presetSubtype="8" fill="hold" nodeType="afterEffect">
                                  <p:stCondLst>
                                    <p:cond delay="0"/>
                                  </p:stCondLst>
                                  <p:childTnLst>
                                    <p:animEffect transition="out" filter="wipe(left)">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1500"/>
                            </p:stCondLst>
                            <p:childTnLst>
                              <p:par>
                                <p:cTn id="74" presetID="22" presetClass="exit" presetSubtype="8" fill="hold" grpId="1" nodeType="afterEffect">
                                  <p:stCondLst>
                                    <p:cond delay="0"/>
                                  </p:stCondLst>
                                  <p:childTnLst>
                                    <p:animEffect transition="out" filter="wipe(left)">
                                      <p:cBhvr>
                                        <p:cTn id="75" dur="500"/>
                                        <p:tgtEl>
                                          <p:spTgt spid="23"/>
                                        </p:tgtEl>
                                      </p:cBhvr>
                                    </p:animEffect>
                                    <p:set>
                                      <p:cBhvr>
                                        <p:cTn id="76" dur="1" fill="hold">
                                          <p:stCondLst>
                                            <p:cond delay="499"/>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xit" presetSubtype="2" fill="hold" nodeType="clickEffect">
                                  <p:stCondLst>
                                    <p:cond delay="0"/>
                                  </p:stCondLst>
                                  <p:childTnLst>
                                    <p:animEffect transition="out" filter="wipe(right)">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childTnLst>
                          </p:cTn>
                        </p:par>
                        <p:par>
                          <p:cTn id="86" fill="hold">
                            <p:stCondLst>
                              <p:cond delay="1000"/>
                            </p:stCondLst>
                            <p:childTnLst>
                              <p:par>
                                <p:cTn id="87" presetID="10" presetClass="exit" presetSubtype="0" fill="hold" grpId="2" nodeType="afterEffect">
                                  <p:stCondLst>
                                    <p:cond delay="0"/>
                                  </p:stCondLst>
                                  <p:childTnLst>
                                    <p:animEffect transition="out" filter="fade">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9" presetClass="entr" presetSubtype="0" fill="hold" grpId="1" nodeType="click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1000" fill="hold"/>
                                        <p:tgtEl>
                                          <p:spTgt spid="10"/>
                                        </p:tgtEl>
                                        <p:attrNameLst>
                                          <p:attrName>ppt_x</p:attrName>
                                        </p:attrNameLst>
                                      </p:cBhvr>
                                      <p:tavLst>
                                        <p:tav tm="0">
                                          <p:val>
                                            <p:strVal val="#ppt_x-.2"/>
                                          </p:val>
                                        </p:tav>
                                        <p:tav tm="100000">
                                          <p:val>
                                            <p:strVal val="#ppt_x"/>
                                          </p:val>
                                        </p:tav>
                                      </p:tavLst>
                                    </p:anim>
                                    <p:anim calcmode="lin" valueType="num">
                                      <p:cBhvr>
                                        <p:cTn id="9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6" dur="10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3" nodeType="clickEffect">
                                  <p:stCondLst>
                                    <p:cond delay="0"/>
                                  </p:stCondLst>
                                  <p:childTnLst>
                                    <p:animEffect transition="out" filter="fade">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5" grpId="1"/>
      <p:bldP spid="3" grpId="0"/>
      <p:bldP spid="7" grpId="0"/>
      <p:bldP spid="7" grpId="1"/>
      <p:bldP spid="7" grpId="3"/>
      <p:bldP spid="23" grpId="0"/>
      <p:bldP spid="23" grpId="1"/>
      <p:bldP spid="10" grpId="1"/>
      <p:bldP spid="17" grpId="1"/>
      <p:bldP spid="17" grpId="2"/>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2" name="Text Box 1"/>
          <p:cNvSpPr txBox="1"/>
          <p:nvPr/>
        </p:nvSpPr>
        <p:spPr>
          <a:xfrm>
            <a:off x="111125" y="479108"/>
            <a:ext cx="3629025" cy="3646170"/>
          </a:xfrm>
          <a:prstGeom prst="rect">
            <a:avLst/>
          </a:prstGeom>
          <a:noFill/>
        </p:spPr>
        <p:txBody>
          <a:bodyPr wrap="square" rtlCol="0" anchor="t">
            <a:spAutoFit/>
          </a:bodyPr>
          <a:lstStyle/>
          <a:p>
            <a:pPr>
              <a:lnSpc>
                <a:spcPct val="150000"/>
              </a:lnSpc>
            </a:pPr>
            <a:r>
              <a:rPr lang="en-US" sz="2200">
                <a:solidFill>
                  <a:schemeClr val="bg1"/>
                </a:solidFill>
              </a:rPr>
              <a:t>#include&lt;stdio.h&gt;</a:t>
            </a:r>
          </a:p>
          <a:p>
            <a:pPr>
              <a:lnSpc>
                <a:spcPct val="150000"/>
              </a:lnSpc>
            </a:pPr>
            <a:r>
              <a:rPr lang="en-US" sz="2200">
                <a:solidFill>
                  <a:schemeClr val="bg1"/>
                </a:solidFill>
              </a:rPr>
              <a:t> </a:t>
            </a:r>
            <a:r>
              <a:rPr lang="en-US" sz="2200">
                <a:solidFill>
                  <a:srgbClr val="F4F715"/>
                </a:solidFill>
              </a:rPr>
              <a:t> </a:t>
            </a:r>
            <a:r>
              <a:rPr lang="en-US" sz="2200">
                <a:solidFill>
                  <a:schemeClr val="bg1"/>
                </a:solidFill>
              </a:rPr>
              <a:t>int main() </a:t>
            </a:r>
            <a:r>
              <a:rPr lang="en-US" sz="2200" b="1">
                <a:solidFill>
                  <a:schemeClr val="bg1"/>
                </a:solidFill>
              </a:rPr>
              <a:t> </a:t>
            </a:r>
          </a:p>
          <a:p>
            <a:pPr>
              <a:lnSpc>
                <a:spcPct val="150000"/>
              </a:lnSpc>
            </a:pPr>
            <a:r>
              <a:rPr lang="en-US" sz="2200" b="1">
                <a:solidFill>
                  <a:schemeClr val="bg1"/>
                </a:solidFill>
              </a:rPr>
              <a:t> </a:t>
            </a:r>
            <a:r>
              <a:rPr lang="en-US" sz="2200">
                <a:solidFill>
                  <a:schemeClr val="bg1"/>
                </a:solidFill>
              </a:rPr>
              <a:t>{</a:t>
            </a:r>
          </a:p>
          <a:p>
            <a:pPr>
              <a:lnSpc>
                <a:spcPct val="150000"/>
              </a:lnSpc>
            </a:pPr>
            <a:r>
              <a:rPr lang="en-US" sz="2200">
                <a:solidFill>
                  <a:schemeClr val="bg1"/>
                </a:solidFill>
              </a:rPr>
              <a:t>   </a:t>
            </a:r>
            <a:r>
              <a:rPr lang="en-US" sz="2200" b="1">
                <a:solidFill>
                  <a:srgbClr val="FFFF00"/>
                </a:solidFill>
              </a:rPr>
              <a:t> register</a:t>
            </a:r>
            <a:r>
              <a:rPr lang="en-US" sz="2200">
                <a:solidFill>
                  <a:schemeClr val="bg1"/>
                </a:solidFill>
              </a:rPr>
              <a:t> int number =10;</a:t>
            </a:r>
          </a:p>
          <a:p>
            <a:pPr>
              <a:lnSpc>
                <a:spcPct val="150000"/>
              </a:lnSpc>
            </a:pPr>
            <a:r>
              <a:rPr lang="en-US" sz="2200">
                <a:solidFill>
                  <a:schemeClr val="bg1"/>
                </a:solidFill>
              </a:rPr>
              <a:t>    printf(“%d”, num);</a:t>
            </a:r>
          </a:p>
          <a:p>
            <a:pPr>
              <a:lnSpc>
                <a:spcPct val="150000"/>
              </a:lnSpc>
            </a:pPr>
            <a:r>
              <a:rPr lang="en-US" sz="2200">
                <a:solidFill>
                  <a:schemeClr val="bg1"/>
                </a:solidFill>
              </a:rPr>
              <a:t>    return 0;</a:t>
            </a:r>
          </a:p>
          <a:p>
            <a:pPr>
              <a:lnSpc>
                <a:spcPct val="150000"/>
              </a:lnSpc>
            </a:pPr>
            <a:r>
              <a:rPr lang="en-US" sz="2200">
                <a:solidFill>
                  <a:schemeClr val="bg1"/>
                </a:solidFill>
              </a:rPr>
              <a:t>}</a:t>
            </a:r>
          </a:p>
        </p:txBody>
      </p:sp>
      <p:sp>
        <p:nvSpPr>
          <p:cNvPr id="3" name="Text Box 2"/>
          <p:cNvSpPr txBox="1"/>
          <p:nvPr/>
        </p:nvSpPr>
        <p:spPr>
          <a:xfrm>
            <a:off x="3851910" y="1420813"/>
            <a:ext cx="5185410" cy="2861310"/>
          </a:xfrm>
          <a:prstGeom prst="rect">
            <a:avLst/>
          </a:prstGeom>
          <a:noFill/>
        </p:spPr>
        <p:txBody>
          <a:bodyPr wrap="square" rtlCol="0" anchor="t">
            <a:spAutoFit/>
          </a:bodyPr>
          <a:lstStyle/>
          <a:p>
            <a:pPr algn="just">
              <a:lnSpc>
                <a:spcPct val="150000"/>
              </a:lnSpc>
            </a:pPr>
            <a:r>
              <a:rPr lang="en-US" altLang="en-IN" sz="2000" dirty="0">
                <a:sym typeface="+mn-ea"/>
              </a:rPr>
              <a:t>-Registers are faster than memory to access, so the variables which are most frequently can be declared as register.</a:t>
            </a:r>
          </a:p>
          <a:p>
            <a:pPr algn="just">
              <a:lnSpc>
                <a:spcPct val="150000"/>
              </a:lnSpc>
            </a:pPr>
            <a:r>
              <a:rPr lang="en-US" sz="2000"/>
              <a:t>- Stores in the </a:t>
            </a:r>
            <a:r>
              <a:rPr lang="en-US" altLang="en-IN" sz="2000" dirty="0">
                <a:sym typeface="+mn-ea"/>
              </a:rPr>
              <a:t>CPU register if space on the register is available.</a:t>
            </a:r>
          </a:p>
          <a:p>
            <a:pPr algn="just">
              <a:lnSpc>
                <a:spcPct val="150000"/>
              </a:lnSpc>
            </a:pPr>
            <a:r>
              <a:rPr lang="en-US" altLang="en-IN" sz="2000" dirty="0">
                <a:sym typeface="+mn-ea"/>
              </a:rPr>
              <a:t>- Scope is only within their functions.</a:t>
            </a:r>
          </a:p>
        </p:txBody>
      </p:sp>
      <p:sp>
        <p:nvSpPr>
          <p:cNvPr id="16" name="TextBox 11"/>
          <p:cNvSpPr txBox="1"/>
          <p:nvPr/>
        </p:nvSpPr>
        <p:spPr>
          <a:xfrm>
            <a:off x="1987644" y="3730996"/>
            <a:ext cx="1368152" cy="922020"/>
          </a:xfrm>
          <a:prstGeom prst="rect">
            <a:avLst/>
          </a:prstGeom>
          <a:noFill/>
        </p:spPr>
        <p:txBody>
          <a:bodyPr wrap="square" rtlCol="0">
            <a:spAutoFit/>
          </a:bodyPr>
          <a:lstStyle/>
          <a:p>
            <a:pPr>
              <a:lnSpc>
                <a:spcPct val="150000"/>
              </a:lnSpc>
            </a:pPr>
            <a:r>
              <a:rPr lang="en-US" b="1" dirty="0">
                <a:solidFill>
                  <a:schemeClr val="bg1"/>
                </a:solidFill>
              </a:rPr>
              <a:t>Output: </a:t>
            </a:r>
          </a:p>
          <a:p>
            <a:pPr>
              <a:lnSpc>
                <a:spcPct val="150000"/>
              </a:lnSpc>
            </a:pPr>
            <a:r>
              <a:rPr lang="en-US" dirty="0">
                <a:solidFill>
                  <a:schemeClr val="bg1"/>
                </a:solidFill>
              </a:rPr>
              <a:t>10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3" name="Text Box 2"/>
          <p:cNvSpPr txBox="1"/>
          <p:nvPr/>
        </p:nvSpPr>
        <p:spPr>
          <a:xfrm>
            <a:off x="256540" y="512128"/>
            <a:ext cx="3190240" cy="3784600"/>
          </a:xfrm>
          <a:prstGeom prst="rect">
            <a:avLst/>
          </a:prstGeom>
          <a:noFill/>
        </p:spPr>
        <p:txBody>
          <a:bodyPr wrap="square" rtlCol="0" anchor="t">
            <a:spAutoFit/>
          </a:bodyPr>
          <a:lstStyle/>
          <a:p>
            <a:pPr>
              <a:lnSpc>
                <a:spcPct val="150000"/>
              </a:lnSpc>
            </a:pPr>
            <a:r>
              <a:rPr lang="en-US" sz="2000">
                <a:solidFill>
                  <a:schemeClr val="bg1"/>
                </a:solidFill>
              </a:rPr>
              <a:t>#include&lt;stdio.h&gt;</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a:t>
            </a:r>
            <a:r>
              <a:rPr lang="en-US" sz="2000" b="1">
                <a:solidFill>
                  <a:srgbClr val="FFFF00"/>
                </a:solidFill>
              </a:rPr>
              <a:t>register</a:t>
            </a:r>
            <a:r>
              <a:rPr lang="en-US" sz="2000">
                <a:solidFill>
                  <a:schemeClr val="bg1"/>
                </a:solidFill>
              </a:rPr>
              <a:t> int i = 10;</a:t>
            </a:r>
          </a:p>
          <a:p>
            <a:pPr>
              <a:lnSpc>
                <a:spcPct val="150000"/>
              </a:lnSpc>
            </a:pPr>
            <a:r>
              <a:rPr lang="en-US" sz="2000">
                <a:solidFill>
                  <a:schemeClr val="bg1"/>
                </a:solidFill>
              </a:rPr>
              <a:t>  int *a = &amp;i;</a:t>
            </a:r>
          </a:p>
          <a:p>
            <a:pPr>
              <a:lnSpc>
                <a:spcPct val="150000"/>
              </a:lnSpc>
            </a:pPr>
            <a:r>
              <a:rPr lang="en-US" sz="2000">
                <a:solidFill>
                  <a:schemeClr val="bg1"/>
                </a:solidFill>
              </a:rPr>
              <a:t>  printf("%d", *a);</a:t>
            </a:r>
          </a:p>
          <a:p>
            <a:pPr>
              <a:lnSpc>
                <a:spcPct val="150000"/>
              </a:lnSpc>
            </a:pPr>
            <a:r>
              <a:rPr lang="en-US" sz="2000">
                <a:solidFill>
                  <a:schemeClr val="bg1"/>
                </a:solidFill>
              </a:rPr>
              <a:t>  return 0;</a:t>
            </a:r>
          </a:p>
          <a:p>
            <a:pPr>
              <a:lnSpc>
                <a:spcPct val="150000"/>
              </a:lnSpc>
            </a:pPr>
            <a:r>
              <a:rPr lang="en-US" sz="2000">
                <a:solidFill>
                  <a:schemeClr val="bg1"/>
                </a:solidFill>
              </a:rPr>
              <a:t>}</a:t>
            </a:r>
          </a:p>
        </p:txBody>
      </p:sp>
      <p:sp>
        <p:nvSpPr>
          <p:cNvPr id="16" name="TextBox 11"/>
          <p:cNvSpPr txBox="1"/>
          <p:nvPr/>
        </p:nvSpPr>
        <p:spPr>
          <a:xfrm>
            <a:off x="4264660" y="2658428"/>
            <a:ext cx="2645410" cy="1938020"/>
          </a:xfrm>
          <a:prstGeom prst="rect">
            <a:avLst/>
          </a:prstGeom>
          <a:noFill/>
        </p:spPr>
        <p:txBody>
          <a:bodyPr wrap="square" rtlCol="0">
            <a:spAutoFit/>
          </a:bodyPr>
          <a:lstStyle/>
          <a:p>
            <a:pPr>
              <a:lnSpc>
                <a:spcPct val="150000"/>
              </a:lnSpc>
            </a:pPr>
            <a:r>
              <a:rPr lang="en-US" sz="2000" dirty="0"/>
              <a:t>a. 10</a:t>
            </a:r>
          </a:p>
          <a:p>
            <a:pPr>
              <a:lnSpc>
                <a:spcPct val="150000"/>
              </a:lnSpc>
            </a:pPr>
            <a:r>
              <a:rPr lang="en-US" sz="2000" dirty="0"/>
              <a:t>b. Run time error</a:t>
            </a:r>
          </a:p>
          <a:p>
            <a:pPr>
              <a:lnSpc>
                <a:spcPct val="150000"/>
              </a:lnSpc>
            </a:pPr>
            <a:r>
              <a:rPr lang="en-US" sz="2000" dirty="0"/>
              <a:t>c. compile time error</a:t>
            </a:r>
          </a:p>
          <a:p>
            <a:pPr>
              <a:lnSpc>
                <a:spcPct val="150000"/>
              </a:lnSpc>
            </a:pPr>
            <a:r>
              <a:rPr lang="en-US" sz="2000" dirty="0"/>
              <a:t>d. Garbage value</a:t>
            </a:r>
          </a:p>
        </p:txBody>
      </p:sp>
      <p:pic>
        <p:nvPicPr>
          <p:cNvPr id="2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572250" y="3585528"/>
            <a:ext cx="457200" cy="457200"/>
          </a:xfrm>
          <a:prstGeom prst="rect">
            <a:avLst/>
          </a:prstGeom>
          <a:noFill/>
        </p:spPr>
      </p:pic>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74</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3" name="Text Box 2"/>
          <p:cNvSpPr txBox="1"/>
          <p:nvPr/>
        </p:nvSpPr>
        <p:spPr>
          <a:xfrm>
            <a:off x="256540" y="512128"/>
            <a:ext cx="3190240" cy="3784600"/>
          </a:xfrm>
          <a:prstGeom prst="rect">
            <a:avLst/>
          </a:prstGeom>
          <a:noFill/>
        </p:spPr>
        <p:txBody>
          <a:bodyPr wrap="square" rtlCol="0" anchor="t">
            <a:spAutoFit/>
          </a:bodyPr>
          <a:lstStyle/>
          <a:p>
            <a:pPr>
              <a:lnSpc>
                <a:spcPct val="150000"/>
              </a:lnSpc>
            </a:pPr>
            <a:r>
              <a:rPr lang="en-US" sz="2000">
                <a:solidFill>
                  <a:schemeClr val="bg1"/>
                </a:solidFill>
              </a:rPr>
              <a:t>#incude&lt;stdio.h&gt;</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int i = 10;</a:t>
            </a:r>
          </a:p>
          <a:p>
            <a:pPr>
              <a:lnSpc>
                <a:spcPct val="150000"/>
              </a:lnSpc>
            </a:pPr>
            <a:r>
              <a:rPr lang="en-US" sz="2000">
                <a:solidFill>
                  <a:schemeClr val="bg1"/>
                </a:solidFill>
              </a:rPr>
              <a:t> </a:t>
            </a:r>
            <a:r>
              <a:rPr lang="en-US" sz="2000" b="1">
                <a:solidFill>
                  <a:srgbClr val="FFFF00"/>
                </a:solidFill>
              </a:rPr>
              <a:t> register </a:t>
            </a:r>
            <a:r>
              <a:rPr lang="en-US" sz="2000">
                <a:solidFill>
                  <a:schemeClr val="bg1"/>
                </a:solidFill>
              </a:rPr>
              <a:t>int *a = &amp;i;</a:t>
            </a:r>
          </a:p>
          <a:p>
            <a:pPr>
              <a:lnSpc>
                <a:spcPct val="150000"/>
              </a:lnSpc>
            </a:pPr>
            <a:r>
              <a:rPr lang="en-US" sz="2000">
                <a:solidFill>
                  <a:schemeClr val="bg1"/>
                </a:solidFill>
              </a:rPr>
              <a:t>  printf("%d", *a);</a:t>
            </a:r>
          </a:p>
          <a:p>
            <a:pPr>
              <a:lnSpc>
                <a:spcPct val="150000"/>
              </a:lnSpc>
            </a:pPr>
            <a:r>
              <a:rPr lang="en-US" sz="2000">
                <a:solidFill>
                  <a:schemeClr val="bg1"/>
                </a:solidFill>
              </a:rPr>
              <a:t>  return 0;</a:t>
            </a:r>
          </a:p>
          <a:p>
            <a:pPr>
              <a:lnSpc>
                <a:spcPct val="150000"/>
              </a:lnSpc>
            </a:pPr>
            <a:r>
              <a:rPr lang="en-US" sz="2000">
                <a:solidFill>
                  <a:schemeClr val="bg1"/>
                </a:solidFill>
              </a:rPr>
              <a:t>}</a:t>
            </a:r>
          </a:p>
        </p:txBody>
      </p:sp>
      <p:sp>
        <p:nvSpPr>
          <p:cNvPr id="16" name="TextBox 11"/>
          <p:cNvSpPr txBox="1"/>
          <p:nvPr/>
        </p:nvSpPr>
        <p:spPr>
          <a:xfrm>
            <a:off x="4264660" y="2887028"/>
            <a:ext cx="2645410" cy="1938020"/>
          </a:xfrm>
          <a:prstGeom prst="rect">
            <a:avLst/>
          </a:prstGeom>
          <a:noFill/>
        </p:spPr>
        <p:txBody>
          <a:bodyPr wrap="square" rtlCol="0">
            <a:spAutoFit/>
          </a:bodyPr>
          <a:lstStyle/>
          <a:p>
            <a:pPr>
              <a:lnSpc>
                <a:spcPct val="150000"/>
              </a:lnSpc>
            </a:pPr>
            <a:r>
              <a:rPr lang="en-US" sz="2000" dirty="0"/>
              <a:t>a. 10</a:t>
            </a:r>
          </a:p>
          <a:p>
            <a:pPr>
              <a:lnSpc>
                <a:spcPct val="150000"/>
              </a:lnSpc>
            </a:pPr>
            <a:r>
              <a:rPr lang="en-US" sz="2000" dirty="0"/>
              <a:t>b. Run time error</a:t>
            </a:r>
          </a:p>
          <a:p>
            <a:pPr>
              <a:lnSpc>
                <a:spcPct val="150000"/>
              </a:lnSpc>
            </a:pPr>
            <a:r>
              <a:rPr lang="en-US" sz="2000" dirty="0"/>
              <a:t>c. compile time error</a:t>
            </a:r>
          </a:p>
          <a:p>
            <a:pPr>
              <a:lnSpc>
                <a:spcPct val="150000"/>
              </a:lnSpc>
            </a:pPr>
            <a:r>
              <a:rPr lang="en-US" sz="2000" dirty="0"/>
              <a:t>d. Garbage value</a:t>
            </a:r>
          </a:p>
        </p:txBody>
      </p:sp>
      <p:pic>
        <p:nvPicPr>
          <p:cNvPr id="20"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4945380" y="2887028"/>
            <a:ext cx="457200" cy="457200"/>
          </a:xfrm>
          <a:prstGeom prst="rect">
            <a:avLst/>
          </a:prstGeom>
          <a:noFill/>
        </p:spPr>
      </p:pic>
      <p:sp>
        <p:nvSpPr>
          <p:cNvPr id="17" name="TextBox 15"/>
          <p:cNvSpPr txBox="1"/>
          <p:nvPr/>
        </p:nvSpPr>
        <p:spPr>
          <a:xfrm>
            <a:off x="4264660" y="1404303"/>
            <a:ext cx="4624070" cy="1014730"/>
          </a:xfrm>
          <a:prstGeom prst="rect">
            <a:avLst/>
          </a:prstGeom>
          <a:noFill/>
        </p:spPr>
        <p:txBody>
          <a:bodyPr wrap="square" rtlCol="0">
            <a:spAutoFit/>
          </a:bodyPr>
          <a:lstStyle/>
          <a:p>
            <a:pPr>
              <a:lnSpc>
                <a:spcPct val="150000"/>
              </a:lnSpc>
            </a:pPr>
            <a:r>
              <a:rPr lang="en-US" sz="2000" dirty="0">
                <a:solidFill>
                  <a:schemeClr val="tx1"/>
                </a:solidFill>
              </a:rPr>
              <a:t>Register variable's address cannot be fetched, but it can store the address.</a:t>
            </a:r>
          </a:p>
        </p:txBody>
      </p:sp>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1"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ppt_x</p:attrName>
                                        </p:attrNameLst>
                                      </p:cBhvr>
                                      <p:tavLst>
                                        <p:tav tm="0">
                                          <p:val>
                                            <p:strVal val="#ppt_x-.2"/>
                                          </p:val>
                                        </p:tav>
                                        <p:tav tm="100000">
                                          <p:val>
                                            <p:strVal val="#ppt_x"/>
                                          </p:val>
                                        </p:tav>
                                      </p:tavLst>
                                    </p:anim>
                                    <p:anim calcmode="lin" valueType="num">
                                      <p:cBhvr>
                                        <p:cTn id="2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6" grpId="0"/>
      <p:bldP spid="1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3" name="Text Box 2"/>
          <p:cNvSpPr txBox="1"/>
          <p:nvPr/>
        </p:nvSpPr>
        <p:spPr>
          <a:xfrm>
            <a:off x="330835" y="449898"/>
            <a:ext cx="3190240" cy="3784600"/>
          </a:xfrm>
          <a:prstGeom prst="rect">
            <a:avLst/>
          </a:prstGeom>
          <a:noFill/>
        </p:spPr>
        <p:txBody>
          <a:bodyPr wrap="square" rtlCol="0" anchor="t">
            <a:spAutoFit/>
          </a:bodyPr>
          <a:lstStyle/>
          <a:p>
            <a:pPr>
              <a:lnSpc>
                <a:spcPct val="150000"/>
              </a:lnSpc>
            </a:pPr>
            <a:r>
              <a:rPr lang="en-US" sz="2000">
                <a:solidFill>
                  <a:schemeClr val="bg1"/>
                </a:solidFill>
              </a:rPr>
              <a:t>#include&lt;stdio.h&gt;</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int i = 10;</a:t>
            </a:r>
          </a:p>
          <a:p>
            <a:pPr>
              <a:lnSpc>
                <a:spcPct val="150000"/>
              </a:lnSpc>
            </a:pPr>
            <a:r>
              <a:rPr lang="en-US" sz="2000">
                <a:solidFill>
                  <a:schemeClr val="bg1"/>
                </a:solidFill>
              </a:rPr>
              <a:t> </a:t>
            </a:r>
            <a:r>
              <a:rPr lang="en-US" sz="2000" b="1">
                <a:solidFill>
                  <a:srgbClr val="FFFF00"/>
                </a:solidFill>
              </a:rPr>
              <a:t> register</a:t>
            </a:r>
            <a:r>
              <a:rPr lang="en-US" sz="2000">
                <a:solidFill>
                  <a:schemeClr val="bg1"/>
                </a:solidFill>
              </a:rPr>
              <a:t> static int *a = &amp;i;</a:t>
            </a:r>
          </a:p>
          <a:p>
            <a:pPr>
              <a:lnSpc>
                <a:spcPct val="150000"/>
              </a:lnSpc>
            </a:pPr>
            <a:r>
              <a:rPr lang="en-US" sz="2000">
                <a:solidFill>
                  <a:schemeClr val="bg1"/>
                </a:solidFill>
              </a:rPr>
              <a:t>  printf("%d", *a);</a:t>
            </a:r>
          </a:p>
          <a:p>
            <a:pPr>
              <a:lnSpc>
                <a:spcPct val="150000"/>
              </a:lnSpc>
            </a:pPr>
            <a:r>
              <a:rPr lang="en-US" sz="2000">
                <a:solidFill>
                  <a:schemeClr val="bg1"/>
                </a:solidFill>
              </a:rPr>
              <a:t>  return 0;</a:t>
            </a:r>
          </a:p>
          <a:p>
            <a:pPr>
              <a:lnSpc>
                <a:spcPct val="150000"/>
              </a:lnSpc>
            </a:pPr>
            <a:r>
              <a:rPr lang="en-US" sz="2000">
                <a:solidFill>
                  <a:schemeClr val="bg1"/>
                </a:solidFill>
              </a:rPr>
              <a:t>}</a:t>
            </a:r>
          </a:p>
        </p:txBody>
      </p:sp>
      <p:sp>
        <p:nvSpPr>
          <p:cNvPr id="17" name="TextBox 15"/>
          <p:cNvSpPr txBox="1"/>
          <p:nvPr/>
        </p:nvSpPr>
        <p:spPr>
          <a:xfrm>
            <a:off x="3997960" y="3219768"/>
            <a:ext cx="4937125" cy="1014730"/>
          </a:xfrm>
          <a:prstGeom prst="rect">
            <a:avLst/>
          </a:prstGeom>
          <a:noFill/>
        </p:spPr>
        <p:txBody>
          <a:bodyPr wrap="square" rtlCol="0">
            <a:spAutoFit/>
          </a:bodyPr>
          <a:lstStyle/>
          <a:p>
            <a:pPr>
              <a:lnSpc>
                <a:spcPct val="150000"/>
              </a:lnSpc>
            </a:pPr>
            <a:r>
              <a:rPr lang="en-US" sz="2000" b="1" dirty="0">
                <a:solidFill>
                  <a:schemeClr val="tx1"/>
                </a:solidFill>
              </a:rPr>
              <a:t>Error: </a:t>
            </a:r>
            <a:r>
              <a:rPr lang="en-US" sz="2000" dirty="0">
                <a:solidFill>
                  <a:schemeClr val="tx1"/>
                </a:solidFill>
              </a:rPr>
              <a:t>multiple storage classes in declaration specifiers</a:t>
            </a:r>
          </a:p>
        </p:txBody>
      </p:sp>
      <p:sp>
        <p:nvSpPr>
          <p:cNvPr id="7" name="TextBox 15"/>
          <p:cNvSpPr txBox="1"/>
          <p:nvPr/>
        </p:nvSpPr>
        <p:spPr>
          <a:xfrm>
            <a:off x="3997960" y="2296478"/>
            <a:ext cx="4624070" cy="553085"/>
          </a:xfrm>
          <a:prstGeom prst="rect">
            <a:avLst/>
          </a:prstGeom>
          <a:noFill/>
        </p:spPr>
        <p:txBody>
          <a:bodyPr wrap="square" rtlCol="0">
            <a:spAutoFit/>
          </a:bodyPr>
          <a:lstStyle/>
          <a:p>
            <a:pPr>
              <a:lnSpc>
                <a:spcPct val="150000"/>
              </a:lnSpc>
            </a:pPr>
            <a:r>
              <a:rPr lang="en-US" sz="2000" b="1" dirty="0">
                <a:solidFill>
                  <a:schemeClr val="tx1"/>
                </a:solidFill>
              </a:rPr>
              <a:t>Output:   ?</a:t>
            </a:r>
          </a:p>
        </p:txBody>
      </p:sp>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10" presetClass="exit" presetSubtype="0" fill="hold" grpId="2"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7" grpId="1"/>
      <p:bldP spid="7" grpId="1"/>
      <p:bldP spid="7"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3" name="Text Box 2"/>
          <p:cNvSpPr txBox="1"/>
          <p:nvPr/>
        </p:nvSpPr>
        <p:spPr>
          <a:xfrm>
            <a:off x="330835" y="678498"/>
            <a:ext cx="3190240" cy="4246245"/>
          </a:xfrm>
          <a:prstGeom prst="rect">
            <a:avLst/>
          </a:prstGeom>
          <a:noFill/>
        </p:spPr>
        <p:txBody>
          <a:bodyPr wrap="square" rtlCol="0" anchor="t">
            <a:spAutoFit/>
          </a:bodyPr>
          <a:lstStyle/>
          <a:p>
            <a:pPr>
              <a:lnSpc>
                <a:spcPct val="150000"/>
              </a:lnSpc>
            </a:pPr>
            <a:r>
              <a:rPr lang="en-US" sz="2000">
                <a:solidFill>
                  <a:schemeClr val="bg1"/>
                </a:solidFill>
              </a:rPr>
              <a:t>(Input: 3  4)</a:t>
            </a:r>
          </a:p>
          <a:p>
            <a:pPr>
              <a:lnSpc>
                <a:spcPct val="150000"/>
              </a:lnSpc>
            </a:pPr>
            <a:r>
              <a:rPr lang="en-US" sz="2000">
                <a:solidFill>
                  <a:schemeClr val="bg1"/>
                </a:solidFill>
              </a:rPr>
              <a:t>#include&lt;stdio.h&gt;</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a:t>
            </a:r>
            <a:r>
              <a:rPr lang="en-US" sz="2000" b="1">
                <a:solidFill>
                  <a:srgbClr val="FFFF00"/>
                </a:solidFill>
              </a:rPr>
              <a:t>  register</a:t>
            </a:r>
            <a:r>
              <a:rPr lang="en-US" sz="2000">
                <a:solidFill>
                  <a:schemeClr val="bg1"/>
                </a:solidFill>
              </a:rPr>
              <a:t> int a,b;</a:t>
            </a:r>
          </a:p>
          <a:p>
            <a:pPr>
              <a:lnSpc>
                <a:spcPct val="150000"/>
              </a:lnSpc>
            </a:pPr>
            <a:r>
              <a:rPr lang="en-US" sz="2000">
                <a:solidFill>
                  <a:schemeClr val="bg1"/>
                </a:solidFill>
              </a:rPr>
              <a:t>    scanf("%d%d",&amp;a,&amp;b);</a:t>
            </a:r>
          </a:p>
          <a:p>
            <a:pPr>
              <a:lnSpc>
                <a:spcPct val="150000"/>
              </a:lnSpc>
            </a:pPr>
            <a:r>
              <a:rPr lang="en-US" sz="2000">
                <a:solidFill>
                  <a:schemeClr val="bg1"/>
                </a:solidFill>
              </a:rPr>
              <a:t>    printf("%d  %d",a,b);</a:t>
            </a:r>
          </a:p>
          <a:p>
            <a:pPr>
              <a:lnSpc>
                <a:spcPct val="150000"/>
              </a:lnSpc>
            </a:pPr>
            <a:r>
              <a:rPr lang="en-US" sz="2000">
                <a:solidFill>
                  <a:schemeClr val="bg1"/>
                </a:solidFill>
              </a:rPr>
              <a:t>    return 0;</a:t>
            </a:r>
          </a:p>
          <a:p>
            <a:pPr>
              <a:lnSpc>
                <a:spcPct val="150000"/>
              </a:lnSpc>
            </a:pPr>
            <a:r>
              <a:rPr lang="en-US" sz="2000">
                <a:solidFill>
                  <a:schemeClr val="bg1"/>
                </a:solidFill>
              </a:rPr>
              <a:t>}</a:t>
            </a:r>
          </a:p>
        </p:txBody>
      </p:sp>
      <p:sp>
        <p:nvSpPr>
          <p:cNvPr id="17" name="TextBox 15"/>
          <p:cNvSpPr txBox="1"/>
          <p:nvPr/>
        </p:nvSpPr>
        <p:spPr>
          <a:xfrm>
            <a:off x="3997960" y="3219768"/>
            <a:ext cx="4937125" cy="1014730"/>
          </a:xfrm>
          <a:prstGeom prst="rect">
            <a:avLst/>
          </a:prstGeom>
          <a:noFill/>
        </p:spPr>
        <p:txBody>
          <a:bodyPr wrap="square" rtlCol="0">
            <a:spAutoFit/>
          </a:bodyPr>
          <a:lstStyle/>
          <a:p>
            <a:pPr>
              <a:lnSpc>
                <a:spcPct val="150000"/>
              </a:lnSpc>
            </a:pPr>
            <a:r>
              <a:rPr lang="en-US" sz="2000" b="1" dirty="0">
                <a:solidFill>
                  <a:schemeClr val="tx1"/>
                </a:solidFill>
              </a:rPr>
              <a:t>Error: </a:t>
            </a:r>
            <a:r>
              <a:rPr lang="en-US" sz="2000" dirty="0">
                <a:solidFill>
                  <a:schemeClr val="tx1"/>
                </a:solidFill>
              </a:rPr>
              <a:t>address of register variable 'a' and 'b' are requested</a:t>
            </a:r>
          </a:p>
        </p:txBody>
      </p:sp>
      <p:sp>
        <p:nvSpPr>
          <p:cNvPr id="7" name="TextBox 15"/>
          <p:cNvSpPr txBox="1"/>
          <p:nvPr/>
        </p:nvSpPr>
        <p:spPr>
          <a:xfrm>
            <a:off x="3997960" y="2296478"/>
            <a:ext cx="4624070" cy="553085"/>
          </a:xfrm>
          <a:prstGeom prst="rect">
            <a:avLst/>
          </a:prstGeom>
          <a:noFill/>
        </p:spPr>
        <p:txBody>
          <a:bodyPr wrap="square" rtlCol="0">
            <a:spAutoFit/>
          </a:bodyPr>
          <a:lstStyle/>
          <a:p>
            <a:pPr>
              <a:lnSpc>
                <a:spcPct val="150000"/>
              </a:lnSpc>
            </a:pPr>
            <a:r>
              <a:rPr lang="en-US" sz="2000" b="1" dirty="0">
                <a:solidFill>
                  <a:schemeClr val="tx1"/>
                </a:solidFill>
              </a:rPr>
              <a:t>Output:   ?</a:t>
            </a:r>
          </a:p>
        </p:txBody>
      </p:sp>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10" presetClass="exit" presetSubtype="0" fill="hold" grpId="2"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7" grpId="1"/>
      <p:bldP spid="7" grpId="1"/>
      <p:bldP spid="7"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3" name="Text Box 2"/>
          <p:cNvSpPr txBox="1"/>
          <p:nvPr/>
        </p:nvSpPr>
        <p:spPr>
          <a:xfrm>
            <a:off x="330835" y="602298"/>
            <a:ext cx="3190240" cy="3322955"/>
          </a:xfrm>
          <a:prstGeom prst="rect">
            <a:avLst/>
          </a:prstGeom>
          <a:noFill/>
        </p:spPr>
        <p:txBody>
          <a:bodyPr wrap="square" rtlCol="0" anchor="t">
            <a:spAutoFit/>
          </a:bodyPr>
          <a:lstStyle/>
          <a:p>
            <a:pPr>
              <a:lnSpc>
                <a:spcPct val="150000"/>
              </a:lnSpc>
            </a:pPr>
            <a:r>
              <a:rPr lang="en-US" sz="2000">
                <a:solidFill>
                  <a:schemeClr val="bg1"/>
                </a:solidFill>
              </a:rPr>
              <a:t>#include &lt;stdio.h&gt;</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b="1">
                <a:solidFill>
                  <a:srgbClr val="FFFF00"/>
                </a:solidFill>
              </a:rPr>
              <a:t>register </a:t>
            </a:r>
            <a:r>
              <a:rPr lang="en-US" sz="2000">
                <a:solidFill>
                  <a:schemeClr val="bg1"/>
                </a:solidFill>
              </a:rPr>
              <a:t>const int i = 10;</a:t>
            </a:r>
          </a:p>
          <a:p>
            <a:pPr>
              <a:lnSpc>
                <a:spcPct val="150000"/>
              </a:lnSpc>
            </a:pPr>
            <a:r>
              <a:rPr lang="en-US" sz="2000">
                <a:solidFill>
                  <a:schemeClr val="bg1"/>
                </a:solidFill>
              </a:rPr>
              <a:t>i = 11;</a:t>
            </a:r>
          </a:p>
          <a:p>
            <a:pPr>
              <a:lnSpc>
                <a:spcPct val="150000"/>
              </a:lnSpc>
            </a:pPr>
            <a:r>
              <a:rPr lang="en-US" sz="2000">
                <a:solidFill>
                  <a:schemeClr val="bg1"/>
                </a:solidFill>
              </a:rPr>
              <a:t>printf("%d\n", i);</a:t>
            </a:r>
          </a:p>
          <a:p>
            <a:pPr>
              <a:lnSpc>
                <a:spcPct val="150000"/>
              </a:lnSpc>
            </a:pPr>
            <a:r>
              <a:rPr lang="en-US" sz="2000">
                <a:solidFill>
                  <a:schemeClr val="bg1"/>
                </a:solidFill>
              </a:rPr>
              <a:t>}</a:t>
            </a:r>
          </a:p>
        </p:txBody>
      </p:sp>
      <p:sp>
        <p:nvSpPr>
          <p:cNvPr id="17" name="TextBox 15"/>
          <p:cNvSpPr txBox="1"/>
          <p:nvPr/>
        </p:nvSpPr>
        <p:spPr>
          <a:xfrm>
            <a:off x="3997960" y="3219768"/>
            <a:ext cx="4937125" cy="1014730"/>
          </a:xfrm>
          <a:prstGeom prst="rect">
            <a:avLst/>
          </a:prstGeom>
          <a:noFill/>
        </p:spPr>
        <p:txBody>
          <a:bodyPr wrap="square" rtlCol="0">
            <a:spAutoFit/>
          </a:bodyPr>
          <a:lstStyle/>
          <a:p>
            <a:pPr>
              <a:lnSpc>
                <a:spcPct val="150000"/>
              </a:lnSpc>
            </a:pPr>
            <a:r>
              <a:rPr lang="en-US" sz="2000" b="1" dirty="0">
                <a:solidFill>
                  <a:schemeClr val="tx1"/>
                </a:solidFill>
              </a:rPr>
              <a:t>Error: const variable: </a:t>
            </a:r>
            <a:r>
              <a:rPr lang="en-US" sz="2000" dirty="0">
                <a:solidFill>
                  <a:schemeClr val="tx1"/>
                </a:solidFill>
              </a:rPr>
              <a:t>assignment of read-only variable 'i'</a:t>
            </a:r>
          </a:p>
        </p:txBody>
      </p:sp>
      <p:sp>
        <p:nvSpPr>
          <p:cNvPr id="7" name="TextBox 15"/>
          <p:cNvSpPr txBox="1"/>
          <p:nvPr/>
        </p:nvSpPr>
        <p:spPr>
          <a:xfrm>
            <a:off x="3997960" y="2296478"/>
            <a:ext cx="4624070" cy="553085"/>
          </a:xfrm>
          <a:prstGeom prst="rect">
            <a:avLst/>
          </a:prstGeom>
          <a:noFill/>
        </p:spPr>
        <p:txBody>
          <a:bodyPr wrap="square" rtlCol="0">
            <a:spAutoFit/>
          </a:bodyPr>
          <a:lstStyle/>
          <a:p>
            <a:pPr>
              <a:lnSpc>
                <a:spcPct val="150000"/>
              </a:lnSpc>
            </a:pPr>
            <a:r>
              <a:rPr lang="en-US" sz="2000" b="1" dirty="0">
                <a:solidFill>
                  <a:schemeClr val="tx1"/>
                </a:solidFill>
              </a:rPr>
              <a:t>Output:   ?</a:t>
            </a: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register</a:t>
            </a:r>
          </a:p>
        </p:txBody>
      </p:sp>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78</a:t>
            </a:r>
          </a:p>
        </p:txBody>
      </p:sp>
      <p:pic>
        <p:nvPicPr>
          <p:cNvPr id="8" name="Picture 7">
            <a:extLst>
              <a:ext uri="{FF2B5EF4-FFF2-40B4-BE49-F238E27FC236}">
                <a16:creationId xmlns:a16="http://schemas.microsoft.com/office/drawing/2014/main" xmlns="" id="{DB92391F-24D7-4741-9EE9-145D6439B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10" presetClass="exit" presetSubtype="0" fill="hold" grpId="2"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1"/>
      <p:bldP spid="7" grpId="1"/>
      <p:bldP spid="7"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53"/>
            <a:ext cx="43154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3" name="Text Box 2"/>
          <p:cNvSpPr txBox="1"/>
          <p:nvPr/>
        </p:nvSpPr>
        <p:spPr>
          <a:xfrm>
            <a:off x="165735" y="733743"/>
            <a:ext cx="3983990" cy="4246245"/>
          </a:xfrm>
          <a:prstGeom prst="rect">
            <a:avLst/>
          </a:prstGeom>
          <a:noFill/>
        </p:spPr>
        <p:txBody>
          <a:bodyPr wrap="square" rtlCol="0" anchor="t">
            <a:spAutoFit/>
          </a:bodyPr>
          <a:lstStyle/>
          <a:p>
            <a:pPr marL="457200" marR="0" lvl="0" indent="-45720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What is the output of the program?</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#include &lt;</a:t>
            </a:r>
            <a:r>
              <a:rPr lang="en-US" sz="2000" noProof="0" dirty="0" err="1">
                <a:ln>
                  <a:noFill/>
                </a:ln>
                <a:solidFill>
                  <a:schemeClr val="bg1"/>
                </a:solidFill>
                <a:effectLst/>
                <a:uLnTx/>
                <a:uFillTx/>
                <a:sym typeface="+mn-ea"/>
              </a:rPr>
              <a:t>stdio.h</a:t>
            </a:r>
            <a:r>
              <a:rPr lang="en-US" sz="2000" noProof="0" dirty="0">
                <a:ln>
                  <a:noFill/>
                </a:ln>
                <a:solidFill>
                  <a:schemeClr val="bg1"/>
                </a:solidFill>
                <a:effectLst/>
                <a:uLnTx/>
                <a:uFillTx/>
                <a:sym typeface="+mn-ea"/>
              </a:rPr>
              <a:t>&gt;</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b="1" noProof="0" dirty="0">
                <a:ln>
                  <a:noFill/>
                </a:ln>
                <a:solidFill>
                  <a:srgbClr val="FFFF00"/>
                </a:solidFill>
                <a:effectLst/>
                <a:uLnTx/>
                <a:uFillTx/>
                <a:sym typeface="+mn-ea"/>
              </a:rPr>
              <a:t>extern</a:t>
            </a:r>
            <a:r>
              <a:rPr lang="en-US" sz="2000" noProof="0" dirty="0">
                <a:ln>
                  <a:noFill/>
                </a:ln>
                <a:solidFill>
                  <a:schemeClr val="bg1"/>
                </a:solidFill>
                <a:effectLst/>
                <a:uLnTx/>
                <a:uFillTx/>
                <a:sym typeface="+mn-ea"/>
              </a:rPr>
              <a:t> </a:t>
            </a:r>
            <a:r>
              <a:rPr lang="en-US" sz="2000" noProof="0" dirty="0" err="1">
                <a:ln>
                  <a:noFill/>
                </a:ln>
                <a:solidFill>
                  <a:schemeClr val="bg1"/>
                </a:solidFill>
                <a:effectLst/>
                <a:uLnTx/>
                <a:uFillTx/>
                <a:sym typeface="+mn-ea"/>
              </a:rPr>
              <a:t>int</a:t>
            </a:r>
            <a:r>
              <a:rPr lang="en-US" sz="2000" noProof="0" dirty="0">
                <a:ln>
                  <a:noFill/>
                </a:ln>
                <a:solidFill>
                  <a:schemeClr val="bg1"/>
                </a:solidFill>
                <a:effectLst/>
                <a:uLnTx/>
                <a:uFillTx/>
                <a:sym typeface="+mn-ea"/>
              </a:rPr>
              <a:t> </a:t>
            </a:r>
            <a:r>
              <a:rPr lang="en-US" sz="2000" noProof="0" dirty="0" err="1">
                <a:ln>
                  <a:noFill/>
                </a:ln>
                <a:solidFill>
                  <a:schemeClr val="bg1"/>
                </a:solidFill>
                <a:effectLst/>
                <a:uLnTx/>
                <a:uFillTx/>
                <a:sym typeface="+mn-ea"/>
              </a:rPr>
              <a:t>i=0</a:t>
            </a:r>
            <a:r>
              <a:rPr lang="en-US" sz="2000" noProof="0" dirty="0">
                <a:ln>
                  <a:noFill/>
                </a:ln>
                <a:solidFill>
                  <a:schemeClr val="bg1"/>
                </a:solidFill>
                <a:effectLst/>
                <a:uLnTx/>
                <a:uFillTx/>
                <a:sym typeface="+mn-ea"/>
              </a:rPr>
              <a:t>;    </a:t>
            </a: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err="1">
                <a:ln>
                  <a:noFill/>
                </a:ln>
                <a:solidFill>
                  <a:schemeClr val="bg1"/>
                </a:solidFill>
                <a:effectLst/>
                <a:uLnTx/>
                <a:uFillTx/>
                <a:sym typeface="+mn-ea"/>
              </a:rPr>
              <a:t>int</a:t>
            </a:r>
            <a:r>
              <a:rPr lang="en-US" sz="2000" noProof="0" dirty="0">
                <a:ln>
                  <a:noFill/>
                </a:ln>
                <a:solidFill>
                  <a:schemeClr val="bg1"/>
                </a:solidFill>
                <a:effectLst/>
                <a:uLnTx/>
                <a:uFillTx/>
                <a:sym typeface="+mn-ea"/>
              </a:rPr>
              <a:t> main()     </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    </a:t>
            </a:r>
            <a:r>
              <a:rPr lang="en-US" sz="2000" noProof="0" dirty="0" err="1">
                <a:ln>
                  <a:noFill/>
                </a:ln>
                <a:solidFill>
                  <a:schemeClr val="bg1"/>
                </a:solidFill>
                <a:effectLst/>
                <a:uLnTx/>
                <a:uFillTx/>
                <a:sym typeface="+mn-ea"/>
              </a:rPr>
              <a:t>printf</a:t>
            </a:r>
            <a:r>
              <a:rPr lang="en-US" sz="2000" noProof="0" dirty="0">
                <a:ln>
                  <a:noFill/>
                </a:ln>
                <a:solidFill>
                  <a:schemeClr val="bg1"/>
                </a:solidFill>
                <a:effectLst/>
                <a:uLnTx/>
                <a:uFillTx/>
                <a:sym typeface="+mn-ea"/>
              </a:rPr>
              <a:t>("%</a:t>
            </a:r>
            <a:r>
              <a:rPr lang="en-US" sz="2000" noProof="0" dirty="0" err="1">
                <a:ln>
                  <a:noFill/>
                </a:ln>
                <a:solidFill>
                  <a:schemeClr val="bg1"/>
                </a:solidFill>
                <a:effectLst/>
                <a:uLnTx/>
                <a:uFillTx/>
                <a:sym typeface="+mn-ea"/>
              </a:rPr>
              <a:t>d",i</a:t>
            </a:r>
            <a:r>
              <a:rPr lang="en-US" sz="2000" noProof="0" dirty="0">
                <a:ln>
                  <a:noFill/>
                </a:ln>
                <a:solidFill>
                  <a:schemeClr val="bg1"/>
                </a:solidFill>
                <a:effectLst/>
                <a:uLnTx/>
                <a:uFillTx/>
                <a:sym typeface="+mn-ea"/>
              </a:rPr>
              <a:t>);</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    return 0;</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sz="2000" noProof="0" dirty="0">
                <a:ln>
                  <a:noFill/>
                </a:ln>
                <a:solidFill>
                  <a:schemeClr val="bg1"/>
                </a:solidFill>
                <a:effectLst/>
                <a:uLnTx/>
                <a:uFillTx/>
                <a:sym typeface="+mn-ea"/>
              </a:rPr>
              <a:t>}</a:t>
            </a:r>
            <a:endParaRPr lang="en-US" sz="2000">
              <a:solidFill>
                <a:schemeClr val="bg1"/>
              </a:solidFill>
            </a:endParaRPr>
          </a:p>
        </p:txBody>
      </p:sp>
      <p:sp>
        <p:nvSpPr>
          <p:cNvPr id="17" name="TextBox 15"/>
          <p:cNvSpPr txBox="1"/>
          <p:nvPr/>
        </p:nvSpPr>
        <p:spPr>
          <a:xfrm>
            <a:off x="4759960" y="3219768"/>
            <a:ext cx="3913505" cy="1014730"/>
          </a:xfrm>
          <a:prstGeom prst="rect">
            <a:avLst/>
          </a:prstGeom>
          <a:noFill/>
        </p:spPr>
        <p:txBody>
          <a:bodyPr wrap="square" rtlCol="0">
            <a:spAutoFit/>
          </a:bodyPr>
          <a:lstStyle/>
          <a:p>
            <a:pPr>
              <a:lnSpc>
                <a:spcPct val="150000"/>
              </a:lnSpc>
            </a:pPr>
            <a:r>
              <a:rPr lang="en-US" sz="2000" b="1" dirty="0">
                <a:solidFill>
                  <a:schemeClr val="tx1"/>
                </a:solidFill>
              </a:rPr>
              <a:t>Error: </a:t>
            </a:r>
            <a:r>
              <a:rPr lang="en-US" sz="2000" dirty="0">
                <a:solidFill>
                  <a:schemeClr val="tx1"/>
                </a:solidFill>
              </a:rPr>
              <a:t>'i' initialized and declared 'extern'</a:t>
            </a:r>
          </a:p>
        </p:txBody>
      </p:sp>
      <p:sp>
        <p:nvSpPr>
          <p:cNvPr id="7" name="TextBox 15"/>
          <p:cNvSpPr txBox="1"/>
          <p:nvPr/>
        </p:nvSpPr>
        <p:spPr>
          <a:xfrm>
            <a:off x="4759960" y="2296478"/>
            <a:ext cx="3665855" cy="553085"/>
          </a:xfrm>
          <a:prstGeom prst="rect">
            <a:avLst/>
          </a:prstGeom>
          <a:noFill/>
        </p:spPr>
        <p:txBody>
          <a:bodyPr wrap="square" rtlCol="0">
            <a:spAutoFit/>
          </a:bodyPr>
          <a:lstStyle/>
          <a:p>
            <a:pPr>
              <a:lnSpc>
                <a:spcPct val="150000"/>
              </a:lnSpc>
            </a:pPr>
            <a:r>
              <a:rPr lang="en-US" sz="2000" b="1" dirty="0">
                <a:solidFill>
                  <a:schemeClr val="tx1"/>
                </a:solidFill>
              </a:rPr>
              <a:t>Output:   ?</a:t>
            </a: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solidFill>
                  <a:sysClr val="windowText" lastClr="000000"/>
                </a:solidFill>
              </a:rPr>
              <a:t>extern</a:t>
            </a:r>
          </a:p>
        </p:txBody>
      </p:sp>
      <p:sp>
        <p:nvSpPr>
          <p:cNvPr id="11" name="Text Box 10"/>
          <p:cNvSpPr txBox="1"/>
          <p:nvPr/>
        </p:nvSpPr>
        <p:spPr>
          <a:xfrm>
            <a:off x="122555" y="86678"/>
            <a:ext cx="1739900" cy="429895"/>
          </a:xfrm>
          <a:prstGeom prst="rect">
            <a:avLst/>
          </a:prstGeom>
          <a:noFill/>
        </p:spPr>
        <p:txBody>
          <a:bodyPr wrap="none" rtlCol="0" anchor="t">
            <a:spAutoFit/>
          </a:bodyPr>
          <a:lstStyle/>
          <a:p>
            <a:r>
              <a:rPr lang="en-US" sz="2200" b="1" dirty="0">
                <a:solidFill>
                  <a:schemeClr val="bg1"/>
                </a:solidFill>
                <a:sym typeface="+mn-ea"/>
              </a:rPr>
              <a:t>Challenge: 79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ppt_x</p:attrName>
                                        </p:attrNameLst>
                                      </p:cBhvr>
                                      <p:tavLst>
                                        <p:tav tm="0">
                                          <p:val>
                                            <p:strVal val="#ppt_x-.2"/>
                                          </p:val>
                                        </p:tav>
                                        <p:tav tm="100000">
                                          <p:val>
                                            <p:strVal val="#ppt_x"/>
                                          </p:val>
                                        </p:tav>
                                      </p:tavLst>
                                    </p:anim>
                                    <p:anim calcmode="lin" valueType="num">
                                      <p:cBhvr>
                                        <p:cTn id="2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7"/>
                                        </p:tgtEl>
                                      </p:cBhvr>
                                    </p:animEffect>
                                  </p:childTnLst>
                                </p:cTn>
                              </p:par>
                              <p:par>
                                <p:cTn id="22" presetID="10" presetClass="exit" presetSubtype="0" fill="hold" grpId="2"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1"/>
      <p:bldP spid="7" grpId="1"/>
      <p:bldP spid="7" grpId="2"/>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000886" y="474795"/>
            <a:ext cx="3427730"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Memory Allocation</a:t>
            </a:r>
          </a:p>
        </p:txBody>
      </p:sp>
      <p:cxnSp>
        <p:nvCxnSpPr>
          <p:cNvPr id="4" name="Straight Arrow Connector 3"/>
          <p:cNvCxnSpPr/>
          <p:nvPr/>
        </p:nvCxnSpPr>
        <p:spPr>
          <a:xfrm>
            <a:off x="3683000" y="110535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2590800" y="110535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843598" y="1810200"/>
            <a:ext cx="253428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Static allocation</a:t>
            </a:r>
          </a:p>
        </p:txBody>
      </p:sp>
      <p:sp>
        <p:nvSpPr>
          <p:cNvPr id="10" name="Rectangle 9"/>
          <p:cNvSpPr/>
          <p:nvPr/>
        </p:nvSpPr>
        <p:spPr>
          <a:xfrm>
            <a:off x="4249738" y="1841315"/>
            <a:ext cx="300037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Dynamic allocation</a:t>
            </a:r>
          </a:p>
        </p:txBody>
      </p:sp>
      <p:cxnSp>
        <p:nvCxnSpPr>
          <p:cNvPr id="11" name="Elbow Connector 10"/>
          <p:cNvCxnSpPr/>
          <p:nvPr/>
        </p:nvCxnSpPr>
        <p:spPr>
          <a:xfrm>
            <a:off x="1297940" y="238868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 name="Elbow Connector 11"/>
          <p:cNvCxnSpPr/>
          <p:nvPr/>
        </p:nvCxnSpPr>
        <p:spPr>
          <a:xfrm>
            <a:off x="4812665" y="239948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13" name="Text Box 12"/>
          <p:cNvSpPr txBox="1"/>
          <p:nvPr/>
        </p:nvSpPr>
        <p:spPr>
          <a:xfrm>
            <a:off x="2141855" y="2693485"/>
            <a:ext cx="1698625" cy="429895"/>
          </a:xfrm>
          <a:prstGeom prst="rect">
            <a:avLst/>
          </a:prstGeom>
          <a:noFill/>
        </p:spPr>
        <p:txBody>
          <a:bodyPr wrap="none" rtlCol="0">
            <a:spAutoFit/>
          </a:bodyPr>
          <a:lstStyle/>
          <a:p>
            <a:r>
              <a:rPr lang="en-US" sz="2200">
                <a:solidFill>
                  <a:schemeClr val="bg1"/>
                </a:solidFill>
              </a:rPr>
              <a:t>Compile time</a:t>
            </a:r>
          </a:p>
        </p:txBody>
      </p:sp>
      <p:sp>
        <p:nvSpPr>
          <p:cNvPr id="14" name="Text Box 13"/>
          <p:cNvSpPr txBox="1"/>
          <p:nvPr/>
        </p:nvSpPr>
        <p:spPr>
          <a:xfrm>
            <a:off x="5656580" y="2748095"/>
            <a:ext cx="1233170" cy="429895"/>
          </a:xfrm>
          <a:prstGeom prst="rect">
            <a:avLst/>
          </a:prstGeom>
          <a:noFill/>
        </p:spPr>
        <p:txBody>
          <a:bodyPr wrap="none" rtlCol="0">
            <a:spAutoFit/>
          </a:bodyPr>
          <a:lstStyle/>
          <a:p>
            <a:r>
              <a:rPr lang="en-US" sz="2200">
                <a:solidFill>
                  <a:schemeClr val="bg1"/>
                </a:solidFill>
              </a:rPr>
              <a:t>Run-time</a:t>
            </a:r>
          </a:p>
        </p:txBody>
      </p:sp>
      <p:sp>
        <p:nvSpPr>
          <p:cNvPr id="3" name="Text Box 2"/>
          <p:cNvSpPr txBox="1"/>
          <p:nvPr/>
        </p:nvSpPr>
        <p:spPr>
          <a:xfrm>
            <a:off x="4250690" y="2490285"/>
            <a:ext cx="4130675" cy="398780"/>
          </a:xfrm>
          <a:prstGeom prst="rect">
            <a:avLst/>
          </a:prstGeom>
          <a:noFill/>
        </p:spPr>
        <p:txBody>
          <a:bodyPr wrap="square" rtlCol="0" anchor="t">
            <a:spAutoFit/>
          </a:bodyPr>
          <a:lstStyle/>
          <a:p>
            <a:r>
              <a:rPr lang="en-US" sz="2000">
                <a:solidFill>
                  <a:schemeClr val="bg1"/>
                </a:solidFill>
              </a:rPr>
              <a:t> - Possible by 4 functions of </a:t>
            </a:r>
            <a:r>
              <a:rPr lang="en-US" sz="2000" b="1">
                <a:solidFill>
                  <a:schemeClr val="bg1"/>
                </a:solidFill>
              </a:rPr>
              <a:t>stdlib.h</a:t>
            </a:r>
          </a:p>
        </p:txBody>
      </p:sp>
      <p:sp>
        <p:nvSpPr>
          <p:cNvPr id="7" name="Text Box 6"/>
          <p:cNvSpPr txBox="1"/>
          <p:nvPr/>
        </p:nvSpPr>
        <p:spPr>
          <a:xfrm>
            <a:off x="4563110" y="2960820"/>
            <a:ext cx="1744980" cy="1814830"/>
          </a:xfrm>
          <a:prstGeom prst="rect">
            <a:avLst/>
          </a:prstGeom>
          <a:noFill/>
        </p:spPr>
        <p:txBody>
          <a:bodyPr wrap="square" rtlCol="0" anchor="t">
            <a:spAutoFit/>
          </a:bodyPr>
          <a:lstStyle/>
          <a:p>
            <a:pPr>
              <a:lnSpc>
                <a:spcPct val="140000"/>
              </a:lnSpc>
            </a:pPr>
            <a:r>
              <a:rPr lang="en-US" sz="2000">
                <a:solidFill>
                  <a:schemeClr val="bg1"/>
                </a:solidFill>
              </a:rPr>
              <a:t>-  malloc()</a:t>
            </a:r>
          </a:p>
          <a:p>
            <a:pPr>
              <a:lnSpc>
                <a:spcPct val="140000"/>
              </a:lnSpc>
            </a:pPr>
            <a:r>
              <a:rPr lang="en-US" sz="2000">
                <a:solidFill>
                  <a:schemeClr val="bg1"/>
                </a:solidFill>
              </a:rPr>
              <a:t>-  calloc()</a:t>
            </a:r>
          </a:p>
          <a:p>
            <a:pPr>
              <a:lnSpc>
                <a:spcPct val="140000"/>
              </a:lnSpc>
            </a:pPr>
            <a:r>
              <a:rPr lang="en-US" sz="2000">
                <a:solidFill>
                  <a:schemeClr val="bg1"/>
                </a:solidFill>
              </a:rPr>
              <a:t>-  realloc()</a:t>
            </a:r>
          </a:p>
          <a:p>
            <a:pPr>
              <a:lnSpc>
                <a:spcPct val="140000"/>
              </a:lnSpc>
            </a:pPr>
            <a:r>
              <a:rPr lang="en-US" sz="2000">
                <a:solidFill>
                  <a:schemeClr val="bg1"/>
                </a:solidFill>
              </a:rPr>
              <a:t>-  free()</a:t>
            </a:r>
          </a:p>
        </p:txBody>
      </p:sp>
      <p:sp>
        <p:nvSpPr>
          <p:cNvPr id="8" name="Right Brace 7"/>
          <p:cNvSpPr/>
          <p:nvPr/>
        </p:nvSpPr>
        <p:spPr>
          <a:xfrm>
            <a:off x="5717540" y="3199765"/>
            <a:ext cx="361315" cy="1119505"/>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6307857" y="3528447"/>
            <a:ext cx="2039620" cy="398780"/>
          </a:xfrm>
          <a:prstGeom prst="rect">
            <a:avLst/>
          </a:prstGeom>
        </p:spPr>
        <p:txBody>
          <a:bodyPr wrap="none">
            <a:spAutoFit/>
          </a:bodyPr>
          <a:lstStyle/>
          <a:p>
            <a:r>
              <a:rPr lang="en-US" sz="2000" dirty="0">
                <a:solidFill>
                  <a:schemeClr val="bg1"/>
                </a:solidFill>
              </a:rPr>
              <a:t>Allocates memory</a:t>
            </a:r>
          </a:p>
        </p:txBody>
      </p:sp>
      <p:cxnSp>
        <p:nvCxnSpPr>
          <p:cNvPr id="15" name="Straight Arrow Connector 14"/>
          <p:cNvCxnSpPr/>
          <p:nvPr/>
        </p:nvCxnSpPr>
        <p:spPr>
          <a:xfrm flipV="1">
            <a:off x="5631180" y="4553585"/>
            <a:ext cx="541020" cy="0"/>
          </a:xfrm>
          <a:prstGeom prst="straightConnector1">
            <a:avLst/>
          </a:prstGeom>
          <a:ln>
            <a:solidFill>
              <a:srgbClr val="FF0000"/>
            </a:solidFill>
            <a:tailEnd type="arrow" w="med"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6265312" y="4319022"/>
            <a:ext cx="2699385" cy="398780"/>
          </a:xfrm>
          <a:prstGeom prst="rect">
            <a:avLst/>
          </a:prstGeom>
        </p:spPr>
        <p:txBody>
          <a:bodyPr wrap="none">
            <a:spAutoFit/>
          </a:bodyPr>
          <a:lstStyle/>
          <a:p>
            <a:r>
              <a:rPr lang="en-US" sz="2000" dirty="0">
                <a:solidFill>
                  <a:schemeClr val="bg1"/>
                </a:solidFill>
              </a:rPr>
              <a:t>Deallocates the memory</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9"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000"/>
                            </p:stCondLst>
                            <p:childTnLst>
                              <p:par>
                                <p:cTn id="26" presetID="2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ppt_x-.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Right)">
                                      <p:cBhvr>
                                        <p:cTn id="35" dur="500"/>
                                        <p:tgtEl>
                                          <p:spTgt spid="11"/>
                                        </p:tgtEl>
                                      </p:cBhvr>
                                    </p:animEffect>
                                  </p:childTnLst>
                                </p:cTn>
                              </p:par>
                            </p:childTnLst>
                          </p:cTn>
                        </p:par>
                        <p:par>
                          <p:cTn id="36" fill="hold">
                            <p:stCondLst>
                              <p:cond delay="500"/>
                            </p:stCondLst>
                            <p:childTnLst>
                              <p:par>
                                <p:cTn id="37" presetID="29" presetClass="entr" presetSubtype="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ppt_x</p:attrName>
                                        </p:attrNameLst>
                                      </p:cBhvr>
                                      <p:tavLst>
                                        <p:tav tm="0">
                                          <p:val>
                                            <p:strVal val="#ppt_x-.2"/>
                                          </p:val>
                                        </p:tav>
                                        <p:tav tm="100000">
                                          <p:val>
                                            <p:strVal val="#ppt_x"/>
                                          </p:val>
                                        </p:tav>
                                      </p:tavLst>
                                    </p:anim>
                                    <p:anim calcmode="lin" valueType="num">
                                      <p:cBhvr>
                                        <p:cTn id="4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
                                        </p:tgtEl>
                                      </p:cBhvr>
                                    </p:animEffect>
                                  </p:childTnLst>
                                </p:cTn>
                              </p:par>
                            </p:childTnLst>
                          </p:cTn>
                        </p:par>
                        <p:par>
                          <p:cTn id="42" fill="hold">
                            <p:stCondLst>
                              <p:cond delay="2000"/>
                            </p:stCondLst>
                            <p:childTnLst>
                              <p:par>
                                <p:cTn id="43" presetID="18" presetClass="entr" presetSubtype="6"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childTnLst>
                          </p:cTn>
                        </p:par>
                        <p:par>
                          <p:cTn id="46" fill="hold">
                            <p:stCondLst>
                              <p:cond delay="2500"/>
                            </p:stCondLst>
                            <p:childTnLst>
                              <p:par>
                                <p:cTn id="47" presetID="29" presetClass="entr" presetSubtype="0" fill="hold" grpId="0" nodeType="afterEffect">
                                  <p:stCondLst>
                                    <p:cond delay="5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ppt_x</p:attrName>
                                        </p:attrNameLst>
                                      </p:cBhvr>
                                      <p:tavLst>
                                        <p:tav tm="0">
                                          <p:val>
                                            <p:strVal val="#ppt_x-.2"/>
                                          </p:val>
                                        </p:tav>
                                        <p:tav tm="100000">
                                          <p:val>
                                            <p:strVal val="#ppt_x"/>
                                          </p:val>
                                        </p:tav>
                                      </p:tavLst>
                                    </p:anim>
                                    <p:anim calcmode="lin" valueType="num">
                                      <p:cBhvr>
                                        <p:cTn id="50"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2" fill="hold" grpId="1" nodeType="clickEffect">
                                  <p:stCondLst>
                                    <p:cond delay="0"/>
                                  </p:stCondLst>
                                  <p:childTnLst>
                                    <p:animEffect transition="out" filter="wipe(right)">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par>
                          <p:cTn id="57" fill="hold">
                            <p:stCondLst>
                              <p:cond delay="500"/>
                            </p:stCondLst>
                            <p:childTnLst>
                              <p:par>
                                <p:cTn id="58" presetID="22" presetClass="exit" presetSubtype="2" fill="hold" nodeType="afterEffect">
                                  <p:stCondLst>
                                    <p:cond delay="0"/>
                                  </p:stCondLst>
                                  <p:childTnLst>
                                    <p:animEffect transition="out" filter="wipe(right)">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childTnLst>
                          </p:cTn>
                        </p:par>
                        <p:par>
                          <p:cTn id="61" fill="hold">
                            <p:stCondLst>
                              <p:cond delay="1000"/>
                            </p:stCondLst>
                            <p:childTnLst>
                              <p:par>
                                <p:cTn id="62" presetID="22" presetClass="exit" presetSubtype="2" fill="hold" grpId="1" nodeType="afterEffect">
                                  <p:stCondLst>
                                    <p:cond delay="0"/>
                                  </p:stCondLst>
                                  <p:childTnLst>
                                    <p:animEffect transition="out" filter="wipe(right)">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1500"/>
                            </p:stCondLst>
                            <p:childTnLst>
                              <p:par>
                                <p:cTn id="66" presetID="22" presetClass="exit" presetSubtype="2" fill="hold" nodeType="afterEffect">
                                  <p:stCondLst>
                                    <p:cond delay="0"/>
                                  </p:stCondLst>
                                  <p:childTnLst>
                                    <p:animEffect transition="out" filter="wipe(right)">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up)">
                                      <p:cBhvr>
                                        <p:cTn id="82" dur="500"/>
                                        <p:tgtEl>
                                          <p:spTgt spid="8"/>
                                        </p:tgtEl>
                                      </p:cBhvr>
                                    </p:animEffect>
                                  </p:childTnLst>
                                </p:cTn>
                              </p:par>
                            </p:childTnLst>
                          </p:cTn>
                        </p:par>
                        <p:par>
                          <p:cTn id="83" fill="hold">
                            <p:stCondLst>
                              <p:cond delay="500"/>
                            </p:stCondLst>
                            <p:childTnLst>
                              <p:par>
                                <p:cTn id="84" presetID="22" presetClass="entr" presetSubtype="8" fill="hold" grpId="2"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1000"/>
                                        <p:tgtEl>
                                          <p:spTgt spid="21"/>
                                        </p:tgtEl>
                                      </p:cBhvr>
                                    </p:animEffect>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1000"/>
                                        <p:tgtEl>
                                          <p:spTgt spid="15"/>
                                        </p:tgtEl>
                                      </p:cBhvr>
                                    </p:animEffect>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left)">
                                      <p:cBhvr>
                                        <p:cTn id="9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3" grpId="1"/>
      <p:bldP spid="14" grpId="0"/>
      <p:bldP spid="14" grpId="1"/>
      <p:bldP spid="3" grpId="0"/>
      <p:bldP spid="7" grpId="0"/>
      <p:bldP spid="8" grpId="0" bldLvl="0" animBg="1"/>
      <p:bldP spid="21" grpId="2"/>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121410" y="541655"/>
            <a:ext cx="5662295" cy="3407410"/>
          </a:xfrm>
          <a:prstGeom prst="rect">
            <a:avLst/>
          </a:prstGeom>
        </p:spPr>
        <p:txBody>
          <a:bodyPr wrap="square">
            <a:sp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US" sz="2200" b="1" noProof="0" dirty="0" err="1">
                <a:ln>
                  <a:noFill/>
                </a:ln>
                <a:solidFill>
                  <a:schemeClr val="bg1"/>
                </a:solidFill>
                <a:effectLst/>
                <a:uLnTx/>
                <a:uFillTx/>
                <a:sym typeface="+mn-ea"/>
              </a:rPr>
              <a:t>malloc</a:t>
            </a:r>
            <a:r>
              <a:rPr lang="en-US" sz="2200" b="1" noProof="0" dirty="0">
                <a:ln>
                  <a:noFill/>
                </a:ln>
                <a:solidFill>
                  <a:schemeClr val="bg1"/>
                </a:solidFill>
                <a:effectLst/>
                <a:uLnTx/>
                <a:uFillTx/>
                <a:sym typeface="+mn-ea"/>
              </a:rPr>
              <a:t>()</a:t>
            </a:r>
            <a:endParaRPr kumimoji="0" lang="en-US" sz="2200" b="1" i="0" u="none" strike="noStrike" kern="1200" cap="none" spc="0" normalizeH="0" baseline="0" noProof="0" dirty="0">
              <a:ln>
                <a:noFill/>
              </a:ln>
              <a:solidFill>
                <a:schemeClr val="bg1"/>
              </a:solidFill>
              <a:effectLst/>
              <a:uLnTx/>
              <a:uFillTx/>
              <a:latin typeface="+mn-lt"/>
              <a:ea typeface="+mn-ea"/>
              <a:cs typeface="+mn-cs"/>
              <a:sym typeface="+mn-ea"/>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defRPr/>
            </a:pPr>
            <a:r>
              <a:rPr lang="en-US" sz="2200" noProof="0" dirty="0">
                <a:ln>
                  <a:noFill/>
                </a:ln>
                <a:solidFill>
                  <a:schemeClr val="bg1"/>
                </a:solidFill>
                <a:effectLst/>
                <a:uLnTx/>
                <a:uFillTx/>
                <a:sym typeface="+mn-ea"/>
              </a:rPr>
              <a:t>Allocates single block of requested memory.</a:t>
            </a: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defRPr/>
            </a:pPr>
            <a:r>
              <a:rPr lang="en-US" sz="2200" noProof="0" dirty="0">
                <a:ln>
                  <a:noFill/>
                </a:ln>
                <a:solidFill>
                  <a:schemeClr val="bg1"/>
                </a:solidFill>
                <a:effectLst/>
                <a:uLnTx/>
                <a:uFillTx/>
                <a:sym typeface="+mn-ea"/>
              </a:rPr>
              <a:t>It returns NULL if memory is not sufficient.</a:t>
            </a: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defRPr/>
            </a:pPr>
            <a:r>
              <a:rPr lang="en-US" sz="2200" noProof="0" dirty="0">
                <a:ln>
                  <a:noFill/>
                </a:ln>
                <a:solidFill>
                  <a:schemeClr val="bg1"/>
                </a:solidFill>
                <a:effectLst/>
                <a:uLnTx/>
                <a:uFillTx/>
                <a:sym typeface="+mn-ea"/>
              </a:rPr>
              <a:t>Syntax of </a:t>
            </a:r>
            <a:r>
              <a:rPr lang="en-US" sz="2200" noProof="0" dirty="0" err="1">
                <a:ln>
                  <a:noFill/>
                </a:ln>
                <a:solidFill>
                  <a:schemeClr val="bg1"/>
                </a:solidFill>
                <a:effectLst/>
                <a:uLnTx/>
                <a:uFillTx/>
                <a:sym typeface="+mn-ea"/>
              </a:rPr>
              <a:t>malloc</a:t>
            </a:r>
            <a:r>
              <a:rPr lang="en-US" sz="2200" noProof="0" dirty="0">
                <a:ln>
                  <a:noFill/>
                </a:ln>
                <a:solidFill>
                  <a:schemeClr val="bg1"/>
                </a:solidFill>
                <a:effectLst/>
                <a:uLnTx/>
                <a:uFillTx/>
                <a:sym typeface="+mn-ea"/>
              </a:rPr>
              <a:t>() function:</a:t>
            </a: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a:p>
            <a:pPr marL="457200" marR="0" lvl="0" indent="-45720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US" sz="2200" noProof="0" dirty="0">
                <a:ln>
                  <a:noFill/>
                </a:ln>
                <a:solidFill>
                  <a:schemeClr val="bg1"/>
                </a:solidFill>
                <a:effectLst/>
                <a:uLnTx/>
                <a:uFillTx/>
                <a:sym typeface="+mn-ea"/>
              </a:rPr>
              <a:t>		</a:t>
            </a:r>
            <a:r>
              <a:rPr lang="en-US" sz="2200" b="1" noProof="0" dirty="0" err="1">
                <a:ln>
                  <a:noFill/>
                </a:ln>
                <a:solidFill>
                  <a:srgbClr val="FFFF00"/>
                </a:solidFill>
                <a:effectLst/>
                <a:uLnTx/>
                <a:uFillTx/>
                <a:sym typeface="+mn-ea"/>
              </a:rPr>
              <a:t>ptr</a:t>
            </a:r>
            <a:r>
              <a:rPr lang="en-US" sz="2200" b="1" noProof="0" dirty="0">
                <a:ln>
                  <a:noFill/>
                </a:ln>
                <a:solidFill>
                  <a:srgbClr val="FFFF00"/>
                </a:solidFill>
                <a:effectLst/>
                <a:uLnTx/>
                <a:uFillTx/>
                <a:sym typeface="+mn-ea"/>
              </a:rPr>
              <a:t>=(cast-type*)</a:t>
            </a:r>
            <a:r>
              <a:rPr lang="en-US" sz="2200" b="1" noProof="0" dirty="0" err="1">
                <a:ln>
                  <a:noFill/>
                </a:ln>
                <a:solidFill>
                  <a:srgbClr val="FFFF00"/>
                </a:solidFill>
                <a:effectLst/>
                <a:uLnTx/>
                <a:uFillTx/>
                <a:sym typeface="+mn-ea"/>
              </a:rPr>
              <a:t>malloc</a:t>
            </a:r>
            <a:r>
              <a:rPr lang="en-US" sz="2200" b="1" noProof="0" dirty="0">
                <a:ln>
                  <a:noFill/>
                </a:ln>
                <a:solidFill>
                  <a:srgbClr val="FFFF00"/>
                </a:solidFill>
                <a:effectLst/>
                <a:uLnTx/>
                <a:uFillTx/>
                <a:sym typeface="+mn-ea"/>
              </a:rPr>
              <a:t>(byte-size)</a:t>
            </a:r>
            <a:r>
              <a:rPr lang="en-US" sz="2200" noProof="0" dirty="0">
                <a:ln>
                  <a:noFill/>
                </a:ln>
                <a:solidFill>
                  <a:srgbClr val="FFFF00"/>
                </a:solidFill>
                <a:effectLst/>
                <a:uLnTx/>
                <a:uFillTx/>
                <a:sym typeface="+mn-ea"/>
              </a:rPr>
              <a:t> </a:t>
            </a:r>
            <a:endParaRPr kumimoji="0" lang="en-US" sz="2200" b="0" i="0" u="none" strike="noStrike" kern="1200" cap="none" spc="0" normalizeH="0" baseline="0" noProof="0" dirty="0">
              <a:ln>
                <a:noFill/>
              </a:ln>
              <a:solidFill>
                <a:srgbClr val="FFFF00"/>
              </a:solidFill>
              <a:effectLst/>
              <a:uLnTx/>
              <a:uFillTx/>
              <a:latin typeface="+mn-lt"/>
              <a:ea typeface="+mn-ea"/>
              <a:cs typeface="+mn-cs"/>
              <a:sym typeface="+mn-ea"/>
            </a:endParaRPr>
          </a:p>
          <a:p>
            <a:pPr marR="0" lvl="0" algn="l" rtl="0" eaLnBrk="1" fontAlgn="auto" latinLnBrk="0" hangingPunct="1">
              <a:lnSpc>
                <a:spcPct val="150000"/>
              </a:lnSpc>
            </a:pP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619356" y="1997757"/>
            <a:ext cx="3832860" cy="645160"/>
          </a:xfrm>
          <a:prstGeom prst="rect">
            <a:avLst/>
          </a:prstGeom>
        </p:spPr>
        <p:txBody>
          <a:bodyPr wrap="none">
            <a:spAutoFit/>
          </a:bodyPr>
          <a:lstStyle/>
          <a:p>
            <a:pPr algn="ctr"/>
            <a:r>
              <a:rPr lang="en-US" sz="3600" b="1" dirty="0">
                <a:solidFill>
                  <a:schemeClr val="bg1"/>
                </a:solidFill>
              </a:rPr>
              <a:t>Memory Allocation</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512445" y="541655"/>
            <a:ext cx="8035925" cy="1614805"/>
          </a:xfrm>
          <a:prstGeom prst="rect">
            <a:avLst/>
          </a:prstGeom>
        </p:spPr>
        <p:txBody>
          <a:bodyPr wrap="square">
            <a:spAutoFit/>
          </a:bodyPr>
          <a:lstStyle/>
          <a:p>
            <a:pPr marR="0" lvl="0" algn="just" rtl="0" eaLnBrk="1" fontAlgn="auto" latinLnBrk="0" hangingPunct="1">
              <a:lnSpc>
                <a:spcPct val="150000"/>
              </a:lnSpc>
            </a:pP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Write a C program to get the array of elements as an input from the user (</a:t>
            </a:r>
            <a:r>
              <a:rPr lang="en-US" sz="2200" noProof="0" dirty="0">
                <a:ln>
                  <a:noFill/>
                </a:ln>
                <a:solidFill>
                  <a:schemeClr val="bg1"/>
                </a:solidFill>
                <a:effectLst/>
                <a:uLnTx/>
                <a:uFillTx/>
                <a:sym typeface="+mn-ea"/>
              </a:rPr>
              <a:t>Using Dynamic memory allocation</a:t>
            </a: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 and print the same to the screen. </a:t>
            </a:r>
            <a:r>
              <a:rPr kumimoji="0" lang="en-US" sz="2200" b="0" i="0" u="none" strike="noStrike" kern="1200" cap="none" spc="0" normalizeH="0" baseline="0" noProof="0" dirty="0">
                <a:ln>
                  <a:noFill/>
                </a:ln>
                <a:solidFill>
                  <a:srgbClr val="FFFF00"/>
                </a:solidFill>
                <a:effectLst/>
                <a:uLnTx/>
                <a:uFillTx/>
                <a:latin typeface="+mn-lt"/>
                <a:ea typeface="+mn-ea"/>
                <a:cs typeface="+mn-cs"/>
                <a:sym typeface="+mn-ea"/>
              </a:rPr>
              <a:t>Hint: malloc()</a:t>
            </a:r>
          </a:p>
        </p:txBody>
      </p:sp>
      <p:sp>
        <p:nvSpPr>
          <p:cNvPr id="4" name="Text Box 3"/>
          <p:cNvSpPr txBox="1"/>
          <p:nvPr/>
        </p:nvSpPr>
        <p:spPr>
          <a:xfrm>
            <a:off x="1232535" y="2533650"/>
            <a:ext cx="3218815" cy="1938020"/>
          </a:xfrm>
          <a:prstGeom prst="rect">
            <a:avLst/>
          </a:prstGeom>
          <a:noFill/>
        </p:spPr>
        <p:txBody>
          <a:bodyPr wrap="square" rtlCol="0" anchor="t">
            <a:spAutoFit/>
          </a:bodyPr>
          <a:lstStyle/>
          <a:p>
            <a:pPr>
              <a:lnSpc>
                <a:spcPct val="120000"/>
              </a:lnSpc>
            </a:pPr>
            <a:r>
              <a:rPr lang="en-US" sz="2000">
                <a:solidFill>
                  <a:schemeClr val="bg1"/>
                </a:solidFill>
              </a:rPr>
              <a:t>Enter no. of elements: 5</a:t>
            </a:r>
          </a:p>
          <a:p>
            <a:pPr>
              <a:lnSpc>
                <a:spcPct val="120000"/>
              </a:lnSpc>
            </a:pPr>
            <a:r>
              <a:rPr lang="en-US" sz="2000">
                <a:solidFill>
                  <a:schemeClr val="bg1"/>
                </a:solidFill>
              </a:rPr>
              <a:t>Enter elements:</a:t>
            </a:r>
          </a:p>
          <a:p>
            <a:pPr>
              <a:lnSpc>
                <a:spcPct val="120000"/>
              </a:lnSpc>
            </a:pPr>
            <a:r>
              <a:rPr lang="en-US" sz="2000">
                <a:solidFill>
                  <a:schemeClr val="bg1"/>
                </a:solidFill>
              </a:rPr>
              <a:t>1 2 3 4 5</a:t>
            </a:r>
          </a:p>
          <a:p>
            <a:pPr>
              <a:lnSpc>
                <a:spcPct val="120000"/>
              </a:lnSpc>
            </a:pPr>
            <a:r>
              <a:rPr lang="en-US" sz="2000">
                <a:solidFill>
                  <a:schemeClr val="bg1"/>
                </a:solidFill>
              </a:rPr>
              <a:t>Entered elements:</a:t>
            </a:r>
          </a:p>
          <a:p>
            <a:pPr>
              <a:lnSpc>
                <a:spcPct val="120000"/>
              </a:lnSpc>
            </a:pPr>
            <a:r>
              <a:rPr lang="en-US" sz="2000">
                <a:solidFill>
                  <a:schemeClr val="bg1"/>
                </a:solidFill>
              </a:rPr>
              <a:t>1 2 3 4 5</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5"/>
            <a:ext cx="47148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0" name="Rectangle 10"/>
          <p:cNvSpPr/>
          <p:nvPr/>
        </p:nvSpPr>
        <p:spPr>
          <a:xfrm>
            <a:off x="171450" y="17780"/>
            <a:ext cx="4453255" cy="2830195"/>
          </a:xfrm>
          <a:prstGeom prst="rect">
            <a:avLst/>
          </a:prstGeom>
          <a:noFill/>
          <a:ln w="9525">
            <a:noFill/>
          </a:ln>
        </p:spPr>
        <p:txBody>
          <a:bodyPr wrap="square">
            <a:spAutoFit/>
          </a:bodyPr>
          <a:lstStyle/>
          <a:p>
            <a:pPr>
              <a:lnSpc>
                <a:spcPct val="140000"/>
              </a:lnSpc>
            </a:pPr>
            <a:r>
              <a:rPr dirty="0">
                <a:solidFill>
                  <a:schemeClr val="bg1"/>
                </a:solidFill>
                <a:latin typeface="Calibri" panose="020F0502020204030204" charset="0"/>
              </a:rPr>
              <a:t>#include &lt;stdio.h&gt; </a:t>
            </a:r>
          </a:p>
          <a:p>
            <a:pPr>
              <a:lnSpc>
                <a:spcPct val="140000"/>
              </a:lnSpc>
            </a:pPr>
            <a:r>
              <a:rPr dirty="0">
                <a:solidFill>
                  <a:schemeClr val="bg1"/>
                </a:solidFill>
                <a:latin typeface="Calibri" panose="020F0502020204030204" charset="0"/>
              </a:rPr>
              <a:t>#include &lt;stdlib.h&gt; </a:t>
            </a:r>
          </a:p>
          <a:p>
            <a:pPr>
              <a:lnSpc>
                <a:spcPct val="140000"/>
              </a:lnSpc>
            </a:pPr>
            <a:r>
              <a:rPr dirty="0">
                <a:solidFill>
                  <a:schemeClr val="bg1"/>
                </a:solidFill>
                <a:latin typeface="Calibri" panose="020F0502020204030204" charset="0"/>
              </a:rPr>
              <a:t>int main()   { </a:t>
            </a:r>
          </a:p>
          <a:p>
            <a:pPr>
              <a:lnSpc>
                <a:spcPct val="140000"/>
              </a:lnSpc>
            </a:pPr>
            <a:r>
              <a:rPr dirty="0">
                <a:solidFill>
                  <a:schemeClr val="bg1"/>
                </a:solidFill>
                <a:latin typeface="Calibri" panose="020F0502020204030204" charset="0"/>
              </a:rPr>
              <a:t>int num, i, *ptr;</a:t>
            </a:r>
          </a:p>
          <a:p>
            <a:pPr>
              <a:lnSpc>
                <a:spcPct val="140000"/>
              </a:lnSpc>
            </a:pPr>
            <a:r>
              <a:rPr dirty="0">
                <a:solidFill>
                  <a:schemeClr val="bg1"/>
                </a:solidFill>
                <a:latin typeface="Calibri" panose="020F0502020204030204" charset="0"/>
              </a:rPr>
              <a:t>printf("Enter no. of elements: "); </a:t>
            </a:r>
          </a:p>
          <a:p>
            <a:pPr>
              <a:lnSpc>
                <a:spcPct val="140000"/>
              </a:lnSpc>
            </a:pPr>
            <a:r>
              <a:rPr dirty="0">
                <a:solidFill>
                  <a:schemeClr val="bg1"/>
                </a:solidFill>
                <a:latin typeface="Calibri" panose="020F0502020204030204" charset="0"/>
              </a:rPr>
              <a:t>scanf("%d", &amp;num); </a:t>
            </a:r>
          </a:p>
          <a:p>
            <a:pPr>
              <a:lnSpc>
                <a:spcPct val="150000"/>
              </a:lnSpc>
            </a:pPr>
            <a:r>
              <a:rPr b="1" dirty="0">
                <a:solidFill>
                  <a:srgbClr val="FFFF00"/>
                </a:solidFill>
                <a:latin typeface="Calibri" panose="020F0502020204030204" charset="0"/>
                <a:sym typeface="+mn-ea"/>
              </a:rPr>
              <a:t>ptr = (int*) malloc(num * sizeof(int));</a:t>
            </a:r>
            <a:endParaRPr dirty="0">
              <a:solidFill>
                <a:schemeClr val="bg1"/>
              </a:solidFill>
              <a:latin typeface="Calibri" panose="020F0502020204030204" charset="0"/>
            </a:endParaRPr>
          </a:p>
        </p:txBody>
      </p:sp>
      <p:sp>
        <p:nvSpPr>
          <p:cNvPr id="12" name="Rectangle 11"/>
          <p:cNvSpPr/>
          <p:nvPr/>
        </p:nvSpPr>
        <p:spPr>
          <a:xfrm>
            <a:off x="4925378" y="299403"/>
            <a:ext cx="4071937" cy="3276600"/>
          </a:xfrm>
          <a:prstGeom prst="rect">
            <a:avLst/>
          </a:prstGeom>
          <a:noFill/>
          <a:ln w="9525">
            <a:noFill/>
          </a:ln>
        </p:spPr>
        <p:txBody>
          <a:bodyPr>
            <a:spAutoFit/>
          </a:bodyPr>
          <a:lstStyle/>
          <a:p>
            <a:pPr>
              <a:lnSpc>
                <a:spcPct val="150000"/>
              </a:lnSpc>
            </a:pPr>
            <a:endParaRPr dirty="0">
              <a:solidFill>
                <a:schemeClr val="tx1"/>
              </a:solidFill>
              <a:latin typeface="Calibri" panose="020F0502020204030204" charset="0"/>
              <a:sym typeface="+mn-ea"/>
            </a:endParaRPr>
          </a:p>
          <a:p>
            <a:pPr>
              <a:lnSpc>
                <a:spcPct val="150000"/>
              </a:lnSpc>
            </a:pPr>
            <a:endParaRPr sz="1600" dirty="0">
              <a:solidFill>
                <a:schemeClr val="tx1"/>
              </a:solidFill>
              <a:latin typeface="Calibri" panose="020F0502020204030204" charset="0"/>
              <a:sym typeface="+mn-ea"/>
            </a:endParaRPr>
          </a:p>
          <a:p>
            <a:pPr>
              <a:lnSpc>
                <a:spcPct val="150000"/>
              </a:lnSpc>
            </a:pPr>
            <a:endParaRPr sz="1400"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p:txBody>
      </p:sp>
      <p:sp>
        <p:nvSpPr>
          <p:cNvPr id="4" name="Text Box 3"/>
          <p:cNvSpPr txBox="1"/>
          <p:nvPr/>
        </p:nvSpPr>
        <p:spPr>
          <a:xfrm>
            <a:off x="6566535" y="3212465"/>
            <a:ext cx="2540000" cy="1751965"/>
          </a:xfrm>
          <a:prstGeom prst="rect">
            <a:avLst/>
          </a:prstGeom>
          <a:noFill/>
        </p:spPr>
        <p:txBody>
          <a:bodyPr wrap="square" rtlCol="0" anchor="t">
            <a:spAutoFit/>
          </a:bodyPr>
          <a:lstStyle/>
          <a:p>
            <a:pPr>
              <a:lnSpc>
                <a:spcPct val="120000"/>
              </a:lnSpc>
            </a:pPr>
            <a:r>
              <a:rPr lang="en-US"/>
              <a:t>Enter no. of elements: 5</a:t>
            </a:r>
          </a:p>
          <a:p>
            <a:pPr>
              <a:lnSpc>
                <a:spcPct val="120000"/>
              </a:lnSpc>
            </a:pPr>
            <a:r>
              <a:rPr lang="en-US"/>
              <a:t>Enter elements:</a:t>
            </a:r>
          </a:p>
          <a:p>
            <a:pPr>
              <a:lnSpc>
                <a:spcPct val="120000"/>
              </a:lnSpc>
            </a:pPr>
            <a:r>
              <a:rPr lang="en-US"/>
              <a:t>1 2 3 4 5</a:t>
            </a:r>
          </a:p>
          <a:p>
            <a:pPr>
              <a:lnSpc>
                <a:spcPct val="120000"/>
              </a:lnSpc>
            </a:pPr>
            <a:r>
              <a:rPr lang="en-US"/>
              <a:t>Entered elements:</a:t>
            </a:r>
          </a:p>
          <a:p>
            <a:pPr>
              <a:lnSpc>
                <a:spcPct val="120000"/>
              </a:lnSpc>
            </a:pPr>
            <a:r>
              <a:rPr lang="en-US"/>
              <a:t>1 2 3 4 5</a:t>
            </a:r>
          </a:p>
        </p:txBody>
      </p:sp>
      <p:sp>
        <p:nvSpPr>
          <p:cNvPr id="2" name="Text Box 1"/>
          <p:cNvSpPr txBox="1"/>
          <p:nvPr/>
        </p:nvSpPr>
        <p:spPr>
          <a:xfrm>
            <a:off x="171450" y="2742565"/>
            <a:ext cx="4206875" cy="2027555"/>
          </a:xfrm>
          <a:prstGeom prst="rect">
            <a:avLst/>
          </a:prstGeom>
          <a:noFill/>
        </p:spPr>
        <p:txBody>
          <a:bodyPr wrap="square" rtlCol="0" anchor="t">
            <a:spAutoFit/>
          </a:bodyPr>
          <a:lstStyle/>
          <a:p>
            <a:pPr>
              <a:lnSpc>
                <a:spcPct val="140000"/>
              </a:lnSpc>
            </a:pPr>
            <a:r>
              <a:rPr dirty="0">
                <a:solidFill>
                  <a:schemeClr val="bg1"/>
                </a:solidFill>
                <a:latin typeface="Calibri" panose="020F0502020204030204" charset="0"/>
                <a:sym typeface="+mn-ea"/>
              </a:rPr>
              <a:t> if(ptr == NULL)   </a:t>
            </a:r>
          </a:p>
          <a:p>
            <a:pPr>
              <a:lnSpc>
                <a:spcPct val="140000"/>
              </a:lnSpc>
            </a:pPr>
            <a:r>
              <a:rPr dirty="0">
                <a:solidFill>
                  <a:schemeClr val="bg1"/>
                </a:solidFill>
                <a:latin typeface="Calibri" panose="020F0502020204030204" charset="0"/>
                <a:sym typeface="+mn-ea"/>
              </a:rPr>
              <a:t>   { </a:t>
            </a:r>
          </a:p>
          <a:p>
            <a:pPr>
              <a:lnSpc>
                <a:spcPct val="140000"/>
              </a:lnSpc>
            </a:pPr>
            <a:r>
              <a:rPr dirty="0">
                <a:solidFill>
                  <a:schemeClr val="bg1"/>
                </a:solidFill>
                <a:latin typeface="Calibri" panose="020F0502020204030204" charset="0"/>
                <a:sym typeface="+mn-ea"/>
              </a:rPr>
              <a:t>       printf("</a:t>
            </a:r>
            <a:r>
              <a:rPr lang="en-US" dirty="0">
                <a:solidFill>
                  <a:schemeClr val="bg1"/>
                </a:solidFill>
                <a:latin typeface="Calibri" panose="020F0502020204030204" charset="0"/>
                <a:sym typeface="+mn-ea"/>
              </a:rPr>
              <a:t>\n</a:t>
            </a:r>
            <a:r>
              <a:rPr dirty="0">
                <a:solidFill>
                  <a:schemeClr val="bg1"/>
                </a:solidFill>
                <a:latin typeface="Calibri" panose="020F0502020204030204" charset="0"/>
                <a:sym typeface="+mn-ea"/>
              </a:rPr>
              <a:t>Memory not allocated.");</a:t>
            </a:r>
          </a:p>
          <a:p>
            <a:pPr>
              <a:lnSpc>
                <a:spcPct val="140000"/>
              </a:lnSpc>
            </a:pPr>
            <a:r>
              <a:rPr dirty="0">
                <a:solidFill>
                  <a:schemeClr val="bg1"/>
                </a:solidFill>
                <a:latin typeface="Calibri" panose="020F0502020204030204" charset="0"/>
                <a:sym typeface="+mn-ea"/>
              </a:rPr>
              <a:t>       exit(0);</a:t>
            </a:r>
          </a:p>
          <a:p>
            <a:pPr>
              <a:lnSpc>
                <a:spcPct val="140000"/>
              </a:lnSpc>
            </a:pPr>
            <a:r>
              <a:rPr dirty="0">
                <a:solidFill>
                  <a:schemeClr val="bg1"/>
                </a:solidFill>
                <a:latin typeface="Calibri" panose="020F0502020204030204" charset="0"/>
                <a:sym typeface="+mn-ea"/>
              </a:rPr>
              <a:t>   }</a:t>
            </a:r>
            <a:endParaRPr lang="en-US" dirty="0">
              <a:solidFill>
                <a:schemeClr val="bg1"/>
              </a:solidFill>
              <a:latin typeface="Calibri" panose="020F0502020204030204" charset="0"/>
              <a:sym typeface="+mn-ea"/>
            </a:endParaRPr>
          </a:p>
        </p:txBody>
      </p:sp>
      <p:sp>
        <p:nvSpPr>
          <p:cNvPr id="5" name="Text Box 4"/>
          <p:cNvSpPr txBox="1"/>
          <p:nvPr/>
        </p:nvSpPr>
        <p:spPr>
          <a:xfrm>
            <a:off x="4714875" y="153035"/>
            <a:ext cx="3606165" cy="1337945"/>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 </a:t>
            </a:r>
            <a:r>
              <a:rPr sz="1600" dirty="0">
                <a:latin typeface="Calibri" panose="020F0502020204030204" charset="0"/>
                <a:sym typeface="+mn-ea"/>
              </a:rPr>
              <a:t>printf("</a:t>
            </a:r>
            <a:r>
              <a:rPr lang="en-US" sz="1600" dirty="0">
                <a:latin typeface="Calibri" panose="020F0502020204030204" charset="0"/>
                <a:sym typeface="+mn-ea"/>
              </a:rPr>
              <a:t>\n</a:t>
            </a:r>
            <a:r>
              <a:rPr sz="1600" dirty="0">
                <a:latin typeface="Calibri" panose="020F0502020204030204" charset="0"/>
                <a:sym typeface="+mn-ea"/>
              </a:rPr>
              <a:t>Enter elements:\n "); </a:t>
            </a:r>
            <a:endParaRPr sz="1600" dirty="0">
              <a:solidFill>
                <a:schemeClr val="tx1"/>
              </a:solidFill>
              <a:latin typeface="Calibri" panose="020F0502020204030204" charset="0"/>
              <a:sym typeface="+mn-ea"/>
            </a:endParaRPr>
          </a:p>
          <a:p>
            <a:pPr lvl="1">
              <a:lnSpc>
                <a:spcPct val="150000"/>
              </a:lnSpc>
            </a:pPr>
            <a:r>
              <a:rPr dirty="0">
                <a:latin typeface="Calibri" panose="020F0502020204030204" charset="0"/>
                <a:sym typeface="+mn-ea"/>
              </a:rPr>
              <a:t>   for(i = 0; i &lt; num; ++i) </a:t>
            </a:r>
            <a:endParaRPr sz="1600" dirty="0">
              <a:solidFill>
                <a:schemeClr val="tx1"/>
              </a:solidFill>
              <a:latin typeface="Calibri" panose="020F0502020204030204" charset="0"/>
              <a:sym typeface="+mn-ea"/>
            </a:endParaRPr>
          </a:p>
          <a:p>
            <a:pPr lvl="1">
              <a:lnSpc>
                <a:spcPct val="150000"/>
              </a:lnSpc>
            </a:pPr>
            <a:r>
              <a:rPr dirty="0">
                <a:latin typeface="Calibri" panose="020F0502020204030204" charset="0"/>
                <a:sym typeface="+mn-ea"/>
              </a:rPr>
              <a:t>         scanf("%d", ptr + i);  </a:t>
            </a:r>
            <a:endParaRPr lang="en-US" dirty="0">
              <a:latin typeface="Calibri" panose="020F0502020204030204" charset="0"/>
              <a:sym typeface="+mn-ea"/>
            </a:endParaRPr>
          </a:p>
        </p:txBody>
      </p:sp>
      <p:sp>
        <p:nvSpPr>
          <p:cNvPr id="6" name="Text Box 5"/>
          <p:cNvSpPr txBox="1"/>
          <p:nvPr/>
        </p:nvSpPr>
        <p:spPr>
          <a:xfrm>
            <a:off x="4718685" y="1338580"/>
            <a:ext cx="3587115" cy="1337945"/>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 </a:t>
            </a:r>
            <a:r>
              <a:rPr sz="1600" dirty="0">
                <a:latin typeface="Calibri" panose="020F0502020204030204" charset="0"/>
                <a:sym typeface="+mn-ea"/>
              </a:rPr>
              <a:t>printf("Enter</a:t>
            </a:r>
            <a:r>
              <a:rPr lang="en-US" sz="1600" dirty="0">
                <a:latin typeface="Calibri" panose="020F0502020204030204" charset="0"/>
                <a:sym typeface="+mn-ea"/>
              </a:rPr>
              <a:t>ed</a:t>
            </a:r>
            <a:r>
              <a:rPr sz="1600" dirty="0">
                <a:latin typeface="Calibri" panose="020F0502020204030204" charset="0"/>
                <a:sym typeface="+mn-ea"/>
              </a:rPr>
              <a:t> elements:</a:t>
            </a:r>
            <a:r>
              <a:rPr lang="en-US" sz="1600" dirty="0">
                <a:latin typeface="Calibri" panose="020F0502020204030204" charset="0"/>
                <a:sym typeface="+mn-ea"/>
              </a:rPr>
              <a:t>\n</a:t>
            </a:r>
            <a:r>
              <a:rPr sz="1600" dirty="0">
                <a:latin typeface="Calibri" panose="020F0502020204030204" charset="0"/>
                <a:sym typeface="+mn-ea"/>
              </a:rPr>
              <a:t> ");   </a:t>
            </a:r>
            <a:r>
              <a:rPr dirty="0">
                <a:latin typeface="Calibri" panose="020F0502020204030204" charset="0"/>
                <a:sym typeface="+mn-ea"/>
              </a:rPr>
              <a:t>  </a:t>
            </a:r>
            <a:endParaRPr dirty="0">
              <a:solidFill>
                <a:schemeClr val="tx1"/>
              </a:solidFill>
              <a:latin typeface="Calibri" panose="020F0502020204030204" charset="0"/>
              <a:sym typeface="+mn-ea"/>
            </a:endParaRPr>
          </a:p>
          <a:p>
            <a:pPr lvl="1">
              <a:lnSpc>
                <a:spcPct val="150000"/>
              </a:lnSpc>
            </a:pPr>
            <a:r>
              <a:rPr dirty="0">
                <a:latin typeface="Calibri" panose="020F0502020204030204" charset="0"/>
                <a:sym typeface="+mn-ea"/>
              </a:rPr>
              <a:t>     for(i = 0; i &lt; num; ++i)      </a:t>
            </a:r>
            <a:endParaRPr dirty="0">
              <a:solidFill>
                <a:schemeClr val="tx1"/>
              </a:solidFill>
              <a:latin typeface="Calibri" panose="020F0502020204030204" charset="0"/>
              <a:sym typeface="+mn-ea"/>
            </a:endParaRPr>
          </a:p>
          <a:p>
            <a:pPr lvl="1">
              <a:lnSpc>
                <a:spcPct val="150000"/>
              </a:lnSpc>
            </a:pPr>
            <a:r>
              <a:rPr dirty="0">
                <a:latin typeface="Calibri" panose="020F0502020204030204" charset="0"/>
                <a:sym typeface="+mn-ea"/>
              </a:rPr>
              <a:t>           printf(" %d ", *(ptr + i)); </a:t>
            </a:r>
            <a:endParaRPr lang="en-US"/>
          </a:p>
        </p:txBody>
      </p:sp>
      <p:sp>
        <p:nvSpPr>
          <p:cNvPr id="7" name="Text Box 6"/>
          <p:cNvSpPr txBox="1"/>
          <p:nvPr/>
        </p:nvSpPr>
        <p:spPr>
          <a:xfrm>
            <a:off x="4849495" y="2523490"/>
            <a:ext cx="2540000" cy="1337945"/>
          </a:xfrm>
          <a:prstGeom prst="rect">
            <a:avLst/>
          </a:prstGeom>
          <a:noFill/>
        </p:spPr>
        <p:txBody>
          <a:bodyPr wrap="square" rtlCol="0" anchor="t">
            <a:spAutoFit/>
          </a:bodyPr>
          <a:lstStyle/>
          <a:p>
            <a:pPr>
              <a:lnSpc>
                <a:spcPct val="150000"/>
              </a:lnSpc>
            </a:pPr>
            <a:r>
              <a:rPr dirty="0">
                <a:latin typeface="Calibri" panose="020F0502020204030204" charset="0"/>
                <a:sym typeface="+mn-ea"/>
              </a:rPr>
              <a:t>free(ptr);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return 0;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trips(downRight)">
                                      <p:cBhvr>
                                        <p:cTn id="7" dur="1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ppt_x</p:attrName>
                                        </p:attrNameLst>
                                      </p:cBhvr>
                                      <p:tavLst>
                                        <p:tav tm="0">
                                          <p:val>
                                            <p:strVal val="#ppt_x-.2"/>
                                          </p:val>
                                        </p:tav>
                                        <p:tav tm="100000">
                                          <p:val>
                                            <p:strVal val="#ppt_x"/>
                                          </p:val>
                                        </p:tav>
                                      </p:tavLst>
                                    </p:anim>
                                    <p:anim calcmode="lin" valueType="num">
                                      <p:cBhvr>
                                        <p:cTn id="2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ppt_x</p:attrName>
                                        </p:attrNameLst>
                                      </p:cBhvr>
                                      <p:tavLst>
                                        <p:tav tm="0">
                                          <p:val>
                                            <p:strVal val="#ppt_x-.2"/>
                                          </p:val>
                                        </p:tav>
                                        <p:tav tm="100000">
                                          <p:val>
                                            <p:strVal val="#ppt_x"/>
                                          </p:val>
                                        </p:tav>
                                      </p:tavLst>
                                    </p:anim>
                                    <p:anim calcmode="lin" valueType="num">
                                      <p:cBhvr>
                                        <p:cTn id="3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ppt_x</p:attrName>
                                        </p:attrNameLst>
                                      </p:cBhvr>
                                      <p:tavLst>
                                        <p:tav tm="0">
                                          <p:val>
                                            <p:strVal val="#ppt_x-.2"/>
                                          </p:val>
                                        </p:tav>
                                        <p:tav tm="100000">
                                          <p:val>
                                            <p:strVal val="#ppt_x"/>
                                          </p:val>
                                        </p:tav>
                                      </p:tavLst>
                                    </p:anim>
                                    <p:anim calcmode="lin" valueType="num">
                                      <p:cBhvr>
                                        <p:cTn id="4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4" grpId="0"/>
      <p:bldP spid="2"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121410" y="541655"/>
            <a:ext cx="6400800" cy="3138170"/>
          </a:xfrm>
          <a:prstGeom prst="rect">
            <a:avLst/>
          </a:prstGeom>
        </p:spPr>
        <p:txBody>
          <a:bodyPr wrap="square">
            <a:spAutoFit/>
          </a:bodyPr>
          <a:lstStyle/>
          <a:p>
            <a:pPr eaLnBrk="1" hangingPunct="1">
              <a:lnSpc>
                <a:spcPct val="150000"/>
              </a:lnSpc>
              <a:buNone/>
            </a:pPr>
            <a:r>
              <a:rPr sz="2200" b="1" dirty="0">
                <a:solidFill>
                  <a:schemeClr val="bg1"/>
                </a:solidFill>
                <a:sym typeface="+mn-ea"/>
              </a:rPr>
              <a:t>calloc()</a:t>
            </a:r>
          </a:p>
          <a:p>
            <a:pPr marL="457200" indent="-457200" eaLnBrk="1" hangingPunct="1">
              <a:lnSpc>
                <a:spcPct val="150000"/>
              </a:lnSpc>
              <a:buFont typeface="+mj-lt"/>
              <a:buAutoNum type="arabicPeriod"/>
            </a:pPr>
            <a:r>
              <a:rPr sz="2200" dirty="0">
                <a:solidFill>
                  <a:schemeClr val="bg1"/>
                </a:solidFill>
                <a:sym typeface="+mn-ea"/>
              </a:rPr>
              <a:t>Allocates </a:t>
            </a:r>
            <a:r>
              <a:rPr sz="2200" b="1" dirty="0">
                <a:solidFill>
                  <a:schemeClr val="bg1"/>
                </a:solidFill>
                <a:sym typeface="+mn-ea"/>
              </a:rPr>
              <a:t>multiple block </a:t>
            </a:r>
            <a:r>
              <a:rPr sz="2200" dirty="0">
                <a:solidFill>
                  <a:schemeClr val="bg1"/>
                </a:solidFill>
                <a:sym typeface="+mn-ea"/>
              </a:rPr>
              <a:t>of requested memory.</a:t>
            </a:r>
            <a:endParaRPr sz="2200" b="1" dirty="0">
              <a:solidFill>
                <a:schemeClr val="bg1"/>
              </a:solidFill>
              <a:sym typeface="+mn-ea"/>
            </a:endParaRPr>
          </a:p>
          <a:p>
            <a:pPr marL="457200" indent="-457200" eaLnBrk="1" hangingPunct="1">
              <a:lnSpc>
                <a:spcPct val="150000"/>
              </a:lnSpc>
              <a:buFont typeface="+mj-lt"/>
              <a:buAutoNum type="arabicPeriod"/>
            </a:pPr>
            <a:r>
              <a:rPr sz="2200" dirty="0">
                <a:solidFill>
                  <a:schemeClr val="bg1"/>
                </a:solidFill>
                <a:sym typeface="+mn-ea"/>
              </a:rPr>
              <a:t>It initially initialize all bytes to zero.</a:t>
            </a:r>
          </a:p>
          <a:p>
            <a:pPr marL="457200" indent="-457200" eaLnBrk="1" hangingPunct="1">
              <a:lnSpc>
                <a:spcPct val="150000"/>
              </a:lnSpc>
              <a:buFont typeface="+mj-lt"/>
              <a:buAutoNum type="arabicPeriod"/>
            </a:pPr>
            <a:r>
              <a:rPr sz="2200" dirty="0">
                <a:solidFill>
                  <a:schemeClr val="bg1"/>
                </a:solidFill>
                <a:sym typeface="+mn-ea"/>
              </a:rPr>
              <a:t>It returns </a:t>
            </a:r>
            <a:r>
              <a:rPr sz="2200" b="1" dirty="0">
                <a:solidFill>
                  <a:schemeClr val="bg1"/>
                </a:solidFill>
                <a:sym typeface="+mn-ea"/>
              </a:rPr>
              <a:t>NULL</a:t>
            </a:r>
            <a:r>
              <a:rPr sz="2200" dirty="0">
                <a:solidFill>
                  <a:schemeClr val="bg1"/>
                </a:solidFill>
                <a:sym typeface="+mn-ea"/>
              </a:rPr>
              <a:t> if memory is not sufficient.</a:t>
            </a:r>
          </a:p>
          <a:p>
            <a:pPr marL="457200" indent="-457200" eaLnBrk="1" hangingPunct="1">
              <a:lnSpc>
                <a:spcPct val="150000"/>
              </a:lnSpc>
              <a:buAutoNum type="arabicPeriod"/>
            </a:pPr>
            <a:r>
              <a:rPr sz="2200" dirty="0">
                <a:solidFill>
                  <a:schemeClr val="bg1"/>
                </a:solidFill>
                <a:sym typeface="+mn-ea"/>
              </a:rPr>
              <a:t>The syntax of calloc() function</a:t>
            </a:r>
            <a:r>
              <a:rPr lang="en-US" sz="2200" dirty="0">
                <a:solidFill>
                  <a:schemeClr val="bg1"/>
                </a:solidFill>
                <a:sym typeface="+mn-ea"/>
              </a:rPr>
              <a:t>: </a:t>
            </a:r>
            <a:r>
              <a:rPr sz="2200" dirty="0">
                <a:solidFill>
                  <a:schemeClr val="bg1"/>
                </a:solidFill>
                <a:sym typeface="+mn-ea"/>
              </a:rPr>
              <a:t>		</a:t>
            </a:r>
          </a:p>
          <a:p>
            <a:pPr eaLnBrk="1" hangingPunct="1">
              <a:lnSpc>
                <a:spcPct val="150000"/>
              </a:lnSpc>
              <a:buNone/>
            </a:pPr>
            <a:r>
              <a:rPr lang="en-US" sz="2200" b="1" dirty="0">
                <a:solidFill>
                  <a:schemeClr val="bg1"/>
                </a:solidFill>
                <a:sym typeface="+mn-ea"/>
              </a:rPr>
              <a:t>	</a:t>
            </a:r>
            <a:r>
              <a:rPr sz="2200" b="1" dirty="0">
                <a:solidFill>
                  <a:srgbClr val="FFFF00"/>
                </a:solidFill>
                <a:sym typeface="+mn-ea"/>
              </a:rPr>
              <a:t>ptr=(cast-type*)calloc(number, byte-size)</a:t>
            </a:r>
            <a:r>
              <a:rPr sz="2200" dirty="0">
                <a:solidFill>
                  <a:schemeClr val="bg1"/>
                </a:solidFill>
                <a:sym typeface="+mn-ea"/>
              </a:rPr>
              <a:t>  </a:t>
            </a: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512445" y="541655"/>
            <a:ext cx="8035925" cy="1614805"/>
          </a:xfrm>
          <a:prstGeom prst="rect">
            <a:avLst/>
          </a:prstGeom>
        </p:spPr>
        <p:txBody>
          <a:bodyPr wrap="square">
            <a:spAutoFit/>
          </a:bodyPr>
          <a:lstStyle/>
          <a:p>
            <a:pPr marR="0" lvl="0" algn="just" rtl="0" eaLnBrk="1" fontAlgn="auto" latinLnBrk="0" hangingPunct="1">
              <a:lnSpc>
                <a:spcPct val="150000"/>
              </a:lnSpc>
            </a:pP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Write a C program to get the array of elements as an input from the user (</a:t>
            </a:r>
            <a:r>
              <a:rPr lang="en-US" sz="2200" noProof="0" dirty="0">
                <a:ln>
                  <a:noFill/>
                </a:ln>
                <a:solidFill>
                  <a:schemeClr val="bg1"/>
                </a:solidFill>
                <a:effectLst/>
                <a:uLnTx/>
                <a:uFillTx/>
                <a:sym typeface="+mn-ea"/>
              </a:rPr>
              <a:t>Using Dynamic memory allocation</a:t>
            </a: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 and print the same to the screen. </a:t>
            </a:r>
            <a:r>
              <a:rPr kumimoji="0" lang="en-US" sz="2200" b="0" i="0" u="none" strike="noStrike" kern="1200" cap="none" spc="0" normalizeH="0" baseline="0" noProof="0" dirty="0">
                <a:ln>
                  <a:noFill/>
                </a:ln>
                <a:solidFill>
                  <a:srgbClr val="FFFF00"/>
                </a:solidFill>
                <a:effectLst/>
                <a:uLnTx/>
                <a:uFillTx/>
                <a:latin typeface="+mn-lt"/>
                <a:ea typeface="+mn-ea"/>
                <a:cs typeface="+mn-cs"/>
                <a:sym typeface="+mn-ea"/>
              </a:rPr>
              <a:t>Hint: calloc()</a:t>
            </a:r>
          </a:p>
        </p:txBody>
      </p:sp>
      <p:sp>
        <p:nvSpPr>
          <p:cNvPr id="4" name="Text Box 3"/>
          <p:cNvSpPr txBox="1"/>
          <p:nvPr/>
        </p:nvSpPr>
        <p:spPr>
          <a:xfrm>
            <a:off x="1232535" y="2533650"/>
            <a:ext cx="3218815" cy="1938020"/>
          </a:xfrm>
          <a:prstGeom prst="rect">
            <a:avLst/>
          </a:prstGeom>
          <a:noFill/>
        </p:spPr>
        <p:txBody>
          <a:bodyPr wrap="square" rtlCol="0" anchor="t">
            <a:spAutoFit/>
          </a:bodyPr>
          <a:lstStyle/>
          <a:p>
            <a:pPr>
              <a:lnSpc>
                <a:spcPct val="120000"/>
              </a:lnSpc>
            </a:pPr>
            <a:r>
              <a:rPr lang="en-US" sz="2000">
                <a:solidFill>
                  <a:schemeClr val="bg1"/>
                </a:solidFill>
              </a:rPr>
              <a:t>Enter no. of elements: 5</a:t>
            </a:r>
          </a:p>
          <a:p>
            <a:pPr>
              <a:lnSpc>
                <a:spcPct val="120000"/>
              </a:lnSpc>
            </a:pPr>
            <a:r>
              <a:rPr lang="en-US" sz="2000">
                <a:solidFill>
                  <a:schemeClr val="bg1"/>
                </a:solidFill>
              </a:rPr>
              <a:t>Enter elements:</a:t>
            </a:r>
          </a:p>
          <a:p>
            <a:pPr>
              <a:lnSpc>
                <a:spcPct val="120000"/>
              </a:lnSpc>
            </a:pPr>
            <a:r>
              <a:rPr lang="en-US" sz="2000">
                <a:solidFill>
                  <a:schemeClr val="bg1"/>
                </a:solidFill>
              </a:rPr>
              <a:t>1 2 3 4 5</a:t>
            </a:r>
          </a:p>
          <a:p>
            <a:pPr>
              <a:lnSpc>
                <a:spcPct val="120000"/>
              </a:lnSpc>
            </a:pPr>
            <a:r>
              <a:rPr lang="en-US" sz="2000">
                <a:solidFill>
                  <a:schemeClr val="bg1"/>
                </a:solidFill>
              </a:rPr>
              <a:t>Entered elements:</a:t>
            </a:r>
          </a:p>
          <a:p>
            <a:pPr>
              <a:lnSpc>
                <a:spcPct val="120000"/>
              </a:lnSpc>
            </a:pPr>
            <a:r>
              <a:rPr lang="en-US" sz="2000">
                <a:solidFill>
                  <a:schemeClr val="bg1"/>
                </a:solidFill>
              </a:rPr>
              <a:t>1 2 3 4 5</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5"/>
            <a:ext cx="47148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0" name="Rectangle 10"/>
          <p:cNvSpPr/>
          <p:nvPr/>
        </p:nvSpPr>
        <p:spPr>
          <a:xfrm>
            <a:off x="171450" y="17780"/>
            <a:ext cx="4453255" cy="2802255"/>
          </a:xfrm>
          <a:prstGeom prst="rect">
            <a:avLst/>
          </a:prstGeom>
          <a:noFill/>
          <a:ln w="9525">
            <a:noFill/>
          </a:ln>
        </p:spPr>
        <p:txBody>
          <a:bodyPr wrap="square">
            <a:spAutoFit/>
          </a:bodyPr>
          <a:lstStyle/>
          <a:p>
            <a:pPr>
              <a:lnSpc>
                <a:spcPct val="140000"/>
              </a:lnSpc>
            </a:pPr>
            <a:r>
              <a:rPr dirty="0">
                <a:solidFill>
                  <a:schemeClr val="bg1"/>
                </a:solidFill>
                <a:latin typeface="Calibri" panose="020F0502020204030204" charset="0"/>
              </a:rPr>
              <a:t>#include &lt;stdio.h&gt; </a:t>
            </a:r>
          </a:p>
          <a:p>
            <a:pPr>
              <a:lnSpc>
                <a:spcPct val="140000"/>
              </a:lnSpc>
            </a:pPr>
            <a:r>
              <a:rPr dirty="0">
                <a:solidFill>
                  <a:schemeClr val="bg1"/>
                </a:solidFill>
                <a:latin typeface="Calibri" panose="020F0502020204030204" charset="0"/>
              </a:rPr>
              <a:t>#include &lt;stdlib.h&gt; </a:t>
            </a:r>
          </a:p>
          <a:p>
            <a:pPr>
              <a:lnSpc>
                <a:spcPct val="140000"/>
              </a:lnSpc>
            </a:pPr>
            <a:r>
              <a:rPr dirty="0">
                <a:solidFill>
                  <a:schemeClr val="bg1"/>
                </a:solidFill>
                <a:latin typeface="Calibri" panose="020F0502020204030204" charset="0"/>
              </a:rPr>
              <a:t>int main()   { </a:t>
            </a:r>
          </a:p>
          <a:p>
            <a:pPr>
              <a:lnSpc>
                <a:spcPct val="140000"/>
              </a:lnSpc>
            </a:pPr>
            <a:r>
              <a:rPr dirty="0">
                <a:solidFill>
                  <a:schemeClr val="bg1"/>
                </a:solidFill>
                <a:latin typeface="Calibri" panose="020F0502020204030204" charset="0"/>
              </a:rPr>
              <a:t>int num, i, *ptr;</a:t>
            </a:r>
          </a:p>
          <a:p>
            <a:pPr>
              <a:lnSpc>
                <a:spcPct val="140000"/>
              </a:lnSpc>
            </a:pPr>
            <a:r>
              <a:rPr dirty="0">
                <a:solidFill>
                  <a:schemeClr val="bg1"/>
                </a:solidFill>
                <a:latin typeface="Calibri" panose="020F0502020204030204" charset="0"/>
              </a:rPr>
              <a:t>printf("Enter no. of elements: "); </a:t>
            </a:r>
          </a:p>
          <a:p>
            <a:pPr>
              <a:lnSpc>
                <a:spcPct val="140000"/>
              </a:lnSpc>
            </a:pPr>
            <a:r>
              <a:rPr dirty="0">
                <a:solidFill>
                  <a:schemeClr val="bg1"/>
                </a:solidFill>
                <a:latin typeface="Calibri" panose="020F0502020204030204" charset="0"/>
              </a:rPr>
              <a:t>scanf("%d", &amp;num); </a:t>
            </a:r>
          </a:p>
          <a:p>
            <a:pPr>
              <a:lnSpc>
                <a:spcPct val="140000"/>
              </a:lnSpc>
            </a:pPr>
            <a:r>
              <a:rPr b="1" dirty="0">
                <a:solidFill>
                  <a:srgbClr val="FFFF00"/>
                </a:solidFill>
                <a:latin typeface="Calibri" panose="020F0502020204030204" charset="0"/>
              </a:rPr>
              <a:t>ptr = (int*) calloc(num, sizeof(int)); </a:t>
            </a:r>
            <a:endParaRPr dirty="0">
              <a:solidFill>
                <a:schemeClr val="bg1"/>
              </a:solidFill>
              <a:latin typeface="Calibri" panose="020F0502020204030204" charset="0"/>
            </a:endParaRPr>
          </a:p>
        </p:txBody>
      </p:sp>
      <p:sp>
        <p:nvSpPr>
          <p:cNvPr id="12" name="Rectangle 11"/>
          <p:cNvSpPr/>
          <p:nvPr/>
        </p:nvSpPr>
        <p:spPr>
          <a:xfrm>
            <a:off x="4925378" y="299403"/>
            <a:ext cx="4071937" cy="3276600"/>
          </a:xfrm>
          <a:prstGeom prst="rect">
            <a:avLst/>
          </a:prstGeom>
          <a:noFill/>
          <a:ln w="9525">
            <a:noFill/>
          </a:ln>
        </p:spPr>
        <p:txBody>
          <a:bodyPr>
            <a:spAutoFit/>
          </a:bodyPr>
          <a:lstStyle/>
          <a:p>
            <a:pPr>
              <a:lnSpc>
                <a:spcPct val="150000"/>
              </a:lnSpc>
            </a:pPr>
            <a:endParaRPr dirty="0">
              <a:solidFill>
                <a:schemeClr val="tx1"/>
              </a:solidFill>
              <a:latin typeface="Calibri" panose="020F0502020204030204" charset="0"/>
              <a:sym typeface="+mn-ea"/>
            </a:endParaRPr>
          </a:p>
          <a:p>
            <a:pPr>
              <a:lnSpc>
                <a:spcPct val="150000"/>
              </a:lnSpc>
            </a:pPr>
            <a:endParaRPr sz="1600" dirty="0">
              <a:solidFill>
                <a:schemeClr val="tx1"/>
              </a:solidFill>
              <a:latin typeface="Calibri" panose="020F0502020204030204" charset="0"/>
              <a:sym typeface="+mn-ea"/>
            </a:endParaRPr>
          </a:p>
          <a:p>
            <a:pPr>
              <a:lnSpc>
                <a:spcPct val="150000"/>
              </a:lnSpc>
            </a:pPr>
            <a:endParaRPr sz="1400"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p:txBody>
      </p:sp>
      <p:sp>
        <p:nvSpPr>
          <p:cNvPr id="4" name="Text Box 3"/>
          <p:cNvSpPr txBox="1"/>
          <p:nvPr/>
        </p:nvSpPr>
        <p:spPr>
          <a:xfrm>
            <a:off x="6566535" y="3212465"/>
            <a:ext cx="2540000" cy="1751965"/>
          </a:xfrm>
          <a:prstGeom prst="rect">
            <a:avLst/>
          </a:prstGeom>
          <a:noFill/>
        </p:spPr>
        <p:txBody>
          <a:bodyPr wrap="square" rtlCol="0" anchor="t">
            <a:spAutoFit/>
          </a:bodyPr>
          <a:lstStyle/>
          <a:p>
            <a:pPr>
              <a:lnSpc>
                <a:spcPct val="120000"/>
              </a:lnSpc>
            </a:pPr>
            <a:r>
              <a:rPr lang="en-US"/>
              <a:t>Enter no. of elements: 5</a:t>
            </a:r>
          </a:p>
          <a:p>
            <a:pPr>
              <a:lnSpc>
                <a:spcPct val="120000"/>
              </a:lnSpc>
            </a:pPr>
            <a:r>
              <a:rPr lang="en-US"/>
              <a:t>Enter elements:</a:t>
            </a:r>
          </a:p>
          <a:p>
            <a:pPr>
              <a:lnSpc>
                <a:spcPct val="120000"/>
              </a:lnSpc>
            </a:pPr>
            <a:r>
              <a:rPr lang="en-US"/>
              <a:t>1 2 3 4 5</a:t>
            </a:r>
          </a:p>
          <a:p>
            <a:pPr>
              <a:lnSpc>
                <a:spcPct val="120000"/>
              </a:lnSpc>
            </a:pPr>
            <a:r>
              <a:rPr lang="en-US"/>
              <a:t>Entered elements:</a:t>
            </a:r>
          </a:p>
          <a:p>
            <a:pPr>
              <a:lnSpc>
                <a:spcPct val="120000"/>
              </a:lnSpc>
            </a:pPr>
            <a:r>
              <a:rPr lang="en-US"/>
              <a:t>1 2 3 4 5</a:t>
            </a:r>
          </a:p>
        </p:txBody>
      </p:sp>
      <p:sp>
        <p:nvSpPr>
          <p:cNvPr id="2" name="Text Box 1"/>
          <p:cNvSpPr txBox="1"/>
          <p:nvPr/>
        </p:nvSpPr>
        <p:spPr>
          <a:xfrm>
            <a:off x="171450" y="2742565"/>
            <a:ext cx="4206875" cy="2027555"/>
          </a:xfrm>
          <a:prstGeom prst="rect">
            <a:avLst/>
          </a:prstGeom>
          <a:noFill/>
        </p:spPr>
        <p:txBody>
          <a:bodyPr wrap="square" rtlCol="0" anchor="t">
            <a:spAutoFit/>
          </a:bodyPr>
          <a:lstStyle/>
          <a:p>
            <a:pPr>
              <a:lnSpc>
                <a:spcPct val="140000"/>
              </a:lnSpc>
            </a:pPr>
            <a:r>
              <a:rPr dirty="0">
                <a:solidFill>
                  <a:schemeClr val="bg1"/>
                </a:solidFill>
                <a:latin typeface="Calibri" panose="020F0502020204030204" charset="0"/>
                <a:sym typeface="+mn-ea"/>
              </a:rPr>
              <a:t> if(ptr == NULL)   </a:t>
            </a:r>
          </a:p>
          <a:p>
            <a:pPr>
              <a:lnSpc>
                <a:spcPct val="140000"/>
              </a:lnSpc>
            </a:pPr>
            <a:r>
              <a:rPr dirty="0">
                <a:solidFill>
                  <a:schemeClr val="bg1"/>
                </a:solidFill>
                <a:latin typeface="Calibri" panose="020F0502020204030204" charset="0"/>
                <a:sym typeface="+mn-ea"/>
              </a:rPr>
              <a:t>   { </a:t>
            </a:r>
          </a:p>
          <a:p>
            <a:pPr>
              <a:lnSpc>
                <a:spcPct val="140000"/>
              </a:lnSpc>
            </a:pPr>
            <a:r>
              <a:rPr dirty="0">
                <a:solidFill>
                  <a:schemeClr val="bg1"/>
                </a:solidFill>
                <a:latin typeface="Calibri" panose="020F0502020204030204" charset="0"/>
                <a:sym typeface="+mn-ea"/>
              </a:rPr>
              <a:t>       printf("</a:t>
            </a:r>
            <a:r>
              <a:rPr lang="en-US" dirty="0">
                <a:solidFill>
                  <a:schemeClr val="bg1"/>
                </a:solidFill>
                <a:latin typeface="Calibri" panose="020F0502020204030204" charset="0"/>
                <a:sym typeface="+mn-ea"/>
              </a:rPr>
              <a:t>\n</a:t>
            </a:r>
            <a:r>
              <a:rPr dirty="0">
                <a:solidFill>
                  <a:schemeClr val="bg1"/>
                </a:solidFill>
                <a:latin typeface="Calibri" panose="020F0502020204030204" charset="0"/>
                <a:sym typeface="+mn-ea"/>
              </a:rPr>
              <a:t>Memory not allocated.");</a:t>
            </a:r>
          </a:p>
          <a:p>
            <a:pPr>
              <a:lnSpc>
                <a:spcPct val="140000"/>
              </a:lnSpc>
            </a:pPr>
            <a:r>
              <a:rPr dirty="0">
                <a:solidFill>
                  <a:schemeClr val="bg1"/>
                </a:solidFill>
                <a:latin typeface="Calibri" panose="020F0502020204030204" charset="0"/>
                <a:sym typeface="+mn-ea"/>
              </a:rPr>
              <a:t>       exit(0);</a:t>
            </a:r>
          </a:p>
          <a:p>
            <a:pPr>
              <a:lnSpc>
                <a:spcPct val="140000"/>
              </a:lnSpc>
            </a:pPr>
            <a:r>
              <a:rPr dirty="0">
                <a:solidFill>
                  <a:schemeClr val="bg1"/>
                </a:solidFill>
                <a:latin typeface="Calibri" panose="020F0502020204030204" charset="0"/>
                <a:sym typeface="+mn-ea"/>
              </a:rPr>
              <a:t>   }</a:t>
            </a:r>
            <a:endParaRPr lang="en-US" dirty="0">
              <a:solidFill>
                <a:schemeClr val="bg1"/>
              </a:solidFill>
              <a:latin typeface="Calibri" panose="020F0502020204030204" charset="0"/>
              <a:sym typeface="+mn-ea"/>
            </a:endParaRPr>
          </a:p>
        </p:txBody>
      </p:sp>
      <p:sp>
        <p:nvSpPr>
          <p:cNvPr id="5" name="Text Box 4"/>
          <p:cNvSpPr txBox="1"/>
          <p:nvPr/>
        </p:nvSpPr>
        <p:spPr>
          <a:xfrm>
            <a:off x="4714875" y="153035"/>
            <a:ext cx="3606165" cy="1337945"/>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 </a:t>
            </a:r>
            <a:r>
              <a:rPr dirty="0">
                <a:latin typeface="Calibri" panose="020F0502020204030204" charset="0"/>
                <a:sym typeface="+mn-ea"/>
              </a:rPr>
              <a:t>printf("</a:t>
            </a:r>
            <a:r>
              <a:rPr lang="en-US" dirty="0">
                <a:latin typeface="Calibri" panose="020F0502020204030204" charset="0"/>
                <a:sym typeface="+mn-ea"/>
              </a:rPr>
              <a:t>\n</a:t>
            </a:r>
            <a:r>
              <a:rPr dirty="0">
                <a:latin typeface="Calibri" panose="020F0502020204030204" charset="0"/>
                <a:sym typeface="+mn-ea"/>
              </a:rPr>
              <a:t>Enter elements:\n "); </a:t>
            </a:r>
            <a:endParaRPr sz="1600"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for(i = 0; i &lt; num; ++i) </a:t>
            </a:r>
            <a:endParaRPr sz="1600"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scanf("%d", ptr + i);  </a:t>
            </a:r>
            <a:endParaRPr lang="en-US" dirty="0">
              <a:latin typeface="Calibri" panose="020F0502020204030204" charset="0"/>
              <a:sym typeface="+mn-ea"/>
            </a:endParaRPr>
          </a:p>
        </p:txBody>
      </p:sp>
      <p:sp>
        <p:nvSpPr>
          <p:cNvPr id="6" name="Text Box 5"/>
          <p:cNvSpPr txBox="1"/>
          <p:nvPr/>
        </p:nvSpPr>
        <p:spPr>
          <a:xfrm>
            <a:off x="4718685" y="1338580"/>
            <a:ext cx="3587115" cy="1337945"/>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 </a:t>
            </a:r>
            <a:r>
              <a:rPr dirty="0">
                <a:latin typeface="Calibri" panose="020F0502020204030204" charset="0"/>
                <a:sym typeface="+mn-ea"/>
              </a:rPr>
              <a:t>printf("Enter</a:t>
            </a:r>
            <a:r>
              <a:rPr lang="en-US" dirty="0">
                <a:latin typeface="Calibri" panose="020F0502020204030204" charset="0"/>
                <a:sym typeface="+mn-ea"/>
              </a:rPr>
              <a:t>ed</a:t>
            </a:r>
            <a:r>
              <a:rPr dirty="0">
                <a:latin typeface="Calibri" panose="020F0502020204030204" charset="0"/>
                <a:sym typeface="+mn-ea"/>
              </a:rPr>
              <a:t> elements:</a:t>
            </a:r>
            <a:r>
              <a:rPr lang="en-US" dirty="0">
                <a:latin typeface="Calibri" panose="020F0502020204030204" charset="0"/>
                <a:sym typeface="+mn-ea"/>
              </a:rPr>
              <a:t>\n</a:t>
            </a:r>
            <a:r>
              <a:rPr dirty="0">
                <a:latin typeface="Calibri" panose="020F0502020204030204" charset="0"/>
                <a:sym typeface="+mn-ea"/>
              </a:rPr>
              <a:t> ");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for(i = 0; i &lt; num; ++i)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printf(" %d ", *(ptr + i)); </a:t>
            </a:r>
            <a:endParaRPr lang="en-US"/>
          </a:p>
        </p:txBody>
      </p:sp>
      <p:sp>
        <p:nvSpPr>
          <p:cNvPr id="7" name="Text Box 6"/>
          <p:cNvSpPr txBox="1"/>
          <p:nvPr/>
        </p:nvSpPr>
        <p:spPr>
          <a:xfrm>
            <a:off x="4849495" y="2523490"/>
            <a:ext cx="2540000" cy="1337945"/>
          </a:xfrm>
          <a:prstGeom prst="rect">
            <a:avLst/>
          </a:prstGeom>
          <a:noFill/>
        </p:spPr>
        <p:txBody>
          <a:bodyPr wrap="square" rtlCol="0" anchor="t">
            <a:spAutoFit/>
          </a:bodyPr>
          <a:lstStyle/>
          <a:p>
            <a:pPr>
              <a:lnSpc>
                <a:spcPct val="150000"/>
              </a:lnSpc>
            </a:pPr>
            <a:r>
              <a:rPr dirty="0">
                <a:latin typeface="Calibri" panose="020F0502020204030204" charset="0"/>
                <a:sym typeface="+mn-ea"/>
              </a:rPr>
              <a:t>free(ptr);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return 0;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a:t>
            </a:r>
            <a:endParaRPr 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trips(downRight)">
                                      <p:cBhvr>
                                        <p:cTn id="7" dur="1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ppt_x</p:attrName>
                                        </p:attrNameLst>
                                      </p:cBhvr>
                                      <p:tavLst>
                                        <p:tav tm="0">
                                          <p:val>
                                            <p:strVal val="#ppt_x-.2"/>
                                          </p:val>
                                        </p:tav>
                                        <p:tav tm="100000">
                                          <p:val>
                                            <p:strVal val="#ppt_x"/>
                                          </p:val>
                                        </p:tav>
                                      </p:tavLst>
                                    </p:anim>
                                    <p:anim calcmode="lin" valueType="num">
                                      <p:cBhvr>
                                        <p:cTn id="2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ppt_x</p:attrName>
                                        </p:attrNameLst>
                                      </p:cBhvr>
                                      <p:tavLst>
                                        <p:tav tm="0">
                                          <p:val>
                                            <p:strVal val="#ppt_x-.2"/>
                                          </p:val>
                                        </p:tav>
                                        <p:tav tm="100000">
                                          <p:val>
                                            <p:strVal val="#ppt_x"/>
                                          </p:val>
                                        </p:tav>
                                      </p:tavLst>
                                    </p:anim>
                                    <p:anim calcmode="lin" valueType="num">
                                      <p:cBhvr>
                                        <p:cTn id="3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ppt_x</p:attrName>
                                        </p:attrNameLst>
                                      </p:cBhvr>
                                      <p:tavLst>
                                        <p:tav tm="0">
                                          <p:val>
                                            <p:strVal val="#ppt_x-.2"/>
                                          </p:val>
                                        </p:tav>
                                        <p:tav tm="100000">
                                          <p:val>
                                            <p:strVal val="#ppt_x"/>
                                          </p:val>
                                        </p:tav>
                                      </p:tavLst>
                                    </p:anim>
                                    <p:anim calcmode="lin" valueType="num">
                                      <p:cBhvr>
                                        <p:cTn id="4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4" grpId="0"/>
      <p:bldP spid="2"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60045" y="389255"/>
            <a:ext cx="8035925" cy="2122805"/>
          </a:xfrm>
          <a:prstGeom prst="rect">
            <a:avLst/>
          </a:prstGeom>
        </p:spPr>
        <p:txBody>
          <a:bodyPr wrap="square">
            <a:spAutoFit/>
          </a:bodyPr>
          <a:lstStyle/>
          <a:p>
            <a:pPr marR="0" lvl="0" algn="just" rtl="0" eaLnBrk="1" fontAlgn="auto" latinLnBrk="0" hangingPunct="1">
              <a:lnSpc>
                <a:spcPct val="150000"/>
              </a:lnSpc>
            </a:pP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Write a C program to get the array of elements as an input from the user (</a:t>
            </a:r>
            <a:r>
              <a:rPr lang="en-US" sz="2200" noProof="0" dirty="0">
                <a:ln>
                  <a:noFill/>
                </a:ln>
                <a:solidFill>
                  <a:schemeClr val="bg1"/>
                </a:solidFill>
                <a:effectLst/>
                <a:uLnTx/>
                <a:uFillTx/>
                <a:sym typeface="+mn-ea"/>
              </a:rPr>
              <a:t>Using Dynamic memory allocation</a:t>
            </a:r>
            <a:r>
              <a:rPr kumimoji="0" lang="en-US" sz="2200" b="0" i="0" u="none" strike="noStrike" kern="1200" cap="none" spc="0" normalizeH="0" baseline="0" noProof="0" dirty="0">
                <a:ln>
                  <a:noFill/>
                </a:ln>
                <a:solidFill>
                  <a:schemeClr val="bg1"/>
                </a:solidFill>
                <a:effectLst/>
                <a:uLnTx/>
                <a:uFillTx/>
                <a:latin typeface="+mn-lt"/>
                <a:ea typeface="+mn-ea"/>
                <a:cs typeface="+mn-cs"/>
                <a:sym typeface="+mn-ea"/>
              </a:rPr>
              <a:t>) and print the same to the screen. </a:t>
            </a:r>
            <a:r>
              <a:rPr kumimoji="0" lang="en-US" sz="2200" b="0" i="0" u="none" strike="noStrike" kern="1200" cap="none" spc="0" normalizeH="0" baseline="0" noProof="0" dirty="0">
                <a:ln>
                  <a:noFill/>
                </a:ln>
                <a:solidFill>
                  <a:srgbClr val="FFFF00"/>
                </a:solidFill>
                <a:effectLst/>
                <a:uLnTx/>
                <a:uFillTx/>
                <a:latin typeface="+mn-lt"/>
                <a:ea typeface="+mn-ea"/>
                <a:cs typeface="+mn-cs"/>
                <a:sym typeface="+mn-ea"/>
              </a:rPr>
              <a:t>Hint: calloc()  </a:t>
            </a:r>
          </a:p>
          <a:p>
            <a:pPr marR="0" lvl="0" algn="just" rtl="0" eaLnBrk="1" fontAlgn="auto" latinLnBrk="0" hangingPunct="1">
              <a:lnSpc>
                <a:spcPct val="150000"/>
              </a:lnSpc>
            </a:pPr>
            <a:r>
              <a:rPr kumimoji="0" lang="en-US" sz="2200" b="0" i="0" u="none" strike="noStrike" kern="1200" cap="none" spc="0" normalizeH="0" baseline="0" noProof="0" dirty="0">
                <a:ln>
                  <a:noFill/>
                </a:ln>
                <a:solidFill>
                  <a:srgbClr val="FFFF00"/>
                </a:solidFill>
                <a:effectLst/>
                <a:uLnTx/>
                <a:uFillTx/>
                <a:latin typeface="+mn-lt"/>
                <a:ea typeface="+mn-ea"/>
                <a:cs typeface="+mn-cs"/>
                <a:sym typeface="+mn-ea"/>
              </a:rPr>
              <a:t>(If inputs are not given what will be the output...?)</a:t>
            </a:r>
          </a:p>
        </p:txBody>
      </p:sp>
      <p:sp>
        <p:nvSpPr>
          <p:cNvPr id="4" name="Text Box 3"/>
          <p:cNvSpPr txBox="1"/>
          <p:nvPr/>
        </p:nvSpPr>
        <p:spPr>
          <a:xfrm>
            <a:off x="5385435" y="2992755"/>
            <a:ext cx="3218815" cy="1198880"/>
          </a:xfrm>
          <a:prstGeom prst="rect">
            <a:avLst/>
          </a:prstGeom>
          <a:noFill/>
        </p:spPr>
        <p:txBody>
          <a:bodyPr wrap="square" rtlCol="0" anchor="t">
            <a:spAutoFit/>
          </a:bodyPr>
          <a:lstStyle/>
          <a:p>
            <a:pPr>
              <a:lnSpc>
                <a:spcPct val="120000"/>
              </a:lnSpc>
            </a:pPr>
            <a:r>
              <a:rPr lang="en-US" sz="2000">
                <a:solidFill>
                  <a:schemeClr val="bg1"/>
                </a:solidFill>
              </a:rPr>
              <a:t>Enter no. of elements: 5</a:t>
            </a:r>
          </a:p>
          <a:p>
            <a:pPr>
              <a:lnSpc>
                <a:spcPct val="120000"/>
              </a:lnSpc>
            </a:pPr>
            <a:r>
              <a:rPr lang="en-US" sz="2000">
                <a:solidFill>
                  <a:schemeClr val="bg1"/>
                </a:solidFill>
              </a:rPr>
              <a:t>Output:</a:t>
            </a:r>
          </a:p>
          <a:p>
            <a:pPr>
              <a:lnSpc>
                <a:spcPct val="120000"/>
              </a:lnSpc>
            </a:pPr>
            <a:r>
              <a:rPr lang="en-US" sz="2000">
                <a:solidFill>
                  <a:schemeClr val="bg1"/>
                </a:solidFill>
              </a:rPr>
              <a:t>?</a:t>
            </a:r>
          </a:p>
        </p:txBody>
      </p:sp>
      <p:sp>
        <p:nvSpPr>
          <p:cNvPr id="2" name="Text Box 1"/>
          <p:cNvSpPr txBox="1"/>
          <p:nvPr/>
        </p:nvSpPr>
        <p:spPr>
          <a:xfrm>
            <a:off x="407035" y="3068955"/>
            <a:ext cx="4016375" cy="460375"/>
          </a:xfrm>
          <a:prstGeom prst="rect">
            <a:avLst/>
          </a:prstGeom>
          <a:noFill/>
        </p:spPr>
        <p:txBody>
          <a:bodyPr wrap="square" rtlCol="0" anchor="t">
            <a:spAutoFit/>
          </a:bodyPr>
          <a:lstStyle/>
          <a:p>
            <a:pPr>
              <a:lnSpc>
                <a:spcPct val="120000"/>
              </a:lnSpc>
            </a:pPr>
            <a:r>
              <a:rPr lang="en-US" sz="2000">
                <a:solidFill>
                  <a:schemeClr val="bg1"/>
                </a:solidFill>
              </a:rPr>
              <a:t>Compile the program and check...!!</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5"/>
            <a:ext cx="471487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0" name="Rectangle 10"/>
          <p:cNvSpPr/>
          <p:nvPr/>
        </p:nvSpPr>
        <p:spPr>
          <a:xfrm>
            <a:off x="171450" y="17780"/>
            <a:ext cx="4453255" cy="2802255"/>
          </a:xfrm>
          <a:prstGeom prst="rect">
            <a:avLst/>
          </a:prstGeom>
          <a:noFill/>
          <a:ln w="9525">
            <a:noFill/>
          </a:ln>
        </p:spPr>
        <p:txBody>
          <a:bodyPr wrap="square">
            <a:spAutoFit/>
          </a:bodyPr>
          <a:lstStyle/>
          <a:p>
            <a:pPr>
              <a:lnSpc>
                <a:spcPct val="140000"/>
              </a:lnSpc>
            </a:pPr>
            <a:r>
              <a:rPr dirty="0">
                <a:solidFill>
                  <a:schemeClr val="bg1"/>
                </a:solidFill>
                <a:latin typeface="Calibri" panose="020F0502020204030204" charset="0"/>
              </a:rPr>
              <a:t>#include &lt;stdio.h&gt; </a:t>
            </a:r>
          </a:p>
          <a:p>
            <a:pPr>
              <a:lnSpc>
                <a:spcPct val="140000"/>
              </a:lnSpc>
            </a:pPr>
            <a:r>
              <a:rPr dirty="0">
                <a:solidFill>
                  <a:schemeClr val="bg1"/>
                </a:solidFill>
                <a:latin typeface="Calibri" panose="020F0502020204030204" charset="0"/>
              </a:rPr>
              <a:t>#include &lt;stdlib.h&gt; </a:t>
            </a:r>
          </a:p>
          <a:p>
            <a:pPr>
              <a:lnSpc>
                <a:spcPct val="140000"/>
              </a:lnSpc>
            </a:pPr>
            <a:r>
              <a:rPr dirty="0">
                <a:solidFill>
                  <a:schemeClr val="bg1"/>
                </a:solidFill>
                <a:latin typeface="Calibri" panose="020F0502020204030204" charset="0"/>
              </a:rPr>
              <a:t>int main()   { </a:t>
            </a:r>
          </a:p>
          <a:p>
            <a:pPr>
              <a:lnSpc>
                <a:spcPct val="140000"/>
              </a:lnSpc>
            </a:pPr>
            <a:r>
              <a:rPr dirty="0">
                <a:solidFill>
                  <a:schemeClr val="bg1"/>
                </a:solidFill>
                <a:latin typeface="Calibri" panose="020F0502020204030204" charset="0"/>
              </a:rPr>
              <a:t>int num, i, *ptr;</a:t>
            </a:r>
          </a:p>
          <a:p>
            <a:pPr>
              <a:lnSpc>
                <a:spcPct val="140000"/>
              </a:lnSpc>
            </a:pPr>
            <a:r>
              <a:rPr dirty="0">
                <a:solidFill>
                  <a:schemeClr val="bg1"/>
                </a:solidFill>
                <a:latin typeface="Calibri" panose="020F0502020204030204" charset="0"/>
              </a:rPr>
              <a:t>printf("Enter no. of elements: "); </a:t>
            </a:r>
          </a:p>
          <a:p>
            <a:pPr>
              <a:lnSpc>
                <a:spcPct val="140000"/>
              </a:lnSpc>
            </a:pPr>
            <a:r>
              <a:rPr dirty="0">
                <a:solidFill>
                  <a:schemeClr val="bg1"/>
                </a:solidFill>
                <a:latin typeface="Calibri" panose="020F0502020204030204" charset="0"/>
              </a:rPr>
              <a:t>scanf("%d", &amp;num); </a:t>
            </a:r>
          </a:p>
          <a:p>
            <a:pPr>
              <a:lnSpc>
                <a:spcPct val="140000"/>
              </a:lnSpc>
            </a:pPr>
            <a:r>
              <a:rPr b="1" dirty="0">
                <a:solidFill>
                  <a:srgbClr val="FFFF00"/>
                </a:solidFill>
                <a:latin typeface="Calibri" panose="020F0502020204030204" charset="0"/>
              </a:rPr>
              <a:t>ptr = (int*) calloc(num, sizeof(int)); </a:t>
            </a:r>
            <a:endParaRPr dirty="0">
              <a:solidFill>
                <a:schemeClr val="bg1"/>
              </a:solidFill>
              <a:latin typeface="Calibri" panose="020F0502020204030204" charset="0"/>
            </a:endParaRPr>
          </a:p>
        </p:txBody>
      </p:sp>
      <p:sp>
        <p:nvSpPr>
          <p:cNvPr id="12" name="Rectangle 11"/>
          <p:cNvSpPr/>
          <p:nvPr/>
        </p:nvSpPr>
        <p:spPr>
          <a:xfrm>
            <a:off x="4925378" y="299403"/>
            <a:ext cx="4071937" cy="3276600"/>
          </a:xfrm>
          <a:prstGeom prst="rect">
            <a:avLst/>
          </a:prstGeom>
          <a:noFill/>
          <a:ln w="9525">
            <a:noFill/>
          </a:ln>
        </p:spPr>
        <p:txBody>
          <a:bodyPr>
            <a:spAutoFit/>
          </a:bodyPr>
          <a:lstStyle/>
          <a:p>
            <a:pPr>
              <a:lnSpc>
                <a:spcPct val="150000"/>
              </a:lnSpc>
            </a:pPr>
            <a:endParaRPr dirty="0">
              <a:solidFill>
                <a:schemeClr val="tx1"/>
              </a:solidFill>
              <a:latin typeface="Calibri" panose="020F0502020204030204" charset="0"/>
              <a:sym typeface="+mn-ea"/>
            </a:endParaRPr>
          </a:p>
          <a:p>
            <a:pPr>
              <a:lnSpc>
                <a:spcPct val="150000"/>
              </a:lnSpc>
            </a:pPr>
            <a:endParaRPr sz="1600" dirty="0">
              <a:solidFill>
                <a:schemeClr val="tx1"/>
              </a:solidFill>
              <a:latin typeface="Calibri" panose="020F0502020204030204" charset="0"/>
              <a:sym typeface="+mn-ea"/>
            </a:endParaRPr>
          </a:p>
          <a:p>
            <a:pPr>
              <a:lnSpc>
                <a:spcPct val="150000"/>
              </a:lnSpc>
            </a:pPr>
            <a:endParaRPr sz="1400"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p:txBody>
      </p:sp>
      <p:sp>
        <p:nvSpPr>
          <p:cNvPr id="4" name="Text Box 3"/>
          <p:cNvSpPr txBox="1"/>
          <p:nvPr/>
        </p:nvSpPr>
        <p:spPr>
          <a:xfrm>
            <a:off x="6490335" y="3212465"/>
            <a:ext cx="2540000" cy="1337945"/>
          </a:xfrm>
          <a:prstGeom prst="rect">
            <a:avLst/>
          </a:prstGeom>
          <a:noFill/>
        </p:spPr>
        <p:txBody>
          <a:bodyPr wrap="square" rtlCol="0" anchor="t">
            <a:spAutoFit/>
          </a:bodyPr>
          <a:lstStyle/>
          <a:p>
            <a:pPr>
              <a:lnSpc>
                <a:spcPct val="150000"/>
              </a:lnSpc>
            </a:pPr>
            <a:r>
              <a:rPr lang="en-US"/>
              <a:t>Enter no. of elements: 5</a:t>
            </a:r>
          </a:p>
          <a:p>
            <a:pPr>
              <a:lnSpc>
                <a:spcPct val="150000"/>
              </a:lnSpc>
            </a:pPr>
            <a:r>
              <a:rPr lang="en-US"/>
              <a:t>Entered elements:</a:t>
            </a:r>
          </a:p>
          <a:p>
            <a:pPr>
              <a:lnSpc>
                <a:spcPct val="150000"/>
              </a:lnSpc>
            </a:pPr>
            <a:r>
              <a:rPr lang="en-US"/>
              <a:t>0  0  0  0  0</a:t>
            </a:r>
          </a:p>
        </p:txBody>
      </p:sp>
      <p:sp>
        <p:nvSpPr>
          <p:cNvPr id="2" name="Text Box 1"/>
          <p:cNvSpPr txBox="1"/>
          <p:nvPr/>
        </p:nvSpPr>
        <p:spPr>
          <a:xfrm>
            <a:off x="171450" y="2742565"/>
            <a:ext cx="4206875" cy="2027555"/>
          </a:xfrm>
          <a:prstGeom prst="rect">
            <a:avLst/>
          </a:prstGeom>
          <a:noFill/>
        </p:spPr>
        <p:txBody>
          <a:bodyPr wrap="square" rtlCol="0" anchor="t">
            <a:spAutoFit/>
          </a:bodyPr>
          <a:lstStyle/>
          <a:p>
            <a:pPr>
              <a:lnSpc>
                <a:spcPct val="140000"/>
              </a:lnSpc>
            </a:pPr>
            <a:r>
              <a:rPr dirty="0">
                <a:solidFill>
                  <a:schemeClr val="bg1"/>
                </a:solidFill>
                <a:latin typeface="Calibri" panose="020F0502020204030204" charset="0"/>
                <a:sym typeface="+mn-ea"/>
              </a:rPr>
              <a:t> if(ptr == NULL)   </a:t>
            </a:r>
          </a:p>
          <a:p>
            <a:pPr>
              <a:lnSpc>
                <a:spcPct val="140000"/>
              </a:lnSpc>
            </a:pPr>
            <a:r>
              <a:rPr dirty="0">
                <a:solidFill>
                  <a:schemeClr val="bg1"/>
                </a:solidFill>
                <a:latin typeface="Calibri" panose="020F0502020204030204" charset="0"/>
                <a:sym typeface="+mn-ea"/>
              </a:rPr>
              <a:t>   { </a:t>
            </a:r>
          </a:p>
          <a:p>
            <a:pPr>
              <a:lnSpc>
                <a:spcPct val="140000"/>
              </a:lnSpc>
            </a:pPr>
            <a:r>
              <a:rPr dirty="0">
                <a:solidFill>
                  <a:schemeClr val="bg1"/>
                </a:solidFill>
                <a:latin typeface="Calibri" panose="020F0502020204030204" charset="0"/>
                <a:sym typeface="+mn-ea"/>
              </a:rPr>
              <a:t>       printf("</a:t>
            </a:r>
            <a:r>
              <a:rPr lang="en-US" dirty="0">
                <a:solidFill>
                  <a:schemeClr val="bg1"/>
                </a:solidFill>
                <a:latin typeface="Calibri" panose="020F0502020204030204" charset="0"/>
                <a:sym typeface="+mn-ea"/>
              </a:rPr>
              <a:t>\n</a:t>
            </a:r>
            <a:r>
              <a:rPr dirty="0">
                <a:solidFill>
                  <a:schemeClr val="bg1"/>
                </a:solidFill>
                <a:latin typeface="Calibri" panose="020F0502020204030204" charset="0"/>
                <a:sym typeface="+mn-ea"/>
              </a:rPr>
              <a:t>Memory not allocated.");</a:t>
            </a:r>
          </a:p>
          <a:p>
            <a:pPr>
              <a:lnSpc>
                <a:spcPct val="140000"/>
              </a:lnSpc>
            </a:pPr>
            <a:r>
              <a:rPr dirty="0">
                <a:solidFill>
                  <a:schemeClr val="bg1"/>
                </a:solidFill>
                <a:latin typeface="Calibri" panose="020F0502020204030204" charset="0"/>
                <a:sym typeface="+mn-ea"/>
              </a:rPr>
              <a:t>       exit(0);</a:t>
            </a:r>
          </a:p>
          <a:p>
            <a:pPr>
              <a:lnSpc>
                <a:spcPct val="140000"/>
              </a:lnSpc>
            </a:pPr>
            <a:r>
              <a:rPr dirty="0">
                <a:solidFill>
                  <a:schemeClr val="bg1"/>
                </a:solidFill>
                <a:latin typeface="Calibri" panose="020F0502020204030204" charset="0"/>
                <a:sym typeface="+mn-ea"/>
              </a:rPr>
              <a:t>   }</a:t>
            </a:r>
            <a:endParaRPr lang="en-US" dirty="0">
              <a:solidFill>
                <a:schemeClr val="bg1"/>
              </a:solidFill>
              <a:latin typeface="Calibri" panose="020F0502020204030204" charset="0"/>
              <a:sym typeface="+mn-ea"/>
            </a:endParaRPr>
          </a:p>
        </p:txBody>
      </p:sp>
      <p:sp>
        <p:nvSpPr>
          <p:cNvPr id="6" name="Text Box 5"/>
          <p:cNvSpPr txBox="1"/>
          <p:nvPr/>
        </p:nvSpPr>
        <p:spPr>
          <a:xfrm>
            <a:off x="4867275" y="541655"/>
            <a:ext cx="3587115" cy="1337945"/>
          </a:xfrm>
          <a:prstGeom prst="rect">
            <a:avLst/>
          </a:prstGeom>
          <a:noFill/>
        </p:spPr>
        <p:txBody>
          <a:bodyPr wrap="square" rtlCol="0" anchor="t">
            <a:spAutoFit/>
          </a:bodyPr>
          <a:lstStyle/>
          <a:p>
            <a:pPr>
              <a:lnSpc>
                <a:spcPct val="150000"/>
              </a:lnSpc>
            </a:pPr>
            <a:r>
              <a:rPr dirty="0">
                <a:latin typeface="Calibri" panose="020F0502020204030204" charset="0"/>
                <a:sym typeface="+mn-ea"/>
              </a:rPr>
              <a:t>printf("Enter</a:t>
            </a:r>
            <a:r>
              <a:rPr lang="en-US" dirty="0">
                <a:latin typeface="Calibri" panose="020F0502020204030204" charset="0"/>
                <a:sym typeface="+mn-ea"/>
              </a:rPr>
              <a:t>ed</a:t>
            </a:r>
            <a:r>
              <a:rPr dirty="0">
                <a:latin typeface="Calibri" panose="020F0502020204030204" charset="0"/>
                <a:sym typeface="+mn-ea"/>
              </a:rPr>
              <a:t> elements:</a:t>
            </a:r>
            <a:r>
              <a:rPr lang="en-US" dirty="0">
                <a:latin typeface="Calibri" panose="020F0502020204030204" charset="0"/>
                <a:sym typeface="+mn-ea"/>
              </a:rPr>
              <a:t>\n</a:t>
            </a:r>
            <a:r>
              <a:rPr dirty="0">
                <a:latin typeface="Calibri" panose="020F0502020204030204" charset="0"/>
                <a:sym typeface="+mn-ea"/>
              </a:rPr>
              <a:t> "); </a:t>
            </a:r>
          </a:p>
          <a:p>
            <a:pPr>
              <a:lnSpc>
                <a:spcPct val="150000"/>
              </a:lnSpc>
            </a:pPr>
            <a:r>
              <a:rPr dirty="0">
                <a:latin typeface="Calibri" panose="020F0502020204030204" charset="0"/>
                <a:sym typeface="+mn-ea"/>
              </a:rPr>
              <a:t>for(i = 0; i &lt; num; ++i)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printf(" %d ", *(ptr + i)); </a:t>
            </a:r>
            <a:endParaRPr lang="en-US"/>
          </a:p>
        </p:txBody>
      </p:sp>
      <p:sp>
        <p:nvSpPr>
          <p:cNvPr id="7" name="Text Box 6"/>
          <p:cNvSpPr txBox="1"/>
          <p:nvPr/>
        </p:nvSpPr>
        <p:spPr>
          <a:xfrm>
            <a:off x="4925695" y="1786890"/>
            <a:ext cx="2540000" cy="1337945"/>
          </a:xfrm>
          <a:prstGeom prst="rect">
            <a:avLst/>
          </a:prstGeom>
          <a:noFill/>
        </p:spPr>
        <p:txBody>
          <a:bodyPr wrap="square" rtlCol="0" anchor="t">
            <a:spAutoFit/>
          </a:bodyPr>
          <a:lstStyle/>
          <a:p>
            <a:pPr>
              <a:lnSpc>
                <a:spcPct val="150000"/>
              </a:lnSpc>
            </a:pPr>
            <a:r>
              <a:rPr dirty="0">
                <a:latin typeface="Calibri" panose="020F0502020204030204" charset="0"/>
                <a:sym typeface="+mn-ea"/>
              </a:rPr>
              <a:t>free(ptr);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return 0;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a:t>
            </a:r>
            <a:endParaRPr 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trips(downRight)">
                                      <p:cBhvr>
                                        <p:cTn id="7" dur="1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ppt_x</p:attrName>
                                        </p:attrNameLst>
                                      </p:cBhvr>
                                      <p:tavLst>
                                        <p:tav tm="0">
                                          <p:val>
                                            <p:strVal val="#ppt_x-.2"/>
                                          </p:val>
                                        </p:tav>
                                        <p:tav tm="100000">
                                          <p:val>
                                            <p:strVal val="#ppt_x"/>
                                          </p:val>
                                        </p:tav>
                                      </p:tavLst>
                                    </p:anim>
                                    <p:anim calcmode="lin" valueType="num">
                                      <p:cBhvr>
                                        <p:cTn id="2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ppt_x</p:attrName>
                                        </p:attrNameLst>
                                      </p:cBhvr>
                                      <p:tavLst>
                                        <p:tav tm="0">
                                          <p:val>
                                            <p:strVal val="#ppt_x-.2"/>
                                          </p:val>
                                        </p:tav>
                                        <p:tav tm="100000">
                                          <p:val>
                                            <p:strVal val="#ppt_x"/>
                                          </p:val>
                                        </p:tav>
                                      </p:tavLst>
                                    </p:anim>
                                    <p:anim calcmode="lin" valueType="num">
                                      <p:cBhvr>
                                        <p:cTn id="27"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ppt_x</p:attrName>
                                        </p:attrNameLst>
                                      </p:cBhvr>
                                      <p:tavLst>
                                        <p:tav tm="0">
                                          <p:val>
                                            <p:strVal val="#ppt_x-.2"/>
                                          </p:val>
                                        </p:tav>
                                        <p:tav tm="100000">
                                          <p:val>
                                            <p:strVal val="#ppt_x"/>
                                          </p:val>
                                        </p:tav>
                                      </p:tavLst>
                                    </p:anim>
                                    <p:anim calcmode="lin" valueType="num">
                                      <p:cBhvr>
                                        <p:cTn id="3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4" grpId="0"/>
      <p:bldP spid="2"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80695" y="541655"/>
            <a:ext cx="8434070" cy="3138170"/>
          </a:xfrm>
          <a:prstGeom prst="rect">
            <a:avLst/>
          </a:prstGeom>
        </p:spPr>
        <p:txBody>
          <a:bodyPr wrap="square">
            <a:spAutoFit/>
          </a:bodyPr>
          <a:lstStyle/>
          <a:p>
            <a:pPr indent="0" eaLnBrk="1" hangingPunct="1">
              <a:lnSpc>
                <a:spcPct val="150000"/>
              </a:lnSpc>
              <a:buFont typeface="+mj-lt"/>
              <a:buNone/>
            </a:pPr>
            <a:r>
              <a:rPr sz="2200" b="1" dirty="0">
                <a:solidFill>
                  <a:schemeClr val="bg1"/>
                </a:solidFill>
                <a:sym typeface="+mn-ea"/>
              </a:rPr>
              <a:t>realloc()</a:t>
            </a:r>
          </a:p>
          <a:p>
            <a:pPr marL="457200" indent="-457200" eaLnBrk="1" hangingPunct="1">
              <a:lnSpc>
                <a:spcPct val="150000"/>
              </a:lnSpc>
              <a:buFont typeface="+mj-lt"/>
              <a:buAutoNum type="arabicPeriod"/>
            </a:pPr>
            <a:r>
              <a:rPr sz="2200" dirty="0">
                <a:solidFill>
                  <a:schemeClr val="bg1"/>
                </a:solidFill>
                <a:sym typeface="+mn-ea"/>
              </a:rPr>
              <a:t>If memory is </a:t>
            </a:r>
            <a:r>
              <a:rPr sz="2200" b="1" dirty="0">
                <a:solidFill>
                  <a:schemeClr val="bg1"/>
                </a:solidFill>
                <a:sym typeface="+mn-ea"/>
              </a:rPr>
              <a:t>not sufficient </a:t>
            </a:r>
            <a:r>
              <a:rPr sz="2200" dirty="0">
                <a:solidFill>
                  <a:schemeClr val="bg1"/>
                </a:solidFill>
                <a:sym typeface="+mn-ea"/>
              </a:rPr>
              <a:t>for malloc() or calloc(), you can </a:t>
            </a:r>
            <a:r>
              <a:rPr sz="2200" b="1" dirty="0">
                <a:solidFill>
                  <a:schemeClr val="bg1"/>
                </a:solidFill>
                <a:sym typeface="+mn-ea"/>
              </a:rPr>
              <a:t>reallocate the memory by realloc()</a:t>
            </a:r>
            <a:r>
              <a:rPr sz="2200" dirty="0">
                <a:solidFill>
                  <a:schemeClr val="bg1"/>
                </a:solidFill>
                <a:sym typeface="+mn-ea"/>
              </a:rPr>
              <a:t> function. </a:t>
            </a:r>
          </a:p>
          <a:p>
            <a:pPr marL="457200" indent="-457200" eaLnBrk="1" hangingPunct="1">
              <a:lnSpc>
                <a:spcPct val="150000"/>
              </a:lnSpc>
              <a:buFont typeface="+mj-lt"/>
              <a:buAutoNum type="arabicPeriod"/>
            </a:pPr>
            <a:r>
              <a:rPr sz="2200" dirty="0">
                <a:solidFill>
                  <a:schemeClr val="bg1"/>
                </a:solidFill>
                <a:sym typeface="+mn-ea"/>
              </a:rPr>
              <a:t>In short, it </a:t>
            </a:r>
            <a:r>
              <a:rPr sz="2200" b="1" dirty="0">
                <a:solidFill>
                  <a:schemeClr val="bg1"/>
                </a:solidFill>
                <a:sym typeface="+mn-ea"/>
              </a:rPr>
              <a:t>changes the memory size</a:t>
            </a:r>
            <a:r>
              <a:rPr sz="2200" dirty="0">
                <a:solidFill>
                  <a:schemeClr val="bg1"/>
                </a:solidFill>
                <a:sym typeface="+mn-ea"/>
              </a:rPr>
              <a:t>.</a:t>
            </a:r>
          </a:p>
          <a:p>
            <a:pPr marL="457200" indent="-457200" eaLnBrk="1" hangingPunct="1">
              <a:lnSpc>
                <a:spcPct val="150000"/>
              </a:lnSpc>
              <a:buFont typeface="+mj-lt"/>
              <a:buAutoNum type="arabicPeriod"/>
            </a:pPr>
            <a:r>
              <a:rPr lang="en-US" sz="2200" dirty="0">
                <a:solidFill>
                  <a:schemeClr val="bg1"/>
                </a:solidFill>
                <a:sym typeface="+mn-ea"/>
              </a:rPr>
              <a:t>T</a:t>
            </a:r>
            <a:r>
              <a:rPr sz="2200" dirty="0">
                <a:solidFill>
                  <a:schemeClr val="bg1"/>
                </a:solidFill>
                <a:sym typeface="+mn-ea"/>
              </a:rPr>
              <a:t>he syntax of realloc() function</a:t>
            </a:r>
            <a:r>
              <a:rPr lang="en-US" sz="2200" dirty="0">
                <a:solidFill>
                  <a:schemeClr val="bg1"/>
                </a:solidFill>
                <a:sym typeface="+mn-ea"/>
              </a:rPr>
              <a:t>:</a:t>
            </a:r>
            <a:r>
              <a:rPr sz="2200" dirty="0">
                <a:solidFill>
                  <a:schemeClr val="bg1"/>
                </a:solidFill>
                <a:sym typeface="+mn-ea"/>
              </a:rPr>
              <a:t>		</a:t>
            </a:r>
          </a:p>
          <a:p>
            <a:pPr indent="0" eaLnBrk="1" hangingPunct="1">
              <a:lnSpc>
                <a:spcPct val="150000"/>
              </a:lnSpc>
              <a:buFont typeface="+mj-lt"/>
              <a:buNone/>
            </a:pPr>
            <a:r>
              <a:rPr lang="en-US" sz="2200" b="1" dirty="0">
                <a:solidFill>
                  <a:schemeClr val="bg1"/>
                </a:solidFill>
                <a:sym typeface="+mn-ea"/>
              </a:rPr>
              <a:t>		</a:t>
            </a:r>
            <a:r>
              <a:rPr sz="2200" b="1" dirty="0">
                <a:solidFill>
                  <a:srgbClr val="FFFF00"/>
                </a:solidFill>
                <a:sym typeface="+mn-ea"/>
              </a:rPr>
              <a:t>ptr=realloc(ptr, new-size)</a:t>
            </a:r>
            <a:r>
              <a:rPr sz="2200" b="1" dirty="0">
                <a:solidFill>
                  <a:schemeClr val="bg1"/>
                </a:solidFill>
                <a:sym typeface="+mn-ea"/>
              </a:rPr>
              <a:t> </a:t>
            </a:r>
            <a:r>
              <a:rPr sz="2200" dirty="0">
                <a:solidFill>
                  <a:schemeClr val="bg1"/>
                </a:solidFill>
                <a:sym typeface="+mn-ea"/>
              </a:rPr>
              <a:t> </a:t>
            </a:r>
            <a:endParaRPr kumimoji="0" lang="en-US" sz="2200" b="0" i="0" u="none" strike="noStrike" kern="1200" cap="none" spc="0" normalizeH="0" baseline="0" noProof="0" dirty="0">
              <a:ln>
                <a:noFill/>
              </a:ln>
              <a:solidFill>
                <a:schemeClr val="bg1"/>
              </a:solidFill>
              <a:effectLst/>
              <a:uLnTx/>
              <a:uFillTx/>
              <a:latin typeface="+mn-lt"/>
              <a:ea typeface="+mn-ea"/>
              <a:cs typeface="+mn-cs"/>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5" y="1085"/>
            <a:ext cx="91427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60045" y="160655"/>
            <a:ext cx="8035925" cy="2122805"/>
          </a:xfrm>
          <a:prstGeom prst="rect">
            <a:avLst/>
          </a:prstGeom>
        </p:spPr>
        <p:txBody>
          <a:bodyPr wrap="square">
            <a:spAutoFit/>
          </a:bodyPr>
          <a:lstStyle/>
          <a:p>
            <a:pPr marR="0" lvl="0" algn="just" rtl="0" eaLnBrk="1" fontAlgn="auto" latinLnBrk="0" hangingPunct="1">
              <a:lnSpc>
                <a:spcPct val="150000"/>
              </a:lnSpc>
            </a:pPr>
            <a:r>
              <a:rPr kumimoji="0" lang="en-US" sz="2200" i="0" u="none" strike="noStrike" kern="1200" cap="none" spc="0" normalizeH="0" baseline="0" noProof="0" dirty="0">
                <a:ln>
                  <a:noFill/>
                </a:ln>
                <a:solidFill>
                  <a:schemeClr val="bg1"/>
                </a:solidFill>
                <a:effectLst/>
                <a:uLnTx/>
                <a:uFillTx/>
                <a:latin typeface="+mn-lt"/>
                <a:ea typeface="+mn-ea"/>
                <a:cs typeface="+mn-cs"/>
                <a:sym typeface="+mn-ea"/>
              </a:rPr>
              <a:t>Write a C program to illustrate the</a:t>
            </a:r>
            <a:r>
              <a:rPr kumimoji="0" lang="en-US" sz="2200" i="0" u="none" strike="noStrike" kern="1200" cap="none" spc="0" normalizeH="0" baseline="0" noProof="0" dirty="0">
                <a:ln>
                  <a:noFill/>
                </a:ln>
                <a:solidFill>
                  <a:srgbClr val="FFFF00"/>
                </a:solidFill>
                <a:effectLst/>
                <a:uLnTx/>
                <a:uFillTx/>
                <a:latin typeface="+mn-lt"/>
                <a:ea typeface="+mn-ea"/>
                <a:cs typeface="+mn-cs"/>
                <a:sym typeface="+mn-ea"/>
              </a:rPr>
              <a:t> realloc function.</a:t>
            </a:r>
          </a:p>
          <a:p>
            <a:pPr marR="0" lvl="0" algn="just" rtl="0" eaLnBrk="1" fontAlgn="auto" latinLnBrk="0" hangingPunct="1">
              <a:lnSpc>
                <a:spcPct val="150000"/>
              </a:lnSpc>
            </a:pPr>
            <a:r>
              <a:rPr kumimoji="0" lang="en-US" sz="2200" i="0" u="none" strike="noStrike" kern="1200" cap="none" spc="0" normalizeH="0" baseline="0" noProof="0" dirty="0">
                <a:ln>
                  <a:noFill/>
                </a:ln>
                <a:solidFill>
                  <a:schemeClr val="bg1"/>
                </a:solidFill>
                <a:effectLst/>
                <a:uLnTx/>
                <a:uFillTx/>
                <a:latin typeface="+mn-lt"/>
                <a:ea typeface="+mn-ea"/>
                <a:cs typeface="+mn-cs"/>
                <a:sym typeface="+mn-ea"/>
              </a:rPr>
              <a:t>Hint: Allocate the memory using malloc , print the address value of the allocated memoy and modify the size of an array using realloc, again the print the address of the resized array.</a:t>
            </a:r>
            <a:endParaRPr kumimoji="0" lang="en-US" sz="2200" i="0" u="none" strike="noStrike" kern="1200" cap="none" spc="0" normalizeH="0" baseline="0" noProof="0" dirty="0">
              <a:ln>
                <a:noFill/>
              </a:ln>
              <a:solidFill>
                <a:srgbClr val="FFFF00"/>
              </a:solidFill>
              <a:effectLst/>
              <a:uLnTx/>
              <a:uFillTx/>
              <a:latin typeface="+mn-lt"/>
              <a:ea typeface="+mn-ea"/>
              <a:cs typeface="+mn-cs"/>
              <a:sym typeface="+mn-ea"/>
            </a:endParaRPr>
          </a:p>
        </p:txBody>
      </p:sp>
      <p:sp>
        <p:nvSpPr>
          <p:cNvPr id="2" name="Text Box 1"/>
          <p:cNvSpPr txBox="1"/>
          <p:nvPr/>
        </p:nvSpPr>
        <p:spPr>
          <a:xfrm>
            <a:off x="483235" y="2687955"/>
            <a:ext cx="6159500" cy="1845310"/>
          </a:xfrm>
          <a:prstGeom prst="rect">
            <a:avLst/>
          </a:prstGeom>
          <a:noFill/>
        </p:spPr>
        <p:txBody>
          <a:bodyPr wrap="square" rtlCol="0" anchor="t">
            <a:spAutoFit/>
          </a:bodyPr>
          <a:lstStyle/>
          <a:p>
            <a:pPr>
              <a:lnSpc>
                <a:spcPct val="120000"/>
              </a:lnSpc>
            </a:pPr>
            <a:r>
              <a:rPr lang="en-US" sz="2000" dirty="0">
                <a:solidFill>
                  <a:schemeClr val="bg1"/>
                </a:solidFill>
                <a:latin typeface="Calibri" panose="020F0502020204030204" charset="0"/>
                <a:sym typeface="+mn-ea"/>
              </a:rPr>
              <a:t>Size: </a:t>
            </a:r>
            <a:r>
              <a:rPr sz="2000" dirty="0">
                <a:solidFill>
                  <a:schemeClr val="bg1"/>
                </a:solidFill>
                <a:latin typeface="Calibri" panose="020F0502020204030204" charset="0"/>
                <a:sym typeface="+mn-ea"/>
              </a:rPr>
              <a:t>  </a:t>
            </a:r>
            <a:r>
              <a:rPr lang="en-US" sz="2000" dirty="0">
                <a:solidFill>
                  <a:schemeClr val="bg1"/>
                </a:solidFill>
                <a:latin typeface="Calibri" panose="020F0502020204030204" charset="0"/>
                <a:sym typeface="+mn-ea"/>
              </a:rPr>
              <a:t>4</a:t>
            </a:r>
          </a:p>
          <a:p>
            <a:pPr>
              <a:lnSpc>
                <a:spcPct val="150000"/>
              </a:lnSpc>
            </a:pPr>
            <a:r>
              <a:rPr lang="en-US" sz="2000" dirty="0">
                <a:solidFill>
                  <a:schemeClr val="bg1"/>
                </a:solidFill>
                <a:latin typeface="Calibri" panose="020F0502020204030204" charset="0"/>
                <a:sym typeface="+mn-ea"/>
              </a:rPr>
              <a:t>Address:  </a:t>
            </a:r>
            <a:r>
              <a:rPr sz="2000" dirty="0">
                <a:solidFill>
                  <a:schemeClr val="bg1"/>
                </a:solidFill>
                <a:latin typeface="Calibri" panose="020F0502020204030204" charset="0"/>
                <a:sym typeface="+mn-ea"/>
              </a:rPr>
              <a:t>38</a:t>
            </a:r>
            <a:r>
              <a:rPr sz="2000" b="1" dirty="0">
                <a:solidFill>
                  <a:schemeClr val="bg1"/>
                </a:solidFill>
                <a:latin typeface="Calibri" panose="020F0502020204030204" charset="0"/>
                <a:sym typeface="+mn-ea"/>
              </a:rPr>
              <a:t>08   </a:t>
            </a:r>
            <a:r>
              <a:rPr sz="2000" dirty="0">
                <a:solidFill>
                  <a:schemeClr val="bg1"/>
                </a:solidFill>
                <a:latin typeface="Calibri" panose="020F0502020204030204" charset="0"/>
                <a:sym typeface="+mn-ea"/>
              </a:rPr>
              <a:t>38</a:t>
            </a:r>
            <a:r>
              <a:rPr lang="en-US" sz="2000" b="1" dirty="0">
                <a:solidFill>
                  <a:schemeClr val="bg1"/>
                </a:solidFill>
                <a:latin typeface="Calibri" panose="020F0502020204030204" charset="0"/>
                <a:sym typeface="+mn-ea"/>
              </a:rPr>
              <a:t>12  </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16</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20</a:t>
            </a:r>
          </a:p>
          <a:p>
            <a:pPr>
              <a:lnSpc>
                <a:spcPct val="150000"/>
              </a:lnSpc>
            </a:pPr>
            <a:r>
              <a:rPr lang="en-US" sz="2000" dirty="0">
                <a:solidFill>
                  <a:schemeClr val="bg1"/>
                </a:solidFill>
                <a:latin typeface="Calibri" panose="020F0502020204030204" charset="0"/>
                <a:sym typeface="+mn-ea"/>
              </a:rPr>
              <a:t>Size to reallocate:  7</a:t>
            </a:r>
          </a:p>
          <a:p>
            <a:pPr>
              <a:lnSpc>
                <a:spcPct val="150000"/>
              </a:lnSpc>
            </a:pPr>
            <a:r>
              <a:rPr lang="en-US" sz="2000" dirty="0">
                <a:solidFill>
                  <a:schemeClr val="bg1"/>
                </a:solidFill>
                <a:latin typeface="Calibri" panose="020F0502020204030204" charset="0"/>
                <a:sym typeface="+mn-ea"/>
              </a:rPr>
              <a:t>Address:  </a:t>
            </a:r>
            <a:r>
              <a:rPr sz="2000" dirty="0">
                <a:solidFill>
                  <a:schemeClr val="bg1"/>
                </a:solidFill>
                <a:latin typeface="Calibri" panose="020F0502020204030204" charset="0"/>
                <a:sym typeface="+mn-ea"/>
              </a:rPr>
              <a:t>38</a:t>
            </a:r>
            <a:r>
              <a:rPr sz="2000" b="1" dirty="0">
                <a:solidFill>
                  <a:schemeClr val="bg1"/>
                </a:solidFill>
                <a:latin typeface="Calibri" panose="020F0502020204030204" charset="0"/>
                <a:sym typeface="+mn-ea"/>
              </a:rPr>
              <a:t>08</a:t>
            </a:r>
            <a:r>
              <a:rPr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12</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16 </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20  </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24</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28 </a:t>
            </a:r>
            <a:r>
              <a:rPr lang="en-US" sz="2000" dirty="0">
                <a:solidFill>
                  <a:schemeClr val="bg1"/>
                </a:solidFill>
                <a:latin typeface="Calibri" panose="020F0502020204030204" charset="0"/>
                <a:sym typeface="+mn-ea"/>
              </a:rPr>
              <a:t>  38</a:t>
            </a:r>
            <a:r>
              <a:rPr lang="en-US" sz="2000" b="1" dirty="0">
                <a:solidFill>
                  <a:schemeClr val="bg1"/>
                </a:solidFill>
                <a:latin typeface="Calibri" panose="020F0502020204030204" charset="0"/>
                <a:sym typeface="+mn-ea"/>
              </a:rPr>
              <a:t>32</a:t>
            </a:r>
            <a:r>
              <a:rPr lang="en-US" sz="2000">
                <a:solidFill>
                  <a:schemeClr val="bg1"/>
                </a:solidFill>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53009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0" name="Rectangle 10"/>
          <p:cNvSpPr/>
          <p:nvPr/>
        </p:nvSpPr>
        <p:spPr>
          <a:xfrm>
            <a:off x="171450" y="17780"/>
            <a:ext cx="4453255" cy="3415030"/>
          </a:xfrm>
          <a:prstGeom prst="rect">
            <a:avLst/>
          </a:prstGeom>
          <a:noFill/>
          <a:ln w="9525">
            <a:noFill/>
          </a:ln>
        </p:spPr>
        <p:txBody>
          <a:bodyPr wrap="square">
            <a:spAutoFit/>
          </a:bodyPr>
          <a:lstStyle/>
          <a:p>
            <a:pPr>
              <a:lnSpc>
                <a:spcPct val="150000"/>
              </a:lnSpc>
            </a:pPr>
            <a:r>
              <a:rPr dirty="0">
                <a:solidFill>
                  <a:schemeClr val="bg1"/>
                </a:solidFill>
                <a:latin typeface="Calibri" panose="020F0502020204030204" charset="0"/>
              </a:rPr>
              <a:t>#include &lt;stdio.h&gt;</a:t>
            </a:r>
          </a:p>
          <a:p>
            <a:pPr>
              <a:lnSpc>
                <a:spcPct val="150000"/>
              </a:lnSpc>
            </a:pPr>
            <a:r>
              <a:rPr dirty="0">
                <a:solidFill>
                  <a:schemeClr val="bg1"/>
                </a:solidFill>
                <a:latin typeface="Calibri" panose="020F0502020204030204" charset="0"/>
              </a:rPr>
              <a:t>#include &lt;stdlib.h&gt;</a:t>
            </a:r>
          </a:p>
          <a:p>
            <a:pPr>
              <a:lnSpc>
                <a:spcPct val="150000"/>
              </a:lnSpc>
            </a:pPr>
            <a:r>
              <a:rPr dirty="0">
                <a:solidFill>
                  <a:schemeClr val="bg1"/>
                </a:solidFill>
                <a:latin typeface="Calibri" panose="020F0502020204030204" charset="0"/>
              </a:rPr>
              <a:t>int main()  </a:t>
            </a:r>
          </a:p>
          <a:p>
            <a:pPr>
              <a:lnSpc>
                <a:spcPct val="150000"/>
              </a:lnSpc>
            </a:pPr>
            <a:r>
              <a:rPr dirty="0">
                <a:solidFill>
                  <a:schemeClr val="bg1"/>
                </a:solidFill>
                <a:latin typeface="Calibri" panose="020F0502020204030204" charset="0"/>
              </a:rPr>
              <a:t>{</a:t>
            </a:r>
          </a:p>
          <a:p>
            <a:pPr>
              <a:lnSpc>
                <a:spcPct val="150000"/>
              </a:lnSpc>
            </a:pPr>
            <a:r>
              <a:rPr dirty="0">
                <a:solidFill>
                  <a:schemeClr val="bg1"/>
                </a:solidFill>
                <a:latin typeface="Calibri" panose="020F0502020204030204" charset="0"/>
              </a:rPr>
              <a:t>    int *ptr, i , size1, size2;</a:t>
            </a:r>
          </a:p>
          <a:p>
            <a:pPr>
              <a:lnSpc>
                <a:spcPct val="150000"/>
              </a:lnSpc>
            </a:pPr>
            <a:r>
              <a:rPr dirty="0">
                <a:solidFill>
                  <a:schemeClr val="bg1"/>
                </a:solidFill>
                <a:latin typeface="Calibri" panose="020F0502020204030204" charset="0"/>
              </a:rPr>
              <a:t>    printf("</a:t>
            </a:r>
            <a:r>
              <a:rPr dirty="0">
                <a:solidFill>
                  <a:schemeClr val="bg1"/>
                </a:solidFill>
                <a:latin typeface="Calibri" panose="020F0502020204030204" charset="0"/>
                <a:sym typeface="+mn-ea"/>
              </a:rPr>
              <a:t>Enter size of array </a:t>
            </a:r>
            <a:r>
              <a:rPr lang="en-US" dirty="0">
                <a:solidFill>
                  <a:schemeClr val="bg1"/>
                </a:solidFill>
                <a:latin typeface="Calibri" panose="020F0502020204030204" charset="0"/>
                <a:sym typeface="+mn-ea"/>
              </a:rPr>
              <a:t>to allocate</a:t>
            </a:r>
            <a:r>
              <a:rPr dirty="0">
                <a:solidFill>
                  <a:schemeClr val="bg1"/>
                </a:solidFill>
                <a:latin typeface="Calibri" panose="020F0502020204030204" charset="0"/>
                <a:sym typeface="+mn-ea"/>
              </a:rPr>
              <a:t>: </a:t>
            </a:r>
            <a:r>
              <a:rPr dirty="0">
                <a:solidFill>
                  <a:schemeClr val="bg1"/>
                </a:solidFill>
                <a:latin typeface="Calibri" panose="020F0502020204030204" charset="0"/>
              </a:rPr>
              <a:t>\n");</a:t>
            </a:r>
          </a:p>
          <a:p>
            <a:pPr>
              <a:lnSpc>
                <a:spcPct val="150000"/>
              </a:lnSpc>
            </a:pPr>
            <a:r>
              <a:rPr dirty="0">
                <a:solidFill>
                  <a:schemeClr val="bg1"/>
                </a:solidFill>
                <a:latin typeface="Calibri" panose="020F0502020204030204" charset="0"/>
              </a:rPr>
              <a:t>    scanf("%d", &amp;size1);</a:t>
            </a:r>
          </a:p>
          <a:p>
            <a:pPr>
              <a:lnSpc>
                <a:spcPct val="150000"/>
              </a:lnSpc>
            </a:pPr>
            <a:r>
              <a:rPr dirty="0">
                <a:solidFill>
                  <a:schemeClr val="bg1"/>
                </a:solidFill>
                <a:latin typeface="Calibri" panose="020F0502020204030204" charset="0"/>
              </a:rPr>
              <a:t>    ptr = (int*) malloc(size1 * sizeof(int));</a:t>
            </a:r>
          </a:p>
        </p:txBody>
      </p:sp>
      <p:sp>
        <p:nvSpPr>
          <p:cNvPr id="12" name="Rectangle 11"/>
          <p:cNvSpPr/>
          <p:nvPr/>
        </p:nvSpPr>
        <p:spPr>
          <a:xfrm>
            <a:off x="4925378" y="299403"/>
            <a:ext cx="4071937" cy="3276600"/>
          </a:xfrm>
          <a:prstGeom prst="rect">
            <a:avLst/>
          </a:prstGeom>
          <a:noFill/>
          <a:ln w="9525">
            <a:noFill/>
          </a:ln>
        </p:spPr>
        <p:txBody>
          <a:bodyPr>
            <a:spAutoFit/>
          </a:bodyPr>
          <a:lstStyle/>
          <a:p>
            <a:pPr>
              <a:lnSpc>
                <a:spcPct val="150000"/>
              </a:lnSpc>
            </a:pPr>
            <a:endParaRPr dirty="0">
              <a:solidFill>
                <a:schemeClr val="tx1"/>
              </a:solidFill>
              <a:latin typeface="Calibri" panose="020F0502020204030204" charset="0"/>
              <a:sym typeface="+mn-ea"/>
            </a:endParaRPr>
          </a:p>
          <a:p>
            <a:pPr>
              <a:lnSpc>
                <a:spcPct val="150000"/>
              </a:lnSpc>
            </a:pPr>
            <a:endParaRPr sz="1600" dirty="0">
              <a:solidFill>
                <a:schemeClr val="tx1"/>
              </a:solidFill>
              <a:latin typeface="Calibri" panose="020F0502020204030204" charset="0"/>
              <a:sym typeface="+mn-ea"/>
            </a:endParaRPr>
          </a:p>
          <a:p>
            <a:pPr>
              <a:lnSpc>
                <a:spcPct val="150000"/>
              </a:lnSpc>
            </a:pPr>
            <a:endParaRPr sz="1400"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p:txBody>
      </p:sp>
      <p:sp>
        <p:nvSpPr>
          <p:cNvPr id="2" name="Text Box 1"/>
          <p:cNvSpPr txBox="1"/>
          <p:nvPr/>
        </p:nvSpPr>
        <p:spPr>
          <a:xfrm>
            <a:off x="343535" y="3337560"/>
            <a:ext cx="4357370" cy="1337945"/>
          </a:xfrm>
          <a:prstGeom prst="rect">
            <a:avLst/>
          </a:prstGeom>
          <a:noFill/>
        </p:spPr>
        <p:txBody>
          <a:bodyPr wrap="square" rtlCol="0" anchor="t">
            <a:spAutoFit/>
          </a:bodyPr>
          <a:lstStyle/>
          <a:p>
            <a:pPr>
              <a:lnSpc>
                <a:spcPct val="150000"/>
              </a:lnSpc>
            </a:pPr>
            <a:r>
              <a:rPr dirty="0">
                <a:solidFill>
                  <a:schemeClr val="bg1"/>
                </a:solidFill>
                <a:latin typeface="Calibri" panose="020F0502020204030204" charset="0"/>
                <a:sym typeface="+mn-ea"/>
              </a:rPr>
              <a:t>printf("Address of allocated memory: ");</a:t>
            </a:r>
          </a:p>
          <a:p>
            <a:pPr>
              <a:lnSpc>
                <a:spcPct val="150000"/>
              </a:lnSpc>
            </a:pPr>
            <a:r>
              <a:rPr dirty="0">
                <a:solidFill>
                  <a:schemeClr val="bg1"/>
                </a:solidFill>
                <a:latin typeface="Calibri" panose="020F0502020204030204" charset="0"/>
                <a:sym typeface="+mn-ea"/>
              </a:rPr>
              <a:t>for(i = 0; i &lt; size1; ++i)</a:t>
            </a:r>
          </a:p>
          <a:p>
            <a:pPr>
              <a:lnSpc>
                <a:spcPct val="150000"/>
              </a:lnSpc>
            </a:pPr>
            <a:r>
              <a:rPr dirty="0">
                <a:solidFill>
                  <a:schemeClr val="bg1"/>
                </a:solidFill>
                <a:latin typeface="Calibri" panose="020F0502020204030204" charset="0"/>
                <a:sym typeface="+mn-ea"/>
              </a:rPr>
              <a:t>         printf("%</a:t>
            </a:r>
            <a:r>
              <a:rPr lang="en-US" dirty="0">
                <a:solidFill>
                  <a:schemeClr val="bg1"/>
                </a:solidFill>
                <a:latin typeface="Calibri" panose="020F0502020204030204" charset="0"/>
                <a:sym typeface="+mn-ea"/>
              </a:rPr>
              <a:t>d</a:t>
            </a:r>
            <a:r>
              <a:rPr dirty="0">
                <a:solidFill>
                  <a:schemeClr val="bg1"/>
                </a:solidFill>
                <a:latin typeface="Calibri" panose="020F0502020204030204" charset="0"/>
                <a:sym typeface="+mn-ea"/>
              </a:rPr>
              <a:t>\t",ptr + i);</a:t>
            </a:r>
          </a:p>
        </p:txBody>
      </p:sp>
      <p:sp>
        <p:nvSpPr>
          <p:cNvPr id="5" name="Text Box 4"/>
          <p:cNvSpPr txBox="1"/>
          <p:nvPr/>
        </p:nvSpPr>
        <p:spPr>
          <a:xfrm>
            <a:off x="4624705" y="604520"/>
            <a:ext cx="4807585" cy="2584450"/>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printf(</a:t>
            </a:r>
            <a:r>
              <a:rPr dirty="0">
                <a:latin typeface="Calibri" panose="020F0502020204030204" charset="0"/>
                <a:sym typeface="+mn-ea"/>
              </a:rPr>
              <a:t>"</a:t>
            </a:r>
            <a:r>
              <a:rPr lang="en-US" dirty="0">
                <a:latin typeface="Calibri" panose="020F0502020204030204" charset="0"/>
                <a:sym typeface="+mn-ea"/>
              </a:rPr>
              <a:t>Enter the size of array to reallocate: </a:t>
            </a:r>
            <a:r>
              <a:rPr dirty="0">
                <a:latin typeface="Calibri" panose="020F0502020204030204" charset="0"/>
                <a:sym typeface="+mn-ea"/>
              </a:rPr>
              <a:t>"</a:t>
            </a:r>
            <a:r>
              <a:rPr lang="en-US" dirty="0">
                <a:latin typeface="Calibri" panose="020F0502020204030204" charset="0"/>
                <a:sym typeface="+mn-ea"/>
              </a:rPr>
              <a:t>);</a:t>
            </a:r>
          </a:p>
          <a:p>
            <a:pPr>
              <a:lnSpc>
                <a:spcPct val="150000"/>
              </a:lnSpc>
            </a:pPr>
            <a:r>
              <a:rPr dirty="0">
                <a:latin typeface="Calibri" panose="020F0502020204030204" charset="0"/>
                <a:sym typeface="+mn-ea"/>
              </a:rPr>
              <a:t>scanf("%d", &amp;size2);</a:t>
            </a:r>
          </a:p>
          <a:p>
            <a:pPr>
              <a:lnSpc>
                <a:spcPct val="150000"/>
              </a:lnSpc>
            </a:pPr>
            <a:r>
              <a:rPr b="1" dirty="0">
                <a:solidFill>
                  <a:srgbClr val="FF0000"/>
                </a:solidFill>
                <a:latin typeface="Calibri" panose="020F0502020204030204" charset="0"/>
                <a:sym typeface="+mn-ea"/>
              </a:rPr>
              <a:t>ptr = realloc(ptr, size2);</a:t>
            </a:r>
          </a:p>
          <a:p>
            <a:pPr>
              <a:lnSpc>
                <a:spcPct val="150000"/>
              </a:lnSpc>
            </a:pPr>
            <a:r>
              <a:rPr dirty="0">
                <a:latin typeface="Calibri" panose="020F0502020204030204" charset="0"/>
                <a:sym typeface="+mn-ea"/>
              </a:rPr>
              <a:t>printf("\nAddress of reallocated memory: ");</a:t>
            </a:r>
          </a:p>
          <a:p>
            <a:pPr>
              <a:lnSpc>
                <a:spcPct val="150000"/>
              </a:lnSpc>
            </a:pPr>
            <a:r>
              <a:rPr dirty="0">
                <a:latin typeface="Calibri" panose="020F0502020204030204" charset="0"/>
                <a:sym typeface="+mn-ea"/>
              </a:rPr>
              <a:t>for(i = 0; i &lt; size2; ++i)</a:t>
            </a:r>
          </a:p>
          <a:p>
            <a:pPr>
              <a:lnSpc>
                <a:spcPct val="150000"/>
              </a:lnSpc>
            </a:pPr>
            <a:r>
              <a:rPr dirty="0">
                <a:latin typeface="Calibri" panose="020F0502020204030204" charset="0"/>
                <a:sym typeface="+mn-ea"/>
              </a:rPr>
              <a:t>      printf("%</a:t>
            </a:r>
            <a:r>
              <a:rPr lang="en-US" dirty="0">
                <a:latin typeface="Calibri" panose="020F0502020204030204" charset="0"/>
                <a:sym typeface="+mn-ea"/>
              </a:rPr>
              <a:t>d</a:t>
            </a:r>
            <a:r>
              <a:rPr dirty="0">
                <a:latin typeface="Calibri" panose="020F0502020204030204" charset="0"/>
                <a:sym typeface="+mn-ea"/>
              </a:rPr>
              <a:t>\t", ptr + i);</a:t>
            </a:r>
          </a:p>
        </p:txBody>
      </p:sp>
      <p:sp>
        <p:nvSpPr>
          <p:cNvPr id="7" name="Text Box 6"/>
          <p:cNvSpPr txBox="1"/>
          <p:nvPr/>
        </p:nvSpPr>
        <p:spPr>
          <a:xfrm>
            <a:off x="4621530" y="3036570"/>
            <a:ext cx="2691765" cy="922020"/>
          </a:xfrm>
          <a:prstGeom prst="rect">
            <a:avLst/>
          </a:prstGeom>
          <a:noFill/>
        </p:spPr>
        <p:txBody>
          <a:bodyPr wrap="square" rtlCol="0" anchor="t">
            <a:spAutoFit/>
          </a:bodyPr>
          <a:lstStyle/>
          <a:p>
            <a:pPr>
              <a:lnSpc>
                <a:spcPct val="150000"/>
              </a:lnSpc>
            </a:pPr>
            <a:r>
              <a:rPr lang="en-US" dirty="0">
                <a:latin typeface="Calibri" panose="020F0502020204030204" charset="0"/>
                <a:sym typeface="+mn-ea"/>
              </a:rPr>
              <a:t> </a:t>
            </a:r>
            <a:r>
              <a:rPr dirty="0">
                <a:latin typeface="Calibri" panose="020F0502020204030204" charset="0"/>
                <a:sym typeface="+mn-ea"/>
              </a:rPr>
              <a:t>return 0;         </a:t>
            </a:r>
            <a:endParaRPr dirty="0">
              <a:solidFill>
                <a:schemeClr val="tx1"/>
              </a:solidFill>
              <a:latin typeface="Calibri" panose="020F0502020204030204" charset="0"/>
              <a:sym typeface="+mn-ea"/>
            </a:endParaRPr>
          </a:p>
          <a:p>
            <a:pPr>
              <a:lnSpc>
                <a:spcPct val="150000"/>
              </a:lnSpc>
            </a:pPr>
            <a:r>
              <a:rPr dirty="0">
                <a:latin typeface="Calibri" panose="020F0502020204030204" charset="0"/>
                <a:sym typeface="+mn-ea"/>
              </a:rPr>
              <a:t> }</a:t>
            </a:r>
            <a:endParaRPr 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trips(downRight)">
                                      <p:cBhvr>
                                        <p:cTn id="7" dur="1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0" end="0"/>
                                            </p:txEl>
                                          </p:spTgt>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p:cTn id="18"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
                                            <p:txEl>
                                              <p:pRg st="1" end="1"/>
                                            </p:txEl>
                                          </p:spTgt>
                                        </p:tgtEl>
                                      </p:cBhvr>
                                    </p:animEffect>
                                  </p:childTnLst>
                                </p:cTn>
                              </p:par>
                            </p:childTnLst>
                          </p:cTn>
                        </p:par>
                        <p:par>
                          <p:cTn id="21" fill="hold">
                            <p:stCondLst>
                              <p:cond delay="2000"/>
                            </p:stCondLst>
                            <p:childTnLst>
                              <p:par>
                                <p:cTn id="22" presetID="29" presetClass="entr" presetSubtype="0" fill="hold"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p:cTn id="31"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32"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
                                            <p:txEl>
                                              <p:pRg st="0" end="0"/>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 calcmode="lin" valueType="num">
                                      <p:cBhvr>
                                        <p:cTn id="36"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37"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5">
                                            <p:txEl>
                                              <p:pRg st="1" end="1"/>
                                            </p:txEl>
                                          </p:spTgt>
                                        </p:tgtEl>
                                      </p:cBhvr>
                                    </p:animEffect>
                                  </p:childTnLst>
                                </p:cTn>
                              </p:par>
                            </p:childTnLst>
                          </p:cTn>
                        </p:par>
                        <p:par>
                          <p:cTn id="39" fill="hold">
                            <p:stCondLst>
                              <p:cond delay="1000"/>
                            </p:stCondLst>
                            <p:childTnLst>
                              <p:par>
                                <p:cTn id="40" presetID="29" presetClass="entr" presetSubtype="0" fill="hold" nodeType="after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 calcmode="lin" valueType="num">
                                      <p:cBhvr>
                                        <p:cTn id="42"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43"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p:cTn id="49"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50"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
                                            <p:txEl>
                                              <p:pRg st="3" end="3"/>
                                            </p:txEl>
                                          </p:spTgt>
                                        </p:tgtEl>
                                      </p:cBhvr>
                                    </p:animEffect>
                                  </p:childTnLst>
                                </p:cTn>
                              </p:par>
                            </p:childTnLst>
                          </p:cTn>
                        </p:par>
                        <p:par>
                          <p:cTn id="52" fill="hold">
                            <p:stCondLst>
                              <p:cond delay="1000"/>
                            </p:stCondLst>
                            <p:childTnLst>
                              <p:par>
                                <p:cTn id="53" presetID="29" presetClass="entr" presetSubtype="0" fill="hold" nodeType="after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p:cTn id="55"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
                                            <p:txEl>
                                              <p:pRg st="4" end="4"/>
                                            </p:txEl>
                                          </p:spTgt>
                                        </p:tgtEl>
                                      </p:cBhvr>
                                    </p:animEffect>
                                  </p:childTnLst>
                                </p:cTn>
                              </p:par>
                            </p:childTnLst>
                          </p:cTn>
                        </p:par>
                        <p:par>
                          <p:cTn id="58" fill="hold">
                            <p:stCondLst>
                              <p:cond delay="2000"/>
                            </p:stCondLst>
                            <p:childTnLst>
                              <p:par>
                                <p:cTn id="59" presetID="29" presetClass="entr" presetSubtype="0" fill="hold" nodeType="after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 calcmode="lin" valueType="num">
                                      <p:cBhvr>
                                        <p:cTn id="61" dur="10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62" dur="1000" fill="hold"/>
                                        <p:tgtEl>
                                          <p:spTgt spid="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5">
                                            <p:txEl>
                                              <p:pRg st="5" end="5"/>
                                            </p:txEl>
                                          </p:spTgt>
                                        </p:tgtEl>
                                      </p:cBhvr>
                                    </p:animEffect>
                                  </p:childTnLst>
                                </p:cTn>
                              </p:par>
                            </p:childTnLst>
                          </p:cTn>
                        </p:par>
                        <p:par>
                          <p:cTn id="64" fill="hold">
                            <p:stCondLst>
                              <p:cond delay="3000"/>
                            </p:stCondLst>
                            <p:childTnLst>
                              <p:par>
                                <p:cTn id="65" presetID="29" presetClass="entr" presetSubtype="0"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1000" fill="hold"/>
                                        <p:tgtEl>
                                          <p:spTgt spid="7"/>
                                        </p:tgtEl>
                                        <p:attrNameLst>
                                          <p:attrName>ppt_x</p:attrName>
                                        </p:attrNameLst>
                                      </p:cBhvr>
                                      <p:tavLst>
                                        <p:tav tm="0">
                                          <p:val>
                                            <p:strVal val="#ppt_x-.2"/>
                                          </p:val>
                                        </p:tav>
                                        <p:tav tm="100000">
                                          <p:val>
                                            <p:strVal val="#ppt_x"/>
                                          </p:val>
                                        </p:tav>
                                      </p:tavLst>
                                    </p:anim>
                                    <p:anim calcmode="lin" valueType="num">
                                      <p:cBhvr>
                                        <p:cTn id="6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6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0"/>
            <a:ext cx="400494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06680" y="128270"/>
            <a:ext cx="3618865" cy="4831080"/>
          </a:xfrm>
          <a:prstGeom prst="rect">
            <a:avLst/>
          </a:prstGeom>
        </p:spPr>
        <p:txBody>
          <a:bodyPr wrap="square">
            <a:spAutoFit/>
          </a:bodyPr>
          <a:lstStyle/>
          <a:p>
            <a:pPr>
              <a:lnSpc>
                <a:spcPct val="110000"/>
              </a:lnSpc>
            </a:pPr>
            <a:r>
              <a:rPr lang="en-US" sz="2000" dirty="0">
                <a:solidFill>
                  <a:schemeClr val="bg1"/>
                </a:solidFill>
                <a:sym typeface="+mn-ea"/>
              </a:rPr>
              <a:t>#include &lt;stdio.h&gt;</a:t>
            </a:r>
          </a:p>
          <a:p>
            <a:pPr>
              <a:lnSpc>
                <a:spcPct val="110000"/>
              </a:lnSpc>
            </a:pPr>
            <a:r>
              <a:rPr lang="en-US" sz="2000" dirty="0">
                <a:solidFill>
                  <a:schemeClr val="bg1"/>
                </a:solidFill>
                <a:sym typeface="+mn-ea"/>
              </a:rPr>
              <a:t> int main()</a:t>
            </a:r>
          </a:p>
          <a:p>
            <a:pPr>
              <a:lnSpc>
                <a:spcPct val="110000"/>
              </a:lnSpc>
            </a:pPr>
            <a:r>
              <a:rPr lang="en-US" sz="2000" dirty="0">
                <a:solidFill>
                  <a:schemeClr val="bg1"/>
                </a:solidFill>
                <a:sym typeface="+mn-ea"/>
              </a:rPr>
              <a:t>{</a:t>
            </a:r>
          </a:p>
          <a:p>
            <a:pPr>
              <a:lnSpc>
                <a:spcPct val="110000"/>
              </a:lnSpc>
            </a:pPr>
            <a:r>
              <a:rPr lang="en-US" sz="2000" dirty="0">
                <a:solidFill>
                  <a:schemeClr val="bg1"/>
                </a:solidFill>
                <a:sym typeface="+mn-ea"/>
              </a:rPr>
              <a:t>   </a:t>
            </a:r>
            <a:r>
              <a:rPr lang="en-US" sz="2000" b="1" dirty="0">
                <a:solidFill>
                  <a:srgbClr val="FFFF00"/>
                </a:solidFill>
                <a:sym typeface="+mn-ea"/>
              </a:rPr>
              <a:t> float marks[50];</a:t>
            </a:r>
          </a:p>
          <a:p>
            <a:pPr>
              <a:lnSpc>
                <a:spcPct val="110000"/>
              </a:lnSpc>
            </a:pPr>
            <a:r>
              <a:rPr lang="en-US" sz="2000" dirty="0">
                <a:solidFill>
                  <a:schemeClr val="bg1"/>
                </a:solidFill>
                <a:sym typeface="+mn-ea"/>
              </a:rPr>
              <a:t>    int i;</a:t>
            </a:r>
          </a:p>
          <a:p>
            <a:pPr>
              <a:lnSpc>
                <a:spcPct val="110000"/>
              </a:lnSpc>
            </a:pPr>
            <a:r>
              <a:rPr lang="en-US" sz="2000" dirty="0">
                <a:solidFill>
                  <a:schemeClr val="bg1"/>
                </a:solidFill>
                <a:sym typeface="+mn-ea"/>
              </a:rPr>
              <a:t>   </a:t>
            </a:r>
          </a:p>
          <a:p>
            <a:pPr>
              <a:lnSpc>
                <a:spcPct val="110000"/>
              </a:lnSpc>
            </a:pPr>
            <a:r>
              <a:rPr lang="en-US" sz="2000" dirty="0">
                <a:solidFill>
                  <a:schemeClr val="bg1"/>
                </a:solidFill>
                <a:sym typeface="+mn-ea"/>
              </a:rPr>
              <a:t>    for (i = 0; i &lt; 50; i++)</a:t>
            </a:r>
          </a:p>
          <a:p>
            <a:pPr>
              <a:lnSpc>
                <a:spcPct val="110000"/>
              </a:lnSpc>
            </a:pPr>
            <a:r>
              <a:rPr lang="en-US" sz="2000" dirty="0">
                <a:solidFill>
                  <a:schemeClr val="bg1"/>
                </a:solidFill>
                <a:sym typeface="+mn-ea"/>
              </a:rPr>
              <a:t>            scanf("%f", &amp;marks[i]);</a:t>
            </a:r>
          </a:p>
          <a:p>
            <a:pPr>
              <a:lnSpc>
                <a:spcPct val="110000"/>
              </a:lnSpc>
            </a:pPr>
            <a:r>
              <a:rPr lang="en-US" sz="2000" dirty="0">
                <a:solidFill>
                  <a:schemeClr val="bg1"/>
                </a:solidFill>
                <a:sym typeface="+mn-ea"/>
              </a:rPr>
              <a:t>   </a:t>
            </a:r>
          </a:p>
          <a:p>
            <a:pPr>
              <a:lnSpc>
                <a:spcPct val="110000"/>
              </a:lnSpc>
            </a:pPr>
            <a:r>
              <a:rPr lang="en-US" sz="2000" dirty="0">
                <a:solidFill>
                  <a:schemeClr val="bg1"/>
                </a:solidFill>
                <a:sym typeface="+mn-ea"/>
              </a:rPr>
              <a:t>    for (i = 0; i &lt; 5; i++)</a:t>
            </a:r>
          </a:p>
          <a:p>
            <a:pPr>
              <a:lnSpc>
                <a:spcPct val="110000"/>
              </a:lnSpc>
            </a:pPr>
            <a:r>
              <a:rPr lang="en-US" sz="2000" dirty="0">
                <a:solidFill>
                  <a:schemeClr val="bg1"/>
                </a:solidFill>
                <a:sym typeface="+mn-ea"/>
              </a:rPr>
              <a:t>            printf("%.2f ", marks[i]);</a:t>
            </a:r>
          </a:p>
          <a:p>
            <a:pPr>
              <a:lnSpc>
                <a:spcPct val="110000"/>
              </a:lnSpc>
            </a:pPr>
            <a:endParaRPr lang="en-US" sz="2000" dirty="0">
              <a:solidFill>
                <a:schemeClr val="bg1"/>
              </a:solidFill>
              <a:sym typeface="+mn-ea"/>
            </a:endParaRPr>
          </a:p>
          <a:p>
            <a:pPr>
              <a:lnSpc>
                <a:spcPct val="110000"/>
              </a:lnSpc>
            </a:pPr>
            <a:r>
              <a:rPr lang="en-US" sz="2000" dirty="0">
                <a:solidFill>
                  <a:schemeClr val="bg1"/>
                </a:solidFill>
                <a:sym typeface="+mn-ea"/>
              </a:rPr>
              <a:t>    return 0; </a:t>
            </a:r>
          </a:p>
          <a:p>
            <a:pPr>
              <a:lnSpc>
                <a:spcPct val="110000"/>
              </a:lnSpc>
            </a:pPr>
            <a:r>
              <a:rPr lang="en-US" sz="2000" dirty="0">
                <a:solidFill>
                  <a:schemeClr val="bg1"/>
                </a:solidFill>
                <a:sym typeface="+mn-ea"/>
              </a:rPr>
              <a:t>}</a:t>
            </a:r>
          </a:p>
        </p:txBody>
      </p:sp>
      <p:sp>
        <p:nvSpPr>
          <p:cNvPr id="3" name="Rectangle 2"/>
          <p:cNvSpPr/>
          <p:nvPr/>
        </p:nvSpPr>
        <p:spPr>
          <a:xfrm>
            <a:off x="4953000" y="2975425"/>
            <a:ext cx="3505200" cy="1983740"/>
          </a:xfrm>
          <a:prstGeom prst="rect">
            <a:avLst/>
          </a:prstGeom>
        </p:spPr>
        <p:txBody>
          <a:bodyPr wrap="square">
            <a:spAutoFit/>
          </a:bodyPr>
          <a:lstStyle/>
          <a:p>
            <a:pPr>
              <a:lnSpc>
                <a:spcPct val="150000"/>
              </a:lnSpc>
            </a:pPr>
            <a:r>
              <a:rPr lang="en-US" sz="2200" b="1" dirty="0">
                <a:solidFill>
                  <a:schemeClr val="tx1"/>
                </a:solidFill>
              </a:rPr>
              <a:t> </a:t>
            </a:r>
            <a:r>
              <a:rPr lang="en-US" sz="2000" b="1" dirty="0">
                <a:solidFill>
                  <a:schemeClr val="tx1"/>
                </a:solidFill>
              </a:rPr>
              <a:t>Input: </a:t>
            </a:r>
            <a:r>
              <a:rPr lang="en-US" sz="2000" dirty="0">
                <a:solidFill>
                  <a:schemeClr val="tx1"/>
                </a:solidFill>
              </a:rPr>
              <a:t> </a:t>
            </a:r>
          </a:p>
          <a:p>
            <a:pPr>
              <a:lnSpc>
                <a:spcPct val="150000"/>
              </a:lnSpc>
            </a:pPr>
            <a:r>
              <a:rPr lang="en-US" sz="2000" dirty="0">
                <a:solidFill>
                  <a:schemeClr val="tx1"/>
                </a:solidFill>
              </a:rPr>
              <a:t>40  50  60  70  30</a:t>
            </a:r>
          </a:p>
          <a:p>
            <a:pPr>
              <a:lnSpc>
                <a:spcPct val="150000"/>
              </a:lnSpc>
            </a:pPr>
            <a:r>
              <a:rPr lang="en-US" sz="2000" b="1" dirty="0">
                <a:solidFill>
                  <a:schemeClr val="tx1"/>
                </a:solidFill>
              </a:rPr>
              <a:t>Output:  </a:t>
            </a:r>
          </a:p>
          <a:p>
            <a:pPr>
              <a:lnSpc>
                <a:spcPct val="150000"/>
              </a:lnSpc>
            </a:pPr>
            <a:r>
              <a:rPr lang="en-US" sz="2000" dirty="0">
                <a:solidFill>
                  <a:schemeClr val="tx1"/>
                </a:solidFill>
              </a:rPr>
              <a:t>40.00  50.00  60.00 70.00  30.00</a:t>
            </a:r>
          </a:p>
        </p:txBody>
      </p:sp>
      <p:sp>
        <p:nvSpPr>
          <p:cNvPr id="12" name="Rectangle 11"/>
          <p:cNvSpPr/>
          <p:nvPr/>
        </p:nvSpPr>
        <p:spPr>
          <a:xfrm>
            <a:off x="4088130" y="306070"/>
            <a:ext cx="4935855" cy="2399665"/>
          </a:xfrm>
          <a:prstGeom prst="rect">
            <a:avLst/>
          </a:prstGeom>
          <a:noFill/>
          <a:ln w="9525">
            <a:noFill/>
          </a:ln>
        </p:spPr>
        <p:txBody>
          <a:bodyPr wrap="square">
            <a:spAutoFit/>
          </a:bodyPr>
          <a:lstStyle/>
          <a:p>
            <a:pPr>
              <a:lnSpc>
                <a:spcPct val="150000"/>
              </a:lnSpc>
            </a:pPr>
            <a:r>
              <a:rPr lang="en-US" sz="2000" dirty="0">
                <a:latin typeface="Calibri" panose="020F0502020204030204" charset="0"/>
              </a:rPr>
              <a:t>Once the variable is declared, memory is allocated during compile time (by compiler).</a:t>
            </a:r>
          </a:p>
          <a:p>
            <a:pPr>
              <a:lnSpc>
                <a:spcPct val="150000"/>
              </a:lnSpc>
            </a:pPr>
            <a:endParaRPr lang="en-US" sz="2000" dirty="0">
              <a:latin typeface="Calibri" panose="020F0502020204030204" charset="0"/>
            </a:endParaRPr>
          </a:p>
          <a:p>
            <a:pPr>
              <a:lnSpc>
                <a:spcPct val="150000"/>
              </a:lnSpc>
            </a:pPr>
            <a:r>
              <a:rPr lang="en-US" sz="2000" dirty="0">
                <a:latin typeface="Calibri" panose="020F0502020204030204" charset="0"/>
              </a:rPr>
              <a:t>(Based on storage class, place of memory will be choosen)</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 calcmode="lin" valueType="num">
                                      <p:cBhvr>
                                        <p:cTn id="26" dur="1000" fill="hold"/>
                                        <p:tgtEl>
                                          <p:spTgt spid="12">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1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925378" y="299403"/>
            <a:ext cx="4071937" cy="3276600"/>
          </a:xfrm>
          <a:prstGeom prst="rect">
            <a:avLst/>
          </a:prstGeom>
          <a:noFill/>
          <a:ln w="9525">
            <a:noFill/>
          </a:ln>
        </p:spPr>
        <p:txBody>
          <a:bodyPr>
            <a:spAutoFit/>
          </a:bodyPr>
          <a:lstStyle/>
          <a:p>
            <a:pPr>
              <a:lnSpc>
                <a:spcPct val="150000"/>
              </a:lnSpc>
            </a:pPr>
            <a:endParaRPr dirty="0">
              <a:solidFill>
                <a:schemeClr val="tx1"/>
              </a:solidFill>
              <a:latin typeface="Calibri" panose="020F0502020204030204" charset="0"/>
              <a:sym typeface="+mn-ea"/>
            </a:endParaRPr>
          </a:p>
          <a:p>
            <a:pPr>
              <a:lnSpc>
                <a:spcPct val="150000"/>
              </a:lnSpc>
            </a:pPr>
            <a:endParaRPr sz="1600" dirty="0">
              <a:solidFill>
                <a:schemeClr val="tx1"/>
              </a:solidFill>
              <a:latin typeface="Calibri" panose="020F0502020204030204" charset="0"/>
              <a:sym typeface="+mn-ea"/>
            </a:endParaRPr>
          </a:p>
          <a:p>
            <a:pPr>
              <a:lnSpc>
                <a:spcPct val="150000"/>
              </a:lnSpc>
            </a:pPr>
            <a:endParaRPr sz="1400"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a:p>
            <a:pPr>
              <a:lnSpc>
                <a:spcPct val="150000"/>
              </a:lnSpc>
            </a:pPr>
            <a:endParaRPr dirty="0">
              <a:solidFill>
                <a:schemeClr val="tx1"/>
              </a:solidFill>
              <a:latin typeface="Calibri" panose="020F0502020204030204" charset="0"/>
              <a:sym typeface="+mn-ea"/>
            </a:endParaRPr>
          </a:p>
        </p:txBody>
      </p:sp>
      <p:sp>
        <p:nvSpPr>
          <p:cNvPr id="5" name="Text Box 4"/>
          <p:cNvSpPr txBox="1"/>
          <p:nvPr/>
        </p:nvSpPr>
        <p:spPr>
          <a:xfrm>
            <a:off x="335915" y="819785"/>
            <a:ext cx="8355330" cy="2399665"/>
          </a:xfrm>
          <a:prstGeom prst="rect">
            <a:avLst/>
          </a:prstGeom>
          <a:noFill/>
        </p:spPr>
        <p:txBody>
          <a:bodyPr wrap="square" rtlCol="0" anchor="t">
            <a:spAutoFit/>
          </a:bodyPr>
          <a:lstStyle/>
          <a:p>
            <a:pPr>
              <a:lnSpc>
                <a:spcPct val="150000"/>
              </a:lnSpc>
            </a:pPr>
            <a:r>
              <a:rPr lang="en-US" sz="2000" b="1" dirty="0">
                <a:solidFill>
                  <a:schemeClr val="tx1"/>
                </a:solidFill>
                <a:latin typeface="Calibri" panose="020F0502020204030204" charset="0"/>
                <a:sym typeface="+mn-ea"/>
              </a:rPr>
              <a:t>Output:</a:t>
            </a:r>
          </a:p>
          <a:p>
            <a:pPr>
              <a:lnSpc>
                <a:spcPct val="150000"/>
              </a:lnSpc>
            </a:pPr>
            <a:r>
              <a:rPr sz="2000" dirty="0">
                <a:solidFill>
                  <a:schemeClr val="tx1"/>
                </a:solidFill>
                <a:latin typeface="Calibri" panose="020F0502020204030204" charset="0"/>
                <a:sym typeface="+mn-ea"/>
              </a:rPr>
              <a:t>Enter size of array </a:t>
            </a:r>
            <a:r>
              <a:rPr lang="en-US" sz="2000" dirty="0">
                <a:solidFill>
                  <a:schemeClr val="tx1"/>
                </a:solidFill>
                <a:latin typeface="Calibri" panose="020F0502020204030204" charset="0"/>
                <a:sym typeface="+mn-ea"/>
              </a:rPr>
              <a:t>to allocate</a:t>
            </a:r>
            <a:r>
              <a:rPr sz="2000" dirty="0">
                <a:solidFill>
                  <a:schemeClr val="tx1"/>
                </a:solidFill>
                <a:latin typeface="Calibri" panose="020F0502020204030204" charset="0"/>
                <a:sym typeface="+mn-ea"/>
              </a:rPr>
              <a:t>:   </a:t>
            </a:r>
            <a:r>
              <a:rPr lang="en-US" sz="2000" dirty="0">
                <a:solidFill>
                  <a:schemeClr val="tx1"/>
                </a:solidFill>
                <a:latin typeface="Calibri" panose="020F0502020204030204" charset="0"/>
                <a:sym typeface="+mn-ea"/>
              </a:rPr>
              <a:t>4</a:t>
            </a:r>
          </a:p>
          <a:p>
            <a:pPr>
              <a:lnSpc>
                <a:spcPct val="150000"/>
              </a:lnSpc>
            </a:pPr>
            <a:r>
              <a:rPr sz="2000" dirty="0">
                <a:solidFill>
                  <a:schemeClr val="tx1"/>
                </a:solidFill>
                <a:latin typeface="Calibri" panose="020F0502020204030204" charset="0"/>
                <a:sym typeface="+mn-ea"/>
              </a:rPr>
              <a:t>Address of allocated memory:   38</a:t>
            </a:r>
            <a:r>
              <a:rPr sz="2000" b="1" dirty="0">
                <a:solidFill>
                  <a:schemeClr val="tx1"/>
                </a:solidFill>
                <a:latin typeface="Calibri" panose="020F0502020204030204" charset="0"/>
                <a:sym typeface="+mn-ea"/>
              </a:rPr>
              <a:t>08   </a:t>
            </a:r>
            <a:r>
              <a:rPr sz="2000" dirty="0">
                <a:solidFill>
                  <a:schemeClr val="tx1"/>
                </a:solidFill>
                <a:latin typeface="Calibri" panose="020F0502020204030204" charset="0"/>
                <a:sym typeface="+mn-ea"/>
              </a:rPr>
              <a:t>38</a:t>
            </a:r>
            <a:r>
              <a:rPr lang="en-US" sz="2000" b="1" dirty="0">
                <a:solidFill>
                  <a:schemeClr val="tx1"/>
                </a:solidFill>
                <a:latin typeface="Calibri" panose="020F0502020204030204" charset="0"/>
                <a:sym typeface="+mn-ea"/>
              </a:rPr>
              <a:t>12  </a:t>
            </a:r>
            <a:r>
              <a:rPr lang="en-US" sz="2000" dirty="0">
                <a:solidFill>
                  <a:schemeClr val="tx1"/>
                </a:solidFill>
                <a:latin typeface="Calibri" panose="020F0502020204030204" charset="0"/>
                <a:sym typeface="+mn-ea"/>
              </a:rPr>
              <a:t> 38</a:t>
            </a:r>
            <a:r>
              <a:rPr lang="en-US" sz="2000" b="1" dirty="0">
                <a:solidFill>
                  <a:schemeClr val="tx1"/>
                </a:solidFill>
                <a:latin typeface="Calibri" panose="020F0502020204030204" charset="0"/>
                <a:sym typeface="+mn-ea"/>
              </a:rPr>
              <a:t>16</a:t>
            </a:r>
            <a:r>
              <a:rPr lang="en-US" sz="2000" dirty="0">
                <a:solidFill>
                  <a:schemeClr val="tx1"/>
                </a:solidFill>
                <a:latin typeface="Calibri" panose="020F0502020204030204" charset="0"/>
                <a:sym typeface="+mn-ea"/>
              </a:rPr>
              <a:t>   38</a:t>
            </a:r>
            <a:r>
              <a:rPr lang="en-US" sz="2000" b="1" dirty="0">
                <a:solidFill>
                  <a:schemeClr val="tx1"/>
                </a:solidFill>
                <a:latin typeface="Calibri" panose="020F0502020204030204" charset="0"/>
                <a:sym typeface="+mn-ea"/>
              </a:rPr>
              <a:t>20</a:t>
            </a:r>
          </a:p>
          <a:p>
            <a:pPr>
              <a:lnSpc>
                <a:spcPct val="150000"/>
              </a:lnSpc>
            </a:pPr>
            <a:r>
              <a:rPr lang="en-US" sz="2000" dirty="0">
                <a:solidFill>
                  <a:schemeClr val="tx1"/>
                </a:solidFill>
                <a:latin typeface="Calibri" panose="020F0502020204030204" charset="0"/>
                <a:sym typeface="+mn-ea"/>
              </a:rPr>
              <a:t>Enter the size of array to reallocate:   7</a:t>
            </a:r>
          </a:p>
          <a:p>
            <a:pPr>
              <a:lnSpc>
                <a:spcPct val="150000"/>
              </a:lnSpc>
            </a:pPr>
            <a:r>
              <a:rPr sz="2000" dirty="0">
                <a:latin typeface="Calibri" panose="020F0502020204030204" charset="0"/>
                <a:sym typeface="+mn-ea"/>
              </a:rPr>
              <a:t>Address of </a:t>
            </a:r>
            <a:r>
              <a:rPr lang="en-US" sz="2000" dirty="0">
                <a:latin typeface="Calibri" panose="020F0502020204030204" charset="0"/>
                <a:sym typeface="+mn-ea"/>
              </a:rPr>
              <a:t>re</a:t>
            </a:r>
            <a:r>
              <a:rPr sz="2000" dirty="0">
                <a:latin typeface="Calibri" panose="020F0502020204030204" charset="0"/>
                <a:sym typeface="+mn-ea"/>
              </a:rPr>
              <a:t>allocated memory:   38</a:t>
            </a:r>
            <a:r>
              <a:rPr sz="2000" b="1" dirty="0">
                <a:latin typeface="Calibri" panose="020F0502020204030204" charset="0"/>
                <a:sym typeface="+mn-ea"/>
              </a:rPr>
              <a:t>08</a:t>
            </a:r>
            <a:r>
              <a:rPr sz="2000" dirty="0">
                <a:latin typeface="Calibri" panose="020F0502020204030204" charset="0"/>
                <a:sym typeface="+mn-ea"/>
              </a:rPr>
              <a:t>   38</a:t>
            </a:r>
            <a:r>
              <a:rPr lang="en-US" sz="2000" b="1" dirty="0">
                <a:latin typeface="Calibri" panose="020F0502020204030204" charset="0"/>
                <a:sym typeface="+mn-ea"/>
              </a:rPr>
              <a:t>12</a:t>
            </a:r>
            <a:r>
              <a:rPr lang="en-US" sz="2000" dirty="0">
                <a:latin typeface="Calibri" panose="020F0502020204030204" charset="0"/>
                <a:sym typeface="+mn-ea"/>
              </a:rPr>
              <a:t>   38</a:t>
            </a:r>
            <a:r>
              <a:rPr lang="en-US" sz="2000" b="1" dirty="0">
                <a:latin typeface="Calibri" panose="020F0502020204030204" charset="0"/>
                <a:sym typeface="+mn-ea"/>
              </a:rPr>
              <a:t>16 </a:t>
            </a:r>
            <a:r>
              <a:rPr lang="en-US" sz="2000" dirty="0">
                <a:latin typeface="Calibri" panose="020F0502020204030204" charset="0"/>
                <a:sym typeface="+mn-ea"/>
              </a:rPr>
              <a:t>  38</a:t>
            </a:r>
            <a:r>
              <a:rPr lang="en-US" sz="2000" b="1" dirty="0">
                <a:latin typeface="Calibri" panose="020F0502020204030204" charset="0"/>
                <a:sym typeface="+mn-ea"/>
              </a:rPr>
              <a:t>20  </a:t>
            </a:r>
            <a:r>
              <a:rPr lang="en-US" sz="2000" dirty="0">
                <a:latin typeface="Calibri" panose="020F0502020204030204" charset="0"/>
                <a:sym typeface="+mn-ea"/>
              </a:rPr>
              <a:t> 38</a:t>
            </a:r>
            <a:r>
              <a:rPr lang="en-US" sz="2000" b="1" dirty="0">
                <a:latin typeface="Calibri" panose="020F0502020204030204" charset="0"/>
                <a:sym typeface="+mn-ea"/>
              </a:rPr>
              <a:t>24</a:t>
            </a:r>
            <a:r>
              <a:rPr lang="en-US" sz="2000" dirty="0">
                <a:latin typeface="Calibri" panose="020F0502020204030204" charset="0"/>
                <a:sym typeface="+mn-ea"/>
              </a:rPr>
              <a:t>   38</a:t>
            </a:r>
            <a:r>
              <a:rPr lang="en-US" sz="2000" b="1" dirty="0">
                <a:latin typeface="Calibri" panose="020F0502020204030204" charset="0"/>
                <a:sym typeface="+mn-ea"/>
              </a:rPr>
              <a:t>28 </a:t>
            </a:r>
            <a:r>
              <a:rPr lang="en-US" sz="2000" dirty="0">
                <a:latin typeface="Calibri" panose="020F0502020204030204" charset="0"/>
                <a:sym typeface="+mn-ea"/>
              </a:rPr>
              <a:t>  38</a:t>
            </a:r>
            <a:r>
              <a:rPr lang="en-US" sz="2000" b="1" dirty="0">
                <a:latin typeface="Calibri" panose="020F0502020204030204" charset="0"/>
                <a:sym typeface="+mn-ea"/>
              </a:rPr>
              <a:t>32</a:t>
            </a:r>
            <a:endParaRPr lang="en-US" sz="2000" b="1" dirty="0">
              <a:solidFill>
                <a:schemeClr val="tx1"/>
              </a:solidFill>
              <a:latin typeface="Calibri" panose="020F0502020204030204" charset="0"/>
              <a:sym typeface="+mn-ea"/>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336415"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10490" y="473710"/>
            <a:ext cx="3940810" cy="4246245"/>
          </a:xfrm>
          <a:prstGeom prst="rect">
            <a:avLst/>
          </a:prstGeom>
          <a:noFill/>
        </p:spPr>
        <p:txBody>
          <a:bodyPr wrap="square" rtlCol="0" anchor="t">
            <a:spAutoFit/>
          </a:bodyPr>
          <a:lstStyle/>
          <a:p>
            <a:pPr>
              <a:lnSpc>
                <a:spcPct val="150000"/>
              </a:lnSpc>
            </a:pPr>
            <a:r>
              <a:rPr lang="en-US" sz="2000">
                <a:solidFill>
                  <a:schemeClr val="bg1"/>
                </a:solidFill>
              </a:rPr>
              <a:t>#include&lt;stdio.h&gt;</a:t>
            </a:r>
          </a:p>
          <a:p>
            <a:pPr>
              <a:lnSpc>
                <a:spcPct val="150000"/>
              </a:lnSpc>
            </a:pPr>
            <a:r>
              <a:rPr lang="en-US" sz="2000">
                <a:solidFill>
                  <a:schemeClr val="bg1"/>
                </a:solidFill>
              </a:rPr>
              <a:t>   int main()</a:t>
            </a:r>
          </a:p>
          <a:p>
            <a:pPr>
              <a:lnSpc>
                <a:spcPct val="150000"/>
              </a:lnSpc>
            </a:pPr>
            <a:r>
              <a:rPr lang="en-US" sz="2000">
                <a:solidFill>
                  <a:schemeClr val="bg1"/>
                </a:solidFill>
              </a:rPr>
              <a:t>   {</a:t>
            </a:r>
          </a:p>
          <a:p>
            <a:pPr>
              <a:lnSpc>
                <a:spcPct val="150000"/>
              </a:lnSpc>
            </a:pPr>
            <a:r>
              <a:rPr lang="en-US" sz="2000">
                <a:solidFill>
                  <a:schemeClr val="bg1"/>
                </a:solidFill>
              </a:rPr>
              <a:t>       int *ptr;</a:t>
            </a:r>
          </a:p>
          <a:p>
            <a:pPr>
              <a:lnSpc>
                <a:spcPct val="150000"/>
              </a:lnSpc>
            </a:pPr>
            <a:r>
              <a:rPr lang="en-US" sz="2000">
                <a:solidFill>
                  <a:schemeClr val="bg1"/>
                </a:solidFill>
              </a:rPr>
              <a:t>       ptr = (int *)calloc(1,sizeof(int));</a:t>
            </a:r>
          </a:p>
          <a:p>
            <a:pPr>
              <a:lnSpc>
                <a:spcPct val="150000"/>
              </a:lnSpc>
            </a:pPr>
            <a:r>
              <a:rPr lang="en-US" sz="2000">
                <a:solidFill>
                  <a:schemeClr val="bg1"/>
                </a:solidFill>
              </a:rPr>
              <a:t>       *ptr = 10;</a:t>
            </a:r>
          </a:p>
          <a:p>
            <a:pPr>
              <a:lnSpc>
                <a:spcPct val="150000"/>
              </a:lnSpc>
            </a:pPr>
            <a:r>
              <a:rPr lang="en-US" sz="2000">
                <a:solidFill>
                  <a:schemeClr val="bg1"/>
                </a:solidFill>
              </a:rPr>
              <a:t>       printf("%d\n",*ptr);</a:t>
            </a:r>
          </a:p>
          <a:p>
            <a:pPr>
              <a:lnSpc>
                <a:spcPct val="150000"/>
              </a:lnSpc>
            </a:pPr>
            <a:r>
              <a:rPr lang="en-US" sz="2000">
                <a:solidFill>
                  <a:schemeClr val="bg1"/>
                </a:solidFill>
              </a:rPr>
              <a:t>       return 0;</a:t>
            </a:r>
          </a:p>
          <a:p>
            <a:pPr>
              <a:lnSpc>
                <a:spcPct val="150000"/>
              </a:lnSpc>
            </a:pPr>
            <a:r>
              <a:rPr lang="en-US" sz="2000">
                <a:solidFill>
                  <a:schemeClr val="bg1"/>
                </a:solidFill>
              </a:rPr>
              <a:t>   }</a:t>
            </a:r>
          </a:p>
        </p:txBody>
      </p:sp>
      <p:sp>
        <p:nvSpPr>
          <p:cNvPr id="6" name="Text Box 5"/>
          <p:cNvSpPr txBox="1"/>
          <p:nvPr/>
        </p:nvSpPr>
        <p:spPr>
          <a:xfrm>
            <a:off x="4728210" y="2244725"/>
            <a:ext cx="2075815" cy="2306955"/>
          </a:xfrm>
          <a:prstGeom prst="rect">
            <a:avLst/>
          </a:prstGeom>
          <a:noFill/>
        </p:spPr>
        <p:txBody>
          <a:bodyPr wrap="square" rtlCol="0" anchor="t">
            <a:spAutoFit/>
          </a:bodyPr>
          <a:lstStyle/>
          <a:p>
            <a:pPr marL="342900" indent="-342900">
              <a:lnSpc>
                <a:spcPct val="200000"/>
              </a:lnSpc>
              <a:buFont typeface="+mj-lt"/>
              <a:buAutoNum type="alphaLcParenR"/>
            </a:pPr>
            <a:r>
              <a:rPr lang="en-US">
                <a:solidFill>
                  <a:schemeClr val="tx1"/>
                </a:solidFill>
              </a:rPr>
              <a:t>0</a:t>
            </a:r>
          </a:p>
          <a:p>
            <a:pPr marL="342900" indent="-342900">
              <a:lnSpc>
                <a:spcPct val="200000"/>
              </a:lnSpc>
              <a:buFont typeface="+mj-lt"/>
              <a:buAutoNum type="alphaLcParenR"/>
            </a:pPr>
            <a:r>
              <a:rPr lang="en-US">
                <a:solidFill>
                  <a:schemeClr val="tx1"/>
                </a:solidFill>
              </a:rPr>
              <a:t>-1</a:t>
            </a:r>
          </a:p>
          <a:p>
            <a:pPr marL="342900" indent="-342900">
              <a:lnSpc>
                <a:spcPct val="200000"/>
              </a:lnSpc>
              <a:buFont typeface="+mj-lt"/>
              <a:buAutoNum type="alphaLcParenR"/>
            </a:pPr>
            <a:r>
              <a:rPr lang="en-US">
                <a:solidFill>
                  <a:schemeClr val="tx1"/>
                </a:solidFill>
              </a:rPr>
              <a:t>10</a:t>
            </a:r>
          </a:p>
          <a:p>
            <a:pPr marL="342900" indent="-342900">
              <a:lnSpc>
                <a:spcPct val="200000"/>
              </a:lnSpc>
              <a:buFont typeface="+mj-lt"/>
              <a:buAutoNum type="alphaLcParenR"/>
            </a:pPr>
            <a:r>
              <a:rPr lang="en-US">
                <a:solidFill>
                  <a:schemeClr val="tx1"/>
                </a:solidFill>
              </a:rPr>
              <a:t>Error</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732145" y="388683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80</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05130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10490" y="487045"/>
            <a:ext cx="3940810" cy="3784600"/>
          </a:xfrm>
          <a:prstGeom prst="rect">
            <a:avLst/>
          </a:prstGeom>
          <a:noFill/>
        </p:spPr>
        <p:txBody>
          <a:bodyPr wrap="square" rtlCol="0" anchor="t">
            <a:spAutoFit/>
          </a:bodyPr>
          <a:lstStyle/>
          <a:p>
            <a:pPr>
              <a:lnSpc>
                <a:spcPct val="150000"/>
              </a:lnSpc>
            </a:pPr>
            <a:r>
              <a:rPr lang="en-US" sz="2000">
                <a:solidFill>
                  <a:schemeClr val="bg1"/>
                </a:solidFill>
              </a:rPr>
              <a:t>#include&lt;stdio.h&gt;</a:t>
            </a:r>
          </a:p>
          <a:p>
            <a:pPr>
              <a:lnSpc>
                <a:spcPct val="150000"/>
              </a:lnSpc>
            </a:pPr>
            <a:r>
              <a:rPr lang="en-US" sz="2000">
                <a:solidFill>
                  <a:schemeClr val="bg1"/>
                </a:solidFill>
              </a:rPr>
              <a:t>#include&lt;stdlib.h&gt;</a:t>
            </a:r>
          </a:p>
          <a:p>
            <a:pPr>
              <a:lnSpc>
                <a:spcPct val="150000"/>
              </a:lnSpc>
            </a:pPr>
            <a:r>
              <a:rPr lang="en-US" sz="2000">
                <a:solidFill>
                  <a:schemeClr val="bg1"/>
                </a:solidFill>
              </a:rPr>
              <a:t> int i;</a:t>
            </a: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int j;</a:t>
            </a:r>
          </a:p>
          <a:p>
            <a:pPr>
              <a:lnSpc>
                <a:spcPct val="150000"/>
              </a:lnSpc>
            </a:pPr>
            <a:r>
              <a:rPr lang="en-US" sz="2000">
                <a:solidFill>
                  <a:schemeClr val="bg1"/>
                </a:solidFill>
              </a:rPr>
              <a:t>    int *k = (int *) malloc (sizeof(int));</a:t>
            </a:r>
          </a:p>
          <a:p>
            <a:pPr>
              <a:lnSpc>
                <a:spcPct val="150000"/>
              </a:lnSpc>
            </a:pPr>
            <a:r>
              <a:rPr lang="en-US" sz="2000">
                <a:solidFill>
                  <a:schemeClr val="bg1"/>
                </a:solidFill>
              </a:rPr>
              <a:t>}</a:t>
            </a:r>
          </a:p>
        </p:txBody>
      </p:sp>
      <p:sp>
        <p:nvSpPr>
          <p:cNvPr id="6" name="Text Box 5"/>
          <p:cNvSpPr txBox="1"/>
          <p:nvPr/>
        </p:nvSpPr>
        <p:spPr>
          <a:xfrm>
            <a:off x="4107815" y="541655"/>
            <a:ext cx="4689475" cy="4246245"/>
          </a:xfrm>
          <a:prstGeom prst="rect">
            <a:avLst/>
          </a:prstGeom>
          <a:noFill/>
        </p:spPr>
        <p:txBody>
          <a:bodyPr wrap="square" rtlCol="0" anchor="t">
            <a:spAutoFit/>
          </a:bodyPr>
          <a:lstStyle/>
          <a:p>
            <a:pPr marL="342900" indent="-342900">
              <a:lnSpc>
                <a:spcPct val="150000"/>
              </a:lnSpc>
              <a:buFont typeface="+mj-lt"/>
              <a:buAutoNum type="alphaLcParenR"/>
            </a:pPr>
            <a:r>
              <a:rPr lang="en-US">
                <a:solidFill>
                  <a:schemeClr val="tx1"/>
                </a:solidFill>
              </a:rPr>
              <a:t>i, j and k are stored in stack segment</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i and j are stored in stack segment. k is stored on heap.</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i is stored in data segment, j is stored in stack segment. k is stored on heap.</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j is stored in BSS part of data segment, i is stored in stack segment. k is stored on heap</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889875" y="287718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81</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728845"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16205" y="484505"/>
            <a:ext cx="4612005" cy="4246245"/>
          </a:xfrm>
          <a:prstGeom prst="rect">
            <a:avLst/>
          </a:prstGeom>
          <a:noFill/>
        </p:spPr>
        <p:txBody>
          <a:bodyPr wrap="square" rtlCol="0" anchor="t">
            <a:spAutoFit/>
          </a:bodyPr>
          <a:lstStyle/>
          <a:p>
            <a:pPr>
              <a:lnSpc>
                <a:spcPct val="150000"/>
              </a:lnSpc>
            </a:pPr>
            <a:r>
              <a:rPr lang="en-US" sz="2000">
                <a:solidFill>
                  <a:schemeClr val="bg1"/>
                </a:solidFill>
              </a:rPr>
              <a:t>What is the problem with following code?</a:t>
            </a:r>
          </a:p>
          <a:p>
            <a:pPr>
              <a:lnSpc>
                <a:spcPct val="150000"/>
              </a:lnSpc>
            </a:pPr>
            <a:r>
              <a:rPr lang="en-US" sz="2000">
                <a:solidFill>
                  <a:schemeClr val="bg1"/>
                </a:solidFill>
              </a:rPr>
              <a:t>#include&lt;stdio.h&gt;</a:t>
            </a:r>
          </a:p>
          <a:p>
            <a:pPr>
              <a:lnSpc>
                <a:spcPct val="150000"/>
              </a:lnSpc>
            </a:pPr>
            <a:r>
              <a:rPr lang="en-US" sz="2000">
                <a:solidFill>
                  <a:schemeClr val="bg1"/>
                </a:solidFill>
                <a:sym typeface="+mn-ea"/>
              </a:rPr>
              <a:t>#include&lt;stdlib.h&gt;</a:t>
            </a:r>
            <a:endParaRPr lang="en-US" sz="2000">
              <a:solidFill>
                <a:schemeClr val="bg1"/>
              </a:solidFill>
            </a:endParaRPr>
          </a:p>
          <a:p>
            <a:pPr>
              <a:lnSpc>
                <a:spcPct val="150000"/>
              </a:lnSpc>
            </a:pPr>
            <a:r>
              <a:rPr lang="en-US" sz="2000">
                <a:solidFill>
                  <a:schemeClr val="bg1"/>
                </a:solidFill>
              </a:rPr>
              <a:t>int main()</a:t>
            </a:r>
          </a:p>
          <a:p>
            <a:pPr>
              <a:lnSpc>
                <a:spcPct val="150000"/>
              </a:lnSpc>
            </a:pPr>
            <a:r>
              <a:rPr lang="en-US" sz="2000">
                <a:solidFill>
                  <a:schemeClr val="bg1"/>
                </a:solidFill>
              </a:rPr>
              <a:t>{</a:t>
            </a:r>
          </a:p>
          <a:p>
            <a:pPr>
              <a:lnSpc>
                <a:spcPct val="150000"/>
              </a:lnSpc>
            </a:pPr>
            <a:r>
              <a:rPr lang="en-US" sz="2000">
                <a:solidFill>
                  <a:schemeClr val="bg1"/>
                </a:solidFill>
              </a:rPr>
              <a:t>    int *p = (int *)malloc(sizeof(int));</a:t>
            </a:r>
          </a:p>
          <a:p>
            <a:pPr>
              <a:lnSpc>
                <a:spcPct val="150000"/>
              </a:lnSpc>
            </a:pPr>
            <a:r>
              <a:rPr lang="en-US" sz="2000">
                <a:solidFill>
                  <a:schemeClr val="bg1"/>
                </a:solidFill>
              </a:rPr>
              <a:t>     p = NULL;</a:t>
            </a:r>
          </a:p>
          <a:p>
            <a:pPr>
              <a:lnSpc>
                <a:spcPct val="150000"/>
              </a:lnSpc>
            </a:pPr>
            <a:r>
              <a:rPr lang="en-US" sz="2000">
                <a:solidFill>
                  <a:schemeClr val="bg1"/>
                </a:solidFill>
              </a:rPr>
              <a:t>     free(p);</a:t>
            </a:r>
          </a:p>
          <a:p>
            <a:pPr>
              <a:lnSpc>
                <a:spcPct val="150000"/>
              </a:lnSpc>
            </a:pPr>
            <a:r>
              <a:rPr lang="en-US" sz="2000">
                <a:solidFill>
                  <a:schemeClr val="bg1"/>
                </a:solidFill>
              </a:rPr>
              <a:t>}</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826250" y="2050415"/>
            <a:ext cx="644525" cy="553085"/>
          </a:xfrm>
          <a:prstGeom prst="rect">
            <a:avLst/>
          </a:prstGeom>
          <a:noFill/>
        </p:spPr>
      </p:pic>
      <p:sp>
        <p:nvSpPr>
          <p:cNvPr id="2" name="Text Box 1"/>
          <p:cNvSpPr txBox="1"/>
          <p:nvPr/>
        </p:nvSpPr>
        <p:spPr>
          <a:xfrm>
            <a:off x="4979035" y="895985"/>
            <a:ext cx="3683000" cy="3830955"/>
          </a:xfrm>
          <a:prstGeom prst="rect">
            <a:avLst/>
          </a:prstGeom>
          <a:noFill/>
        </p:spPr>
        <p:txBody>
          <a:bodyPr wrap="square" rtlCol="0" anchor="t">
            <a:spAutoFit/>
          </a:bodyPr>
          <a:lstStyle/>
          <a:p>
            <a:pPr marL="342900" indent="-342900">
              <a:lnSpc>
                <a:spcPct val="150000"/>
              </a:lnSpc>
              <a:buFont typeface="+mj-lt"/>
              <a:buAutoNum type="alphaLcParenR"/>
            </a:pPr>
            <a:r>
              <a:rPr lang="en-US">
                <a:solidFill>
                  <a:schemeClr val="tx1"/>
                </a:solidFill>
              </a:rPr>
              <a:t>Compiler Error: free can't be applied on NULL pointer</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Memory Leak</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Dangling Pointer</a:t>
            </a:r>
          </a:p>
          <a:p>
            <a:pPr marL="342900" indent="-342900">
              <a:lnSpc>
                <a:spcPct val="150000"/>
              </a:lnSpc>
              <a:buFont typeface="+mj-lt"/>
              <a:buAutoNum type="alphaLcParenR"/>
            </a:pPr>
            <a:endParaRPr lang="en-US">
              <a:solidFill>
                <a:schemeClr val="tx1"/>
              </a:solidFill>
            </a:endParaRPr>
          </a:p>
          <a:p>
            <a:pPr marL="342900" indent="-342900">
              <a:lnSpc>
                <a:spcPct val="150000"/>
              </a:lnSpc>
              <a:buFont typeface="+mj-lt"/>
              <a:buAutoNum type="alphaLcParenR"/>
            </a:pPr>
            <a:r>
              <a:rPr lang="en-US">
                <a:solidFill>
                  <a:schemeClr val="tx1"/>
                </a:solidFill>
              </a:rPr>
              <a:t>The program may crash as free() is called for NULL pointer.</a:t>
            </a:r>
          </a:p>
        </p:txBody>
      </p:sp>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82</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336415"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96520" y="1062990"/>
            <a:ext cx="3940810" cy="1014730"/>
          </a:xfrm>
          <a:prstGeom prst="rect">
            <a:avLst/>
          </a:prstGeom>
          <a:noFill/>
        </p:spPr>
        <p:txBody>
          <a:bodyPr wrap="square" rtlCol="0" anchor="t">
            <a:spAutoFit/>
          </a:bodyPr>
          <a:lstStyle/>
          <a:p>
            <a:pPr>
              <a:lnSpc>
                <a:spcPct val="150000"/>
              </a:lnSpc>
            </a:pPr>
            <a:r>
              <a:rPr lang="en-US" sz="2000">
                <a:solidFill>
                  <a:schemeClr val="bg1"/>
                </a:solidFill>
              </a:rPr>
              <a:t>What is the return type of malloc() or calloc()?</a:t>
            </a:r>
          </a:p>
        </p:txBody>
      </p:sp>
      <p:sp>
        <p:nvSpPr>
          <p:cNvPr id="6" name="Text Box 5"/>
          <p:cNvSpPr txBox="1"/>
          <p:nvPr/>
        </p:nvSpPr>
        <p:spPr>
          <a:xfrm>
            <a:off x="4728210" y="2244725"/>
            <a:ext cx="4075430" cy="2306955"/>
          </a:xfrm>
          <a:prstGeom prst="rect">
            <a:avLst/>
          </a:prstGeom>
          <a:noFill/>
        </p:spPr>
        <p:txBody>
          <a:bodyPr wrap="square" rtlCol="0" anchor="t">
            <a:spAutoFit/>
          </a:bodyPr>
          <a:lstStyle/>
          <a:p>
            <a:pPr marL="342900" indent="-342900">
              <a:lnSpc>
                <a:spcPct val="200000"/>
              </a:lnSpc>
              <a:buFont typeface="+mj-lt"/>
              <a:buAutoNum type="alphaLcParenR"/>
            </a:pPr>
            <a:r>
              <a:rPr lang="en-US">
                <a:solidFill>
                  <a:schemeClr val="tx1"/>
                </a:solidFill>
              </a:rPr>
              <a:t>void **</a:t>
            </a:r>
          </a:p>
          <a:p>
            <a:pPr marL="342900" indent="-342900">
              <a:lnSpc>
                <a:spcPct val="200000"/>
              </a:lnSpc>
              <a:buFont typeface="+mj-lt"/>
              <a:buAutoNum type="alphaLcParenR"/>
            </a:pPr>
            <a:r>
              <a:rPr lang="en-US">
                <a:sym typeface="+mn-ea"/>
              </a:rPr>
              <a:t>void *</a:t>
            </a:r>
            <a:endParaRPr lang="en-US">
              <a:solidFill>
                <a:schemeClr val="tx1"/>
              </a:solidFill>
            </a:endParaRPr>
          </a:p>
          <a:p>
            <a:pPr marL="342900" indent="-342900">
              <a:lnSpc>
                <a:spcPct val="200000"/>
              </a:lnSpc>
              <a:buFont typeface="+mj-lt"/>
              <a:buAutoNum type="alphaLcParenR"/>
            </a:pPr>
            <a:r>
              <a:rPr lang="en-US">
                <a:solidFill>
                  <a:schemeClr val="tx1"/>
                </a:solidFill>
              </a:rPr>
              <a:t>int *</a:t>
            </a:r>
          </a:p>
          <a:p>
            <a:pPr marL="342900" indent="-342900">
              <a:lnSpc>
                <a:spcPct val="200000"/>
              </a:lnSpc>
              <a:buFont typeface="+mj-lt"/>
              <a:buAutoNum type="alphaLcParenR"/>
            </a:pPr>
            <a:r>
              <a:rPr lang="en-US">
                <a:solidFill>
                  <a:schemeClr val="tx1"/>
                </a:solidFill>
              </a:rPr>
              <a:t>Pointer of allocated memory type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800090" y="2825750"/>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83</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0" y="-5842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654685"/>
            <a:ext cx="8260715" cy="3784600"/>
          </a:xfrm>
          <a:prstGeom prst="rect">
            <a:avLst/>
          </a:prstGeom>
          <a:noFill/>
        </p:spPr>
        <p:txBody>
          <a:bodyPr wrap="square" rtlCol="0" anchor="t">
            <a:spAutoFit/>
          </a:bodyPr>
          <a:lstStyle/>
          <a:p>
            <a:pPr>
              <a:lnSpc>
                <a:spcPct val="150000"/>
              </a:lnSpc>
            </a:pPr>
            <a:r>
              <a:rPr lang="en-US" sz="2000" b="1">
                <a:solidFill>
                  <a:schemeClr val="bg1"/>
                </a:solidFill>
              </a:rPr>
              <a:t>Which of the following is/are true:</a:t>
            </a:r>
          </a:p>
          <a:p>
            <a:pPr>
              <a:lnSpc>
                <a:spcPct val="150000"/>
              </a:lnSpc>
            </a:pPr>
            <a:endParaRPr lang="en-US" sz="2000" b="1">
              <a:solidFill>
                <a:schemeClr val="bg1"/>
              </a:solidFill>
            </a:endParaRPr>
          </a:p>
          <a:p>
            <a:pPr marL="457200" indent="-457200">
              <a:lnSpc>
                <a:spcPct val="180000"/>
              </a:lnSpc>
              <a:buFont typeface="+mj-lt"/>
              <a:buAutoNum type="alphaLcParenR"/>
            </a:pPr>
            <a:r>
              <a:rPr lang="en-US" sz="2000">
                <a:solidFill>
                  <a:schemeClr val="bg1"/>
                </a:solidFill>
              </a:rPr>
              <a:t>calloc() allocates the memory and also initializes the allocates memory to zero, while memory allocated using malloc() has random data.</a:t>
            </a:r>
          </a:p>
          <a:p>
            <a:pPr marL="457200" indent="-457200">
              <a:lnSpc>
                <a:spcPct val="180000"/>
              </a:lnSpc>
              <a:buFont typeface="+mj-lt"/>
              <a:buAutoNum type="alphaLcParenR"/>
            </a:pPr>
            <a:r>
              <a:rPr lang="en-US" sz="2000">
                <a:solidFill>
                  <a:schemeClr val="bg1"/>
                </a:solidFill>
              </a:rPr>
              <a:t>calloc() takes two arguments, but malloc takes only 1 argument.</a:t>
            </a:r>
          </a:p>
          <a:p>
            <a:pPr marL="457200" indent="-457200">
              <a:lnSpc>
                <a:spcPct val="180000"/>
              </a:lnSpc>
              <a:buFont typeface="+mj-lt"/>
              <a:buAutoNum type="alphaLcParenR"/>
            </a:pPr>
            <a:r>
              <a:rPr lang="en-US" sz="2000">
                <a:solidFill>
                  <a:schemeClr val="bg1"/>
                </a:solidFill>
              </a:rPr>
              <a:t>Both malloc() and calloc() return 'void *' pointer.</a:t>
            </a:r>
          </a:p>
          <a:p>
            <a:pPr marL="457200" indent="-457200">
              <a:lnSpc>
                <a:spcPct val="180000"/>
              </a:lnSpc>
              <a:buFont typeface="+mj-lt"/>
              <a:buAutoNum type="alphaLcParenR"/>
            </a:pPr>
            <a:r>
              <a:rPr lang="en-US" sz="2000">
                <a:solidFill>
                  <a:schemeClr val="bg1"/>
                </a:solidFill>
              </a:rPr>
              <a:t>All of the above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2498725" y="380936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84</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0" y="-5842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654685"/>
            <a:ext cx="8260715" cy="2861310"/>
          </a:xfrm>
          <a:prstGeom prst="rect">
            <a:avLst/>
          </a:prstGeom>
          <a:noFill/>
        </p:spPr>
        <p:txBody>
          <a:bodyPr wrap="square" rtlCol="0" anchor="t">
            <a:spAutoFit/>
          </a:bodyPr>
          <a:lstStyle/>
          <a:p>
            <a:pPr>
              <a:lnSpc>
                <a:spcPct val="150000"/>
              </a:lnSpc>
            </a:pPr>
            <a:r>
              <a:rPr lang="en-US" sz="2000" b="1">
                <a:solidFill>
                  <a:schemeClr val="bg1"/>
                </a:solidFill>
              </a:rPr>
              <a:t>malloc() allocates memory from :</a:t>
            </a:r>
          </a:p>
          <a:p>
            <a:pPr>
              <a:lnSpc>
                <a:spcPct val="150000"/>
              </a:lnSpc>
            </a:pPr>
            <a:endParaRPr lang="en-US" sz="2000" b="1">
              <a:solidFill>
                <a:schemeClr val="bg1"/>
              </a:solidFill>
            </a:endParaRPr>
          </a:p>
          <a:p>
            <a:pPr>
              <a:lnSpc>
                <a:spcPct val="150000"/>
              </a:lnSpc>
            </a:pPr>
            <a:r>
              <a:rPr lang="en-US" sz="2000" b="1">
                <a:solidFill>
                  <a:schemeClr val="bg1"/>
                </a:solidFill>
              </a:rPr>
              <a:t>a. The heap 		</a:t>
            </a:r>
          </a:p>
          <a:p>
            <a:pPr>
              <a:lnSpc>
                <a:spcPct val="150000"/>
              </a:lnSpc>
            </a:pPr>
            <a:r>
              <a:rPr lang="en-US" sz="2000" b="1">
                <a:solidFill>
                  <a:schemeClr val="bg1"/>
                </a:solidFill>
              </a:rPr>
              <a:t>b. The stack		</a:t>
            </a:r>
          </a:p>
          <a:p>
            <a:pPr>
              <a:lnSpc>
                <a:spcPct val="150000"/>
              </a:lnSpc>
            </a:pPr>
            <a:r>
              <a:rPr lang="en-US" sz="2000" b="1">
                <a:solidFill>
                  <a:schemeClr val="bg1"/>
                </a:solidFill>
              </a:rPr>
              <a:t>c. Both a &amp; b			</a:t>
            </a:r>
          </a:p>
          <a:p>
            <a:pPr>
              <a:lnSpc>
                <a:spcPct val="150000"/>
              </a:lnSpc>
            </a:pPr>
            <a:r>
              <a:rPr lang="en-US" sz="2000" b="1">
                <a:solidFill>
                  <a:schemeClr val="bg1"/>
                </a:solidFill>
              </a:rPr>
              <a:t>d.  None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1643380" y="1501140"/>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85</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336415"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52400" y="409575"/>
            <a:ext cx="3940810" cy="4523105"/>
          </a:xfrm>
          <a:prstGeom prst="rect">
            <a:avLst/>
          </a:prstGeom>
          <a:noFill/>
        </p:spPr>
        <p:txBody>
          <a:bodyPr wrap="square" rtlCol="0" anchor="t">
            <a:spAutoFit/>
          </a:bodyPr>
          <a:lstStyle/>
          <a:p>
            <a:pPr>
              <a:lnSpc>
                <a:spcPct val="120000"/>
              </a:lnSpc>
            </a:pPr>
            <a:r>
              <a:rPr lang="en-US" sz="2000">
                <a:solidFill>
                  <a:schemeClr val="bg1"/>
                </a:solidFill>
              </a:rPr>
              <a:t>Find the error / output:</a:t>
            </a:r>
          </a:p>
          <a:p>
            <a:pPr>
              <a:lnSpc>
                <a:spcPct val="120000"/>
              </a:lnSpc>
            </a:pPr>
            <a:r>
              <a:rPr lang="en-US" sz="2000">
                <a:solidFill>
                  <a:schemeClr val="bg1"/>
                </a:solidFill>
              </a:rPr>
              <a:t>#include&lt;stdio.h&gt;</a:t>
            </a:r>
          </a:p>
          <a:p>
            <a:pPr>
              <a:lnSpc>
                <a:spcPct val="120000"/>
              </a:lnSpc>
            </a:pPr>
            <a:r>
              <a:rPr lang="en-US" sz="2000">
                <a:solidFill>
                  <a:schemeClr val="bg1"/>
                </a:solidFill>
              </a:rPr>
              <a:t>#include&lt;stdlib.h&gt;</a:t>
            </a:r>
          </a:p>
          <a:p>
            <a:pPr>
              <a:lnSpc>
                <a:spcPct val="120000"/>
              </a:lnSpc>
            </a:pPr>
            <a:r>
              <a:rPr lang="en-US" sz="2000">
                <a:solidFill>
                  <a:schemeClr val="bg1"/>
                </a:solidFill>
              </a:rPr>
              <a:t>#include&lt;string.h&gt;</a:t>
            </a:r>
          </a:p>
          <a:p>
            <a:pPr>
              <a:lnSpc>
                <a:spcPct val="120000"/>
              </a:lnSpc>
            </a:pPr>
            <a:r>
              <a:rPr lang="en-US" sz="2000">
                <a:solidFill>
                  <a:schemeClr val="bg1"/>
                </a:solidFill>
              </a:rPr>
              <a:t>int main()  {</a:t>
            </a:r>
          </a:p>
          <a:p>
            <a:pPr>
              <a:lnSpc>
                <a:spcPct val="120000"/>
              </a:lnSpc>
            </a:pPr>
            <a:r>
              <a:rPr lang="en-US" sz="2000">
                <a:solidFill>
                  <a:schemeClr val="bg1"/>
                </a:solidFill>
              </a:rPr>
              <a:t>	char *ptr;</a:t>
            </a:r>
          </a:p>
          <a:p>
            <a:pPr>
              <a:lnSpc>
                <a:spcPct val="120000"/>
              </a:lnSpc>
            </a:pPr>
            <a:r>
              <a:rPr lang="en-US" sz="2000">
                <a:solidFill>
                  <a:schemeClr val="bg1"/>
                </a:solidFill>
              </a:rPr>
              <a:t>	*ptr = (char)malloc(30);</a:t>
            </a:r>
          </a:p>
          <a:p>
            <a:pPr>
              <a:lnSpc>
                <a:spcPct val="120000"/>
              </a:lnSpc>
            </a:pPr>
            <a:r>
              <a:rPr lang="en-US" sz="2000">
                <a:solidFill>
                  <a:schemeClr val="bg1"/>
                </a:solidFill>
              </a:rPr>
              <a:t>	strcpy(ptr, "SUN");</a:t>
            </a:r>
          </a:p>
          <a:p>
            <a:pPr>
              <a:lnSpc>
                <a:spcPct val="120000"/>
              </a:lnSpc>
            </a:pPr>
            <a:r>
              <a:rPr lang="en-US" sz="2000">
                <a:solidFill>
                  <a:schemeClr val="bg1"/>
                </a:solidFill>
              </a:rPr>
              <a:t>	printf("%s", ptr);</a:t>
            </a:r>
          </a:p>
          <a:p>
            <a:pPr>
              <a:lnSpc>
                <a:spcPct val="120000"/>
              </a:lnSpc>
            </a:pPr>
            <a:r>
              <a:rPr lang="en-US" sz="2000">
                <a:solidFill>
                  <a:schemeClr val="bg1"/>
                </a:solidFill>
              </a:rPr>
              <a:t>	free(ptr);</a:t>
            </a:r>
          </a:p>
          <a:p>
            <a:pPr>
              <a:lnSpc>
                <a:spcPct val="120000"/>
              </a:lnSpc>
            </a:pPr>
            <a:r>
              <a:rPr lang="en-US" sz="2000">
                <a:solidFill>
                  <a:schemeClr val="bg1"/>
                </a:solidFill>
              </a:rPr>
              <a:t>	return 0;</a:t>
            </a:r>
          </a:p>
          <a:p>
            <a:pPr>
              <a:lnSpc>
                <a:spcPct val="120000"/>
              </a:lnSpc>
            </a:pPr>
            <a:r>
              <a:rPr lang="en-US" sz="2000">
                <a:solidFill>
                  <a:schemeClr val="bg1"/>
                </a:solidFill>
              </a:rPr>
              <a:t>}</a:t>
            </a:r>
          </a:p>
        </p:txBody>
      </p:sp>
      <p:sp>
        <p:nvSpPr>
          <p:cNvPr id="6" name="Text Box 5"/>
          <p:cNvSpPr txBox="1"/>
          <p:nvPr/>
        </p:nvSpPr>
        <p:spPr>
          <a:xfrm>
            <a:off x="4728210" y="2244725"/>
            <a:ext cx="4075430" cy="2306955"/>
          </a:xfrm>
          <a:prstGeom prst="rect">
            <a:avLst/>
          </a:prstGeom>
          <a:noFill/>
        </p:spPr>
        <p:txBody>
          <a:bodyPr wrap="square" rtlCol="0" anchor="t">
            <a:spAutoFit/>
          </a:bodyPr>
          <a:lstStyle/>
          <a:p>
            <a:pPr marL="342900" indent="-342900">
              <a:lnSpc>
                <a:spcPct val="200000"/>
              </a:lnSpc>
              <a:buFont typeface="+mj-lt"/>
              <a:buAutoNum type="alphaLcParenR"/>
            </a:pPr>
            <a:r>
              <a:rPr lang="en-US">
                <a:sym typeface="+mn-ea"/>
              </a:rPr>
              <a:t> No error</a:t>
            </a:r>
          </a:p>
          <a:p>
            <a:pPr marL="342900" indent="-342900">
              <a:lnSpc>
                <a:spcPct val="200000"/>
              </a:lnSpc>
              <a:buFont typeface="+mj-lt"/>
              <a:buAutoNum type="alphaLcParenR"/>
            </a:pPr>
            <a:r>
              <a:rPr lang="en-US">
                <a:sym typeface="+mn-ea"/>
              </a:rPr>
              <a:t>none</a:t>
            </a:r>
            <a:endParaRPr lang="en-US">
              <a:solidFill>
                <a:schemeClr val="tx1"/>
              </a:solidFill>
            </a:endParaRPr>
          </a:p>
          <a:p>
            <a:pPr marL="342900" indent="-342900">
              <a:lnSpc>
                <a:spcPct val="200000"/>
              </a:lnSpc>
              <a:buFont typeface="+mj-lt"/>
              <a:buAutoNum type="alphaLcParenR"/>
            </a:pPr>
            <a:r>
              <a:rPr lang="en-US">
                <a:solidFill>
                  <a:schemeClr val="tx1"/>
                </a:solidFill>
              </a:rPr>
              <a:t>Compile time error</a:t>
            </a:r>
          </a:p>
          <a:p>
            <a:pPr marL="342900" indent="-342900">
              <a:lnSpc>
                <a:spcPct val="200000"/>
              </a:lnSpc>
              <a:buFont typeface="+mj-lt"/>
              <a:buAutoNum type="alphaLcParenR"/>
            </a:pPr>
            <a:r>
              <a:rPr lang="en-US">
                <a:solidFill>
                  <a:schemeClr val="tx1"/>
                </a:solidFill>
              </a:rPr>
              <a:t>Error: in *ptr = (char)malloc(30);</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8270875" y="3860800"/>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86</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0" y="-5842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654685"/>
            <a:ext cx="8260715" cy="2861310"/>
          </a:xfrm>
          <a:prstGeom prst="rect">
            <a:avLst/>
          </a:prstGeom>
          <a:noFill/>
        </p:spPr>
        <p:txBody>
          <a:bodyPr wrap="square" rtlCol="0" anchor="t">
            <a:spAutoFit/>
          </a:bodyPr>
          <a:lstStyle/>
          <a:p>
            <a:pPr>
              <a:lnSpc>
                <a:spcPct val="150000"/>
              </a:lnSpc>
            </a:pPr>
            <a:r>
              <a:rPr lang="en-US" sz="2000" b="1">
                <a:solidFill>
                  <a:schemeClr val="bg1"/>
                </a:solidFill>
              </a:rPr>
              <a:t>If malloc() fails to allocate the requested memory, it returns:</a:t>
            </a:r>
          </a:p>
          <a:p>
            <a:pPr>
              <a:lnSpc>
                <a:spcPct val="150000"/>
              </a:lnSpc>
            </a:pPr>
            <a:endParaRPr lang="en-US" sz="2000" b="1">
              <a:solidFill>
                <a:schemeClr val="bg1"/>
              </a:solidFill>
            </a:endParaRPr>
          </a:p>
          <a:p>
            <a:pPr>
              <a:lnSpc>
                <a:spcPct val="150000"/>
              </a:lnSpc>
            </a:pPr>
            <a:r>
              <a:rPr lang="en-US" sz="2000" b="1">
                <a:solidFill>
                  <a:schemeClr val="bg1"/>
                </a:solidFill>
              </a:rPr>
              <a:t>a. Null			</a:t>
            </a:r>
          </a:p>
          <a:p>
            <a:pPr>
              <a:lnSpc>
                <a:spcPct val="150000"/>
              </a:lnSpc>
            </a:pPr>
            <a:r>
              <a:rPr lang="en-US" sz="2000" b="1">
                <a:solidFill>
                  <a:schemeClr val="bg1"/>
                </a:solidFill>
              </a:rPr>
              <a:t>b. Garbage value		</a:t>
            </a:r>
          </a:p>
          <a:p>
            <a:pPr>
              <a:lnSpc>
                <a:spcPct val="150000"/>
              </a:lnSpc>
            </a:pPr>
            <a:r>
              <a:rPr lang="en-US" sz="2000" b="1">
                <a:solidFill>
                  <a:schemeClr val="bg1"/>
                </a:solidFill>
              </a:rPr>
              <a:t>c. Zero		</a:t>
            </a:r>
          </a:p>
          <a:p>
            <a:pPr>
              <a:lnSpc>
                <a:spcPct val="150000"/>
              </a:lnSpc>
            </a:pPr>
            <a:r>
              <a:rPr lang="en-US" sz="2000" b="1">
                <a:solidFill>
                  <a:schemeClr val="bg1"/>
                </a:solidFill>
              </a:rPr>
              <a:t>d. None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1285240" y="148145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87</a:t>
            </a:r>
          </a:p>
        </p:txBody>
      </p:sp>
      <p:pic>
        <p:nvPicPr>
          <p:cNvPr id="7" name="Picture 6">
            <a:extLst>
              <a:ext uri="{FF2B5EF4-FFF2-40B4-BE49-F238E27FC236}">
                <a16:creationId xmlns:a16="http://schemas.microsoft.com/office/drawing/2014/main" xmlns="" id="{6862C325-635D-49E3-B704-5794F5F35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75107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52400" y="866775"/>
            <a:ext cx="3940810" cy="3046095"/>
          </a:xfrm>
          <a:prstGeom prst="rect">
            <a:avLst/>
          </a:prstGeom>
          <a:noFill/>
        </p:spPr>
        <p:txBody>
          <a:bodyPr wrap="square" rtlCol="0" anchor="t">
            <a:spAutoFit/>
          </a:bodyPr>
          <a:lstStyle/>
          <a:p>
            <a:pPr>
              <a:lnSpc>
                <a:spcPct val="120000"/>
              </a:lnSpc>
            </a:pPr>
            <a:r>
              <a:rPr lang="en-US" sz="2000">
                <a:solidFill>
                  <a:schemeClr val="bg1"/>
                </a:solidFill>
              </a:rPr>
              <a:t>Find the error/output:</a:t>
            </a:r>
          </a:p>
          <a:p>
            <a:pPr>
              <a:lnSpc>
                <a:spcPct val="120000"/>
              </a:lnSpc>
            </a:pPr>
            <a:r>
              <a:rPr lang="en-US" sz="2000">
                <a:solidFill>
                  <a:schemeClr val="bg1"/>
                </a:solidFill>
              </a:rPr>
              <a:t>#include&lt;stdio.h&gt;</a:t>
            </a:r>
          </a:p>
          <a:p>
            <a:pPr>
              <a:lnSpc>
                <a:spcPct val="120000"/>
              </a:lnSpc>
            </a:pPr>
            <a:r>
              <a:rPr lang="en-US" sz="2000">
                <a:solidFill>
                  <a:schemeClr val="bg1"/>
                </a:solidFill>
              </a:rPr>
              <a:t>int main()</a:t>
            </a:r>
          </a:p>
          <a:p>
            <a:pPr>
              <a:lnSpc>
                <a:spcPct val="120000"/>
              </a:lnSpc>
            </a:pPr>
            <a:r>
              <a:rPr lang="en-US" sz="2000">
                <a:solidFill>
                  <a:schemeClr val="bg1"/>
                </a:solidFill>
              </a:rPr>
              <a:t>{</a:t>
            </a:r>
          </a:p>
          <a:p>
            <a:pPr>
              <a:lnSpc>
                <a:spcPct val="120000"/>
              </a:lnSpc>
            </a:pPr>
            <a:r>
              <a:rPr lang="en-US" sz="2000">
                <a:solidFill>
                  <a:schemeClr val="bg1"/>
                </a:solidFill>
              </a:rPr>
              <a:t>	int a=222;</a:t>
            </a:r>
          </a:p>
          <a:p>
            <a:pPr>
              <a:lnSpc>
                <a:spcPct val="120000"/>
              </a:lnSpc>
            </a:pPr>
            <a:r>
              <a:rPr lang="en-US" sz="2000">
                <a:solidFill>
                  <a:schemeClr val="bg1"/>
                </a:solidFill>
              </a:rPr>
              <a:t>	printf("%1d\n", a);</a:t>
            </a:r>
          </a:p>
          <a:p>
            <a:pPr>
              <a:lnSpc>
                <a:spcPct val="120000"/>
              </a:lnSpc>
            </a:pPr>
            <a:r>
              <a:rPr lang="en-US" sz="2000">
                <a:solidFill>
                  <a:schemeClr val="bg1"/>
                </a:solidFill>
              </a:rPr>
              <a:t>	return 0;</a:t>
            </a:r>
          </a:p>
          <a:p>
            <a:pPr>
              <a:lnSpc>
                <a:spcPct val="120000"/>
              </a:lnSpc>
            </a:pPr>
            <a:r>
              <a:rPr lang="en-US" sz="2000">
                <a:solidFill>
                  <a:schemeClr val="bg1"/>
                </a:solidFill>
              </a:rPr>
              <a:t>}</a:t>
            </a:r>
          </a:p>
        </p:txBody>
      </p:sp>
      <p:sp>
        <p:nvSpPr>
          <p:cNvPr id="6" name="Text Box 5"/>
          <p:cNvSpPr txBox="1"/>
          <p:nvPr/>
        </p:nvSpPr>
        <p:spPr>
          <a:xfrm>
            <a:off x="5175885" y="1863725"/>
            <a:ext cx="3739515" cy="2306955"/>
          </a:xfrm>
          <a:prstGeom prst="rect">
            <a:avLst/>
          </a:prstGeom>
          <a:noFill/>
        </p:spPr>
        <p:txBody>
          <a:bodyPr wrap="square" rtlCol="0" anchor="t">
            <a:spAutoFit/>
          </a:bodyPr>
          <a:lstStyle/>
          <a:p>
            <a:pPr marL="342900" indent="-342900">
              <a:lnSpc>
                <a:spcPct val="200000"/>
              </a:lnSpc>
              <a:buFont typeface="+mj-lt"/>
              <a:buAutoNum type="alphaLcParenR"/>
            </a:pPr>
            <a:r>
              <a:rPr lang="en-US">
                <a:sym typeface="+mn-ea"/>
              </a:rPr>
              <a:t>222</a:t>
            </a:r>
          </a:p>
          <a:p>
            <a:pPr marL="342900" indent="-342900">
              <a:lnSpc>
                <a:spcPct val="200000"/>
              </a:lnSpc>
              <a:buFont typeface="+mj-lt"/>
              <a:buAutoNum type="alphaLcParenR"/>
            </a:pPr>
            <a:r>
              <a:rPr lang="en-US">
                <a:solidFill>
                  <a:schemeClr val="tx1"/>
                </a:solidFill>
              </a:rPr>
              <a:t>223</a:t>
            </a:r>
          </a:p>
          <a:p>
            <a:pPr marL="342900" indent="-342900">
              <a:lnSpc>
                <a:spcPct val="200000"/>
              </a:lnSpc>
              <a:buFont typeface="+mj-lt"/>
              <a:buAutoNum type="alphaLcParenR"/>
            </a:pPr>
            <a:r>
              <a:rPr lang="en-US">
                <a:solidFill>
                  <a:schemeClr val="tx1"/>
                </a:solidFill>
              </a:rPr>
              <a:t>333</a:t>
            </a:r>
          </a:p>
          <a:p>
            <a:pPr marL="342900" indent="-342900">
              <a:lnSpc>
                <a:spcPct val="200000"/>
              </a:lnSpc>
              <a:buFont typeface="+mj-lt"/>
              <a:buAutoNum type="alphaLcParenR"/>
            </a:pPr>
            <a:r>
              <a:rPr lang="en-US">
                <a:solidFill>
                  <a:schemeClr val="tx1"/>
                </a:solidFill>
              </a:rPr>
              <a:t>None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045835" y="185991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88</a:t>
            </a:r>
          </a:p>
        </p:txBody>
      </p:sp>
      <p:pic>
        <p:nvPicPr>
          <p:cNvPr id="7" name="Picture 6">
            <a:extLst>
              <a:ext uri="{FF2B5EF4-FFF2-40B4-BE49-F238E27FC236}">
                <a16:creationId xmlns:a16="http://schemas.microsoft.com/office/drawing/2014/main" xmlns="" id="{C26777E6-63B4-4B0A-A11B-5FC8CE32C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000886" y="474795"/>
            <a:ext cx="3427730"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Memory Allocation</a:t>
            </a:r>
          </a:p>
        </p:txBody>
      </p:sp>
      <p:cxnSp>
        <p:nvCxnSpPr>
          <p:cNvPr id="4" name="Straight Arrow Connector 3"/>
          <p:cNvCxnSpPr/>
          <p:nvPr/>
        </p:nvCxnSpPr>
        <p:spPr>
          <a:xfrm>
            <a:off x="3683000" y="110535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2590800" y="110535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843598" y="1810200"/>
            <a:ext cx="253428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Static allocation</a:t>
            </a:r>
          </a:p>
        </p:txBody>
      </p:sp>
      <p:sp>
        <p:nvSpPr>
          <p:cNvPr id="10" name="Rectangle 9"/>
          <p:cNvSpPr/>
          <p:nvPr/>
        </p:nvSpPr>
        <p:spPr>
          <a:xfrm>
            <a:off x="4249738" y="1841315"/>
            <a:ext cx="300037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Dynamic allocation</a:t>
            </a:r>
          </a:p>
        </p:txBody>
      </p:sp>
      <p:cxnSp>
        <p:nvCxnSpPr>
          <p:cNvPr id="11" name="Elbow Connector 10"/>
          <p:cNvCxnSpPr/>
          <p:nvPr/>
        </p:nvCxnSpPr>
        <p:spPr>
          <a:xfrm>
            <a:off x="1297940" y="238868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 name="Elbow Connector 11"/>
          <p:cNvCxnSpPr/>
          <p:nvPr/>
        </p:nvCxnSpPr>
        <p:spPr>
          <a:xfrm>
            <a:off x="4812665" y="239948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13" name="Text Box 12"/>
          <p:cNvSpPr txBox="1"/>
          <p:nvPr/>
        </p:nvSpPr>
        <p:spPr>
          <a:xfrm>
            <a:off x="2141855" y="2693485"/>
            <a:ext cx="1698625" cy="429895"/>
          </a:xfrm>
          <a:prstGeom prst="rect">
            <a:avLst/>
          </a:prstGeom>
          <a:noFill/>
        </p:spPr>
        <p:txBody>
          <a:bodyPr wrap="none" rtlCol="0">
            <a:spAutoFit/>
          </a:bodyPr>
          <a:lstStyle/>
          <a:p>
            <a:r>
              <a:rPr lang="en-US" sz="2200">
                <a:solidFill>
                  <a:schemeClr val="bg1"/>
                </a:solidFill>
              </a:rPr>
              <a:t>Compile time</a:t>
            </a:r>
          </a:p>
        </p:txBody>
      </p:sp>
      <p:sp>
        <p:nvSpPr>
          <p:cNvPr id="14" name="Text Box 13"/>
          <p:cNvSpPr txBox="1"/>
          <p:nvPr/>
        </p:nvSpPr>
        <p:spPr>
          <a:xfrm>
            <a:off x="5656580" y="2748095"/>
            <a:ext cx="1233170" cy="429895"/>
          </a:xfrm>
          <a:prstGeom prst="rect">
            <a:avLst/>
          </a:prstGeom>
          <a:noFill/>
        </p:spPr>
        <p:txBody>
          <a:bodyPr wrap="none" rtlCol="0">
            <a:spAutoFit/>
          </a:bodyPr>
          <a:lstStyle/>
          <a:p>
            <a:r>
              <a:rPr lang="en-US" sz="2200">
                <a:solidFill>
                  <a:schemeClr val="bg1"/>
                </a:solidFill>
              </a:rPr>
              <a:t>Run-time</a:t>
            </a:r>
          </a:p>
        </p:txBody>
      </p:sp>
      <p:sp>
        <p:nvSpPr>
          <p:cNvPr id="3" name="Text Box 2"/>
          <p:cNvSpPr txBox="1"/>
          <p:nvPr/>
        </p:nvSpPr>
        <p:spPr>
          <a:xfrm>
            <a:off x="4250690" y="2490285"/>
            <a:ext cx="4130675" cy="398780"/>
          </a:xfrm>
          <a:prstGeom prst="rect">
            <a:avLst/>
          </a:prstGeom>
          <a:noFill/>
        </p:spPr>
        <p:txBody>
          <a:bodyPr wrap="square" rtlCol="0" anchor="t">
            <a:spAutoFit/>
          </a:bodyPr>
          <a:lstStyle/>
          <a:p>
            <a:r>
              <a:rPr lang="en-US" sz="2000">
                <a:solidFill>
                  <a:schemeClr val="bg1"/>
                </a:solidFill>
              </a:rPr>
              <a:t> - Possible by 4 functions of </a:t>
            </a:r>
            <a:r>
              <a:rPr lang="en-US" sz="2000" b="1">
                <a:solidFill>
                  <a:schemeClr val="bg1"/>
                </a:solidFill>
              </a:rPr>
              <a:t>stdlib.h</a:t>
            </a:r>
          </a:p>
        </p:txBody>
      </p:sp>
      <p:sp>
        <p:nvSpPr>
          <p:cNvPr id="7" name="Text Box 6"/>
          <p:cNvSpPr txBox="1"/>
          <p:nvPr/>
        </p:nvSpPr>
        <p:spPr>
          <a:xfrm>
            <a:off x="4563110" y="2960820"/>
            <a:ext cx="1744980" cy="1814830"/>
          </a:xfrm>
          <a:prstGeom prst="rect">
            <a:avLst/>
          </a:prstGeom>
          <a:noFill/>
        </p:spPr>
        <p:txBody>
          <a:bodyPr wrap="square" rtlCol="0" anchor="t">
            <a:spAutoFit/>
          </a:bodyPr>
          <a:lstStyle/>
          <a:p>
            <a:pPr>
              <a:lnSpc>
                <a:spcPct val="140000"/>
              </a:lnSpc>
            </a:pPr>
            <a:r>
              <a:rPr lang="en-US" sz="2000">
                <a:solidFill>
                  <a:schemeClr val="bg1"/>
                </a:solidFill>
              </a:rPr>
              <a:t>-  malloc()</a:t>
            </a:r>
          </a:p>
          <a:p>
            <a:pPr>
              <a:lnSpc>
                <a:spcPct val="140000"/>
              </a:lnSpc>
            </a:pPr>
            <a:r>
              <a:rPr lang="en-US" sz="2000">
                <a:solidFill>
                  <a:schemeClr val="bg1"/>
                </a:solidFill>
              </a:rPr>
              <a:t>-  calloc()</a:t>
            </a:r>
          </a:p>
          <a:p>
            <a:pPr>
              <a:lnSpc>
                <a:spcPct val="140000"/>
              </a:lnSpc>
            </a:pPr>
            <a:r>
              <a:rPr lang="en-US" sz="2000">
                <a:solidFill>
                  <a:schemeClr val="bg1"/>
                </a:solidFill>
              </a:rPr>
              <a:t>-  realloc()</a:t>
            </a:r>
          </a:p>
          <a:p>
            <a:pPr>
              <a:lnSpc>
                <a:spcPct val="140000"/>
              </a:lnSpc>
            </a:pPr>
            <a:r>
              <a:rPr lang="en-US" sz="2000">
                <a:solidFill>
                  <a:schemeClr val="bg1"/>
                </a:solidFill>
              </a:rPr>
              <a:t>-  free()</a:t>
            </a:r>
          </a:p>
        </p:txBody>
      </p:sp>
      <p:sp>
        <p:nvSpPr>
          <p:cNvPr id="8" name="Right Brace 7"/>
          <p:cNvSpPr/>
          <p:nvPr/>
        </p:nvSpPr>
        <p:spPr>
          <a:xfrm>
            <a:off x="5717540" y="3199765"/>
            <a:ext cx="361315" cy="1119505"/>
          </a:xfrm>
          <a:prstGeom prst="rightBrace">
            <a:avLst>
              <a:gd name="adj1" fmla="val 38438"/>
              <a:gd name="adj2" fmla="val 48316"/>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1" name="Rectangle 20"/>
          <p:cNvSpPr/>
          <p:nvPr/>
        </p:nvSpPr>
        <p:spPr>
          <a:xfrm>
            <a:off x="6307857" y="3528447"/>
            <a:ext cx="2039620" cy="398780"/>
          </a:xfrm>
          <a:prstGeom prst="rect">
            <a:avLst/>
          </a:prstGeom>
        </p:spPr>
        <p:txBody>
          <a:bodyPr wrap="none">
            <a:spAutoFit/>
          </a:bodyPr>
          <a:lstStyle/>
          <a:p>
            <a:r>
              <a:rPr lang="en-US" sz="2000" dirty="0">
                <a:solidFill>
                  <a:schemeClr val="bg1"/>
                </a:solidFill>
              </a:rPr>
              <a:t>Allocates memory</a:t>
            </a:r>
          </a:p>
        </p:txBody>
      </p:sp>
      <p:cxnSp>
        <p:nvCxnSpPr>
          <p:cNvPr id="15" name="Straight Arrow Connector 14"/>
          <p:cNvCxnSpPr/>
          <p:nvPr/>
        </p:nvCxnSpPr>
        <p:spPr>
          <a:xfrm flipV="1">
            <a:off x="5631180" y="4553585"/>
            <a:ext cx="541020" cy="0"/>
          </a:xfrm>
          <a:prstGeom prst="straightConnector1">
            <a:avLst/>
          </a:prstGeom>
          <a:ln>
            <a:solidFill>
              <a:srgbClr val="FF0000"/>
            </a:solidFill>
            <a:tailEnd type="arrow" w="med"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6265312" y="4319022"/>
            <a:ext cx="2699385" cy="398780"/>
          </a:xfrm>
          <a:prstGeom prst="rect">
            <a:avLst/>
          </a:prstGeom>
        </p:spPr>
        <p:txBody>
          <a:bodyPr wrap="none">
            <a:spAutoFit/>
          </a:bodyPr>
          <a:lstStyle/>
          <a:p>
            <a:r>
              <a:rPr lang="en-US" sz="2000" dirty="0">
                <a:solidFill>
                  <a:schemeClr val="bg1"/>
                </a:solidFill>
              </a:rPr>
              <a:t>Deallocates the memory</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9"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000"/>
                            </p:stCondLst>
                            <p:childTnLst>
                              <p:par>
                                <p:cTn id="26" presetID="2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ppt_x-.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Right)">
                                      <p:cBhvr>
                                        <p:cTn id="35" dur="500"/>
                                        <p:tgtEl>
                                          <p:spTgt spid="11"/>
                                        </p:tgtEl>
                                      </p:cBhvr>
                                    </p:animEffect>
                                  </p:childTnLst>
                                </p:cTn>
                              </p:par>
                            </p:childTnLst>
                          </p:cTn>
                        </p:par>
                        <p:par>
                          <p:cTn id="36" fill="hold">
                            <p:stCondLst>
                              <p:cond delay="500"/>
                            </p:stCondLst>
                            <p:childTnLst>
                              <p:par>
                                <p:cTn id="37" presetID="29" presetClass="entr" presetSubtype="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ppt_x</p:attrName>
                                        </p:attrNameLst>
                                      </p:cBhvr>
                                      <p:tavLst>
                                        <p:tav tm="0">
                                          <p:val>
                                            <p:strVal val="#ppt_x-.2"/>
                                          </p:val>
                                        </p:tav>
                                        <p:tav tm="100000">
                                          <p:val>
                                            <p:strVal val="#ppt_x"/>
                                          </p:val>
                                        </p:tav>
                                      </p:tavLst>
                                    </p:anim>
                                    <p:anim calcmode="lin" valueType="num">
                                      <p:cBhvr>
                                        <p:cTn id="4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
                                        </p:tgtEl>
                                      </p:cBhvr>
                                    </p:animEffect>
                                  </p:childTnLst>
                                </p:cTn>
                              </p:par>
                            </p:childTnLst>
                          </p:cTn>
                        </p:par>
                        <p:par>
                          <p:cTn id="42" fill="hold">
                            <p:stCondLst>
                              <p:cond delay="2000"/>
                            </p:stCondLst>
                            <p:childTnLst>
                              <p:par>
                                <p:cTn id="43" presetID="18" presetClass="entr" presetSubtype="6"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childTnLst>
                          </p:cTn>
                        </p:par>
                        <p:par>
                          <p:cTn id="46" fill="hold">
                            <p:stCondLst>
                              <p:cond delay="2500"/>
                            </p:stCondLst>
                            <p:childTnLst>
                              <p:par>
                                <p:cTn id="47" presetID="29" presetClass="entr" presetSubtype="0" fill="hold" grpId="0" nodeType="afterEffect">
                                  <p:stCondLst>
                                    <p:cond delay="5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ppt_x</p:attrName>
                                        </p:attrNameLst>
                                      </p:cBhvr>
                                      <p:tavLst>
                                        <p:tav tm="0">
                                          <p:val>
                                            <p:strVal val="#ppt_x-.2"/>
                                          </p:val>
                                        </p:tav>
                                        <p:tav tm="100000">
                                          <p:val>
                                            <p:strVal val="#ppt_x"/>
                                          </p:val>
                                        </p:tav>
                                      </p:tavLst>
                                    </p:anim>
                                    <p:anim calcmode="lin" valueType="num">
                                      <p:cBhvr>
                                        <p:cTn id="50"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2" fill="hold" grpId="1" nodeType="clickEffect">
                                  <p:stCondLst>
                                    <p:cond delay="0"/>
                                  </p:stCondLst>
                                  <p:childTnLst>
                                    <p:animEffect transition="out" filter="wipe(right)">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par>
                          <p:cTn id="57" fill="hold">
                            <p:stCondLst>
                              <p:cond delay="500"/>
                            </p:stCondLst>
                            <p:childTnLst>
                              <p:par>
                                <p:cTn id="58" presetID="22" presetClass="exit" presetSubtype="2" fill="hold" nodeType="afterEffect">
                                  <p:stCondLst>
                                    <p:cond delay="0"/>
                                  </p:stCondLst>
                                  <p:childTnLst>
                                    <p:animEffect transition="out" filter="wipe(right)">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childTnLst>
                          </p:cTn>
                        </p:par>
                        <p:par>
                          <p:cTn id="61" fill="hold">
                            <p:stCondLst>
                              <p:cond delay="1000"/>
                            </p:stCondLst>
                            <p:childTnLst>
                              <p:par>
                                <p:cTn id="62" presetID="22" presetClass="exit" presetSubtype="2" fill="hold" grpId="1" nodeType="afterEffect">
                                  <p:stCondLst>
                                    <p:cond delay="0"/>
                                  </p:stCondLst>
                                  <p:childTnLst>
                                    <p:animEffect transition="out" filter="wipe(right)">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1500"/>
                            </p:stCondLst>
                            <p:childTnLst>
                              <p:par>
                                <p:cTn id="66" presetID="22" presetClass="exit" presetSubtype="2" fill="hold" nodeType="afterEffect">
                                  <p:stCondLst>
                                    <p:cond delay="0"/>
                                  </p:stCondLst>
                                  <p:childTnLst>
                                    <p:animEffect transition="out" filter="wipe(right)">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up)">
                                      <p:cBhvr>
                                        <p:cTn id="82" dur="500"/>
                                        <p:tgtEl>
                                          <p:spTgt spid="8"/>
                                        </p:tgtEl>
                                      </p:cBhvr>
                                    </p:animEffect>
                                  </p:childTnLst>
                                </p:cTn>
                              </p:par>
                            </p:childTnLst>
                          </p:cTn>
                        </p:par>
                        <p:par>
                          <p:cTn id="83" fill="hold">
                            <p:stCondLst>
                              <p:cond delay="500"/>
                            </p:stCondLst>
                            <p:childTnLst>
                              <p:par>
                                <p:cTn id="84" presetID="22" presetClass="entr" presetSubtype="8" fill="hold" grpId="2"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1000"/>
                                        <p:tgtEl>
                                          <p:spTgt spid="21"/>
                                        </p:tgtEl>
                                      </p:cBhvr>
                                    </p:animEffect>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1000"/>
                                        <p:tgtEl>
                                          <p:spTgt spid="15"/>
                                        </p:tgtEl>
                                      </p:cBhvr>
                                    </p:animEffect>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left)">
                                      <p:cBhvr>
                                        <p:cTn id="9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3" grpId="1"/>
      <p:bldP spid="14" grpId="0"/>
      <p:bldP spid="14" grpId="1"/>
      <p:bldP spid="3" grpId="0"/>
      <p:bldP spid="7" grpId="0"/>
      <p:bldP spid="8" grpId="0" bldLvl="0" animBg="1"/>
      <p:bldP spid="21" grpId="2"/>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75107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304800" y="409575"/>
            <a:ext cx="3754755" cy="4492625"/>
          </a:xfrm>
          <a:prstGeom prst="rect">
            <a:avLst/>
          </a:prstGeom>
          <a:noFill/>
        </p:spPr>
        <p:txBody>
          <a:bodyPr wrap="square" rtlCol="0" anchor="t">
            <a:spAutoFit/>
          </a:bodyPr>
          <a:lstStyle/>
          <a:p>
            <a:pPr lvl="1" indent="-457200">
              <a:lnSpc>
                <a:spcPct val="110000"/>
              </a:lnSpc>
              <a:buNone/>
            </a:pPr>
            <a:r>
              <a:rPr lang="en-IN" sz="2000" dirty="0">
                <a:solidFill>
                  <a:schemeClr val="bg1"/>
                </a:solidFill>
                <a:sym typeface="+mn-ea"/>
              </a:rPr>
              <a:t>#include&lt;</a:t>
            </a:r>
            <a:r>
              <a:rPr lang="en-IN" sz="2000" dirty="0" err="1">
                <a:solidFill>
                  <a:schemeClr val="bg1"/>
                </a:solidFill>
                <a:sym typeface="+mn-ea"/>
              </a:rPr>
              <a:t>stdio.h</a:t>
            </a:r>
            <a:r>
              <a:rPr lang="en-IN" sz="2000" dirty="0">
                <a:solidFill>
                  <a:schemeClr val="bg1"/>
                </a:solidFill>
                <a:sym typeface="+mn-ea"/>
              </a:rPr>
              <a:t>&gt;</a:t>
            </a:r>
          </a:p>
          <a:p>
            <a:pPr lvl="1" indent="-457200">
              <a:lnSpc>
                <a:spcPct val="110000"/>
              </a:lnSpc>
              <a:buNone/>
            </a:pPr>
            <a:r>
              <a:rPr lang="en-IN" sz="2000" dirty="0">
                <a:solidFill>
                  <a:schemeClr val="bg1"/>
                </a:solidFill>
                <a:sym typeface="+mn-ea"/>
              </a:rPr>
              <a:t>long </a:t>
            </a:r>
            <a:r>
              <a:rPr lang="en-IN" sz="2000" dirty="0" err="1">
                <a:solidFill>
                  <a:schemeClr val="bg1"/>
                </a:solidFill>
                <a:sym typeface="+mn-ea"/>
              </a:rPr>
              <a:t>int</a:t>
            </a:r>
            <a:r>
              <a:rPr lang="en-IN" sz="2000" dirty="0">
                <a:solidFill>
                  <a:schemeClr val="bg1"/>
                </a:solidFill>
                <a:sym typeface="+mn-ea"/>
              </a:rPr>
              <a:t> fact(</a:t>
            </a:r>
            <a:r>
              <a:rPr lang="en-IN" sz="2000" dirty="0" err="1">
                <a:solidFill>
                  <a:schemeClr val="bg1"/>
                </a:solidFill>
                <a:sym typeface="+mn-ea"/>
              </a:rPr>
              <a:t>int</a:t>
            </a:r>
            <a:r>
              <a:rPr lang="en-IN" sz="2000" dirty="0">
                <a:solidFill>
                  <a:schemeClr val="bg1"/>
                </a:solidFill>
                <a:sym typeface="+mn-ea"/>
              </a:rPr>
              <a:t> n);</a:t>
            </a:r>
          </a:p>
          <a:p>
            <a:pPr lvl="1" indent="-457200">
              <a:lnSpc>
                <a:spcPct val="110000"/>
              </a:lnSpc>
              <a:buNone/>
            </a:pPr>
            <a:r>
              <a:rPr lang="en-IN" sz="2000" dirty="0" err="1">
                <a:solidFill>
                  <a:schemeClr val="bg1"/>
                </a:solidFill>
                <a:sym typeface="+mn-ea"/>
              </a:rPr>
              <a:t>int</a:t>
            </a:r>
            <a:r>
              <a:rPr lang="en-IN" sz="2000" dirty="0">
                <a:solidFill>
                  <a:schemeClr val="bg1"/>
                </a:solidFill>
                <a:sym typeface="+mn-ea"/>
              </a:rPr>
              <a:t> main() </a:t>
            </a:r>
          </a:p>
          <a:p>
            <a:pPr lvl="1" indent="-457200">
              <a:lnSpc>
                <a:spcPct val="110000"/>
              </a:lnSpc>
              <a:buNone/>
            </a:pPr>
            <a:r>
              <a:rPr lang="en-IN" sz="2000" dirty="0">
                <a:solidFill>
                  <a:schemeClr val="bg1"/>
                </a:solidFill>
                <a:sym typeface="+mn-ea"/>
              </a:rPr>
              <a:t>  {</a:t>
            </a:r>
          </a:p>
          <a:p>
            <a:pPr lvl="1" indent="-457200">
              <a:lnSpc>
                <a:spcPct val="110000"/>
              </a:lnSpc>
              <a:buNone/>
            </a:pPr>
            <a:r>
              <a:rPr lang="en-IN" sz="2000" dirty="0">
                <a:solidFill>
                  <a:schemeClr val="bg1"/>
                </a:solidFill>
                <a:sym typeface="+mn-ea"/>
              </a:rPr>
              <a:t>      </a:t>
            </a:r>
            <a:r>
              <a:rPr lang="en-IN" sz="2000" b="1" dirty="0">
                <a:solidFill>
                  <a:srgbClr val="FFFF00"/>
                </a:solidFill>
                <a:sym typeface="+mn-ea"/>
              </a:rPr>
              <a:t>\\missing statement</a:t>
            </a:r>
          </a:p>
          <a:p>
            <a:pPr lvl="1" indent="-457200">
              <a:lnSpc>
                <a:spcPct val="110000"/>
              </a:lnSpc>
              <a:buNone/>
            </a:pPr>
            <a:r>
              <a:rPr lang="en-IN" sz="2000" dirty="0">
                <a:solidFill>
                  <a:schemeClr val="bg1"/>
                </a:solidFill>
                <a:sym typeface="+mn-ea"/>
              </a:rPr>
              <a:t>  }</a:t>
            </a:r>
          </a:p>
          <a:p>
            <a:pPr lvl="1" indent="-457200">
              <a:lnSpc>
                <a:spcPct val="110000"/>
              </a:lnSpc>
              <a:buNone/>
            </a:pPr>
            <a:r>
              <a:rPr lang="en-IN" sz="2000" dirty="0">
                <a:solidFill>
                  <a:schemeClr val="bg1"/>
                </a:solidFill>
                <a:sym typeface="+mn-ea"/>
              </a:rPr>
              <a:t>long </a:t>
            </a:r>
            <a:r>
              <a:rPr lang="en-IN" sz="2000" dirty="0" err="1">
                <a:solidFill>
                  <a:schemeClr val="bg1"/>
                </a:solidFill>
                <a:sym typeface="+mn-ea"/>
              </a:rPr>
              <a:t>int</a:t>
            </a:r>
            <a:r>
              <a:rPr lang="en-IN" sz="2000" dirty="0">
                <a:solidFill>
                  <a:schemeClr val="bg1"/>
                </a:solidFill>
                <a:sym typeface="+mn-ea"/>
              </a:rPr>
              <a:t> fact(</a:t>
            </a:r>
            <a:r>
              <a:rPr lang="en-IN" sz="2000" dirty="0" err="1">
                <a:solidFill>
                  <a:schemeClr val="bg1"/>
                </a:solidFill>
                <a:sym typeface="+mn-ea"/>
              </a:rPr>
              <a:t>int</a:t>
            </a:r>
            <a:r>
              <a:rPr lang="en-IN" sz="2000" dirty="0">
                <a:solidFill>
                  <a:schemeClr val="bg1"/>
                </a:solidFill>
                <a:sym typeface="+mn-ea"/>
              </a:rPr>
              <a:t> n)</a:t>
            </a:r>
          </a:p>
          <a:p>
            <a:pPr lvl="1" indent="-457200">
              <a:lnSpc>
                <a:spcPct val="110000"/>
              </a:lnSpc>
              <a:buNone/>
            </a:pPr>
            <a:r>
              <a:rPr lang="en-IN" sz="2000" dirty="0">
                <a:solidFill>
                  <a:schemeClr val="bg1"/>
                </a:solidFill>
                <a:sym typeface="+mn-ea"/>
              </a:rPr>
              <a:t>  {</a:t>
            </a:r>
          </a:p>
          <a:p>
            <a:pPr lvl="1" indent="-457200">
              <a:lnSpc>
                <a:spcPct val="110000"/>
              </a:lnSpc>
              <a:buNone/>
            </a:pPr>
            <a:r>
              <a:rPr lang="en-IN" sz="2000" dirty="0">
                <a:solidFill>
                  <a:schemeClr val="bg1"/>
                </a:solidFill>
                <a:sym typeface="+mn-ea"/>
              </a:rPr>
              <a:t>    if(n&gt;=1)</a:t>
            </a:r>
          </a:p>
          <a:p>
            <a:pPr lvl="1" indent="-457200">
              <a:lnSpc>
                <a:spcPct val="110000"/>
              </a:lnSpc>
              <a:buNone/>
            </a:pPr>
            <a:r>
              <a:rPr lang="en-IN" sz="2000" dirty="0">
                <a:solidFill>
                  <a:schemeClr val="bg1"/>
                </a:solidFill>
                <a:sym typeface="+mn-ea"/>
              </a:rPr>
              <a:t>        return n*fact(n-1);</a:t>
            </a:r>
          </a:p>
          <a:p>
            <a:pPr lvl="1" indent="-457200">
              <a:lnSpc>
                <a:spcPct val="110000"/>
              </a:lnSpc>
              <a:buNone/>
            </a:pPr>
            <a:r>
              <a:rPr lang="en-IN" sz="2000" dirty="0">
                <a:solidFill>
                  <a:schemeClr val="bg1"/>
                </a:solidFill>
                <a:sym typeface="+mn-ea"/>
              </a:rPr>
              <a:t>    else</a:t>
            </a:r>
          </a:p>
          <a:p>
            <a:pPr lvl="1" indent="-457200">
              <a:lnSpc>
                <a:spcPct val="110000"/>
              </a:lnSpc>
              <a:buNone/>
            </a:pPr>
            <a:r>
              <a:rPr lang="en-IN" sz="2000" dirty="0">
                <a:solidFill>
                  <a:schemeClr val="bg1"/>
                </a:solidFill>
                <a:sym typeface="+mn-ea"/>
              </a:rPr>
              <a:t>        return 1;</a:t>
            </a:r>
          </a:p>
          <a:p>
            <a:pPr lvl="1" indent="-457200">
              <a:lnSpc>
                <a:spcPct val="110000"/>
              </a:lnSpc>
              <a:buNone/>
            </a:pPr>
            <a:r>
              <a:rPr lang="en-IN" sz="2000" dirty="0">
                <a:solidFill>
                  <a:schemeClr val="bg1"/>
                </a:solidFill>
                <a:sym typeface="+mn-ea"/>
              </a:rPr>
              <a:t>   }</a:t>
            </a:r>
          </a:p>
        </p:txBody>
      </p:sp>
      <p:sp>
        <p:nvSpPr>
          <p:cNvPr id="6" name="Text Box 5"/>
          <p:cNvSpPr txBox="1"/>
          <p:nvPr/>
        </p:nvSpPr>
        <p:spPr>
          <a:xfrm>
            <a:off x="5175885" y="1863725"/>
            <a:ext cx="3739515" cy="2306955"/>
          </a:xfrm>
          <a:prstGeom prst="rect">
            <a:avLst/>
          </a:prstGeom>
          <a:noFill/>
        </p:spPr>
        <p:txBody>
          <a:bodyPr wrap="square" rtlCol="0" anchor="t">
            <a:spAutoFit/>
          </a:bodyPr>
          <a:lstStyle/>
          <a:p>
            <a:pPr lvl="1" indent="-457200">
              <a:lnSpc>
                <a:spcPct val="200000"/>
              </a:lnSpc>
              <a:buFont typeface="+mj-lt"/>
              <a:buAutoNum type="alphaUcPeriod"/>
            </a:pPr>
            <a:r>
              <a:rPr lang="en-US" dirty="0" err="1">
                <a:sym typeface="+mn-ea"/>
              </a:rPr>
              <a:t>printf</a:t>
            </a:r>
            <a:r>
              <a:rPr lang="en-US" dirty="0">
                <a:sym typeface="+mn-ea"/>
              </a:rPr>
              <a:t>(“%</a:t>
            </a:r>
            <a:r>
              <a:rPr lang="en-US" dirty="0" err="1">
                <a:sym typeface="+mn-ea"/>
              </a:rPr>
              <a:t>ll</a:t>
            </a:r>
            <a:r>
              <a:rPr lang="en-US" dirty="0">
                <a:sym typeface="+mn-ea"/>
              </a:rPr>
              <a:t>\</a:t>
            </a:r>
            <a:r>
              <a:rPr lang="en-US" dirty="0" err="1">
                <a:sym typeface="+mn-ea"/>
              </a:rPr>
              <a:t>n",fact</a:t>
            </a:r>
            <a:r>
              <a:rPr lang="en-US" dirty="0">
                <a:sym typeface="+mn-ea"/>
              </a:rPr>
              <a:t>(5));</a:t>
            </a:r>
            <a:endParaRPr lang="en-IN" dirty="0"/>
          </a:p>
          <a:p>
            <a:pPr lvl="1" indent="-457200">
              <a:lnSpc>
                <a:spcPct val="200000"/>
              </a:lnSpc>
              <a:buFont typeface="+mj-lt"/>
              <a:buAutoNum type="alphaUcPeriod"/>
            </a:pPr>
            <a:r>
              <a:rPr lang="en-US" dirty="0" err="1">
                <a:sym typeface="+mn-ea"/>
              </a:rPr>
              <a:t>printf</a:t>
            </a:r>
            <a:r>
              <a:rPr lang="en-US" dirty="0">
                <a:sym typeface="+mn-ea"/>
              </a:rPr>
              <a:t>("%u\</a:t>
            </a:r>
            <a:r>
              <a:rPr lang="en-US" dirty="0" err="1">
                <a:sym typeface="+mn-ea"/>
              </a:rPr>
              <a:t>n",fact</a:t>
            </a:r>
            <a:r>
              <a:rPr lang="en-US" dirty="0">
                <a:sym typeface="+mn-ea"/>
              </a:rPr>
              <a:t>(5));</a:t>
            </a:r>
            <a:endParaRPr lang="en-US" dirty="0"/>
          </a:p>
          <a:p>
            <a:pPr lvl="1" indent="-457200">
              <a:lnSpc>
                <a:spcPct val="200000"/>
              </a:lnSpc>
              <a:buFont typeface="+mj-lt"/>
              <a:buAutoNum type="alphaUcPeriod"/>
            </a:pPr>
            <a:r>
              <a:rPr lang="en-US" dirty="0" err="1">
                <a:sym typeface="+mn-ea"/>
              </a:rPr>
              <a:t>printf</a:t>
            </a:r>
            <a:r>
              <a:rPr lang="en-US" dirty="0">
                <a:sym typeface="+mn-ea"/>
              </a:rPr>
              <a:t>("%d\</a:t>
            </a:r>
            <a:r>
              <a:rPr lang="en-US" dirty="0" err="1">
                <a:sym typeface="+mn-ea"/>
              </a:rPr>
              <a:t>n",fact</a:t>
            </a:r>
            <a:r>
              <a:rPr lang="en-US" dirty="0">
                <a:sym typeface="+mn-ea"/>
              </a:rPr>
              <a:t>(5));</a:t>
            </a:r>
            <a:endParaRPr lang="en-US" dirty="0"/>
          </a:p>
          <a:p>
            <a:pPr lvl="1" indent="-457200">
              <a:lnSpc>
                <a:spcPct val="200000"/>
              </a:lnSpc>
              <a:buFont typeface="+mj-lt"/>
              <a:buAutoNum type="alphaUcPeriod"/>
            </a:pPr>
            <a:r>
              <a:rPr lang="en-US" dirty="0" err="1">
                <a:sym typeface="+mn-ea"/>
              </a:rPr>
              <a:t>printf</a:t>
            </a:r>
            <a:r>
              <a:rPr lang="en-US" dirty="0">
                <a:sym typeface="+mn-ea"/>
              </a:rPr>
              <a:t>("%ld\</a:t>
            </a:r>
            <a:r>
              <a:rPr lang="en-US" dirty="0" err="1">
                <a:sym typeface="+mn-ea"/>
              </a:rPr>
              <a:t>n",fact</a:t>
            </a:r>
            <a:r>
              <a:rPr lang="en-US" dirty="0">
                <a:sym typeface="+mn-ea"/>
              </a:rPr>
              <a:t>(5));</a:t>
            </a:r>
            <a:endParaRPr lang="en-US">
              <a:solidFill>
                <a:schemeClr val="tx1"/>
              </a:solidFill>
            </a:endParaRP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7917815" y="3502660"/>
            <a:ext cx="644525" cy="553085"/>
          </a:xfrm>
          <a:prstGeom prst="rect">
            <a:avLst/>
          </a:prstGeom>
          <a:noFill/>
        </p:spPr>
      </p:pic>
      <p:sp>
        <p:nvSpPr>
          <p:cNvPr id="5" name="Text Box 4"/>
          <p:cNvSpPr txBox="1"/>
          <p:nvPr/>
        </p:nvSpPr>
        <p:spPr>
          <a:xfrm>
            <a:off x="122555" y="10478"/>
            <a:ext cx="2416810" cy="398780"/>
          </a:xfrm>
          <a:prstGeom prst="rect">
            <a:avLst/>
          </a:prstGeom>
          <a:noFill/>
        </p:spPr>
        <p:txBody>
          <a:bodyPr wrap="none" rtlCol="0" anchor="t">
            <a:spAutoFit/>
          </a:bodyPr>
          <a:lstStyle/>
          <a:p>
            <a:r>
              <a:rPr lang="en-US" sz="2000" b="1" dirty="0">
                <a:solidFill>
                  <a:schemeClr val="bg1"/>
                </a:solidFill>
                <a:sym typeface="+mn-ea"/>
              </a:rPr>
              <a:t>Challenge: 89     (TCS)</a:t>
            </a:r>
          </a:p>
        </p:txBody>
      </p:sp>
      <p:pic>
        <p:nvPicPr>
          <p:cNvPr id="7" name="Picture 6">
            <a:extLst>
              <a:ext uri="{FF2B5EF4-FFF2-40B4-BE49-F238E27FC236}">
                <a16:creationId xmlns:a16="http://schemas.microsoft.com/office/drawing/2014/main" xmlns="" id="{1A4ACAD8-64C8-49EC-B220-4E1314D15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20"/>
            <a:ext cx="475107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152400" y="561975"/>
            <a:ext cx="4598670" cy="2306955"/>
          </a:xfrm>
          <a:prstGeom prst="rect">
            <a:avLst/>
          </a:prstGeom>
          <a:noFill/>
        </p:spPr>
        <p:txBody>
          <a:bodyPr wrap="square" rtlCol="0" anchor="t">
            <a:spAutoFit/>
          </a:bodyPr>
          <a:lstStyle/>
          <a:p>
            <a:pPr>
              <a:lnSpc>
                <a:spcPct val="120000"/>
              </a:lnSpc>
            </a:pPr>
            <a:r>
              <a:rPr lang="en-US" sz="2000">
                <a:solidFill>
                  <a:schemeClr val="bg1"/>
                </a:solidFill>
              </a:rPr>
              <a:t>Examine the code and choose the correct option:</a:t>
            </a:r>
          </a:p>
          <a:p>
            <a:pPr>
              <a:lnSpc>
                <a:spcPct val="120000"/>
              </a:lnSpc>
            </a:pPr>
            <a:r>
              <a:rPr lang="en-US" sz="2000">
                <a:solidFill>
                  <a:schemeClr val="bg1"/>
                </a:solidFill>
              </a:rPr>
              <a:t>	main()</a:t>
            </a:r>
          </a:p>
          <a:p>
            <a:pPr>
              <a:lnSpc>
                <a:spcPct val="120000"/>
              </a:lnSpc>
            </a:pPr>
            <a:r>
              <a:rPr lang="en-US" sz="2000">
                <a:solidFill>
                  <a:schemeClr val="bg1"/>
                </a:solidFill>
              </a:rPr>
              <a:t>	{</a:t>
            </a:r>
          </a:p>
          <a:p>
            <a:pPr>
              <a:lnSpc>
                <a:spcPct val="120000"/>
              </a:lnSpc>
            </a:pPr>
            <a:r>
              <a:rPr lang="en-US" sz="2000">
                <a:solidFill>
                  <a:schemeClr val="bg1"/>
                </a:solidFill>
              </a:rPr>
              <a:t>		main();</a:t>
            </a:r>
          </a:p>
          <a:p>
            <a:pPr>
              <a:lnSpc>
                <a:spcPct val="120000"/>
              </a:lnSpc>
            </a:pPr>
            <a:r>
              <a:rPr lang="en-US" sz="2000">
                <a:solidFill>
                  <a:schemeClr val="bg1"/>
                </a:solidFill>
              </a:rPr>
              <a:t>	}</a:t>
            </a:r>
          </a:p>
        </p:txBody>
      </p:sp>
      <p:sp>
        <p:nvSpPr>
          <p:cNvPr id="6" name="Text Box 5"/>
          <p:cNvSpPr txBox="1"/>
          <p:nvPr/>
        </p:nvSpPr>
        <p:spPr>
          <a:xfrm>
            <a:off x="5175885" y="1863725"/>
            <a:ext cx="3739515" cy="2306955"/>
          </a:xfrm>
          <a:prstGeom prst="rect">
            <a:avLst/>
          </a:prstGeom>
          <a:noFill/>
        </p:spPr>
        <p:txBody>
          <a:bodyPr wrap="square" rtlCol="0" anchor="t">
            <a:spAutoFit/>
          </a:bodyPr>
          <a:lstStyle/>
          <a:p>
            <a:pPr marL="342900" indent="-342900">
              <a:lnSpc>
                <a:spcPct val="200000"/>
              </a:lnSpc>
              <a:buFont typeface="+mj-lt"/>
              <a:buAutoNum type="alphaLcParenR"/>
            </a:pPr>
            <a:r>
              <a:rPr lang="en-US" dirty="0">
                <a:sym typeface="+mn-ea"/>
              </a:rPr>
              <a:t>Stack overflow</a:t>
            </a:r>
          </a:p>
          <a:p>
            <a:pPr marL="342900" indent="-342900">
              <a:lnSpc>
                <a:spcPct val="200000"/>
              </a:lnSpc>
              <a:buFont typeface="+mj-lt"/>
              <a:buAutoNum type="alphaLcParenR"/>
            </a:pPr>
            <a:r>
              <a:rPr lang="en-US" dirty="0">
                <a:solidFill>
                  <a:schemeClr val="tx1"/>
                </a:solidFill>
              </a:rPr>
              <a:t>Time limit exited</a:t>
            </a:r>
          </a:p>
          <a:p>
            <a:pPr marL="342900" indent="-342900">
              <a:lnSpc>
                <a:spcPct val="200000"/>
              </a:lnSpc>
              <a:buFont typeface="+mj-lt"/>
              <a:buAutoNum type="alphaLcParenR"/>
            </a:pPr>
            <a:r>
              <a:rPr lang="en-US" dirty="0">
                <a:solidFill>
                  <a:schemeClr val="tx1"/>
                </a:solidFill>
              </a:rPr>
              <a:t>Both a &amp; b</a:t>
            </a:r>
          </a:p>
          <a:p>
            <a:pPr marL="342900" indent="-342900">
              <a:lnSpc>
                <a:spcPct val="200000"/>
              </a:lnSpc>
              <a:buFont typeface="+mj-lt"/>
              <a:buAutoNum type="alphaLcParenR"/>
            </a:pPr>
            <a:r>
              <a:rPr lang="en-US" dirty="0">
                <a:solidFill>
                  <a:schemeClr val="tx1"/>
                </a:solidFill>
              </a:rPr>
              <a:t>None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6689090" y="2960370"/>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90</a:t>
            </a:r>
          </a:p>
        </p:txBody>
      </p:sp>
      <p:pic>
        <p:nvPicPr>
          <p:cNvPr id="7" name="Picture 6">
            <a:extLst>
              <a:ext uri="{FF2B5EF4-FFF2-40B4-BE49-F238E27FC236}">
                <a16:creationId xmlns:a16="http://schemas.microsoft.com/office/drawing/2014/main" xmlns="" id="{26F36957-32AD-409D-BAE6-B2966B360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9525" y="-4064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654685"/>
            <a:ext cx="8260715" cy="3322955"/>
          </a:xfrm>
          <a:prstGeom prst="rect">
            <a:avLst/>
          </a:prstGeom>
          <a:noFill/>
        </p:spPr>
        <p:txBody>
          <a:bodyPr wrap="square" rtlCol="0" anchor="t">
            <a:spAutoFit/>
          </a:bodyPr>
          <a:lstStyle/>
          <a:p>
            <a:pPr>
              <a:lnSpc>
                <a:spcPct val="150000"/>
              </a:lnSpc>
            </a:pPr>
            <a:r>
              <a:rPr lang="en-US" sz="2000" b="1">
                <a:solidFill>
                  <a:schemeClr val="bg1"/>
                </a:solidFill>
              </a:rPr>
              <a:t>Choose the correct option to print out a &amp; b:</a:t>
            </a:r>
          </a:p>
          <a:p>
            <a:pPr>
              <a:lnSpc>
                <a:spcPct val="150000"/>
              </a:lnSpc>
            </a:pPr>
            <a:r>
              <a:rPr lang="en-US" sz="2000" b="1">
                <a:solidFill>
                  <a:schemeClr val="bg1"/>
                </a:solidFill>
              </a:rPr>
              <a:t>#include&lt;stdio.h&gt;</a:t>
            </a:r>
          </a:p>
          <a:p>
            <a:pPr>
              <a:lnSpc>
                <a:spcPct val="150000"/>
              </a:lnSpc>
            </a:pPr>
            <a:r>
              <a:rPr lang="en-US" sz="2000" b="1">
                <a:solidFill>
                  <a:schemeClr val="bg1"/>
                </a:solidFill>
              </a:rPr>
              <a:t>	Float a;</a:t>
            </a:r>
          </a:p>
          <a:p>
            <a:pPr>
              <a:lnSpc>
                <a:spcPct val="150000"/>
              </a:lnSpc>
            </a:pPr>
            <a:r>
              <a:rPr lang="en-US" sz="2000" b="1">
                <a:solidFill>
                  <a:schemeClr val="bg1"/>
                </a:solidFill>
              </a:rPr>
              <a:t>	double b;</a:t>
            </a:r>
          </a:p>
          <a:p>
            <a:pPr>
              <a:lnSpc>
                <a:spcPct val="150000"/>
              </a:lnSpc>
            </a:pPr>
            <a:endParaRPr lang="en-US" sz="2000" b="1">
              <a:solidFill>
                <a:schemeClr val="bg1"/>
              </a:solidFill>
            </a:endParaRPr>
          </a:p>
          <a:p>
            <a:pPr>
              <a:lnSpc>
                <a:spcPct val="150000"/>
              </a:lnSpc>
            </a:pPr>
            <a:r>
              <a:rPr lang="en-US" sz="2000" b="1">
                <a:solidFill>
                  <a:schemeClr val="bg1"/>
                </a:solidFill>
              </a:rPr>
              <a:t>a.  printf("%f %lf", a, b);			b.  printf("%f %Lf", a, b);</a:t>
            </a:r>
          </a:p>
          <a:p>
            <a:pPr>
              <a:lnSpc>
                <a:spcPct val="150000"/>
              </a:lnSpc>
            </a:pPr>
            <a:r>
              <a:rPr lang="en-US" sz="2000" b="1">
                <a:solidFill>
                  <a:schemeClr val="bg1"/>
                </a:solidFill>
              </a:rPr>
              <a:t>c.  printf("%Lf %f", a, b);			d.  None</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3019425" y="286702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91</a:t>
            </a:r>
          </a:p>
        </p:txBody>
      </p:sp>
      <p:pic>
        <p:nvPicPr>
          <p:cNvPr id="7" name="Picture 6">
            <a:extLst>
              <a:ext uri="{FF2B5EF4-FFF2-40B4-BE49-F238E27FC236}">
                <a16:creationId xmlns:a16="http://schemas.microsoft.com/office/drawing/2014/main" xmlns="" id="{68E717B4-4F10-4B82-BA6D-9FD04BBE2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9525" y="-4064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502285"/>
            <a:ext cx="8260715" cy="4246245"/>
          </a:xfrm>
          <a:prstGeom prst="rect">
            <a:avLst/>
          </a:prstGeom>
          <a:noFill/>
        </p:spPr>
        <p:txBody>
          <a:bodyPr wrap="square" rtlCol="0" anchor="t">
            <a:spAutoFit/>
          </a:bodyPr>
          <a:lstStyle/>
          <a:p>
            <a:pPr>
              <a:lnSpc>
                <a:spcPct val="150000"/>
              </a:lnSpc>
            </a:pPr>
            <a:r>
              <a:rPr lang="en-US" sz="2000" b="1">
                <a:solidFill>
                  <a:schemeClr val="bg1"/>
                </a:solidFill>
              </a:rPr>
              <a:t>Find the output:</a:t>
            </a:r>
          </a:p>
          <a:p>
            <a:pPr>
              <a:lnSpc>
                <a:spcPct val="150000"/>
              </a:lnSpc>
            </a:pPr>
            <a:r>
              <a:rPr lang="en-US" sz="2000" b="1">
                <a:solidFill>
                  <a:schemeClr val="bg1"/>
                </a:solidFill>
              </a:rPr>
              <a:t>#include&lt;stdio.h&gt;</a:t>
            </a:r>
          </a:p>
          <a:p>
            <a:pPr>
              <a:lnSpc>
                <a:spcPct val="150000"/>
              </a:lnSpc>
            </a:pPr>
            <a:r>
              <a:rPr lang="en-US" sz="2000" b="1">
                <a:solidFill>
                  <a:schemeClr val="bg1"/>
                </a:solidFill>
              </a:rPr>
              <a:t>int main()</a:t>
            </a:r>
          </a:p>
          <a:p>
            <a:pPr>
              <a:lnSpc>
                <a:spcPct val="150000"/>
              </a:lnSpc>
            </a:pPr>
            <a:r>
              <a:rPr lang="en-US" sz="2000" b="1">
                <a:solidFill>
                  <a:schemeClr val="bg1"/>
                </a:solidFill>
              </a:rPr>
              <a:t>{</a:t>
            </a:r>
          </a:p>
          <a:p>
            <a:pPr>
              <a:lnSpc>
                <a:spcPct val="150000"/>
              </a:lnSpc>
            </a:pPr>
            <a:r>
              <a:rPr lang="en-US" sz="2000" b="1">
                <a:solidFill>
                  <a:schemeClr val="bg1"/>
                </a:solidFill>
              </a:rPr>
              <a:t>	float a=2.15529;</a:t>
            </a:r>
          </a:p>
          <a:p>
            <a:pPr>
              <a:lnSpc>
                <a:spcPct val="150000"/>
              </a:lnSpc>
            </a:pPr>
            <a:r>
              <a:rPr lang="en-US" sz="2000" b="1">
                <a:solidFill>
                  <a:schemeClr val="bg1"/>
                </a:solidFill>
              </a:rPr>
              <a:t>	printf("%2.1f\n", a);</a:t>
            </a:r>
          </a:p>
          <a:p>
            <a:pPr>
              <a:lnSpc>
                <a:spcPct val="150000"/>
              </a:lnSpc>
            </a:pPr>
            <a:r>
              <a:rPr lang="en-US" sz="2000" b="1">
                <a:solidFill>
                  <a:schemeClr val="bg1"/>
                </a:solidFill>
              </a:rPr>
              <a:t>	return 0;</a:t>
            </a:r>
          </a:p>
          <a:p>
            <a:pPr>
              <a:lnSpc>
                <a:spcPct val="150000"/>
              </a:lnSpc>
            </a:pPr>
            <a:r>
              <a:rPr lang="en-US" sz="2000" b="1">
                <a:solidFill>
                  <a:schemeClr val="bg1"/>
                </a:solidFill>
              </a:rPr>
              <a:t>}</a:t>
            </a:r>
          </a:p>
          <a:p>
            <a:pPr>
              <a:lnSpc>
                <a:spcPct val="150000"/>
              </a:lnSpc>
            </a:pPr>
            <a:r>
              <a:rPr lang="en-US" sz="2000" b="1">
                <a:solidFill>
                  <a:schemeClr val="bg1"/>
                </a:solidFill>
              </a:rPr>
              <a:t>	a. 2.15		b.  2.1		c.  2.2		d.  Error</a:t>
            </a: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5621655" y="408368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92</a:t>
            </a:r>
          </a:p>
        </p:txBody>
      </p:sp>
      <p:pic>
        <p:nvPicPr>
          <p:cNvPr id="7" name="Picture 6">
            <a:extLst>
              <a:ext uri="{FF2B5EF4-FFF2-40B4-BE49-F238E27FC236}">
                <a16:creationId xmlns:a16="http://schemas.microsoft.com/office/drawing/2014/main" xmlns="" id="{07092E1D-7B9F-437E-83C7-E2189750D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9525" y="-4064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502285"/>
            <a:ext cx="8260715" cy="3169285"/>
          </a:xfrm>
          <a:prstGeom prst="rect">
            <a:avLst/>
          </a:prstGeom>
          <a:noFill/>
        </p:spPr>
        <p:txBody>
          <a:bodyPr wrap="square" rtlCol="0" anchor="t">
            <a:spAutoFit/>
          </a:bodyPr>
          <a:lstStyle/>
          <a:p>
            <a:pPr>
              <a:lnSpc>
                <a:spcPct val="150000"/>
              </a:lnSpc>
            </a:pPr>
            <a:r>
              <a:rPr lang="en-US" sz="2000" dirty="0">
                <a:solidFill>
                  <a:schemeClr val="bg1"/>
                </a:solidFill>
                <a:sym typeface="+mn-ea"/>
              </a:rPr>
              <a:t>What is dangling pointer?</a:t>
            </a:r>
          </a:p>
          <a:p>
            <a:pPr>
              <a:lnSpc>
                <a:spcPct val="150000"/>
              </a:lnSpc>
            </a:pPr>
            <a:endParaRPr lang="en-US" sz="2000" b="1" dirty="0">
              <a:solidFill>
                <a:schemeClr val="bg1"/>
              </a:solidFill>
              <a:sym typeface="+mn-ea"/>
            </a:endParaRPr>
          </a:p>
          <a:p>
            <a:pPr marL="514350" indent="-514350">
              <a:buFont typeface="+mj-lt"/>
              <a:buAutoNum type="alphaUcPeriod"/>
            </a:pPr>
            <a:r>
              <a:rPr lang="en-US" sz="2000" dirty="0">
                <a:solidFill>
                  <a:schemeClr val="bg1"/>
                </a:solidFill>
                <a:sym typeface="+mn-ea"/>
              </a:rPr>
              <a:t>Points to garbage value</a:t>
            </a:r>
          </a:p>
          <a:p>
            <a:pPr marL="514350" indent="-514350">
              <a:buFont typeface="+mj-lt"/>
              <a:buAutoNum type="alphaUcPeriod"/>
            </a:pPr>
            <a:endParaRPr lang="en-US" sz="2000" dirty="0">
              <a:solidFill>
                <a:schemeClr val="bg1"/>
              </a:solidFill>
              <a:sym typeface="+mn-ea"/>
            </a:endParaRPr>
          </a:p>
          <a:p>
            <a:pPr marL="514350" indent="-514350">
              <a:buFont typeface="+mj-lt"/>
              <a:buAutoNum type="alphaUcPeriod"/>
            </a:pPr>
            <a:r>
              <a:rPr lang="en-US" sz="2000" dirty="0">
                <a:solidFill>
                  <a:schemeClr val="bg1"/>
                </a:solidFill>
                <a:sym typeface="+mn-ea"/>
              </a:rPr>
              <a:t>Points to function</a:t>
            </a:r>
          </a:p>
          <a:p>
            <a:pPr marL="514350" indent="-514350">
              <a:buFont typeface="+mj-lt"/>
              <a:buAutoNum type="alphaUcPeriod"/>
            </a:pPr>
            <a:endParaRPr lang="en-US" sz="2000" dirty="0">
              <a:solidFill>
                <a:schemeClr val="bg1"/>
              </a:solidFill>
              <a:sym typeface="+mn-ea"/>
            </a:endParaRPr>
          </a:p>
          <a:p>
            <a:pPr marL="514350" indent="-514350">
              <a:buFont typeface="+mj-lt"/>
              <a:buAutoNum type="alphaUcPeriod"/>
            </a:pPr>
            <a:r>
              <a:rPr lang="en-US" sz="2000" dirty="0">
                <a:solidFill>
                  <a:schemeClr val="bg1"/>
                </a:solidFill>
                <a:sym typeface="+mn-ea"/>
              </a:rPr>
              <a:t>Both A and B</a:t>
            </a:r>
          </a:p>
          <a:p>
            <a:pPr marL="514350" indent="-514350">
              <a:buFont typeface="+mj-lt"/>
              <a:buAutoNum type="alphaUcPeriod"/>
            </a:pPr>
            <a:endParaRPr lang="en-US" sz="2000" dirty="0">
              <a:solidFill>
                <a:schemeClr val="bg1"/>
              </a:solidFill>
              <a:sym typeface="+mn-ea"/>
            </a:endParaRPr>
          </a:p>
          <a:p>
            <a:pPr marL="514350" indent="-514350">
              <a:buFont typeface="+mj-lt"/>
              <a:buAutoNum type="alphaUcPeriod"/>
            </a:pPr>
            <a:r>
              <a:rPr lang="en-US" sz="2000" dirty="0">
                <a:solidFill>
                  <a:schemeClr val="bg1"/>
                </a:solidFill>
                <a:sym typeface="+mn-ea"/>
              </a:rPr>
              <a:t>None of these</a:t>
            </a:r>
            <a:endParaRPr lang="en-US" sz="2000" b="1" dirty="0">
              <a:solidFill>
                <a:schemeClr val="bg1"/>
              </a:solidFill>
              <a:sym typeface="+mn-ea"/>
            </a:endParaRPr>
          </a:p>
        </p:txBody>
      </p:sp>
      <p:pic>
        <p:nvPicPr>
          <p:cNvPr id="143364" name="Picture 4" descr="C:\Users\NEW\AppData\Local\Microsoft\Windows\Temporary Internet Files\Content.IE5\QGUJJHNR\Kliponious-green-tick[1].png"/>
          <p:cNvPicPr>
            <a:picLocks noGrp="1" noChangeAspect="1" noChangeArrowheads="1"/>
          </p:cNvPicPr>
          <p:nvPr>
            <p:ph idx="1"/>
          </p:nvPr>
        </p:nvPicPr>
        <p:blipFill>
          <a:blip r:embed="rId3" cstate="print"/>
          <a:srcRect/>
          <a:stretch>
            <a:fillRect/>
          </a:stretch>
        </p:blipFill>
        <p:spPr bwMode="auto">
          <a:xfrm>
            <a:off x="3441065" y="1252855"/>
            <a:ext cx="644525" cy="553085"/>
          </a:xfrm>
          <a:prstGeom prst="rect">
            <a:avLst/>
          </a:prstGeom>
          <a:noFill/>
        </p:spPr>
      </p:pic>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93</a:t>
            </a:r>
          </a:p>
        </p:txBody>
      </p:sp>
      <p:pic>
        <p:nvPicPr>
          <p:cNvPr id="7" name="Picture 6">
            <a:extLst>
              <a:ext uri="{FF2B5EF4-FFF2-40B4-BE49-F238E27FC236}">
                <a16:creationId xmlns:a16="http://schemas.microsoft.com/office/drawing/2014/main" xmlns="" id="{55046750-7D1B-4B47-9FE1-86440E641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ppt_w</p:attrName>
                                        </p:attrNameLst>
                                      </p:cBhvr>
                                      <p:tavLst>
                                        <p:tav tm="0">
                                          <p:val>
                                            <p:strVal val="#ppt_w*0.70"/>
                                          </p:val>
                                        </p:tav>
                                        <p:tav tm="100000">
                                          <p:val>
                                            <p:strVal val="#ppt_w"/>
                                          </p:val>
                                        </p:tav>
                                      </p:tavLst>
                                    </p:anim>
                                    <p:anim calcmode="lin" valueType="num">
                                      <p:cBhvr>
                                        <p:cTn id="8" dur="1000" fill="hold"/>
                                        <p:tgtEl>
                                          <p:spTgt spid="143364"/>
                                        </p:tgtEl>
                                        <p:attrNameLst>
                                          <p:attrName>ppt_h</p:attrName>
                                        </p:attrNameLst>
                                      </p:cBhvr>
                                      <p:tavLst>
                                        <p:tav tm="0">
                                          <p:val>
                                            <p:strVal val="#ppt_h"/>
                                          </p:val>
                                        </p:tav>
                                        <p:tav tm="100000">
                                          <p:val>
                                            <p:strVal val="#ppt_h"/>
                                          </p:val>
                                        </p:tav>
                                      </p:tavLst>
                                    </p:anim>
                                    <p:animEffect transition="in" filter="fade">
                                      <p:cBhvr>
                                        <p:cTn id="9" dur="10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3" name="Rectangle 2"/>
          <p:cNvSpPr/>
          <p:nvPr/>
        </p:nvSpPr>
        <p:spPr>
          <a:xfrm>
            <a:off x="9525" y="-40640"/>
            <a:ext cx="9124950" cy="5224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293370" y="502285"/>
            <a:ext cx="8260715" cy="2399665"/>
          </a:xfrm>
          <a:prstGeom prst="rect">
            <a:avLst/>
          </a:prstGeom>
          <a:noFill/>
        </p:spPr>
        <p:txBody>
          <a:bodyPr wrap="square" rtlCol="0" anchor="t">
            <a:spAutoFit/>
          </a:bodyPr>
          <a:lstStyle/>
          <a:p>
            <a:pPr>
              <a:lnSpc>
                <a:spcPct val="150000"/>
              </a:lnSpc>
            </a:pPr>
            <a:r>
              <a:rPr lang="en-US" sz="2000" b="1" dirty="0">
                <a:solidFill>
                  <a:schemeClr val="bg1"/>
                </a:solidFill>
                <a:sym typeface="+mn-ea"/>
              </a:rPr>
              <a:t>#include&lt;stdio.h&gt;</a:t>
            </a:r>
          </a:p>
          <a:p>
            <a:pPr>
              <a:lnSpc>
                <a:spcPct val="150000"/>
              </a:lnSpc>
            </a:pPr>
            <a:r>
              <a:rPr lang="en-US" sz="2000" b="1" dirty="0">
                <a:solidFill>
                  <a:schemeClr val="bg1"/>
                </a:solidFill>
                <a:sym typeface="+mn-ea"/>
              </a:rPr>
              <a:t>int main()</a:t>
            </a:r>
          </a:p>
          <a:p>
            <a:pPr>
              <a:lnSpc>
                <a:spcPct val="150000"/>
              </a:lnSpc>
            </a:pPr>
            <a:r>
              <a:rPr lang="en-US" sz="2000" b="1" dirty="0">
                <a:solidFill>
                  <a:schemeClr val="bg1"/>
                </a:solidFill>
                <a:sym typeface="+mn-ea"/>
              </a:rPr>
              <a:t>{</a:t>
            </a:r>
          </a:p>
          <a:p>
            <a:pPr>
              <a:lnSpc>
                <a:spcPct val="150000"/>
              </a:lnSpc>
            </a:pPr>
            <a:r>
              <a:rPr lang="en-US" sz="2000" b="1" dirty="0">
                <a:solidFill>
                  <a:schemeClr val="bg1"/>
                </a:solidFill>
                <a:sym typeface="+mn-ea"/>
              </a:rPr>
              <a:t>	</a:t>
            </a:r>
            <a:r>
              <a:rPr lang="en-US" sz="2000" b="1" dirty="0" err="1">
                <a:solidFill>
                  <a:schemeClr val="bg1"/>
                </a:solidFill>
                <a:sym typeface="+mn-ea"/>
              </a:rPr>
              <a:t>printf</a:t>
            </a:r>
            <a:r>
              <a:rPr lang="en-US" sz="2000" b="1" dirty="0">
                <a:solidFill>
                  <a:schemeClr val="bg1"/>
                </a:solidFill>
                <a:sym typeface="+mn-ea"/>
              </a:rPr>
              <a:t>(“TERV"+3);</a:t>
            </a:r>
          </a:p>
          <a:p>
            <a:pPr>
              <a:lnSpc>
                <a:spcPct val="150000"/>
              </a:lnSpc>
            </a:pPr>
            <a:r>
              <a:rPr lang="en-US" sz="2000" b="1" dirty="0">
                <a:solidFill>
                  <a:schemeClr val="bg1"/>
                </a:solidFill>
                <a:sym typeface="+mn-ea"/>
              </a:rPr>
              <a:t>}</a:t>
            </a:r>
          </a:p>
        </p:txBody>
      </p:sp>
      <p:sp>
        <p:nvSpPr>
          <p:cNvPr id="5" name="Text Box 4"/>
          <p:cNvSpPr txBox="1"/>
          <p:nvPr/>
        </p:nvSpPr>
        <p:spPr>
          <a:xfrm>
            <a:off x="122555" y="10478"/>
            <a:ext cx="1597660" cy="398780"/>
          </a:xfrm>
          <a:prstGeom prst="rect">
            <a:avLst/>
          </a:prstGeom>
          <a:noFill/>
        </p:spPr>
        <p:txBody>
          <a:bodyPr wrap="none" rtlCol="0" anchor="t">
            <a:spAutoFit/>
          </a:bodyPr>
          <a:lstStyle/>
          <a:p>
            <a:r>
              <a:rPr lang="en-US" sz="2000" b="1" dirty="0">
                <a:solidFill>
                  <a:schemeClr val="bg1"/>
                </a:solidFill>
                <a:sym typeface="+mn-ea"/>
              </a:rPr>
              <a:t>Challenge: 94</a:t>
            </a:r>
          </a:p>
        </p:txBody>
      </p:sp>
      <p:sp>
        <p:nvSpPr>
          <p:cNvPr id="6" name="Text Box 5"/>
          <p:cNvSpPr txBox="1"/>
          <p:nvPr/>
        </p:nvSpPr>
        <p:spPr>
          <a:xfrm>
            <a:off x="370205" y="3567748"/>
            <a:ext cx="3595370" cy="398780"/>
          </a:xfrm>
          <a:prstGeom prst="rect">
            <a:avLst/>
          </a:prstGeom>
          <a:noFill/>
        </p:spPr>
        <p:txBody>
          <a:bodyPr wrap="square" rtlCol="0" anchor="t">
            <a:spAutoFit/>
          </a:bodyPr>
          <a:lstStyle/>
          <a:p>
            <a:r>
              <a:rPr lang="en-US" sz="2000" b="1" dirty="0">
                <a:solidFill>
                  <a:schemeClr val="bg1"/>
                </a:solidFill>
                <a:sym typeface="+mn-ea"/>
              </a:rPr>
              <a:t>Output:    _______</a:t>
            </a:r>
          </a:p>
        </p:txBody>
      </p:sp>
      <p:sp>
        <p:nvSpPr>
          <p:cNvPr id="7" name="Text Box 6"/>
          <p:cNvSpPr txBox="1"/>
          <p:nvPr/>
        </p:nvSpPr>
        <p:spPr>
          <a:xfrm>
            <a:off x="1733550" y="3416300"/>
            <a:ext cx="367408" cy="461665"/>
          </a:xfrm>
          <a:prstGeom prst="rect">
            <a:avLst/>
          </a:prstGeom>
          <a:noFill/>
        </p:spPr>
        <p:txBody>
          <a:bodyPr wrap="none" rtlCol="0" anchor="t">
            <a:spAutoFit/>
          </a:bodyPr>
          <a:lstStyle/>
          <a:p>
            <a:r>
              <a:rPr lang="en-US" sz="2400" b="1" dirty="0">
                <a:solidFill>
                  <a:srgbClr val="FFFF00"/>
                </a:solidFill>
                <a:sym typeface="+mn-ea"/>
              </a:rPr>
              <a:t>V</a:t>
            </a:r>
          </a:p>
        </p:txBody>
      </p:sp>
      <p:pic>
        <p:nvPicPr>
          <p:cNvPr id="8" name="Picture 7">
            <a:extLst>
              <a:ext uri="{FF2B5EF4-FFF2-40B4-BE49-F238E27FC236}">
                <a16:creationId xmlns:a16="http://schemas.microsoft.com/office/drawing/2014/main" xmlns="" id="{80AFBAC7-FD14-404F-806C-DBB1C1D75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a:solidFill>
                  <a:srgbClr val="000000"/>
                </a:solidFill>
                <a:latin typeface="Open Sans"/>
              </a:rPr>
              <a:t>Thank you!</a:t>
            </a:r>
            <a:endParaRPr lang="en-US" sz="5400" i="0" dirty="0">
              <a:solidFill>
                <a:srgbClr val="000000"/>
              </a:solidFill>
              <a:latin typeface="Open Sans"/>
            </a:endParaRPr>
          </a:p>
        </p:txBody>
      </p:sp>
      <p:pic>
        <p:nvPicPr>
          <p:cNvPr id="3" name="Picture 2">
            <a:extLst>
              <a:ext uri="{FF2B5EF4-FFF2-40B4-BE49-F238E27FC236}">
                <a16:creationId xmlns:a16="http://schemas.microsoft.com/office/drawing/2014/main" xmlns="" id="{3F90B65C-3403-4B7D-8D61-1507DAA9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advClick="0" advTm="1000">
    <p:wipe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a:solidFill>
                  <a:schemeClr val="bg1"/>
                </a:solidFill>
                <a:latin typeface="Open Sans"/>
              </a:rPr>
              <a:t>Thank you!</a:t>
            </a:r>
            <a:endParaRPr lang="en-US" sz="5400" b="0" i="0" dirty="0">
              <a:solidFill>
                <a:schemeClr val="bg1"/>
              </a:solidFill>
              <a:latin typeface="Open Sans"/>
            </a:endParaRPr>
          </a:p>
        </p:txBody>
      </p:sp>
      <p:pic>
        <p:nvPicPr>
          <p:cNvPr id="3" name="Picture 2">
            <a:extLst>
              <a:ext uri="{FF2B5EF4-FFF2-40B4-BE49-F238E27FC236}">
                <a16:creationId xmlns:a16="http://schemas.microsoft.com/office/drawing/2014/main" xmlns="" id="{BA511B6B-5F00-401F-97A1-8BE238A83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0874"/>
            <a:ext cx="1485722" cy="431679"/>
          </a:xfrm>
          <a:prstGeom prst="rect">
            <a:avLst/>
          </a:prstGeom>
        </p:spPr>
      </p:pic>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000886" y="474795"/>
            <a:ext cx="3427730"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Memory Allocation</a:t>
            </a:r>
          </a:p>
        </p:txBody>
      </p:sp>
      <p:cxnSp>
        <p:nvCxnSpPr>
          <p:cNvPr id="4" name="Straight Arrow Connector 3"/>
          <p:cNvCxnSpPr/>
          <p:nvPr/>
        </p:nvCxnSpPr>
        <p:spPr>
          <a:xfrm>
            <a:off x="3683000" y="110535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2590800" y="110535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843598" y="1810200"/>
            <a:ext cx="253428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Static allocation</a:t>
            </a:r>
          </a:p>
        </p:txBody>
      </p:sp>
      <p:sp>
        <p:nvSpPr>
          <p:cNvPr id="10" name="Rectangle 9"/>
          <p:cNvSpPr/>
          <p:nvPr/>
        </p:nvSpPr>
        <p:spPr>
          <a:xfrm>
            <a:off x="4249738" y="1841315"/>
            <a:ext cx="300037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Dynamic allocation</a:t>
            </a:r>
          </a:p>
        </p:txBody>
      </p:sp>
      <p:sp>
        <p:nvSpPr>
          <p:cNvPr id="17" name="Text Box 16"/>
          <p:cNvSpPr txBox="1"/>
          <p:nvPr/>
        </p:nvSpPr>
        <p:spPr>
          <a:xfrm>
            <a:off x="5029200" y="2515870"/>
            <a:ext cx="3080385" cy="553085"/>
          </a:xfrm>
          <a:prstGeom prst="rect">
            <a:avLst/>
          </a:prstGeom>
          <a:noFill/>
        </p:spPr>
        <p:txBody>
          <a:bodyPr wrap="none" rtlCol="0" anchor="t">
            <a:spAutoFit/>
          </a:bodyPr>
          <a:lstStyle/>
          <a:p>
            <a:pPr>
              <a:lnSpc>
                <a:spcPct val="150000"/>
              </a:lnSpc>
            </a:pPr>
            <a:r>
              <a:rPr lang="en-US" sz="2000" b="1" dirty="0">
                <a:solidFill>
                  <a:schemeClr val="bg1"/>
                </a:solidFill>
                <a:latin typeface="Calibri" panose="020F0502020204030204" charset="0"/>
                <a:sym typeface="+mn-ea"/>
              </a:rPr>
              <a:t>- Allocates in </a:t>
            </a:r>
            <a:r>
              <a:rPr lang="en-US" sz="2000" b="1" dirty="0">
                <a:solidFill>
                  <a:srgbClr val="FFFF00"/>
                </a:solidFill>
                <a:latin typeface="Calibri" panose="020F0502020204030204" charset="0"/>
                <a:sym typeface="+mn-ea"/>
              </a:rPr>
              <a:t>Heap</a:t>
            </a:r>
            <a:r>
              <a:rPr lang="en-US" sz="2000" b="1" dirty="0">
                <a:solidFill>
                  <a:schemeClr val="bg1"/>
                </a:solidFill>
                <a:latin typeface="Calibri" panose="020F0502020204030204" charset="0"/>
                <a:sym typeface="+mn-ea"/>
              </a:rPr>
              <a:t> memory</a:t>
            </a:r>
          </a:p>
        </p:txBody>
      </p:sp>
      <p:sp>
        <p:nvSpPr>
          <p:cNvPr id="18" name="Text Box 17"/>
          <p:cNvSpPr txBox="1"/>
          <p:nvPr/>
        </p:nvSpPr>
        <p:spPr>
          <a:xfrm>
            <a:off x="712470" y="2515870"/>
            <a:ext cx="3935095" cy="2399665"/>
          </a:xfrm>
          <a:prstGeom prst="rect">
            <a:avLst/>
          </a:prstGeom>
          <a:noFill/>
        </p:spPr>
        <p:txBody>
          <a:bodyPr wrap="square" rtlCol="0" anchor="t">
            <a:spAutoFit/>
          </a:bodyPr>
          <a:lstStyle/>
          <a:p>
            <a:pPr>
              <a:lnSpc>
                <a:spcPct val="150000"/>
              </a:lnSpc>
            </a:pPr>
            <a:r>
              <a:rPr lang="en-US" sz="2000" b="1" dirty="0">
                <a:solidFill>
                  <a:schemeClr val="bg1"/>
                </a:solidFill>
                <a:latin typeface="Calibri" panose="020F0502020204030204" charset="0"/>
                <a:sym typeface="+mn-ea"/>
              </a:rPr>
              <a:t>- Allocation based on storage class</a:t>
            </a:r>
          </a:p>
          <a:p>
            <a:pPr>
              <a:lnSpc>
                <a:spcPct val="150000"/>
              </a:lnSpc>
            </a:pPr>
            <a:r>
              <a:rPr lang="en-US" sz="2000" b="1" dirty="0">
                <a:solidFill>
                  <a:schemeClr val="bg1"/>
                </a:solidFill>
                <a:latin typeface="Calibri" panose="020F0502020204030204" charset="0"/>
                <a:sym typeface="+mn-ea"/>
              </a:rPr>
              <a:t>      auto</a:t>
            </a:r>
          </a:p>
          <a:p>
            <a:pPr>
              <a:lnSpc>
                <a:spcPct val="150000"/>
              </a:lnSpc>
            </a:pPr>
            <a:r>
              <a:rPr lang="en-US" sz="2000" b="1" dirty="0">
                <a:solidFill>
                  <a:schemeClr val="bg1"/>
                </a:solidFill>
                <a:latin typeface="Calibri" panose="020F0502020204030204" charset="0"/>
                <a:sym typeface="+mn-ea"/>
              </a:rPr>
              <a:t>      static</a:t>
            </a:r>
          </a:p>
          <a:p>
            <a:pPr>
              <a:lnSpc>
                <a:spcPct val="150000"/>
              </a:lnSpc>
            </a:pPr>
            <a:r>
              <a:rPr lang="en-US" sz="2000" b="1" dirty="0">
                <a:solidFill>
                  <a:schemeClr val="bg1"/>
                </a:solidFill>
                <a:latin typeface="Calibri" panose="020F0502020204030204" charset="0"/>
                <a:sym typeface="+mn-ea"/>
              </a:rPr>
              <a:t>      register</a:t>
            </a:r>
          </a:p>
          <a:p>
            <a:pPr>
              <a:lnSpc>
                <a:spcPct val="150000"/>
              </a:lnSpc>
            </a:pPr>
            <a:r>
              <a:rPr lang="en-US" sz="2000" b="1" dirty="0">
                <a:solidFill>
                  <a:schemeClr val="bg1"/>
                </a:solidFill>
                <a:latin typeface="Calibri" panose="020F0502020204030204" charset="0"/>
                <a:sym typeface="+mn-ea"/>
              </a:rPr>
              <a:t>      extern</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1000" fill="hold"/>
                                        <p:tgtEl>
                                          <p:spTgt spid="1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p:cTn id="13" dur="1000" fill="hold"/>
                                        <p:tgtEl>
                                          <p:spTgt spid="18">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1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
                                            <p:txEl>
                                              <p:pRg st="1" end="1"/>
                                            </p:txEl>
                                          </p:spTgt>
                                        </p:tgtEl>
                                      </p:cBhvr>
                                    </p:animEffect>
                                  </p:childTnLst>
                                </p:cTn>
                              </p:par>
                              <p:par>
                                <p:cTn id="16" presetID="29" presetClass="entr" presetSubtype="0"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 calcmode="lin" valueType="num">
                                      <p:cBhvr>
                                        <p:cTn id="18" dur="1000" fill="hold"/>
                                        <p:tgtEl>
                                          <p:spTgt spid="18">
                                            <p:txEl>
                                              <p:pRg st="2" end="2"/>
                                            </p:txEl>
                                          </p:spTgt>
                                        </p:tgtEl>
                                        <p:attrNameLst>
                                          <p:attrName>ppt_x</p:attrName>
                                        </p:attrNameLst>
                                      </p:cBhvr>
                                      <p:tavLst>
                                        <p:tav tm="0">
                                          <p:val>
                                            <p:strVal val="#ppt_x-.2"/>
                                          </p:val>
                                        </p:tav>
                                        <p:tav tm="100000">
                                          <p:val>
                                            <p:strVal val="#ppt_x"/>
                                          </p:val>
                                        </p:tav>
                                      </p:tavLst>
                                    </p:anim>
                                    <p:anim calcmode="lin" valueType="num">
                                      <p:cBhvr>
                                        <p:cTn id="19" dur="1000" fill="hold"/>
                                        <p:tgtEl>
                                          <p:spTgt spid="1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8">
                                            <p:txEl>
                                              <p:pRg st="2" end="2"/>
                                            </p:txEl>
                                          </p:spTgt>
                                        </p:tgtEl>
                                      </p:cBhvr>
                                    </p:animEffect>
                                  </p:childTnLst>
                                </p:cTn>
                              </p:par>
                              <p:par>
                                <p:cTn id="21" presetID="29" presetClass="entr" presetSubtype="0" fill="hold" nodeType="with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anim calcmode="lin" valueType="num">
                                      <p:cBhvr>
                                        <p:cTn id="23" dur="1000" fill="hold"/>
                                        <p:tgtEl>
                                          <p:spTgt spid="18">
                                            <p:txEl>
                                              <p:pRg st="3" end="3"/>
                                            </p:txEl>
                                          </p:spTgt>
                                        </p:tgtEl>
                                        <p:attrNameLst>
                                          <p:attrName>ppt_x</p:attrName>
                                        </p:attrNameLst>
                                      </p:cBhvr>
                                      <p:tavLst>
                                        <p:tav tm="0">
                                          <p:val>
                                            <p:strVal val="#ppt_x-.2"/>
                                          </p:val>
                                        </p:tav>
                                        <p:tav tm="100000">
                                          <p:val>
                                            <p:strVal val="#ppt_x"/>
                                          </p:val>
                                        </p:tav>
                                      </p:tavLst>
                                    </p:anim>
                                    <p:anim calcmode="lin" valueType="num">
                                      <p:cBhvr>
                                        <p:cTn id="24" dur="1000" fill="hold"/>
                                        <p:tgtEl>
                                          <p:spTgt spid="1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8">
                                            <p:txEl>
                                              <p:pRg st="3" end="3"/>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18">
                                            <p:txEl>
                                              <p:pRg st="4" end="4"/>
                                            </p:txEl>
                                          </p:spTgt>
                                        </p:tgtEl>
                                        <p:attrNameLst>
                                          <p:attrName>style.visibility</p:attrName>
                                        </p:attrNameLst>
                                      </p:cBhvr>
                                      <p:to>
                                        <p:strVal val="visible"/>
                                      </p:to>
                                    </p:set>
                                    <p:anim calcmode="lin" valueType="num">
                                      <p:cBhvr>
                                        <p:cTn id="28" dur="1000" fill="hold"/>
                                        <p:tgtEl>
                                          <p:spTgt spid="18">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1000" fill="hold"/>
                                        <p:tgtEl>
                                          <p:spTgt spid="17"/>
                                        </p:tgtEl>
                                        <p:attrNameLst>
                                          <p:attrName>ppt_x</p:attrName>
                                        </p:attrNameLst>
                                      </p:cBhvr>
                                      <p:tavLst>
                                        <p:tav tm="0">
                                          <p:val>
                                            <p:strVal val="#ppt_x-.2"/>
                                          </p:val>
                                        </p:tav>
                                        <p:tav tm="100000">
                                          <p:val>
                                            <p:strVal val="#ppt_x"/>
                                          </p:val>
                                        </p:tav>
                                      </p:tavLst>
                                    </p:anim>
                                    <p:anim calcmode="lin" valueType="num">
                                      <p:cBhvr>
                                        <p:cTn id="36"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771800" y="277384"/>
            <a:ext cx="352839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a:solidFill>
                  <a:schemeClr val="bg1"/>
                </a:solidFill>
                <a:effectLst>
                  <a:outerShdw blurRad="38100" dist="38100" dir="2700000" algn="tl">
                    <a:srgbClr val="000000">
                      <a:alpha val="43137"/>
                    </a:srgbClr>
                  </a:outerShdw>
                </a:effectLst>
                <a:latin typeface="Letter Gothic Std" panose="020B0409020202030304" pitchFamily="49" charset="0"/>
              </a:rPr>
              <a:t>Storage classes</a:t>
            </a:r>
            <a:endParaRPr lang="en-IN" sz="2400" b="1" i="1" dirty="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5" name="Rectangle 4"/>
          <p:cNvSpPr/>
          <p:nvPr/>
        </p:nvSpPr>
        <p:spPr>
          <a:xfrm>
            <a:off x="4283968" y="2247317"/>
            <a:ext cx="3384376" cy="1476375"/>
          </a:xfrm>
          <a:prstGeom prst="rect">
            <a:avLst/>
          </a:prstGeom>
        </p:spPr>
        <p:txBody>
          <a:bodyPr wrap="square">
            <a:spAutoFit/>
          </a:bodyPr>
          <a:lstStyle/>
          <a:p>
            <a:pPr>
              <a:lnSpc>
                <a:spcPct val="150000"/>
              </a:lnSpc>
              <a:buFontTx/>
              <a:buChar char="-"/>
            </a:pPr>
            <a:r>
              <a:rPr lang="en-IN" sz="2000" i="1" dirty="0">
                <a:solidFill>
                  <a:schemeClr val="bg1"/>
                </a:solidFill>
              </a:rPr>
              <a:t> where to store the variable</a:t>
            </a:r>
          </a:p>
          <a:p>
            <a:pPr>
              <a:lnSpc>
                <a:spcPct val="150000"/>
              </a:lnSpc>
              <a:buFontTx/>
              <a:buChar char="-"/>
            </a:pPr>
            <a:r>
              <a:rPr lang="en-IN" sz="2000" i="1" dirty="0">
                <a:solidFill>
                  <a:schemeClr val="bg1"/>
                </a:solidFill>
              </a:rPr>
              <a:t> scope ( global or local )</a:t>
            </a:r>
            <a:endParaRPr lang="en-US" altLang="en-IN" sz="2000" i="1" dirty="0">
              <a:solidFill>
                <a:schemeClr val="bg1"/>
              </a:solidFill>
            </a:endParaRPr>
          </a:p>
          <a:p>
            <a:pPr>
              <a:lnSpc>
                <a:spcPct val="150000"/>
              </a:lnSpc>
              <a:buFontTx/>
              <a:buChar char="-"/>
            </a:pPr>
            <a:r>
              <a:rPr lang="en-IN" sz="2000" i="1" dirty="0">
                <a:solidFill>
                  <a:schemeClr val="bg1"/>
                </a:solidFill>
              </a:rPr>
              <a:t> its initial value</a:t>
            </a:r>
            <a:endParaRPr lang="en-IN" sz="2000" i="1" dirty="0">
              <a:solidFill>
                <a:schemeClr val="bg1"/>
              </a:solidFill>
              <a:latin typeface="Letter Gothic Std" panose="020B0409020202030304" pitchFamily="49" charset="0"/>
            </a:endParaRPr>
          </a:p>
        </p:txBody>
      </p:sp>
      <p:sp>
        <p:nvSpPr>
          <p:cNvPr id="8" name="Pentagon 7"/>
          <p:cNvSpPr/>
          <p:nvPr/>
        </p:nvSpPr>
        <p:spPr>
          <a:xfrm>
            <a:off x="1763688" y="2284486"/>
            <a:ext cx="2016224" cy="576064"/>
          </a:xfrm>
          <a:prstGeom prst="homePlate">
            <a:avLst>
              <a:gd name="adj" fmla="val 79547"/>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a:solidFill>
                  <a:schemeClr val="bg1"/>
                </a:solidFill>
                <a:effectLst>
                  <a:outerShdw blurRad="38100" dist="38100" dir="2700000" algn="tl">
                    <a:srgbClr val="000000">
                      <a:alpha val="43137"/>
                    </a:srgbClr>
                  </a:outerShdw>
                </a:effectLst>
                <a:latin typeface="Letter Gothic Std" panose="020B0409020202030304" pitchFamily="49" charset="0"/>
              </a:rPr>
              <a:t>Features </a:t>
            </a:r>
            <a:endParaRPr lang="en-IN" sz="2400" b="1" i="1" dirty="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uiExpand="1" build="allAtOnce"/>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771800" y="277384"/>
            <a:ext cx="352839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a:solidFill>
                  <a:schemeClr val="bg1"/>
                </a:solidFill>
                <a:effectLst>
                  <a:outerShdw blurRad="38100" dist="38100" dir="2700000" algn="tl">
                    <a:srgbClr val="000000">
                      <a:alpha val="43137"/>
                    </a:srgbClr>
                  </a:outerShdw>
                </a:effectLst>
                <a:latin typeface="Letter Gothic Std" panose="020B0409020202030304" pitchFamily="49" charset="0"/>
              </a:rPr>
              <a:t>Storage classes</a:t>
            </a:r>
            <a:endParaRPr lang="en-IN" sz="2400" b="1" i="1" dirty="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9" name="Pentagon 8"/>
          <p:cNvSpPr/>
          <p:nvPr/>
        </p:nvSpPr>
        <p:spPr>
          <a:xfrm>
            <a:off x="1763688" y="2284486"/>
            <a:ext cx="2016224" cy="576064"/>
          </a:xfrm>
          <a:prstGeom prst="homePlate">
            <a:avLst>
              <a:gd name="adj" fmla="val 79547"/>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i="1" dirty="0">
                <a:solidFill>
                  <a:schemeClr val="bg1"/>
                </a:solidFill>
                <a:effectLst>
                  <a:outerShdw blurRad="38100" dist="38100" dir="2700000" algn="tl">
                    <a:srgbClr val="000000">
                      <a:alpha val="43137"/>
                    </a:srgbClr>
                  </a:outerShdw>
                </a:effectLst>
                <a:latin typeface="Letter Gothic Std" panose="020B0409020202030304" pitchFamily="49" charset="0"/>
              </a:rPr>
              <a:t>4 types</a:t>
            </a:r>
            <a:endParaRPr lang="en-IN" sz="2400" b="1" i="1" dirty="0">
              <a:solidFill>
                <a:schemeClr val="bg1"/>
              </a:solidFill>
              <a:effectLst>
                <a:outerShdw blurRad="38100" dist="38100" dir="2700000" algn="tl">
                  <a:srgbClr val="000000">
                    <a:alpha val="43137"/>
                  </a:srgbClr>
                </a:outerShdw>
              </a:effectLst>
              <a:latin typeface="Letter Gothic Std" panose="020B0409020202030304" pitchFamily="49" charset="0"/>
            </a:endParaRPr>
          </a:p>
        </p:txBody>
      </p:sp>
      <p:sp>
        <p:nvSpPr>
          <p:cNvPr id="10" name="Rectangle 9"/>
          <p:cNvSpPr/>
          <p:nvPr/>
        </p:nvSpPr>
        <p:spPr>
          <a:xfrm>
            <a:off x="4283968" y="2212478"/>
            <a:ext cx="1224136" cy="1938020"/>
          </a:xfrm>
          <a:prstGeom prst="rect">
            <a:avLst/>
          </a:prstGeom>
        </p:spPr>
        <p:txBody>
          <a:bodyPr wrap="square">
            <a:spAutoFit/>
          </a:bodyPr>
          <a:lstStyle/>
          <a:p>
            <a:pPr>
              <a:lnSpc>
                <a:spcPct val="150000"/>
              </a:lnSpc>
              <a:buFontTx/>
              <a:buChar char="-"/>
            </a:pPr>
            <a:r>
              <a:rPr lang="en-IN" sz="2000" i="1" dirty="0">
                <a:solidFill>
                  <a:schemeClr val="bg1"/>
                </a:solidFill>
              </a:rPr>
              <a:t> auto</a:t>
            </a:r>
          </a:p>
          <a:p>
            <a:pPr>
              <a:lnSpc>
                <a:spcPct val="150000"/>
              </a:lnSpc>
              <a:buFontTx/>
              <a:buChar char="-"/>
            </a:pPr>
            <a:r>
              <a:rPr lang="en-US" sz="2000" i="1" dirty="0">
                <a:solidFill>
                  <a:schemeClr val="bg1"/>
                </a:solidFill>
              </a:rPr>
              <a:t> extern</a:t>
            </a:r>
          </a:p>
          <a:p>
            <a:pPr>
              <a:lnSpc>
                <a:spcPct val="150000"/>
              </a:lnSpc>
              <a:buFontTx/>
              <a:buChar char="-"/>
            </a:pPr>
            <a:r>
              <a:rPr lang="en-US" sz="2000" i="1" dirty="0">
                <a:solidFill>
                  <a:schemeClr val="bg1"/>
                </a:solidFill>
              </a:rPr>
              <a:t> static</a:t>
            </a:r>
          </a:p>
          <a:p>
            <a:pPr>
              <a:lnSpc>
                <a:spcPct val="150000"/>
              </a:lnSpc>
              <a:buFontTx/>
              <a:buChar char="-"/>
            </a:pPr>
            <a:r>
              <a:rPr lang="en-US" sz="2000" i="1" dirty="0">
                <a:solidFill>
                  <a:schemeClr val="bg1"/>
                </a:solidFill>
              </a:rPr>
              <a:t> register</a:t>
            </a:r>
            <a:endParaRPr lang="en-IN" sz="2000" i="1" dirty="0">
              <a:solidFill>
                <a:schemeClr val="bg1"/>
              </a:solidFill>
              <a:latin typeface="Letter Gothic Std" panose="020B0409020202030304" pitchFamily="49"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8"/>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6" name="Horizontal Scroll 5"/>
          <p:cNvSpPr/>
          <p:nvPr/>
        </p:nvSpPr>
        <p:spPr>
          <a:xfrm>
            <a:off x="5148064" y="124246"/>
            <a:ext cx="2160240"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ysClr val="windowText" lastClr="000000"/>
                </a:solidFill>
              </a:rPr>
              <a:t>auto</a:t>
            </a:r>
          </a:p>
        </p:txBody>
      </p:sp>
      <p:sp>
        <p:nvSpPr>
          <p:cNvPr id="7" name="Rectangle 6"/>
          <p:cNvSpPr/>
          <p:nvPr/>
        </p:nvSpPr>
        <p:spPr>
          <a:xfrm>
            <a:off x="4211960" y="1420390"/>
            <a:ext cx="4572000" cy="2168525"/>
          </a:xfrm>
          <a:prstGeom prst="rect">
            <a:avLst/>
          </a:prstGeom>
        </p:spPr>
        <p:txBody>
          <a:bodyPr>
            <a:spAutoFit/>
          </a:bodyPr>
          <a:lstStyle/>
          <a:p>
            <a:pPr>
              <a:lnSpc>
                <a:spcPct val="150000"/>
              </a:lnSpc>
              <a:buFontTx/>
              <a:buChar char="-"/>
            </a:pPr>
            <a:r>
              <a:rPr lang="en-IN" dirty="0"/>
              <a:t>  Variables which are defined within a function or a block are local.</a:t>
            </a:r>
          </a:p>
          <a:p>
            <a:pPr>
              <a:lnSpc>
                <a:spcPct val="150000"/>
              </a:lnSpc>
              <a:buFontTx/>
              <a:buChar char="-"/>
            </a:pPr>
            <a:r>
              <a:rPr lang="en-IN" b="1" dirty="0"/>
              <a:t>  </a:t>
            </a:r>
            <a:r>
              <a:rPr lang="en-IN" dirty="0"/>
              <a:t>The </a:t>
            </a:r>
            <a:r>
              <a:rPr lang="en-IN" b="1" dirty="0"/>
              <a:t>auto</a:t>
            </a:r>
            <a:r>
              <a:rPr lang="en-IN" dirty="0"/>
              <a:t> storage class is the default storage class for all local variables.</a:t>
            </a:r>
          </a:p>
          <a:p>
            <a:pPr>
              <a:lnSpc>
                <a:spcPct val="150000"/>
              </a:lnSpc>
              <a:buFontTx/>
              <a:buChar char="-"/>
            </a:pPr>
            <a:r>
              <a:rPr lang="en-US" dirty="0"/>
              <a:t>  </a:t>
            </a:r>
            <a:r>
              <a:rPr lang="en-IN" dirty="0"/>
              <a:t>By default assigned </a:t>
            </a:r>
            <a:r>
              <a:rPr lang="en-IN" b="1" dirty="0"/>
              <a:t>some garbage value</a:t>
            </a:r>
            <a:endParaRPr lang="en-IN" dirty="0"/>
          </a:p>
        </p:txBody>
      </p:sp>
      <p:sp>
        <p:nvSpPr>
          <p:cNvPr id="9" name="Rectangle 8"/>
          <p:cNvSpPr/>
          <p:nvPr/>
        </p:nvSpPr>
        <p:spPr>
          <a:xfrm>
            <a:off x="467544" y="268262"/>
            <a:ext cx="2880320" cy="4523105"/>
          </a:xfrm>
          <a:prstGeom prst="rect">
            <a:avLst/>
          </a:prstGeom>
        </p:spPr>
        <p:txBody>
          <a:bodyPr wrap="square">
            <a:spAutoFit/>
          </a:bodyPr>
          <a:lstStyle/>
          <a:p>
            <a:r>
              <a:rPr lang="en-IN" dirty="0">
                <a:solidFill>
                  <a:schemeClr val="bg1"/>
                </a:solidFill>
              </a:rPr>
              <a:t>#include &lt;stdio.h&gt;</a:t>
            </a:r>
          </a:p>
          <a:p>
            <a:endParaRPr lang="en-IN" dirty="0">
              <a:solidFill>
                <a:schemeClr val="bg1"/>
              </a:solidFill>
            </a:endParaRPr>
          </a:p>
          <a:p>
            <a:r>
              <a:rPr lang="en-IN" dirty="0">
                <a:solidFill>
                  <a:schemeClr val="bg1"/>
                </a:solidFill>
              </a:rPr>
              <a:t>int sum(int n1, int n2)</a:t>
            </a:r>
          </a:p>
          <a:p>
            <a:r>
              <a:rPr lang="en-IN" dirty="0">
                <a:solidFill>
                  <a:schemeClr val="bg1"/>
                </a:solidFill>
              </a:rPr>
              <a:t>{</a:t>
            </a:r>
          </a:p>
          <a:p>
            <a:r>
              <a:rPr lang="en-IN" dirty="0">
                <a:solidFill>
                  <a:schemeClr val="bg1"/>
                </a:solidFill>
              </a:rPr>
              <a:t>  auto int s;         </a:t>
            </a:r>
          </a:p>
          <a:p>
            <a:r>
              <a:rPr lang="en-IN" dirty="0">
                <a:solidFill>
                  <a:schemeClr val="bg1"/>
                </a:solidFill>
              </a:rPr>
              <a:t>  s = n1+n2;</a:t>
            </a:r>
          </a:p>
          <a:p>
            <a:r>
              <a:rPr lang="en-IN" dirty="0">
                <a:solidFill>
                  <a:schemeClr val="bg1"/>
                </a:solidFill>
              </a:rPr>
              <a:t>  return s;</a:t>
            </a:r>
          </a:p>
          <a:p>
            <a:r>
              <a:rPr lang="en-IN" dirty="0">
                <a:solidFill>
                  <a:schemeClr val="bg1"/>
                </a:solidFill>
              </a:rPr>
              <a:t>}</a:t>
            </a:r>
          </a:p>
          <a:p>
            <a:endParaRPr lang="en-IN" dirty="0">
              <a:solidFill>
                <a:schemeClr val="bg1"/>
              </a:solidFill>
            </a:endParaRPr>
          </a:p>
          <a:p>
            <a:r>
              <a:rPr lang="en-IN" dirty="0">
                <a:solidFill>
                  <a:schemeClr val="bg1"/>
                </a:solidFill>
              </a:rPr>
              <a:t>int main()</a:t>
            </a:r>
          </a:p>
          <a:p>
            <a:r>
              <a:rPr lang="en-IN" dirty="0">
                <a:solidFill>
                  <a:schemeClr val="bg1"/>
                </a:solidFill>
              </a:rPr>
              <a:t>{</a:t>
            </a:r>
          </a:p>
          <a:p>
            <a:r>
              <a:rPr lang="en-IN" dirty="0">
                <a:solidFill>
                  <a:schemeClr val="bg1"/>
                </a:solidFill>
              </a:rPr>
              <a:t>  int </a:t>
            </a:r>
            <a:r>
              <a:rPr lang="en-IN" dirty="0" err="1">
                <a:solidFill>
                  <a:schemeClr val="bg1"/>
                </a:solidFill>
              </a:rPr>
              <a:t>i</a:t>
            </a:r>
            <a:r>
              <a:rPr lang="en-IN" dirty="0">
                <a:solidFill>
                  <a:schemeClr val="bg1"/>
                </a:solidFill>
              </a:rPr>
              <a:t> = 2, j = 3, k;</a:t>
            </a:r>
          </a:p>
          <a:p>
            <a:r>
              <a:rPr lang="en-IN" dirty="0">
                <a:solidFill>
                  <a:schemeClr val="bg1"/>
                </a:solidFill>
              </a:rPr>
              <a:t>  k = sum(</a:t>
            </a:r>
            <a:r>
              <a:rPr lang="en-IN" dirty="0" err="1">
                <a:solidFill>
                  <a:schemeClr val="bg1"/>
                </a:solidFill>
              </a:rPr>
              <a:t>i</a:t>
            </a:r>
            <a:r>
              <a:rPr lang="en-IN" dirty="0">
                <a:solidFill>
                  <a:schemeClr val="bg1"/>
                </a:solidFill>
              </a:rPr>
              <a:t>, j);</a:t>
            </a:r>
          </a:p>
          <a:p>
            <a:r>
              <a:rPr lang="en-IN" dirty="0">
                <a:solidFill>
                  <a:schemeClr val="bg1"/>
                </a:solidFill>
              </a:rPr>
              <a:t>  printf("sum is : %d\n", k);</a:t>
            </a:r>
          </a:p>
          <a:p>
            <a:r>
              <a:rPr lang="en-IN" dirty="0">
                <a:solidFill>
                  <a:schemeClr val="bg1"/>
                </a:solidFill>
              </a:rPr>
              <a:t>  return 0;</a:t>
            </a:r>
          </a:p>
          <a:p>
            <a:r>
              <a:rPr lang="en-IN" dirty="0">
                <a:solidFill>
                  <a:schemeClr val="bg1"/>
                </a:solidFill>
              </a:rPr>
              <a:t>}</a:t>
            </a:r>
          </a:p>
        </p:txBody>
      </p:sp>
      <p:sp>
        <p:nvSpPr>
          <p:cNvPr id="11" name="Rectangle 10"/>
          <p:cNvSpPr/>
          <p:nvPr/>
        </p:nvSpPr>
        <p:spPr>
          <a:xfrm>
            <a:off x="1619672" y="1348382"/>
            <a:ext cx="1414145" cy="368300"/>
          </a:xfrm>
          <a:prstGeom prst="rect">
            <a:avLst/>
          </a:prstGeom>
        </p:spPr>
        <p:txBody>
          <a:bodyPr wrap="none">
            <a:spAutoFit/>
          </a:bodyPr>
          <a:lstStyle/>
          <a:p>
            <a:r>
              <a:rPr lang="en-IN" b="1" dirty="0">
                <a:solidFill>
                  <a:srgbClr val="FFFF00"/>
                </a:solidFill>
              </a:rPr>
              <a:t> or int s;         </a:t>
            </a:r>
          </a:p>
        </p:txBody>
      </p:sp>
      <p:sp>
        <p:nvSpPr>
          <p:cNvPr id="12" name="TextBox 11"/>
          <p:cNvSpPr txBox="1"/>
          <p:nvPr/>
        </p:nvSpPr>
        <p:spPr>
          <a:xfrm>
            <a:off x="6948264" y="3724646"/>
            <a:ext cx="1368152" cy="922020"/>
          </a:xfrm>
          <a:prstGeom prst="rect">
            <a:avLst/>
          </a:prstGeom>
          <a:noFill/>
        </p:spPr>
        <p:txBody>
          <a:bodyPr wrap="square" rtlCol="0">
            <a:spAutoFit/>
          </a:bodyPr>
          <a:lstStyle/>
          <a:p>
            <a:pPr>
              <a:lnSpc>
                <a:spcPct val="150000"/>
              </a:lnSpc>
            </a:pPr>
            <a:r>
              <a:rPr lang="en-US" b="1" dirty="0"/>
              <a:t>Output:</a:t>
            </a:r>
          </a:p>
          <a:p>
            <a:pPr>
              <a:lnSpc>
                <a:spcPct val="150000"/>
              </a:lnSpc>
            </a:pPr>
            <a:r>
              <a:rPr lang="en-US" dirty="0"/>
              <a:t>Sum is :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xEl>
                                              <p:pRg st="9" end="9"/>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xEl>
                                              <p:pRg st="10" end="1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xEl>
                                              <p:pRg st="12" end="1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xEl>
                                              <p:pRg st="13" end="13"/>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xEl>
                                              <p:pRg st="14" end="1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childTnLst>
                                </p:cTn>
                              </p:par>
                              <p:par>
                                <p:cTn id="42" presetID="3" presetClass="emph" presetSubtype="2" fill="hold" nodeType="withEffect">
                                  <p:stCondLst>
                                    <p:cond delay="0"/>
                                  </p:stCondLst>
                                  <p:childTnLst>
                                    <p:animClr clrSpc="rgb" dir="cw">
                                      <p:cBhvr override="childStyle">
                                        <p:cTn id="43" dur="500" fill="hold"/>
                                        <p:tgtEl>
                                          <p:spTgt spid="9">
                                            <p:txEl>
                                              <p:pRg st="11" end="11"/>
                                            </p:txEl>
                                          </p:spTgt>
                                        </p:tgtEl>
                                        <p:attrNameLst>
                                          <p:attrName>style.color</p:attrName>
                                        </p:attrNameLst>
                                      </p:cBhvr>
                                      <p:to>
                                        <a:srgbClr val="F8F31B"/>
                                      </p:to>
                                    </p:animClr>
                                  </p:childTnLst>
                                </p:cTn>
                              </p:par>
                              <p:par>
                                <p:cTn id="44" presetID="5" presetClass="emph" presetSubtype="1" nodeType="withEffect">
                                  <p:stCondLst>
                                    <p:cond delay="0"/>
                                  </p:stCondLst>
                                  <p:childTnLst>
                                    <p:set>
                                      <p:cBhvr override="childStyle">
                                        <p:cTn id="45" dur="indefinite"/>
                                        <p:tgtEl>
                                          <p:spTgt spid="9">
                                            <p:txEl>
                                              <p:pRg st="11" end="11"/>
                                            </p:txEl>
                                          </p:spTgt>
                                        </p:tgtEl>
                                        <p:attrNameLst>
                                          <p:attrName>style.fontStyle</p:attrName>
                                        </p:attrNameLst>
                                      </p:cBhvr>
                                      <p:to>
                                        <p:strVal val="normal"/>
                                      </p:to>
                                    </p:set>
                                    <p:set>
                                      <p:cBhvr override="childStyle">
                                        <p:cTn id="46" dur="indefinite"/>
                                        <p:tgtEl>
                                          <p:spTgt spid="9">
                                            <p:txEl>
                                              <p:pRg st="11" end="11"/>
                                            </p:txEl>
                                          </p:spTgt>
                                        </p:tgtEl>
                                        <p:attrNameLst>
                                          <p:attrName>style.fontWeight</p:attrName>
                                        </p:attrNameLst>
                                      </p:cBhvr>
                                      <p:to>
                                        <p:strVal val="bold"/>
                                      </p:to>
                                    </p:set>
                                    <p:set>
                                      <p:cBhvr override="childStyle">
                                        <p:cTn id="47" dur="indefinite"/>
                                        <p:tgtEl>
                                          <p:spTgt spid="9">
                                            <p:txEl>
                                              <p:pRg st="11" end="11"/>
                                            </p:txEl>
                                          </p:spTgt>
                                        </p:tgtEl>
                                        <p:attrNameLst>
                                          <p:attrName>style.textDecorationUnderline</p:attrName>
                                        </p:attrNameLst>
                                      </p:cBhvr>
                                      <p:to>
                                        <p:strVal val="fals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dir="cw">
                                      <p:cBhvr override="childStyle">
                                        <p:cTn id="55" dur="500" fill="hold"/>
                                        <p:tgtEl>
                                          <p:spTgt spid="9">
                                            <p:txEl>
                                              <p:pRg st="4" end="4"/>
                                            </p:txEl>
                                          </p:spTgt>
                                        </p:tgtEl>
                                        <p:attrNameLst>
                                          <p:attrName>style.color</p:attrName>
                                        </p:attrNameLst>
                                      </p:cBhvr>
                                      <p:to>
                                        <a:srgbClr val="F8F31B"/>
                                      </p:to>
                                    </p:animClr>
                                  </p:childTnLst>
                                </p:cTn>
                              </p:par>
                              <p:par>
                                <p:cTn id="56" presetID="5" presetClass="emph" presetSubtype="1" nodeType="withEffect">
                                  <p:stCondLst>
                                    <p:cond delay="0"/>
                                  </p:stCondLst>
                                  <p:childTnLst>
                                    <p:set>
                                      <p:cBhvr override="childStyle">
                                        <p:cTn id="57" dur="indefinite"/>
                                        <p:tgtEl>
                                          <p:spTgt spid="9">
                                            <p:txEl>
                                              <p:pRg st="4" end="4"/>
                                            </p:txEl>
                                          </p:spTgt>
                                        </p:tgtEl>
                                        <p:attrNameLst>
                                          <p:attrName>style.fontStyle</p:attrName>
                                        </p:attrNameLst>
                                      </p:cBhvr>
                                      <p:to>
                                        <p:strVal val="normal"/>
                                      </p:to>
                                    </p:set>
                                    <p:set>
                                      <p:cBhvr override="childStyle">
                                        <p:cTn id="58" dur="indefinite"/>
                                        <p:tgtEl>
                                          <p:spTgt spid="9">
                                            <p:txEl>
                                              <p:pRg st="4" end="4"/>
                                            </p:txEl>
                                          </p:spTgt>
                                        </p:tgtEl>
                                        <p:attrNameLst>
                                          <p:attrName>style.fontWeight</p:attrName>
                                        </p:attrNameLst>
                                      </p:cBhvr>
                                      <p:to>
                                        <p:strVal val="bold"/>
                                      </p:to>
                                    </p:set>
                                    <p:set>
                                      <p:cBhvr override="childStyle">
                                        <p:cTn id="59" dur="indefinite"/>
                                        <p:tgtEl>
                                          <p:spTgt spid="9">
                                            <p:txEl>
                                              <p:pRg st="4" end="4"/>
                                            </p:txEl>
                                          </p:spTgt>
                                        </p:tgtEl>
                                        <p:attrNameLst>
                                          <p:attrName>style.textDecorationUnderline</p:attrName>
                                        </p:attrNameLst>
                                      </p:cBhvr>
                                      <p:to>
                                        <p:strVal val="fals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uild="allAtOnce"/>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5679</Words>
  <Application>Microsoft Office PowerPoint</Application>
  <PresentationFormat>On-screen Show (16:9)</PresentationFormat>
  <Paragraphs>913</Paragraphs>
  <Slides>57</Slides>
  <Notes>53</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57</vt:i4>
      </vt:variant>
    </vt:vector>
  </HeadingPairs>
  <TitlesOfParts>
    <vt:vector size="59" baseType="lpstr">
      <vt:lpstr>Office Theme</vt:lpstr>
      <vt:lpstr>1_Office Theme</vt:lpstr>
      <vt:lpstr>PowerPoint Presentation</vt:lpstr>
      <vt:lpstr>C Programming Session 4.1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user</cp:lastModifiedBy>
  <cp:revision>913</cp:revision>
  <dcterms:created xsi:type="dcterms:W3CDTF">2018-02-07T10:21:00Z</dcterms:created>
  <dcterms:modified xsi:type="dcterms:W3CDTF">2024-05-23T09:24:27Z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