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7" r:id="rId2"/>
    <p:sldId id="489" r:id="rId3"/>
    <p:sldId id="459" r:id="rId4"/>
    <p:sldId id="458" r:id="rId5"/>
    <p:sldId id="460" r:id="rId6"/>
    <p:sldId id="461" r:id="rId7"/>
    <p:sldId id="462" r:id="rId8"/>
    <p:sldId id="463" r:id="rId9"/>
    <p:sldId id="420" r:id="rId10"/>
    <p:sldId id="440" r:id="rId11"/>
    <p:sldId id="439" r:id="rId12"/>
    <p:sldId id="441" r:id="rId13"/>
    <p:sldId id="442" r:id="rId14"/>
    <p:sldId id="425" r:id="rId15"/>
    <p:sldId id="424" r:id="rId16"/>
    <p:sldId id="428" r:id="rId17"/>
    <p:sldId id="429" r:id="rId18"/>
    <p:sldId id="464" r:id="rId19"/>
    <p:sldId id="465" r:id="rId20"/>
    <p:sldId id="466" r:id="rId21"/>
    <p:sldId id="467" r:id="rId22"/>
    <p:sldId id="468" r:id="rId23"/>
    <p:sldId id="482" r:id="rId24"/>
    <p:sldId id="483" r:id="rId25"/>
    <p:sldId id="484" r:id="rId26"/>
    <p:sldId id="485" r:id="rId27"/>
    <p:sldId id="455" r:id="rId28"/>
    <p:sldId id="456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4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elcome" initials="w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2832" autoAdjust="0"/>
  </p:normalViewPr>
  <p:slideViewPr>
    <p:cSldViewPr>
      <p:cViewPr varScale="1">
        <p:scale>
          <a:sx n="81" d="100"/>
          <a:sy n="81" d="100"/>
        </p:scale>
        <p:origin x="864" y="60"/>
      </p:cViewPr>
      <p:guideLst>
        <p:guide orient="horz" pos="1614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F8AEC-0931-40B5-953E-8B9DE0DE1CE3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F0E57-1924-4718-AAC4-C3C349DB1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51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9756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996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85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72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4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115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056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121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53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63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70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722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48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098"/>
            <a:ext cx="7772400" cy="1102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753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417"/>
            <a:ext cx="7772400" cy="112533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535"/>
            <a:ext cx="4040188" cy="4799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535"/>
            <a:ext cx="4041775" cy="47990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442"/>
            <a:ext cx="4041775" cy="29639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6207"/>
            <a:ext cx="5486400" cy="60375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8096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CD532-C42D-447E-B935-68E7A58B8760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8096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8096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6E732-EB69-4A28-8A29-794901064E3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it Wallpapers - Top Free Suit Backgrounds - WallpaperAcc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5"/>
          <a:stretch/>
        </p:blipFill>
        <p:spPr bwMode="auto">
          <a:xfrm>
            <a:off x="-100012" y="0"/>
            <a:ext cx="727083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45178" y="1"/>
            <a:ext cx="2598822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8272310-1979-4375-A4CF-AE16DA8E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691" y="1728789"/>
            <a:ext cx="3575781" cy="168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66523" y="3287756"/>
            <a:ext cx="2427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</a:rPr>
              <a:t>practical learning redefined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8768" y="4869806"/>
            <a:ext cx="37064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One point solution for all your placement needs</a:t>
            </a:r>
          </a:p>
        </p:txBody>
      </p:sp>
      <p:pic>
        <p:nvPicPr>
          <p:cNvPr id="2052" name="Picture 4" descr="Web Icon White #163845 - Free Icons Libra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53" y="4897861"/>
            <a:ext cx="154644" cy="15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439483" y="4850743"/>
            <a:ext cx="722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terv.pro</a:t>
            </a:r>
          </a:p>
        </p:txBody>
      </p:sp>
      <p:pic>
        <p:nvPicPr>
          <p:cNvPr id="2054" name="Picture 6" descr="Creative Block? The Answer Could Be as Simple as Electric Shocks to Your  Brain | Brain gif, Limbic system, Brain boost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089" y="754393"/>
            <a:ext cx="2492393" cy="124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623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2045" y="1605598"/>
            <a:ext cx="79159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Get a string from the user, reverse the given string and print 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9530" y="2954973"/>
            <a:ext cx="251015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2000" b="1" dirty="0"/>
              <a:t>Input:  </a:t>
            </a:r>
            <a:r>
              <a:rPr lang="en-US" sz="2000" dirty="0"/>
              <a:t>TERV</a:t>
            </a:r>
          </a:p>
          <a:p>
            <a:pPr algn="l">
              <a:lnSpc>
                <a:spcPct val="150000"/>
              </a:lnSpc>
              <a:buNone/>
            </a:pPr>
            <a:r>
              <a:rPr lang="en-US" sz="2000" b="1" dirty="0"/>
              <a:t>Output</a:t>
            </a:r>
            <a:r>
              <a:rPr lang="en-US" sz="2000" dirty="0"/>
              <a:t>:  VRET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011555" y="706120"/>
            <a:ext cx="571373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200" b="1" dirty="0">
                <a:sym typeface="+mn-ea"/>
              </a:rPr>
              <a:t>5.  Write a C program to reverse a string.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1022A0-E566-4C90-809F-45BB969F3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588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62295" y="635"/>
            <a:ext cx="350012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66090" y="525780"/>
            <a:ext cx="510667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/>
              <a:t>#include &lt;stdio.h&gt;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#include &lt;string.h&gt;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 int main()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{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     char arr[100];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     gets(arr);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  </a:t>
            </a:r>
            <a:r>
              <a:rPr lang="en-US" sz="2000" b="1" dirty="0"/>
              <a:t>   strrev(arr);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     printf("\n%s\n", arr);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     return 0;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915660" y="3286125"/>
            <a:ext cx="3121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bg1"/>
                </a:solidFill>
                <a:sym typeface="+mn-ea"/>
              </a:rPr>
              <a:t>Input:  </a:t>
            </a:r>
            <a:r>
              <a:rPr lang="en-US" sz="2000" dirty="0">
                <a:solidFill>
                  <a:schemeClr val="bg1"/>
                </a:solidFill>
                <a:sym typeface="+mn-ea"/>
              </a:rPr>
              <a:t>TERV</a:t>
            </a:r>
          </a:p>
          <a:p>
            <a:pPr algn="l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bg1"/>
                </a:solidFill>
                <a:sym typeface="+mn-ea"/>
              </a:rPr>
              <a:t>Output</a:t>
            </a:r>
            <a:r>
              <a:rPr lang="en-US" sz="2000" dirty="0">
                <a:solidFill>
                  <a:schemeClr val="bg1"/>
                </a:solidFill>
                <a:sym typeface="+mn-ea"/>
              </a:rPr>
              <a:t>:  VRET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7B6C8B-1820-4B45-B39B-28243E15E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588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1515" y="1749108"/>
            <a:ext cx="79159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Get a string from the user, reverse the string using a pointer and print 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9530" y="2954973"/>
            <a:ext cx="25101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2000" b="1" dirty="0"/>
              <a:t>Input:  </a:t>
            </a:r>
            <a:r>
              <a:rPr lang="en-US" sz="2000" dirty="0"/>
              <a:t>TERV</a:t>
            </a:r>
          </a:p>
          <a:p>
            <a:pPr algn="l">
              <a:lnSpc>
                <a:spcPct val="150000"/>
              </a:lnSpc>
              <a:buNone/>
            </a:pPr>
            <a:r>
              <a:rPr lang="en-US" sz="2000" b="1" dirty="0"/>
              <a:t>Output</a:t>
            </a:r>
            <a:r>
              <a:rPr lang="en-US" sz="2000" dirty="0"/>
              <a:t>:  VRET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91515" y="562610"/>
            <a:ext cx="791591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200" b="1" dirty="0">
                <a:sym typeface="+mn-ea"/>
              </a:rPr>
              <a:t>6.  Write a C program to reverse a string without using strrev().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60B7A-F190-4927-9391-568E05297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588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14190" y="0"/>
            <a:ext cx="486156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6850" y="376555"/>
            <a:ext cx="404558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#include &lt;stdio.h&gt;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int main() 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char s[1000], r[1000];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int begin, end, count = 0;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gets(s);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</a:t>
            </a:r>
            <a:r>
              <a:rPr lang="en-US" sz="2000" b="1" dirty="0"/>
              <a:t> while (s[count] != '\0')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         count++;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end = count - 1;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450080" y="448310"/>
            <a:ext cx="465899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sym typeface="+mn-ea"/>
              </a:rPr>
              <a:t>for (begin = 0; begin &lt; count; begin++)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sym typeface="+mn-ea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sym typeface="+mn-ea"/>
              </a:rPr>
              <a:t>      r[begin] = s[end];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sym typeface="+mn-ea"/>
              </a:rPr>
              <a:t>      end--;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sym typeface="+mn-ea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sym typeface="+mn-ea"/>
              </a:rPr>
              <a:t>    r[begin] = '\0';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sym typeface="+mn-ea"/>
              </a:rPr>
              <a:t>    printf("%s\n", r);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sym typeface="+mn-ea"/>
              </a:rPr>
              <a:t>    return 0;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sym typeface="+mn-ea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20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sym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278598-9AFB-49E8-A457-B3FF99605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588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4495" y="1175068"/>
            <a:ext cx="79159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Get a string from the user, remove the consonants and print the vowels.  (</a:t>
            </a:r>
            <a:r>
              <a:rPr lang="en-US" sz="2000" b="1" dirty="0"/>
              <a:t>Hint:</a:t>
            </a:r>
            <a:r>
              <a:rPr lang="en-US" sz="2000" dirty="0"/>
              <a:t> </a:t>
            </a:r>
            <a:r>
              <a:rPr lang="en-US" sz="2000" dirty="0">
                <a:sym typeface="+mn-ea"/>
              </a:rPr>
              <a:t>int check_vowel(char);  Use this function and write a program)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319530" y="3098483"/>
            <a:ext cx="251015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2000" b="1" dirty="0"/>
              <a:t>Input:  </a:t>
            </a:r>
            <a:r>
              <a:rPr lang="en-US" sz="2000" dirty="0"/>
              <a:t>TERV</a:t>
            </a:r>
          </a:p>
          <a:p>
            <a:pPr algn="l">
              <a:lnSpc>
                <a:spcPct val="150000"/>
              </a:lnSpc>
              <a:buNone/>
            </a:pPr>
            <a:r>
              <a:rPr lang="en-US" sz="2000" b="1" dirty="0"/>
              <a:t>Output</a:t>
            </a:r>
            <a:r>
              <a:rPr lang="en-US" sz="2000" dirty="0"/>
              <a:t>:  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4495" y="490855"/>
            <a:ext cx="805434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200" b="1" dirty="0">
                <a:sym typeface="+mn-ea"/>
              </a:rPr>
              <a:t>7.  Write a C program to remove consonants and print only vowels.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7396F-8E1A-476F-A942-DFE654695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588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9525" y="0"/>
            <a:ext cx="4086225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6850" y="635"/>
            <a:ext cx="4045585" cy="5126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#include &lt;stdio.h&gt;</a:t>
            </a:r>
          </a:p>
          <a:p>
            <a:pPr>
              <a:lnSpc>
                <a:spcPct val="130000"/>
              </a:lnSpc>
            </a:pPr>
            <a:r>
              <a:rPr lang="en-US" dirty="0"/>
              <a:t>#include &lt;string.h&gt;</a:t>
            </a:r>
          </a:p>
          <a:p>
            <a:pPr>
              <a:lnSpc>
                <a:spcPct val="130000"/>
              </a:lnSpc>
            </a:pPr>
            <a:r>
              <a:rPr lang="en-US" dirty="0"/>
              <a:t>int check_vowel(char);</a:t>
            </a:r>
          </a:p>
          <a:p>
            <a:pPr>
              <a:lnSpc>
                <a:spcPct val="130000"/>
              </a:lnSpc>
            </a:pPr>
            <a:r>
              <a:rPr lang="en-US" dirty="0"/>
              <a:t>int main()  {</a:t>
            </a:r>
          </a:p>
          <a:p>
            <a:pPr>
              <a:lnSpc>
                <a:spcPct val="130000"/>
              </a:lnSpc>
            </a:pPr>
            <a:r>
              <a:rPr lang="en-US" dirty="0"/>
              <a:t>  char s[100], t[100];</a:t>
            </a:r>
          </a:p>
          <a:p>
            <a:pPr>
              <a:lnSpc>
                <a:spcPct val="130000"/>
              </a:lnSpc>
            </a:pPr>
            <a:r>
              <a:rPr lang="en-US" dirty="0"/>
              <a:t>  int i, j = 0;     scanf("%[^\n]s",s);</a:t>
            </a:r>
          </a:p>
          <a:p>
            <a:pPr>
              <a:lnSpc>
                <a:spcPct val="130000"/>
              </a:lnSpc>
            </a:pPr>
            <a:r>
              <a:rPr lang="en-US" dirty="0"/>
              <a:t>   for(i = 0; s[i] != '\0'; i++)  </a:t>
            </a:r>
          </a:p>
          <a:p>
            <a:pPr>
              <a:lnSpc>
                <a:spcPct val="130000"/>
              </a:lnSpc>
            </a:pPr>
            <a:r>
              <a:rPr lang="en-US" dirty="0"/>
              <a:t>   {</a:t>
            </a:r>
          </a:p>
          <a:p>
            <a:pPr>
              <a:lnSpc>
                <a:spcPct val="130000"/>
              </a:lnSpc>
            </a:pPr>
            <a:r>
              <a:rPr lang="en-US" dirty="0"/>
              <a:t>   	 if(</a:t>
            </a:r>
            <a:r>
              <a:rPr lang="en-US" b="1" dirty="0"/>
              <a:t>check_vowel(s[i]) == 0</a:t>
            </a:r>
            <a:r>
              <a:rPr lang="en-US" dirty="0"/>
              <a:t>) </a:t>
            </a:r>
          </a:p>
          <a:p>
            <a:pPr>
              <a:lnSpc>
                <a:spcPct val="130000"/>
              </a:lnSpc>
            </a:pPr>
            <a:r>
              <a:rPr lang="en-US" dirty="0"/>
              <a:t>    	{      t[j] = s[i];        j++;     }</a:t>
            </a:r>
          </a:p>
          <a:p>
            <a:pPr>
              <a:lnSpc>
                <a:spcPct val="130000"/>
              </a:lnSpc>
            </a:pPr>
            <a:r>
              <a:rPr lang="en-US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dirty="0"/>
              <a:t>  t[j] = '\0';</a:t>
            </a:r>
          </a:p>
          <a:p>
            <a:pPr>
              <a:lnSpc>
                <a:spcPct val="130000"/>
              </a:lnSpc>
            </a:pPr>
            <a:r>
              <a:rPr lang="en-US" dirty="0"/>
              <a:t>  printf("%s\n", t);</a:t>
            </a:r>
          </a:p>
          <a:p>
            <a:pPr>
              <a:lnSpc>
                <a:spcPct val="130000"/>
              </a:lnSpc>
            </a:pPr>
            <a:r>
              <a:rPr lang="en-US" dirty="0"/>
              <a:t>  return 0;    }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322570" y="17780"/>
            <a:ext cx="357124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int check_vowel(char c)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{   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switch(c)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case 'a':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case 'A':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case 'e':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case 'E':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case 'i':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case 'I':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case 'o':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case 'O':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case 'u':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case 'U':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case ' ':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  return 0;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default: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  return 1;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}    }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sym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3AB2FE-EB38-4C93-A4FE-83FEB914E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588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4495" y="1175068"/>
            <a:ext cx="79159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Get a string from the user, remove the vowels and print the </a:t>
            </a:r>
            <a:r>
              <a:rPr lang="en-US" sz="2000" dirty="0">
                <a:sym typeface="+mn-ea"/>
              </a:rPr>
              <a:t>consonants</a:t>
            </a:r>
            <a:r>
              <a:rPr lang="en-US" sz="2000" dirty="0"/>
              <a:t>.  (</a:t>
            </a:r>
            <a:r>
              <a:rPr lang="en-US" sz="2000" b="1" dirty="0"/>
              <a:t>Hint:</a:t>
            </a:r>
            <a:r>
              <a:rPr lang="en-US" sz="2000" dirty="0"/>
              <a:t> </a:t>
            </a:r>
            <a:r>
              <a:rPr lang="en-US" sz="2000" dirty="0">
                <a:sym typeface="+mn-ea"/>
              </a:rPr>
              <a:t>int check_vowel(char);  Use this function and write a program)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319530" y="3098483"/>
            <a:ext cx="25101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2000" b="1" dirty="0"/>
              <a:t>Input:  </a:t>
            </a:r>
            <a:r>
              <a:rPr lang="en-US" sz="2000" dirty="0"/>
              <a:t>TERV</a:t>
            </a:r>
          </a:p>
          <a:p>
            <a:pPr algn="l">
              <a:lnSpc>
                <a:spcPct val="150000"/>
              </a:lnSpc>
              <a:buNone/>
            </a:pPr>
            <a:r>
              <a:rPr lang="en-US" sz="2000" b="1" dirty="0"/>
              <a:t>Output</a:t>
            </a:r>
            <a:r>
              <a:rPr lang="en-US" sz="2000" dirty="0"/>
              <a:t>:  TRV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4495" y="490855"/>
            <a:ext cx="805434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200" b="1" dirty="0">
                <a:sym typeface="+mn-ea"/>
              </a:rPr>
              <a:t>8.  Write a C program to remove vowels and print only consonants.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3D7AE-E8D2-4771-B380-F00E5AA75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588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9525" y="0"/>
            <a:ext cx="4086225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6850" y="635"/>
            <a:ext cx="4045585" cy="5126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#include &lt;stdio.h&gt;</a:t>
            </a:r>
          </a:p>
          <a:p>
            <a:pPr>
              <a:lnSpc>
                <a:spcPct val="130000"/>
              </a:lnSpc>
            </a:pPr>
            <a:r>
              <a:rPr lang="en-US" dirty="0"/>
              <a:t>#include &lt;string.h&gt;</a:t>
            </a:r>
          </a:p>
          <a:p>
            <a:pPr>
              <a:lnSpc>
                <a:spcPct val="130000"/>
              </a:lnSpc>
            </a:pPr>
            <a:r>
              <a:rPr lang="en-US" dirty="0"/>
              <a:t>int check_vowel(char);</a:t>
            </a:r>
          </a:p>
          <a:p>
            <a:pPr>
              <a:lnSpc>
                <a:spcPct val="130000"/>
              </a:lnSpc>
            </a:pPr>
            <a:r>
              <a:rPr lang="en-US" dirty="0"/>
              <a:t>int main()  {</a:t>
            </a:r>
          </a:p>
          <a:p>
            <a:pPr>
              <a:lnSpc>
                <a:spcPct val="130000"/>
              </a:lnSpc>
            </a:pPr>
            <a:r>
              <a:rPr lang="en-US" dirty="0"/>
              <a:t>  char s[100], t[100];</a:t>
            </a:r>
          </a:p>
          <a:p>
            <a:pPr>
              <a:lnSpc>
                <a:spcPct val="130000"/>
              </a:lnSpc>
            </a:pPr>
            <a:r>
              <a:rPr lang="en-US" dirty="0"/>
              <a:t>  int i, j = 0;     scanf("%[^\n]s",s);</a:t>
            </a:r>
          </a:p>
          <a:p>
            <a:pPr>
              <a:lnSpc>
                <a:spcPct val="130000"/>
              </a:lnSpc>
            </a:pPr>
            <a:r>
              <a:rPr lang="en-US" dirty="0"/>
              <a:t>   for(i = 0; s[i] != '\0'; i++)  </a:t>
            </a:r>
          </a:p>
          <a:p>
            <a:pPr>
              <a:lnSpc>
                <a:spcPct val="130000"/>
              </a:lnSpc>
            </a:pPr>
            <a:r>
              <a:rPr lang="en-US" dirty="0"/>
              <a:t>   {</a:t>
            </a:r>
          </a:p>
          <a:p>
            <a:pPr>
              <a:lnSpc>
                <a:spcPct val="130000"/>
              </a:lnSpc>
            </a:pPr>
            <a:r>
              <a:rPr lang="en-US" dirty="0"/>
              <a:t>   	 if(</a:t>
            </a:r>
            <a:r>
              <a:rPr lang="en-US" b="1" dirty="0"/>
              <a:t>check_vowel(s[i]) == 0</a:t>
            </a:r>
            <a:r>
              <a:rPr lang="en-US" dirty="0"/>
              <a:t>) </a:t>
            </a:r>
          </a:p>
          <a:p>
            <a:pPr>
              <a:lnSpc>
                <a:spcPct val="130000"/>
              </a:lnSpc>
            </a:pPr>
            <a:r>
              <a:rPr lang="en-US" dirty="0"/>
              <a:t>    	{      t[j] = s[i];        j++;     }</a:t>
            </a:r>
          </a:p>
          <a:p>
            <a:pPr>
              <a:lnSpc>
                <a:spcPct val="130000"/>
              </a:lnSpc>
            </a:pPr>
            <a:r>
              <a:rPr lang="en-US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dirty="0"/>
              <a:t>  t[j] = '\0';</a:t>
            </a:r>
          </a:p>
          <a:p>
            <a:pPr>
              <a:lnSpc>
                <a:spcPct val="130000"/>
              </a:lnSpc>
            </a:pPr>
            <a:r>
              <a:rPr lang="en-US" dirty="0"/>
              <a:t>  printf("%s\n", t);</a:t>
            </a:r>
          </a:p>
          <a:p>
            <a:pPr>
              <a:lnSpc>
                <a:spcPct val="130000"/>
              </a:lnSpc>
            </a:pPr>
            <a:r>
              <a:rPr lang="en-US" dirty="0"/>
              <a:t>  return 0;    }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322570" y="17780"/>
            <a:ext cx="357124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int check_vowel(char c)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{   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switch(c) {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case 'a':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case 'A':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case 'e':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case 'E':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case 'i':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case 'I':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case 'o':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case 'O':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case 'u':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case 'U':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      return 1;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default: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      return 0;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             }   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sym typeface="+mn-ea"/>
              </a:rPr>
              <a:t>  }</a:t>
            </a:r>
            <a:endParaRPr lang="en-US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sym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649ED-2954-44B8-8AA8-509527287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588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404495" y="490855"/>
            <a:ext cx="805434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200" b="1" dirty="0">
                <a:sym typeface="+mn-ea"/>
              </a:rPr>
              <a:t>9.  Write a C program to print the following pattern.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581150"/>
            <a:ext cx="2667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133600" y="1047750"/>
            <a:ext cx="251015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2000" b="1" dirty="0"/>
              <a:t>Input:   7</a:t>
            </a:r>
            <a:endParaRPr lang="en-US" sz="2000" dirty="0"/>
          </a:p>
          <a:p>
            <a:pPr algn="l">
              <a:lnSpc>
                <a:spcPct val="150000"/>
              </a:lnSpc>
              <a:buNone/>
            </a:pPr>
            <a:r>
              <a:rPr lang="en-US" sz="2000" b="1" dirty="0"/>
              <a:t>Output</a:t>
            </a:r>
            <a:r>
              <a:rPr lang="en-US" sz="2000" dirty="0"/>
              <a:t>: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1DE8E-C0B2-4F6A-B57D-FF2D5919D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6057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9525" y="0"/>
            <a:ext cx="4086225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6850" y="8037"/>
            <a:ext cx="4756150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#include&lt;stdio.h&gt;</a:t>
            </a:r>
          </a:p>
          <a:p>
            <a:r>
              <a:rPr lang="en-US" dirty="0"/>
              <a:t>void pattern(int n)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</a:t>
            </a:r>
            <a:r>
              <a:rPr lang="en-US" dirty="0" err="1"/>
              <a:t>i,j</a:t>
            </a:r>
            <a:r>
              <a:rPr lang="en-US" dirty="0"/>
              <a:t>; 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&lt;=n; </a:t>
            </a:r>
            <a:r>
              <a:rPr lang="en-US" dirty="0" err="1"/>
              <a:t>i</a:t>
            </a:r>
            <a:r>
              <a:rPr lang="en-US" dirty="0"/>
              <a:t>++)        // Left part of pattern</a:t>
            </a:r>
          </a:p>
          <a:p>
            <a:r>
              <a:rPr lang="en-US" dirty="0"/>
              <a:t>    {        for (j=1; j&lt;=(2*n); j++)</a:t>
            </a:r>
          </a:p>
          <a:p>
            <a:r>
              <a:rPr lang="en-US" dirty="0"/>
              <a:t>        {	</a:t>
            </a:r>
          </a:p>
          <a:p>
            <a:r>
              <a:rPr lang="en-US" dirty="0"/>
              <a:t>            if (</a:t>
            </a:r>
            <a:r>
              <a:rPr lang="en-US" dirty="0" err="1"/>
              <a:t>i</a:t>
            </a:r>
            <a:r>
              <a:rPr lang="en-US" dirty="0"/>
              <a:t>&gt;(n-j+1))	       // Right Part of pattern</a:t>
            </a:r>
          </a:p>
          <a:p>
            <a:r>
              <a:rPr lang="en-US" dirty="0"/>
              <a:t>                printf(" ");</a:t>
            </a:r>
          </a:p>
          <a:p>
            <a:r>
              <a:rPr lang="en-US" dirty="0"/>
              <a:t>            else</a:t>
            </a:r>
          </a:p>
          <a:p>
            <a:r>
              <a:rPr lang="en-US" dirty="0"/>
              <a:t>                printf("*");</a:t>
            </a:r>
          </a:p>
          <a:p>
            <a:r>
              <a:rPr lang="en-US" dirty="0"/>
              <a:t>            if ((</a:t>
            </a:r>
            <a:r>
              <a:rPr lang="en-US" dirty="0" err="1"/>
              <a:t>i+n</a:t>
            </a:r>
            <a:r>
              <a:rPr lang="en-US" dirty="0"/>
              <a:t>)&gt;j)</a:t>
            </a:r>
          </a:p>
          <a:p>
            <a:r>
              <a:rPr lang="en-US" dirty="0"/>
              <a:t>                printf(" ");</a:t>
            </a:r>
          </a:p>
          <a:p>
            <a:r>
              <a:rPr lang="en-US" dirty="0"/>
              <a:t>            else</a:t>
            </a:r>
          </a:p>
          <a:p>
            <a:r>
              <a:rPr lang="en-US" dirty="0"/>
              <a:t>                printf("*");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printf("\n");     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F6E49-2BAB-4244-AC4E-D51A23B00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6057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 idx="4294967295"/>
          </p:nvPr>
        </p:nvSpPr>
        <p:spPr>
          <a:xfrm>
            <a:off x="1923415" y="977900"/>
            <a:ext cx="5422265" cy="1729740"/>
          </a:xfrm>
          <a:prstGeom prst="rect">
            <a:avLst/>
          </a:prstGeom>
          <a:noFill/>
          <a:ln>
            <a:noFill/>
          </a:ln>
        </p:spPr>
        <p:txBody>
          <a:bodyPr lIns="41414" tIns="20699" rIns="41414" bIns="20699" anchor="b" anchorCtr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2700" dirty="0">
                <a:solidFill>
                  <a:schemeClr val="dk1"/>
                </a:solidFill>
              </a:rPr>
              <a:t>C Programming</a:t>
            </a:r>
            <a:br>
              <a:rPr lang="en-GB" sz="2700" dirty="0">
                <a:solidFill>
                  <a:schemeClr val="dk1"/>
                </a:solidFill>
              </a:rPr>
            </a:br>
            <a:r>
              <a:rPr lang="en-GB" sz="1950" dirty="0">
                <a:solidFill>
                  <a:schemeClr val="dk1"/>
                </a:solidFill>
              </a:rPr>
              <a:t>Session </a:t>
            </a:r>
            <a:r>
              <a:rPr lang="en-US" altLang="en-GB" sz="1950" dirty="0">
                <a:solidFill>
                  <a:schemeClr val="dk1"/>
                </a:solidFill>
              </a:rPr>
              <a:t>4.2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4294967295"/>
          </p:nvPr>
        </p:nvSpPr>
        <p:spPr>
          <a:xfrm>
            <a:off x="1999800" y="2930642"/>
            <a:ext cx="5144400" cy="1241916"/>
          </a:xfrm>
          <a:prstGeom prst="rect">
            <a:avLst/>
          </a:prstGeom>
          <a:noFill/>
          <a:ln>
            <a:noFill/>
          </a:ln>
        </p:spPr>
        <p:txBody>
          <a:bodyPr lIns="41414" tIns="20699" rIns="41414" bIns="20699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endParaRPr lang="en-GB" sz="1050" dirty="0">
              <a:solidFill>
                <a:schemeClr val="dk1"/>
              </a:solidFill>
            </a:endParaRP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endParaRPr lang="en-GB" sz="1050" dirty="0">
              <a:solidFill>
                <a:schemeClr val="dk1"/>
              </a:solidFill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7561110" y="4750681"/>
            <a:ext cx="411597" cy="393669"/>
          </a:xfrm>
          <a:prstGeom prst="rect">
            <a:avLst/>
          </a:prstGeom>
        </p:spPr>
        <p:txBody>
          <a:bodyPr lIns="41414" tIns="41414" rIns="41414" bIns="41414" anchor="ctr" anchorCtr="0">
            <a:noAutofit/>
          </a:bodyPr>
          <a:lstStyle/>
          <a:p>
            <a:fld id="{00000000-1234-1234-1234-123412341234}" type="slidenum">
              <a:rPr lang="en-GB" sz="900"/>
              <a:t>2</a:t>
            </a:fld>
            <a:endParaRPr lang="en-GB" sz="9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89525" y="0"/>
            <a:ext cx="4086225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6850" y="181035"/>
            <a:ext cx="490855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&lt;=n; </a:t>
            </a:r>
            <a:r>
              <a:rPr lang="en-US" dirty="0" err="1"/>
              <a:t>i</a:t>
            </a:r>
            <a:r>
              <a:rPr lang="en-US" dirty="0"/>
              <a:t>++)	 // This is lower half of pattern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for (j=1; j&lt;=(2*n); j++)</a:t>
            </a:r>
          </a:p>
          <a:p>
            <a:r>
              <a:rPr lang="en-US" dirty="0"/>
              <a:t>        { </a:t>
            </a:r>
          </a:p>
          <a:p>
            <a:r>
              <a:rPr lang="en-US" dirty="0"/>
              <a:t>              if (</a:t>
            </a:r>
            <a:r>
              <a:rPr lang="en-US" dirty="0" err="1"/>
              <a:t>i</a:t>
            </a:r>
            <a:r>
              <a:rPr lang="en-US" dirty="0"/>
              <a:t>&lt;j)	            // Right Part of pattern</a:t>
            </a:r>
          </a:p>
          <a:p>
            <a:r>
              <a:rPr lang="en-US" dirty="0"/>
              <a:t>                   printf(" ");</a:t>
            </a:r>
          </a:p>
          <a:p>
            <a:r>
              <a:rPr lang="en-US" dirty="0"/>
              <a:t>              else</a:t>
            </a:r>
          </a:p>
          <a:p>
            <a:r>
              <a:rPr lang="en-US" dirty="0"/>
              <a:t>                   printf("*");</a:t>
            </a:r>
          </a:p>
          <a:p>
            <a:r>
              <a:rPr lang="en-US" dirty="0"/>
              <a:t>              if (</a:t>
            </a:r>
            <a:r>
              <a:rPr lang="en-US" dirty="0" err="1"/>
              <a:t>i</a:t>
            </a:r>
            <a:r>
              <a:rPr lang="en-US" dirty="0"/>
              <a:t>&lt;=((2*n)-j))        // Left Part of pattern</a:t>
            </a:r>
          </a:p>
          <a:p>
            <a:r>
              <a:rPr lang="en-US" dirty="0"/>
              <a:t>                  printf(" ");</a:t>
            </a:r>
          </a:p>
          <a:p>
            <a:r>
              <a:rPr lang="en-US" dirty="0"/>
              <a:t>              else</a:t>
            </a:r>
          </a:p>
          <a:p>
            <a:r>
              <a:rPr lang="en-US" dirty="0"/>
              <a:t>                  printf("*");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printf("\n");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7800" y="438150"/>
            <a:ext cx="3124200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</a:rPr>
              <a:t>int main()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</a:rPr>
              <a:t>    int num;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</a:rPr>
              <a:t>    scanf("%d", &amp;num);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</a:rPr>
              <a:t>    pattern(num);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</a:rPr>
              <a:t>    return 0;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996E33-96B3-41AA-AE7E-9078F7091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6057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4205" y="735965"/>
            <a:ext cx="737743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10.   Write a program to print the following pattern:</a:t>
            </a:r>
          </a:p>
          <a:p>
            <a:r>
              <a:rPr lang="en-US" sz="2200" dirty="0"/>
              <a:t>	</a:t>
            </a:r>
          </a:p>
          <a:p>
            <a:r>
              <a:rPr lang="en-US" sz="2200" dirty="0"/>
              <a:t>    Input: N= 3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    Output: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 	</a:t>
            </a:r>
          </a:p>
        </p:txBody>
      </p:sp>
      <p:sp>
        <p:nvSpPr>
          <p:cNvPr id="5" name="Rectangle 4"/>
          <p:cNvSpPr/>
          <p:nvPr/>
        </p:nvSpPr>
        <p:spPr>
          <a:xfrm>
            <a:off x="2100580" y="1893570"/>
            <a:ext cx="1361440" cy="279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3     3</a:t>
            </a:r>
          </a:p>
          <a:p>
            <a:r>
              <a:rPr lang="en-US" sz="2200" dirty="0"/>
              <a:t> 4   4 </a:t>
            </a:r>
          </a:p>
          <a:p>
            <a:r>
              <a:rPr lang="en-US" sz="2200" dirty="0"/>
              <a:t>  5 5  </a:t>
            </a:r>
          </a:p>
          <a:p>
            <a:r>
              <a:rPr lang="en-US" sz="2200" dirty="0"/>
              <a:t>   6   </a:t>
            </a:r>
          </a:p>
          <a:p>
            <a:r>
              <a:rPr lang="en-US" sz="2200" dirty="0"/>
              <a:t>  5 5  </a:t>
            </a:r>
          </a:p>
          <a:p>
            <a:r>
              <a:rPr lang="en-US" sz="2200" dirty="0"/>
              <a:t> 4   4 </a:t>
            </a:r>
          </a:p>
          <a:p>
            <a:r>
              <a:rPr lang="en-US" sz="2200" dirty="0"/>
              <a:t>3     3</a:t>
            </a:r>
          </a:p>
          <a:p>
            <a:r>
              <a:rPr lang="en-US" sz="22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99DFA-548E-4338-91F5-BAAE80E35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6057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135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IN" sz="135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060315" y="264160"/>
            <a:ext cx="3645535" cy="42487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  for(i=0;i&lt;7;i++)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          for(j=0;j&lt;7;j++)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          if(m[i][j]==0)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          printf("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          else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en-IN" sz="1800" dirty="0">
                <a:solidFill>
                  <a:schemeClr val="tx1"/>
                </a:solidFill>
                <a:sym typeface="+mn-ea"/>
              </a:rPr>
              <a:t>	</a:t>
            </a:r>
            <a:r>
              <a:rPr lang="en-IN" sz="1800" dirty="0">
                <a:solidFill>
                  <a:schemeClr val="tx1"/>
                </a:solidFill>
                <a:sym typeface="+mn-ea"/>
              </a:rPr>
              <a:t>printf("%d",m[i][j]);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       printf("\n");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     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313690" y="54610"/>
            <a:ext cx="3478530" cy="5073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#include&lt;stdio.h&gt;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int main()  {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    int i,j,k=1;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    int m[7][7]={0};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    scanf("%d",&amp;k);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    for(i=1;i&lt;=7;i++)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    {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        for(j=1;j&lt;=7;j++)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            if(j==i || 8-i==j) 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                m[i-1][j-1]=k;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            if(i&lt;4) </a:t>
            </a:r>
          </a:p>
          <a:p>
            <a:pPr>
              <a:lnSpc>
                <a:spcPct val="120000"/>
              </a:lnSpc>
            </a:pPr>
            <a:r>
              <a:rPr lang="en-US" altLang="en-IN" dirty="0">
                <a:solidFill>
                  <a:schemeClr val="bg1"/>
                </a:solidFill>
              </a:rPr>
              <a:t>	</a:t>
            </a:r>
            <a:r>
              <a:rPr lang="en-IN" dirty="0">
                <a:solidFill>
                  <a:schemeClr val="bg1"/>
                </a:solidFill>
              </a:rPr>
              <a:t>k++;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            else </a:t>
            </a:r>
          </a:p>
          <a:p>
            <a:pPr>
              <a:lnSpc>
                <a:spcPct val="120000"/>
              </a:lnSpc>
            </a:pPr>
            <a:r>
              <a:rPr lang="en-US" altLang="en-IN" dirty="0">
                <a:solidFill>
                  <a:schemeClr val="bg1"/>
                </a:solidFill>
              </a:rPr>
              <a:t>	</a:t>
            </a:r>
            <a:r>
              <a:rPr lang="en-IN" dirty="0">
                <a:solidFill>
                  <a:schemeClr val="bg1"/>
                </a:solidFill>
              </a:rPr>
              <a:t>--k;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     }</a:t>
            </a:r>
            <a:endParaRPr lang="en-IN" sz="135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D664BF-14D3-40EE-8E02-6064767BC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6057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1805" y="354965"/>
            <a:ext cx="737743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11.   Write a program to reverse an array without using additional array.	</a:t>
            </a:r>
          </a:p>
          <a:p>
            <a:r>
              <a:rPr lang="en-US" sz="2200" dirty="0"/>
              <a:t> 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Input: 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5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1 2 3 4 5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Output: 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5 4 3 2 1 	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928110" y="998220"/>
            <a:ext cx="2540000" cy="2630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ym typeface="+mn-ea"/>
              </a:rPr>
              <a:t>Input: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ym typeface="+mn-ea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ym typeface="+mn-ea"/>
              </a:rPr>
              <a:t>7 6 5 4  3 2 1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ym typeface="+mn-ea"/>
              </a:rPr>
              <a:t>Output: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ym typeface="+mn-ea"/>
              </a:rPr>
              <a:t>1 2 3 4 5 6 7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3D7DB-7896-4677-9571-E13FC6DE7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6057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135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IN" sz="135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755515" y="-40640"/>
            <a:ext cx="3645535" cy="42487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void Display_Array(int arr[], int size)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int i;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for (i=0; i &lt; size; i++)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  printf("%d ", arr[i]);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printf("\n");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int main()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  int a[20], n, i;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  scanf("%d", &amp;n);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  for(i=0; i&lt;n; i++)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      scanf("%d", &amp;a[i]);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  Reverse_Array(a, 0, n-1);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  Display_Array(a, n);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    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chemeClr val="tx1"/>
                </a:solidFill>
                <a:sym typeface="+mn-ea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313690" y="54610"/>
            <a:ext cx="3478530" cy="4741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#include&lt;stdio.h&gt;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void Reverse_Array(int arr[], int start, int end)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    int temp;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    while (start &lt; end)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    {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        temp = arr[start];   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        arr[start] = arr[end];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        arr[end] = temp;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        start++;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        end--;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    }   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</a:rPr>
              <a:t>}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6129B-A172-4AF7-B592-A91BA8B3F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389" y="4580315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1805" y="354965"/>
            <a:ext cx="737743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12.   Write a program to multiply two complex numbers using structure.	</a:t>
            </a:r>
          </a:p>
          <a:p>
            <a:r>
              <a:rPr lang="en-US" sz="2200" dirty="0"/>
              <a:t> 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Input: 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2+1i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2+1i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Output: 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3+4i	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950970" y="1356995"/>
            <a:ext cx="2540000" cy="2630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ym typeface="+mn-ea"/>
              </a:rPr>
              <a:t>Input: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ym typeface="+mn-ea"/>
              </a:rPr>
              <a:t>2+1i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ym typeface="+mn-ea"/>
              </a:rPr>
              <a:t>2+2i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ym typeface="+mn-ea"/>
              </a:rPr>
              <a:t>Output: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ym typeface="+mn-ea"/>
              </a:rPr>
              <a:t>2+6i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3E3DF-1D44-4188-9FB7-D1F50FCB5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6057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135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IN" sz="135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895215" y="228600"/>
            <a:ext cx="3645535" cy="42487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solidFill>
                  <a:schemeClr val="tx1"/>
                </a:solidFill>
                <a:sym typeface="+mn-ea"/>
              </a:rPr>
              <a:t>int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solidFill>
                  <a:schemeClr val="tx1"/>
                </a:solidFill>
                <a:sym typeface="+mn-ea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solidFill>
                  <a:schemeClr val="tx1"/>
                </a:solidFill>
                <a:sym typeface="+mn-ea"/>
              </a:rPr>
              <a:t>    int a1, b1, a2, b2;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solidFill>
                  <a:schemeClr val="tx1"/>
                </a:solidFill>
                <a:sym typeface="+mn-ea"/>
              </a:rPr>
              <a:t>    Complex x, y, z;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solidFill>
                  <a:schemeClr val="tx1"/>
                </a:solidFill>
                <a:sym typeface="+mn-ea"/>
              </a:rPr>
              <a:t>    scanf("%d+%di", &amp;a1, &amp;b1);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solidFill>
                  <a:schemeClr val="tx1"/>
                </a:solidFill>
                <a:sym typeface="+mn-ea"/>
              </a:rPr>
              <a:t>    scanf("%d+%di", &amp;a2, &amp;b2);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solidFill>
                  <a:schemeClr val="tx1"/>
                </a:solidFill>
                <a:sym typeface="+mn-ea"/>
              </a:rPr>
              <a:t>    x.a = a1;    x.b = b1;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solidFill>
                  <a:schemeClr val="tx1"/>
                </a:solidFill>
                <a:sym typeface="+mn-ea"/>
              </a:rPr>
              <a:t>    y.a = a2;     y.b = b2;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solidFill>
                  <a:schemeClr val="tx1"/>
                </a:solidFill>
                <a:sym typeface="+mn-ea"/>
              </a:rPr>
              <a:t>    z = multiply(x, y);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solidFill>
                  <a:schemeClr val="tx1"/>
                </a:solidFill>
                <a:sym typeface="+mn-ea"/>
              </a:rPr>
              <a:t>    printf("%d+%di", z.a, z.b);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solidFill>
                  <a:schemeClr val="tx1"/>
                </a:solidFill>
                <a:sym typeface="+mn-ea"/>
              </a:rPr>
              <a:t>    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solidFill>
                  <a:schemeClr val="tx1"/>
                </a:solidFill>
                <a:sym typeface="+mn-ea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-635" y="0"/>
            <a:ext cx="4623435" cy="5144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135255" y="207010"/>
            <a:ext cx="4407535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/>
                </a:solidFill>
              </a:rPr>
              <a:t>#include&lt;stdio.h&gt;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/>
                </a:solidFill>
              </a:rPr>
              <a:t>typedef struct COMPLEX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/>
                </a:solidFill>
              </a:rPr>
              <a:t>    int a</a:t>
            </a:r>
            <a:r>
              <a:rPr lang="en-US" altLang="en-IN" sz="2000" dirty="0">
                <a:solidFill>
                  <a:schemeClr val="bg1"/>
                </a:solidFill>
              </a:rPr>
              <a:t>, </a:t>
            </a:r>
            <a:r>
              <a:rPr lang="en-IN" sz="2000" dirty="0">
                <a:solidFill>
                  <a:schemeClr val="bg1"/>
                </a:solidFill>
              </a:rPr>
              <a:t>b;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/>
                </a:solidFill>
              </a:rPr>
              <a:t>} Complex;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/>
                </a:solidFill>
              </a:rPr>
              <a:t>Complex multiply(Complex x, Complex y)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/>
                </a:solidFill>
              </a:rPr>
              <a:t>    Complex z;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/>
                </a:solidFill>
              </a:rPr>
              <a:t>    z.a = x.a * y.a - x.b * y.b;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/>
                </a:solidFill>
              </a:rPr>
              <a:t>    z.b = x.a * y.b + x.b * y.a;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/>
                </a:solidFill>
              </a:rPr>
              <a:t>    return z;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8BE83-45E3-4A31-A49E-1F1D31D14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6057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32079" y="2195740"/>
            <a:ext cx="36086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rgbClr val="000000"/>
                </a:solidFill>
                <a:latin typeface="Open Sans"/>
              </a:rPr>
              <a:t>Thank you!</a:t>
            </a:r>
            <a:endParaRPr lang="en-US" sz="5400" i="0" dirty="0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3B5273-7B67-4CDE-90CB-5A1EA68B8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6057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 advClick="0" advTm="1000">
    <p:wipe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32079" y="2195740"/>
            <a:ext cx="36086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Open Sans"/>
              </a:rPr>
              <a:t>Thank you!</a:t>
            </a:r>
            <a:endParaRPr lang="en-US" sz="5400" b="0" i="0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5913A4-7983-4486-9170-225E174D6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6057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691515" y="477520"/>
            <a:ext cx="8054340" cy="904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200" b="1" dirty="0">
                <a:sym typeface="+mn-ea"/>
              </a:rPr>
              <a:t>1.  Write a C program to check whether the given integer is an Armstrong  number.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1809750"/>
            <a:ext cx="792480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153     -  1*1*1 + 5*5*5 + 3*3*3  = 153  (Armstrong)</a:t>
            </a:r>
          </a:p>
          <a:p>
            <a:endParaRPr lang="en-US" sz="2000" dirty="0"/>
          </a:p>
          <a:p>
            <a:r>
              <a:rPr lang="en-US" sz="2000" dirty="0"/>
              <a:t>121     -  1*1*1  + 2*2*2 + 1*1*1 = 10  (Not an Armstrong) 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3181350"/>
            <a:ext cx="341630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2000" dirty="0"/>
              <a:t>Input: 1634</a:t>
            </a:r>
          </a:p>
          <a:p>
            <a:pPr algn="l">
              <a:lnSpc>
                <a:spcPct val="150000"/>
              </a:lnSpc>
              <a:buNone/>
            </a:pPr>
            <a:r>
              <a:rPr lang="en-US" sz="2000" dirty="0"/>
              <a:t>Output: Armstrong number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3148965"/>
            <a:ext cx="426847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Input: 121</a:t>
            </a:r>
          </a:p>
          <a:p>
            <a:pPr algn="l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Output: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Not an Armstrong number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30C37C-2D2D-4781-95F7-835B9530F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588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48200" y="635"/>
            <a:ext cx="4514215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19710" y="72391"/>
            <a:ext cx="4352290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/>
              <a:t>#include &lt;stdio.h&gt;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#include &lt;math.h&gt;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int main()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{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    int num, copy, </a:t>
            </a:r>
            <a:r>
              <a:rPr lang="en-US" sz="2000" dirty="0" err="1"/>
              <a:t>rem</a:t>
            </a:r>
            <a:r>
              <a:rPr lang="en-US" sz="2000" dirty="0"/>
              <a:t>, result = 0, n = 0 ;        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    scanf("%d", &amp;num);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    copy = num;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2224028"/>
            <a:ext cx="441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sym typeface="+mn-ea"/>
              </a:rPr>
              <a:t>if(result == copy)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sym typeface="+mn-ea"/>
              </a:rPr>
              <a:t>        printf("Armstrong number");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sym typeface="+mn-ea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sym typeface="+mn-ea"/>
              </a:rPr>
              <a:t>        printf("Not an Armstrong number");    return 0;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sym typeface="+mn-ea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952750"/>
            <a:ext cx="18950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while (num != 0)</a:t>
            </a:r>
          </a:p>
          <a:p>
            <a:r>
              <a:rPr lang="pt-BR" sz="2000" dirty="0"/>
              <a:t>{</a:t>
            </a:r>
          </a:p>
          <a:p>
            <a:r>
              <a:rPr lang="pt-BR" sz="2000" dirty="0"/>
              <a:t>        num /= 10;</a:t>
            </a:r>
          </a:p>
          <a:p>
            <a:r>
              <a:rPr lang="pt-BR" sz="2000" dirty="0"/>
              <a:t>        ++n;</a:t>
            </a:r>
          </a:p>
          <a:p>
            <a:r>
              <a:rPr lang="pt-BR" sz="2000" dirty="0"/>
              <a:t> }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724399" y="14228"/>
            <a:ext cx="42091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num = copy;    </a:t>
            </a:r>
          </a:p>
          <a:p>
            <a:r>
              <a:rPr lang="pt-BR" sz="2000" dirty="0">
                <a:solidFill>
                  <a:schemeClr val="bg1"/>
                </a:solidFill>
              </a:rPr>
              <a:t>while (num != 0)    </a:t>
            </a:r>
          </a:p>
          <a:p>
            <a:r>
              <a:rPr lang="pt-BR" sz="2000" dirty="0">
                <a:solidFill>
                  <a:schemeClr val="bg1"/>
                </a:solidFill>
              </a:rPr>
              <a:t>{</a:t>
            </a:r>
          </a:p>
          <a:p>
            <a:r>
              <a:rPr lang="pt-BR" sz="2000" dirty="0">
                <a:solidFill>
                  <a:schemeClr val="bg1"/>
                </a:solidFill>
              </a:rPr>
              <a:t>        rem = num%10;</a:t>
            </a:r>
          </a:p>
          <a:p>
            <a:r>
              <a:rPr lang="pt-BR" sz="2000" dirty="0">
                <a:solidFill>
                  <a:schemeClr val="bg1"/>
                </a:solidFill>
              </a:rPr>
              <a:t>        result += pow(rem, n);</a:t>
            </a:r>
          </a:p>
          <a:p>
            <a:r>
              <a:rPr lang="pt-BR" sz="2000" dirty="0">
                <a:solidFill>
                  <a:schemeClr val="bg1"/>
                </a:solidFill>
              </a:rPr>
              <a:t>        num /= 10;    </a:t>
            </a:r>
          </a:p>
          <a:p>
            <a:r>
              <a:rPr lang="pt-BR" sz="2000" dirty="0">
                <a:solidFill>
                  <a:schemeClr val="bg1"/>
                </a:solidFill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A6CB73-D8D8-43D6-8DFF-D90BD53C4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588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691515" y="706120"/>
            <a:ext cx="8054340" cy="904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200" b="1" dirty="0">
                <a:sym typeface="+mn-ea"/>
              </a:rPr>
              <a:t>2.  Write a C program to check whether the given integer is an Strong  number.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1885950"/>
            <a:ext cx="792480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145      -  1! + 4! + 5! = 145 (Strong number)</a:t>
            </a:r>
          </a:p>
          <a:p>
            <a:pPr marL="457200" indent="-457200">
              <a:buAutoNum type="arabicPlain" startAt="2"/>
            </a:pPr>
            <a:endParaRPr lang="en-US" sz="2000" dirty="0"/>
          </a:p>
          <a:p>
            <a:r>
              <a:rPr lang="en-US" sz="2000" dirty="0"/>
              <a:t>40585  - 4! + 0! + 5! + 8! + 5!  = 40585 (Strong number)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3181350"/>
            <a:ext cx="341630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Input: 145</a:t>
            </a:r>
          </a:p>
          <a:p>
            <a:pPr algn="l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Output: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Strong number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3148965"/>
            <a:ext cx="426847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Input: 121</a:t>
            </a:r>
          </a:p>
          <a:p>
            <a:pPr algn="l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Output: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Not a strong number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663CA-65C2-425B-A21D-48B57C1F4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588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48200" y="635"/>
            <a:ext cx="4514215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2400" y="-19050"/>
            <a:ext cx="4352290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pt-BR" sz="2000" dirty="0"/>
              <a:t>#include&lt;stdio.h&gt;</a:t>
            </a:r>
          </a:p>
          <a:p>
            <a:pPr>
              <a:lnSpc>
                <a:spcPct val="130000"/>
              </a:lnSpc>
            </a:pPr>
            <a:r>
              <a:rPr lang="pt-BR" sz="2000" dirty="0"/>
              <a:t>int main()  {</a:t>
            </a:r>
          </a:p>
          <a:p>
            <a:pPr>
              <a:lnSpc>
                <a:spcPct val="130000"/>
              </a:lnSpc>
            </a:pPr>
            <a:r>
              <a:rPr lang="pt-BR" sz="2000" dirty="0"/>
              <a:t>    int num,i,fact,r,sum=0,temp;</a:t>
            </a:r>
          </a:p>
          <a:p>
            <a:pPr>
              <a:lnSpc>
                <a:spcPct val="130000"/>
              </a:lnSpc>
            </a:pPr>
            <a:r>
              <a:rPr lang="pt-BR" sz="2000" dirty="0"/>
              <a:t>    scanf("%d",&amp;num);</a:t>
            </a:r>
          </a:p>
          <a:p>
            <a:pPr>
              <a:lnSpc>
                <a:spcPct val="130000"/>
              </a:lnSpc>
            </a:pPr>
            <a:r>
              <a:rPr lang="pt-BR" sz="2000" dirty="0"/>
              <a:t>    temp=num;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800600" y="166628"/>
            <a:ext cx="441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sym typeface="+mn-ea"/>
              </a:rPr>
              <a:t>if(sum == temp)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sym typeface="+mn-ea"/>
              </a:rPr>
              <a:t>        printf("Strong number");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sym typeface="+mn-ea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sym typeface="+mn-ea"/>
              </a:rPr>
              <a:t>        printf("Not a strong number");    return 0;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sym typeface="+mn-ea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66240" y="2038350"/>
            <a:ext cx="34437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while(num)  	</a:t>
            </a:r>
          </a:p>
          <a:p>
            <a:r>
              <a:rPr lang="pt-BR" sz="2000" dirty="0"/>
              <a:t>{</a:t>
            </a:r>
          </a:p>
          <a:p>
            <a:r>
              <a:rPr lang="pt-BR" sz="2000" dirty="0"/>
              <a:t>        fact=1;</a:t>
            </a:r>
          </a:p>
          <a:p>
            <a:r>
              <a:rPr lang="pt-BR" sz="2000" dirty="0"/>
              <a:t>        r=num%10;</a:t>
            </a:r>
          </a:p>
          <a:p>
            <a:r>
              <a:rPr lang="pt-BR" sz="2000" dirty="0"/>
              <a:t>        </a:t>
            </a:r>
            <a:r>
              <a:rPr lang="pt-BR" sz="2000" b="1" dirty="0"/>
              <a:t>for(i=1; i&lt;=r; i++)</a:t>
            </a:r>
          </a:p>
          <a:p>
            <a:r>
              <a:rPr lang="pt-BR" sz="2000" b="1" dirty="0"/>
              <a:t>        	    fact = fact *i;</a:t>
            </a:r>
          </a:p>
          <a:p>
            <a:r>
              <a:rPr lang="pt-BR" sz="2000" dirty="0"/>
              <a:t>        sum=sum+fact;</a:t>
            </a:r>
          </a:p>
          <a:p>
            <a:r>
              <a:rPr lang="pt-BR" sz="2000" dirty="0"/>
              <a:t>        num=num/10;</a:t>
            </a:r>
          </a:p>
          <a:p>
            <a:r>
              <a:rPr lang="pt-BR" sz="2000" dirty="0"/>
              <a:t>}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6C34B-C7E5-4281-854C-A20A0F3B7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588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533400" y="666750"/>
            <a:ext cx="8382000" cy="904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200" b="1" dirty="0">
                <a:sym typeface="+mn-ea"/>
              </a:rPr>
              <a:t>3.  Write a C program to print all the possible Strong  number in the given range.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0" y="2038350"/>
            <a:ext cx="236220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Input:  1   200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Output:  1   2   145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2038350"/>
            <a:ext cx="2362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Input:  1   20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Output:  1   2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1AC5FA-F294-4A9C-9CEC-A113D7BA0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588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86200" y="635"/>
            <a:ext cx="5276215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2400" y="250269"/>
            <a:ext cx="3810000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pt-BR" sz="2000" dirty="0"/>
              <a:t>#include&lt;stdio.h&gt;</a:t>
            </a:r>
          </a:p>
          <a:p>
            <a:pPr>
              <a:lnSpc>
                <a:spcPct val="130000"/>
              </a:lnSpc>
            </a:pPr>
            <a:r>
              <a:rPr lang="pt-BR" sz="2000" dirty="0"/>
              <a:t>int main()</a:t>
            </a:r>
          </a:p>
          <a:p>
            <a:pPr>
              <a:lnSpc>
                <a:spcPct val="130000"/>
              </a:lnSpc>
            </a:pPr>
            <a:r>
              <a:rPr lang="pt-BR" sz="2000" dirty="0"/>
              <a:t>{</a:t>
            </a:r>
          </a:p>
          <a:p>
            <a:pPr>
              <a:lnSpc>
                <a:spcPct val="130000"/>
              </a:lnSpc>
            </a:pPr>
            <a:r>
              <a:rPr lang="pt-BR" sz="2000" dirty="0"/>
              <a:t>  int num1, num2,j, i,fact,r;</a:t>
            </a:r>
          </a:p>
          <a:p>
            <a:pPr>
              <a:lnSpc>
                <a:spcPct val="130000"/>
              </a:lnSpc>
            </a:pPr>
            <a:r>
              <a:rPr lang="pt-BR" sz="2000" dirty="0"/>
              <a:t>scanf("%d %d",&amp;num1, &amp;num2);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038600" y="57686"/>
            <a:ext cx="441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sym typeface="+mn-ea"/>
              </a:rPr>
              <a:t>for(</a:t>
            </a:r>
            <a:r>
              <a:rPr lang="en-US" sz="2000" dirty="0" err="1">
                <a:solidFill>
                  <a:schemeClr val="bg1"/>
                </a:solidFill>
                <a:sym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sym typeface="+mn-ea"/>
              </a:rPr>
              <a:t>=num1; </a:t>
            </a:r>
            <a:r>
              <a:rPr lang="en-US" sz="2000" dirty="0" err="1">
                <a:solidFill>
                  <a:schemeClr val="bg1"/>
                </a:solidFill>
                <a:sym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sym typeface="+mn-ea"/>
              </a:rPr>
              <a:t>&lt;num2; </a:t>
            </a:r>
            <a:r>
              <a:rPr lang="en-US" sz="2000" dirty="0" err="1">
                <a:solidFill>
                  <a:schemeClr val="bg1"/>
                </a:solidFill>
                <a:sym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sym typeface="+mn-ea"/>
              </a:rPr>
              <a:t>++)   {</a:t>
            </a:r>
          </a:p>
          <a:p>
            <a:r>
              <a:rPr lang="en-US" sz="2000" dirty="0">
                <a:solidFill>
                  <a:schemeClr val="bg1"/>
                </a:solidFill>
                <a:sym typeface="+mn-ea"/>
              </a:rPr>
              <a:t>    int temp =</a:t>
            </a:r>
            <a:r>
              <a:rPr lang="en-US" sz="2000" dirty="0" err="1">
                <a:solidFill>
                  <a:schemeClr val="bg1"/>
                </a:solidFill>
                <a:sym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sym typeface="+mn-ea"/>
              </a:rPr>
              <a:t>, sum=0;</a:t>
            </a:r>
          </a:p>
          <a:p>
            <a:r>
              <a:rPr lang="en-US" sz="2000" dirty="0">
                <a:solidFill>
                  <a:schemeClr val="bg1"/>
                </a:solidFill>
                <a:sym typeface="+mn-ea"/>
              </a:rPr>
              <a:t>    while(</a:t>
            </a:r>
            <a:r>
              <a:rPr lang="en-US" sz="2000" dirty="0" err="1">
                <a:solidFill>
                  <a:schemeClr val="bg1"/>
                </a:solidFill>
                <a:sym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sym typeface="+mn-ea"/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  <a:sym typeface="+mn-ea"/>
              </a:rPr>
              <a:t>  {</a:t>
            </a:r>
          </a:p>
          <a:p>
            <a:r>
              <a:rPr lang="en-US" sz="2000" dirty="0">
                <a:solidFill>
                  <a:schemeClr val="bg1"/>
                </a:solidFill>
                <a:sym typeface="+mn-ea"/>
              </a:rPr>
              <a:t>        fact=1;        r=i%10;</a:t>
            </a:r>
          </a:p>
          <a:p>
            <a:r>
              <a:rPr lang="en-US" sz="2000" dirty="0">
                <a:solidFill>
                  <a:schemeClr val="bg1"/>
                </a:solidFill>
                <a:sym typeface="+mn-ea"/>
              </a:rPr>
              <a:t>        for(j=1; j&lt;=r; j++)</a:t>
            </a:r>
          </a:p>
          <a:p>
            <a:r>
              <a:rPr lang="en-US" sz="2000" dirty="0">
                <a:solidFill>
                  <a:schemeClr val="bg1"/>
                </a:solidFill>
                <a:sym typeface="+mn-ea"/>
              </a:rPr>
              <a:t>            	    fact = fact *j;</a:t>
            </a:r>
          </a:p>
          <a:p>
            <a:r>
              <a:rPr lang="en-US" sz="2000" dirty="0">
                <a:solidFill>
                  <a:schemeClr val="bg1"/>
                </a:solidFill>
                <a:sym typeface="+mn-ea"/>
              </a:rPr>
              <a:t>        sum=sum + fact;</a:t>
            </a:r>
          </a:p>
          <a:p>
            <a:r>
              <a:rPr lang="en-US" sz="2000" dirty="0">
                <a:solidFill>
                  <a:schemeClr val="bg1"/>
                </a:solidFill>
                <a:sym typeface="+mn-ea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sym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sym typeface="+mn-ea"/>
              </a:rPr>
              <a:t>=</a:t>
            </a:r>
            <a:r>
              <a:rPr lang="en-US" sz="2000" dirty="0" err="1">
                <a:solidFill>
                  <a:schemeClr val="bg1"/>
                </a:solidFill>
                <a:sym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sym typeface="+mn-ea"/>
              </a:rPr>
              <a:t>/10;</a:t>
            </a:r>
          </a:p>
          <a:p>
            <a:r>
              <a:rPr lang="en-US" sz="2000" dirty="0">
                <a:solidFill>
                  <a:schemeClr val="bg1"/>
                </a:solidFill>
                <a:sym typeface="+mn-ea"/>
              </a:rPr>
              <a:t>   }</a:t>
            </a:r>
          </a:p>
          <a:p>
            <a:r>
              <a:rPr lang="en-US" sz="2000" dirty="0">
                <a:solidFill>
                  <a:schemeClr val="bg1"/>
                </a:solidFill>
                <a:sym typeface="+mn-ea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sym typeface="+mn-ea"/>
              </a:rPr>
              <a:t>i</a:t>
            </a:r>
            <a:r>
              <a:rPr lang="en-US" sz="2000" dirty="0">
                <a:solidFill>
                  <a:schemeClr val="bg1"/>
                </a:solidFill>
                <a:sym typeface="+mn-ea"/>
              </a:rPr>
              <a:t> = temp;</a:t>
            </a:r>
          </a:p>
          <a:p>
            <a:r>
              <a:rPr lang="en-US" sz="2000" dirty="0">
                <a:solidFill>
                  <a:schemeClr val="bg1"/>
                </a:solidFill>
                <a:sym typeface="+mn-ea"/>
              </a:rPr>
              <a:t>      if(sum==temp)</a:t>
            </a:r>
          </a:p>
          <a:p>
            <a:r>
              <a:rPr lang="en-US" sz="2000" dirty="0">
                <a:solidFill>
                  <a:schemeClr val="bg1"/>
                </a:solidFill>
                <a:sym typeface="+mn-ea"/>
              </a:rPr>
              <a:t>     	printf("%d ",temp);</a:t>
            </a:r>
          </a:p>
          <a:p>
            <a:r>
              <a:rPr lang="en-US" sz="2000" dirty="0">
                <a:solidFill>
                  <a:schemeClr val="bg1"/>
                </a:solidFill>
                <a:sym typeface="+mn-ea"/>
              </a:rPr>
              <a:t> }</a:t>
            </a:r>
          </a:p>
          <a:p>
            <a:r>
              <a:rPr lang="en-US" sz="2000" dirty="0">
                <a:solidFill>
                  <a:schemeClr val="bg1"/>
                </a:solidFill>
                <a:sym typeface="+mn-ea"/>
              </a:rPr>
              <a:t>    return 0;   </a:t>
            </a:r>
          </a:p>
          <a:p>
            <a:r>
              <a:rPr lang="en-US" sz="2000" dirty="0">
                <a:solidFill>
                  <a:schemeClr val="bg1"/>
                </a:solidFill>
                <a:sym typeface="+mn-ea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6C49B-E36F-4778-94AD-1DFD65B02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588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228600" y="285750"/>
            <a:ext cx="8610600" cy="904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IN" altLang="en-US" sz="2200" b="1" dirty="0"/>
              <a:t>4. Write a C program to print numbers from 1 to N without using semicolon.</a:t>
            </a:r>
            <a:endParaRPr lang="en-US" sz="2200" b="1" dirty="0">
              <a:sym typeface="+mn-ea"/>
            </a:endParaRPr>
          </a:p>
        </p:txBody>
      </p:sp>
      <p:sp>
        <p:nvSpPr>
          <p:cNvPr id="8" name="Text Box 5"/>
          <p:cNvSpPr txBox="1"/>
          <p:nvPr/>
        </p:nvSpPr>
        <p:spPr>
          <a:xfrm>
            <a:off x="2048510" y="1012031"/>
            <a:ext cx="618109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/>
              <a:t>#include&lt;stdio.h&gt;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#include &lt;stdlib.h&gt;</a:t>
            </a:r>
          </a:p>
          <a:p>
            <a:pPr>
              <a:lnSpc>
                <a:spcPct val="130000"/>
              </a:lnSpc>
            </a:pPr>
            <a:r>
              <a:rPr lang="en-US" sz="2000" b="1" dirty="0"/>
              <a:t>#define N 10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int main(int num)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{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  if(num &lt;= N &amp;&amp; printf("%d ", num) &amp;&amp; main(num + 1))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    {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842087"/>
            <a:ext cx="266700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2000" b="1" dirty="0"/>
              <a:t>Output:	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2000" dirty="0"/>
              <a:t>1 2 3 4 5 6 7 8 9 10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BC93D-50C4-478D-8F83-CFED78427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7588"/>
            <a:ext cx="1333322" cy="431679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2323</Words>
  <Application>Microsoft Office PowerPoint</Application>
  <PresentationFormat>On-screen Show (16:9)</PresentationFormat>
  <Paragraphs>389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Open Sans</vt:lpstr>
      <vt:lpstr>Office Theme</vt:lpstr>
      <vt:lpstr>PowerPoint Presentation</vt:lpstr>
      <vt:lpstr>C Programming Session 4.2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Level 1 – Session 4</dc:title>
  <dc:creator>nivethaa</dc:creator>
  <cp:lastModifiedBy>Mr ArunPrakash</cp:lastModifiedBy>
  <cp:revision>431</cp:revision>
  <dcterms:created xsi:type="dcterms:W3CDTF">2018-02-07T10:21:00Z</dcterms:created>
  <dcterms:modified xsi:type="dcterms:W3CDTF">2022-02-15T09:51:03Z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