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95" r:id="rId20"/>
    <p:sldId id="294" r:id="rId21"/>
    <p:sldId id="28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91" r:id="rId32"/>
    <p:sldId id="290" r:id="rId33"/>
    <p:sldId id="293" r:id="rId34"/>
    <p:sldId id="292" r:id="rId35"/>
    <p:sldId id="289" r:id="rId36"/>
    <p:sldId id="262" r:id="rId37"/>
    <p:sldId id="260" r:id="rId38"/>
    <p:sldId id="278" r:id="rId3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5F9"/>
    <a:srgbClr val="01A797"/>
    <a:srgbClr val="D2B95E"/>
    <a:srgbClr val="EDD37C"/>
    <a:srgbClr val="01D1BD"/>
    <a:srgbClr val="6DB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Line%E2%80%93line_intersec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youtube.com/watch?v=nz8P528uGjk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www.youtube.com/watch?v=bk28ytggz7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A-qW2eGKs&amp;list=PLpFneQZCNR2ktqseX11XRBc5Kyzdg2fbo&amp;index=2" TargetMode="External"/><Relationship Id="rId2" Type="http://schemas.openxmlformats.org/officeDocument/2006/relationships/hyperlink" Target="https://www.youtube.com/watch?v=cfGTJVVcWvE&amp;list=PLpFneQZCNR2ktqseX11XRBc5Kyzdg2fb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youtube.com/watch?v=HBBtlwGpBek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83" y="1425031"/>
            <a:ext cx="10515600" cy="4351338"/>
          </a:xfrm>
        </p:spPr>
        <p:txBody>
          <a:bodyPr>
            <a:normAutofit/>
          </a:bodyPr>
          <a:lstStyle/>
          <a:p>
            <a:r>
              <a:rPr lang="en-GB" sz="1400" dirty="0"/>
              <a:t>Alternatives: Log4j, Log4j 2, </a:t>
            </a:r>
            <a:r>
              <a:rPr lang="en-GB" sz="1400" dirty="0" err="1"/>
              <a:t>Logback</a:t>
            </a:r>
            <a:r>
              <a:rPr lang="en-GB" sz="1400" dirty="0"/>
              <a:t>+ SL4J (</a:t>
            </a:r>
            <a:r>
              <a:rPr lang="en-GB" sz="1100" dirty="0">
                <a:hlinkClick r:id="rId2"/>
              </a:rPr>
              <a:t>https://www.baeldung.com/java-logging-intro</a:t>
            </a:r>
            <a:r>
              <a:rPr lang="en-GB" sz="1400" dirty="0"/>
              <a:t>)</a:t>
            </a:r>
          </a:p>
          <a:p>
            <a:r>
              <a:rPr lang="en-GB" sz="1400" dirty="0"/>
              <a:t>Selection: SL4J+Logback because </a:t>
            </a:r>
            <a:r>
              <a:rPr lang="en-US" sz="1400" dirty="0"/>
              <a:t>provides a common interface and abstraction for most of the Java logging frameworks.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https://www.baeldung.com/logback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Requires to convert to Maven project</a:t>
            </a:r>
          </a:p>
          <a:p>
            <a:r>
              <a:rPr lang="en-US" sz="1400" dirty="0"/>
              <a:t>Specify compilation option in pom.xml:</a:t>
            </a:r>
          </a:p>
          <a:p>
            <a:r>
              <a:rPr lang="en-US" sz="1400" dirty="0"/>
              <a:t>Configure SL4J/</a:t>
            </a:r>
            <a:r>
              <a:rPr lang="en-US" sz="1400" dirty="0" err="1"/>
              <a:t>logback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https://logback.qos.ch/setup.html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GB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854" y="2055103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076860" y="2975487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3E4468-8977-C43E-2934-26BA6088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166" y="3893577"/>
            <a:ext cx="4281156" cy="17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 (failed to connect from eclipse)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13" y="4216334"/>
            <a:ext cx="3362325" cy="165863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4CECC-2BBD-78AA-EFED-58F72B4EBDAD}"/>
              </a:ext>
            </a:extLst>
          </p:cNvPr>
          <p:cNvCxnSpPr>
            <a:cxnSpLocks/>
          </p:cNvCxnSpPr>
          <p:nvPr/>
        </p:nvCxnSpPr>
        <p:spPr>
          <a:xfrm flipV="1">
            <a:off x="8291384" y="4242486"/>
            <a:ext cx="3085070" cy="161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19862" y="551304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533434" y="1205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50E9BD-2A42-BF48-70E6-80E99E9C12EF}"/>
              </a:ext>
            </a:extLst>
          </p:cNvPr>
          <p:cNvSpPr txBox="1"/>
          <p:nvPr/>
        </p:nvSpPr>
        <p:spPr>
          <a:xfrm>
            <a:off x="971287" y="3392562"/>
            <a:ext cx="7524749" cy="31239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Calculate the intersection point of two line segments</a:t>
            </a:r>
            <a:endParaRPr lang="en-US" sz="7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calculateIntersection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x1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y1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x2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y2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x3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y3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x4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y4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intersection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denominator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x2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y3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y4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y2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x3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x4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if the lines are parallel (denominator is zero)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denominator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 intersection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x3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y3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y4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y3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x3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x4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denominator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x2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y3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y2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x3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denominator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if the intersection point is within the line segments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x2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x1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y1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y2 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y1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intersection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Intersection is outside the line segments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en-GB" sz="1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CAC3B8-9487-5E69-EDBB-DA839A9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Intersection of 2 segments</a:t>
            </a:r>
            <a:endParaRPr lang="en-GB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34D9619-FBBD-1F03-A187-7F6A9805AC01}"/>
              </a:ext>
            </a:extLst>
          </p:cNvPr>
          <p:cNvGrpSpPr/>
          <p:nvPr/>
        </p:nvGrpSpPr>
        <p:grpSpPr>
          <a:xfrm>
            <a:off x="7608815" y="398477"/>
            <a:ext cx="3550323" cy="2389680"/>
            <a:chOff x="8498047" y="650147"/>
            <a:chExt cx="3550323" cy="238968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C8F2D37-33B0-B9D2-9C5A-7CF050FC4F7B}"/>
                </a:ext>
              </a:extLst>
            </p:cNvPr>
            <p:cNvCxnSpPr/>
            <p:nvPr/>
          </p:nvCxnSpPr>
          <p:spPr>
            <a:xfrm>
              <a:off x="8877300" y="2019300"/>
              <a:ext cx="244792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18C82EF-D61E-8330-9371-27206D39E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2150" y="1066800"/>
              <a:ext cx="904875" cy="16573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8AD9E40-E166-F738-CA25-4DC68FEEB88F}"/>
                </a:ext>
              </a:extLst>
            </p:cNvPr>
            <p:cNvSpPr/>
            <p:nvPr/>
          </p:nvSpPr>
          <p:spPr>
            <a:xfrm>
              <a:off x="9896475" y="1962150"/>
              <a:ext cx="1524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B7F8AF9-6CD2-1B6F-4B4C-11B2BA9DEA52}"/>
                </a:ext>
              </a:extLst>
            </p:cNvPr>
            <p:cNvSpPr txBox="1"/>
            <p:nvPr/>
          </p:nvSpPr>
          <p:spPr>
            <a:xfrm>
              <a:off x="8498047" y="1669409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(x1,y1)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7359A16-8087-1F2D-C4B4-5CEBBF3824F0}"/>
                </a:ext>
              </a:extLst>
            </p:cNvPr>
            <p:cNvSpPr txBox="1"/>
            <p:nvPr/>
          </p:nvSpPr>
          <p:spPr>
            <a:xfrm>
              <a:off x="10898696" y="162047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(x2,y2)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235B05E-97A4-ACBD-D04C-807F8A561250}"/>
                </a:ext>
              </a:extLst>
            </p:cNvPr>
            <p:cNvSpPr txBox="1"/>
            <p:nvPr/>
          </p:nvSpPr>
          <p:spPr>
            <a:xfrm>
              <a:off x="9188740" y="2670495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(x3,y3)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1A76FA4-2B7E-5E69-4B43-3DBC0E1852DB}"/>
                </a:ext>
              </a:extLst>
            </p:cNvPr>
            <p:cNvSpPr txBox="1"/>
            <p:nvPr/>
          </p:nvSpPr>
          <p:spPr>
            <a:xfrm>
              <a:off x="10280707" y="65014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(x4,y4)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B192303-E378-ED60-D2BA-2DF9CFFEC21C}"/>
                </a:ext>
              </a:extLst>
            </p:cNvPr>
            <p:cNvSpPr txBox="1"/>
            <p:nvPr/>
          </p:nvSpPr>
          <p:spPr>
            <a:xfrm>
              <a:off x="9808127" y="2073478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(xI,yI)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BE702BC-861F-E163-53BE-DB1AB4559BF1}"/>
              </a:ext>
            </a:extLst>
          </p:cNvPr>
          <p:cNvSpPr txBox="1"/>
          <p:nvPr/>
        </p:nvSpPr>
        <p:spPr>
          <a:xfrm>
            <a:off x="966833" y="1270555"/>
            <a:ext cx="5190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https://en.wikipedia.org/wiki/Line%E2%80%93line_intersection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50FE631-F598-B8B5-E227-D13816FD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51" y="1530189"/>
            <a:ext cx="4370665" cy="171573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2CBB9EE-46B6-32B2-A85C-D559A5792DE1}"/>
              </a:ext>
            </a:extLst>
          </p:cNvPr>
          <p:cNvSpPr txBox="1"/>
          <p:nvPr/>
        </p:nvSpPr>
        <p:spPr>
          <a:xfrm>
            <a:off x="4974673" y="2122415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denominator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FA7C29D-4ACC-2329-B3E4-915F9B1928F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572000" y="1921079"/>
            <a:ext cx="402673" cy="33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29E0B6-6A02-5DF3-06A9-4CC04418666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697835" y="2253220"/>
            <a:ext cx="276838" cy="456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D324200-B3DE-83FF-F2AB-B97918B84595}"/>
              </a:ext>
            </a:extLst>
          </p:cNvPr>
          <p:cNvSpPr/>
          <p:nvPr/>
        </p:nvSpPr>
        <p:spPr>
          <a:xfrm>
            <a:off x="7558481" y="318782"/>
            <a:ext cx="3506598" cy="2558642"/>
          </a:xfrm>
          <a:prstGeom prst="round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0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9DD38-A5AA-F433-78D2-E956AC7A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5D9E3-BED1-0289-B0F3-7BCFF780FC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– drawing needle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38A0F-2762-9285-973D-6B4EB013B49C}"/>
              </a:ext>
            </a:extLst>
          </p:cNvPr>
          <p:cNvSpPr/>
          <p:nvPr/>
        </p:nvSpPr>
        <p:spPr>
          <a:xfrm>
            <a:off x="1493240" y="1778467"/>
            <a:ext cx="4219663" cy="3145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7D2D1F-45FB-7483-58E6-A225F89E31BD}"/>
              </a:ext>
            </a:extLst>
          </p:cNvPr>
          <p:cNvSpPr txBox="1"/>
          <p:nvPr/>
        </p:nvSpPr>
        <p:spPr>
          <a:xfrm>
            <a:off x="1466063" y="458659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754D-4C3C-DF0F-CB22-69439407716C}"/>
              </a:ext>
            </a:extLst>
          </p:cNvPr>
          <p:cNvSpPr/>
          <p:nvPr/>
        </p:nvSpPr>
        <p:spPr>
          <a:xfrm>
            <a:off x="1493240" y="1778466"/>
            <a:ext cx="3615655" cy="847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62D70E-515C-F42D-AF57-AD062497FA2E}"/>
              </a:ext>
            </a:extLst>
          </p:cNvPr>
          <p:cNvSpPr txBox="1"/>
          <p:nvPr/>
        </p:nvSpPr>
        <p:spPr>
          <a:xfrm>
            <a:off x="1448673" y="2273940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Draw area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586236A-C1EB-9DCC-F1C0-6F7E49C46A0F}"/>
              </a:ext>
            </a:extLst>
          </p:cNvPr>
          <p:cNvGrpSpPr/>
          <p:nvPr/>
        </p:nvGrpSpPr>
        <p:grpSpPr>
          <a:xfrm>
            <a:off x="3361604" y="5616998"/>
            <a:ext cx="253068" cy="251670"/>
            <a:chOff x="3361604" y="5616998"/>
            <a:chExt cx="253068" cy="25167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6099BE2-0001-92D8-30E8-BF80953ED1E2}"/>
                </a:ext>
              </a:extLst>
            </p:cNvPr>
            <p:cNvCxnSpPr/>
            <p:nvPr/>
          </p:nvCxnSpPr>
          <p:spPr>
            <a:xfrm>
              <a:off x="3489820" y="561699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C536542-8ED4-F54F-6419-5C3F75582A9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604" y="5738225"/>
              <a:ext cx="2530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B94C1BED-C7B5-4ECE-52BE-54F63540918E}"/>
              </a:ext>
            </a:extLst>
          </p:cNvPr>
          <p:cNvSpPr/>
          <p:nvPr/>
        </p:nvSpPr>
        <p:spPr>
          <a:xfrm>
            <a:off x="1771650" y="2952750"/>
            <a:ext cx="3810000" cy="4591050"/>
          </a:xfrm>
          <a:prstGeom prst="arc">
            <a:avLst>
              <a:gd name="adj1" fmla="val 13498927"/>
              <a:gd name="adj2" fmla="val 18928888"/>
            </a:avLst>
          </a:prstGeom>
          <a:ln w="63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705DC3D-43FF-ED99-86EB-C5A2B7089D65}"/>
              </a:ext>
            </a:extLst>
          </p:cNvPr>
          <p:cNvCxnSpPr>
            <a:cxnSpLocks/>
          </p:cNvCxnSpPr>
          <p:nvPr/>
        </p:nvCxnSpPr>
        <p:spPr>
          <a:xfrm flipV="1">
            <a:off x="3486150" y="3422650"/>
            <a:ext cx="1231900" cy="23241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A5354C4-83E7-8429-9A65-15E84C298CCE}"/>
              </a:ext>
            </a:extLst>
          </p:cNvPr>
          <p:cNvCxnSpPr>
            <a:cxnSpLocks/>
          </p:cNvCxnSpPr>
          <p:nvPr/>
        </p:nvCxnSpPr>
        <p:spPr>
          <a:xfrm flipV="1">
            <a:off x="3924300" y="3352800"/>
            <a:ext cx="838200" cy="15684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5BD0EB1A-10D7-9F3C-CC93-8214A64F064F}"/>
              </a:ext>
            </a:extLst>
          </p:cNvPr>
          <p:cNvSpPr txBox="1"/>
          <p:nvPr/>
        </p:nvSpPr>
        <p:spPr>
          <a:xfrm>
            <a:off x="1947863" y="358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CD1EC99-BD55-8F44-A0A6-FF243872EBA0}"/>
              </a:ext>
            </a:extLst>
          </p:cNvPr>
          <p:cNvSpPr txBox="1"/>
          <p:nvPr/>
        </p:nvSpPr>
        <p:spPr>
          <a:xfrm>
            <a:off x="5124450" y="3565525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68B306B-F923-43F0-FD40-1BC7803E3B39}"/>
              </a:ext>
            </a:extLst>
          </p:cNvPr>
          <p:cNvCxnSpPr>
            <a:cxnSpLocks/>
          </p:cNvCxnSpPr>
          <p:nvPr/>
        </p:nvCxnSpPr>
        <p:spPr>
          <a:xfrm flipV="1">
            <a:off x="3432175" y="2114550"/>
            <a:ext cx="314325" cy="5111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00329573-849D-5A5B-0ABE-0F8ADF4D62E5}"/>
              </a:ext>
            </a:extLst>
          </p:cNvPr>
          <p:cNvSpPr txBox="1"/>
          <p:nvPr/>
        </p:nvSpPr>
        <p:spPr>
          <a:xfrm>
            <a:off x="799285" y="150448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2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 – </a:t>
            </a:r>
            <a:r>
              <a:rPr lang="en-GB" dirty="0">
                <a:solidFill>
                  <a:srgbClr val="00B050"/>
                </a:solidFill>
              </a:rPr>
              <a:t>(0,0)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3A548CE-A8B1-C902-244A-56ED5BCE80E1}"/>
              </a:ext>
            </a:extLst>
          </p:cNvPr>
          <p:cNvSpPr txBox="1"/>
          <p:nvPr/>
        </p:nvSpPr>
        <p:spPr>
          <a:xfrm>
            <a:off x="5045978" y="48927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850449-C80E-0904-BF36-9F6D47758D71}"/>
              </a:ext>
            </a:extLst>
          </p:cNvPr>
          <p:cNvSpPr txBox="1"/>
          <p:nvPr/>
        </p:nvSpPr>
        <p:spPr>
          <a:xfrm>
            <a:off x="4256102" y="2601461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GB" sz="105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5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GB" sz="105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C394079-D9B5-5622-4892-35A25CAE0F69}"/>
              </a:ext>
            </a:extLst>
          </p:cNvPr>
          <p:cNvSpPr txBox="1"/>
          <p:nvPr/>
        </p:nvSpPr>
        <p:spPr>
          <a:xfrm>
            <a:off x="4438650" y="307657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1E8387-A24A-A474-3851-54B8313115DA}"/>
              </a:ext>
            </a:extLst>
          </p:cNvPr>
          <p:cNvSpPr txBox="1"/>
          <p:nvPr/>
        </p:nvSpPr>
        <p:spPr>
          <a:xfrm>
            <a:off x="3457575" y="18192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F1D16D6-9B6E-7860-AAB9-AB51491E9003}"/>
              </a:ext>
            </a:extLst>
          </p:cNvPr>
          <p:cNvCxnSpPr>
            <a:cxnSpLocks/>
          </p:cNvCxnSpPr>
          <p:nvPr/>
        </p:nvCxnSpPr>
        <p:spPr>
          <a:xfrm>
            <a:off x="2209800" y="3790950"/>
            <a:ext cx="1281113" cy="1947863"/>
          </a:xfrm>
          <a:prstGeom prst="line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B5294AE-AD89-075E-DAC1-4A77CF13EDE2}"/>
              </a:ext>
            </a:extLst>
          </p:cNvPr>
          <p:cNvCxnSpPr>
            <a:cxnSpLocks/>
          </p:cNvCxnSpPr>
          <p:nvPr/>
        </p:nvCxnSpPr>
        <p:spPr>
          <a:xfrm flipH="1">
            <a:off x="3489325" y="3797300"/>
            <a:ext cx="1666395" cy="1946275"/>
          </a:xfrm>
          <a:prstGeom prst="line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ECF45B75-63EF-7399-3074-F81C956A5D8E}"/>
              </a:ext>
            </a:extLst>
          </p:cNvPr>
          <p:cNvSpPr/>
          <p:nvPr/>
        </p:nvSpPr>
        <p:spPr>
          <a:xfrm>
            <a:off x="2351314" y="3817257"/>
            <a:ext cx="2612572" cy="3240314"/>
          </a:xfrm>
          <a:prstGeom prst="arc">
            <a:avLst>
              <a:gd name="adj1" fmla="val 13498927"/>
              <a:gd name="adj2" fmla="val 17818849"/>
            </a:avLst>
          </a:prstGeom>
          <a:ln w="63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DEB0B04-C83C-FA72-B48B-E3C214A81570}"/>
              </a:ext>
            </a:extLst>
          </p:cNvPr>
          <p:cNvSpPr txBox="1"/>
          <p:nvPr/>
        </p:nvSpPr>
        <p:spPr>
          <a:xfrm>
            <a:off x="3228975" y="58959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fr-BE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F03AC71-6DBE-CE20-EB7F-1DA25658DBB4}"/>
              </a:ext>
            </a:extLst>
          </p:cNvPr>
          <p:cNvSpPr txBox="1"/>
          <p:nvPr/>
        </p:nvSpPr>
        <p:spPr>
          <a:xfrm>
            <a:off x="3429000" y="351472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α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26C9217-3410-15D7-514E-1A4BFC4C8C62}"/>
              </a:ext>
            </a:extLst>
          </p:cNvPr>
          <p:cNvSpPr txBox="1"/>
          <p:nvPr/>
        </p:nvSpPr>
        <p:spPr>
          <a:xfrm>
            <a:off x="3486150" y="2876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μ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2EE8335-4C23-2E2F-87FE-27F7498D171B}"/>
              </a:ext>
            </a:extLst>
          </p:cNvPr>
          <p:cNvSpPr txBox="1"/>
          <p:nvPr/>
        </p:nvSpPr>
        <p:spPr>
          <a:xfrm>
            <a:off x="6048374" y="1971675"/>
            <a:ext cx="598982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 err="1">
                <a:solidFill>
                  <a:srgbClr val="FF0000"/>
                </a:solidFill>
              </a:rPr>
              <a:t>maxAmplitude</a:t>
            </a:r>
            <a:r>
              <a:rPr lang="fr-BE" sz="1200" dirty="0">
                <a:solidFill>
                  <a:srgbClr val="FF0000"/>
                </a:solidFill>
              </a:rPr>
              <a:t> = 2</a:t>
            </a:r>
            <a:r>
              <a:rPr lang="fr-BE" sz="1200" baseline="30000" dirty="0">
                <a:solidFill>
                  <a:srgbClr val="FF0000"/>
                </a:solidFill>
              </a:rPr>
              <a:t>bitPerFrame-1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rgbClr val="FF0000"/>
                </a:solidFill>
              </a:rPr>
              <a:t>μ</a:t>
            </a:r>
            <a:r>
              <a:rPr lang="fr-BE" sz="1200" dirty="0">
                <a:solidFill>
                  <a:srgbClr val="FF0000"/>
                </a:solidFill>
              </a:rPr>
              <a:t>  = (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maxAngle-minAngle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fr-BE" sz="1200" dirty="0">
                <a:solidFill>
                  <a:srgbClr val="0070C0"/>
                </a:solidFill>
              </a:rPr>
              <a:t> =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BE" sz="1200" dirty="0">
                <a:solidFill>
                  <a:srgbClr val="0070C0"/>
                </a:solidFill>
              </a:rPr>
              <a:t>amplitude * </a:t>
            </a:r>
            <a:r>
              <a:rPr lang="el-GR" sz="1200" dirty="0">
                <a:solidFill>
                  <a:srgbClr val="FF0000"/>
                </a:solidFill>
              </a:rPr>
              <a:t>μ</a:t>
            </a:r>
            <a:r>
              <a:rPr lang="fr-BE" sz="1200" dirty="0">
                <a:solidFill>
                  <a:srgbClr val="FF0000"/>
                </a:solidFill>
              </a:rPr>
              <a:t> / </a:t>
            </a:r>
            <a:r>
              <a:rPr lang="fr-BE" sz="1200" dirty="0" err="1">
                <a:solidFill>
                  <a:srgbClr val="FF0000"/>
                </a:solidFill>
              </a:rPr>
              <a:t>maxAmplitude</a:t>
            </a:r>
            <a:endParaRPr lang="fr-BE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>
                <a:solidFill>
                  <a:srgbClr val="0070C0"/>
                </a:solidFill>
              </a:rPr>
              <a:t>X = </a:t>
            </a:r>
            <a:r>
              <a:rPr lang="fr-BE" sz="1200" dirty="0" err="1">
                <a:solidFill>
                  <a:srgbClr val="0070C0"/>
                </a:solidFill>
              </a:rPr>
              <a:t>xC</a:t>
            </a:r>
            <a:r>
              <a:rPr lang="fr-BE" sz="1200" dirty="0">
                <a:solidFill>
                  <a:srgbClr val="0070C0"/>
                </a:solidFill>
              </a:rPr>
              <a:t> + cos(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fr-BE" sz="1200" dirty="0">
                <a:solidFill>
                  <a:srgbClr val="0070C0"/>
                </a:solidFill>
              </a:rPr>
              <a:t>) *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>
                <a:solidFill>
                  <a:srgbClr val="0070C0"/>
                </a:solidFill>
              </a:rPr>
              <a:t>Y = </a:t>
            </a:r>
            <a:r>
              <a:rPr lang="fr-BE" sz="1200" dirty="0" err="1">
                <a:solidFill>
                  <a:srgbClr val="0070C0"/>
                </a:solidFill>
              </a:rPr>
              <a:t>yC</a:t>
            </a:r>
            <a:r>
              <a:rPr lang="fr-BE" sz="1200" dirty="0">
                <a:solidFill>
                  <a:srgbClr val="0070C0"/>
                </a:solidFill>
              </a:rPr>
              <a:t> + sin(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fr-BE" sz="1200" dirty="0">
                <a:solidFill>
                  <a:srgbClr val="0070C0"/>
                </a:solidFill>
              </a:rPr>
              <a:t>) *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fr-BE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YI) </a:t>
            </a:r>
            <a:r>
              <a:rPr lang="fr-BE" sz="1200" dirty="0">
                <a:solidFill>
                  <a:srgbClr val="0070C0"/>
                </a:solidFill>
              </a:rPr>
              <a:t>= 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calculateIntersection</a:t>
            </a:r>
            <a:r>
              <a:rPr lang="en-US" sz="1100" dirty="0">
                <a:effectLst/>
                <a:latin typeface="Consolas" panose="020B0609020204030204" pitchFamily="49" charset="0"/>
              </a:rPr>
              <a:t>(0,height, 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width,height</a:t>
            </a:r>
            <a:r>
              <a:rPr lang="en-US" sz="1100" dirty="0"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xC,yC</a:t>
            </a:r>
            <a:r>
              <a:rPr lang="en-US" sz="1100" dirty="0">
                <a:latin typeface="Consolas" panose="020B0609020204030204" pitchFamily="49" charset="0"/>
              </a:rPr>
              <a:t>, X,Y)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… if null 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 (</a:t>
            </a:r>
            <a:r>
              <a:rPr lang="en-US" sz="1100" dirty="0" err="1">
                <a:latin typeface="Consolas" panose="020B0609020204030204" pitchFamily="49" charset="0"/>
                <a:sym typeface="Wingdings" panose="05000000000000000000" pitchFamily="2" charset="2"/>
              </a:rPr>
              <a:t>xC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sym typeface="Wingdings" panose="05000000000000000000" pitchFamily="2" charset="2"/>
              </a:rPr>
              <a:t>yC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GB" sz="11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= ( X  *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/width,  Y *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/height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(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/width,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/height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1A7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836658B-A85C-73CC-3958-1CCBD2B1F67A}"/>
              </a:ext>
            </a:extLst>
          </p:cNvPr>
          <p:cNvSpPr/>
          <p:nvPr/>
        </p:nvSpPr>
        <p:spPr>
          <a:xfrm>
            <a:off x="3838575" y="4857750"/>
            <a:ext cx="15240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77C4357-6F6E-02CE-F27A-3C1F5A30D5DA}"/>
              </a:ext>
            </a:extLst>
          </p:cNvPr>
          <p:cNvSpPr txBox="1"/>
          <p:nvPr/>
        </p:nvSpPr>
        <p:spPr>
          <a:xfrm>
            <a:off x="3105150" y="45815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5ACD0F5-729D-A4B6-AED7-902E3D7894D0}"/>
              </a:ext>
            </a:extLst>
          </p:cNvPr>
          <p:cNvSpPr/>
          <p:nvPr/>
        </p:nvSpPr>
        <p:spPr>
          <a:xfrm>
            <a:off x="4667250" y="3295650"/>
            <a:ext cx="15240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CB27B14-01E6-AADC-9567-84C8B9FA5BB9}"/>
              </a:ext>
            </a:extLst>
          </p:cNvPr>
          <p:cNvSpPr/>
          <p:nvPr/>
        </p:nvSpPr>
        <p:spPr>
          <a:xfrm>
            <a:off x="3657600" y="2076450"/>
            <a:ext cx="152400" cy="133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C3F7375-4950-6DD9-EFE4-9C5AA5917F12}"/>
              </a:ext>
            </a:extLst>
          </p:cNvPr>
          <p:cNvSpPr/>
          <p:nvPr/>
        </p:nvSpPr>
        <p:spPr>
          <a:xfrm>
            <a:off x="3352800" y="2552700"/>
            <a:ext cx="152400" cy="133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5C8D019-491C-E1E4-2EBC-CA52F99FF74D}"/>
              </a:ext>
            </a:extLst>
          </p:cNvPr>
          <p:cNvSpPr txBox="1"/>
          <p:nvPr/>
        </p:nvSpPr>
        <p:spPr>
          <a:xfrm>
            <a:off x="2857500" y="265747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A4B4CE-F4BC-C3E1-F314-DF68FA5E4E29}"/>
              </a:ext>
            </a:extLst>
          </p:cNvPr>
          <p:cNvSpPr txBox="1"/>
          <p:nvPr/>
        </p:nvSpPr>
        <p:spPr>
          <a:xfrm>
            <a:off x="1087773" y="486893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height)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DAE88B-2DCC-A2F8-0923-DD5C210B9A74}"/>
              </a:ext>
            </a:extLst>
          </p:cNvPr>
          <p:cNvSpPr txBox="1"/>
          <p:nvPr/>
        </p:nvSpPr>
        <p:spPr>
          <a:xfrm>
            <a:off x="5248712" y="149656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0)</a:t>
            </a:r>
          </a:p>
        </p:txBody>
      </p:sp>
    </p:spTree>
    <p:extLst>
      <p:ext uri="{BB962C8B-B14F-4D97-AF65-F5344CB8AC3E}">
        <p14:creationId xmlns:p14="http://schemas.microsoft.com/office/powerpoint/2010/main" val="416630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A22C-BF88-8F98-F5BA-9CC103C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6BEB-D201-F3A3-8C2C-C6A29E92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A11-441A-0B64-01DB-9D3403DF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355B5A1-35FD-963E-E53B-2119724E820A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7234E-CD85-35F2-E430-26EFCC8FA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065291-F8E9-CF76-3645-9F3AC6FB44A9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521220-A344-40CD-A33D-D575FC6B304A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895B42D-8A5D-901D-1A04-4B1E38A62F33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53F4329-C0F9-E6B5-9D20-B01F124560DF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B29B15-4905-9760-1DBC-9D77D77832A5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C2233C-7366-D90A-93A6-C1A1EF12151C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9F61CB-29D6-2F7A-FED4-050A548833EE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C8DFC-46FB-AF88-C4CC-589E93DA2ADD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3C4B32-903B-6218-A3E0-FE980FF9C281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F56DE3-647B-138C-2667-7992E3881E2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52783-74D4-B014-73CC-1A877DC155C7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D67CB4-199F-18DD-4D0C-55A62CB94AAB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922DE9-44E1-FFFB-3F9A-1F640BA39B16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FA611C-44AF-5D58-FEC9-9FBA563535D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A6A76F-A247-6DEB-A999-5D1DADAEAA85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26932-60F8-F61E-5BF9-8AA83EDDD4F3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9ED67F3-1FF8-BC9A-F2EE-D24A237CA943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00F25AC-3183-30BA-B16A-EC25BE7BA0E7}"/>
              </a:ext>
            </a:extLst>
          </p:cNvPr>
          <p:cNvSpPr/>
          <p:nvPr/>
        </p:nvSpPr>
        <p:spPr>
          <a:xfrm>
            <a:off x="1078406" y="219373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C7A41C-A5A7-67B2-DE04-14AA0807503B}"/>
              </a:ext>
            </a:extLst>
          </p:cNvPr>
          <p:cNvSpPr/>
          <p:nvPr/>
        </p:nvSpPr>
        <p:spPr>
          <a:xfrm>
            <a:off x="1078406" y="225088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6517554-4399-194F-7F36-D024C21D2C7D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EFDC205-326C-8920-7ED3-66507D1A1F1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D4ED5D2-870B-AAC8-871A-82DDF4D0832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B147416-E716-13AE-29A4-1B1F843AA05D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A9E1BFC-B49B-1D51-7AA2-00FD1CA45F81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F4591E3-A989-DBB8-DBE4-640B182F1E0C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F8DB0-0794-89EF-A71D-A6EA06888162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47037F1-66A8-EF6A-2B19-1965FE389DAC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971293C-7AAA-F2CD-FF40-0F28F971AAFA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E04DCD5-3C4E-4339-4BB9-5394BC63E2A6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4F9F-0004-B011-BF50-29258925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6CB8AD4-6D61-F6AD-0891-598554604975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E75A5-B389-3BB2-1313-ECFFF02F2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0DC08CF-7132-8192-6218-38136E657A4D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A8C4F7-618B-B716-EFB1-3414AEC9EEA9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690B5-82C6-98DE-4069-00E644C315C4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E15C32-F3DD-C7D5-1502-5EA0781BD84E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89E973-C680-373B-AC1F-E5F29BBF83A8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D0F917-F895-FF6E-377C-F22A000E102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593594-64B5-9FC0-8C4F-43C045913D89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8EB9A9-9F10-3F9E-1161-ECE5DEBF399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0805B0-93E6-C9AC-E05B-7C6B4B3084CC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F725E1F-8958-81DE-FD17-AE26D467FAA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2678F6-CC3D-8E3C-367D-F2D8C43D8BD2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09C938-2894-C933-171F-96D22EFE1B6B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37A766-2CAB-2D80-3089-0E399BC00F6A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AC3A9F-F22A-F468-7EF9-08D4020CE46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018FB58-8FD9-8A02-C407-BDF6A6AA50C4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6DEF0C-50F1-24AE-8319-B07A7B23456B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007BDB0-6C57-356C-0616-0D6FAADA64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CC898A-686F-513F-852D-4B7C53485223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493B59-DE38-4579-CE52-46B2FDA5673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8C6BF34-F26D-E3D1-EA61-5638D2E5AB6A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271FF4D-F848-FF59-BFC7-26CF83BF2C7D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EECE7ED-1A7E-A81D-63C4-C52DEE38A91A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CAEBA1D-D5F6-E16D-468F-BCF0FCFF18EF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13DC5CB-340F-2D47-1BB5-05862C73B247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71154D7-C8FE-6020-1209-268976C3E2D4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6466-07A8-0453-7727-CDBDD2AB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F225445-D2E0-641D-B58F-9B7756029AA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0934-8A0A-43A8-EA43-4A85FA789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6447F21-5E56-C9B9-C404-E9E741C7FFF1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FFF12-7C37-F15A-161E-54DF70249412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F42D7-5B16-E262-75C6-90EF71C886CD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85CA3-474F-7B27-F0A5-D27A88DD6589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AE2778-95CD-3E39-2AC6-BF88432DA60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15D9E0-5865-7165-3B4C-A4DF5D40B07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C585F-8C3C-9B21-0476-E6CF6B61C943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707FE-B709-E96E-64A3-D2D1E1EEF92B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2BB742-9CD8-4758-6225-BC330D797F77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C880CC-3579-4E2D-4603-4C1A1B4DDC9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E0F110-B87D-7543-68F4-B4F1E0EAF7E9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F08C0-4A24-8B29-DA85-D2C999DBB26C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1FE00D-22AE-1B5D-735E-17188AAB70F0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49FB8A-DBA8-1E66-2C4A-E02A854E9C7E}"/>
              </a:ext>
            </a:extLst>
          </p:cNvPr>
          <p:cNvGrpSpPr/>
          <p:nvPr/>
        </p:nvGrpSpPr>
        <p:grpSpPr>
          <a:xfrm>
            <a:off x="2616740" y="2238375"/>
            <a:ext cx="6920960" cy="4022725"/>
            <a:chOff x="2616740" y="2238375"/>
            <a:chExt cx="6920960" cy="402272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3A53B8B-5225-AC72-8668-E495A6378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6740" y="3093396"/>
              <a:ext cx="3504660" cy="3167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492691-D5D9-6920-409F-625BD5B52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750" y="2828925"/>
              <a:ext cx="3162300" cy="342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EB1240D-8F1D-4C03-258D-E2BA3A9B8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5250" y="2514600"/>
              <a:ext cx="2209800" cy="3743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30C77C2-975B-536D-F0FF-260E5BC7E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1525" y="2362200"/>
              <a:ext cx="15335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A82BEEFE-5CCF-24A4-6CCF-BB7FEB40F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375" y="2276475"/>
              <a:ext cx="828675" cy="396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38584B-7D77-46B9-D76C-CF0F363F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238375"/>
              <a:ext cx="0" cy="399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86CE80D-C0BC-9446-DA25-8A3C1B6B1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50" y="2286000"/>
              <a:ext cx="800100" cy="395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BF4E361-7472-61FA-CCA9-9572FC64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352675"/>
              <a:ext cx="14192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22FC17D-45A5-66BB-A66B-32251C1C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57450"/>
              <a:ext cx="19526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ABE8DDD-9EBA-17ED-F144-BD0B6EAFF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28900"/>
              <a:ext cx="2571750" cy="360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520887A2-616B-CEA2-1D4C-9246DA62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400" y="2809875"/>
              <a:ext cx="3165475" cy="3438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8A81A7DF-6E6D-213A-BCA9-361E7F55F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750" y="3079750"/>
              <a:ext cx="3409950" cy="317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ADEC41-19AC-DF6C-3036-85ADCD092BBA}"/>
              </a:ext>
            </a:extLst>
          </p:cNvPr>
          <p:cNvCxnSpPr>
            <a:cxnSpLocks/>
          </p:cNvCxnSpPr>
          <p:nvPr/>
        </p:nvCxnSpPr>
        <p:spPr>
          <a:xfrm flipH="1" flipV="1">
            <a:off x="2619375" y="3093244"/>
            <a:ext cx="97631" cy="90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8FD8739-DE40-F439-F786-0E02D8FF6ACF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08E5E3-D88C-124D-963B-571E052DCF3D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A2AAA0-F9BA-5456-0308-58A78DD94F9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EB9E67-7BF9-47C8-D554-2D4F0A31FD76}"/>
              </a:ext>
            </a:extLst>
          </p:cNvPr>
          <p:cNvCxnSpPr>
            <a:cxnSpLocks/>
          </p:cNvCxnSpPr>
          <p:nvPr/>
        </p:nvCxnSpPr>
        <p:spPr>
          <a:xfrm flipV="1">
            <a:off x="9465470" y="3052763"/>
            <a:ext cx="109537" cy="102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E639252-F196-00C4-8E14-691E615F01B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F8F42F5-E353-51DA-7588-E4824F6AF34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DC8C2B1-108B-027F-1557-6002F69EC6E0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E8ADB36-B100-7078-8B82-0F4CAAC972D9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5D61C3-0EFE-A5EE-FB26-5361F027C0E6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06B3085-DFE1-83E0-CC8E-06F7CCCCD9E2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D39EF1-0D84-2DE0-864B-DCAE2E3EF471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8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777-1547-E462-969F-217D204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6568F0-5F3D-72CB-7D1C-B35FAA6360A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62E7C-FD1B-283A-C748-168C504AF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3400712-FFF5-6FC4-5634-17BBA63F3590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56715-C865-554A-27BD-1E7071D8564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E65A0-4358-FF5F-2278-13B4010C95D2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4F3916-6FE1-77EF-40AD-F522D923D54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B43B57-A2B4-EA29-3069-42F58ADDA514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DF0578-81BA-C467-234C-8DB18938E50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B00265-1F4F-184C-5BBB-4592648EBEBE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9158D3F-1F86-3E68-D83D-CE2D72D50558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6A246A-D2D4-9DEB-DEB4-513D0E6DFE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FD3434-2255-8C88-C42A-740B424CCC5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B4DB3A-D5F8-3386-4DA2-F9C05ADAC7B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31D61E-4EEC-5E26-AE34-BCFA44A76C9D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0DA82E-E65E-E3B9-247B-2A9CF4E8CE28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983CDC2-A2D5-0DFB-EE2B-009F36EC7B2B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DEF4F4-3808-BED0-E835-157CF6C86287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F93638-6CAC-A9DE-B72D-1F97B1E1EF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90717C2-7937-773F-70EA-01F94B0EE8F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1319448-DBAE-9296-8110-1D65AFD6A2FA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4ADF3E9-1F6D-6BDE-480C-2BD65566CFDA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3C1A2B4-D569-EB6E-5FFE-620A66857E42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5E9AD47-F605-F757-4A9E-E373F6633CD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74D85EB-148D-253B-CCF9-5CF78B8CE91F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443C57-1563-A959-33A5-CF10B382610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71E0CC9-E732-FF15-BF68-A2F0E3707E8B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C21A-86DA-7B4B-5447-557A0A7828AB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A88F3FF-F025-6A45-12BE-2AE6F04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46" y="1441428"/>
            <a:ext cx="7943850" cy="3857625"/>
          </a:xfrm>
          <a:prstGeom prst="rect">
            <a:avLst/>
          </a:prstGeom>
          <a:ln>
            <a:noFill/>
            <a:prstDash val="dashDot"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878E132E-C85A-D50E-838A-5493B8FBEE8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8C7C03-0FE1-66BC-9F17-11ECB56B5252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ED253AF-7F43-4341-A6FC-059297BC0DEF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5027-6390-B354-50AF-2E2DD3D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3E89D-0EE2-2065-908E-55AF5BAD6F9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01D1BD"/>
              </a:gs>
              <a:gs pos="98000">
                <a:srgbClr val="01A797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B474E-E40F-0B1B-B1E2-16EE7119B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green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03352-BDAA-61F6-E00E-D7261292A55A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8BEFA6-0C0B-3C1A-9AF8-FC4BFCD68B4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3F5314-9FF7-6B12-8299-7B7DE45ACB2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563440-F2C1-CB76-018C-5B47946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48" y="1406883"/>
            <a:ext cx="7946778" cy="40741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BBF89E-4EBA-5930-9C08-CFE4A58EC9C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DDEE5C-57E8-6EA9-08CA-FC62AB8DAA2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50BBA-5CB3-59E6-050D-BAEC04832F50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D961F-9B0C-AD85-C7C4-FD98F858C73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717A2E-83F3-9163-EB4D-38A8377D0142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A1F734-2890-0969-25CE-315799DE8AA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93CE-B232-16A7-1416-831929415442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DC7C84-D270-6ADB-84E0-0A71BA009C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D7104-B42D-CDDF-D5AF-35BD5E0D277A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9FCE22-7468-B722-439C-99D3AB01AF9E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5669C2-D658-543F-E184-0694D513CBF3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C9A5B6-FE98-F547-BE00-4F9626BBEEFC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AC29E5-2A14-7072-35D7-B44E2B115690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7AC0D7-EAE6-B763-39BC-FB63A0F2F72B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273078-374A-5561-EACB-33C89C38B9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F4465D-15CB-63EE-B049-6E70907EC1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A4985B1-FC96-C5DA-5053-BB9EC810AE05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5B752A5-D1F8-9656-CE64-CD72A525426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EB7AA3-56E7-D0E2-5A13-73DED34D21C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D592D6-1163-6A40-DE05-000D3AC0F49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618458-7FD2-4E6F-11C5-63F77E914546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D9DFF9-0C66-2E03-3F65-AF501412B1AF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33D4108-D61F-993B-156A-F63237FECFE7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DF9A15-4A0F-BC4C-DED5-847D1B94263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0CFA1F-FE50-DF0A-0A19-EE3645A19A8C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10C5437A-50F0-ED56-9E64-1CB8410436B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7124BE9-B245-E08A-49DA-38AEE735A8A9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5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252-5F0A-CF1C-C006-B61B3E6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CACD1FD-89E8-AE8A-1881-570186133C0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EDD37C"/>
              </a:gs>
              <a:gs pos="98000">
                <a:srgbClr val="D2B95E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0F6C81-66F4-8096-56B3-409206353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yellow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227F04-DBA5-2EF2-CEBA-402FB553175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D802AE-6901-DE48-20B5-FCCC7BEE951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66DEAF4-B858-36AF-A26B-591C674D71E2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DF793F-CD58-1E1D-B8ED-2CA37ED30DF8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75ACA2-F1B7-AE6F-7D91-BAC9793D533A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F540A4-8AAE-32C2-7D73-3D9CB04DAB03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2E2EC-9CAC-F829-567B-491721EF4CA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B9CDE-798A-36C3-A27E-763E2F9B9A1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8662BA-91C1-27D7-6CA9-E330D8003D1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C410BF-1F74-98D4-2F7E-D354D4AF51E4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318328-D2CA-F732-073B-1F6654B71276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B62CDA-5BC5-1389-7D06-5F71665D7715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9721B6-BD04-8174-57D6-B2D819CCDA6F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9B56A-472A-3390-B192-8AD7A6B9D747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A1BAF-7DF9-735A-978F-B65E7D19F207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6A790C-1223-5C6D-F0FC-71A6B411159F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8266EE2-189B-898F-7B18-533795646F5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B4DC91A-585F-B3C2-BBF7-07CE90C5EF5E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52A765B-2868-11A8-3D10-34010700631B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08CE79-4C0A-C8CC-4104-D3C122B019F4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CFF4AC-9335-CA64-E93E-1F0FADD5A5C9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8E3E4B-DDEB-3681-1C36-E65EF9A4078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66ED33F-BD50-6EBD-96D0-E793257F7243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3D27C5-B5EB-E89E-EA5D-248F955779D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B3D1AD-5C1E-25A2-1D24-4AE2944CA9C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6C4F20-E70B-DEB9-ACF8-F77559CEC73A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EA1C810-5B22-DF23-A822-64E3F52B00D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596D12-93A3-6C1D-13CF-6CCADD293AF5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59C872C0-A488-D929-DCD1-63B637D55095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Vu Meter, Tontechnik">
            <a:extLst>
              <a:ext uri="{FF2B5EF4-FFF2-40B4-BE49-F238E27FC236}">
                <a16:creationId xmlns:a16="http://schemas.microsoft.com/office/drawing/2014/main" id="{15C828A0-5AE4-02D7-E6E1-ABB1EF8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3" y="2076450"/>
            <a:ext cx="1020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C3EBDA0-F93E-E2E1-4F47-EDD6DD1658BA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421C-9725-9822-03D6-94581452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46C6DC-9D1E-1076-A1F7-17E91BF244C4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65000">
                <a:schemeClr val="tx1"/>
              </a:gs>
              <a:gs pos="98000">
                <a:schemeClr val="bg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0C8C-7472-ACBF-6187-3B3A1D2479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29670A-9E2F-7FA6-2E54-9CEE51F761E7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B0B0F8-845E-A9AB-FEFA-91666E5A14FD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E75EEA4-7B48-B4EB-832F-25C9393C3019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013D3-46F1-5A58-4632-861DB8A3703B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E789A5-717F-3E27-C50B-A40A4DAE0618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576AF-4DAF-1686-C812-AA87A5FE33F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EE288-4C76-8AC4-CE1E-83925BAABF7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A7A4A-C60D-6475-D1E8-5696F362219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E4B4FE-5C7D-81CF-D899-EA39F93E5FD9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3B51C7-D940-131D-BDBF-DE521C071F3E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2C6CB-5CE2-B67A-CC66-BE6AB4DD595D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70F610-2AF8-3979-EA5C-8C2E30CC5C71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BB1F52-5315-9809-8F53-2EDD72CEECF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D180DB-4C07-E84E-7BCA-7C54E4D0E890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7480D7-9C66-5452-3ECC-58F3C3956ED1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E75054E-2678-E65D-739C-D3D813076813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394B15-C3DC-EAE5-9312-A47FC0E5A6A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901D10B-AE38-D157-77B2-20E400BB3C5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DF7A044-2827-6A5C-F848-72ADDCDC241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7E93E0E-E136-4C63-815D-ED4CF401CD6F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5C4E1F5-2BA7-BDFE-5EA7-168F84BF4E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6637BE-AF65-CD58-FA81-FBF2E95233B5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2B84CC-0732-A537-839C-EF03AFEB4AB9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206D46-BB0D-9F60-3655-95B406598F6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6777C1-26A6-FB75-64B6-72440F5450DE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7ED4422-7F39-62DF-6DE8-E9C17E2612A6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F25B97-8F82-4B77-70ED-A1DAE382B9F6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D12C2A-9819-4732-2ACF-0B7DCD5C7A2B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B604C55-ECCE-C901-AFF1-83C2661258D6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A42337-2041-0577-E5AD-8FED4E12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2B6A354E-2DA8-247B-0E4F-13CE009AC23C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FB78-E0CC-BAE9-3F0B-7E920532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BB9A2-42DA-600C-1B5E-6BE5BEA31FD1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915FB-F70D-B828-8733-EAC80B0A6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white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73364E-B61D-C646-DB2D-55124C18AFE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D0DF9F-99CD-C177-E06F-F6CDCA78FD62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5AFDCC-3FA6-5358-DE65-25A360F974FD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58F4A-1D8A-94E6-5768-A3B87323D807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00E8F-8AD9-CFB3-F491-9C3D1730BB9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C825C2-5083-FDA8-6732-6E0B3ACDDD7A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25754D-647E-23D7-3E54-F014C329BCE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0F2125-7661-9411-90AE-E1E4A52C40A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37A8D3-C34D-13CA-AB2E-A318737ABB1A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EF479E-D713-3351-0EA0-E9DA4AFADAE1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E3ABF8-2792-E158-E645-87701DB32B4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1FB396-87EF-9B9B-6899-6F26D3FE040D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A0BF6F-AF12-AE3E-CDC9-B07977D7F93A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B57039-222F-3AB2-14CA-73A9B84E06FF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1A886E-26F6-F6FC-BEC8-D5125B0506D6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8F083-AC4D-C253-2C85-1763CA0BBF62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D7A6A5-D03D-5020-3557-48E1D5EA1EBA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388F99-A882-05F6-FA51-8AF7346C7F7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18BF922-B670-75E9-104F-F2FEE9376DAE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54DC57E-7FA4-985C-22AE-B19DFAD38D22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B0D73F-1AC2-A79A-8EEE-031B1EA8C75C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4777A01-4C75-76AA-A0F5-9CBF02CDDDD1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E8E484-7AED-E0ED-E2D1-6CC212979487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AEDFB6-D921-7259-C688-B14E40DC50D3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45B6496-2EF2-EEDA-843D-7B29FF28010A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AB3C5C-5BAA-C8F8-0577-6DCC8E48FA4F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D695D6-BB46-22E9-30D6-1BA617D6AD4D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C4D202-B5D4-AE91-F4B1-AC0494F35C1D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62F644B-B05D-524D-C6E1-B42FA8E324DA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4D1D0-205E-3177-13D3-553AE8A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9F5F2A60-A060-C128-F0B2-EA68A7BA53AD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53C39-63EA-C03E-D351-C69301F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JavaFX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88429-95CC-5135-CA5F-8654ED3F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Integration with Eclipse: cf. </a:t>
            </a:r>
            <a:r>
              <a:rPr lang="en-GB" sz="2000" dirty="0">
                <a:hlinkClick r:id="rId2"/>
              </a:rPr>
              <a:t>https://www.youtube.com/watch?v=bk28ytggz7E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https://www.youtube.com/watch?v=nz8P528uGjk</a:t>
            </a:r>
            <a:endParaRPr lang="en-GB" sz="2000" dirty="0"/>
          </a:p>
          <a:p>
            <a:r>
              <a:rPr lang="en-GB" sz="2000" dirty="0"/>
              <a:t>Download SKD: https://openjfx.io/</a:t>
            </a:r>
          </a:p>
          <a:p>
            <a:r>
              <a:rPr lang="en-GB" sz="2000" dirty="0"/>
              <a:t>: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FF0000"/>
                </a:solidFill>
              </a:rPr>
              <a:t>!</a:t>
            </a:r>
            <a:r>
              <a:rPr lang="en-GB" sz="2000" dirty="0"/>
              <a:t> Delete module-info from generated project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E9FE68-DFE4-7E1E-1B65-24862B6A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46" y="5851758"/>
            <a:ext cx="5286375" cy="819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F8E3FD-F2CA-A59F-0847-84C54720A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817" y="3419738"/>
            <a:ext cx="2895487" cy="19288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4D81C3-3D8F-80E8-1A0C-F88BBDDD7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642" y="4419600"/>
            <a:ext cx="2915511" cy="21621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95EE36-E180-0D7D-FE40-31D750A94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525" y="5076919"/>
            <a:ext cx="3448050" cy="15286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2A10C5-EE03-84B7-A2C5-699CEFB20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628" y="2658987"/>
            <a:ext cx="2212989" cy="17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6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BC2F8-62A7-8882-4E17-7BABF0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45A12-3C8E-896A-E2B4-E656F983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6F6AE-7266-FBE4-F860-67DF3FE3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1879572"/>
            <a:ext cx="6042870" cy="21845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9B1849-2C43-AEC2-5EB3-6F71FD70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00" y="1907971"/>
            <a:ext cx="2868056" cy="21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4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D0F4-DB89-E51C-2E0F-9302CEFD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design – Scene 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4AEB7-905B-C647-0C27-5C0163C5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https://www.youtube.com/watch?v=cfGTJVVcWvE&amp;list=PLpFneQZCNR2ktqseX11XRBc5Kyzdg2fbo</a:t>
            </a: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Use:</a:t>
            </a:r>
          </a:p>
          <a:p>
            <a:pPr marL="457200" lvl="1" indent="0">
              <a:buNone/>
            </a:pPr>
            <a:r>
              <a:rPr lang="en-GB" dirty="0">
                <a:hlinkClick r:id="rId4"/>
              </a:rPr>
              <a:t>https://www.youtube.com/watch?v=HBBtlwGpBek</a:t>
            </a: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trike="sngStrike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https://www.youtube.com/watch?v=q5A-qW2eGKs&amp;list=PLpFneQZCNR2ktqseX11XRBc5Kyzdg2fbo&amp;index=2</a:t>
            </a:r>
            <a:endParaRPr lang="en-GB" strike="sngStrike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AF1986-560D-9DFA-8D7E-0256E81C6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25" y="2741564"/>
            <a:ext cx="6610350" cy="13754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63A71E-A9DA-462D-8531-105DD985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9" y="371475"/>
            <a:ext cx="128113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4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5B95B-B1E8-033B-E294-B53C0186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C5B3E-3787-3C03-C584-C26D7182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sirius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87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23040-F7EF-8FA4-CFCF-C7D14487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D2DF2-7654-1069-3763-EDA318B8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Build, Release, Publish, install on another machine from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5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3F1FD-0A88-3F85-5165-81D519D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OSGi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E4689-2322-EF4A-493A-5D8AD60D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evaluate..</a:t>
            </a:r>
          </a:p>
        </p:txBody>
      </p:sp>
    </p:spTree>
    <p:extLst>
      <p:ext uri="{BB962C8B-B14F-4D97-AF65-F5344CB8AC3E}">
        <p14:creationId xmlns:p14="http://schemas.microsoft.com/office/powerpoint/2010/main" val="123574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59AB-3121-0F34-DE2F-B0D49736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Bypass </a:t>
            </a:r>
            <a:r>
              <a:rPr lang="en-GB" dirty="0" err="1"/>
              <a:t>VoiceMeter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EC58A-06B4-3FB0-75D6-3D2AE32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 custom Java interface with some C++ library or custom dev to directly access a selected output device (target mixer) instead of redirecting output with </a:t>
            </a:r>
            <a:r>
              <a:rPr lang="en-GB" dirty="0" err="1"/>
              <a:t>VoiceMeter</a:t>
            </a:r>
            <a:r>
              <a:rPr lang="en-GB" dirty="0"/>
              <a:t> to a virtual microphone</a:t>
            </a:r>
          </a:p>
        </p:txBody>
      </p:sp>
    </p:spTree>
    <p:extLst>
      <p:ext uri="{BB962C8B-B14F-4D97-AF65-F5344CB8AC3E}">
        <p14:creationId xmlns:p14="http://schemas.microsoft.com/office/powerpoint/2010/main" val="32895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1759</Words>
  <Application>Microsoft Office PowerPoint</Application>
  <PresentationFormat>Grand écran</PresentationFormat>
  <Paragraphs>331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Consolas</vt:lpstr>
      <vt:lpstr>Courier New</vt:lpstr>
      <vt:lpstr>IrisUPC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Intersection of 2 segments</vt:lpstr>
      <vt:lpstr>Graphical representation – drawing needle </vt:lpstr>
      <vt:lpstr>Background design</vt:lpstr>
      <vt:lpstr>Background</vt:lpstr>
      <vt:lpstr>Background</vt:lpstr>
      <vt:lpstr>Background</vt:lpstr>
      <vt:lpstr>Background - blue</vt:lpstr>
      <vt:lpstr>Background - green</vt:lpstr>
      <vt:lpstr>Background - yellow</vt:lpstr>
      <vt:lpstr>Background - black</vt:lpstr>
      <vt:lpstr>Background - white</vt:lpstr>
      <vt:lpstr>JavaFX</vt:lpstr>
      <vt:lpstr>Run configuration</vt:lpstr>
      <vt:lpstr>Screen design – Scene Builder</vt:lpstr>
      <vt:lpstr>UML</vt:lpstr>
      <vt:lpstr>Release</vt:lpstr>
      <vt:lpstr>OSGi</vt:lpstr>
      <vt:lpstr>Step 4 – C/S model (angular+Spring)</vt:lpstr>
      <vt:lpstr>Step 5 – Mobile</vt:lpstr>
      <vt:lpstr>Bypass VoiceMeter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26</cp:revision>
  <dcterms:created xsi:type="dcterms:W3CDTF">2024-02-06T10:40:29Z</dcterms:created>
  <dcterms:modified xsi:type="dcterms:W3CDTF">2024-02-16T09:48:33Z</dcterms:modified>
</cp:coreProperties>
</file>