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sldIdLst>
    <p:sldId id="256" r:id="rId2"/>
    <p:sldId id="319" r:id="rId3"/>
    <p:sldId id="274" r:id="rId4"/>
    <p:sldId id="320" r:id="rId5"/>
    <p:sldId id="321" r:id="rId6"/>
    <p:sldId id="258" r:id="rId7"/>
    <p:sldId id="326" r:id="rId8"/>
    <p:sldId id="327" r:id="rId9"/>
    <p:sldId id="330" r:id="rId10"/>
    <p:sldId id="329" r:id="rId11"/>
    <p:sldId id="328" r:id="rId12"/>
    <p:sldId id="295" r:id="rId13"/>
    <p:sldId id="264" r:id="rId14"/>
    <p:sldId id="331" r:id="rId15"/>
    <p:sldId id="266" r:id="rId16"/>
    <p:sldId id="332" r:id="rId17"/>
    <p:sldId id="268" r:id="rId18"/>
    <p:sldId id="323" r:id="rId19"/>
    <p:sldId id="275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341E89-A6D8-4C0B-96D1-A98E99FD02D8}">
          <p14:sldIdLst>
            <p14:sldId id="256"/>
            <p14:sldId id="319"/>
            <p14:sldId id="274"/>
            <p14:sldId id="320"/>
            <p14:sldId id="321"/>
          </p14:sldIdLst>
        </p14:section>
        <p14:section name="Section 1" id="{D1DC4357-AA15-4A3A-BDDF-E006A8CC2896}">
          <p14:sldIdLst>
            <p14:sldId id="258"/>
            <p14:sldId id="326"/>
            <p14:sldId id="327"/>
            <p14:sldId id="330"/>
            <p14:sldId id="329"/>
            <p14:sldId id="328"/>
            <p14:sldId id="295"/>
          </p14:sldIdLst>
        </p14:section>
        <p14:section name="Section 2" id="{FA7898E7-8E75-44D7-B77E-1B9C32EFED5E}">
          <p14:sldIdLst>
            <p14:sldId id="264"/>
            <p14:sldId id="331"/>
          </p14:sldIdLst>
        </p14:section>
        <p14:section name="Section 3" id="{A3E11D5B-348E-4E59-BCF8-6D11D280799D}">
          <p14:sldIdLst>
            <p14:sldId id="266"/>
            <p14:sldId id="332"/>
          </p14:sldIdLst>
        </p14:section>
        <p14:section name="Section 4" id="{2EFEE9DD-6D79-482E-9FA4-8EB0F8274EFE}">
          <p14:sldIdLst>
            <p14:sldId id="268"/>
            <p14:sldId id="323"/>
          </p14:sldIdLst>
        </p14:section>
        <p14:section name="Wrap up" id="{284EB3E7-E117-4A40-844D-7E65383D9677}">
          <p14:sldIdLst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A8F"/>
    <a:srgbClr val="FFFFFF"/>
    <a:srgbClr val="99FF66"/>
    <a:srgbClr val="002147"/>
    <a:srgbClr val="A6CFD5"/>
    <a:srgbClr val="698ED1"/>
    <a:srgbClr val="4371C5"/>
    <a:srgbClr val="3864B2"/>
    <a:srgbClr val="00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20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D2FF-0D12-45C3-A901-2782ACAEE0F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FBFE-72D4-4458-BAA8-37C09455E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Technology.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2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>
  <p:cSld name="Bridging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49289" y="3814764"/>
            <a:ext cx="10893426" cy="5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76" lvl="0" indent="-128588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/>
            </a:lvl1pPr>
            <a:lvl2pPr marL="514351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marL="771526" lvl="2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028702" lvl="3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285877" lvl="4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1543052" lvl="5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8" lvl="6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3" lvl="7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8" lvl="8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119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 preserve="1" userDrawn="1">
  <p:cSld name="Ice Breaker ques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>
                <a:solidFill>
                  <a:srgbClr val="9DCA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 result for ice break">
            <a:extLst>
              <a:ext uri="{FF2B5EF4-FFF2-40B4-BE49-F238E27FC236}">
                <a16:creationId xmlns:a16="http://schemas.microsoft.com/office/drawing/2014/main" id="{C9A26596-7C61-B0AF-2185-61B201A97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0"/>
            <a:ext cx="3946358" cy="2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0" y="720436"/>
            <a:ext cx="12192000" cy="4777539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743" y="2812647"/>
            <a:ext cx="9421793" cy="12002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122742" y="4012939"/>
            <a:ext cx="9421793" cy="6111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9566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9CA114F3-AE40-6144-DD49-B0754E66E6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5125"/>
            <a:ext cx="10633800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title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B388F-1475-A32C-CAB5-B61CD3585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Section name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Section number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AD815B5-F352-5219-463A-DBAEFD7AA5D2}"/>
              </a:ext>
            </a:extLst>
          </p:cNvPr>
          <p:cNvSpPr/>
          <p:nvPr userDrawn="1"/>
        </p:nvSpPr>
        <p:spPr>
          <a:xfrm flipV="1">
            <a:off x="9901382" y="720430"/>
            <a:ext cx="1696500" cy="4987635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4CF18-7BE0-48C0-88B4-7DEDECFF0458}"/>
              </a:ext>
            </a:extLst>
          </p:cNvPr>
          <p:cNvSpPr txBox="1">
            <a:spLocks/>
          </p:cNvSpPr>
          <p:nvPr userDrawn="1"/>
        </p:nvSpPr>
        <p:spPr>
          <a:xfrm>
            <a:off x="10108537" y="958418"/>
            <a:ext cx="1305929" cy="43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938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Any subheading</a:t>
            </a:r>
          </a:p>
        </p:txBody>
      </p:sp>
    </p:spTree>
    <p:extLst>
      <p:ext uri="{BB962C8B-B14F-4D97-AF65-F5344CB8AC3E}">
        <p14:creationId xmlns:p14="http://schemas.microsoft.com/office/powerpoint/2010/main" val="31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2EC5-9644-AE18-BF8E-CB17042C238C}"/>
              </a:ext>
            </a:extLst>
          </p:cNvPr>
          <p:cNvSpPr txBox="1"/>
          <p:nvPr userDrawn="1"/>
        </p:nvSpPr>
        <p:spPr>
          <a:xfrm>
            <a:off x="1759352" y="2891088"/>
            <a:ext cx="589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114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>
            <a:extLst>
              <a:ext uri="{FF2B5EF4-FFF2-40B4-BE49-F238E27FC236}">
                <a16:creationId xmlns:a16="http://schemas.microsoft.com/office/drawing/2014/main" id="{5DF6D18D-D8F5-3B85-4F15-6742DEC15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72" y="365125"/>
            <a:ext cx="10891982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Enter the title of the slide</a:t>
            </a:r>
            <a:endParaRPr lang="en-IN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AFD04C4-650D-DC2D-84D4-739042C8C5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672" y="1376364"/>
            <a:ext cx="10891982" cy="4893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AFC7E0F7-DDC8-2AFE-4BA2-38AFE60298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42473" y="1977160"/>
            <a:ext cx="9107054" cy="41378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9852C6C-0424-FC56-3EA9-1296A24F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794" y="6133523"/>
            <a:ext cx="4316412" cy="267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Enter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720004" y="1376220"/>
            <a:ext cx="10633801" cy="502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720004" y="365126"/>
            <a:ext cx="10633801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3F3F3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C6581-90DE-3632-BAFD-EB2EFD61A18E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F6D21E-E225-A481-F18A-F55F12310DC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534913"/>
            <a:ext cx="493775" cy="253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33DD04-E73E-465A-B42D-F99735CACD1C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2" r:id="rId4"/>
    <p:sldLayoutId id="2147483663" r:id="rId5"/>
    <p:sldLayoutId id="2147483666" r:id="rId6"/>
    <p:sldLayoutId id="2147483653" r:id="rId7"/>
    <p:sldLayoutId id="214748365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DC45C-B957-4B94-ED99-87E1CF61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43" y="2812647"/>
            <a:ext cx="7315403" cy="12002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Data Analytics, Python Programming, and GitHub Copilot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3C952-9270-3F07-1A7A-A57246561A39}"/>
              </a:ext>
            </a:extLst>
          </p:cNvPr>
          <p:cNvGrpSpPr/>
          <p:nvPr/>
        </p:nvGrpSpPr>
        <p:grpSpPr>
          <a:xfrm>
            <a:off x="9570059" y="1297768"/>
            <a:ext cx="2098187" cy="1883773"/>
            <a:chOff x="9570059" y="1297768"/>
            <a:chExt cx="2098187" cy="18837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5726E0-E93D-508F-DF81-50421545A1C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F349C-912C-9DE1-40DB-736C6ACDFB71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65B134-F32A-698A-1D9A-62ECF3F731C8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79313F-A6CD-E8FC-0766-286A9C78F8B8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52357B39-525B-B751-1164-8922B8A640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2363" y="4475887"/>
            <a:ext cx="9421812" cy="611188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Lecture 3: Data Analysis with Python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CCBBD35-2689-CFBD-F44E-9380286ABA1F}"/>
              </a:ext>
            </a:extLst>
          </p:cNvPr>
          <p:cNvSpPr txBox="1">
            <a:spLocks/>
          </p:cNvSpPr>
          <p:nvPr/>
        </p:nvSpPr>
        <p:spPr>
          <a:xfrm>
            <a:off x="1122363" y="1612655"/>
            <a:ext cx="3481721" cy="6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Course 1 (Week 1)</a:t>
            </a:r>
            <a:endParaRPr lang="en-IN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0D72-C308-831E-8149-F9F374A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9" y="6482143"/>
            <a:ext cx="733462" cy="31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FEA76-C6BB-850B-435B-A5A863CA20C9}"/>
              </a:ext>
            </a:extLst>
          </p:cNvPr>
          <p:cNvSpPr/>
          <p:nvPr/>
        </p:nvSpPr>
        <p:spPr>
          <a:xfrm>
            <a:off x="5496560" y="6434945"/>
            <a:ext cx="1330960" cy="4114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"/>
    </mc:Choice>
    <mc:Fallback xmlns="">
      <p:transition spd="slow" advTm="12884"/>
    </mc:Fallback>
  </mc:AlternateContent>
  <p:extLst>
    <p:ext uri="{3A86A75C-4F4B-4683-9AE1-C65F6400EC91}">
      <p14:laserTraceLst xmlns:p14="http://schemas.microsoft.com/office/powerpoint/2010/main">
        <p14:tracePtLst>
          <p14:tracePt t="3707" x="12080875" y="6556375"/>
          <p14:tracePt t="3715" x="11969750" y="6556375"/>
          <p14:tracePt t="3723" x="11890375" y="6556375"/>
          <p14:tracePt t="3731" x="11828463" y="6556375"/>
          <p14:tracePt t="3739" x="11764963" y="6540500"/>
          <p14:tracePt t="3747" x="11701463" y="6510338"/>
          <p14:tracePt t="3755" x="11653838" y="6494463"/>
          <p14:tracePt t="3763" x="11653838" y="6478588"/>
          <p14:tracePt t="3771" x="11622088" y="6478588"/>
          <p14:tracePt t="3787" x="11590338" y="6446838"/>
          <p14:tracePt t="3797" x="11558588" y="6415088"/>
          <p14:tracePt t="3812" x="11558588" y="6351588"/>
          <p14:tracePt t="3821" x="11558588" y="6272213"/>
          <p14:tracePt t="3829" x="11558588" y="6192838"/>
          <p14:tracePt t="3837" x="11558588" y="6145213"/>
          <p14:tracePt t="3845" x="11558588" y="6081713"/>
          <p14:tracePt t="3853" x="11558588" y="6018213"/>
          <p14:tracePt t="3862" x="11558588" y="5970588"/>
          <p14:tracePt t="3869" x="11558588" y="5938838"/>
          <p14:tracePt t="3877" x="11558588" y="5922963"/>
          <p14:tracePt t="3885" x="11558588" y="5907088"/>
          <p14:tracePt t="3893" x="11558588" y="5891213"/>
          <p14:tracePt t="4249" x="11558588" y="5922963"/>
          <p14:tracePt t="4257" x="11558588" y="5954713"/>
          <p14:tracePt t="4265" x="11558588" y="5970588"/>
          <p14:tracePt t="4273" x="11558588" y="6034088"/>
          <p14:tracePt t="4281" x="11558588" y="6049963"/>
          <p14:tracePt t="4289" x="11558588" y="6081713"/>
          <p14:tracePt t="4305" x="11558588" y="6097588"/>
          <p14:tracePt t="4315" x="11558588" y="6113463"/>
          <p14:tracePt t="4329" x="11558588" y="6129338"/>
          <p14:tracePt t="4339" x="11542713" y="6145213"/>
          <p14:tracePt t="4355" x="11526838" y="6161088"/>
          <p14:tracePt t="4372" x="11510963" y="6161088"/>
          <p14:tracePt t="4379" x="11479213" y="6192838"/>
          <p14:tracePt t="4387" x="11463338" y="6208713"/>
          <p14:tracePt t="4395" x="11447463" y="6224588"/>
          <p14:tracePt t="4403" x="11415713" y="6240463"/>
          <p14:tracePt t="4412" x="11383963" y="6240463"/>
          <p14:tracePt t="4419" x="11368088" y="6256338"/>
          <p14:tracePt t="4427" x="11352213" y="6256338"/>
          <p14:tracePt t="4435" x="11320463" y="6288088"/>
          <p14:tracePt t="4451" x="11320463" y="6303963"/>
          <p14:tracePt t="4459" x="11304588" y="6303963"/>
          <p14:tracePt t="4467" x="11288713" y="6319838"/>
          <p14:tracePt t="4475" x="11258550" y="6367463"/>
          <p14:tracePt t="4491" x="11210925" y="6383338"/>
          <p14:tracePt t="4499" x="11195050" y="6399213"/>
          <p14:tracePt t="4535" x="11179175" y="6415088"/>
          <p14:tracePt t="4629" x="11179175" y="6383338"/>
          <p14:tracePt t="4637" x="11179175" y="6303963"/>
          <p14:tracePt t="4645" x="11226800" y="6192838"/>
          <p14:tracePt t="4661" x="11336338" y="5986463"/>
          <p14:tracePt t="4669" x="11336338" y="5938838"/>
          <p14:tracePt t="4677" x="11336338" y="5859463"/>
          <p14:tracePt t="4685" x="11352213" y="5813425"/>
          <p14:tracePt t="4693" x="11368088" y="5734050"/>
          <p14:tracePt t="4703" x="11368088" y="5702300"/>
          <p14:tracePt t="4711" x="11352213" y="5607050"/>
          <p14:tracePt t="4719" x="11336338" y="5591175"/>
          <p14:tracePt t="4727" x="11304588" y="5559425"/>
          <p14:tracePt t="4735" x="11274425" y="5527675"/>
          <p14:tracePt t="4743" x="11242675" y="5495925"/>
          <p14:tracePt t="4751" x="11210925" y="5480050"/>
          <p14:tracePt t="4759" x="11210925" y="5464175"/>
          <p14:tracePt t="4767" x="11179175" y="5432425"/>
          <p14:tracePt t="4775" x="11115675" y="5416550"/>
          <p14:tracePt t="4783" x="11004550" y="5384800"/>
          <p14:tracePt t="4791" x="10941050" y="5384800"/>
          <p14:tracePt t="4800" x="10782300" y="5368925"/>
          <p14:tracePt t="4807" x="10514013" y="5289550"/>
          <p14:tracePt t="4816" x="10164763" y="5226050"/>
          <p14:tracePt t="4823" x="9737725" y="5084763"/>
          <p14:tracePt t="4833" x="9183688" y="4878388"/>
          <p14:tracePt t="4841" x="8582025" y="4687888"/>
          <p14:tracePt t="4849" x="7932738" y="4435475"/>
          <p14:tracePt t="4858" x="7315200" y="4213225"/>
          <p14:tracePt t="4866" x="6761163" y="3975100"/>
          <p14:tracePt t="4873" x="6302375" y="3770313"/>
          <p14:tracePt t="4881" x="5984875" y="3579813"/>
          <p14:tracePt t="4889" x="5889625" y="3500438"/>
          <p14:tracePt t="4897" x="5826125" y="3436938"/>
          <p14:tracePt t="4905" x="5810250" y="3421063"/>
          <p14:tracePt t="4941" x="5810250" y="3373438"/>
          <p14:tracePt t="4950" x="5857875" y="3325813"/>
          <p14:tracePt t="4957" x="5889625" y="3294063"/>
          <p14:tracePt t="4966" x="5905500" y="3262313"/>
          <p14:tracePt t="4973" x="5953125" y="3214688"/>
          <p14:tracePt t="4981" x="6000750" y="3182938"/>
          <p14:tracePt t="4990" x="6048375" y="3135313"/>
          <p14:tracePt t="4997" x="6064250" y="3135313"/>
          <p14:tracePt t="5007" x="6064250" y="3119438"/>
          <p14:tracePt t="5015" x="6080125" y="3103563"/>
          <p14:tracePt t="5089" x="6064250" y="3103563"/>
          <p14:tracePt t="5097" x="5953125" y="3151188"/>
          <p14:tracePt t="5105" x="5857875" y="3198813"/>
          <p14:tracePt t="5113" x="5794375" y="3230563"/>
          <p14:tracePt t="5121" x="5700713" y="3325813"/>
          <p14:tracePt t="5129" x="5653088" y="3373438"/>
          <p14:tracePt t="5137" x="5573713" y="3500438"/>
          <p14:tracePt t="5145" x="5573713" y="3516313"/>
          <p14:tracePt t="5153" x="5557838" y="3548063"/>
          <p14:tracePt t="5161" x="5557838" y="3579813"/>
          <p14:tracePt t="5169" x="5557838" y="3595688"/>
          <p14:tracePt t="5177" x="5589588" y="3643313"/>
          <p14:tracePt t="5185" x="5700713" y="3706813"/>
          <p14:tracePt t="5193" x="5764213" y="3706813"/>
          <p14:tracePt t="5201" x="5889625" y="3706813"/>
          <p14:tracePt t="5211" x="6064250" y="3706813"/>
          <p14:tracePt t="5219" x="6334125" y="3706813"/>
          <p14:tracePt t="5229" x="6697663" y="3706813"/>
          <p14:tracePt t="5236" x="7172325" y="3706813"/>
          <p14:tracePt t="5243" x="7837488" y="3738563"/>
          <p14:tracePt t="5251" x="8423275" y="3738563"/>
          <p14:tracePt t="5260" x="8850313" y="3738563"/>
          <p14:tracePt t="5267" x="9120188" y="3738563"/>
          <p14:tracePt t="5275" x="9136063" y="3738563"/>
          <p14:tracePt t="5331" x="9056688" y="3738563"/>
          <p14:tracePt t="5339" x="8945563" y="3722688"/>
          <p14:tracePt t="5347" x="8882063" y="3722688"/>
          <p14:tracePt t="5355" x="8772525" y="3722688"/>
          <p14:tracePt t="5363" x="8534400" y="3722688"/>
          <p14:tracePt t="5371" x="8218488" y="3722688"/>
          <p14:tracePt t="5379" x="7662863" y="3722688"/>
          <p14:tracePt t="5387" x="7029450" y="3722688"/>
          <p14:tracePt t="5395" x="6270625" y="3722688"/>
          <p14:tracePt t="5403" x="5684838" y="3722688"/>
          <p14:tracePt t="5411" x="5240338" y="3722688"/>
          <p14:tracePt t="5419" x="4987925" y="3722688"/>
          <p14:tracePt t="5428" x="4924425" y="3722688"/>
          <p14:tracePt t="5435" x="4908550" y="3722688"/>
          <p14:tracePt t="5499" x="4956175" y="3722688"/>
          <p14:tracePt t="5510" x="5051425" y="3706813"/>
          <p14:tracePt t="5517" x="5099050" y="3706813"/>
          <p14:tracePt t="5525" x="5192713" y="3690938"/>
          <p14:tracePt t="5533" x="5367338" y="3643313"/>
          <p14:tracePt t="5541" x="5573713" y="3627438"/>
          <p14:tracePt t="5549" x="5857875" y="3627438"/>
          <p14:tracePt t="5557" x="6175375" y="3627438"/>
          <p14:tracePt t="5566" x="6507163" y="3627438"/>
          <p14:tracePt t="5573" x="6792913" y="3627438"/>
          <p14:tracePt t="5581" x="7029450" y="3627438"/>
          <p14:tracePt t="5589" x="7124700" y="3643313"/>
          <p14:tracePt t="5597" x="7188200" y="3659188"/>
          <p14:tracePt t="5661" x="7204075" y="3675063"/>
          <p14:tracePt t="5669" x="7188200" y="3690938"/>
          <p14:tracePt t="5678" x="7124700" y="3722688"/>
          <p14:tracePt t="5685" x="6999288" y="3770313"/>
          <p14:tracePt t="5693" x="6919913" y="3800475"/>
          <p14:tracePt t="5701" x="6792913" y="3863975"/>
          <p14:tracePt t="5709" x="6761163" y="3879850"/>
          <p14:tracePt t="5718" x="6681788" y="3895725"/>
          <p14:tracePt t="5725" x="6538913" y="3911600"/>
          <p14:tracePt t="5733" x="6411913" y="3911600"/>
          <p14:tracePt t="5741" x="6270625" y="3911600"/>
          <p14:tracePt t="5750" x="6159500" y="3911600"/>
          <p14:tracePt t="5759" x="6080125" y="3911600"/>
          <p14:tracePt t="5767" x="6000750" y="3927475"/>
          <p14:tracePt t="5775" x="5937250" y="3927475"/>
          <p14:tracePt t="5783" x="5905500" y="3927475"/>
          <p14:tracePt t="5791" x="5889625" y="3927475"/>
          <p14:tracePt t="5799" x="5857875" y="3927475"/>
          <p14:tracePt t="5971" x="5889625" y="3927475"/>
          <p14:tracePt t="5979" x="5984875" y="3927475"/>
          <p14:tracePt t="5987" x="6048375" y="3927475"/>
          <p14:tracePt t="5997" x="6127750" y="3927475"/>
          <p14:tracePt t="6005" x="6254750" y="3927475"/>
          <p14:tracePt t="6013" x="6397625" y="3927475"/>
          <p14:tracePt t="6021" x="6554788" y="3927475"/>
          <p14:tracePt t="6029" x="6745288" y="3927475"/>
          <p14:tracePt t="6037" x="6919913" y="3927475"/>
          <p14:tracePt t="6045" x="7108825" y="3927475"/>
          <p14:tracePt t="6053" x="7219950" y="3927475"/>
          <p14:tracePt t="6062" x="7267575" y="3927475"/>
          <p14:tracePt t="6069" x="7378700" y="3927475"/>
          <p14:tracePt t="6078" x="7426325" y="3927475"/>
          <p14:tracePt t="6085" x="7489825" y="3927475"/>
          <p14:tracePt t="6093" x="7569200" y="3927475"/>
          <p14:tracePt t="6101" x="7662863" y="3911600"/>
          <p14:tracePt t="6109" x="7694613" y="3911600"/>
          <p14:tracePt t="6117" x="7758113" y="3911600"/>
          <p14:tracePt t="6128" x="7805738" y="3895725"/>
          <p14:tracePt t="6135" x="7837488" y="3895725"/>
          <p14:tracePt t="6144" x="7900988" y="3895725"/>
          <p14:tracePt t="6151" x="7964488" y="3879850"/>
          <p14:tracePt t="6159" x="8012113" y="3879850"/>
          <p14:tracePt t="6167" x="8043863" y="3879850"/>
          <p14:tracePt t="6175" x="8107363" y="3879850"/>
          <p14:tracePt t="6183" x="8170863" y="3879850"/>
          <p14:tracePt t="6191" x="8186738" y="3879850"/>
          <p14:tracePt t="6200" x="8232775" y="3879850"/>
          <p14:tracePt t="6207" x="8296275" y="3879850"/>
          <p14:tracePt t="6215" x="8359775" y="3879850"/>
          <p14:tracePt t="6223" x="8455025" y="3879850"/>
          <p14:tracePt t="6231" x="8518525" y="3879850"/>
          <p14:tracePt t="6239" x="8597900" y="3879850"/>
          <p14:tracePt t="6247" x="8693150" y="3879850"/>
          <p14:tracePt t="6257" x="8804275" y="3863975"/>
          <p14:tracePt t="6265" x="8850313" y="3863975"/>
          <p14:tracePt t="6273" x="8945563" y="3863975"/>
          <p14:tracePt t="6281" x="9009063" y="3863975"/>
          <p14:tracePt t="6289" x="9088438" y="3863975"/>
          <p14:tracePt t="6297" x="9167813" y="3863975"/>
          <p14:tracePt t="6305" x="9215438" y="3863975"/>
          <p14:tracePt t="6313" x="9294813" y="3863975"/>
          <p14:tracePt t="6321" x="9374188" y="3863975"/>
          <p14:tracePt t="6329" x="9437688" y="3863975"/>
          <p14:tracePt t="6337" x="9483725" y="3863975"/>
          <p14:tracePt t="6345" x="9499600" y="3848100"/>
          <p14:tracePt t="6353" x="9531350" y="3848100"/>
          <p14:tracePt t="6361" x="9547225" y="3848100"/>
          <p14:tracePt t="6409" x="9547225" y="3832225"/>
          <p14:tracePt t="6484" x="9547225" y="3848100"/>
          <p14:tracePt t="6491" x="9499600" y="3879850"/>
          <p14:tracePt t="6499" x="9437688" y="3911600"/>
          <p14:tracePt t="6507" x="9342438" y="3959225"/>
          <p14:tracePt t="6516" x="9247188" y="3990975"/>
          <p14:tracePt t="6523" x="9167813" y="4054475"/>
          <p14:tracePt t="6531" x="9072563" y="4133850"/>
          <p14:tracePt t="6539" x="8945563" y="4165600"/>
          <p14:tracePt t="6547" x="8850313" y="4260850"/>
          <p14:tracePt t="6555" x="8740775" y="4340225"/>
          <p14:tracePt t="6564" x="8645525" y="4403725"/>
          <p14:tracePt t="6571" x="8597900" y="4419600"/>
          <p14:tracePt t="6579" x="8470900" y="4465638"/>
          <p14:tracePt t="6587" x="8296275" y="4545013"/>
          <p14:tracePt t="6595" x="8107363" y="4656138"/>
          <p14:tracePt t="6606" x="8012113" y="4703763"/>
          <p14:tracePt t="6613" x="7916863" y="4767263"/>
          <p14:tracePt t="6621" x="7773988" y="4862513"/>
          <p14:tracePt t="6629" x="7631113" y="4941888"/>
          <p14:tracePt t="6637" x="7521575" y="5021263"/>
          <p14:tracePt t="6645" x="7442200" y="5068888"/>
          <p14:tracePt t="6661" x="7410450" y="5100638"/>
          <p14:tracePt t="6669" x="7394575" y="5116513"/>
          <p14:tracePt t="6678" x="7394575" y="5132388"/>
          <p14:tracePt t="6685" x="7362825" y="5146675"/>
          <p14:tracePt t="6693" x="7346950" y="5162550"/>
          <p14:tracePt t="6701" x="7331075" y="5210175"/>
          <p14:tracePt t="6710" x="7299325" y="5241925"/>
          <p14:tracePt t="6717" x="7283450" y="5273675"/>
          <p14:tracePt t="6725" x="7251700" y="5305425"/>
          <p14:tracePt t="6735" x="7204075" y="5353050"/>
          <p14:tracePt t="6743" x="7156450" y="5432425"/>
          <p14:tracePt t="6751" x="7108825" y="5511800"/>
          <p14:tracePt t="6759" x="7045325" y="5622925"/>
          <p14:tracePt t="6767" x="6983413" y="5749925"/>
          <p14:tracePt t="6775" x="6967538" y="5859463"/>
          <p14:tracePt t="6783" x="6904038" y="5970588"/>
          <p14:tracePt t="6791" x="6888163" y="6018213"/>
          <p14:tracePt t="6799" x="6872288" y="6065838"/>
          <p14:tracePt t="6807" x="6856413" y="6097588"/>
          <p14:tracePt t="6815" x="6792913" y="6129338"/>
          <p14:tracePt t="6823" x="6713538" y="6097588"/>
          <p14:tracePt t="6831" x="6713538" y="6049963"/>
          <p14:tracePt t="6839" x="6697663" y="5970588"/>
          <p14:tracePt t="6847" x="6697663" y="5891213"/>
          <p14:tracePt t="6856" x="6697663" y="5702300"/>
          <p14:tracePt t="6865" x="6697663" y="5670550"/>
          <p14:tracePt t="7114" x="6681788" y="5670550"/>
          <p14:tracePt t="7121" x="6665913" y="5718175"/>
          <p14:tracePt t="7129" x="6618288" y="5781675"/>
          <p14:tracePt t="7137" x="6618288" y="5797550"/>
          <p14:tracePt t="7145" x="6570663" y="5859463"/>
          <p14:tracePt t="7154" x="6554788" y="5859463"/>
          <p14:tracePt t="7163" x="6554788" y="5891213"/>
          <p14:tracePt t="7171" x="6570663" y="5970588"/>
          <p14:tracePt t="7179" x="6634163" y="6097588"/>
          <p14:tracePt t="7187" x="6665913" y="6176963"/>
          <p14:tracePt t="7195" x="6681788" y="6224588"/>
          <p14:tracePt t="7249" x="6681788" y="6288088"/>
          <p14:tracePt t="7258" x="6665913" y="6351588"/>
          <p14:tracePt t="7265" x="6634163" y="6430963"/>
          <p14:tracePt t="7273" x="6602413" y="6494463"/>
          <p14:tracePt t="7282" x="6554788" y="6572250"/>
          <p14:tracePt t="7289" x="6475413" y="6635750"/>
          <p14:tracePt t="7297" x="6411913" y="6683375"/>
          <p14:tracePt t="7307" x="6334125" y="6746875"/>
          <p14:tracePt t="7315" x="6254750" y="6778625"/>
          <p14:tracePt t="7323" x="6207125" y="6810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52655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US" dirty="0"/>
              <a:t>Installing and Setting Up the Libraries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92257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425-D60C-E588-4F50-EE5E7B9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go to the JN</a:t>
            </a:r>
          </a:p>
        </p:txBody>
      </p:sp>
    </p:spTree>
    <p:extLst>
      <p:ext uri="{BB962C8B-B14F-4D97-AF65-F5344CB8AC3E}">
        <p14:creationId xmlns:p14="http://schemas.microsoft.com/office/powerpoint/2010/main" val="3103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1DF81-A313-F7A7-CEC2-E0068E08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5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550FA618-EFA8-C09A-D198-0D2D9CCDA7E9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1705D1-6CA4-5B57-CBA5-782795C37CF8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892353F7-9DA8-B5EA-871C-08B37350B2C3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361C895F-46E3-0DCD-ECF7-C3D176FEFC12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F3C2929C-55F8-F1E5-5055-DC4F4C5627D0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AA8F0-70C0-F198-FC6D-56A1625EA04E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1F3A5-0B25-2662-8F16-71DB31FA164F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4B191C-B8AF-1DFB-C674-D224491F0CB5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D40703-0A0C-3DD9-F663-F2D3B1F9951E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F7CC76-F862-DDF0-79A8-8B660470F770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5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9"/>
    </mc:Choice>
    <mc:Fallback xmlns="">
      <p:transition spd="slow" advTm="21989"/>
    </mc:Fallback>
  </mc:AlternateContent>
  <p:extLst>
    <p:ext uri="{3A86A75C-4F4B-4683-9AE1-C65F6400EC91}">
      <p14:laserTraceLst xmlns:p14="http://schemas.microsoft.com/office/powerpoint/2010/main">
        <p14:tracePtLst>
          <p14:tracePt t="2363" x="2933700" y="6621463"/>
          <p14:tracePt t="2370" x="3222625" y="6481763"/>
          <p14:tracePt t="2378" x="3484563" y="6324600"/>
          <p14:tracePt t="2386" x="3721100" y="6149975"/>
          <p14:tracePt t="2395" x="3913188" y="5992813"/>
          <p14:tracePt t="2404" x="4078288" y="5845175"/>
          <p14:tracePt t="2412" x="4217988" y="5705475"/>
          <p14:tracePt t="2420" x="4392613" y="5513388"/>
          <p14:tracePt t="2428" x="4567238" y="5319713"/>
          <p14:tracePt t="2436" x="4759325" y="5102225"/>
          <p14:tracePt t="2445" x="4951413" y="4857750"/>
          <p14:tracePt t="2452" x="5187950" y="4603750"/>
          <p14:tracePt t="2460" x="5440363" y="4368800"/>
          <p14:tracePt t="2468" x="5772150" y="4087813"/>
          <p14:tracePt t="2489" x="6577013" y="3511550"/>
          <p14:tracePt t="2492" x="7073900" y="3206750"/>
          <p14:tracePt t="2500" x="7597775" y="2927350"/>
          <p14:tracePt t="2508" x="8148638" y="2611438"/>
          <p14:tracePt t="2516" x="8697913" y="2332038"/>
          <p14:tracePt t="2524" x="9283700" y="2035175"/>
          <p14:tracePt t="2532" x="9799638" y="1782763"/>
          <p14:tracePt t="2543" x="10313988" y="1546225"/>
          <p14:tracePt t="2550" x="10742613" y="1362075"/>
          <p14:tracePt t="2558" x="11047413" y="1231900"/>
          <p14:tracePt t="2566" x="11214100" y="1152525"/>
          <p14:tracePt t="2574" x="11283950" y="1117600"/>
          <p14:tracePt t="2582" x="11318875" y="1100138"/>
          <p14:tracePt t="2676" x="11256963" y="1144588"/>
          <p14:tracePt t="2684" x="11231563" y="1187450"/>
          <p14:tracePt t="2692" x="11161713" y="1239838"/>
          <p14:tracePt t="2700" x="11082338" y="1309688"/>
          <p14:tracePt t="2708" x="10987088" y="1381125"/>
          <p14:tracePt t="2716" x="10890250" y="1450975"/>
          <p14:tracePt t="2724" x="10837863" y="1520825"/>
          <p14:tracePt t="2732" x="10812463" y="1555750"/>
          <p14:tracePt t="2742" x="10768013" y="1581150"/>
          <p14:tracePt t="2751" x="10768013" y="1598613"/>
          <p14:tracePt t="2842" x="10802938" y="1608138"/>
          <p14:tracePt t="2852" x="10864850" y="1608138"/>
          <p14:tracePt t="2860" x="10890250" y="1598613"/>
          <p14:tracePt t="2869" x="10907713" y="1590675"/>
          <p14:tracePt t="2884" x="10925175" y="1581150"/>
          <p14:tracePt t="2892" x="10934700" y="1573213"/>
          <p14:tracePt t="2900" x="10934700" y="1563688"/>
          <p14:tracePt t="2908" x="10934700" y="1555750"/>
          <p14:tracePt t="2916" x="10942638" y="1528763"/>
          <p14:tracePt t="2924" x="10942638" y="1520825"/>
          <p14:tracePt t="2932" x="10942638" y="1485900"/>
          <p14:tracePt t="2940" x="10942638" y="1468438"/>
          <p14:tracePt t="3014" x="10917238" y="1476375"/>
          <p14:tracePt t="3022" x="10872788" y="1528763"/>
          <p14:tracePt t="3030" x="10855325" y="1555750"/>
          <p14:tracePt t="3038" x="10820400" y="1608138"/>
          <p14:tracePt t="3046" x="10777538" y="1643063"/>
          <p14:tracePt t="3056" x="10733088" y="1695450"/>
          <p14:tracePt t="3064" x="10698163" y="1747838"/>
          <p14:tracePt t="3072" x="10680700" y="1773238"/>
          <p14:tracePt t="3080" x="10672763" y="1800225"/>
          <p14:tracePt t="3088" x="10663238" y="1808163"/>
          <p14:tracePt t="3096" x="10655300" y="1825625"/>
          <p14:tracePt t="3105" x="10645775" y="1835150"/>
          <p14:tracePt t="3488" x="10655300" y="1825625"/>
          <p14:tracePt t="3498" x="10672763" y="1808163"/>
          <p14:tracePt t="3514" x="10680700" y="1800225"/>
          <p14:tracePt t="3540" x="10698163" y="1782763"/>
          <p14:tracePt t="4162" x="10707688" y="1782763"/>
          <p14:tracePt t="4246" x="10715625" y="1773238"/>
          <p14:tracePt t="4360" x="10715625" y="1765300"/>
          <p14:tracePt t="4368" x="10725150" y="1755775"/>
          <p14:tracePt t="4376" x="10725150" y="1747838"/>
          <p14:tracePt t="4384" x="10725150" y="1738313"/>
          <p14:tracePt t="4400" x="10733088" y="1730375"/>
          <p14:tracePt t="4416" x="10733088" y="1712913"/>
          <p14:tracePt t="4442" x="10733088" y="1703388"/>
          <p14:tracePt t="4626" x="10698163" y="1712913"/>
          <p14:tracePt t="4634" x="10655300" y="1738313"/>
          <p14:tracePt t="4642" x="10593388" y="1782763"/>
          <p14:tracePt t="4650" x="10515600" y="1852613"/>
          <p14:tracePt t="4658" x="10418763" y="1947863"/>
          <p14:tracePt t="4668" x="10261600" y="2087563"/>
          <p14:tracePt t="4676" x="10044113" y="2289175"/>
          <p14:tracePt t="4684" x="9755188" y="2551113"/>
          <p14:tracePt t="4692" x="9450388" y="2822575"/>
          <p14:tracePt t="4700" x="9082088" y="3127375"/>
          <p14:tracePt t="4708" x="8628063" y="3494088"/>
          <p14:tracePt t="4716" x="8121650" y="3870325"/>
          <p14:tracePt t="4724" x="7562850" y="4254500"/>
          <p14:tracePt t="4732" x="6978650" y="4586288"/>
          <p14:tracePt t="4740" x="6402388" y="4857750"/>
          <p14:tracePt t="4749" x="5859463" y="5092700"/>
          <p14:tracePt t="4756" x="5397500" y="5319713"/>
          <p14:tracePt t="4764" x="5021263" y="5548313"/>
          <p14:tracePt t="4772" x="4706938" y="5713413"/>
          <p14:tracePt t="4780" x="4445000" y="5870575"/>
          <p14:tracePt t="4788" x="4262438" y="5984875"/>
          <p14:tracePt t="4798" x="4113213" y="6080125"/>
          <p14:tracePt t="4806" x="4060825" y="6124575"/>
          <p14:tracePt t="4814" x="4008438" y="6167438"/>
          <p14:tracePt t="4822" x="3973513" y="6194425"/>
          <p14:tracePt t="4830" x="3921125" y="6237288"/>
          <p14:tracePt t="4838" x="3868738" y="6281738"/>
          <p14:tracePt t="4846" x="3825875" y="6316663"/>
          <p14:tracePt t="4854" x="3790950" y="6351588"/>
          <p14:tracePt t="4862" x="3763963" y="6359525"/>
          <p14:tracePt t="4870" x="3721100" y="6403975"/>
          <p14:tracePt t="4878" x="3676650" y="6429375"/>
          <p14:tracePt t="4886" x="3633788" y="6464300"/>
          <p14:tracePt t="4894" x="3606800" y="6473825"/>
          <p14:tracePt t="4904" x="3546475" y="6508750"/>
          <p14:tracePt t="4912" x="3484563" y="6551613"/>
          <p14:tracePt t="4922" x="3424238" y="6596063"/>
          <p14:tracePt t="4930" x="3389313" y="6630988"/>
          <p14:tracePt t="4938" x="3371850" y="6648450"/>
          <p14:tracePt t="4946" x="3362325" y="6673850"/>
          <p14:tracePt t="4955" x="3354388" y="6718300"/>
          <p14:tracePt t="4963" x="3354388" y="6735763"/>
          <p14:tracePt t="4971" x="3379788" y="6796088"/>
          <p14:tracePt t="5662" x="0" y="0"/>
        </p14:tracePtLst>
        <p14:tracePtLst>
          <p14:tracePt t="9009" x="10593388" y="1730375"/>
          <p14:tracePt t="9100" x="0" y="0"/>
        </p14:tracePtLst>
        <p14:tracePtLst>
          <p14:tracePt t="9429" x="10620375" y="1730375"/>
          <p14:tracePt t="9545" x="0" y="0"/>
        </p14:tracePtLst>
        <p14:tracePtLst>
          <p14:tracePt t="20374" x="10725150" y="3084513"/>
          <p14:tracePt t="20460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US" dirty="0"/>
              <a:t>NumPy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Introduction to NumPy Arrays: Understanding the difference between NumPy arrays and Python lists.</a:t>
            </a:r>
          </a:p>
          <a:p>
            <a:r>
              <a:rPr lang="en-US" dirty="0"/>
              <a:t>Creating Arrays: Various methods (from lists, using </a:t>
            </a:r>
            <a:r>
              <a:rPr lang="en-US" dirty="0" err="1"/>
              <a:t>arange</a:t>
            </a:r>
            <a:r>
              <a:rPr lang="en-US" dirty="0"/>
              <a:t>(), </a:t>
            </a:r>
            <a:r>
              <a:rPr lang="en-US" dirty="0" err="1"/>
              <a:t>linspace</a:t>
            </a:r>
            <a:r>
              <a:rPr lang="en-US" dirty="0"/>
              <a:t>(), etc.).</a:t>
            </a:r>
          </a:p>
          <a:p>
            <a:r>
              <a:rPr lang="en-US" dirty="0"/>
              <a:t>Array Operations: Basic arithmetic, broadcasting, and aggregation functions (sum, mean, etc.).</a:t>
            </a:r>
          </a:p>
          <a:p>
            <a:r>
              <a:rPr lang="en-US" dirty="0"/>
              <a:t>Indexing and Slicing: Accessing and modifying data in arrays.</a:t>
            </a:r>
          </a:p>
          <a:p>
            <a:r>
              <a:rPr lang="en-US" dirty="0"/>
              <a:t>Hands-on Exercise: Create and manipulate NumPy arrays to perform basic data manipulation. </a:t>
            </a:r>
          </a:p>
        </p:txBody>
      </p:sp>
    </p:spTree>
    <p:extLst>
      <p:ext uri="{BB962C8B-B14F-4D97-AF65-F5344CB8AC3E}">
        <p14:creationId xmlns:p14="http://schemas.microsoft.com/office/powerpoint/2010/main" val="187187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0EEC3-9B90-07B6-BE54-588D828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IN" dirty="0"/>
              <a:t>Data Manipulation with Pandas</a:t>
            </a:r>
            <a:endParaRPr lang="en-US" dirty="0"/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64F170B0-DC18-5CAA-3EF4-7C8AC00F737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482EA05-4EBA-8722-4EEC-852701818FBC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5E536E-768A-0DBD-2187-F0E246491691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3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70DF1F45-0665-C646-ECCB-60318B36EC6E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ED58119F-B5FA-91E6-11CA-4ADF4B16FB2A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56860-BE5D-5307-8901-F22CCF759011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1D34A5-0DAC-EF42-99D7-348024C8748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8009FD-88AA-99AB-5A2A-53419E8C482A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E98FE-97F3-0B5C-420A-CE08A63FE71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382DA48-7C4B-6497-C42D-87A956C6E533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827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Pandas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Filtering and Sorting Data: Applying conditions, sorting by columns, and working with indexes.</a:t>
            </a:r>
          </a:p>
          <a:p>
            <a:r>
              <a:rPr lang="en-US" dirty="0"/>
              <a:t>Data Cleaning Techniques: Removing duplicates, dealing with </a:t>
            </a:r>
            <a:r>
              <a:rPr lang="en-US" dirty="0" err="1"/>
              <a:t>NaNs</a:t>
            </a:r>
            <a:r>
              <a:rPr lang="en-US" dirty="0"/>
              <a:t>, renaming columns, etc.</a:t>
            </a:r>
          </a:p>
          <a:p>
            <a:r>
              <a:rPr lang="en-US" dirty="0"/>
              <a:t>Data Transformation: Using functions like apply(), map(), and vectorized operations for efficient transformations.</a:t>
            </a:r>
          </a:p>
          <a:p>
            <a:r>
              <a:rPr lang="en-US" dirty="0" err="1"/>
              <a:t>GroupBy</a:t>
            </a:r>
            <a:r>
              <a:rPr lang="en-US" dirty="0"/>
              <a:t> and Aggregation: Summarizing data using grouping and aggregate functions.</a:t>
            </a:r>
          </a:p>
          <a:p>
            <a:r>
              <a:rPr lang="en-US" dirty="0"/>
              <a:t>Hands-on Exercise: Apply filtering, sorting, and grouping operations on a sample dataset. </a:t>
            </a:r>
          </a:p>
        </p:txBody>
      </p:sp>
    </p:spTree>
    <p:extLst>
      <p:ext uri="{BB962C8B-B14F-4D97-AF65-F5344CB8AC3E}">
        <p14:creationId xmlns:p14="http://schemas.microsoft.com/office/powerpoint/2010/main" val="87945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3AF51-ED07-254E-D373-7BB7B5D8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US" dirty="0"/>
              <a:t>Advanced Pandas: Merging and Joining </a:t>
            </a:r>
            <a:r>
              <a:rPr lang="en-US" dirty="0" err="1"/>
              <a:t>DataFrames</a:t>
            </a:r>
            <a:endParaRPr lang="en-IN" dirty="0"/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C5CB6BF0-1D72-E136-DBEC-1C04B3FC54BB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A5577A5-7642-9004-F206-C41A888C011E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C10CF8AE-7A58-F1A5-098C-C8ADCD57664B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0713D-1EEC-B6B7-6D38-250AF0E76AE5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EDFA28AF-C65F-D56E-36CE-B28AE0C675C2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16D71-11BD-1CAF-46B0-873B51A67A09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CA0652-4C8A-3BCC-77D0-B793E927FCCE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13E61F-B0CE-B322-855D-CAC7067AC3BB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B5D6CF-49D6-EA55-5A7B-0B9A79EC8146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9254C8-C337-906E-A15E-E9D23E6F3C22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7389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4B9-D621-C891-FA52-80CFE7DA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with Pandas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5BAD-76D6-8BA2-33A0-04740BBAE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DataFrames</a:t>
            </a:r>
            <a:r>
              <a:rPr lang="en-US" dirty="0"/>
              <a:t>: Concatenation, merging, and joining datasets.</a:t>
            </a:r>
          </a:p>
          <a:p>
            <a:r>
              <a:rPr lang="en-US" dirty="0"/>
              <a:t>Pivot Tables: Creating and using pivot tables to summarize data.</a:t>
            </a:r>
          </a:p>
          <a:p>
            <a:r>
              <a:rPr lang="en-US" dirty="0"/>
              <a:t>Exporting Data: Saving cleaned and processed data to CSV or Excel formats.</a:t>
            </a:r>
          </a:p>
          <a:p>
            <a:r>
              <a:rPr lang="en-US" dirty="0"/>
              <a:t>Hands-on Exercise: Merge multiple datasets and create pivot tables for data insights. </a:t>
            </a:r>
          </a:p>
        </p:txBody>
      </p:sp>
    </p:spTree>
    <p:extLst>
      <p:ext uri="{BB962C8B-B14F-4D97-AF65-F5344CB8AC3E}">
        <p14:creationId xmlns:p14="http://schemas.microsoft.com/office/powerpoint/2010/main" val="388912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A6C5E9-A64E-89A4-7318-79A27F7E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Key highlights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2575C-616E-4AED-4B2B-C43D747CA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" y="2245895"/>
            <a:ext cx="10891982" cy="2887579"/>
          </a:xfrm>
        </p:spPr>
        <p:txBody>
          <a:bodyPr>
            <a:normAutofit/>
          </a:bodyPr>
          <a:lstStyle/>
          <a:p>
            <a:r>
              <a:rPr lang="en-US" dirty="0"/>
              <a:t>What's your favorite way to unwind after a long day?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5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F6F6-2A5E-BB65-A24D-AC97A7A0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DD3609B-8C5A-FCBA-BD9D-F01E4CE900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01863"/>
            <a:ext cx="3509963" cy="720725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That’s a wrap</a:t>
            </a:r>
          </a:p>
        </p:txBody>
      </p:sp>
    </p:spTree>
    <p:extLst>
      <p:ext uri="{BB962C8B-B14F-4D97-AF65-F5344CB8AC3E}">
        <p14:creationId xmlns:p14="http://schemas.microsoft.com/office/powerpoint/2010/main" val="267746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B518-F221-8265-BA18-E9A0AE6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CDF0F-E210-0F3C-C738-5C81EFA4E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Skills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1022096" cy="4886325"/>
          </a:xfrm>
        </p:spPr>
        <p:txBody>
          <a:bodyPr>
            <a:normAutofit/>
          </a:bodyPr>
          <a:lstStyle/>
          <a:p>
            <a:r>
              <a:rPr lang="en-US" dirty="0"/>
              <a:t>Mastering data manipulation using NumPy arrays and Pandas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Loading and cleaning datasets using Pandas.</a:t>
            </a:r>
          </a:p>
          <a:p>
            <a:r>
              <a:rPr lang="en-US" dirty="0"/>
              <a:t>Performing filtering, sorting, and transforming operations on datasets.</a:t>
            </a:r>
          </a:p>
          <a:p>
            <a:r>
              <a:rPr lang="en-US" dirty="0"/>
              <a:t>Applying group-by operations and aggregations to summarize data.</a:t>
            </a:r>
          </a:p>
          <a:p>
            <a:r>
              <a:rPr lang="en-US" dirty="0"/>
              <a:t>Merging and joining datasets for more complex data manipulation. </a:t>
            </a:r>
          </a:p>
        </p:txBody>
      </p:sp>
    </p:spTree>
    <p:extLst>
      <p:ext uri="{BB962C8B-B14F-4D97-AF65-F5344CB8AC3E}">
        <p14:creationId xmlns:p14="http://schemas.microsoft.com/office/powerpoint/2010/main" val="916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Objectives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3104147"/>
          </a:xfrm>
        </p:spPr>
        <p:txBody>
          <a:bodyPr>
            <a:normAutofit lnSpcReduction="10000"/>
          </a:bodyPr>
          <a:lstStyle/>
          <a:p>
            <a:pPr marL="565150" indent="-514350">
              <a:buAutoNum type="arabicPeriod"/>
            </a:pPr>
            <a:r>
              <a:rPr lang="en-US" dirty="0"/>
              <a:t>Introduction to Data Analysis </a:t>
            </a:r>
          </a:p>
          <a:p>
            <a:pPr marL="565150" indent="-514350">
              <a:buAutoNum type="arabicPeriod"/>
            </a:pPr>
            <a:r>
              <a:rPr lang="en-US" dirty="0"/>
              <a:t>Python Libraries</a:t>
            </a:r>
          </a:p>
          <a:p>
            <a:pPr marL="565150" indent="-514350">
              <a:buAutoNum type="arabicPeriod"/>
            </a:pPr>
            <a:r>
              <a:rPr lang="en-US" dirty="0"/>
              <a:t>NumPy Basics</a:t>
            </a:r>
          </a:p>
          <a:p>
            <a:pPr marL="565150" indent="-514350">
              <a:buAutoNum type="arabicPeriod"/>
            </a:pPr>
            <a:r>
              <a:rPr lang="en-US" dirty="0"/>
              <a:t>Introduction to Pandas for Data Manipulation</a:t>
            </a:r>
          </a:p>
          <a:p>
            <a:pPr marL="565150" indent="-514350">
              <a:buAutoNum type="arabicPeriod"/>
            </a:pPr>
            <a:r>
              <a:rPr lang="en-US" dirty="0"/>
              <a:t>Data Manipulation with Pandas</a:t>
            </a:r>
          </a:p>
          <a:p>
            <a:pPr marL="565150" indent="-514350">
              <a:buAutoNum type="arabicPeriod"/>
            </a:pPr>
            <a:r>
              <a:rPr lang="en-US" dirty="0"/>
              <a:t>Advanced Pandas: Merging and Joining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Ability to create and manipulate NumPy arrays for data analysis.</a:t>
            </a:r>
          </a:p>
          <a:p>
            <a:r>
              <a:rPr lang="en-US" dirty="0"/>
              <a:t>Proficiency in loading, exploring, and transforming data using Pandas.</a:t>
            </a:r>
          </a:p>
          <a:p>
            <a:r>
              <a:rPr lang="en-US" dirty="0"/>
              <a:t>Understanding how to clean and prepare datasets for analysis.</a:t>
            </a:r>
          </a:p>
          <a:p>
            <a:r>
              <a:rPr lang="en-US" dirty="0"/>
              <a:t>Applying advanced Pandas techniques like merging and grouping data.</a:t>
            </a:r>
          </a:p>
          <a:p>
            <a:r>
              <a:rPr lang="en-US" dirty="0"/>
              <a:t>Capability to export processed datasets and derive meaningful insights from data. </a:t>
            </a:r>
          </a:p>
        </p:txBody>
      </p:sp>
    </p:spTree>
    <p:extLst>
      <p:ext uri="{BB962C8B-B14F-4D97-AF65-F5344CB8AC3E}">
        <p14:creationId xmlns:p14="http://schemas.microsoft.com/office/powerpoint/2010/main" val="4263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636FA-D6DB-956B-1F36-C786389C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Introduction to Data Analysis </a:t>
            </a:r>
          </a:p>
        </p:txBody>
      </p:sp>
      <p:sp>
        <p:nvSpPr>
          <p:cNvPr id="9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1E170B3E-383E-6C7A-570A-E5EB1D25009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1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470B5A81-4698-A1BE-ED25-1DD825293C82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097443C1-3E9A-EDB3-ECE0-B68440F268BC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2" name="Subtitle 2">
            <a:hlinkClick r:id="rId6" action="ppaction://hlinksldjump"/>
            <a:extLst>
              <a:ext uri="{FF2B5EF4-FFF2-40B4-BE49-F238E27FC236}">
                <a16:creationId xmlns:a16="http://schemas.microsoft.com/office/drawing/2014/main" id="{0CD737CF-36F4-9F69-2A75-F0A8AAB73EC9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3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DD1C2141-0011-08C3-A1E1-75C087433C0B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4D5B4-EA60-FC8C-629D-59399ABEB520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3A6FE-BBAE-DD6C-7C84-0C5E40F9AB14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BD435-8E39-3B0C-75D0-CC3F4032D56D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0FE2C2-624F-0A1C-0461-55CC270FECD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09021-D069-8725-0725-1D3613E10601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664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Python 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5447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0790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theme/theme1.xml><?xml version="1.0" encoding="utf-8"?>
<a:theme xmlns:a="http://schemas.openxmlformats.org/drawingml/2006/main" name="EduPi Presentation theme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002147"/>
      </a:accent1>
      <a:accent2>
        <a:srgbClr val="004447"/>
      </a:accent2>
      <a:accent3>
        <a:srgbClr val="A6CFD5"/>
      </a:accent3>
      <a:accent4>
        <a:srgbClr val="DFFDE1"/>
      </a:accent4>
      <a:accent5>
        <a:srgbClr val="FFFFFF"/>
      </a:accent5>
      <a:accent6>
        <a:srgbClr val="262626"/>
      </a:accent6>
      <a:hlink>
        <a:srgbClr val="0563C1"/>
      </a:hlink>
      <a:folHlink>
        <a:srgbClr val="954F72"/>
      </a:folHlink>
    </a:clrScheme>
    <a:fontScheme name="EduPi School - Content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Pi Presentation theme" id="{599B7A1B-4280-4643-A7C4-6D22D2D01AEA}" vid="{13DB4ABA-03C2-4CC2-890B-178837CE8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16029</TotalTime>
  <Words>473</Words>
  <Application>Microsoft Office PowerPoint</Application>
  <PresentationFormat>Widescreen</PresentationFormat>
  <Paragraphs>86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Montserrat</vt:lpstr>
      <vt:lpstr>Montserrat Light</vt:lpstr>
      <vt:lpstr>Montserrat SemiBold</vt:lpstr>
      <vt:lpstr>EduPi Presentation theme</vt:lpstr>
      <vt:lpstr>Introduction to Data Analytics, Python Programming, and GitHub Copilot</vt:lpstr>
      <vt:lpstr>What's your favorite way to unwind after a long day?</vt:lpstr>
      <vt:lpstr>Skills Covered</vt:lpstr>
      <vt:lpstr>Objectives for today</vt:lpstr>
      <vt:lpstr>Learning Outcomes</vt:lpstr>
      <vt:lpstr>Introduction to Data Analysis </vt:lpstr>
      <vt:lpstr>Data Analysis</vt:lpstr>
      <vt:lpstr>Python Libraries</vt:lpstr>
      <vt:lpstr>Numpy</vt:lpstr>
      <vt:lpstr>Pandas</vt:lpstr>
      <vt:lpstr>Installing and Setting Up the Libraries</vt:lpstr>
      <vt:lpstr>Let’s go to the JN</vt:lpstr>
      <vt:lpstr>NumPy</vt:lpstr>
      <vt:lpstr>NumPy</vt:lpstr>
      <vt:lpstr>Data Manipulation with Pandas</vt:lpstr>
      <vt:lpstr>Pandas </vt:lpstr>
      <vt:lpstr>Advanced Pandas: Merging and Joining DataFrames</vt:lpstr>
      <vt:lpstr>Data Manipulation with Pandas</vt:lpstr>
      <vt:lpstr>Key highlights</vt:lpstr>
      <vt:lpstr>Any 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Idrees</dc:creator>
  <cp:lastModifiedBy>Dev Idrees</cp:lastModifiedBy>
  <cp:revision>50</cp:revision>
  <dcterms:created xsi:type="dcterms:W3CDTF">2024-01-06T06:44:34Z</dcterms:created>
  <dcterms:modified xsi:type="dcterms:W3CDTF">2024-10-02T17:06:08Z</dcterms:modified>
</cp:coreProperties>
</file>