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3"/>
  </p:notesMasterIdLst>
  <p:sldIdLst>
    <p:sldId id="256" r:id="rId2"/>
    <p:sldId id="319" r:id="rId3"/>
    <p:sldId id="274" r:id="rId4"/>
    <p:sldId id="321" r:id="rId5"/>
    <p:sldId id="320" r:id="rId6"/>
    <p:sldId id="258" r:id="rId7"/>
    <p:sldId id="323" r:id="rId8"/>
    <p:sldId id="324" r:id="rId9"/>
    <p:sldId id="325" r:id="rId10"/>
    <p:sldId id="326" r:id="rId11"/>
    <p:sldId id="328" r:id="rId12"/>
    <p:sldId id="329" r:id="rId13"/>
    <p:sldId id="332" r:id="rId14"/>
    <p:sldId id="333" r:id="rId15"/>
    <p:sldId id="338" r:id="rId16"/>
    <p:sldId id="337" r:id="rId17"/>
    <p:sldId id="335" r:id="rId18"/>
    <p:sldId id="336" r:id="rId19"/>
    <p:sldId id="342" r:id="rId20"/>
    <p:sldId id="343" r:id="rId21"/>
    <p:sldId id="344" r:id="rId22"/>
    <p:sldId id="330" r:id="rId23"/>
    <p:sldId id="339" r:id="rId24"/>
    <p:sldId id="340" r:id="rId25"/>
    <p:sldId id="341" r:id="rId26"/>
    <p:sldId id="345" r:id="rId27"/>
    <p:sldId id="346" r:id="rId28"/>
    <p:sldId id="347" r:id="rId29"/>
    <p:sldId id="348" r:id="rId30"/>
    <p:sldId id="273" r:id="rId31"/>
    <p:sldId id="272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1"/>
            <p14:sldId id="320"/>
          </p14:sldIdLst>
        </p14:section>
        <p14:section name="Section 1" id="{D1DC4357-AA15-4A3A-BDDF-E006A8CC2896}">
          <p14:sldIdLst>
            <p14:sldId id="258"/>
            <p14:sldId id="323"/>
            <p14:sldId id="324"/>
            <p14:sldId id="325"/>
            <p14:sldId id="326"/>
            <p14:sldId id="328"/>
            <p14:sldId id="329"/>
            <p14:sldId id="332"/>
            <p14:sldId id="333"/>
            <p14:sldId id="338"/>
            <p14:sldId id="337"/>
            <p14:sldId id="335"/>
            <p14:sldId id="336"/>
            <p14:sldId id="342"/>
            <p14:sldId id="343"/>
            <p14:sldId id="344"/>
            <p14:sldId id="330"/>
            <p14:sldId id="339"/>
            <p14:sldId id="340"/>
            <p14:sldId id="341"/>
            <p14:sldId id="345"/>
            <p14:sldId id="346"/>
            <p14:sldId id="347"/>
            <p14:sldId id="348"/>
            <p14:sldId id="273"/>
          </p14:sldIdLst>
        </p14:section>
        <p14:section name="Section 2" id="{FA7898E7-8E75-44D7-B77E-1B9C32EFED5E}">
          <p14:sldIdLst/>
        </p14:section>
        <p14:section name="Section 3" id="{A3E11D5B-348E-4E59-BCF8-6D11D280799D}">
          <p14:sldIdLst/>
        </p14:section>
        <p14:section name="Section 4" id="{2EFEE9DD-6D79-482E-9FA4-8EB0F8274EFE}">
          <p14:sldIdLst/>
        </p14:section>
        <p14:section name="Wrap up" id="{284EB3E7-E117-4A40-844D-7E65383D9677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33"/>
    <a:srgbClr val="FFCC00"/>
    <a:srgbClr val="9DCA8F"/>
    <a:srgbClr val="99FF66"/>
    <a:srgbClr val="002147"/>
    <a:srgbClr val="A6CFD5"/>
    <a:srgbClr val="698ED1"/>
    <a:srgbClr val="4371C5"/>
    <a:srgbClr val="386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79572" autoAdjust="0"/>
  </p:normalViewPr>
  <p:slideViewPr>
    <p:cSldViewPr snapToGrid="0">
      <p:cViewPr varScale="1">
        <p:scale>
          <a:sx n="65" d="100"/>
          <a:sy n="65" d="100"/>
        </p:scale>
        <p:origin x="135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(except regular studies)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05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54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580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30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45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51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08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64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888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700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Interactive Dashboards</a:t>
            </a:r>
          </a:p>
          <a:p>
            <a:r>
              <a:rPr lang="en-US" dirty="0"/>
              <a:t>Introduction to DAX (Data Analysis Expressions)</a:t>
            </a:r>
          </a:p>
          <a:p>
            <a:r>
              <a:rPr lang="en-US" dirty="0"/>
              <a:t>Data Modeling in Power BI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591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73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58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0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574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8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06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511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16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494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66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8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3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6" r:id="rId5"/>
    <p:sldLayoutId id="2147483653" r:id="rId6"/>
    <p:sldLayoutId id="214748365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arolzhangdc/imdb-5000-movie-datase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training/modules/create-dashboards-power-bi/?source=recommendations" TargetMode="External"/><Relationship Id="rId2" Type="http://schemas.openxmlformats.org/officeDocument/2006/relationships/hyperlink" Target="https://learn.microsoft.com/en-us/power-bi/fundamentals/service-get-started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NNSHu0rkew8" TargetMode="External"/><Relationship Id="rId5" Type="http://schemas.openxmlformats.org/officeDocument/2006/relationships/hyperlink" Target="https://www.geeksforgeeks.org/power-bi-tutorial/" TargetMode="External"/><Relationship Id="rId4" Type="http://schemas.openxmlformats.org/officeDocument/2006/relationships/hyperlink" Target="https://www.datacamp.com/tutorial/tutorial-power-bi-for-beginner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4" y="2812647"/>
            <a:ext cx="7010604" cy="12002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Power BI - I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758698" y="4475887"/>
            <a:ext cx="8217373" cy="890840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n-US" dirty="0">
                <a:solidFill>
                  <a:schemeClr val="bg1"/>
                </a:solidFill>
              </a:rPr>
              <a:t>Power BI Basics: Interface, importing data, creating visualizations.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3 (Week 3)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ubtitle 4">
            <a:extLst>
              <a:ext uri="{FF2B5EF4-FFF2-40B4-BE49-F238E27FC236}">
                <a16:creationId xmlns:a16="http://schemas.microsoft.com/office/drawing/2014/main" id="{81E01E97-07D1-B90A-9208-9D4EF8C2E1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8420" y="4475887"/>
            <a:ext cx="2154265" cy="89084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Lecture 2:</a:t>
            </a:r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612DC7-AD77-4EC2-0BAC-EF9D9DE1C7DB}"/>
              </a:ext>
            </a:extLst>
          </p:cNvPr>
          <p:cNvSpPr txBox="1"/>
          <p:nvPr/>
        </p:nvSpPr>
        <p:spPr>
          <a:xfrm>
            <a:off x="2008094" y="2890391"/>
            <a:ext cx="2348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Power BI Desktop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C76BC-1192-DEAB-E09E-035F4D3007BE}"/>
              </a:ext>
            </a:extLst>
          </p:cNvPr>
          <p:cNvSpPr txBox="1"/>
          <p:nvPr/>
        </p:nvSpPr>
        <p:spPr>
          <a:xfrm>
            <a:off x="7655859" y="2890391"/>
            <a:ext cx="2348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Power BI Service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B1084-953A-D541-5C93-A4A4705E60E1}"/>
              </a:ext>
            </a:extLst>
          </p:cNvPr>
          <p:cNvSpPr txBox="1"/>
          <p:nvPr/>
        </p:nvSpPr>
        <p:spPr>
          <a:xfrm>
            <a:off x="1201270" y="4480719"/>
            <a:ext cx="3962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A free Windows application used primarily for data modeling, data import, and report creation.</a:t>
            </a:r>
            <a:endParaRPr lang="en-IN" sz="20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7030A-4E08-CB06-213C-60CC4E98F75F}"/>
              </a:ext>
            </a:extLst>
          </p:cNvPr>
          <p:cNvSpPr txBox="1"/>
          <p:nvPr/>
        </p:nvSpPr>
        <p:spPr>
          <a:xfrm>
            <a:off x="6849035" y="4480718"/>
            <a:ext cx="396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+mn-lt"/>
              </a:rPr>
              <a:t>A cloud-based platform that allows users to view, share, and collaborate on reports and dashboards created in Power BI Desktop.</a:t>
            </a:r>
            <a:endParaRPr lang="en-IN" sz="2000" dirty="0">
              <a:latin typeface="+mn-lt"/>
            </a:endParaRPr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8EE50285-2BFB-37D2-9213-286357EE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6681" y="1002259"/>
            <a:ext cx="1631577" cy="1631577"/>
          </a:xfrm>
          <a:prstGeom prst="rect">
            <a:avLst/>
          </a:prstGeom>
        </p:spPr>
      </p:pic>
      <p:pic>
        <p:nvPicPr>
          <p:cNvPr id="5" name="Graphic 4" descr="Cloud Computing with solid fill">
            <a:extLst>
              <a:ext uri="{FF2B5EF4-FFF2-40B4-BE49-F238E27FC236}">
                <a16:creationId xmlns:a16="http://schemas.microsoft.com/office/drawing/2014/main" id="{1EF371D1-F146-EAEB-F914-AE8FD13C2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14446" y="1002259"/>
            <a:ext cx="1631577" cy="163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4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Business Intelligence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173018"/>
            <a:ext cx="9947275" cy="508490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BI refers to the technologies, strategies, and practices used by organizations to analyze business data and make informed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Tools like Power BI help businesses gather data from multiple sources, analyze it, and convert it into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main goal of BI is to enable better decision-making by providing a comprehensive view of business data. </a:t>
            </a:r>
          </a:p>
        </p:txBody>
      </p:sp>
    </p:spTree>
    <p:extLst>
      <p:ext uri="{BB962C8B-B14F-4D97-AF65-F5344CB8AC3E}">
        <p14:creationId xmlns:p14="http://schemas.microsoft.com/office/powerpoint/2010/main" val="201562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Why are Visualizations important?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173018"/>
            <a:ext cx="10751275" cy="508490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Clarity</a:t>
            </a:r>
            <a:r>
              <a:rPr lang="en-US" sz="2800" dirty="0">
                <a:latin typeface="+mn-lt"/>
              </a:rPr>
              <a:t>: Visual representations of data (charts, graphs) make complex data easy to understand at a glance.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Efficiency</a:t>
            </a:r>
            <a:r>
              <a:rPr lang="en-US" sz="2800" dirty="0">
                <a:latin typeface="+mn-lt"/>
              </a:rPr>
              <a:t>: Visual data allows quicker analysis and interpretation, enabling faster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Insight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>
                <a:latin typeface="+mj-lt"/>
              </a:rPr>
              <a:t>Discovery</a:t>
            </a:r>
            <a:r>
              <a:rPr lang="en-US" sz="2800" dirty="0">
                <a:latin typeface="+mn-lt"/>
              </a:rPr>
              <a:t>: Patterns, trends, and correlations in data become more apparent through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Communication</a:t>
            </a:r>
            <a:r>
              <a:rPr lang="en-US" sz="2800" dirty="0">
                <a:latin typeface="+mn-lt"/>
              </a:rPr>
              <a:t>: Data visualization facilitates effective communication of insights to stakeholders who may not have a technical background.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Interactivity</a:t>
            </a:r>
            <a:r>
              <a:rPr lang="en-US" sz="2800" dirty="0">
                <a:latin typeface="+mn-lt"/>
              </a:rPr>
              <a:t>: Modern BI tools, like Power BI, provide interactive dashboards that allow users to explore data dynamically and gain deeper insights. </a:t>
            </a:r>
          </a:p>
        </p:txBody>
      </p:sp>
    </p:spTree>
    <p:extLst>
      <p:ext uri="{BB962C8B-B14F-4D97-AF65-F5344CB8AC3E}">
        <p14:creationId xmlns:p14="http://schemas.microsoft.com/office/powerpoint/2010/main" val="15930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What we will cover in 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0C3A7-4323-D361-5C50-BA2A93FC878B}"/>
              </a:ext>
            </a:extLst>
          </p:cNvPr>
          <p:cNvSpPr txBox="1"/>
          <p:nvPr/>
        </p:nvSpPr>
        <p:spPr>
          <a:xfrm>
            <a:off x="2971798" y="2873832"/>
            <a:ext cx="234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4D020-E525-35C8-8B8D-60386FA4A457}"/>
              </a:ext>
            </a:extLst>
          </p:cNvPr>
          <p:cNvSpPr txBox="1"/>
          <p:nvPr/>
        </p:nvSpPr>
        <p:spPr>
          <a:xfrm>
            <a:off x="3850340" y="3828884"/>
            <a:ext cx="4491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Power Query Editor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9284C-28BF-98BE-845F-7465B984014A}"/>
              </a:ext>
            </a:extLst>
          </p:cNvPr>
          <p:cNvSpPr txBox="1"/>
          <p:nvPr/>
        </p:nvSpPr>
        <p:spPr>
          <a:xfrm>
            <a:off x="5320551" y="4783935"/>
            <a:ext cx="6149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Views, Filters, Visualizations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8CAC5-B269-7FDB-4411-D4DCC9B0C135}"/>
              </a:ext>
            </a:extLst>
          </p:cNvPr>
          <p:cNvSpPr txBox="1"/>
          <p:nvPr/>
        </p:nvSpPr>
        <p:spPr>
          <a:xfrm>
            <a:off x="1797421" y="1918780"/>
            <a:ext cx="2348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6757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Hands-on activity over a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0C3A7-4323-D361-5C50-BA2A93FC878B}"/>
              </a:ext>
            </a:extLst>
          </p:cNvPr>
          <p:cNvSpPr txBox="1"/>
          <p:nvPr/>
        </p:nvSpPr>
        <p:spPr>
          <a:xfrm>
            <a:off x="2855257" y="2999746"/>
            <a:ext cx="47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4D020-E525-35C8-8B8D-60386FA4A457}"/>
              </a:ext>
            </a:extLst>
          </p:cNvPr>
          <p:cNvSpPr txBox="1"/>
          <p:nvPr/>
        </p:nvSpPr>
        <p:spPr>
          <a:xfrm>
            <a:off x="3733799" y="3954798"/>
            <a:ext cx="5558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Creating Visualizations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9284C-28BF-98BE-845F-7465B984014A}"/>
              </a:ext>
            </a:extLst>
          </p:cNvPr>
          <p:cNvSpPr txBox="1"/>
          <p:nvPr/>
        </p:nvSpPr>
        <p:spPr>
          <a:xfrm>
            <a:off x="5795680" y="4909849"/>
            <a:ext cx="5558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Exporting Reports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18CAC5-B269-7FDB-4411-D4DCC9B0C135}"/>
              </a:ext>
            </a:extLst>
          </p:cNvPr>
          <p:cNvSpPr txBox="1"/>
          <p:nvPr/>
        </p:nvSpPr>
        <p:spPr>
          <a:xfrm>
            <a:off x="1680880" y="2044694"/>
            <a:ext cx="3523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Importing Data </a:t>
            </a:r>
          </a:p>
        </p:txBody>
      </p:sp>
    </p:spTree>
    <p:extLst>
      <p:ext uri="{BB962C8B-B14F-4D97-AF65-F5344CB8AC3E}">
        <p14:creationId xmlns:p14="http://schemas.microsoft.com/office/powerpoint/2010/main" val="110184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Next up: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47CC83-CB60-91B5-82FC-AA017D892EB7}"/>
              </a:ext>
            </a:extLst>
          </p:cNvPr>
          <p:cNvSpPr txBox="1"/>
          <p:nvPr/>
        </p:nvSpPr>
        <p:spPr>
          <a:xfrm>
            <a:off x="4612899" y="3887997"/>
            <a:ext cx="4751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Advanced Power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43373-4A0A-970F-A4CD-0047866A49B3}"/>
              </a:ext>
            </a:extLst>
          </p:cNvPr>
          <p:cNvSpPr txBox="1"/>
          <p:nvPr/>
        </p:nvSpPr>
        <p:spPr>
          <a:xfrm>
            <a:off x="5994864" y="4772008"/>
            <a:ext cx="49630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DAX for 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E5994-DEDD-EE97-D487-64F9515D5F88}"/>
              </a:ext>
            </a:extLst>
          </p:cNvPr>
          <p:cNvSpPr txBox="1"/>
          <p:nvPr/>
        </p:nvSpPr>
        <p:spPr>
          <a:xfrm>
            <a:off x="7588622" y="5656020"/>
            <a:ext cx="420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Hands-on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E1DE3-5E34-0E79-D97E-FDFB15DDAEE1}"/>
              </a:ext>
            </a:extLst>
          </p:cNvPr>
          <p:cNvSpPr txBox="1"/>
          <p:nvPr/>
        </p:nvSpPr>
        <p:spPr>
          <a:xfrm>
            <a:off x="2063281" y="3003986"/>
            <a:ext cx="5918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Interactive Dashboarding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F3FDA2-36F6-F870-627B-2EC6D5FF6FAC}"/>
              </a:ext>
            </a:extLst>
          </p:cNvPr>
          <p:cNvSpPr txBox="1"/>
          <p:nvPr/>
        </p:nvSpPr>
        <p:spPr>
          <a:xfrm>
            <a:off x="1133517" y="2119975"/>
            <a:ext cx="331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BI Reporting</a:t>
            </a:r>
          </a:p>
        </p:txBody>
      </p:sp>
    </p:spTree>
    <p:extLst>
      <p:ext uri="{BB962C8B-B14F-4D97-AF65-F5344CB8AC3E}">
        <p14:creationId xmlns:p14="http://schemas.microsoft.com/office/powerpoint/2010/main" val="182952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EBD69E-A53A-DECD-FDEB-C9D7EE419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Report vs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57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B138304-A216-1BCD-A7EF-D543BB2528DE}"/>
              </a:ext>
            </a:extLst>
          </p:cNvPr>
          <p:cNvSpPr txBox="1"/>
          <p:nvPr/>
        </p:nvSpPr>
        <p:spPr>
          <a:xfrm>
            <a:off x="7612436" y="5552658"/>
            <a:ext cx="1823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Report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8F41E-F262-FC54-08B9-A206DA90B443}"/>
              </a:ext>
            </a:extLst>
          </p:cNvPr>
          <p:cNvSpPr txBox="1"/>
          <p:nvPr/>
        </p:nvSpPr>
        <p:spPr>
          <a:xfrm>
            <a:off x="394447" y="1012954"/>
            <a:ext cx="398032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 report is a detailed, multi-page document that presents data in various visual formats like tables, charts, and graphs.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Users can drill down into individual visualizations, filter data, and interact with various elements within the report.</a:t>
            </a:r>
          </a:p>
        </p:txBody>
      </p:sp>
      <p:pic>
        <p:nvPicPr>
          <p:cNvPr id="7170" name="Picture 2" descr="Screenshot shows a Sales &amp; Returns sample *.pbix* file.">
            <a:extLst>
              <a:ext uri="{FF2B5EF4-FFF2-40B4-BE49-F238E27FC236}">
                <a16:creationId xmlns:a16="http://schemas.microsoft.com/office/drawing/2014/main" id="{F737CD30-A290-74FB-7AFE-74A65A89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940" y="651854"/>
            <a:ext cx="7210425" cy="46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67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5B4F31D-2D34-049C-4279-7BDBEAEDE5CF}"/>
              </a:ext>
            </a:extLst>
          </p:cNvPr>
          <p:cNvSpPr txBox="1"/>
          <p:nvPr/>
        </p:nvSpPr>
        <p:spPr>
          <a:xfrm>
            <a:off x="8426824" y="5260271"/>
            <a:ext cx="2743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6B58E-35C0-6CD8-0ED6-4EFFF4E536EA}"/>
              </a:ext>
            </a:extLst>
          </p:cNvPr>
          <p:cNvSpPr txBox="1"/>
          <p:nvPr/>
        </p:nvSpPr>
        <p:spPr>
          <a:xfrm>
            <a:off x="394447" y="1012954"/>
            <a:ext cx="39982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n-lt"/>
              </a:rPr>
              <a:t>A dashboard is a single-page, real-time snapshot of key metrics or KPIs that presents data visually.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Dashboards are more static compared to reports. Users can click on tiles to view the underlying report but can’t interact with visuals in as much depth.</a:t>
            </a:r>
            <a:endParaRPr lang="en-IN" sz="2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7F5C5-E495-7CA1-BE0F-9E97D53B1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601" y="1201272"/>
            <a:ext cx="7882399" cy="38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>
                <a:latin typeface="+mj-lt"/>
              </a:rPr>
              <a:t>File formats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0800" indent="0">
              <a:buNone/>
            </a:pPr>
            <a:r>
              <a:rPr lang="en-IN" sz="4400" b="1" dirty="0">
                <a:latin typeface="+mj-lt"/>
              </a:rPr>
              <a:t>.</a:t>
            </a:r>
            <a:r>
              <a:rPr lang="en-IN" sz="4400" b="1" dirty="0" err="1">
                <a:latin typeface="+mj-lt"/>
              </a:rPr>
              <a:t>pbix</a:t>
            </a:r>
            <a:r>
              <a:rPr lang="en-IN" dirty="0"/>
              <a:t>: Power BI Desktop file.</a:t>
            </a:r>
            <a:br>
              <a:rPr lang="en-IN" dirty="0"/>
            </a:br>
            <a:r>
              <a:rPr lang="en-US" dirty="0"/>
              <a:t>standard file format used to save Power BI reports and data models.</a:t>
            </a:r>
            <a:br>
              <a:rPr lang="en-US" dirty="0"/>
            </a:br>
            <a:r>
              <a:rPr lang="en-US" dirty="0"/>
              <a:t>Can only be opened and modified in Power BI Desktop. The file can include data from multiple sources, visualizations</a:t>
            </a:r>
          </a:p>
          <a:p>
            <a:pPr marL="50800" indent="0">
              <a:buNone/>
            </a:pPr>
            <a:r>
              <a:rPr lang="en-IN" sz="4400" b="1" dirty="0">
                <a:latin typeface="+mj-lt"/>
              </a:rPr>
              <a:t>.</a:t>
            </a:r>
            <a:r>
              <a:rPr lang="en-IN" sz="4400" b="1" dirty="0" err="1">
                <a:latin typeface="+mj-lt"/>
              </a:rPr>
              <a:t>pbit</a:t>
            </a:r>
            <a:r>
              <a:rPr lang="en-IN" dirty="0"/>
              <a:t>: Power BI Template file.</a:t>
            </a:r>
            <a:br>
              <a:rPr lang="en-IN" dirty="0"/>
            </a:br>
            <a:r>
              <a:rPr lang="en-US" dirty="0"/>
              <a:t>to save templates that can be reused for multiple reports. </a:t>
            </a:r>
            <a:br>
              <a:rPr lang="en-US" dirty="0"/>
            </a:br>
            <a:r>
              <a:rPr lang="en-US" dirty="0"/>
              <a:t>When a .</a:t>
            </a:r>
            <a:r>
              <a:rPr lang="en-US" dirty="0" err="1"/>
              <a:t>pbit</a:t>
            </a:r>
            <a:r>
              <a:rPr lang="en-US" dirty="0"/>
              <a:t> file is opened, it prompts the user to provide the data source, as the actual data is not stored in the file.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664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3737810"/>
          </a:xfrm>
        </p:spPr>
        <p:txBody>
          <a:bodyPr>
            <a:normAutofit/>
          </a:bodyPr>
          <a:lstStyle/>
          <a:p>
            <a:r>
              <a:rPr lang="en-US" dirty="0"/>
              <a:t>What’s a personal goal you’re currently working toward?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>
                <a:latin typeface="+mj-lt"/>
              </a:rPr>
              <a:t>File formats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50800" indent="0">
              <a:buNone/>
            </a:pPr>
            <a:r>
              <a:rPr lang="en-IN" sz="4400" b="1" dirty="0">
                <a:latin typeface="+mj-lt"/>
              </a:rPr>
              <a:t>.</a:t>
            </a:r>
            <a:r>
              <a:rPr lang="en-IN" sz="4400" b="1" dirty="0" err="1">
                <a:latin typeface="+mj-lt"/>
              </a:rPr>
              <a:t>pbix</a:t>
            </a:r>
            <a:r>
              <a:rPr lang="en-IN" sz="4400" b="1" dirty="0">
                <a:latin typeface="+mj-lt"/>
              </a:rPr>
              <a:t> </a:t>
            </a:r>
            <a:r>
              <a:rPr lang="en-US" sz="4400" b="1" dirty="0">
                <a:latin typeface="+mj-lt"/>
              </a:rPr>
              <a:t>(in Power BI Service)</a:t>
            </a:r>
            <a:r>
              <a:rPr lang="en-US" dirty="0">
                <a:latin typeface="+mj-lt"/>
              </a:rPr>
              <a:t>: </a:t>
            </a:r>
            <a:r>
              <a:rPr lang="en-US" dirty="0"/>
              <a:t>The same Power BI Desktop file, but used in Power BI Service</a:t>
            </a:r>
            <a:br>
              <a:rPr lang="en-US" dirty="0"/>
            </a:br>
            <a:r>
              <a:rPr lang="en-US" dirty="0"/>
              <a:t>.</a:t>
            </a:r>
            <a:r>
              <a:rPr lang="en-US" dirty="0" err="1"/>
              <a:t>pbix</a:t>
            </a:r>
            <a:r>
              <a:rPr lang="en-US" dirty="0"/>
              <a:t> file from Power BI Desktop to Power BI Service, it allows sharing and collaboration in the cloud.</a:t>
            </a:r>
            <a:br>
              <a:rPr lang="en-US" dirty="0"/>
            </a:br>
            <a:r>
              <a:rPr lang="en-US" dirty="0"/>
              <a:t>file remains in .</a:t>
            </a:r>
            <a:r>
              <a:rPr lang="en-US" dirty="0" err="1"/>
              <a:t>pbix</a:t>
            </a:r>
            <a:r>
              <a:rPr lang="en-US" dirty="0"/>
              <a:t> format but is hosted and managed online.</a:t>
            </a:r>
          </a:p>
          <a:p>
            <a:pPr marL="50800" indent="0">
              <a:buNone/>
            </a:pPr>
            <a:r>
              <a:rPr lang="en-IN" sz="4400" b="1" dirty="0">
                <a:latin typeface="+mj-lt"/>
              </a:rPr>
              <a:t>.</a:t>
            </a:r>
            <a:r>
              <a:rPr lang="en-IN" sz="4400" b="1" dirty="0" err="1">
                <a:latin typeface="+mj-lt"/>
              </a:rPr>
              <a:t>pnib</a:t>
            </a:r>
            <a:r>
              <a:rPr lang="en-IN" sz="4400" b="1" dirty="0">
                <a:latin typeface="+mj-lt"/>
              </a:rPr>
              <a:t>: </a:t>
            </a:r>
            <a:r>
              <a:rPr lang="en-US" dirty="0"/>
              <a:t>Power BI Project File (Preview). </a:t>
            </a:r>
            <a:br>
              <a:rPr lang="en-US" dirty="0"/>
            </a:br>
            <a:r>
              <a:rPr lang="en-US" dirty="0"/>
              <a:t>used for more complex development work with Power BI, especially when creating solutions that involve multiple .</a:t>
            </a:r>
            <a:r>
              <a:rPr lang="en-US" dirty="0" err="1"/>
              <a:t>pbix</a:t>
            </a:r>
            <a:r>
              <a:rPr lang="en-US" dirty="0"/>
              <a:t> files. </a:t>
            </a:r>
            <a:br>
              <a:rPr lang="en-US" dirty="0"/>
            </a:br>
            <a:r>
              <a:rPr lang="en-US" dirty="0"/>
              <a:t>organizes multiple .</a:t>
            </a:r>
            <a:r>
              <a:rPr lang="en-US" dirty="0" err="1"/>
              <a:t>pbix</a:t>
            </a:r>
            <a:r>
              <a:rPr lang="en-US" dirty="0"/>
              <a:t> files and related resources, but is not yet as widely adopted</a:t>
            </a:r>
          </a:p>
        </p:txBody>
      </p:sp>
    </p:spTree>
    <p:extLst>
      <p:ext uri="{BB962C8B-B14F-4D97-AF65-F5344CB8AC3E}">
        <p14:creationId xmlns:p14="http://schemas.microsoft.com/office/powerpoint/2010/main" val="4145766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F9ABA8-0CE0-34DD-F8F5-F93FBE3E5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63359"/>
              </p:ext>
            </p:extLst>
          </p:nvPr>
        </p:nvGraphicFramePr>
        <p:xfrm>
          <a:off x="313764" y="133112"/>
          <a:ext cx="11564472" cy="6248400"/>
        </p:xfrm>
        <a:graphic>
          <a:graphicData uri="http://schemas.openxmlformats.org/drawingml/2006/table">
            <a:tbl>
              <a:tblPr/>
              <a:tblGrid>
                <a:gridCol w="2286211">
                  <a:extLst>
                    <a:ext uri="{9D8B030D-6E8A-4147-A177-3AD203B41FA5}">
                      <a16:colId xmlns:a16="http://schemas.microsoft.com/office/drawing/2014/main" val="215579142"/>
                    </a:ext>
                  </a:extLst>
                </a:gridCol>
                <a:gridCol w="2749302">
                  <a:extLst>
                    <a:ext uri="{9D8B030D-6E8A-4147-A177-3AD203B41FA5}">
                      <a16:colId xmlns:a16="http://schemas.microsoft.com/office/drawing/2014/main" val="4134907393"/>
                    </a:ext>
                  </a:extLst>
                </a:gridCol>
                <a:gridCol w="3637841">
                  <a:extLst>
                    <a:ext uri="{9D8B030D-6E8A-4147-A177-3AD203B41FA5}">
                      <a16:colId xmlns:a16="http://schemas.microsoft.com/office/drawing/2014/main" val="611512522"/>
                    </a:ext>
                  </a:extLst>
                </a:gridCol>
                <a:gridCol w="2891118">
                  <a:extLst>
                    <a:ext uri="{9D8B030D-6E8A-4147-A177-3AD203B41FA5}">
                      <a16:colId xmlns:a16="http://schemas.microsoft.com/office/drawing/2014/main" val="2811037856"/>
                    </a:ext>
                  </a:extLst>
                </a:gridCol>
              </a:tblGrid>
              <a:tr h="252578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File Format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Description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Use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+mj-lt"/>
                        </a:rPr>
                        <a:t>Implication</a:t>
                      </a:r>
                      <a:endParaRPr lang="en-IN" sz="20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0216764"/>
                  </a:ext>
                </a:extLst>
              </a:tr>
              <a:tr h="4129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pbix</a:t>
                      </a:r>
                      <a:endParaRPr lang="en-IN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Power BI Desktop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anose="00000500000000000000" pitchFamily="2" charset="0"/>
                        </a:rPr>
                        <a:t>Standard report and data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Can be opened and edited in Power BI Desktop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05255"/>
                  </a:ext>
                </a:extLst>
              </a:tr>
              <a:tr h="4129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pbit</a:t>
                      </a:r>
                      <a:endParaRPr lang="en-IN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Power BI Template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anose="00000500000000000000" pitchFamily="2" charset="0"/>
                        </a:rPr>
                        <a:t>Reusable templates without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Prompts user for data source when opened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672172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pbix</a:t>
                      </a:r>
                      <a:r>
                        <a:rPr lang="en-IN" sz="1800" dirty="0">
                          <a:latin typeface="+mj-lt"/>
                        </a:rPr>
                        <a:t> (Service)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Published Power BI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anose="00000500000000000000" pitchFamily="2" charset="0"/>
                        </a:rPr>
                        <a:t>Share and collaborate online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Same as .pbix, but hosted in Power BI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480803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.csv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Comma-Separated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anose="00000500000000000000" pitchFamily="2" charset="0"/>
                        </a:rPr>
                        <a:t>Simple data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Montserrat" panose="00000500000000000000" pitchFamily="2" charset="0"/>
                        </a:rPr>
                        <a:t>Only stores data, no metadata or visuals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802350"/>
                  </a:ext>
                </a:extLst>
              </a:tr>
              <a:tr h="4129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.xlsx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Excel Spreadsheet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anose="00000500000000000000" pitchFamily="2" charset="0"/>
                        </a:rPr>
                        <a:t>Import data from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Can include data tables, ranges, and Power Query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0024"/>
                  </a:ext>
                </a:extLst>
              </a:tr>
              <a:tr h="35658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XML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anose="00000500000000000000" pitchFamily="2" charset="0"/>
                        </a:rPr>
                        <a:t>Import structured data from XML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Useful for structured data like feeds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28282"/>
                  </a:ext>
                </a:extLst>
              </a:tr>
              <a:tr h="356581">
                <a:tc>
                  <a:txBody>
                    <a:bodyPr/>
                    <a:lstStyle/>
                    <a:p>
                      <a:r>
                        <a:rPr lang="en-IN" sz="1800">
                          <a:latin typeface="+mj-lt"/>
                        </a:rPr>
                        <a:t>.json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JSON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anose="00000500000000000000" pitchFamily="2" charset="0"/>
                        </a:rPr>
                        <a:t>Import hierarchical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Montserrat" panose="00000500000000000000" pitchFamily="2" charset="0"/>
                        </a:rPr>
                        <a:t>Ideal for nested data structures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20821"/>
                  </a:ext>
                </a:extLst>
              </a:tr>
              <a:tr h="41290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xmla</a:t>
                      </a:r>
                      <a:endParaRPr lang="en-IN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XML for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anose="00000500000000000000" pitchFamily="2" charset="0"/>
                        </a:rPr>
                        <a:t>Used with SSAS multidimensional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For querying OLAP models in Power BI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21826"/>
                  </a:ext>
                </a:extLst>
              </a:tr>
              <a:tr h="589857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rdl</a:t>
                      </a:r>
                      <a:endParaRPr lang="en-IN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Montserrat" panose="00000500000000000000" pitchFamily="2" charset="0"/>
                        </a:rPr>
                        <a:t>Report Definition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anose="00000500000000000000" pitchFamily="2" charset="0"/>
                        </a:rPr>
                        <a:t>Used with SSRS for paginated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Static reports typically for printing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089808"/>
                  </a:ext>
                </a:extLst>
              </a:tr>
              <a:tr h="22904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+mj-lt"/>
                        </a:rPr>
                        <a:t>.</a:t>
                      </a:r>
                      <a:r>
                        <a:rPr lang="en-IN" sz="1800" dirty="0" err="1">
                          <a:latin typeface="+mj-lt"/>
                        </a:rPr>
                        <a:t>pbip</a:t>
                      </a:r>
                      <a:endParaRPr lang="en-IN" sz="1800" dirty="0"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Montserrat" panose="00000500000000000000" pitchFamily="2" charset="0"/>
                        </a:rPr>
                        <a:t>Power BI Project File (Preview)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anose="00000500000000000000" pitchFamily="2" charset="0"/>
                        </a:rPr>
                        <a:t>Organize complex Power BI solutions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Montserrat" panose="00000500000000000000" pitchFamily="2" charset="0"/>
                        </a:rPr>
                        <a:t>Manage multiple .</a:t>
                      </a:r>
                      <a:r>
                        <a:rPr lang="en-IN" sz="1400" dirty="0" err="1">
                          <a:latin typeface="Montserrat" panose="00000500000000000000" pitchFamily="2" charset="0"/>
                        </a:rPr>
                        <a:t>pbix</a:t>
                      </a:r>
                      <a:r>
                        <a:rPr lang="en-IN" sz="1400" dirty="0">
                          <a:latin typeface="Montserrat" panose="00000500000000000000" pitchFamily="2" charset="0"/>
                        </a:rPr>
                        <a:t> files and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7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93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1777DD-EED1-8D5F-AA40-39645603B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move to interface now!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385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sz="3600" dirty="0">
                <a:latin typeface="+mj-lt"/>
              </a:rPr>
              <a:t>Hands-on Activity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3065929"/>
            <a:ext cx="10751275" cy="1595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+mj-lt"/>
              </a:rPr>
              <a:t>Activity: Visualize Your Favorite Movies</a:t>
            </a:r>
          </a:p>
        </p:txBody>
      </p:sp>
    </p:spTree>
    <p:extLst>
      <p:ext uri="{BB962C8B-B14F-4D97-AF65-F5344CB8AC3E}">
        <p14:creationId xmlns:p14="http://schemas.microsoft.com/office/powerpoint/2010/main" val="1282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>
                <a:latin typeface="+mj-lt"/>
              </a:rPr>
              <a:t>O</a:t>
            </a:r>
            <a:r>
              <a:rPr lang="en-IN" sz="3600" dirty="0">
                <a:latin typeface="+mj-lt"/>
              </a:rPr>
              <a:t>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 Power BI basics by creating a movie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IMDb movie dataset to explore movie trends, genres, and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an interactive dashboard to visualize key insights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703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Step 1 - Importing Data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Download the IMDb movie dataset</a:t>
            </a:r>
            <a:br>
              <a:rPr lang="en-US" dirty="0"/>
            </a:br>
            <a:r>
              <a:rPr lang="en-IN" dirty="0">
                <a:hlinkClick r:id="rId3"/>
              </a:rPr>
              <a:t>IMDB 5000 Movie Dataset (kaggle.com)</a:t>
            </a:r>
            <a:endParaRPr lang="en-US" dirty="0"/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Open Power BI and import the dataset into the platform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Explore columns like movie title, genre, release year, ratings</a:t>
            </a:r>
          </a:p>
        </p:txBody>
      </p:sp>
    </p:spTree>
    <p:extLst>
      <p:ext uri="{BB962C8B-B14F-4D97-AF65-F5344CB8AC3E}">
        <p14:creationId xmlns:p14="http://schemas.microsoft.com/office/powerpoint/2010/main" val="3736799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Step 2 - Data Cleaning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Use Power Query Editor to: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Remove duplicates or irrelevant columns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Convert data types (numeric values for ratings, box office)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Handle missing data (remove, replace, etc.)</a:t>
            </a:r>
          </a:p>
        </p:txBody>
      </p:sp>
    </p:spTree>
    <p:extLst>
      <p:ext uri="{BB962C8B-B14F-4D97-AF65-F5344CB8AC3E}">
        <p14:creationId xmlns:p14="http://schemas.microsoft.com/office/powerpoint/2010/main" val="404630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Step 3 - Creating Visuals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Bar Chart</a:t>
            </a:r>
            <a:r>
              <a:rPr lang="en-US" dirty="0"/>
              <a:t> for top 10 highest-grossing movies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Use a </a:t>
            </a:r>
            <a:r>
              <a:rPr lang="en-US" b="1" dirty="0"/>
              <a:t>Pie Chart</a:t>
            </a:r>
            <a:r>
              <a:rPr lang="en-US" dirty="0"/>
              <a:t> for genre distribution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Make a </a:t>
            </a:r>
            <a:r>
              <a:rPr lang="en-US" b="1" dirty="0"/>
              <a:t>Line Graph</a:t>
            </a:r>
            <a:r>
              <a:rPr lang="en-US" dirty="0"/>
              <a:t> to show trends in movie production or ratings over time</a:t>
            </a:r>
          </a:p>
        </p:txBody>
      </p:sp>
    </p:spTree>
    <p:extLst>
      <p:ext uri="{BB962C8B-B14F-4D97-AF65-F5344CB8AC3E}">
        <p14:creationId xmlns:p14="http://schemas.microsoft.com/office/powerpoint/2010/main" val="1980575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Step 4 - Building the Dashboard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 all visuals into one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title: "Explore Your Favorite Movies!"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 visuals and arrange them neatly</a:t>
            </a:r>
          </a:p>
        </p:txBody>
      </p:sp>
    </p:spTree>
    <p:extLst>
      <p:ext uri="{BB962C8B-B14F-4D97-AF65-F5344CB8AC3E}">
        <p14:creationId xmlns:p14="http://schemas.microsoft.com/office/powerpoint/2010/main" val="90418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US" dirty="0"/>
              <a:t>Step 5 - Explore and Share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89CFB-1794-B3A6-E0FC-4E14251A9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 insights about genres, ratings, and top movies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 your findings with the class </a:t>
            </a:r>
          </a:p>
        </p:txBody>
      </p:sp>
    </p:spTree>
    <p:extLst>
      <p:ext uri="{BB962C8B-B14F-4D97-AF65-F5344CB8AC3E}">
        <p14:creationId xmlns:p14="http://schemas.microsoft.com/office/powerpoint/2010/main" val="3903619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398"/>
    </mc:Choice>
    <mc:Fallback>
      <p:transition spd="slow" advTm="939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Navigating the Power BI interface and its essential features.</a:t>
            </a:r>
          </a:p>
          <a:p>
            <a:r>
              <a:rPr lang="en-US" dirty="0"/>
              <a:t>Importing datasets into Power BI for analysis.</a:t>
            </a:r>
          </a:p>
          <a:p>
            <a:r>
              <a:rPr lang="en-US" dirty="0"/>
              <a:t>Creating basic visualizations using Power BI (bar charts, line charts, pie charts, etc.).</a:t>
            </a:r>
          </a:p>
          <a:p>
            <a:r>
              <a:rPr lang="en-US" dirty="0"/>
              <a:t>Applying filters and slicers to enhance interactivity. </a:t>
            </a:r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Microsoft Documentation - </a:t>
            </a:r>
            <a:r>
              <a:rPr lang="en-US" dirty="0">
                <a:hlinkClick r:id="rId2"/>
              </a:rPr>
              <a:t>Tutorial: Get started creating in the Power BI service - Power BI | Microsoft Learn</a:t>
            </a:r>
            <a:endParaRPr lang="en-US" dirty="0"/>
          </a:p>
          <a:p>
            <a:r>
              <a:rPr lang="en-US" dirty="0"/>
              <a:t>Learn </a:t>
            </a:r>
            <a:r>
              <a:rPr lang="en-US" dirty="0" err="1"/>
              <a:t>PowerBI</a:t>
            </a:r>
            <a:r>
              <a:rPr lang="en-US" dirty="0"/>
              <a:t> Dashboarding: </a:t>
            </a:r>
            <a:r>
              <a:rPr lang="en-US" dirty="0">
                <a:hlinkClick r:id="rId3"/>
              </a:rPr>
              <a:t>Create dashboards in Power BI - Training | Microsoft Learn</a:t>
            </a:r>
            <a:endParaRPr lang="en-US" dirty="0"/>
          </a:p>
          <a:p>
            <a:r>
              <a:rPr lang="en-US" dirty="0">
                <a:hlinkClick r:id="rId4"/>
              </a:rPr>
              <a:t>Power BI Tutorial for Beginners | </a:t>
            </a:r>
            <a:r>
              <a:rPr lang="en-US" dirty="0" err="1">
                <a:hlinkClick r:id="rId4"/>
              </a:rPr>
              <a:t>DataCamp</a:t>
            </a:r>
            <a:endParaRPr lang="en-US" dirty="0"/>
          </a:p>
          <a:p>
            <a:r>
              <a:rPr lang="en-US" dirty="0">
                <a:hlinkClick r:id="rId5"/>
              </a:rPr>
              <a:t>Power BI Tutorial | Learn Power BI – </a:t>
            </a:r>
            <a:r>
              <a:rPr lang="en-US" dirty="0" err="1">
                <a:hlinkClick r:id="rId5"/>
              </a:rPr>
              <a:t>GeeksforGeeks</a:t>
            </a:r>
            <a:endParaRPr lang="en-US" dirty="0"/>
          </a:p>
          <a:p>
            <a:r>
              <a:rPr lang="en-US" dirty="0">
                <a:hlinkClick r:id="rId6"/>
              </a:rPr>
              <a:t>Power BI Tutorial for Beginners – YouTube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pPr marL="50800" indent="0">
              <a:buNone/>
            </a:pPr>
            <a:r>
              <a:rPr lang="en-US" dirty="0"/>
              <a:t>By the end of this session, students will be able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Understand and navigate the Power BI interface effectively.</a:t>
            </a:r>
          </a:p>
          <a:p>
            <a:pPr>
              <a:buFont typeface="+mj-lt"/>
              <a:buAutoNum type="arabicPeriod"/>
            </a:pPr>
            <a:r>
              <a:rPr lang="en-US" dirty="0"/>
              <a:t>Import datasets from Excel or other sources into Power BI for data analysis.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and customize basic visualizations (bar charts, pie charts, line charts).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filters and slicers to add interactivity to their reports and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9409393" cy="4886325"/>
          </a:xfrm>
        </p:spPr>
        <p:txBody>
          <a:bodyPr>
            <a:normAutofit/>
          </a:bodyPr>
          <a:lstStyle/>
          <a:p>
            <a:pPr marL="565150" indent="-514350">
              <a:buFont typeface="+mj-lt"/>
              <a:buAutoNum type="arabicPeriod"/>
            </a:pPr>
            <a:r>
              <a:rPr lang="en-US" dirty="0"/>
              <a:t>Power BI Interface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Data Import in Power BI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Creating Visualizations Using Power BI</a:t>
            </a:r>
          </a:p>
          <a:p>
            <a:pPr marL="565150" indent="-514350">
              <a:buFont typeface="+mj-lt"/>
              <a:buAutoNum type="arabicPeriod"/>
            </a:pPr>
            <a:r>
              <a:rPr lang="en-US" dirty="0"/>
              <a:t>Short project: Build a report using the imported dataset and multiple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Introduction to Power BI</a:t>
            </a:r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History of Power BI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9409393" cy="48863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Launched by Microsoft in 2013 as a self-service BI tool.</a:t>
            </a:r>
          </a:p>
          <a:p>
            <a:r>
              <a:rPr lang="en-US" dirty="0"/>
              <a:t>Evolved from Excel add-ins like Power Pivot and Power Query.</a:t>
            </a:r>
          </a:p>
          <a:p>
            <a:r>
              <a:rPr lang="en-US" dirty="0"/>
              <a:t>Now a full-fledged suite of business intelligence tools with frequent updates. </a:t>
            </a:r>
          </a:p>
        </p:txBody>
      </p:sp>
    </p:spTree>
    <p:extLst>
      <p:ext uri="{BB962C8B-B14F-4D97-AF65-F5344CB8AC3E}">
        <p14:creationId xmlns:p14="http://schemas.microsoft.com/office/powerpoint/2010/main" val="32074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9409393" cy="48863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provide users with tools to transform raw data into meaningful insights through visualizations.</a:t>
            </a:r>
          </a:p>
          <a:p>
            <a:r>
              <a:rPr lang="en-US" dirty="0"/>
              <a:t>Aimed at business users and analysts for creating reports, dashboards, and data models without needing a deep technical background. </a:t>
            </a:r>
          </a:p>
        </p:txBody>
      </p:sp>
    </p:spTree>
    <p:extLst>
      <p:ext uri="{BB962C8B-B14F-4D97-AF65-F5344CB8AC3E}">
        <p14:creationId xmlns:p14="http://schemas.microsoft.com/office/powerpoint/2010/main" val="315945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Current Uses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173018"/>
            <a:ext cx="9947275" cy="5084907"/>
          </a:xfrm>
        </p:spPr>
        <p:txBody>
          <a:bodyPr>
            <a:normAutofit/>
          </a:bodyPr>
          <a:lstStyle/>
          <a:p>
            <a:r>
              <a:rPr lang="en-US" dirty="0"/>
              <a:t>Widely used across industries for decision-making based on real-time data.</a:t>
            </a:r>
          </a:p>
          <a:p>
            <a:r>
              <a:rPr lang="en-US" dirty="0"/>
              <a:t>Commonly used for creating interactive dashboards, reports, and sharing insights across organizations.</a:t>
            </a:r>
          </a:p>
          <a:p>
            <a:r>
              <a:rPr lang="en-US" dirty="0"/>
              <a:t>Integration with Microsoft tools like Excel, Azure, and Teams enhances its adoption.</a:t>
            </a:r>
          </a:p>
          <a:p>
            <a:r>
              <a:rPr lang="en-US" dirty="0"/>
              <a:t>Popular in sales, marketing, finance, healthcare, and operations for tracking KPIs, analyzing trends, and making data-driven decisions. </a:t>
            </a:r>
          </a:p>
        </p:txBody>
      </p:sp>
    </p:spTree>
    <p:extLst>
      <p:ext uri="{BB962C8B-B14F-4D97-AF65-F5344CB8AC3E}">
        <p14:creationId xmlns:p14="http://schemas.microsoft.com/office/powerpoint/2010/main" val="377634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16494</TotalTime>
  <Words>1387</Words>
  <Application>Microsoft Office PowerPoint</Application>
  <PresentationFormat>Widescreen</PresentationFormat>
  <Paragraphs>195</Paragraphs>
  <Slides>31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Power BI - I</vt:lpstr>
      <vt:lpstr>What’s a personal goal you’re currently working toward? </vt:lpstr>
      <vt:lpstr>Skills Covered</vt:lpstr>
      <vt:lpstr>Learning Outcomes</vt:lpstr>
      <vt:lpstr>Objectives for today</vt:lpstr>
      <vt:lpstr>Introduction to Power BI</vt:lpstr>
      <vt:lpstr>History of Power BI</vt:lpstr>
      <vt:lpstr>Purpose</vt:lpstr>
      <vt:lpstr>Current Uses</vt:lpstr>
      <vt:lpstr>PowerPoint Presentation</vt:lpstr>
      <vt:lpstr>Business Intelligence</vt:lpstr>
      <vt:lpstr>Why are Visualizations important?</vt:lpstr>
      <vt:lpstr>What we will cover in demo</vt:lpstr>
      <vt:lpstr>Hands-on activity over a dataset</vt:lpstr>
      <vt:lpstr>Next up:</vt:lpstr>
      <vt:lpstr>Report vs Dashboard</vt:lpstr>
      <vt:lpstr>PowerPoint Presentation</vt:lpstr>
      <vt:lpstr>PowerPoint Presentation</vt:lpstr>
      <vt:lpstr>File formats</vt:lpstr>
      <vt:lpstr>File formats</vt:lpstr>
      <vt:lpstr>PowerPoint Presentation</vt:lpstr>
      <vt:lpstr>Let’s move to interface now!</vt:lpstr>
      <vt:lpstr>Hands-on Activity</vt:lpstr>
      <vt:lpstr>Objectives</vt:lpstr>
      <vt:lpstr>Step 1 - Importing Data</vt:lpstr>
      <vt:lpstr>Step 2 - Data Cleaning</vt:lpstr>
      <vt:lpstr>Step 3 - Creating Visuals</vt:lpstr>
      <vt:lpstr>Step 4 - Building the Dashboard</vt:lpstr>
      <vt:lpstr>Step 5 - Explore and Share</vt:lpstr>
      <vt:lpstr>Resources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57</cp:revision>
  <dcterms:created xsi:type="dcterms:W3CDTF">2024-01-06T06:44:34Z</dcterms:created>
  <dcterms:modified xsi:type="dcterms:W3CDTF">2024-10-16T00:45:51Z</dcterms:modified>
</cp:coreProperties>
</file>