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bf02f66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bf02f66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20375" y="1029750"/>
            <a:ext cx="8201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Project Proposal:</a:t>
            </a:r>
            <a:r>
              <a:rPr lang="en" sz="3200">
                <a:latin typeface="Lexend"/>
                <a:ea typeface="Lexend"/>
                <a:cs typeface="Lexend"/>
                <a:sym typeface="Lexend"/>
              </a:rPr>
              <a:t> Reinforcement Learning for Test Input Generation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244050" y="3585825"/>
            <a:ext cx="74778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Devi Eswar Kumar Damerla - M15804909</a:t>
            </a:r>
            <a:endParaRPr b="1" sz="2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304425"/>
            <a:ext cx="6364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Motivation for the project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114250"/>
            <a:ext cx="79218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Get Excited About Property-Based Testing</a:t>
            </a:r>
            <a:r>
              <a:rPr b="0" lang="en" sz="1600">
                <a:latin typeface="Lexend"/>
                <a:ea typeface="Lexend"/>
                <a:cs typeface="Lexend"/>
                <a:sym typeface="Lexend"/>
              </a:rPr>
              <a:t>: Property-based testing is like a super tool for the project. It helps you automatically generate different tests, try out lots of inputs, find problems quickly, and easily fit into your development process.</a:t>
            </a:r>
            <a:endParaRPr b="0"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Test Everything Thoroughly</a:t>
            </a:r>
            <a:r>
              <a:rPr b="0" lang="en" sz="1600">
                <a:latin typeface="Lexend"/>
                <a:ea typeface="Lexend"/>
                <a:cs typeface="Lexend"/>
                <a:sym typeface="Lexend"/>
              </a:rPr>
              <a:t>: With property-based testing, you can check your software in a really thorough way. It looks at many different situations to make sure your software works well in all of them.</a:t>
            </a:r>
            <a:endParaRPr b="0"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Find Sneaky Issues</a:t>
            </a:r>
            <a:r>
              <a:rPr b="0" lang="en" sz="1600">
                <a:latin typeface="Lexend"/>
                <a:ea typeface="Lexend"/>
                <a:cs typeface="Lexend"/>
                <a:sym typeface="Lexend"/>
              </a:rPr>
              <a:t>: Property-based testing is great at finding sneaky problems that could happen. It's like having a detective for your software, making sure it's safe and works the way it should.</a:t>
            </a:r>
            <a:endParaRPr b="0" sz="16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707650" y="676950"/>
            <a:ext cx="3930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2729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The challenge of software testing  lies in generating a wide range of valid test inputs. The Conventional approaches are frequently struggling to 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➔"/>
            </a:pP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Create a diverse set of inputs that meet “strict validity requirements”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Lexend"/>
              <a:buChar char="➔"/>
            </a:pPr>
            <a:r>
              <a:rPr b="1"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Generate useful test inputs is “time-consuming and lacks efficiency”.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470450"/>
            <a:ext cx="8631600" cy="4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Proposed Work:</a:t>
            </a:r>
            <a:endParaRPr sz="32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In this project, i propose a novel approach to address the challenges of generating diverse and valid test inputs using reinforcement learning (RL).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Reinforcement learning is a machine learning technique where an agent learns to make a sequence of decisions to maximize a reward.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marR="2160549" rtl="0" algn="just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The core technique i propose in this project is named as "RLInputGen."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marR="2160549" rtl="0" algn="just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The core idea behind RLInputGen is to adaptively adjust the choices made within a test input generator during the testing process.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216054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marR="2160549" rtl="0" algn="just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Through RL, the generator learns how to produce diverse and valid inputs by maximizing the probability of generating new test inputs that satisfy specific validity constraints.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grpSp>
        <p:nvGrpSpPr>
          <p:cNvPr id="93" name="Google Shape;93;p16"/>
          <p:cNvGrpSpPr/>
          <p:nvPr/>
        </p:nvGrpSpPr>
        <p:grpSpPr>
          <a:xfrm>
            <a:off x="6781400" y="2464020"/>
            <a:ext cx="2212050" cy="2177826"/>
            <a:chOff x="6803275" y="395363"/>
            <a:chExt cx="2212050" cy="2537076"/>
          </a:xfrm>
        </p:grpSpPr>
        <p:pic>
          <p:nvPicPr>
            <p:cNvPr id="94" name="Google Shape;9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5" name="Google Shape;95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RLInputGen</a:t>
              </a:r>
              <a:endParaRPr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just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Lexend"/>
                  <a:ea typeface="Lexend"/>
                  <a:cs typeface="Lexend"/>
                  <a:sym typeface="Lexend"/>
                </a:rPr>
                <a:t>Utilizes reinforcement learning to guide the generation of test inputs, making it more effective and efficient.</a:t>
              </a:r>
              <a:endParaRPr b="1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Evaluation Plan:</a:t>
            </a:r>
            <a:endParaRPr sz="32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Evaluating the effectiveness of the proposed technique RLInputGen, is crucial to project's success.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The evaluation will focus on assessing the performance and competence of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RLInputGen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in generating diverse and valid test inputs.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This also involves conducting comparative studies against existing methods and using real-world benchmark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430550" y="294200"/>
            <a:ext cx="6364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Milestones: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339650" y="1062200"/>
            <a:ext cx="82893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Lexend"/>
                <a:ea typeface="Lexend"/>
                <a:cs typeface="Lexend"/>
                <a:sym typeface="Lexend"/>
              </a:rPr>
              <a:t>Timeline :</a:t>
            </a:r>
            <a:endParaRPr b="0" sz="16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4020187" y="1863400"/>
            <a:ext cx="2508264" cy="1730375"/>
            <a:chOff x="4299437" y="1856274"/>
            <a:chExt cx="2508264" cy="1730375"/>
          </a:xfrm>
        </p:grpSpPr>
        <p:sp>
          <p:nvSpPr>
            <p:cNvPr id="109" name="Google Shape;109;p1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8"/>
            <p:cNvGrpSpPr/>
            <p:nvPr/>
          </p:nvGrpSpPr>
          <p:grpSpPr>
            <a:xfrm>
              <a:off x="4299437" y="1856274"/>
              <a:ext cx="2501400" cy="1730375"/>
              <a:chOff x="4299437" y="1856274"/>
              <a:chExt cx="2501400" cy="1730375"/>
            </a:xfrm>
          </p:grpSpPr>
          <p:grpSp>
            <p:nvGrpSpPr>
              <p:cNvPr id="111" name="Google Shape;111;p1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2" name="Google Shape;112;p1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3" name="Google Shape;113;p1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" name="Google Shape;114;p18"/>
              <p:cNvSpPr txBox="1"/>
              <p:nvPr/>
            </p:nvSpPr>
            <p:spPr>
              <a:xfrm>
                <a:off x="4526675" y="3215249"/>
                <a:ext cx="84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12th Nov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8"/>
              <p:cNvSpPr txBox="1"/>
              <p:nvPr/>
            </p:nvSpPr>
            <p:spPr>
              <a:xfrm>
                <a:off x="4299437" y="1856274"/>
                <a:ext cx="2501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Lexend"/>
                    <a:ea typeface="Lexend"/>
                    <a:cs typeface="Lexend"/>
                    <a:sym typeface="Lexend"/>
                  </a:rPr>
                  <a:t>RLCheck Implementation and Evaluation</a:t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Lexend"/>
                    <a:ea typeface="Lexend"/>
                    <a:cs typeface="Lexend"/>
                    <a:sym typeface="Lexend"/>
                  </a:rPr>
                  <a:t>Development of RLCheck, the reinforcement learning-based tool for test input generation.Integration with property-based</a:t>
                </a:r>
                <a:r>
                  <a:rPr lang="en" sz="800">
                    <a:latin typeface="Lexend"/>
                    <a:ea typeface="Lexend"/>
                    <a:cs typeface="Lexend"/>
                    <a:sym typeface="Lexend"/>
                  </a:rPr>
                  <a:t> </a:t>
                </a:r>
                <a:r>
                  <a:rPr lang="en" sz="800">
                    <a:latin typeface="Lexend"/>
                    <a:ea typeface="Lexend"/>
                    <a:cs typeface="Lexend"/>
                    <a:sym typeface="Lexend"/>
                  </a:rPr>
                  <a:t>testing frameworks.Comparison with existing methods to assess its performance</a:t>
                </a:r>
                <a:endParaRPr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just"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</p:grpSp>
      <p:grpSp>
        <p:nvGrpSpPr>
          <p:cNvPr id="116" name="Google Shape;116;p18"/>
          <p:cNvGrpSpPr/>
          <p:nvPr/>
        </p:nvGrpSpPr>
        <p:grpSpPr>
          <a:xfrm>
            <a:off x="6136074" y="2709725"/>
            <a:ext cx="2721151" cy="1735651"/>
            <a:chOff x="6435799" y="2702599"/>
            <a:chExt cx="2721151" cy="1735651"/>
          </a:xfrm>
        </p:grpSpPr>
        <p:sp>
          <p:nvSpPr>
            <p:cNvPr id="117" name="Google Shape;117;p1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8"/>
            <p:cNvGrpSpPr/>
            <p:nvPr/>
          </p:nvGrpSpPr>
          <p:grpSpPr>
            <a:xfrm>
              <a:off x="6435799" y="2702599"/>
              <a:ext cx="2494574" cy="1735651"/>
              <a:chOff x="6435799" y="2702599"/>
              <a:chExt cx="2494574" cy="1735651"/>
            </a:xfrm>
          </p:grpSpPr>
          <p:grpSp>
            <p:nvGrpSpPr>
              <p:cNvPr id="119" name="Google Shape;119;p1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0" name="Google Shape;120;p1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" name="Google Shape;121;p1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" name="Google Shape;122;p18"/>
              <p:cNvSpPr txBox="1"/>
              <p:nvPr/>
            </p:nvSpPr>
            <p:spPr>
              <a:xfrm>
                <a:off x="6435799" y="2702599"/>
                <a:ext cx="859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25th Nov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" name="Google Shape;123;p1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Lexend"/>
                    <a:ea typeface="Lexend"/>
                    <a:cs typeface="Lexend"/>
                    <a:sym typeface="Lexend"/>
                  </a:rPr>
                  <a:t>Data Analysis, Findings and Final Presentation Draft</a:t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Lexend"/>
                    <a:ea typeface="Lexend"/>
                    <a:cs typeface="Lexend"/>
                    <a:sym typeface="Lexend"/>
                  </a:rPr>
                  <a:t>Analysis of experiment results and identification of trends and patterns.Preparation of a presentation summarizing the research findings.</a:t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</p:grpSp>
      <p:grpSp>
        <p:nvGrpSpPr>
          <p:cNvPr id="124" name="Google Shape;124;p18"/>
          <p:cNvGrpSpPr/>
          <p:nvPr/>
        </p:nvGrpSpPr>
        <p:grpSpPr>
          <a:xfrm>
            <a:off x="257691" y="1864914"/>
            <a:ext cx="2580731" cy="1728863"/>
            <a:chOff x="495991" y="1857800"/>
            <a:chExt cx="2580731" cy="1728863"/>
          </a:xfrm>
        </p:grpSpPr>
        <p:sp>
          <p:nvSpPr>
            <p:cNvPr id="125" name="Google Shape;125;p1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27" name="Google Shape;127;p1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15th Oct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8" name="Google Shape;128;p1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9" name="Google Shape;129;p1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0" name="Google Shape;130;p1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1" name="Google Shape;131;p1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Lexend"/>
                    <a:ea typeface="Lexend"/>
                    <a:cs typeface="Lexend"/>
                    <a:sym typeface="Lexend"/>
                  </a:rPr>
                  <a:t>Literature Review and Research Design</a:t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Lexend"/>
                    <a:ea typeface="Lexend"/>
                    <a:cs typeface="Lexend"/>
                    <a:sym typeface="Lexend"/>
                  </a:rPr>
                  <a:t>Comprehensive review of existing literature on property-based testing and reinforcement learning.</a:t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</p:grpSp>
      <p:grpSp>
        <p:nvGrpSpPr>
          <p:cNvPr id="132" name="Google Shape;132;p18"/>
          <p:cNvGrpSpPr/>
          <p:nvPr/>
        </p:nvGrpSpPr>
        <p:grpSpPr>
          <a:xfrm>
            <a:off x="2266850" y="2709725"/>
            <a:ext cx="2501350" cy="1735651"/>
            <a:chOff x="2525600" y="2702599"/>
            <a:chExt cx="2501350" cy="1735651"/>
          </a:xfrm>
        </p:grpSpPr>
        <p:sp>
          <p:nvSpPr>
            <p:cNvPr id="133" name="Google Shape;133;p1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" name="Google Shape;134;p18"/>
            <p:cNvGrpSpPr/>
            <p:nvPr/>
          </p:nvGrpSpPr>
          <p:grpSpPr>
            <a:xfrm>
              <a:off x="2525600" y="2702599"/>
              <a:ext cx="2501350" cy="1735651"/>
              <a:chOff x="2525600" y="2702599"/>
              <a:chExt cx="2501350" cy="1735651"/>
            </a:xfrm>
          </p:grpSpPr>
          <p:sp>
            <p:nvSpPr>
              <p:cNvPr id="135" name="Google Shape;135;p18"/>
              <p:cNvSpPr txBox="1"/>
              <p:nvPr/>
            </p:nvSpPr>
            <p:spPr>
              <a:xfrm>
                <a:off x="2525600" y="2702599"/>
                <a:ext cx="816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22th Oct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6" name="Google Shape;136;p1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7" name="Google Shape;137;p1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8" name="Google Shape;138;p1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" name="Google Shape;139;p1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Lexend"/>
                    <a:ea typeface="Lexend"/>
                    <a:cs typeface="Lexend"/>
                    <a:sym typeface="Lexend"/>
                  </a:rPr>
                  <a:t>Data Collection and Preprocessing</a:t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100"/>
                  <a:buFont typeface="Arial"/>
                  <a:buNone/>
                </a:pPr>
                <a:r>
                  <a:rPr lang="en" sz="800">
                    <a:latin typeface="Lexend"/>
                    <a:ea typeface="Lexend"/>
                    <a:cs typeface="Lexend"/>
                    <a:sym typeface="Lexend"/>
                  </a:rPr>
                  <a:t>Collection of datasets and tools required for experimentation.Preprocessing of data to prepare it for RLCheck implementation</a:t>
                </a:r>
                <a:endParaRPr sz="800">
                  <a:latin typeface="Lexend"/>
                  <a:ea typeface="Lexend"/>
                  <a:cs typeface="Lexend"/>
                  <a:sym typeface="Lexend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75" y="162725"/>
            <a:ext cx="82140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5" name="Google Shape;145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1034425" y="687400"/>
            <a:ext cx="5253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References</a:t>
            </a:r>
            <a:endParaRPr b="1" sz="3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19"/>
          <p:cNvSpPr txBox="1"/>
          <p:nvPr>
            <p:ph idx="4294967295" type="body"/>
          </p:nvPr>
        </p:nvSpPr>
        <p:spPr>
          <a:xfrm>
            <a:off x="1147100" y="1377475"/>
            <a:ext cx="6267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"/>
              <a:buChar char="➔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Reddy, Sameer, et al. "Quickly generating diverse valid test inputs with reinforcement learning." 2020 IEEE/ACM 42nd International Conference on Software Engineering (ICSE). IEEE, 2020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Lexend"/>
              <a:buChar char="➔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CláudioAmaral,MárioFlorido,andVítorSantosCosta.2014. PrologCheckproperty-basedtestinginProlog.In International Symposiumon Functional and Logic Programming.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624753"/>
            <a:ext cx="4254600" cy="372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3" name="Google Shape;153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2783850" y="929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Thank You</a:t>
            </a:r>
            <a:endParaRPr b="1" sz="32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2917000" y="1755003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Any Questions….?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