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8" r:id="rId29"/>
    <p:sldId id="283" r:id="rId30"/>
    <p:sldId id="284" r:id="rId31"/>
    <p:sldId id="285" r:id="rId32"/>
    <p:sldId id="289" r:id="rId33"/>
    <p:sldId id="286" r:id="rId34"/>
    <p:sldId id="290" r:id="rId35"/>
    <p:sldId id="28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78" d="100"/>
          <a:sy n="78" d="100"/>
        </p:scale>
        <p:origin x="1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vika\Desktop\MCA\Trainity\Car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vika\Desktop\MCA\Trainity\Car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vika\Desktop\MCA\Trainity\Car_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[Car_data.xlsx]Insight task 4!PivotTable3</c:name>
    <c:fmtId val="9"/>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hi-IN"/>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hi-IN"/>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hi-IN"/>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hi-IN"/>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'Insight task 4'!$F$1</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'Insight task 4'!$E$2:$E$50</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'Insight task 4'!$F$2:$F$50</c:f>
              <c:numCache>
                <c:formatCode>General</c:formatCode>
                <c:ptCount val="48"/>
                <c:pt idx="0">
                  <c:v>34887.5873015873</c:v>
                </c:pt>
                <c:pt idx="1">
                  <c:v>61600</c:v>
                </c:pt>
                <c:pt idx="2">
                  <c:v>197910.37634408602</c:v>
                </c:pt>
                <c:pt idx="3">
                  <c:v>53452.112804878052</c:v>
                </c:pt>
                <c:pt idx="4">
                  <c:v>247169.32432432432</c:v>
                </c:pt>
                <c:pt idx="5">
                  <c:v>61546.763473053892</c:v>
                </c:pt>
                <c:pt idx="6">
                  <c:v>1757223.6666666667</c:v>
                </c:pt>
                <c:pt idx="7">
                  <c:v>28206.612244897959</c:v>
                </c:pt>
                <c:pt idx="8">
                  <c:v>56231.317380352644</c:v>
                </c:pt>
                <c:pt idx="9">
                  <c:v>28350.385574354408</c:v>
                </c:pt>
                <c:pt idx="10">
                  <c:v>26722.962566844919</c:v>
                </c:pt>
                <c:pt idx="11">
                  <c:v>22390.059105431308</c:v>
                </c:pt>
                <c:pt idx="12">
                  <c:v>238218.84057971014</c:v>
                </c:pt>
                <c:pt idx="13">
                  <c:v>22670.241935483871</c:v>
                </c:pt>
                <c:pt idx="14">
                  <c:v>27399.266742338252</c:v>
                </c:pt>
                <c:pt idx="15">
                  <c:v>46616.666666666664</c:v>
                </c:pt>
                <c:pt idx="16">
                  <c:v>30493.299029126214</c:v>
                </c:pt>
                <c:pt idx="17">
                  <c:v>26674.340757238308</c:v>
                </c:pt>
                <c:pt idx="18">
                  <c:v>36464.411764705881</c:v>
                </c:pt>
                <c:pt idx="19">
                  <c:v>24597.036303630364</c:v>
                </c:pt>
                <c:pt idx="20">
                  <c:v>42394.21212121212</c:v>
                </c:pt>
                <c:pt idx="21">
                  <c:v>25310.173160173159</c:v>
                </c:pt>
                <c:pt idx="22">
                  <c:v>331567.30769230769</c:v>
                </c:pt>
                <c:pt idx="23">
                  <c:v>67823.216783216776</c:v>
                </c:pt>
                <c:pt idx="24">
                  <c:v>47549.069306930694</c:v>
                </c:pt>
                <c:pt idx="25">
                  <c:v>42839.829268292684</c:v>
                </c:pt>
                <c:pt idx="26">
                  <c:v>69188.275862068971</c:v>
                </c:pt>
                <c:pt idx="27">
                  <c:v>114207.70689655172</c:v>
                </c:pt>
                <c:pt idx="28">
                  <c:v>546221.875</c:v>
                </c:pt>
                <c:pt idx="29">
                  <c:v>20039.382978723403</c:v>
                </c:pt>
                <c:pt idx="30">
                  <c:v>239805</c:v>
                </c:pt>
                <c:pt idx="31">
                  <c:v>71476.229461756375</c:v>
                </c:pt>
                <c:pt idx="32">
                  <c:v>21240.535211267605</c:v>
                </c:pt>
                <c:pt idx="33">
                  <c:v>28583.431899641579</c:v>
                </c:pt>
                <c:pt idx="34">
                  <c:v>11542.54</c:v>
                </c:pt>
                <c:pt idx="35">
                  <c:v>3122.9024390243903</c:v>
                </c:pt>
                <c:pt idx="36">
                  <c:v>19321.548387096773</c:v>
                </c:pt>
                <c:pt idx="37">
                  <c:v>101622.39705882352</c:v>
                </c:pt>
                <c:pt idx="38">
                  <c:v>351130.6451612903</c:v>
                </c:pt>
                <c:pt idx="39">
                  <c:v>27413.504504504504</c:v>
                </c:pt>
                <c:pt idx="40">
                  <c:v>19932.5</c:v>
                </c:pt>
                <c:pt idx="41">
                  <c:v>213323.33333333334</c:v>
                </c:pt>
                <c:pt idx="42">
                  <c:v>24827.50390625</c:v>
                </c:pt>
                <c:pt idx="43">
                  <c:v>17900.956896551725</c:v>
                </c:pt>
                <c:pt idx="44">
                  <c:v>85255.555555555562</c:v>
                </c:pt>
                <c:pt idx="45">
                  <c:v>29030.016085790885</c:v>
                </c:pt>
                <c:pt idx="46">
                  <c:v>28102.380716934487</c:v>
                </c:pt>
                <c:pt idx="47">
                  <c:v>28541.160142348755</c:v>
                </c:pt>
              </c:numCache>
            </c:numRef>
          </c:val>
          <c:extLst>
            <c:ext xmlns:c16="http://schemas.microsoft.com/office/drawing/2014/chart" uri="{C3380CC4-5D6E-409C-BE32-E72D297353CC}">
              <c16:uniqueId val="{00000000-3020-4292-822A-F598A82DC8D5}"/>
            </c:ext>
          </c:extLst>
        </c:ser>
        <c:dLbls>
          <c:showLegendKey val="0"/>
          <c:showVal val="0"/>
          <c:showCatName val="0"/>
          <c:showSerName val="0"/>
          <c:showPercent val="0"/>
          <c:showBubbleSize val="0"/>
        </c:dLbls>
        <c:gapWidth val="115"/>
        <c:overlap val="-20"/>
        <c:axId val="570795488"/>
        <c:axId val="570802688"/>
      </c:barChart>
      <c:catAx>
        <c:axId val="57079548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hi-IN"/>
          </a:p>
        </c:txPr>
        <c:crossAx val="570802688"/>
        <c:crosses val="autoZero"/>
        <c:auto val="1"/>
        <c:lblAlgn val="ctr"/>
        <c:lblOffset val="100"/>
        <c:noMultiLvlLbl val="0"/>
      </c:catAx>
      <c:valAx>
        <c:axId val="57080268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hi-IN"/>
          </a:p>
        </c:txPr>
        <c:crossAx val="5707954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hi-I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hi-IN"/>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[Car_data.xlsx]DB Task 1&amp;2!PivotTable1</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Retail Price by Make and vehicle style </a:t>
            </a:r>
          </a:p>
        </c:rich>
      </c:tx>
      <c:layout>
        <c:manualLayout>
          <c:xMode val="edge"/>
          <c:yMode val="edge"/>
          <c:x val="0.16523979957050824"/>
          <c:y val="4.6296296296296294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hi-IN"/>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hi-IN"/>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hi-IN"/>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hi-IN"/>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'DB Task 1&amp;2'!$G$3</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'DB Task 1&amp;2'!$F$4:$F$52</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'DB Task 1&amp;2'!$G$4:$G$52</c:f>
              <c:numCache>
                <c:formatCode>General</c:formatCode>
                <c:ptCount val="48"/>
                <c:pt idx="0">
                  <c:v>8791672</c:v>
                </c:pt>
                <c:pt idx="1">
                  <c:v>308000</c:v>
                </c:pt>
                <c:pt idx="2">
                  <c:v>18405665</c:v>
                </c:pt>
                <c:pt idx="3">
                  <c:v>17532293</c:v>
                </c:pt>
                <c:pt idx="4">
                  <c:v>18290530</c:v>
                </c:pt>
                <c:pt idx="5">
                  <c:v>20556619</c:v>
                </c:pt>
                <c:pt idx="6">
                  <c:v>5271671</c:v>
                </c:pt>
                <c:pt idx="7">
                  <c:v>5528496</c:v>
                </c:pt>
                <c:pt idx="8">
                  <c:v>22323833</c:v>
                </c:pt>
                <c:pt idx="9">
                  <c:v>31837483</c:v>
                </c:pt>
                <c:pt idx="10">
                  <c:v>4997194</c:v>
                </c:pt>
                <c:pt idx="11">
                  <c:v>14016177</c:v>
                </c:pt>
                <c:pt idx="12">
                  <c:v>16437100</c:v>
                </c:pt>
                <c:pt idx="13">
                  <c:v>1405555</c:v>
                </c:pt>
                <c:pt idx="14">
                  <c:v>24138754</c:v>
                </c:pt>
                <c:pt idx="15">
                  <c:v>139850</c:v>
                </c:pt>
                <c:pt idx="16">
                  <c:v>15704049</c:v>
                </c:pt>
                <c:pt idx="17">
                  <c:v>11976779</c:v>
                </c:pt>
                <c:pt idx="18">
                  <c:v>619895</c:v>
                </c:pt>
                <c:pt idx="19">
                  <c:v>7452902</c:v>
                </c:pt>
                <c:pt idx="20">
                  <c:v>13990090</c:v>
                </c:pt>
                <c:pt idx="21">
                  <c:v>5846650</c:v>
                </c:pt>
                <c:pt idx="22">
                  <c:v>17241500</c:v>
                </c:pt>
                <c:pt idx="23">
                  <c:v>9698720</c:v>
                </c:pt>
                <c:pt idx="24">
                  <c:v>9604912</c:v>
                </c:pt>
                <c:pt idx="25">
                  <c:v>7025732</c:v>
                </c:pt>
                <c:pt idx="26">
                  <c:v>2006460</c:v>
                </c:pt>
                <c:pt idx="27">
                  <c:v>6624047</c:v>
                </c:pt>
                <c:pt idx="28">
                  <c:v>8739550</c:v>
                </c:pt>
                <c:pt idx="29">
                  <c:v>8476659</c:v>
                </c:pt>
                <c:pt idx="30">
                  <c:v>1199025</c:v>
                </c:pt>
                <c:pt idx="31">
                  <c:v>25231109</c:v>
                </c:pt>
                <c:pt idx="32">
                  <c:v>4524234</c:v>
                </c:pt>
                <c:pt idx="33">
                  <c:v>15949555</c:v>
                </c:pt>
                <c:pt idx="34">
                  <c:v>1731381</c:v>
                </c:pt>
                <c:pt idx="35">
                  <c:v>256078</c:v>
                </c:pt>
                <c:pt idx="36">
                  <c:v>3593808</c:v>
                </c:pt>
                <c:pt idx="37">
                  <c:v>13820646</c:v>
                </c:pt>
                <c:pt idx="38">
                  <c:v>10885050</c:v>
                </c:pt>
                <c:pt idx="39">
                  <c:v>3042899</c:v>
                </c:pt>
                <c:pt idx="40">
                  <c:v>1195950</c:v>
                </c:pt>
                <c:pt idx="41">
                  <c:v>639970</c:v>
                </c:pt>
                <c:pt idx="42">
                  <c:v>6355841</c:v>
                </c:pt>
                <c:pt idx="43">
                  <c:v>6229533</c:v>
                </c:pt>
                <c:pt idx="44">
                  <c:v>1534600</c:v>
                </c:pt>
                <c:pt idx="45">
                  <c:v>21656392</c:v>
                </c:pt>
                <c:pt idx="46">
                  <c:v>22734826</c:v>
                </c:pt>
                <c:pt idx="47">
                  <c:v>8020066</c:v>
                </c:pt>
              </c:numCache>
            </c:numRef>
          </c:val>
          <c:extLst>
            <c:ext xmlns:c16="http://schemas.microsoft.com/office/drawing/2014/chart" uri="{C3380CC4-5D6E-409C-BE32-E72D297353CC}">
              <c16:uniqueId val="{00000000-7C32-4A6C-AF41-43AD5DB8DC8F}"/>
            </c:ext>
          </c:extLst>
        </c:ser>
        <c:dLbls>
          <c:showLegendKey val="0"/>
          <c:showVal val="0"/>
          <c:showCatName val="0"/>
          <c:showSerName val="0"/>
          <c:showPercent val="0"/>
          <c:showBubbleSize val="0"/>
        </c:dLbls>
        <c:gapWidth val="150"/>
        <c:overlap val="100"/>
        <c:axId val="72537688"/>
        <c:axId val="72538048"/>
      </c:barChart>
      <c:catAx>
        <c:axId val="725376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hi-IN"/>
          </a:p>
        </c:txPr>
        <c:crossAx val="72538048"/>
        <c:crosses val="autoZero"/>
        <c:auto val="1"/>
        <c:lblAlgn val="ctr"/>
        <c:lblOffset val="100"/>
        <c:noMultiLvlLbl val="0"/>
      </c:catAx>
      <c:valAx>
        <c:axId val="7253804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hi-IN"/>
          </a:p>
        </c:txPr>
        <c:crossAx val="72537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hi-I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hi-IN"/>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[Car_data.xlsx]DB Task 1&amp;2!PivotTable1</c:name>
    <c:fmtId val="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Retail Price by Make and vehicle style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hi-IN"/>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hi-IN"/>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hi-IN"/>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hi-IN"/>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277777777777779"/>
          <c:y val="0.27685185185185179"/>
          <c:w val="0.74102242901455495"/>
          <c:h val="0.39004483814523183"/>
        </c:manualLayout>
      </c:layout>
      <c:barChart>
        <c:barDir val="col"/>
        <c:grouping val="stacked"/>
        <c:varyColors val="0"/>
        <c:ser>
          <c:idx val="0"/>
          <c:order val="0"/>
          <c:tx>
            <c:strRef>
              <c:f>'DB Task 1&amp;2'!$G$3</c:f>
              <c:strCache>
                <c:ptCount val="1"/>
                <c:pt idx="0">
                  <c:v>Total</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'DB Task 1&amp;2'!$F$4:$F$52</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'DB Task 1&amp;2'!$G$4:$G$52</c:f>
              <c:numCache>
                <c:formatCode>General</c:formatCode>
                <c:ptCount val="48"/>
                <c:pt idx="0">
                  <c:v>8791672</c:v>
                </c:pt>
                <c:pt idx="1">
                  <c:v>308000</c:v>
                </c:pt>
                <c:pt idx="2">
                  <c:v>18405665</c:v>
                </c:pt>
                <c:pt idx="3">
                  <c:v>17532293</c:v>
                </c:pt>
                <c:pt idx="4">
                  <c:v>18290530</c:v>
                </c:pt>
                <c:pt idx="5">
                  <c:v>20556619</c:v>
                </c:pt>
                <c:pt idx="6">
                  <c:v>5271671</c:v>
                </c:pt>
                <c:pt idx="7">
                  <c:v>5528496</c:v>
                </c:pt>
                <c:pt idx="8">
                  <c:v>22323833</c:v>
                </c:pt>
                <c:pt idx="9">
                  <c:v>31837483</c:v>
                </c:pt>
                <c:pt idx="10">
                  <c:v>4997194</c:v>
                </c:pt>
                <c:pt idx="11">
                  <c:v>14016177</c:v>
                </c:pt>
                <c:pt idx="12">
                  <c:v>16437100</c:v>
                </c:pt>
                <c:pt idx="13">
                  <c:v>1405555</c:v>
                </c:pt>
                <c:pt idx="14">
                  <c:v>24138754</c:v>
                </c:pt>
                <c:pt idx="15">
                  <c:v>139850</c:v>
                </c:pt>
                <c:pt idx="16">
                  <c:v>15704049</c:v>
                </c:pt>
                <c:pt idx="17">
                  <c:v>11976779</c:v>
                </c:pt>
                <c:pt idx="18">
                  <c:v>619895</c:v>
                </c:pt>
                <c:pt idx="19">
                  <c:v>7452902</c:v>
                </c:pt>
                <c:pt idx="20">
                  <c:v>13990090</c:v>
                </c:pt>
                <c:pt idx="21">
                  <c:v>5846650</c:v>
                </c:pt>
                <c:pt idx="22">
                  <c:v>17241500</c:v>
                </c:pt>
                <c:pt idx="23">
                  <c:v>9698720</c:v>
                </c:pt>
                <c:pt idx="24">
                  <c:v>9604912</c:v>
                </c:pt>
                <c:pt idx="25">
                  <c:v>7025732</c:v>
                </c:pt>
                <c:pt idx="26">
                  <c:v>2006460</c:v>
                </c:pt>
                <c:pt idx="27">
                  <c:v>6624047</c:v>
                </c:pt>
                <c:pt idx="28">
                  <c:v>8739550</c:v>
                </c:pt>
                <c:pt idx="29">
                  <c:v>8476659</c:v>
                </c:pt>
                <c:pt idx="30">
                  <c:v>1199025</c:v>
                </c:pt>
                <c:pt idx="31">
                  <c:v>25231109</c:v>
                </c:pt>
                <c:pt idx="32">
                  <c:v>4524234</c:v>
                </c:pt>
                <c:pt idx="33">
                  <c:v>15949555</c:v>
                </c:pt>
                <c:pt idx="34">
                  <c:v>1731381</c:v>
                </c:pt>
                <c:pt idx="35">
                  <c:v>256078</c:v>
                </c:pt>
                <c:pt idx="36">
                  <c:v>3593808</c:v>
                </c:pt>
                <c:pt idx="37">
                  <c:v>13820646</c:v>
                </c:pt>
                <c:pt idx="38">
                  <c:v>10885050</c:v>
                </c:pt>
                <c:pt idx="39">
                  <c:v>3042899</c:v>
                </c:pt>
                <c:pt idx="40">
                  <c:v>1195950</c:v>
                </c:pt>
                <c:pt idx="41">
                  <c:v>639970</c:v>
                </c:pt>
                <c:pt idx="42">
                  <c:v>6355841</c:v>
                </c:pt>
                <c:pt idx="43">
                  <c:v>6229533</c:v>
                </c:pt>
                <c:pt idx="44">
                  <c:v>1534600</c:v>
                </c:pt>
                <c:pt idx="45">
                  <c:v>21656392</c:v>
                </c:pt>
                <c:pt idx="46">
                  <c:v>22734826</c:v>
                </c:pt>
                <c:pt idx="47">
                  <c:v>8020066</c:v>
                </c:pt>
              </c:numCache>
            </c:numRef>
          </c:val>
          <c:extLst>
            <c:ext xmlns:c16="http://schemas.microsoft.com/office/drawing/2014/chart" uri="{C3380CC4-5D6E-409C-BE32-E72D297353CC}">
              <c16:uniqueId val="{00000000-0F57-4783-9E1A-2EF6B39D7486}"/>
            </c:ext>
          </c:extLst>
        </c:ser>
        <c:dLbls>
          <c:showLegendKey val="0"/>
          <c:showVal val="0"/>
          <c:showCatName val="0"/>
          <c:showSerName val="0"/>
          <c:showPercent val="0"/>
          <c:showBubbleSize val="0"/>
        </c:dLbls>
        <c:gapWidth val="150"/>
        <c:overlap val="100"/>
        <c:axId val="72537688"/>
        <c:axId val="72538048"/>
      </c:barChart>
      <c:catAx>
        <c:axId val="725376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hi-IN"/>
          </a:p>
        </c:txPr>
        <c:crossAx val="72538048"/>
        <c:crosses val="autoZero"/>
        <c:auto val="1"/>
        <c:lblAlgn val="ctr"/>
        <c:lblOffset val="100"/>
        <c:noMultiLvlLbl val="0"/>
      </c:catAx>
      <c:valAx>
        <c:axId val="7253804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hi-IN"/>
          </a:p>
        </c:txPr>
        <c:crossAx val="72537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hi-I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hi-IN"/>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i-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D4B23-DCBD-40FB-B6C8-51ED177A1203}" type="datetimeFigureOut">
              <a:rPr lang="hi-IN" smtClean="0"/>
              <a:t>सोमवार, 12 आषाढ़ 1945</a:t>
            </a:fld>
            <a:endParaRPr lang="hi-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i-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i-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C86CA-B00F-4AC3-AB3E-DBF625D0D637}" type="slidenum">
              <a:rPr lang="hi-IN" smtClean="0"/>
              <a:t>‹#›</a:t>
            </a:fld>
            <a:endParaRPr lang="hi-IN"/>
          </a:p>
        </p:txBody>
      </p:sp>
    </p:spTree>
    <p:extLst>
      <p:ext uri="{BB962C8B-B14F-4D97-AF65-F5344CB8AC3E}">
        <p14:creationId xmlns:p14="http://schemas.microsoft.com/office/powerpoint/2010/main" val="3379481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97EA5E-3D8F-420D-AC23-72371A288550}" type="datetime1">
              <a:rPr lang="en-US" smtClean="0"/>
              <a:t>7/3/2023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89E66-945D-43F8-A298-DDCEE92651B3}" type="datetime1">
              <a:rPr lang="en-US" smtClean="0"/>
              <a:t>7/3/2023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1887CF-224F-4CA8-96E7-2E4C93A4BB62}" type="datetime1">
              <a:rPr lang="en-US" smtClean="0"/>
              <a:t>7/3/2023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0FDBB-3C23-44AA-B8A3-85DAEB799D8C}" type="datetime1">
              <a:rPr lang="en-US" smtClean="0"/>
              <a:t>7/3/2023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36A344-D343-45C0-BA10-3DC6B153C1C1}" type="datetime1">
              <a:rPr lang="en-US" smtClean="0"/>
              <a:t>7/3/2023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66ABD6-ABAA-4710-A3A0-3DF280AE7FE0}" type="datetime1">
              <a:rPr lang="en-US" smtClean="0"/>
              <a:t>7/3/2023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E9F1BC-009C-4879-ABEC-B2EBA6755505}" type="datetime1">
              <a:rPr lang="en-US" smtClean="0"/>
              <a:t>7/3/2023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6093DD-18A6-4ACE-94F1-138937DF1231}" type="datetime1">
              <a:rPr lang="en-US" smtClean="0"/>
              <a:t>7/3/2023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0A5BE5F-64E9-4A01-9C2F-2AD6D568CE28}" type="datetime1">
              <a:rPr lang="en-US" smtClean="0"/>
              <a:t>7/3/2023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3A7DC9-63A0-4670-94FA-2B74C185193E}" type="datetime1">
              <a:rPr lang="en-US" smtClean="0"/>
              <a:t>7/3/2023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1CDBED-09A7-4B03-9847-2A11EB215E62}" type="datetime1">
              <a:rPr lang="en-US" smtClean="0"/>
              <a:t>7/3/2023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1F27B8F-6BA8-49CC-A5E1-1BBD30A5A258}" type="datetime1">
              <a:rPr lang="en-US" smtClean="0"/>
              <a:t>7/3/2023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www.loom.com/share/df7a1b06acfd4e85a02158f27ece7e12" TargetMode="External"/><Relationship Id="rId3" Type="http://schemas.openxmlformats.org/officeDocument/2006/relationships/image" Target="../media/image24.jfif"/><Relationship Id="rId7" Type="http://schemas.openxmlformats.org/officeDocument/2006/relationships/hyperlink" Target="https://www.loom.com/share/3fc006f901f54e22aa1481660edd8b78" TargetMode="External"/><Relationship Id="rId2" Type="http://schemas.openxmlformats.org/officeDocument/2006/relationships/image" Target="../media/image23.jpg"/><Relationship Id="rId1" Type="http://schemas.openxmlformats.org/officeDocument/2006/relationships/slideLayout" Target="../slideLayouts/slideLayout2.xml"/><Relationship Id="rId6" Type="http://schemas.openxmlformats.org/officeDocument/2006/relationships/hyperlink" Target="https://www.loom.com/share/7c6f2dea861846ec9f38f0ea35b1c852" TargetMode="External"/><Relationship Id="rId5" Type="http://schemas.openxmlformats.org/officeDocument/2006/relationships/hyperlink" Target="https://www.loom.com/share/69ccaf92be9a46b2be272df5f9beb858" TargetMode="External"/><Relationship Id="rId4" Type="http://schemas.openxmlformats.org/officeDocument/2006/relationships/hyperlink" Target="https://www.loom.com/share/c1fb98b81d3741a99df1c6e5c9171d6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7711-29A5-447D-C0AD-84CCAEA9B0C3}"/>
              </a:ext>
            </a:extLst>
          </p:cNvPr>
          <p:cNvSpPr>
            <a:spLocks noGrp="1"/>
          </p:cNvSpPr>
          <p:nvPr>
            <p:ph type="ctrTitle"/>
          </p:nvPr>
        </p:nvSpPr>
        <p:spPr>
          <a:xfrm>
            <a:off x="2611808" y="2952171"/>
            <a:ext cx="5518066" cy="2268559"/>
          </a:xfrm>
        </p:spPr>
        <p:txBody>
          <a:bodyPr>
            <a:noAutofit/>
          </a:bodyPr>
          <a:lstStyle/>
          <a:p>
            <a:r>
              <a:rPr lang="en-US" sz="4400" dirty="0">
                <a:latin typeface="Algerian" panose="04020705040A02060702" pitchFamily="82" charset="0"/>
              </a:rPr>
              <a:t>Analyzing The Impact Of Car Features On Price And Profitability</a:t>
            </a:r>
            <a:endParaRPr lang="hi-IN" sz="4400" dirty="0">
              <a:latin typeface="Algerian" panose="04020705040A02060702" pitchFamily="82" charset="0"/>
            </a:endParaRPr>
          </a:p>
        </p:txBody>
      </p:sp>
      <p:sp>
        <p:nvSpPr>
          <p:cNvPr id="3" name="Subtitle 2">
            <a:extLst>
              <a:ext uri="{FF2B5EF4-FFF2-40B4-BE49-F238E27FC236}">
                <a16:creationId xmlns:a16="http://schemas.microsoft.com/office/drawing/2014/main" id="{A16708F9-2B70-096D-BB6F-710FF45F2116}"/>
              </a:ext>
            </a:extLst>
          </p:cNvPr>
          <p:cNvSpPr>
            <a:spLocks noGrp="1"/>
          </p:cNvSpPr>
          <p:nvPr>
            <p:ph type="subTitle" idx="1"/>
          </p:nvPr>
        </p:nvSpPr>
        <p:spPr>
          <a:xfrm>
            <a:off x="2692041" y="1618735"/>
            <a:ext cx="5357600" cy="1204784"/>
          </a:xfrm>
        </p:spPr>
        <p:txBody>
          <a:bodyPr>
            <a:normAutofit/>
          </a:bodyPr>
          <a:lstStyle/>
          <a:p>
            <a:r>
              <a:rPr lang="en-US" sz="2800" dirty="0">
                <a:latin typeface="Algerian" panose="04020705040A02060702" pitchFamily="82" charset="0"/>
              </a:rPr>
              <a:t>Final Project - 3</a:t>
            </a:r>
            <a:endParaRPr lang="hi-IN" sz="2800" dirty="0">
              <a:latin typeface="Algerian" panose="04020705040A02060702" pitchFamily="82" charset="0"/>
            </a:endParaRPr>
          </a:p>
        </p:txBody>
      </p:sp>
    </p:spTree>
    <p:extLst>
      <p:ext uri="{BB962C8B-B14F-4D97-AF65-F5344CB8AC3E}">
        <p14:creationId xmlns:p14="http://schemas.microsoft.com/office/powerpoint/2010/main" val="1534383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C22EF0-B426-8B51-F072-765049D92562}"/>
              </a:ext>
            </a:extLst>
          </p:cNvPr>
          <p:cNvSpPr>
            <a:spLocks noGrp="1"/>
          </p:cNvSpPr>
          <p:nvPr>
            <p:ph idx="1"/>
          </p:nvPr>
        </p:nvSpPr>
        <p:spPr>
          <a:xfrm>
            <a:off x="2773599" y="741405"/>
            <a:ext cx="7796540" cy="5308539"/>
          </a:xfrm>
        </p:spPr>
        <p:txBody>
          <a:bodyPr>
            <a:normAutofit/>
          </a:bodyPr>
          <a:lstStyle/>
          <a:p>
            <a:pPr marL="342900" lvl="0" indent="-342900">
              <a:lnSpc>
                <a:spcPct val="107000"/>
              </a:lnSpc>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Descriptive statistic is used and made frequency table along with it to see the distribution and spread of the data around the mean and the outliers.</a:t>
            </a:r>
          </a:p>
          <a:p>
            <a:pPr marL="342900" lvl="0" indent="-342900">
              <a:lnSpc>
                <a:spcPct val="107000"/>
              </a:lnSpc>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Various Excel formulas, functions and pivot table is used for the calculation and analysis of the variables, if exists, looking for the correlation among them.</a:t>
            </a:r>
          </a:p>
          <a:p>
            <a:pPr marL="342900" lvl="0" indent="-342900">
              <a:lnSpc>
                <a:spcPct val="107000"/>
              </a:lnSpc>
              <a:spcAft>
                <a:spcPts val="800"/>
              </a:spcAft>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Plot various charts or graphs, as applicable for best visualization of the data. </a:t>
            </a:r>
          </a:p>
          <a:p>
            <a:r>
              <a:rPr lang="en-US" sz="1800" kern="100" dirty="0">
                <a:effectLst/>
                <a:ea typeface="Calibri" panose="020F0502020204030204" pitchFamily="34" charset="0"/>
                <a:cs typeface="Mangal" panose="02040503050203030202" pitchFamily="18" charset="0"/>
              </a:rPr>
              <a:t>Charts can create a clearer picture of a set of data values than a table with rows of numbers in it, allowing stakeholders to incorporate this understanding into analysis and future planning.</a:t>
            </a:r>
          </a:p>
          <a:p>
            <a:endParaRPr lang="hi-IN" dirty="0"/>
          </a:p>
        </p:txBody>
      </p:sp>
      <p:sp>
        <p:nvSpPr>
          <p:cNvPr id="4" name="Slide Number Placeholder 3">
            <a:extLst>
              <a:ext uri="{FF2B5EF4-FFF2-40B4-BE49-F238E27FC236}">
                <a16:creationId xmlns:a16="http://schemas.microsoft.com/office/drawing/2014/main" id="{FDE6D5DF-05E1-9F86-C77C-AA7E49C532F1}"/>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961021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23E3-8D2B-263C-B244-AF360CF3D01B}"/>
              </a:ext>
            </a:extLst>
          </p:cNvPr>
          <p:cNvSpPr>
            <a:spLocks noGrp="1"/>
          </p:cNvSpPr>
          <p:nvPr>
            <p:ph type="title"/>
          </p:nvPr>
        </p:nvSpPr>
        <p:spPr/>
        <p:txBody>
          <a:bodyPr>
            <a:normAutofit/>
          </a:bodyPr>
          <a:lstStyle/>
          <a:p>
            <a:r>
              <a:rPr lang="en-US" sz="4800" dirty="0">
                <a:latin typeface="Algerian" panose="04020705040A02060702" pitchFamily="82" charset="0"/>
              </a:rPr>
              <a:t>TECH STACK USED</a:t>
            </a:r>
            <a:endParaRPr lang="hi-IN" sz="4800" dirty="0">
              <a:latin typeface="Algerian" panose="04020705040A02060702" pitchFamily="82" charset="0"/>
            </a:endParaRPr>
          </a:p>
        </p:txBody>
      </p:sp>
      <p:sp>
        <p:nvSpPr>
          <p:cNvPr id="3" name="Content Placeholder 2">
            <a:extLst>
              <a:ext uri="{FF2B5EF4-FFF2-40B4-BE49-F238E27FC236}">
                <a16:creationId xmlns:a16="http://schemas.microsoft.com/office/drawing/2014/main" id="{194130BD-9DA8-266A-9963-1DBE3119936E}"/>
              </a:ext>
            </a:extLst>
          </p:cNvPr>
          <p:cNvSpPr>
            <a:spLocks noGrp="1"/>
          </p:cNvSpPr>
          <p:nvPr>
            <p:ph idx="1"/>
          </p:nvPr>
        </p:nvSpPr>
        <p:spPr>
          <a:xfrm>
            <a:off x="2611808" y="1885285"/>
            <a:ext cx="7796540" cy="3997828"/>
          </a:xfrm>
        </p:spPr>
        <p:txBody>
          <a:bodyPr/>
          <a:lstStyle/>
          <a:p>
            <a:pPr marL="342900" lvl="0" indent="-342900">
              <a:lnSpc>
                <a:spcPct val="107000"/>
              </a:lnSpc>
              <a:buFont typeface="Symbol" panose="05050102010706020507" pitchFamily="18" charset="2"/>
              <a:buChar char=""/>
            </a:pPr>
            <a:r>
              <a:rPr lang="en-US" sz="1800" b="1" kern="100" dirty="0">
                <a:effectLst/>
                <a:ea typeface="Calibri" panose="020F0502020204030204" pitchFamily="34" charset="0"/>
                <a:cs typeface="Mangal" panose="02040503050203030202" pitchFamily="18" charset="0"/>
              </a:rPr>
              <a:t>Microsoft Excel</a:t>
            </a:r>
          </a:p>
          <a:p>
            <a:pPr marL="112712" indent="0">
              <a:lnSpc>
                <a:spcPct val="107000"/>
              </a:lnSpc>
              <a:buNone/>
            </a:pPr>
            <a:r>
              <a:rPr lang="en-US" sz="1800" kern="100" dirty="0">
                <a:effectLst/>
                <a:ea typeface="Calibri" panose="020F0502020204030204" pitchFamily="34" charset="0"/>
                <a:cs typeface="Mangal" panose="02040503050203030202" pitchFamily="18" charset="0"/>
              </a:rPr>
              <a:t>I used Microsoft excel while working on this project. The reason behind using it is because it makes it easier to analyze the dataset. It has various options to conduct in-depth analysis like Analysis tool pack for statistical analysis, pivot table for summarizing data, filters and slicers, charts, and plots for visualization.</a:t>
            </a:r>
          </a:p>
          <a:p>
            <a:pPr marL="342900" lvl="0" indent="-342900">
              <a:lnSpc>
                <a:spcPct val="107000"/>
              </a:lnSpc>
              <a:buFont typeface="Symbol" panose="05050102010706020507" pitchFamily="18" charset="2"/>
              <a:buChar char=""/>
            </a:pPr>
            <a:r>
              <a:rPr lang="en-US" sz="1800" b="1" kern="100" dirty="0">
                <a:effectLst/>
                <a:ea typeface="Calibri" panose="020F0502020204030204" pitchFamily="34" charset="0"/>
                <a:cs typeface="Mangal" panose="02040503050203030202" pitchFamily="18" charset="0"/>
              </a:rPr>
              <a:t>Microsoft PowerPoint</a:t>
            </a:r>
          </a:p>
          <a:p>
            <a:pPr marL="0" lvl="0" indent="0">
              <a:lnSpc>
                <a:spcPct val="107000"/>
              </a:lnSpc>
              <a:buNone/>
            </a:pPr>
            <a:r>
              <a:rPr lang="en-US" sz="1800" kern="100" dirty="0">
                <a:effectLst/>
                <a:ea typeface="Calibri" panose="020F0502020204030204" pitchFamily="34" charset="0"/>
                <a:cs typeface="Mangal" panose="02040503050203030202" pitchFamily="18" charset="0"/>
              </a:rPr>
              <a:t>For preparing the report, I used Power point, as it allows presenters to translate complex ideas, facts, or figures into easily digestible visuals. </a:t>
            </a:r>
          </a:p>
          <a:p>
            <a:endParaRPr lang="hi-IN" dirty="0"/>
          </a:p>
        </p:txBody>
      </p:sp>
      <p:sp>
        <p:nvSpPr>
          <p:cNvPr id="4" name="Slide Number Placeholder 3">
            <a:extLst>
              <a:ext uri="{FF2B5EF4-FFF2-40B4-BE49-F238E27FC236}">
                <a16:creationId xmlns:a16="http://schemas.microsoft.com/office/drawing/2014/main" id="{B7521A74-4C4D-F1AA-5FC2-F77DC9EEB79F}"/>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6" name="Picture 5">
            <a:extLst>
              <a:ext uri="{FF2B5EF4-FFF2-40B4-BE49-F238E27FC236}">
                <a16:creationId xmlns:a16="http://schemas.microsoft.com/office/drawing/2014/main" id="{78714AB9-325F-7415-225B-03ED29025E71}"/>
              </a:ext>
            </a:extLst>
          </p:cNvPr>
          <p:cNvPicPr>
            <a:picLocks noChangeAspect="1"/>
          </p:cNvPicPr>
          <p:nvPr/>
        </p:nvPicPr>
        <p:blipFill>
          <a:blip r:embed="rId2"/>
          <a:stretch>
            <a:fillRect/>
          </a:stretch>
        </p:blipFill>
        <p:spPr>
          <a:xfrm>
            <a:off x="7843335" y="5373411"/>
            <a:ext cx="2565013" cy="1353065"/>
          </a:xfrm>
          <a:prstGeom prst="rect">
            <a:avLst/>
          </a:prstGeom>
        </p:spPr>
      </p:pic>
      <p:pic>
        <p:nvPicPr>
          <p:cNvPr id="8" name="Picture 7">
            <a:extLst>
              <a:ext uri="{FF2B5EF4-FFF2-40B4-BE49-F238E27FC236}">
                <a16:creationId xmlns:a16="http://schemas.microsoft.com/office/drawing/2014/main" id="{4B22CC60-6C73-BBC6-C08F-C2F88C621D6E}"/>
              </a:ext>
            </a:extLst>
          </p:cNvPr>
          <p:cNvPicPr>
            <a:picLocks noChangeAspect="1"/>
          </p:cNvPicPr>
          <p:nvPr/>
        </p:nvPicPr>
        <p:blipFill>
          <a:blip r:embed="rId3"/>
          <a:stretch>
            <a:fillRect/>
          </a:stretch>
        </p:blipFill>
        <p:spPr>
          <a:xfrm>
            <a:off x="695724" y="4950192"/>
            <a:ext cx="1916084" cy="1776284"/>
          </a:xfrm>
          <a:prstGeom prst="rect">
            <a:avLst/>
          </a:prstGeom>
        </p:spPr>
      </p:pic>
    </p:spTree>
    <p:extLst>
      <p:ext uri="{BB962C8B-B14F-4D97-AF65-F5344CB8AC3E}">
        <p14:creationId xmlns:p14="http://schemas.microsoft.com/office/powerpoint/2010/main" val="317617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60A5-6D90-704B-D5BB-74088C63651B}"/>
              </a:ext>
            </a:extLst>
          </p:cNvPr>
          <p:cNvSpPr>
            <a:spLocks noGrp="1"/>
          </p:cNvSpPr>
          <p:nvPr>
            <p:ph type="title"/>
          </p:nvPr>
        </p:nvSpPr>
        <p:spPr/>
        <p:txBody>
          <a:bodyPr>
            <a:normAutofit/>
          </a:bodyPr>
          <a:lstStyle/>
          <a:p>
            <a:r>
              <a:rPr lang="en-US" sz="4800" dirty="0">
                <a:latin typeface="Algerian" panose="04020705040A02060702" pitchFamily="82" charset="0"/>
              </a:rPr>
              <a:t>INSIGHTS</a:t>
            </a:r>
            <a:endParaRPr lang="hi-IN" sz="4800" dirty="0">
              <a:latin typeface="Algerian" panose="04020705040A02060702" pitchFamily="82" charset="0"/>
            </a:endParaRPr>
          </a:p>
        </p:txBody>
      </p:sp>
      <p:sp>
        <p:nvSpPr>
          <p:cNvPr id="3" name="Content Placeholder 2">
            <a:extLst>
              <a:ext uri="{FF2B5EF4-FFF2-40B4-BE49-F238E27FC236}">
                <a16:creationId xmlns:a16="http://schemas.microsoft.com/office/drawing/2014/main" id="{085E5B99-B85A-A0D7-7D59-889B4625DDCA}"/>
              </a:ext>
            </a:extLst>
          </p:cNvPr>
          <p:cNvSpPr>
            <a:spLocks noGrp="1"/>
          </p:cNvSpPr>
          <p:nvPr>
            <p:ph idx="1"/>
          </p:nvPr>
        </p:nvSpPr>
        <p:spPr>
          <a:xfrm>
            <a:off x="2773599" y="1581665"/>
            <a:ext cx="7796540" cy="4468279"/>
          </a:xfrm>
        </p:spPr>
        <p:txBody>
          <a:bodyPr/>
          <a:lstStyle/>
          <a:p>
            <a:pPr marL="0" indent="0" rtl="0">
              <a:spcBef>
                <a:spcPts val="0"/>
              </a:spcBef>
              <a:spcAft>
                <a:spcPts val="0"/>
              </a:spcAft>
              <a:buNone/>
            </a:pPr>
            <a:r>
              <a:rPr lang="en-US" sz="1800" b="1" i="0" u="none" strike="noStrike" dirty="0">
                <a:effectLst/>
              </a:rPr>
              <a:t>Insight Required 1: </a:t>
            </a:r>
            <a:r>
              <a:rPr lang="en-US" sz="1800" b="0" i="0" u="none" strike="noStrike" dirty="0">
                <a:effectLst/>
              </a:rPr>
              <a:t>How does the popularity of a car model vary across different market categories?</a:t>
            </a:r>
            <a:endParaRPr lang="en-US" sz="1800" b="0" dirty="0">
              <a:effectLst/>
            </a:endParaRPr>
          </a:p>
          <a:p>
            <a:pPr marL="342900" lvl="0" indent="-342900" fontAlgn="base">
              <a:buFont typeface="Symbol" panose="05050102010706020507" pitchFamily="18" charset="2"/>
              <a:buChar char=""/>
            </a:pPr>
            <a:r>
              <a:rPr lang="en-US" sz="1800" dirty="0">
                <a:effectLst/>
                <a:ea typeface="Times New Roman" panose="02020603050405020304" pitchFamily="18" charset="0"/>
              </a:rPr>
              <a:t>We created a pivot table that shows the number of car models in each market category and their corresponding popularity scores.</a:t>
            </a:r>
          </a:p>
          <a:p>
            <a:pPr marL="342900" lvl="0" indent="-342900">
              <a:buFont typeface="Symbol" panose="05050102010706020507" pitchFamily="18" charset="2"/>
              <a:buChar char=""/>
            </a:pPr>
            <a:r>
              <a:rPr lang="en-US" sz="1800" dirty="0">
                <a:effectLst/>
                <a:ea typeface="Times New Roman" panose="02020603050405020304" pitchFamily="18" charset="0"/>
              </a:rPr>
              <a:t>The pivot table comes out to be like this as shown.</a:t>
            </a:r>
          </a:p>
          <a:p>
            <a:pPr marL="0" indent="0">
              <a:buNone/>
            </a:pPr>
            <a:br>
              <a:rPr lang="en-US" sz="1800" dirty="0"/>
            </a:br>
            <a:endParaRPr lang="en-US" sz="1800" dirty="0"/>
          </a:p>
          <a:p>
            <a:pPr marL="0" indent="0">
              <a:buNone/>
            </a:pP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96E04E57-1E96-0779-87BD-B1D1EED06D55}"/>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6" name="Picture 5">
            <a:extLst>
              <a:ext uri="{FF2B5EF4-FFF2-40B4-BE49-F238E27FC236}">
                <a16:creationId xmlns:a16="http://schemas.microsoft.com/office/drawing/2014/main" id="{D817F1B2-26E0-B8EC-957A-7FD5C7A5EAF3}"/>
              </a:ext>
            </a:extLst>
          </p:cNvPr>
          <p:cNvPicPr>
            <a:picLocks noChangeAspect="1"/>
          </p:cNvPicPr>
          <p:nvPr/>
        </p:nvPicPr>
        <p:blipFill>
          <a:blip r:embed="rId2"/>
          <a:stretch>
            <a:fillRect/>
          </a:stretch>
        </p:blipFill>
        <p:spPr>
          <a:xfrm>
            <a:off x="3719641" y="4033322"/>
            <a:ext cx="5543550" cy="2486025"/>
          </a:xfrm>
          <a:prstGeom prst="rect">
            <a:avLst/>
          </a:prstGeom>
        </p:spPr>
      </p:pic>
    </p:spTree>
    <p:extLst>
      <p:ext uri="{BB962C8B-B14F-4D97-AF65-F5344CB8AC3E}">
        <p14:creationId xmlns:p14="http://schemas.microsoft.com/office/powerpoint/2010/main" val="3222210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EE35B-75FA-4476-AEE1-69CD3AA0B376}"/>
              </a:ext>
            </a:extLst>
          </p:cNvPr>
          <p:cNvSpPr>
            <a:spLocks noGrp="1"/>
          </p:cNvSpPr>
          <p:nvPr>
            <p:ph idx="1"/>
          </p:nvPr>
        </p:nvSpPr>
        <p:spPr>
          <a:xfrm>
            <a:off x="2773599" y="164593"/>
            <a:ext cx="7796540" cy="6285634"/>
          </a:xfrm>
        </p:spPr>
        <p:txBody>
          <a:bodyPr>
            <a:normAutofit/>
          </a:bodyPr>
          <a:lstStyle/>
          <a:p>
            <a:r>
              <a:rPr lang="en-US" sz="1800" dirty="0">
                <a:effectLst/>
                <a:ea typeface="Times New Roman" panose="02020603050405020304" pitchFamily="18" charset="0"/>
              </a:rPr>
              <a:t>We then made a combo chart out of the data given and inferred that crossover, flex fuel diesel type cars have the most popularity.</a:t>
            </a:r>
          </a:p>
          <a:p>
            <a:pPr marL="0" indent="0">
              <a:buNone/>
            </a:pPr>
            <a:endParaRPr lang="en-US" sz="1800" dirty="0">
              <a:effectLst/>
              <a:ea typeface="Times New Roman" panose="02020603050405020304" pitchFamily="18" charset="0"/>
            </a:endParaRPr>
          </a:p>
          <a:p>
            <a:pPr marL="0" indent="0">
              <a:buNone/>
            </a:pPr>
            <a:endParaRPr lang="en-US" sz="1800" dirty="0">
              <a:ea typeface="Times New Roman" panose="02020603050405020304" pitchFamily="18" charset="0"/>
            </a:endParaRPr>
          </a:p>
          <a:p>
            <a:pPr marL="0" indent="0">
              <a:buNone/>
            </a:pPr>
            <a:endParaRPr lang="en-US" sz="1800" dirty="0">
              <a:ea typeface="Times New Roman" panose="02020603050405020304" pitchFamily="18" charset="0"/>
            </a:endParaRPr>
          </a:p>
          <a:p>
            <a:pPr marL="0" indent="0">
              <a:buNone/>
            </a:pPr>
            <a:endParaRPr lang="en-US" sz="1800" dirty="0">
              <a:ea typeface="Times New Roman" panose="02020603050405020304" pitchFamily="18" charset="0"/>
            </a:endParaRPr>
          </a:p>
          <a:p>
            <a:pPr marL="0" indent="0">
              <a:buNone/>
            </a:pPr>
            <a:endParaRPr lang="en-US" sz="1800" dirty="0">
              <a:effectLst/>
              <a:ea typeface="Times New Roman" panose="02020603050405020304" pitchFamily="18" charset="0"/>
            </a:endParaRPr>
          </a:p>
          <a:p>
            <a:pPr marL="0" indent="0">
              <a:buNone/>
            </a:pPr>
            <a:endParaRPr lang="en-US" sz="1800" dirty="0">
              <a:effectLst/>
              <a:ea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Market category: </a:t>
            </a:r>
            <a:r>
              <a:rPr lang="en-US" sz="1800" kern="0" dirty="0">
                <a:effectLst/>
                <a:ea typeface="Times New Roman" panose="02020603050405020304" pitchFamily="18" charset="0"/>
                <a:cs typeface="Calibri" panose="020F0502020204030204" pitchFamily="34" charset="0"/>
              </a:rPr>
              <a:t>Performance, Hybrid has the least popularity. </a:t>
            </a:r>
            <a:endParaRPr lang="en-US" sz="1800" kern="100" dirty="0">
              <a:effectLst/>
              <a:ea typeface="Calibri" panose="020F0502020204030204" pitchFamily="34" charset="0"/>
              <a:cs typeface="Mangal" panose="02040503050203030202" pitchFamily="18" charset="0"/>
            </a:endParaRPr>
          </a:p>
          <a:p>
            <a:pPr marL="342900" lvl="0" indent="-342900">
              <a:buFont typeface="Symbol" panose="05050102010706020507" pitchFamily="18" charset="2"/>
              <a:buChar char=""/>
            </a:pPr>
            <a:r>
              <a:rPr lang="en-US" sz="1800" dirty="0">
                <a:effectLst/>
                <a:ea typeface="Times New Roman" panose="02020603050405020304" pitchFamily="18" charset="0"/>
              </a:rPr>
              <a:t>It was seen that with increase in market category count popularity also increases, which implies those cars that have market category count more has more popularity.</a:t>
            </a:r>
          </a:p>
        </p:txBody>
      </p:sp>
      <p:sp>
        <p:nvSpPr>
          <p:cNvPr id="4" name="Slide Number Placeholder 3">
            <a:extLst>
              <a:ext uri="{FF2B5EF4-FFF2-40B4-BE49-F238E27FC236}">
                <a16:creationId xmlns:a16="http://schemas.microsoft.com/office/drawing/2014/main" id="{02DF086F-B032-3271-1B3B-C5DEA70E982C}"/>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9" name="Picture 8">
            <a:extLst>
              <a:ext uri="{FF2B5EF4-FFF2-40B4-BE49-F238E27FC236}">
                <a16:creationId xmlns:a16="http://schemas.microsoft.com/office/drawing/2014/main" id="{8AD8E59A-9EDC-87DE-12CB-19C85A19E2B7}"/>
              </a:ext>
            </a:extLst>
          </p:cNvPr>
          <p:cNvPicPr>
            <a:picLocks noChangeAspect="1"/>
          </p:cNvPicPr>
          <p:nvPr/>
        </p:nvPicPr>
        <p:blipFill>
          <a:blip r:embed="rId2"/>
          <a:stretch>
            <a:fillRect/>
          </a:stretch>
        </p:blipFill>
        <p:spPr>
          <a:xfrm>
            <a:off x="3073964" y="1383314"/>
            <a:ext cx="7496175" cy="2905125"/>
          </a:xfrm>
          <a:prstGeom prst="rect">
            <a:avLst/>
          </a:prstGeom>
        </p:spPr>
      </p:pic>
    </p:spTree>
    <p:extLst>
      <p:ext uri="{BB962C8B-B14F-4D97-AF65-F5344CB8AC3E}">
        <p14:creationId xmlns:p14="http://schemas.microsoft.com/office/powerpoint/2010/main" val="112729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5D569B-1482-23D1-1A57-C8227A66D8F8}"/>
              </a:ext>
            </a:extLst>
          </p:cNvPr>
          <p:cNvSpPr>
            <a:spLocks noGrp="1"/>
          </p:cNvSpPr>
          <p:nvPr>
            <p:ph idx="1"/>
          </p:nvPr>
        </p:nvSpPr>
        <p:spPr>
          <a:xfrm>
            <a:off x="2773599" y="333631"/>
            <a:ext cx="7796540" cy="6141310"/>
          </a:xfrm>
        </p:spPr>
        <p:txBody>
          <a:bodyPr>
            <a:normAutofit lnSpcReduction="10000"/>
          </a:bodyPr>
          <a:lstStyle/>
          <a:p>
            <a:pPr marL="0" indent="0" rtl="0">
              <a:spcBef>
                <a:spcPts val="0"/>
              </a:spcBef>
              <a:spcAft>
                <a:spcPts val="0"/>
              </a:spcAft>
              <a:buNone/>
            </a:pPr>
            <a:r>
              <a:rPr lang="en-US" sz="1800" b="1" i="0" u="none" strike="noStrike" dirty="0">
                <a:effectLst/>
              </a:rPr>
              <a:t>Insight Required 2: </a:t>
            </a:r>
            <a:r>
              <a:rPr lang="en-US" sz="1800" b="0" i="0" u="none" strike="noStrike" dirty="0">
                <a:effectLst/>
              </a:rPr>
              <a:t>What is the relationship between a car's engine power and its price?</a:t>
            </a:r>
            <a:endParaRPr lang="en-US" sz="1800" b="0" dirty="0">
              <a:effectLst/>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342900" lvl="0" indent="-342900">
              <a:lnSpc>
                <a:spcPct val="107000"/>
              </a:lnSpc>
              <a:buFont typeface="Symbol" panose="05050102010706020507" pitchFamily="18" charset="2"/>
              <a:buChar char=""/>
            </a:pPr>
            <a:r>
              <a:rPr lang="en-US" sz="1900" kern="100" dirty="0">
                <a:effectLst/>
                <a:ea typeface="Calibri" panose="020F0502020204030204" pitchFamily="34" charset="0"/>
                <a:cs typeface="Mangal" panose="02040503050203030202" pitchFamily="18" charset="0"/>
              </a:rPr>
              <a:t>Created a scatter plot between engine horsepower v/s price, on x-axis and y-axis respectively.</a:t>
            </a:r>
          </a:p>
          <a:p>
            <a:pPr marL="342900" lvl="0" indent="-342900">
              <a:lnSpc>
                <a:spcPct val="107000"/>
              </a:lnSpc>
              <a:buFont typeface="Symbol" panose="05050102010706020507" pitchFamily="18" charset="2"/>
              <a:buChar char=""/>
            </a:pPr>
            <a:r>
              <a:rPr lang="en-US" sz="1900" kern="100" dirty="0">
                <a:effectLst/>
                <a:ea typeface="Calibri" panose="020F0502020204030204" pitchFamily="34" charset="0"/>
                <a:cs typeface="Mangal" panose="02040503050203030202" pitchFamily="18" charset="0"/>
              </a:rPr>
              <a:t>If we calculate the correlation between the two variables, we will see that the correlation is positive (0.66), indicating that when one variable increases the other one also increases. </a:t>
            </a:r>
          </a:p>
          <a:p>
            <a:pPr marL="342900" lvl="0" indent="-342900">
              <a:lnSpc>
                <a:spcPct val="107000"/>
              </a:lnSpc>
              <a:spcAft>
                <a:spcPts val="800"/>
              </a:spcAft>
              <a:buFont typeface="Symbol" panose="05050102010706020507" pitchFamily="18" charset="2"/>
              <a:buChar char=""/>
            </a:pPr>
            <a:r>
              <a:rPr lang="en-US" sz="1900" kern="100" dirty="0">
                <a:effectLst/>
                <a:ea typeface="Calibri" panose="020F0502020204030204" pitchFamily="34" charset="0"/>
                <a:cs typeface="Mangal" panose="02040503050203030202" pitchFamily="18" charset="0"/>
              </a:rPr>
              <a:t>So, it implies that when a car’s engine power increases, its price also increases</a:t>
            </a:r>
            <a:r>
              <a:rPr lang="en-US" sz="1800" kern="100" dirty="0">
                <a:effectLst/>
                <a:latin typeface="Calibri" panose="020F0502020204030204" pitchFamily="34" charset="0"/>
                <a:ea typeface="Calibri" panose="020F0502020204030204" pitchFamily="34" charset="0"/>
                <a:cs typeface="Mangal" panose="02040503050203030202" pitchFamily="18" charset="0"/>
              </a:rPr>
              <a:t>. </a:t>
            </a:r>
            <a:endParaRPr lang="en-US" dirty="0"/>
          </a:p>
        </p:txBody>
      </p:sp>
      <p:sp>
        <p:nvSpPr>
          <p:cNvPr id="4" name="Slide Number Placeholder 3">
            <a:extLst>
              <a:ext uri="{FF2B5EF4-FFF2-40B4-BE49-F238E27FC236}">
                <a16:creationId xmlns:a16="http://schemas.microsoft.com/office/drawing/2014/main" id="{8B89363D-A0DB-361C-406E-E31FA77C6480}"/>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6" name="Picture 5">
            <a:extLst>
              <a:ext uri="{FF2B5EF4-FFF2-40B4-BE49-F238E27FC236}">
                <a16:creationId xmlns:a16="http://schemas.microsoft.com/office/drawing/2014/main" id="{23B61B7B-491A-C7F9-A950-BD58E9AF3B0A}"/>
              </a:ext>
            </a:extLst>
          </p:cNvPr>
          <p:cNvPicPr>
            <a:picLocks noChangeAspect="1"/>
          </p:cNvPicPr>
          <p:nvPr/>
        </p:nvPicPr>
        <p:blipFill>
          <a:blip r:embed="rId2"/>
          <a:stretch>
            <a:fillRect/>
          </a:stretch>
        </p:blipFill>
        <p:spPr>
          <a:xfrm>
            <a:off x="5964001" y="899724"/>
            <a:ext cx="4292299" cy="2861533"/>
          </a:xfrm>
          <a:prstGeom prst="rect">
            <a:avLst/>
          </a:prstGeom>
        </p:spPr>
      </p:pic>
    </p:spTree>
    <p:extLst>
      <p:ext uri="{BB962C8B-B14F-4D97-AF65-F5344CB8AC3E}">
        <p14:creationId xmlns:p14="http://schemas.microsoft.com/office/powerpoint/2010/main" val="3786370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15788A-88F8-3B03-35C3-697E70BF3201}"/>
              </a:ext>
            </a:extLst>
          </p:cNvPr>
          <p:cNvSpPr>
            <a:spLocks noGrp="1"/>
          </p:cNvSpPr>
          <p:nvPr>
            <p:ph idx="1"/>
          </p:nvPr>
        </p:nvSpPr>
        <p:spPr>
          <a:xfrm>
            <a:off x="2773599" y="487443"/>
            <a:ext cx="7796540" cy="5562501"/>
          </a:xfrm>
        </p:spPr>
        <p:txBody>
          <a:bodyPr>
            <a:normAutofit fontScale="77500" lnSpcReduction="20000"/>
          </a:bodyPr>
          <a:lstStyle/>
          <a:p>
            <a:pPr marL="0" indent="0" rtl="0">
              <a:spcBef>
                <a:spcPts val="0"/>
              </a:spcBef>
              <a:spcAft>
                <a:spcPts val="0"/>
              </a:spcAft>
              <a:buNone/>
            </a:pPr>
            <a:r>
              <a:rPr lang="en-US" sz="2300" b="1" i="0" u="none" strike="noStrike" dirty="0">
                <a:effectLst/>
              </a:rPr>
              <a:t>Insight Required 3:</a:t>
            </a:r>
            <a:r>
              <a:rPr lang="en-US" sz="2300" b="0" i="0" u="none" strike="noStrike" dirty="0">
                <a:effectLst/>
              </a:rPr>
              <a:t> Which car features are most important in determining a car's price? </a:t>
            </a:r>
            <a:endParaRPr lang="en-US" sz="2300" b="0" dirty="0">
              <a:effectLst/>
            </a:endParaRPr>
          </a:p>
          <a:p>
            <a:pPr marL="342900" lvl="0" indent="-342900">
              <a:buFont typeface="Symbol" panose="05050102010706020507" pitchFamily="18" charset="2"/>
              <a:buChar char=""/>
            </a:pPr>
            <a:r>
              <a:rPr lang="en-US" sz="2300" dirty="0">
                <a:effectLst/>
                <a:ea typeface="Times New Roman" panose="02020603050405020304" pitchFamily="18" charset="0"/>
              </a:rPr>
              <a:t>We perform regression analysis on the retail price of the car with other prospective variables to understand which variables have the strongest relationship with the car’s price. </a:t>
            </a:r>
          </a:p>
          <a:p>
            <a:pPr marL="342900" lvl="0" indent="-342900">
              <a:buFont typeface="Symbol" panose="05050102010706020507" pitchFamily="18" charset="2"/>
              <a:buChar char=""/>
            </a:pPr>
            <a:r>
              <a:rPr lang="en-US" sz="2300" dirty="0">
                <a:effectLst/>
                <a:ea typeface="Times New Roman" panose="02020603050405020304" pitchFamily="18" charset="0"/>
              </a:rPr>
              <a:t>We consider variables such as </a:t>
            </a:r>
            <a:r>
              <a:rPr lang="en-US" sz="2300" dirty="0" err="1">
                <a:effectLst/>
                <a:ea typeface="Times New Roman" panose="02020603050405020304" pitchFamily="18" charset="0"/>
              </a:rPr>
              <a:t>EngineHP</a:t>
            </a:r>
            <a:r>
              <a:rPr lang="en-US" sz="2300" dirty="0">
                <a:effectLst/>
                <a:ea typeface="Times New Roman" panose="02020603050405020304" pitchFamily="18" charset="0"/>
              </a:rPr>
              <a:t>, engine cylinders, number of doors, popularity etc. and perform regression analysis to determine the regression statistics.</a:t>
            </a:r>
          </a:p>
          <a:p>
            <a:pPr marL="342900" lvl="0" indent="-342900">
              <a:buFont typeface="Symbol" panose="05050102010706020507" pitchFamily="18" charset="2"/>
              <a:buChar char=""/>
            </a:pPr>
            <a:r>
              <a:rPr lang="en-US" sz="2300" dirty="0">
                <a:effectLst/>
                <a:ea typeface="Times New Roman" panose="02020603050405020304" pitchFamily="18" charset="0"/>
              </a:rPr>
              <a:t>The Multiple R is the Correlation Coefficient that measures the strength of a linear relationship between two variables. The larger the absolute value, the stronger is the relationship. </a:t>
            </a:r>
          </a:p>
          <a:p>
            <a:pPr marL="0" lvl="0" indent="0">
              <a:buNone/>
            </a:pPr>
            <a:r>
              <a:rPr lang="en-US" sz="2300" kern="0" dirty="0">
                <a:effectLst/>
                <a:ea typeface="Times New Roman" panose="02020603050405020304" pitchFamily="18" charset="0"/>
                <a:cs typeface="Mangal" panose="02040503050203030202" pitchFamily="18" charset="0"/>
              </a:rPr>
              <a:t>               1 means a strong positive relationship</a:t>
            </a:r>
            <a:endParaRPr lang="en-US" sz="2300" kern="100" dirty="0">
              <a:effectLst/>
              <a:ea typeface="Calibri" panose="020F0502020204030204" pitchFamily="34" charset="0"/>
              <a:cs typeface="Mangal" panose="02040503050203030202" pitchFamily="18" charset="0"/>
            </a:endParaRPr>
          </a:p>
          <a:p>
            <a:pPr marL="112712" indent="0">
              <a:lnSpc>
                <a:spcPts val="1800"/>
              </a:lnSpc>
              <a:spcAft>
                <a:spcPts val="1050"/>
              </a:spcAft>
              <a:buNone/>
            </a:pPr>
            <a:r>
              <a:rPr lang="en-US" sz="2300" kern="0" dirty="0">
                <a:ea typeface="Times New Roman" panose="02020603050405020304" pitchFamily="18" charset="0"/>
                <a:cs typeface="Mangal" panose="02040503050203030202" pitchFamily="18" charset="0"/>
              </a:rPr>
              <a:t>           </a:t>
            </a:r>
            <a:r>
              <a:rPr lang="en-US" sz="2300" kern="0" dirty="0">
                <a:effectLst/>
                <a:ea typeface="Times New Roman" panose="02020603050405020304" pitchFamily="18" charset="0"/>
                <a:cs typeface="Mangal" panose="02040503050203030202" pitchFamily="18" charset="0"/>
              </a:rPr>
              <a:t>  -1 means a strong negative relationship</a:t>
            </a:r>
          </a:p>
          <a:p>
            <a:pPr marL="112712" indent="0">
              <a:lnSpc>
                <a:spcPts val="1800"/>
              </a:lnSpc>
              <a:spcAft>
                <a:spcPts val="1050"/>
              </a:spcAft>
              <a:buNone/>
            </a:pPr>
            <a:r>
              <a:rPr lang="en-US" sz="2300" kern="0" dirty="0">
                <a:effectLst/>
                <a:ea typeface="Times New Roman" panose="02020603050405020304" pitchFamily="18" charset="0"/>
                <a:cs typeface="Mangal" panose="02040503050203030202" pitchFamily="18" charset="0"/>
              </a:rPr>
              <a:t>              0 means no relationship at all</a:t>
            </a:r>
            <a:br>
              <a:rPr lang="en-US" dirty="0"/>
            </a:br>
            <a:endParaRPr lang="hi-IN" dirty="0"/>
          </a:p>
        </p:txBody>
      </p:sp>
      <p:sp>
        <p:nvSpPr>
          <p:cNvPr id="4" name="Slide Number Placeholder 3">
            <a:extLst>
              <a:ext uri="{FF2B5EF4-FFF2-40B4-BE49-F238E27FC236}">
                <a16:creationId xmlns:a16="http://schemas.microsoft.com/office/drawing/2014/main" id="{A98A1DE1-8920-D486-B2E5-19CF9C9CFC34}"/>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43827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45F169-F056-7197-8A9F-5CA206F73D5E}"/>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8" name="Content Placeholder 7">
            <a:extLst>
              <a:ext uri="{FF2B5EF4-FFF2-40B4-BE49-F238E27FC236}">
                <a16:creationId xmlns:a16="http://schemas.microsoft.com/office/drawing/2014/main" id="{01654E64-1DBD-2608-2252-F904DA0A82C1}"/>
              </a:ext>
            </a:extLst>
          </p:cNvPr>
          <p:cNvSpPr>
            <a:spLocks noGrp="1"/>
          </p:cNvSpPr>
          <p:nvPr>
            <p:ph idx="1"/>
          </p:nvPr>
        </p:nvSpPr>
        <p:spPr/>
        <p:txBody>
          <a:bodyPr/>
          <a:lstStyle/>
          <a:p>
            <a:pPr marL="342900" lvl="0" indent="-342900">
              <a:lnSpc>
                <a:spcPts val="1800"/>
              </a:lnSpc>
              <a:spcAft>
                <a:spcPts val="1050"/>
              </a:spcAft>
              <a:buFont typeface="Symbol" panose="05050102010706020507" pitchFamily="18" charset="2"/>
              <a:buChar char=""/>
            </a:pPr>
            <a:endParaRPr lang="en-US" sz="1800" kern="0" dirty="0">
              <a:solidFill>
                <a:srgbClr val="51565E"/>
              </a:solidFill>
              <a:effectLst/>
              <a:latin typeface="Roboto" panose="02000000000000000000" pitchFamily="2" charset="0"/>
              <a:ea typeface="Times New Roman" panose="02020603050405020304" pitchFamily="18" charset="0"/>
              <a:cs typeface="Mangal" panose="02040503050203030202" pitchFamily="18" charset="0"/>
            </a:endParaRPr>
          </a:p>
          <a:p>
            <a:pPr marL="342900" lvl="0" indent="-342900">
              <a:lnSpc>
                <a:spcPts val="1800"/>
              </a:lnSpc>
              <a:spcAft>
                <a:spcPts val="1050"/>
              </a:spcAft>
              <a:buFont typeface="Symbol" panose="05050102010706020507" pitchFamily="18" charset="2"/>
              <a:buChar char=""/>
            </a:pPr>
            <a:endParaRPr lang="en-US" sz="1800" kern="0" dirty="0">
              <a:solidFill>
                <a:srgbClr val="51565E"/>
              </a:solidFill>
              <a:latin typeface="Roboto" panose="02000000000000000000" pitchFamily="2" charset="0"/>
              <a:ea typeface="Times New Roman" panose="02020603050405020304" pitchFamily="18" charset="0"/>
              <a:cs typeface="Mangal" panose="02040503050203030202" pitchFamily="18" charset="0"/>
            </a:endParaRPr>
          </a:p>
          <a:p>
            <a:pPr marL="342900" lvl="0" indent="-342900">
              <a:lnSpc>
                <a:spcPts val="1800"/>
              </a:lnSpc>
              <a:spcAft>
                <a:spcPts val="1050"/>
              </a:spcAft>
              <a:buFont typeface="Symbol" panose="05050102010706020507" pitchFamily="18" charset="2"/>
              <a:buChar char=""/>
            </a:pPr>
            <a:endParaRPr lang="en-US" sz="1800" kern="0" dirty="0">
              <a:solidFill>
                <a:srgbClr val="51565E"/>
              </a:solidFill>
              <a:latin typeface="Roboto" panose="02000000000000000000" pitchFamily="2" charset="0"/>
              <a:ea typeface="Times New Roman" panose="02020603050405020304" pitchFamily="18" charset="0"/>
              <a:cs typeface="Mangal" panose="02040503050203030202" pitchFamily="18" charset="0"/>
            </a:endParaRPr>
          </a:p>
          <a:p>
            <a:pPr marL="0" lvl="0" indent="0">
              <a:lnSpc>
                <a:spcPts val="1800"/>
              </a:lnSpc>
              <a:spcAft>
                <a:spcPts val="1050"/>
              </a:spcAft>
              <a:buNone/>
            </a:pPr>
            <a:endParaRPr lang="en-US" sz="1800" kern="0" dirty="0">
              <a:solidFill>
                <a:srgbClr val="51565E"/>
              </a:solidFill>
              <a:latin typeface="Roboto" panose="02000000000000000000" pitchFamily="2" charset="0"/>
              <a:ea typeface="Times New Roman" panose="02020603050405020304" pitchFamily="18" charset="0"/>
              <a:cs typeface="Mangal" panose="02040503050203030202" pitchFamily="18" charset="0"/>
            </a:endParaRPr>
          </a:p>
          <a:p>
            <a:pPr marL="342900" lvl="0" indent="-342900">
              <a:lnSpc>
                <a:spcPts val="1800"/>
              </a:lnSpc>
              <a:spcAft>
                <a:spcPts val="1050"/>
              </a:spcAft>
              <a:buFont typeface="Symbol" panose="05050102010706020507" pitchFamily="18" charset="2"/>
              <a:buChar char=""/>
            </a:pPr>
            <a:r>
              <a:rPr lang="en-US" sz="1800" kern="0" dirty="0">
                <a:effectLst/>
                <a:ea typeface="Times New Roman" panose="02020603050405020304" pitchFamily="18" charset="0"/>
                <a:cs typeface="Mangal" panose="02040503050203030202" pitchFamily="18" charset="0"/>
              </a:rPr>
              <a:t>From the graph, we can see that Popularity, Number of doors, city MPG and highway MPG has little to no correlation with MSRP.</a:t>
            </a:r>
            <a:endParaRPr lang="en-US" sz="1800" kern="100" dirty="0">
              <a:effectLst/>
              <a:ea typeface="Calibri" panose="020F0502020204030204" pitchFamily="34" charset="0"/>
              <a:cs typeface="Mangal" panose="02040503050203030202" pitchFamily="18" charset="0"/>
            </a:endParaRPr>
          </a:p>
          <a:p>
            <a:pPr marL="342900" lvl="0" indent="-342900">
              <a:lnSpc>
                <a:spcPts val="1800"/>
              </a:lnSpc>
              <a:spcAft>
                <a:spcPts val="1050"/>
              </a:spcAft>
              <a:buFont typeface="Symbol" panose="05050102010706020507" pitchFamily="18" charset="2"/>
              <a:buChar char=""/>
            </a:pPr>
            <a:r>
              <a:rPr lang="en-US" sz="1800" kern="0" dirty="0">
                <a:effectLst/>
                <a:ea typeface="Times New Roman" panose="02020603050405020304" pitchFamily="18" charset="0"/>
                <a:cs typeface="Mangal" panose="02040503050203030202" pitchFamily="18" charset="0"/>
              </a:rPr>
              <a:t>While Engine cylinders and Engine HP have a strong positive relationship with MSRP. </a:t>
            </a:r>
            <a:endParaRPr lang="en-US" sz="1800" kern="100" dirty="0">
              <a:effectLst/>
              <a:ea typeface="Calibri" panose="020F0502020204030204" pitchFamily="34" charset="0"/>
              <a:cs typeface="Mangal" panose="02040503050203030202" pitchFamily="18" charset="0"/>
            </a:endParaRPr>
          </a:p>
        </p:txBody>
      </p:sp>
      <p:pic>
        <p:nvPicPr>
          <p:cNvPr id="10" name="Picture 9">
            <a:extLst>
              <a:ext uri="{FF2B5EF4-FFF2-40B4-BE49-F238E27FC236}">
                <a16:creationId xmlns:a16="http://schemas.microsoft.com/office/drawing/2014/main" id="{0CF6E9AE-D5F6-6D30-9FB5-E992C1FA8067}"/>
              </a:ext>
            </a:extLst>
          </p:cNvPr>
          <p:cNvPicPr>
            <a:picLocks noChangeAspect="1"/>
          </p:cNvPicPr>
          <p:nvPr/>
        </p:nvPicPr>
        <p:blipFill>
          <a:blip r:embed="rId2"/>
          <a:stretch>
            <a:fillRect/>
          </a:stretch>
        </p:blipFill>
        <p:spPr>
          <a:xfrm>
            <a:off x="2069264" y="1540568"/>
            <a:ext cx="2882343" cy="1888432"/>
          </a:xfrm>
          <a:prstGeom prst="rect">
            <a:avLst/>
          </a:prstGeom>
        </p:spPr>
      </p:pic>
      <p:pic>
        <p:nvPicPr>
          <p:cNvPr id="12" name="Picture 11">
            <a:extLst>
              <a:ext uri="{FF2B5EF4-FFF2-40B4-BE49-F238E27FC236}">
                <a16:creationId xmlns:a16="http://schemas.microsoft.com/office/drawing/2014/main" id="{E79092AE-560B-A5C7-4DBC-676E18A602D1}"/>
              </a:ext>
            </a:extLst>
          </p:cNvPr>
          <p:cNvPicPr>
            <a:picLocks noChangeAspect="1"/>
          </p:cNvPicPr>
          <p:nvPr/>
        </p:nvPicPr>
        <p:blipFill>
          <a:blip r:embed="rId3"/>
          <a:stretch>
            <a:fillRect/>
          </a:stretch>
        </p:blipFill>
        <p:spPr>
          <a:xfrm>
            <a:off x="5655941" y="808056"/>
            <a:ext cx="4914197" cy="2995223"/>
          </a:xfrm>
          <a:prstGeom prst="rect">
            <a:avLst/>
          </a:prstGeom>
        </p:spPr>
      </p:pic>
    </p:spTree>
    <p:extLst>
      <p:ext uri="{BB962C8B-B14F-4D97-AF65-F5344CB8AC3E}">
        <p14:creationId xmlns:p14="http://schemas.microsoft.com/office/powerpoint/2010/main" val="291924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0F80C-3DEC-EEEE-EFC6-FC251AE90021}"/>
              </a:ext>
            </a:extLst>
          </p:cNvPr>
          <p:cNvSpPr>
            <a:spLocks noGrp="1"/>
          </p:cNvSpPr>
          <p:nvPr>
            <p:ph idx="1"/>
          </p:nvPr>
        </p:nvSpPr>
        <p:spPr>
          <a:xfrm>
            <a:off x="2773599" y="716692"/>
            <a:ext cx="7796540" cy="5333252"/>
          </a:xfrm>
        </p:spPr>
        <p:txBody>
          <a:bodyPr>
            <a:normAutofit/>
          </a:bodyPr>
          <a:lstStyle/>
          <a:p>
            <a:pPr marL="0" indent="0" rtl="0">
              <a:spcBef>
                <a:spcPts val="0"/>
              </a:spcBef>
              <a:spcAft>
                <a:spcPts val="0"/>
              </a:spcAft>
              <a:buNone/>
            </a:pPr>
            <a:r>
              <a:rPr lang="en-US" sz="1800" b="1" i="0" u="none" strike="noStrike" dirty="0">
                <a:effectLst/>
              </a:rPr>
              <a:t>Insight Required 4:</a:t>
            </a:r>
            <a:r>
              <a:rPr lang="en-US" sz="1800" b="0" i="0" u="none" strike="noStrike" dirty="0">
                <a:effectLst/>
              </a:rPr>
              <a:t> How does the average price of a car vary across different manufacturers?</a:t>
            </a:r>
            <a:endParaRPr lang="en-US" sz="1800" b="0" dirty="0">
              <a:effectLst/>
            </a:endParaRPr>
          </a:p>
          <a:p>
            <a:pPr marL="342900" lvl="0" indent="-342900" fontAlgn="base">
              <a:buFont typeface="Symbol" panose="05050102010706020507" pitchFamily="18" charset="2"/>
              <a:buChar char=""/>
            </a:pPr>
            <a:r>
              <a:rPr lang="en-US" sz="1800" dirty="0">
                <a:effectLst/>
                <a:ea typeface="Times New Roman" panose="02020603050405020304" pitchFamily="18" charset="0"/>
              </a:rPr>
              <a:t>Created a pivot table that shows the average price of cars for each manufacturer. </a:t>
            </a:r>
          </a:p>
          <a:p>
            <a:pPr marL="342900" lvl="0" indent="-342900">
              <a:lnSpc>
                <a:spcPct val="107000"/>
              </a:lnSpc>
              <a:spcAft>
                <a:spcPts val="800"/>
              </a:spcAft>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We then plot a bar chart for easy visualization of the data. </a:t>
            </a:r>
          </a:p>
          <a:p>
            <a:pPr marL="342900" lvl="0" indent="-342900">
              <a:lnSpc>
                <a:spcPct val="107000"/>
              </a:lnSpc>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We can see from the chart that </a:t>
            </a:r>
            <a:r>
              <a:rPr lang="en-US" sz="1800" kern="100" dirty="0" err="1">
                <a:effectLst/>
                <a:ea typeface="Calibri" panose="020F0502020204030204" pitchFamily="34" charset="0"/>
                <a:cs typeface="Mangal" panose="02040503050203030202" pitchFamily="18" charset="0"/>
              </a:rPr>
              <a:t>Buggati</a:t>
            </a:r>
            <a:r>
              <a:rPr lang="en-US" sz="1800" kern="100" dirty="0">
                <a:effectLst/>
                <a:ea typeface="Calibri" panose="020F0502020204030204" pitchFamily="34" charset="0"/>
                <a:cs typeface="Mangal" panose="02040503050203030202" pitchFamily="18" charset="0"/>
              </a:rPr>
              <a:t> has the highest average price, followed by Maybach and Rolls Royce.</a:t>
            </a:r>
          </a:p>
          <a:p>
            <a:pPr marL="342900" lvl="0" indent="-342900">
              <a:lnSpc>
                <a:spcPct val="107000"/>
              </a:lnSpc>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While the lowest average price is of Plymouth, that is 3122 only. </a:t>
            </a:r>
          </a:p>
          <a:p>
            <a:pPr marL="342900" lvl="0" indent="-342900">
              <a:lnSpc>
                <a:spcPct val="107000"/>
              </a:lnSpc>
              <a:spcAft>
                <a:spcPts val="800"/>
              </a:spcAft>
              <a:buFont typeface="Symbol" panose="05050102010706020507" pitchFamily="18" charset="2"/>
              <a:buChar char=""/>
            </a:pPr>
            <a:r>
              <a:rPr lang="en-US" sz="1800" kern="100" dirty="0">
                <a:ea typeface="Calibri" panose="020F0502020204030204" pitchFamily="34" charset="0"/>
                <a:cs typeface="Mangal" panose="02040503050203030202" pitchFamily="18" charset="0"/>
              </a:rPr>
              <a:t>T</a:t>
            </a:r>
            <a:r>
              <a:rPr lang="en-US" sz="1800" kern="100" dirty="0">
                <a:effectLst/>
                <a:ea typeface="Calibri" panose="020F0502020204030204" pitchFamily="34" charset="0"/>
                <a:cs typeface="Mangal" panose="02040503050203030202" pitchFamily="18" charset="0"/>
              </a:rPr>
              <a:t>hose manufacturers that make luxury cars as they are having extraordinary features that aren’t available in a normal car has price higher and this might be a reason of average price of a car varying with manufacturers</a:t>
            </a:r>
            <a:r>
              <a:rPr lang="en-US" sz="1800" kern="100" dirty="0">
                <a:effectLst/>
                <a:latin typeface="Calibri" panose="020F0502020204030204" pitchFamily="34" charset="0"/>
                <a:ea typeface="Calibri" panose="020F0502020204030204" pitchFamily="34" charset="0"/>
                <a:cs typeface="Mangal" panose="02040503050203030202" pitchFamily="18" charset="0"/>
              </a:rPr>
              <a:t>.</a:t>
            </a:r>
            <a:endParaRPr lang="en-US" dirty="0"/>
          </a:p>
        </p:txBody>
      </p:sp>
      <p:sp>
        <p:nvSpPr>
          <p:cNvPr id="4" name="Slide Number Placeholder 3">
            <a:extLst>
              <a:ext uri="{FF2B5EF4-FFF2-40B4-BE49-F238E27FC236}">
                <a16:creationId xmlns:a16="http://schemas.microsoft.com/office/drawing/2014/main" id="{423F0923-1339-2481-63D2-192A6565A1C4}"/>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4182671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F5A6F0-507A-7E83-3524-EC431733D483}"/>
              </a:ext>
            </a:extLst>
          </p:cNvPr>
          <p:cNvSpPr>
            <a:spLocks noGrp="1"/>
          </p:cNvSpPr>
          <p:nvPr>
            <p:ph type="sldNum" sz="quarter" idx="12"/>
          </p:nvPr>
        </p:nvSpPr>
        <p:spPr/>
        <p:txBody>
          <a:bodyPr/>
          <a:lstStyle/>
          <a:p>
            <a:fld id="{6D22F896-40B5-4ADD-8801-0D06FADFA095}" type="slidenum">
              <a:rPr lang="en-US" smtClean="0"/>
              <a:t>18</a:t>
            </a:fld>
            <a:endParaRPr lang="en-US" dirty="0"/>
          </a:p>
        </p:txBody>
      </p:sp>
      <p:graphicFrame>
        <p:nvGraphicFramePr>
          <p:cNvPr id="5" name="Chart 4">
            <a:extLst>
              <a:ext uri="{FF2B5EF4-FFF2-40B4-BE49-F238E27FC236}">
                <a16:creationId xmlns:a16="http://schemas.microsoft.com/office/drawing/2014/main" id="{0F39AEC0-2363-4F32-8513-7CE41C9C1271}"/>
              </a:ext>
            </a:extLst>
          </p:cNvPr>
          <p:cNvGraphicFramePr>
            <a:graphicFrameLocks/>
          </p:cNvGraphicFramePr>
          <p:nvPr>
            <p:extLst>
              <p:ext uri="{D42A27DB-BD31-4B8C-83A1-F6EECF244321}">
                <p14:modId xmlns:p14="http://schemas.microsoft.com/office/powerpoint/2010/main" val="1914620085"/>
              </p:ext>
            </p:extLst>
          </p:nvPr>
        </p:nvGraphicFramePr>
        <p:xfrm>
          <a:off x="3175685" y="487443"/>
          <a:ext cx="6895071" cy="5802146"/>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B64C0DE6-3505-12B7-7BFB-64F8C25606FD}"/>
              </a:ext>
            </a:extLst>
          </p:cNvPr>
          <p:cNvPicPr>
            <a:picLocks noChangeAspect="1"/>
          </p:cNvPicPr>
          <p:nvPr/>
        </p:nvPicPr>
        <p:blipFill>
          <a:blip r:embed="rId3"/>
          <a:stretch>
            <a:fillRect/>
          </a:stretch>
        </p:blipFill>
        <p:spPr>
          <a:xfrm>
            <a:off x="795134" y="1637528"/>
            <a:ext cx="1990920" cy="2674980"/>
          </a:xfrm>
          <a:prstGeom prst="rect">
            <a:avLst/>
          </a:prstGeom>
        </p:spPr>
      </p:pic>
    </p:spTree>
    <p:extLst>
      <p:ext uri="{BB962C8B-B14F-4D97-AF65-F5344CB8AC3E}">
        <p14:creationId xmlns:p14="http://schemas.microsoft.com/office/powerpoint/2010/main" val="1331714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3FB07D-1313-A674-F2F9-976584FE5F54}"/>
              </a:ext>
            </a:extLst>
          </p:cNvPr>
          <p:cNvSpPr>
            <a:spLocks noGrp="1"/>
          </p:cNvSpPr>
          <p:nvPr>
            <p:ph idx="1"/>
          </p:nvPr>
        </p:nvSpPr>
        <p:spPr>
          <a:xfrm>
            <a:off x="2773599" y="487443"/>
            <a:ext cx="7796540" cy="5562501"/>
          </a:xfrm>
        </p:spPr>
        <p:txBody>
          <a:bodyPr>
            <a:normAutofit/>
          </a:bodyPr>
          <a:lstStyle/>
          <a:p>
            <a:pPr marL="0" indent="0" rtl="0">
              <a:spcBef>
                <a:spcPts val="0"/>
              </a:spcBef>
              <a:spcAft>
                <a:spcPts val="0"/>
              </a:spcAft>
              <a:buNone/>
            </a:pPr>
            <a:r>
              <a:rPr lang="en-US" sz="1800" b="1" i="0" u="none" strike="noStrike" dirty="0">
                <a:effectLst/>
              </a:rPr>
              <a:t>Insight Required 5:</a:t>
            </a:r>
            <a:r>
              <a:rPr lang="en-US" sz="1800" b="0" i="0" u="none" strike="noStrike" dirty="0">
                <a:effectLst/>
              </a:rPr>
              <a:t> What is the relationship between fuel efficiency and the number of cylinders in a car's engine?</a:t>
            </a:r>
            <a:endParaRPr lang="en-US" sz="1800" dirty="0"/>
          </a:p>
          <a:p>
            <a:pPr marL="342900" lvl="0" indent="-342900">
              <a:lnSpc>
                <a:spcPct val="107000"/>
              </a:lnSpc>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On plotting a scatter chart with number of cylinders (x-axis) v/s Highway mpg (y-axis), we get a graph as shown here. The trendline is receding downwards, which indicates that there is a negative relation between the number of engine cylinders and the estimated miles per gallon the car gets on the highway.</a:t>
            </a:r>
          </a:p>
          <a:p>
            <a:pPr marL="342900" lvl="0" indent="-342900">
              <a:lnSpc>
                <a:spcPct val="107000"/>
              </a:lnSpc>
              <a:spcAft>
                <a:spcPts val="800"/>
              </a:spcAft>
              <a:buFont typeface="Symbol" panose="05050102010706020507" pitchFamily="18" charset="2"/>
              <a:buChar char=""/>
            </a:pPr>
            <a:r>
              <a:rPr lang="en-US" sz="1800" kern="100" dirty="0">
                <a:ea typeface="Calibri" panose="020F0502020204030204" pitchFamily="34" charset="0"/>
                <a:cs typeface="Mangal" panose="02040503050203030202" pitchFamily="18" charset="0"/>
              </a:rPr>
              <a:t>T</a:t>
            </a:r>
            <a:r>
              <a:rPr lang="en-US" sz="1800" kern="100" dirty="0">
                <a:effectLst/>
                <a:ea typeface="Calibri" panose="020F0502020204030204" pitchFamily="34" charset="0"/>
                <a:cs typeface="Mangal" panose="02040503050203030202" pitchFamily="18" charset="0"/>
              </a:rPr>
              <a:t>he correlation coefficient between the number of cylinders and highway MPG comes out to be -0.59. which indicates that when value of one variable increases, the value of the other decreases. </a:t>
            </a:r>
          </a:p>
          <a:p>
            <a:pPr marL="342900" lvl="0" indent="-342900">
              <a:lnSpc>
                <a:spcPct val="107000"/>
              </a:lnSpc>
              <a:spcAft>
                <a:spcPts val="800"/>
              </a:spcAft>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It is pretty much evident that when number of cylinders increases, the fuel efficiency will decrease. </a:t>
            </a:r>
          </a:p>
          <a:p>
            <a:pPr marL="0" indent="0">
              <a:buNone/>
            </a:pPr>
            <a:endParaRPr lang="en-US" dirty="0"/>
          </a:p>
        </p:txBody>
      </p:sp>
      <p:sp>
        <p:nvSpPr>
          <p:cNvPr id="4" name="Slide Number Placeholder 3">
            <a:extLst>
              <a:ext uri="{FF2B5EF4-FFF2-40B4-BE49-F238E27FC236}">
                <a16:creationId xmlns:a16="http://schemas.microsoft.com/office/drawing/2014/main" id="{386D4052-7902-18D1-E6E8-348D46E48E53}"/>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26678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00F2F-4D20-FF96-C2B7-726CD56338AC}"/>
              </a:ext>
            </a:extLst>
          </p:cNvPr>
          <p:cNvSpPr>
            <a:spLocks noGrp="1"/>
          </p:cNvSpPr>
          <p:nvPr>
            <p:ph type="title"/>
          </p:nvPr>
        </p:nvSpPr>
        <p:spPr/>
        <p:txBody>
          <a:bodyPr>
            <a:normAutofit/>
          </a:bodyPr>
          <a:lstStyle/>
          <a:p>
            <a:r>
              <a:rPr lang="en-US" sz="6600" dirty="0">
                <a:latin typeface="Algerian" panose="04020705040A02060702" pitchFamily="82" charset="0"/>
              </a:rPr>
              <a:t>Agenda</a:t>
            </a:r>
            <a:endParaRPr lang="hi-IN" sz="6600" dirty="0">
              <a:latin typeface="Algerian" panose="04020705040A02060702" pitchFamily="82" charset="0"/>
            </a:endParaRPr>
          </a:p>
        </p:txBody>
      </p:sp>
      <p:sp>
        <p:nvSpPr>
          <p:cNvPr id="3" name="Content Placeholder 2">
            <a:extLst>
              <a:ext uri="{FF2B5EF4-FFF2-40B4-BE49-F238E27FC236}">
                <a16:creationId xmlns:a16="http://schemas.microsoft.com/office/drawing/2014/main" id="{81AD8BB1-142A-3A5F-5B15-C873B62AA952}"/>
              </a:ext>
            </a:extLst>
          </p:cNvPr>
          <p:cNvSpPr>
            <a:spLocks noGrp="1"/>
          </p:cNvSpPr>
          <p:nvPr>
            <p:ph idx="1"/>
          </p:nvPr>
        </p:nvSpPr>
        <p:spPr/>
        <p:txBody>
          <a:bodyPr>
            <a:normAutofit/>
          </a:bodyPr>
          <a:lstStyle/>
          <a:p>
            <a:r>
              <a:rPr lang="en-US" sz="2800" dirty="0"/>
              <a:t>Project Description                                      </a:t>
            </a:r>
          </a:p>
          <a:p>
            <a:r>
              <a:rPr lang="en-US" sz="2800" dirty="0"/>
              <a:t>Approach</a:t>
            </a:r>
          </a:p>
          <a:p>
            <a:r>
              <a:rPr lang="en-US" sz="2800" dirty="0"/>
              <a:t>Tech Stack Used</a:t>
            </a:r>
          </a:p>
          <a:p>
            <a:r>
              <a:rPr lang="en-US" sz="2800" dirty="0"/>
              <a:t>Insights</a:t>
            </a:r>
          </a:p>
          <a:p>
            <a:r>
              <a:rPr lang="en-US" sz="2800" dirty="0"/>
              <a:t>Result</a:t>
            </a:r>
            <a:endParaRPr lang="hi-IN" sz="2800" dirty="0"/>
          </a:p>
        </p:txBody>
      </p:sp>
      <p:sp>
        <p:nvSpPr>
          <p:cNvPr id="4" name="Slide Number Placeholder 3">
            <a:extLst>
              <a:ext uri="{FF2B5EF4-FFF2-40B4-BE49-F238E27FC236}">
                <a16:creationId xmlns:a16="http://schemas.microsoft.com/office/drawing/2014/main" id="{0D8DED05-31D7-2ACA-ADA0-1941F83DBF9C}"/>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731140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362A17-EAB4-4F91-3EBB-2FBF21E456D0}"/>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6" name="Picture 5">
            <a:extLst>
              <a:ext uri="{FF2B5EF4-FFF2-40B4-BE49-F238E27FC236}">
                <a16:creationId xmlns:a16="http://schemas.microsoft.com/office/drawing/2014/main" id="{C54A4ADD-82F9-08AE-AD5D-FCA093F86B08}"/>
              </a:ext>
            </a:extLst>
          </p:cNvPr>
          <p:cNvPicPr>
            <a:picLocks noChangeAspect="1"/>
          </p:cNvPicPr>
          <p:nvPr/>
        </p:nvPicPr>
        <p:blipFill>
          <a:blip r:embed="rId2"/>
          <a:stretch>
            <a:fillRect/>
          </a:stretch>
        </p:blipFill>
        <p:spPr>
          <a:xfrm>
            <a:off x="3223462" y="1218941"/>
            <a:ext cx="6294655" cy="3859686"/>
          </a:xfrm>
          <a:prstGeom prst="rect">
            <a:avLst/>
          </a:prstGeom>
        </p:spPr>
      </p:pic>
    </p:spTree>
    <p:extLst>
      <p:ext uri="{BB962C8B-B14F-4D97-AF65-F5344CB8AC3E}">
        <p14:creationId xmlns:p14="http://schemas.microsoft.com/office/powerpoint/2010/main" val="1419706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82695-4867-3694-C893-39DE3F2F7E10}"/>
              </a:ext>
            </a:extLst>
          </p:cNvPr>
          <p:cNvSpPr>
            <a:spLocks noGrp="1"/>
          </p:cNvSpPr>
          <p:nvPr>
            <p:ph idx="1"/>
          </p:nvPr>
        </p:nvSpPr>
        <p:spPr>
          <a:xfrm>
            <a:off x="2773599" y="716692"/>
            <a:ext cx="7796540" cy="5333252"/>
          </a:xfrm>
        </p:spPr>
        <p:txBody>
          <a:bodyPr/>
          <a:lstStyle/>
          <a:p>
            <a:pPr marL="0" indent="0">
              <a:buNone/>
            </a:pPr>
            <a:r>
              <a:rPr lang="en-US" sz="1800" b="1" kern="0" dirty="0">
                <a:effectLst/>
                <a:ea typeface="Times New Roman" panose="02020603050405020304" pitchFamily="18" charset="0"/>
                <a:cs typeface="Mangal" panose="02040503050203030202" pitchFamily="18" charset="0"/>
              </a:rPr>
              <a:t>Building the Dashboard:</a:t>
            </a:r>
            <a:endParaRPr lang="en-US" sz="1800" kern="100" dirty="0">
              <a:effectLst/>
              <a:ea typeface="Calibri" panose="020F0502020204030204" pitchFamily="34" charset="0"/>
              <a:cs typeface="Mangal" panose="02040503050203030202" pitchFamily="18" charset="0"/>
            </a:endParaRPr>
          </a:p>
          <a:p>
            <a:pPr marL="0" indent="0" rtl="0">
              <a:spcBef>
                <a:spcPts val="0"/>
              </a:spcBef>
              <a:spcAft>
                <a:spcPts val="0"/>
              </a:spcAft>
              <a:buNone/>
            </a:pPr>
            <a:r>
              <a:rPr lang="en-US" sz="1800" b="1" i="0" u="none" strike="noStrike" dirty="0">
                <a:effectLst/>
              </a:rPr>
              <a:t>Task 1:</a:t>
            </a:r>
            <a:r>
              <a:rPr lang="en-US" sz="1800" b="0" i="0" u="none" strike="noStrike" dirty="0">
                <a:effectLst/>
              </a:rPr>
              <a:t> How does the distribution of car prices vary by brand and body style?</a:t>
            </a:r>
            <a:endParaRPr lang="en-US" sz="1800" b="0" dirty="0">
              <a:effectLst/>
            </a:endParaRPr>
          </a:p>
          <a:p>
            <a:pPr marL="342900" lvl="0" indent="-342900">
              <a:buFont typeface="Symbol" panose="05050102010706020507" pitchFamily="18" charset="2"/>
              <a:buChar char=""/>
            </a:pPr>
            <a:r>
              <a:rPr lang="en-US" sz="1800" dirty="0">
                <a:effectLst/>
                <a:ea typeface="Times New Roman" panose="02020603050405020304" pitchFamily="18" charset="0"/>
              </a:rPr>
              <a:t>After creating a pivot table out of the columns Make, vehicle style and MSRP, we applied a filter on vehicle style column, so that we can filter out the values we want to analyze.</a:t>
            </a:r>
          </a:p>
          <a:p>
            <a:r>
              <a:rPr lang="en-US" sz="1800" dirty="0">
                <a:effectLst/>
                <a:ea typeface="Calibri" panose="020F0502020204030204" pitchFamily="34" charset="0"/>
                <a:cs typeface="Mangal" panose="02040503050203030202" pitchFamily="18" charset="0"/>
              </a:rPr>
              <a:t>We then created a stacked column chart for the above columns to understand the distribution of </a:t>
            </a:r>
            <a:r>
              <a:rPr lang="en-US" sz="1800" dirty="0">
                <a:effectLst/>
                <a:ea typeface="Calibri" panose="020F0502020204030204" pitchFamily="34" charset="0"/>
              </a:rPr>
              <a:t>car prices varying by brand and body style</a:t>
            </a:r>
            <a:br>
              <a:rPr lang="en-US" dirty="0"/>
            </a:br>
            <a:endParaRPr lang="en-US" dirty="0"/>
          </a:p>
          <a:p>
            <a:pPr marL="0" indent="0">
              <a:buNone/>
            </a:pPr>
            <a:endParaRPr lang="en-US" dirty="0"/>
          </a:p>
          <a:p>
            <a:endParaRPr lang="hi-IN" dirty="0"/>
          </a:p>
        </p:txBody>
      </p:sp>
      <p:sp>
        <p:nvSpPr>
          <p:cNvPr id="4" name="Slide Number Placeholder 3">
            <a:extLst>
              <a:ext uri="{FF2B5EF4-FFF2-40B4-BE49-F238E27FC236}">
                <a16:creationId xmlns:a16="http://schemas.microsoft.com/office/drawing/2014/main" id="{2897B30E-88A0-74F2-CE38-DF7911157341}"/>
              </a:ext>
            </a:extLst>
          </p:cNvPr>
          <p:cNvSpPr>
            <a:spLocks noGrp="1"/>
          </p:cNvSpPr>
          <p:nvPr>
            <p:ph type="sldNum" sz="quarter" idx="12"/>
          </p:nvPr>
        </p:nvSpPr>
        <p:spPr/>
        <p:txBody>
          <a:bodyPr/>
          <a:lstStyle/>
          <a:p>
            <a:fld id="{6D22F896-40B5-4ADD-8801-0D06FADFA095}" type="slidenum">
              <a:rPr lang="en-US" smtClean="0"/>
              <a:t>21</a:t>
            </a:fld>
            <a:endParaRPr lang="en-US" dirty="0"/>
          </a:p>
        </p:txBody>
      </p:sp>
      <p:pic>
        <p:nvPicPr>
          <p:cNvPr id="6" name="Picture 5">
            <a:extLst>
              <a:ext uri="{FF2B5EF4-FFF2-40B4-BE49-F238E27FC236}">
                <a16:creationId xmlns:a16="http://schemas.microsoft.com/office/drawing/2014/main" id="{0670DD6E-7733-CEC0-39EF-855FB764B2CB}"/>
              </a:ext>
            </a:extLst>
          </p:cNvPr>
          <p:cNvPicPr>
            <a:picLocks noChangeAspect="1"/>
          </p:cNvPicPr>
          <p:nvPr/>
        </p:nvPicPr>
        <p:blipFill>
          <a:blip r:embed="rId2"/>
          <a:stretch>
            <a:fillRect/>
          </a:stretch>
        </p:blipFill>
        <p:spPr>
          <a:xfrm>
            <a:off x="6671869" y="3963944"/>
            <a:ext cx="1673848" cy="2657449"/>
          </a:xfrm>
          <a:prstGeom prst="rect">
            <a:avLst/>
          </a:prstGeom>
        </p:spPr>
      </p:pic>
    </p:spTree>
    <p:extLst>
      <p:ext uri="{BB962C8B-B14F-4D97-AF65-F5344CB8AC3E}">
        <p14:creationId xmlns:p14="http://schemas.microsoft.com/office/powerpoint/2010/main" val="2129585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DD3F91-1882-BFAE-7259-AA0AAD04C968}"/>
              </a:ext>
            </a:extLst>
          </p:cNvPr>
          <p:cNvSpPr>
            <a:spLocks noGrp="1"/>
          </p:cNvSpPr>
          <p:nvPr>
            <p:ph type="sldNum" sz="quarter" idx="12"/>
          </p:nvPr>
        </p:nvSpPr>
        <p:spPr/>
        <p:txBody>
          <a:bodyPr/>
          <a:lstStyle/>
          <a:p>
            <a:fld id="{6D22F896-40B5-4ADD-8801-0D06FADFA095}" type="slidenum">
              <a:rPr lang="en-US" smtClean="0"/>
              <a:t>22</a:t>
            </a:fld>
            <a:endParaRPr lang="en-US" dirty="0"/>
          </a:p>
        </p:txBody>
      </p:sp>
      <p:sp>
        <p:nvSpPr>
          <p:cNvPr id="8" name="Content Placeholder 7">
            <a:extLst>
              <a:ext uri="{FF2B5EF4-FFF2-40B4-BE49-F238E27FC236}">
                <a16:creationId xmlns:a16="http://schemas.microsoft.com/office/drawing/2014/main" id="{5CA4F0B5-AEDA-C2F3-745A-FE36EB86F530}"/>
              </a:ext>
            </a:extLst>
          </p:cNvPr>
          <p:cNvSpPr>
            <a:spLocks noGrp="1"/>
          </p:cNvSpPr>
          <p:nvPr>
            <p:ph idx="1"/>
          </p:nvPr>
        </p:nvSpPr>
        <p:spPr/>
        <p:txBody>
          <a:bodyPr>
            <a:normAutofit/>
          </a:bodyPr>
          <a:lstStyle/>
          <a:p>
            <a:pPr marL="342900" lvl="0" indent="-342900">
              <a:buFont typeface="Symbol" panose="05050102010706020507" pitchFamily="18" charset="2"/>
              <a:buChar char=""/>
            </a:pPr>
            <a:endParaRPr lang="en-US" sz="1800" dirty="0">
              <a:effectLst/>
              <a:ea typeface="Times New Roman" panose="02020603050405020304" pitchFamily="18" charset="0"/>
            </a:endParaRPr>
          </a:p>
          <a:p>
            <a:pPr marL="342900" lvl="0" indent="-342900">
              <a:buFont typeface="Symbol" panose="05050102010706020507" pitchFamily="18" charset="2"/>
              <a:buChar char=""/>
            </a:pPr>
            <a:endParaRPr lang="en-US" sz="1800" dirty="0">
              <a:ea typeface="Times New Roman" panose="02020603050405020304" pitchFamily="18" charset="0"/>
            </a:endParaRPr>
          </a:p>
          <a:p>
            <a:pPr marL="0" lvl="0" indent="0">
              <a:buNone/>
            </a:pPr>
            <a:endParaRPr lang="en-US" sz="1800" dirty="0">
              <a:ea typeface="Times New Roman" panose="02020603050405020304" pitchFamily="18" charset="0"/>
            </a:endParaRPr>
          </a:p>
          <a:p>
            <a:pPr marL="342900" lvl="0" indent="-342900">
              <a:buFont typeface="Symbol" panose="05050102010706020507" pitchFamily="18" charset="2"/>
              <a:buChar char=""/>
            </a:pPr>
            <a:r>
              <a:rPr lang="en-US" sz="1800" dirty="0">
                <a:effectLst/>
                <a:ea typeface="Times New Roman" panose="02020603050405020304" pitchFamily="18" charset="0"/>
              </a:rPr>
              <a:t>From the chart we can infer that, brand Chevrolet has the highest MSRP, followed by Mercedes Benz. </a:t>
            </a:r>
          </a:p>
          <a:p>
            <a:pPr marL="342900" lvl="0" indent="-342900">
              <a:buFont typeface="Symbol" panose="05050102010706020507" pitchFamily="18" charset="2"/>
              <a:buChar char=""/>
            </a:pPr>
            <a:r>
              <a:rPr lang="en-US" sz="1800" dirty="0">
                <a:effectLst/>
                <a:ea typeface="Times New Roman" panose="02020603050405020304" pitchFamily="18" charset="0"/>
              </a:rPr>
              <a:t>We can similarly filter out the prices by their body styles also. </a:t>
            </a:r>
          </a:p>
          <a:p>
            <a:pPr marL="342900" lvl="0" indent="-342900">
              <a:buFont typeface="Symbol" panose="05050102010706020507" pitchFamily="18" charset="2"/>
              <a:buChar char=""/>
            </a:pPr>
            <a:r>
              <a:rPr lang="en-US" sz="1800" dirty="0">
                <a:effectLst/>
                <a:ea typeface="Times New Roman" panose="02020603050405020304" pitchFamily="18" charset="0"/>
              </a:rPr>
              <a:t>Body style of a car vary with compact hatchback to luxury SUV. Also, strong brand name increases price distribution of car.</a:t>
            </a:r>
          </a:p>
        </p:txBody>
      </p:sp>
      <p:pic>
        <p:nvPicPr>
          <p:cNvPr id="10" name="Picture 9">
            <a:extLst>
              <a:ext uri="{FF2B5EF4-FFF2-40B4-BE49-F238E27FC236}">
                <a16:creationId xmlns:a16="http://schemas.microsoft.com/office/drawing/2014/main" id="{DD8963D8-34F5-37A3-08AD-30466A23E52E}"/>
              </a:ext>
            </a:extLst>
          </p:cNvPr>
          <p:cNvPicPr>
            <a:picLocks noChangeAspect="1"/>
          </p:cNvPicPr>
          <p:nvPr/>
        </p:nvPicPr>
        <p:blipFill>
          <a:blip r:embed="rId2"/>
          <a:stretch>
            <a:fillRect/>
          </a:stretch>
        </p:blipFill>
        <p:spPr>
          <a:xfrm>
            <a:off x="3463494" y="326017"/>
            <a:ext cx="5816429" cy="3016346"/>
          </a:xfrm>
          <a:prstGeom prst="rect">
            <a:avLst/>
          </a:prstGeom>
        </p:spPr>
      </p:pic>
    </p:spTree>
    <p:extLst>
      <p:ext uri="{BB962C8B-B14F-4D97-AF65-F5344CB8AC3E}">
        <p14:creationId xmlns:p14="http://schemas.microsoft.com/office/powerpoint/2010/main" val="1129675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8648CF-2CA2-371B-AE25-4BC704724F84}"/>
              </a:ext>
            </a:extLst>
          </p:cNvPr>
          <p:cNvSpPr>
            <a:spLocks noGrp="1"/>
          </p:cNvSpPr>
          <p:nvPr>
            <p:ph idx="1"/>
          </p:nvPr>
        </p:nvSpPr>
        <p:spPr>
          <a:xfrm>
            <a:off x="2773599" y="259493"/>
            <a:ext cx="7796540" cy="5790452"/>
          </a:xfrm>
        </p:spPr>
        <p:txBody>
          <a:bodyPr/>
          <a:lstStyle/>
          <a:p>
            <a:r>
              <a:rPr lang="en-US" dirty="0"/>
              <a:t>We can filter the prices by body style also, we will get the visuals as given below:</a:t>
            </a:r>
          </a:p>
          <a:p>
            <a:endParaRPr lang="en-US" dirty="0"/>
          </a:p>
          <a:p>
            <a:endParaRPr lang="en-US" dirty="0"/>
          </a:p>
          <a:p>
            <a:endParaRPr lang="en-US" dirty="0"/>
          </a:p>
          <a:p>
            <a:pPr marL="0" indent="0">
              <a:buNone/>
            </a:pPr>
            <a:endParaRPr lang="en-US" dirty="0"/>
          </a:p>
          <a:p>
            <a:endParaRPr lang="en-US" dirty="0"/>
          </a:p>
          <a:p>
            <a:endParaRPr lang="en-US" dirty="0"/>
          </a:p>
          <a:p>
            <a:endParaRPr lang="hi-IN" dirty="0"/>
          </a:p>
        </p:txBody>
      </p:sp>
      <p:sp>
        <p:nvSpPr>
          <p:cNvPr id="4" name="Slide Number Placeholder 3">
            <a:extLst>
              <a:ext uri="{FF2B5EF4-FFF2-40B4-BE49-F238E27FC236}">
                <a16:creationId xmlns:a16="http://schemas.microsoft.com/office/drawing/2014/main" id="{F504F0A7-2A6B-3E17-CC66-84C466130E87}"/>
              </a:ext>
            </a:extLst>
          </p:cNvPr>
          <p:cNvSpPr>
            <a:spLocks noGrp="1"/>
          </p:cNvSpPr>
          <p:nvPr>
            <p:ph type="sldNum" sz="quarter" idx="12"/>
          </p:nvPr>
        </p:nvSpPr>
        <p:spPr/>
        <p:txBody>
          <a:bodyPr/>
          <a:lstStyle/>
          <a:p>
            <a:fld id="{6D22F896-40B5-4ADD-8801-0D06FADFA095}" type="slidenum">
              <a:rPr lang="en-US" smtClean="0"/>
              <a:t>23</a:t>
            </a:fld>
            <a:endParaRPr lang="en-US" dirty="0"/>
          </a:p>
        </p:txBody>
      </p:sp>
      <p:graphicFrame>
        <p:nvGraphicFramePr>
          <p:cNvPr id="5" name="Chart 4">
            <a:extLst>
              <a:ext uri="{FF2B5EF4-FFF2-40B4-BE49-F238E27FC236}">
                <a16:creationId xmlns:a16="http://schemas.microsoft.com/office/drawing/2014/main" id="{EB8FE255-38A3-49DD-A038-3CE5EC5B1FFE}"/>
              </a:ext>
            </a:extLst>
          </p:cNvPr>
          <p:cNvGraphicFramePr>
            <a:graphicFrameLocks/>
          </p:cNvGraphicFramePr>
          <p:nvPr>
            <p:extLst>
              <p:ext uri="{D42A27DB-BD31-4B8C-83A1-F6EECF244321}">
                <p14:modId xmlns:p14="http://schemas.microsoft.com/office/powerpoint/2010/main" val="2153289884"/>
              </p:ext>
            </p:extLst>
          </p:nvPr>
        </p:nvGraphicFramePr>
        <p:xfrm>
          <a:off x="1066800" y="2057400"/>
          <a:ext cx="5029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EB8FE255-38A3-49DD-A038-3CE5EC5B1FFE}"/>
              </a:ext>
            </a:extLst>
          </p:cNvPr>
          <p:cNvGraphicFramePr>
            <a:graphicFrameLocks/>
          </p:cNvGraphicFramePr>
          <p:nvPr>
            <p:extLst>
              <p:ext uri="{D42A27DB-BD31-4B8C-83A1-F6EECF244321}">
                <p14:modId xmlns:p14="http://schemas.microsoft.com/office/powerpoint/2010/main" val="3979426650"/>
              </p:ext>
            </p:extLst>
          </p:nvPr>
        </p:nvGraphicFramePr>
        <p:xfrm>
          <a:off x="6471060" y="2057400"/>
          <a:ext cx="50292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BC3F860-A05A-E315-7BE7-733A1ECF5323}"/>
              </a:ext>
            </a:extLst>
          </p:cNvPr>
          <p:cNvSpPr txBox="1"/>
          <p:nvPr/>
        </p:nvSpPr>
        <p:spPr>
          <a:xfrm>
            <a:off x="7533981" y="4930346"/>
            <a:ext cx="2903359" cy="369332"/>
          </a:xfrm>
          <a:prstGeom prst="rect">
            <a:avLst/>
          </a:prstGeom>
          <a:noFill/>
        </p:spPr>
        <p:txBody>
          <a:bodyPr wrap="none" rtlCol="0">
            <a:spAutoFit/>
          </a:bodyPr>
          <a:lstStyle/>
          <a:p>
            <a:r>
              <a:rPr lang="en-US" dirty="0"/>
              <a:t>Body Style: 4dr Hatchback</a:t>
            </a:r>
            <a:endParaRPr lang="hi-IN" dirty="0"/>
          </a:p>
        </p:txBody>
      </p:sp>
      <p:sp>
        <p:nvSpPr>
          <p:cNvPr id="8" name="TextBox 7">
            <a:extLst>
              <a:ext uri="{FF2B5EF4-FFF2-40B4-BE49-F238E27FC236}">
                <a16:creationId xmlns:a16="http://schemas.microsoft.com/office/drawing/2014/main" id="{DDF702A3-05EC-013F-3BCF-4401C59946F2}"/>
              </a:ext>
            </a:extLst>
          </p:cNvPr>
          <p:cNvSpPr txBox="1"/>
          <p:nvPr/>
        </p:nvSpPr>
        <p:spPr>
          <a:xfrm>
            <a:off x="1754660" y="4930346"/>
            <a:ext cx="3185487" cy="369332"/>
          </a:xfrm>
          <a:prstGeom prst="rect">
            <a:avLst/>
          </a:prstGeom>
          <a:noFill/>
        </p:spPr>
        <p:txBody>
          <a:bodyPr wrap="none" rtlCol="0">
            <a:spAutoFit/>
          </a:bodyPr>
          <a:lstStyle/>
          <a:p>
            <a:r>
              <a:rPr lang="en-US" dirty="0"/>
              <a:t>Body Style: Convertible SUV </a:t>
            </a:r>
            <a:endParaRPr lang="hi-IN" dirty="0"/>
          </a:p>
        </p:txBody>
      </p:sp>
    </p:spTree>
    <p:extLst>
      <p:ext uri="{BB962C8B-B14F-4D97-AF65-F5344CB8AC3E}">
        <p14:creationId xmlns:p14="http://schemas.microsoft.com/office/powerpoint/2010/main" val="781955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76019E-B878-4240-E27F-2671F6B3E551}"/>
              </a:ext>
            </a:extLst>
          </p:cNvPr>
          <p:cNvSpPr>
            <a:spLocks noGrp="1"/>
          </p:cNvSpPr>
          <p:nvPr>
            <p:ph idx="1"/>
          </p:nvPr>
        </p:nvSpPr>
        <p:spPr>
          <a:xfrm>
            <a:off x="2773599" y="951470"/>
            <a:ext cx="7796540" cy="5098474"/>
          </a:xfrm>
        </p:spPr>
        <p:txBody>
          <a:bodyPr>
            <a:normAutofit/>
          </a:bodyPr>
          <a:lstStyle/>
          <a:p>
            <a:pPr marL="0" indent="0" rtl="0">
              <a:spcBef>
                <a:spcPts val="0"/>
              </a:spcBef>
              <a:spcAft>
                <a:spcPts val="0"/>
              </a:spcAft>
              <a:buNone/>
            </a:pPr>
            <a:r>
              <a:rPr lang="en-US" sz="1800" b="1" i="0" u="none" strike="noStrike" dirty="0">
                <a:effectLst/>
              </a:rPr>
              <a:t>Task 2:</a:t>
            </a:r>
            <a:r>
              <a:rPr lang="en-US" sz="1800" b="0" i="0" u="none" strike="noStrike" dirty="0">
                <a:effectLst/>
              </a:rPr>
              <a:t> Which car brands have the highest and lowest average MSRPs, and how does this vary by body style?</a:t>
            </a:r>
            <a:endParaRPr lang="en-US" sz="1800" b="0" dirty="0">
              <a:effectLst/>
            </a:endParaRPr>
          </a:p>
          <a:p>
            <a:pPr marL="342900" lvl="0" indent="-342900">
              <a:buFont typeface="Symbol" panose="05050102010706020507" pitchFamily="18" charset="2"/>
              <a:buChar char=""/>
            </a:pPr>
            <a:r>
              <a:rPr lang="en-US" sz="1800" dirty="0">
                <a:effectLst/>
                <a:ea typeface="Times New Roman" panose="02020603050405020304" pitchFamily="18" charset="0"/>
              </a:rPr>
              <a:t>Like the previous task, we will create a pivot table out of the columns Make, vehicle style and MSRP, we applied a filter on vehicle style column, so that we can filter out the values we want to analyze.</a:t>
            </a:r>
          </a:p>
          <a:p>
            <a:pPr marL="342900" lvl="0" indent="-342900">
              <a:buFont typeface="Symbol" panose="05050102010706020507" pitchFamily="18" charset="2"/>
              <a:buChar char=""/>
            </a:pPr>
            <a:r>
              <a:rPr lang="en-US" sz="1800" dirty="0">
                <a:effectLst/>
                <a:ea typeface="Times New Roman" panose="02020603050405020304" pitchFamily="18" charset="0"/>
              </a:rPr>
              <a:t>We then create a Clustered column chart to compare the average MSRPs across different car brands and body styles.</a:t>
            </a:r>
          </a:p>
          <a:p>
            <a:pPr marL="0" lvl="0" indent="0">
              <a:buNone/>
            </a:pPr>
            <a:endParaRPr lang="en-US" sz="1800" dirty="0"/>
          </a:p>
          <a:p>
            <a:pPr marL="0" lvl="0" indent="0">
              <a:buNone/>
            </a:pPr>
            <a:endParaRPr lang="en-US" sz="1800" dirty="0"/>
          </a:p>
          <a:p>
            <a:pPr marL="0" lvl="0" indent="0">
              <a:buNone/>
            </a:pPr>
            <a:br>
              <a:rPr lang="en-US" dirty="0"/>
            </a:br>
            <a:endParaRPr lang="hi-IN" dirty="0"/>
          </a:p>
        </p:txBody>
      </p:sp>
      <p:sp>
        <p:nvSpPr>
          <p:cNvPr id="4" name="Slide Number Placeholder 3">
            <a:extLst>
              <a:ext uri="{FF2B5EF4-FFF2-40B4-BE49-F238E27FC236}">
                <a16:creationId xmlns:a16="http://schemas.microsoft.com/office/drawing/2014/main" id="{60230165-F6B7-28A8-D8CF-5E112CE65C93}"/>
              </a:ext>
            </a:extLst>
          </p:cNvPr>
          <p:cNvSpPr>
            <a:spLocks noGrp="1"/>
          </p:cNvSpPr>
          <p:nvPr>
            <p:ph type="sldNum" sz="quarter" idx="12"/>
          </p:nvPr>
        </p:nvSpPr>
        <p:spPr/>
        <p:txBody>
          <a:bodyPr/>
          <a:lstStyle/>
          <a:p>
            <a:fld id="{6D22F896-40B5-4ADD-8801-0D06FADFA095}" type="slidenum">
              <a:rPr lang="en-US" smtClean="0"/>
              <a:t>24</a:t>
            </a:fld>
            <a:endParaRPr lang="en-US" dirty="0"/>
          </a:p>
        </p:txBody>
      </p:sp>
      <p:pic>
        <p:nvPicPr>
          <p:cNvPr id="6" name="Picture 5">
            <a:extLst>
              <a:ext uri="{FF2B5EF4-FFF2-40B4-BE49-F238E27FC236}">
                <a16:creationId xmlns:a16="http://schemas.microsoft.com/office/drawing/2014/main" id="{78010552-0645-ABB6-7E21-7F6C32ADD8C2}"/>
              </a:ext>
            </a:extLst>
          </p:cNvPr>
          <p:cNvPicPr>
            <a:picLocks noChangeAspect="1"/>
          </p:cNvPicPr>
          <p:nvPr/>
        </p:nvPicPr>
        <p:blipFill>
          <a:blip r:embed="rId2"/>
          <a:stretch>
            <a:fillRect/>
          </a:stretch>
        </p:blipFill>
        <p:spPr>
          <a:xfrm>
            <a:off x="8674444" y="3689264"/>
            <a:ext cx="2133600" cy="2914650"/>
          </a:xfrm>
          <a:prstGeom prst="rect">
            <a:avLst/>
          </a:prstGeom>
        </p:spPr>
      </p:pic>
    </p:spTree>
    <p:extLst>
      <p:ext uri="{BB962C8B-B14F-4D97-AF65-F5344CB8AC3E}">
        <p14:creationId xmlns:p14="http://schemas.microsoft.com/office/powerpoint/2010/main" val="3482067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AE8B1F-EEE4-68A6-72AF-BFC2CFF2CC3A}"/>
              </a:ext>
            </a:extLst>
          </p:cNvPr>
          <p:cNvSpPr>
            <a:spLocks noGrp="1"/>
          </p:cNvSpPr>
          <p:nvPr>
            <p:ph type="sldNum" sz="quarter" idx="12"/>
          </p:nvPr>
        </p:nvSpPr>
        <p:spPr/>
        <p:txBody>
          <a:bodyPr/>
          <a:lstStyle/>
          <a:p>
            <a:fld id="{6D22F896-40B5-4ADD-8801-0D06FADFA095}" type="slidenum">
              <a:rPr lang="en-US" smtClean="0"/>
              <a:t>25</a:t>
            </a:fld>
            <a:endParaRPr lang="en-US" dirty="0"/>
          </a:p>
        </p:txBody>
      </p:sp>
      <p:sp>
        <p:nvSpPr>
          <p:cNvPr id="7" name="Content Placeholder 6">
            <a:extLst>
              <a:ext uri="{FF2B5EF4-FFF2-40B4-BE49-F238E27FC236}">
                <a16:creationId xmlns:a16="http://schemas.microsoft.com/office/drawing/2014/main" id="{FBCCFD3D-FD6F-C7BE-BBD4-45AE20042842}"/>
              </a:ext>
            </a:extLst>
          </p:cNvPr>
          <p:cNvSpPr>
            <a:spLocks noGrp="1"/>
          </p:cNvSpPr>
          <p:nvPr>
            <p:ph idx="1"/>
          </p:nvPr>
        </p:nvSpPr>
        <p:spPr>
          <a:xfrm>
            <a:off x="2304043" y="3292658"/>
            <a:ext cx="7796540" cy="3256423"/>
          </a:xfrm>
        </p:spPr>
        <p:txBody>
          <a:bodyPr/>
          <a:lstStyle/>
          <a:p>
            <a:pPr marL="342900" lvl="0" indent="-342900">
              <a:lnSpc>
                <a:spcPct val="107000"/>
              </a:lnSpc>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From the chart it is clearly visible that </a:t>
            </a:r>
            <a:r>
              <a:rPr lang="en-US" sz="1800" kern="100" dirty="0" err="1">
                <a:effectLst/>
                <a:ea typeface="Calibri" panose="020F0502020204030204" pitchFamily="34" charset="0"/>
                <a:cs typeface="Mangal" panose="02040503050203030202" pitchFamily="18" charset="0"/>
              </a:rPr>
              <a:t>Buggati</a:t>
            </a:r>
            <a:r>
              <a:rPr lang="en-US" sz="1800" kern="100" dirty="0">
                <a:effectLst/>
                <a:ea typeface="Calibri" panose="020F0502020204030204" pitchFamily="34" charset="0"/>
                <a:cs typeface="Mangal" panose="02040503050203030202" pitchFamily="18" charset="0"/>
              </a:rPr>
              <a:t> has the highest average price, of </a:t>
            </a:r>
            <a:r>
              <a:rPr lang="en-US" sz="1800" kern="0" dirty="0">
                <a:effectLst/>
                <a:ea typeface="Times New Roman" panose="02020603050405020304" pitchFamily="18" charset="0"/>
                <a:cs typeface="Calibri" panose="020F0502020204030204" pitchFamily="34" charset="0"/>
              </a:rPr>
              <a:t>1757223.7 (~17 lakh 57 thousand).</a:t>
            </a:r>
            <a:endParaRPr lang="en-US" sz="1800" kern="100" dirty="0">
              <a:effectLst/>
              <a:ea typeface="Calibri" panose="020F0502020204030204" pitchFamily="34" charset="0"/>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Also, as for the lowest average price</a:t>
            </a:r>
            <a:r>
              <a:rPr lang="en-US" sz="1800" kern="0" dirty="0">
                <a:effectLst/>
                <a:ea typeface="Times New Roman" panose="02020603050405020304" pitchFamily="18" charset="0"/>
                <a:cs typeface="Calibri" panose="020F0502020204030204" pitchFamily="34" charset="0"/>
              </a:rPr>
              <a:t>, Plymouth is the one with the average price of 3122.9024 (~3 thousand).</a:t>
            </a:r>
            <a:endParaRPr lang="en-US" sz="1800" kern="100" dirty="0">
              <a:effectLst/>
              <a:ea typeface="Calibri" panose="020F0502020204030204" pitchFamily="34" charset="0"/>
              <a:cs typeface="Mangal" panose="02040503050203030202" pitchFamily="18" charset="0"/>
            </a:endParaRPr>
          </a:p>
        </p:txBody>
      </p:sp>
      <p:pic>
        <p:nvPicPr>
          <p:cNvPr id="9" name="Picture 8">
            <a:extLst>
              <a:ext uri="{FF2B5EF4-FFF2-40B4-BE49-F238E27FC236}">
                <a16:creationId xmlns:a16="http://schemas.microsoft.com/office/drawing/2014/main" id="{8420C704-B951-ECD7-C513-A573110B640F}"/>
              </a:ext>
            </a:extLst>
          </p:cNvPr>
          <p:cNvPicPr>
            <a:picLocks noChangeAspect="1"/>
          </p:cNvPicPr>
          <p:nvPr/>
        </p:nvPicPr>
        <p:blipFill>
          <a:blip r:embed="rId2"/>
          <a:stretch>
            <a:fillRect/>
          </a:stretch>
        </p:blipFill>
        <p:spPr>
          <a:xfrm>
            <a:off x="3278401" y="622686"/>
            <a:ext cx="5198334" cy="3225844"/>
          </a:xfrm>
          <a:prstGeom prst="rect">
            <a:avLst/>
          </a:prstGeom>
        </p:spPr>
      </p:pic>
    </p:spTree>
    <p:extLst>
      <p:ext uri="{BB962C8B-B14F-4D97-AF65-F5344CB8AC3E}">
        <p14:creationId xmlns:p14="http://schemas.microsoft.com/office/powerpoint/2010/main" val="3949727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126DA8-9CF1-A8FE-FAA9-CD5FB9EE2E0E}"/>
              </a:ext>
            </a:extLst>
          </p:cNvPr>
          <p:cNvSpPr>
            <a:spLocks noGrp="1"/>
          </p:cNvSpPr>
          <p:nvPr>
            <p:ph idx="1"/>
          </p:nvPr>
        </p:nvSpPr>
        <p:spPr>
          <a:xfrm>
            <a:off x="2773599" y="296562"/>
            <a:ext cx="7796540" cy="5753382"/>
          </a:xfrm>
        </p:spPr>
        <p:txBody>
          <a:bodyPr/>
          <a:lstStyle/>
          <a:p>
            <a:pPr marL="342900" lvl="0" indent="-342900">
              <a:buFont typeface="Symbol" panose="05050102010706020507" pitchFamily="18" charset="2"/>
              <a:buChar char=""/>
            </a:pPr>
            <a:r>
              <a:rPr lang="en-US" sz="1800" dirty="0">
                <a:effectLst/>
                <a:ea typeface="Times New Roman" panose="02020603050405020304" pitchFamily="18" charset="0"/>
              </a:rPr>
              <a:t>If the lowest or highest average price is not clearly distinguishable from the chart, we can use inbuilt mathematical functions, max and min to determine the said values.</a:t>
            </a:r>
          </a:p>
          <a:p>
            <a:pPr marL="342900" lvl="0" indent="-342900">
              <a:buFont typeface="Symbol" panose="05050102010706020507" pitchFamily="18" charset="2"/>
              <a:buChar char=""/>
            </a:pPr>
            <a:r>
              <a:rPr lang="en-US" sz="1800" dirty="0">
                <a:effectLst/>
                <a:ea typeface="Times New Roman" panose="02020603050405020304" pitchFamily="18" charset="0"/>
              </a:rPr>
              <a:t>If we analyze the said columns according to vehicle style, we will see that among the brand </a:t>
            </a:r>
            <a:r>
              <a:rPr lang="en-US" sz="1800" dirty="0" err="1">
                <a:effectLst/>
                <a:ea typeface="Times New Roman" panose="02020603050405020304" pitchFamily="18" charset="0"/>
              </a:rPr>
              <a:t>Buggati</a:t>
            </a:r>
            <a:r>
              <a:rPr lang="en-US" sz="1800" dirty="0">
                <a:effectLst/>
                <a:ea typeface="Times New Roman" panose="02020603050405020304" pitchFamily="18" charset="0"/>
              </a:rPr>
              <a:t>, coupe vehicle type alone has the highest average price.</a:t>
            </a:r>
          </a:p>
          <a:p>
            <a:pPr marL="342900" lvl="0" indent="-342900">
              <a:buFont typeface="Symbol" panose="05050102010706020507" pitchFamily="18" charset="2"/>
              <a:buChar char=""/>
            </a:pPr>
            <a:r>
              <a:rPr lang="en-US" sz="1800" dirty="0">
                <a:effectLst/>
                <a:ea typeface="Times New Roman" panose="02020603050405020304" pitchFamily="18" charset="0"/>
              </a:rPr>
              <a:t>Similarly for the brand Plymouth, vehicle type 2dr hatchback, 4dr hatchback, Coupe and Wagon all have the lowest average price of 2000. </a:t>
            </a:r>
          </a:p>
          <a:p>
            <a:pPr marL="342900" lvl="0" indent="-342900">
              <a:buFont typeface="Symbol" panose="05050102010706020507" pitchFamily="18" charset="2"/>
              <a:buChar char=""/>
            </a:pPr>
            <a:endParaRPr lang="en-US" sz="1800" dirty="0">
              <a:ea typeface="Times New Roman" panose="02020603050405020304" pitchFamily="18" charset="0"/>
            </a:endParaRPr>
          </a:p>
          <a:p>
            <a:pPr marL="342900" lvl="0" indent="-342900">
              <a:buFont typeface="Symbol" panose="05050102010706020507" pitchFamily="18" charset="2"/>
              <a:buChar char=""/>
            </a:pPr>
            <a:endParaRPr lang="en-US" sz="1800" dirty="0">
              <a:effectLst/>
              <a:ea typeface="Times New Roman" panose="02020603050405020304" pitchFamily="18" charset="0"/>
            </a:endParaRPr>
          </a:p>
          <a:p>
            <a:pPr marL="342900" lvl="0" indent="-342900">
              <a:buFont typeface="Symbol" panose="05050102010706020507" pitchFamily="18" charset="2"/>
              <a:buChar char=""/>
            </a:pPr>
            <a:endParaRPr lang="en-US" sz="1800" dirty="0">
              <a:effectLst/>
              <a:ea typeface="Times New Roman" panose="02020603050405020304" pitchFamily="18" charset="0"/>
            </a:endParaRPr>
          </a:p>
        </p:txBody>
      </p:sp>
      <p:sp>
        <p:nvSpPr>
          <p:cNvPr id="4" name="Slide Number Placeholder 3">
            <a:extLst>
              <a:ext uri="{FF2B5EF4-FFF2-40B4-BE49-F238E27FC236}">
                <a16:creationId xmlns:a16="http://schemas.microsoft.com/office/drawing/2014/main" id="{6EA5C80E-50AB-EB8C-CE76-E23C0845E2BA}"/>
              </a:ext>
            </a:extLst>
          </p:cNvPr>
          <p:cNvSpPr>
            <a:spLocks noGrp="1"/>
          </p:cNvSpPr>
          <p:nvPr>
            <p:ph type="sldNum" sz="quarter" idx="12"/>
          </p:nvPr>
        </p:nvSpPr>
        <p:spPr/>
        <p:txBody>
          <a:bodyPr/>
          <a:lstStyle/>
          <a:p>
            <a:fld id="{6D22F896-40B5-4ADD-8801-0D06FADFA095}" type="slidenum">
              <a:rPr lang="en-US" smtClean="0"/>
              <a:t>26</a:t>
            </a:fld>
            <a:endParaRPr lang="en-US" dirty="0"/>
          </a:p>
        </p:txBody>
      </p:sp>
      <p:pic>
        <p:nvPicPr>
          <p:cNvPr id="8" name="Picture 7">
            <a:extLst>
              <a:ext uri="{FF2B5EF4-FFF2-40B4-BE49-F238E27FC236}">
                <a16:creationId xmlns:a16="http://schemas.microsoft.com/office/drawing/2014/main" id="{7C8907AB-F3D6-23E2-E098-C6DB046025BE}"/>
              </a:ext>
            </a:extLst>
          </p:cNvPr>
          <p:cNvPicPr>
            <a:picLocks noChangeAspect="1"/>
          </p:cNvPicPr>
          <p:nvPr/>
        </p:nvPicPr>
        <p:blipFill>
          <a:blip r:embed="rId2"/>
          <a:stretch>
            <a:fillRect/>
          </a:stretch>
        </p:blipFill>
        <p:spPr>
          <a:xfrm>
            <a:off x="1441622" y="4237338"/>
            <a:ext cx="4654378" cy="2534974"/>
          </a:xfrm>
          <a:prstGeom prst="rect">
            <a:avLst/>
          </a:prstGeom>
        </p:spPr>
      </p:pic>
      <p:pic>
        <p:nvPicPr>
          <p:cNvPr id="10" name="Picture 9">
            <a:extLst>
              <a:ext uri="{FF2B5EF4-FFF2-40B4-BE49-F238E27FC236}">
                <a16:creationId xmlns:a16="http://schemas.microsoft.com/office/drawing/2014/main" id="{026119D2-BA32-1720-6CA0-4793D6F621DA}"/>
              </a:ext>
            </a:extLst>
          </p:cNvPr>
          <p:cNvPicPr>
            <a:picLocks noChangeAspect="1"/>
          </p:cNvPicPr>
          <p:nvPr/>
        </p:nvPicPr>
        <p:blipFill>
          <a:blip r:embed="rId3"/>
          <a:stretch>
            <a:fillRect/>
          </a:stretch>
        </p:blipFill>
        <p:spPr>
          <a:xfrm>
            <a:off x="6473653" y="4037313"/>
            <a:ext cx="4276725" cy="2524125"/>
          </a:xfrm>
          <a:prstGeom prst="rect">
            <a:avLst/>
          </a:prstGeom>
        </p:spPr>
      </p:pic>
    </p:spTree>
    <p:extLst>
      <p:ext uri="{BB962C8B-B14F-4D97-AF65-F5344CB8AC3E}">
        <p14:creationId xmlns:p14="http://schemas.microsoft.com/office/powerpoint/2010/main" val="2666689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F446E3-9B5D-3D5D-778E-69972F2B670E}"/>
              </a:ext>
            </a:extLst>
          </p:cNvPr>
          <p:cNvSpPr>
            <a:spLocks noGrp="1"/>
          </p:cNvSpPr>
          <p:nvPr>
            <p:ph idx="1"/>
          </p:nvPr>
        </p:nvSpPr>
        <p:spPr>
          <a:xfrm>
            <a:off x="2773599" y="630195"/>
            <a:ext cx="7796540" cy="5419749"/>
          </a:xfrm>
        </p:spPr>
        <p:txBody>
          <a:bodyPr>
            <a:normAutofit/>
          </a:bodyPr>
          <a:lstStyle/>
          <a:p>
            <a:pPr marL="0" indent="0" rtl="0">
              <a:spcBef>
                <a:spcPts val="0"/>
              </a:spcBef>
              <a:spcAft>
                <a:spcPts val="0"/>
              </a:spcAft>
              <a:buNone/>
            </a:pPr>
            <a:r>
              <a:rPr lang="en-US" sz="1800" b="1" i="0" u="none" strike="noStrike" dirty="0">
                <a:effectLst/>
              </a:rPr>
              <a:t>Task 3:</a:t>
            </a:r>
            <a:r>
              <a:rPr lang="en-US" sz="1800" b="0" i="0" u="none" strike="noStrike" dirty="0">
                <a:effectLst/>
              </a:rPr>
              <a:t> How do the different feature such as transmission type affect the MSRP, and how does this vary by body style?</a:t>
            </a:r>
            <a:endParaRPr lang="en-US" sz="1800" b="0" dirty="0">
              <a:effectLst/>
            </a:endParaRPr>
          </a:p>
          <a:p>
            <a:pPr marL="342900" lvl="0" indent="-342900">
              <a:buFont typeface="Symbol" panose="05050102010706020507" pitchFamily="18" charset="2"/>
              <a:buChar char=""/>
            </a:pPr>
            <a:r>
              <a:rPr lang="en-US" sz="1800" dirty="0">
                <a:effectLst/>
                <a:ea typeface="Times New Roman" panose="02020603050405020304" pitchFamily="18" charset="0"/>
              </a:rPr>
              <a:t>Created a Scatter plot chart to visualize the relationship between MSRP and transmission type, with different symbols for each body style.</a:t>
            </a:r>
          </a:p>
          <a:p>
            <a:pPr marL="0" indent="0">
              <a:buNone/>
            </a:pPr>
            <a:r>
              <a:rPr lang="en-US" sz="1800" dirty="0">
                <a:effectLst/>
                <a:ea typeface="Times New Roman" panose="02020603050405020304" pitchFamily="18" charset="0"/>
              </a:rPr>
              <a:t>•  I don’t find any positive or negative relationship between    transmission type, MSRP and varying body style. These variables are not at all related with each other.</a:t>
            </a:r>
          </a:p>
          <a:p>
            <a:r>
              <a:rPr lang="en-US" sz="1800" dirty="0">
                <a:effectLst/>
                <a:ea typeface="Times New Roman" panose="02020603050405020304" pitchFamily="18" charset="0"/>
              </a:rPr>
              <a:t>Calculated the average MSRP for each combination of transmission type and body style using pivot table.</a:t>
            </a:r>
            <a:br>
              <a:rPr lang="en-US" dirty="0"/>
            </a:br>
            <a:endParaRPr lang="hi-IN" dirty="0"/>
          </a:p>
        </p:txBody>
      </p:sp>
      <p:sp>
        <p:nvSpPr>
          <p:cNvPr id="4" name="Slide Number Placeholder 3">
            <a:extLst>
              <a:ext uri="{FF2B5EF4-FFF2-40B4-BE49-F238E27FC236}">
                <a16:creationId xmlns:a16="http://schemas.microsoft.com/office/drawing/2014/main" id="{DDE19309-F770-BE98-5ED4-2FA4BE21BC4A}"/>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2245096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64D0CB-CDE1-B9D9-9584-0F5389B7395B}"/>
              </a:ext>
            </a:extLst>
          </p:cNvPr>
          <p:cNvSpPr>
            <a:spLocks noGrp="1"/>
          </p:cNvSpPr>
          <p:nvPr>
            <p:ph idx="1"/>
          </p:nvPr>
        </p:nvSpPr>
        <p:spPr/>
        <p:txBody>
          <a:bodyPr>
            <a:normAutofit/>
          </a:bodyPr>
          <a:lstStyle/>
          <a:p>
            <a:endParaRPr lang="en-US" dirty="0"/>
          </a:p>
          <a:p>
            <a:endParaRPr lang="en-US" dirty="0"/>
          </a:p>
          <a:p>
            <a:endParaRPr lang="en-US" dirty="0"/>
          </a:p>
          <a:p>
            <a:r>
              <a:rPr lang="en-US" sz="1800" dirty="0"/>
              <a:t>Automated manual has very high average MSRP with body style coupe and convertible.</a:t>
            </a:r>
          </a:p>
          <a:p>
            <a:r>
              <a:rPr lang="en-US" sz="1800" dirty="0"/>
              <a:t> In general, it could be inferred that Coupe and convertible body style has higher average MSRP in the transmission types and hatchback body style has lower MSRP in all the transmission types.</a:t>
            </a:r>
            <a:endParaRPr lang="hi-IN" sz="1800" dirty="0"/>
          </a:p>
        </p:txBody>
      </p:sp>
      <p:sp>
        <p:nvSpPr>
          <p:cNvPr id="4" name="Slide Number Placeholder 3">
            <a:extLst>
              <a:ext uri="{FF2B5EF4-FFF2-40B4-BE49-F238E27FC236}">
                <a16:creationId xmlns:a16="http://schemas.microsoft.com/office/drawing/2014/main" id="{66BF5B2C-683B-E779-5375-C456C474FCBD}"/>
              </a:ext>
            </a:extLst>
          </p:cNvPr>
          <p:cNvSpPr>
            <a:spLocks noGrp="1"/>
          </p:cNvSpPr>
          <p:nvPr>
            <p:ph type="sldNum" sz="quarter" idx="12"/>
          </p:nvPr>
        </p:nvSpPr>
        <p:spPr/>
        <p:txBody>
          <a:bodyPr/>
          <a:lstStyle/>
          <a:p>
            <a:fld id="{6D22F896-40B5-4ADD-8801-0D06FADFA095}" type="slidenum">
              <a:rPr lang="en-US" smtClean="0"/>
              <a:t>28</a:t>
            </a:fld>
            <a:endParaRPr lang="en-US" dirty="0"/>
          </a:p>
        </p:txBody>
      </p:sp>
      <p:pic>
        <p:nvPicPr>
          <p:cNvPr id="7" name="Picture 6">
            <a:extLst>
              <a:ext uri="{FF2B5EF4-FFF2-40B4-BE49-F238E27FC236}">
                <a16:creationId xmlns:a16="http://schemas.microsoft.com/office/drawing/2014/main" id="{C0E37303-3457-796A-15C0-71D154122C63}"/>
              </a:ext>
            </a:extLst>
          </p:cNvPr>
          <p:cNvPicPr>
            <a:picLocks noChangeAspect="1"/>
          </p:cNvPicPr>
          <p:nvPr/>
        </p:nvPicPr>
        <p:blipFill>
          <a:blip r:embed="rId2"/>
          <a:stretch>
            <a:fillRect/>
          </a:stretch>
        </p:blipFill>
        <p:spPr>
          <a:xfrm>
            <a:off x="1248676" y="164592"/>
            <a:ext cx="4257675" cy="3419475"/>
          </a:xfrm>
          <a:prstGeom prst="rect">
            <a:avLst/>
          </a:prstGeom>
        </p:spPr>
      </p:pic>
    </p:spTree>
    <p:extLst>
      <p:ext uri="{BB962C8B-B14F-4D97-AF65-F5344CB8AC3E}">
        <p14:creationId xmlns:p14="http://schemas.microsoft.com/office/powerpoint/2010/main" val="4114611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6DC2CB-78C6-3488-CEE9-8D9A0E5AB826}"/>
              </a:ext>
            </a:extLst>
          </p:cNvPr>
          <p:cNvSpPr>
            <a:spLocks noGrp="1"/>
          </p:cNvSpPr>
          <p:nvPr>
            <p:ph idx="1"/>
          </p:nvPr>
        </p:nvSpPr>
        <p:spPr>
          <a:xfrm>
            <a:off x="2773599" y="741405"/>
            <a:ext cx="7796540" cy="5308539"/>
          </a:xfrm>
        </p:spPr>
        <p:txBody>
          <a:bodyPr>
            <a:normAutofit/>
          </a:bodyPr>
          <a:lstStyle/>
          <a:p>
            <a:pPr marL="0" indent="0" rtl="0">
              <a:spcBef>
                <a:spcPts val="0"/>
              </a:spcBef>
              <a:spcAft>
                <a:spcPts val="0"/>
              </a:spcAft>
              <a:buNone/>
            </a:pPr>
            <a:r>
              <a:rPr lang="en-US" sz="1800" b="1" i="0" u="none" strike="noStrike" dirty="0">
                <a:effectLst/>
              </a:rPr>
              <a:t>Task 4:</a:t>
            </a:r>
            <a:r>
              <a:rPr lang="en-US" sz="1800" b="0" i="0" u="none" strike="noStrike" dirty="0">
                <a:effectLst/>
              </a:rPr>
              <a:t> How does the fuel efficiency of cars vary across different body styles and model years? </a:t>
            </a:r>
            <a:endParaRPr lang="en-US" sz="1800" b="0" dirty="0">
              <a:effectLst/>
            </a:endParaRPr>
          </a:p>
          <a:p>
            <a:pPr marL="342900" lvl="0" indent="-342900">
              <a:buFont typeface="Symbol" panose="05050102010706020507" pitchFamily="18" charset="2"/>
              <a:buChar char=""/>
            </a:pPr>
            <a:r>
              <a:rPr lang="en-US" sz="1800" dirty="0">
                <a:effectLst/>
                <a:ea typeface="Times New Roman" panose="02020603050405020304" pitchFamily="18" charset="0"/>
              </a:rPr>
              <a:t>Used pivot table to calculate average of fuel efficiency for different model years. </a:t>
            </a:r>
          </a:p>
          <a:p>
            <a:pPr marL="342900" lvl="0" indent="-342900">
              <a:buFont typeface="Symbol" panose="05050102010706020507" pitchFamily="18" charset="2"/>
              <a:buChar char=""/>
            </a:pPr>
            <a:r>
              <a:rPr lang="en-US" sz="1800" dirty="0">
                <a:effectLst/>
                <a:ea typeface="Times New Roman" panose="02020603050405020304" pitchFamily="18" charset="0"/>
              </a:rPr>
              <a:t>Added vehicle style as a filter to study the fuel efficiency by body type.</a:t>
            </a:r>
          </a:p>
          <a:p>
            <a:pPr marL="342900" lvl="0" indent="-342900">
              <a:buFont typeface="Symbol" panose="05050102010706020507" pitchFamily="18" charset="2"/>
              <a:buChar char=""/>
            </a:pPr>
            <a:r>
              <a:rPr lang="en-US" sz="1800" dirty="0">
                <a:effectLst/>
                <a:ea typeface="Times New Roman" panose="02020603050405020304" pitchFamily="18" charset="0"/>
              </a:rPr>
              <a:t>We then insert a line chart to show the trend of fuel efficiency (MPG) over time for each body style</a:t>
            </a:r>
          </a:p>
          <a:p>
            <a:pPr marL="0" indent="0">
              <a:buNone/>
            </a:pPr>
            <a:endParaRPr lang="en-US" dirty="0"/>
          </a:p>
          <a:p>
            <a:pPr marL="0" indent="0">
              <a:buNone/>
            </a:pPr>
            <a:endParaRPr lang="en-US" dirty="0"/>
          </a:p>
          <a:p>
            <a:pPr marL="0" indent="0">
              <a:buNone/>
            </a:pPr>
            <a:br>
              <a:rPr lang="en-US" dirty="0"/>
            </a:br>
            <a:endParaRPr lang="hi-IN" dirty="0"/>
          </a:p>
        </p:txBody>
      </p:sp>
      <p:sp>
        <p:nvSpPr>
          <p:cNvPr id="4" name="Slide Number Placeholder 3">
            <a:extLst>
              <a:ext uri="{FF2B5EF4-FFF2-40B4-BE49-F238E27FC236}">
                <a16:creationId xmlns:a16="http://schemas.microsoft.com/office/drawing/2014/main" id="{74919F11-6CDA-32EE-33EA-C0568E974266}"/>
              </a:ext>
            </a:extLst>
          </p:cNvPr>
          <p:cNvSpPr>
            <a:spLocks noGrp="1"/>
          </p:cNvSpPr>
          <p:nvPr>
            <p:ph type="sldNum" sz="quarter" idx="12"/>
          </p:nvPr>
        </p:nvSpPr>
        <p:spPr/>
        <p:txBody>
          <a:bodyPr/>
          <a:lstStyle/>
          <a:p>
            <a:fld id="{6D22F896-40B5-4ADD-8801-0D06FADFA095}" type="slidenum">
              <a:rPr lang="en-US" smtClean="0"/>
              <a:t>29</a:t>
            </a:fld>
            <a:endParaRPr lang="en-US" dirty="0"/>
          </a:p>
        </p:txBody>
      </p:sp>
      <p:pic>
        <p:nvPicPr>
          <p:cNvPr id="6" name="Picture 5">
            <a:extLst>
              <a:ext uri="{FF2B5EF4-FFF2-40B4-BE49-F238E27FC236}">
                <a16:creationId xmlns:a16="http://schemas.microsoft.com/office/drawing/2014/main" id="{A42B8F1C-D0EB-CF04-D03B-33695C3EF8AE}"/>
              </a:ext>
            </a:extLst>
          </p:cNvPr>
          <p:cNvPicPr>
            <a:picLocks noChangeAspect="1"/>
          </p:cNvPicPr>
          <p:nvPr/>
        </p:nvPicPr>
        <p:blipFill>
          <a:blip r:embed="rId2"/>
          <a:stretch>
            <a:fillRect/>
          </a:stretch>
        </p:blipFill>
        <p:spPr>
          <a:xfrm>
            <a:off x="6671869" y="3577281"/>
            <a:ext cx="3408019" cy="3052475"/>
          </a:xfrm>
          <a:prstGeom prst="rect">
            <a:avLst/>
          </a:prstGeom>
        </p:spPr>
      </p:pic>
    </p:spTree>
    <p:extLst>
      <p:ext uri="{BB962C8B-B14F-4D97-AF65-F5344CB8AC3E}">
        <p14:creationId xmlns:p14="http://schemas.microsoft.com/office/powerpoint/2010/main" val="104277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7F44-61D7-8C1D-422A-F1D6EB85E309}"/>
              </a:ext>
            </a:extLst>
          </p:cNvPr>
          <p:cNvSpPr>
            <a:spLocks noGrp="1"/>
          </p:cNvSpPr>
          <p:nvPr>
            <p:ph type="title"/>
          </p:nvPr>
        </p:nvSpPr>
        <p:spPr/>
        <p:txBody>
          <a:bodyPr>
            <a:normAutofit/>
          </a:bodyPr>
          <a:lstStyle/>
          <a:p>
            <a:r>
              <a:rPr lang="en-US" sz="4800" dirty="0">
                <a:latin typeface="Algerian" panose="04020705040A02060702" pitchFamily="82" charset="0"/>
              </a:rPr>
              <a:t>PROJECT DESCRIPTION</a:t>
            </a:r>
            <a:endParaRPr lang="hi-IN" sz="4800" dirty="0">
              <a:latin typeface="Algerian" panose="04020705040A02060702" pitchFamily="82" charset="0"/>
            </a:endParaRPr>
          </a:p>
        </p:txBody>
      </p:sp>
      <p:sp>
        <p:nvSpPr>
          <p:cNvPr id="3" name="Content Placeholder 2">
            <a:extLst>
              <a:ext uri="{FF2B5EF4-FFF2-40B4-BE49-F238E27FC236}">
                <a16:creationId xmlns:a16="http://schemas.microsoft.com/office/drawing/2014/main" id="{375AFB8B-2912-BF83-25AF-5243902FEF70}"/>
              </a:ext>
            </a:extLst>
          </p:cNvPr>
          <p:cNvSpPr>
            <a:spLocks noGrp="1"/>
          </p:cNvSpPr>
          <p:nvPr>
            <p:ph idx="1"/>
          </p:nvPr>
        </p:nvSpPr>
        <p:spPr>
          <a:xfrm>
            <a:off x="2086519" y="2052116"/>
            <a:ext cx="7796540" cy="3997828"/>
          </a:xfrm>
        </p:spPr>
        <p:txBody>
          <a:bodyPr/>
          <a:lstStyle/>
          <a:p>
            <a:pPr marL="0" indent="0">
              <a:buNone/>
            </a:pPr>
            <a:r>
              <a:rPr lang="en-US" sz="1800" kern="100" dirty="0">
                <a:effectLst/>
                <a:ea typeface="Calibri" panose="020F0502020204030204" pitchFamily="34" charset="0"/>
                <a:cs typeface="Calibri" panose="020F0502020204030204" pitchFamily="34" charset="0"/>
              </a:rPr>
              <a:t>The automotive industry has been quickly developing over the past few decades, with a growing focus on fuel efficiency, environmental sustainability, and technological innovation. With increasing competition among makers and a changing consumer scene, it has become more significant than ever to understand the factors that drive consumer demand for cars.</a:t>
            </a:r>
          </a:p>
          <a:p>
            <a:pPr marL="0" indent="0">
              <a:buNone/>
            </a:pPr>
            <a:r>
              <a:rPr lang="en-US" sz="1800" kern="100" dirty="0">
                <a:effectLst/>
                <a:ea typeface="Calibri" panose="020F0502020204030204" pitchFamily="34" charset="0"/>
                <a:cs typeface="Calibri" panose="020F0502020204030204" pitchFamily="34" charset="0"/>
              </a:rPr>
              <a:t>Lately, there has been a developing pattern towards electric and crossover vehicles and expanded interest in elective fuel sources like hydrogen and natural gas. Simultaneously, traditional gasoline-powered cars stay prevalent in the market, with varying fuel types and grades available to consumers</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endParaRPr lang="en-US" sz="1800" kern="100" dirty="0">
              <a:effectLst/>
              <a:ea typeface="Calibri" panose="020F0502020204030204" pitchFamily="34" charset="0"/>
              <a:cs typeface="Mangal" panose="02040503050203030202" pitchFamily="18" charset="0"/>
            </a:endParaRPr>
          </a:p>
          <a:p>
            <a:pPr marL="0" indent="0">
              <a:buNone/>
            </a:pPr>
            <a:endParaRPr lang="hi-IN" dirty="0"/>
          </a:p>
        </p:txBody>
      </p:sp>
      <p:sp>
        <p:nvSpPr>
          <p:cNvPr id="4" name="Slide Number Placeholder 3">
            <a:extLst>
              <a:ext uri="{FF2B5EF4-FFF2-40B4-BE49-F238E27FC236}">
                <a16:creationId xmlns:a16="http://schemas.microsoft.com/office/drawing/2014/main" id="{4DFA4CCF-ED99-6454-AC15-AFD6C4A324B1}"/>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4182943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A2E72F-3A2C-06D1-D5CF-C602039809E6}"/>
              </a:ext>
            </a:extLst>
          </p:cNvPr>
          <p:cNvSpPr>
            <a:spLocks noGrp="1"/>
          </p:cNvSpPr>
          <p:nvPr>
            <p:ph type="sldNum" sz="quarter" idx="12"/>
          </p:nvPr>
        </p:nvSpPr>
        <p:spPr/>
        <p:txBody>
          <a:bodyPr/>
          <a:lstStyle/>
          <a:p>
            <a:fld id="{6D22F896-40B5-4ADD-8801-0D06FADFA095}" type="slidenum">
              <a:rPr lang="en-US" smtClean="0"/>
              <a:t>30</a:t>
            </a:fld>
            <a:endParaRPr lang="en-US" dirty="0"/>
          </a:p>
        </p:txBody>
      </p:sp>
      <p:sp>
        <p:nvSpPr>
          <p:cNvPr id="7" name="Content Placeholder 6">
            <a:extLst>
              <a:ext uri="{FF2B5EF4-FFF2-40B4-BE49-F238E27FC236}">
                <a16:creationId xmlns:a16="http://schemas.microsoft.com/office/drawing/2014/main" id="{61D8AEDA-A456-0EBD-118C-A749AF33D410}"/>
              </a:ext>
            </a:extLst>
          </p:cNvPr>
          <p:cNvSpPr>
            <a:spLocks noGrp="1"/>
          </p:cNvSpPr>
          <p:nvPr>
            <p:ph idx="1"/>
          </p:nvPr>
        </p:nvSpPr>
        <p:spPr>
          <a:xfrm>
            <a:off x="2773599" y="2052115"/>
            <a:ext cx="7796540" cy="4422825"/>
          </a:xfrm>
        </p:spPr>
        <p:txBody>
          <a:bodyPr/>
          <a:lstStyle/>
          <a:p>
            <a:pPr marL="342900" lvl="0" indent="-342900">
              <a:buFont typeface="Symbol" panose="05050102010706020507" pitchFamily="18" charset="2"/>
              <a:buChar char=""/>
            </a:pPr>
            <a:endParaRPr lang="en-US" sz="1800" dirty="0">
              <a:effectLst/>
              <a:latin typeface="Mangal" panose="02040503050203030202" pitchFamily="18" charset="0"/>
              <a:ea typeface="Times New Roman" panose="02020603050405020304" pitchFamily="18" charset="0"/>
            </a:endParaRPr>
          </a:p>
          <a:p>
            <a:pPr marL="0" lvl="0" indent="0">
              <a:buNone/>
            </a:pPr>
            <a:endParaRPr lang="en-US" sz="1800" dirty="0">
              <a:latin typeface="Mangal" panose="02040503050203030202"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ea typeface="Times New Roman" panose="02020603050405020304" pitchFamily="18" charset="0"/>
              </a:rPr>
              <a:t>From this chart, it is evident that average of respective MPG of Highway and city, increased over passing model years.</a:t>
            </a:r>
          </a:p>
          <a:p>
            <a:pPr marL="342900" lvl="0" indent="-342900">
              <a:buFont typeface="Symbol" panose="05050102010706020507" pitchFamily="18" charset="2"/>
              <a:buChar char=""/>
            </a:pPr>
            <a:r>
              <a:rPr lang="en-US" sz="1800" dirty="0">
                <a:effectLst/>
                <a:ea typeface="Times New Roman" panose="02020603050405020304" pitchFamily="18" charset="0"/>
              </a:rPr>
              <a:t>Vehicle style with various cabs, passenger vehicle or pickup vehicle has average MPG lower than those of hatchback, Sedan, wagon that has MPG average comparatively higher over years.</a:t>
            </a:r>
          </a:p>
          <a:p>
            <a:pPr marL="342900" lvl="0" indent="-342900">
              <a:buFont typeface="Symbol" panose="05050102010706020507" pitchFamily="18" charset="2"/>
              <a:buChar char=""/>
            </a:pPr>
            <a:r>
              <a:rPr lang="en-US" sz="1800" dirty="0">
                <a:effectLst/>
                <a:ea typeface="Times New Roman" panose="02020603050405020304" pitchFamily="18" charset="0"/>
              </a:rPr>
              <a:t>The fuel efficiency of body style 4dr Hatchback has increased to 45 MPG in year 2014 which is the highest of all.</a:t>
            </a:r>
          </a:p>
        </p:txBody>
      </p:sp>
      <p:pic>
        <p:nvPicPr>
          <p:cNvPr id="11" name="Picture 10">
            <a:extLst>
              <a:ext uri="{FF2B5EF4-FFF2-40B4-BE49-F238E27FC236}">
                <a16:creationId xmlns:a16="http://schemas.microsoft.com/office/drawing/2014/main" id="{9D5DE478-4823-0DA2-AAE5-B46264020A66}"/>
              </a:ext>
            </a:extLst>
          </p:cNvPr>
          <p:cNvPicPr>
            <a:picLocks noChangeAspect="1"/>
          </p:cNvPicPr>
          <p:nvPr/>
        </p:nvPicPr>
        <p:blipFill>
          <a:blip r:embed="rId2"/>
          <a:stretch>
            <a:fillRect/>
          </a:stretch>
        </p:blipFill>
        <p:spPr>
          <a:xfrm>
            <a:off x="3876160" y="239626"/>
            <a:ext cx="5292554" cy="3133725"/>
          </a:xfrm>
          <a:prstGeom prst="rect">
            <a:avLst/>
          </a:prstGeom>
        </p:spPr>
      </p:pic>
    </p:spTree>
    <p:extLst>
      <p:ext uri="{BB962C8B-B14F-4D97-AF65-F5344CB8AC3E}">
        <p14:creationId xmlns:p14="http://schemas.microsoft.com/office/powerpoint/2010/main" val="947616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5F18C-EA1C-5B9B-E69F-1B9711E7D34B}"/>
              </a:ext>
            </a:extLst>
          </p:cNvPr>
          <p:cNvSpPr>
            <a:spLocks noGrp="1"/>
          </p:cNvSpPr>
          <p:nvPr>
            <p:ph idx="1"/>
          </p:nvPr>
        </p:nvSpPr>
        <p:spPr>
          <a:xfrm>
            <a:off x="2773599" y="864973"/>
            <a:ext cx="7796540" cy="5184971"/>
          </a:xfrm>
        </p:spPr>
        <p:txBody>
          <a:bodyPr>
            <a:normAutofit/>
          </a:bodyPr>
          <a:lstStyle/>
          <a:p>
            <a:pPr marL="0" indent="0" rtl="0">
              <a:spcBef>
                <a:spcPts val="0"/>
              </a:spcBef>
              <a:spcAft>
                <a:spcPts val="0"/>
              </a:spcAft>
              <a:buNone/>
            </a:pPr>
            <a:r>
              <a:rPr lang="en-US" sz="1800" b="1" i="0" u="none" strike="noStrike" dirty="0">
                <a:effectLst/>
              </a:rPr>
              <a:t>Task 5:</a:t>
            </a:r>
            <a:r>
              <a:rPr lang="en-US" sz="1800" b="0" i="0" u="none" strike="noStrike" dirty="0">
                <a:effectLst/>
              </a:rPr>
              <a:t> How does the car's horsepower, MPG, and price vary across different Brands?</a:t>
            </a:r>
            <a:endParaRPr lang="en-US" sz="1800" b="0" dirty="0">
              <a:effectLst/>
            </a:endParaRPr>
          </a:p>
          <a:p>
            <a:pPr marL="342900" lvl="0" indent="-342900">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Plotted bubble chart with: Average of engine horsepower on x-axis, Average of Highway MPG on y-axis, Average of MSRP as bubble size and labelled them with the respective brands.</a:t>
            </a:r>
          </a:p>
          <a:p>
            <a:pPr marL="342900" lvl="0" indent="-342900">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We saw earlier in task 2, that the correlation between engine HP and MSRP is positive that is, an increase in engine HP will increase in MSRP.</a:t>
            </a:r>
          </a:p>
          <a:p>
            <a:pPr marL="0" indent="0">
              <a:buNone/>
            </a:pPr>
            <a:br>
              <a:rPr lang="en-US" dirty="0"/>
            </a:br>
            <a:endParaRPr lang="hi-IN" dirty="0"/>
          </a:p>
        </p:txBody>
      </p:sp>
      <p:sp>
        <p:nvSpPr>
          <p:cNvPr id="4" name="Slide Number Placeholder 3">
            <a:extLst>
              <a:ext uri="{FF2B5EF4-FFF2-40B4-BE49-F238E27FC236}">
                <a16:creationId xmlns:a16="http://schemas.microsoft.com/office/drawing/2014/main" id="{0D0EE822-4E92-D6F4-4191-BFF46A319E5C}"/>
              </a:ext>
            </a:extLst>
          </p:cNvPr>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550208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6FC1AA-AB79-BC10-D2AF-FF88BBE0399D}"/>
              </a:ext>
            </a:extLst>
          </p:cNvPr>
          <p:cNvSpPr>
            <a:spLocks noGrp="1"/>
          </p:cNvSpPr>
          <p:nvPr>
            <p:ph idx="1"/>
          </p:nvPr>
        </p:nvSpPr>
        <p:spPr/>
        <p:txBody>
          <a:bodyPr/>
          <a:lstStyle/>
          <a:p>
            <a:endParaRPr lang="en-US" sz="2000" kern="100" dirty="0">
              <a:effectLst/>
              <a:ea typeface="Calibri" panose="020F0502020204030204" pitchFamily="34" charset="0"/>
              <a:cs typeface="Mangal" panose="02040503050203030202" pitchFamily="18" charset="0"/>
            </a:endParaRPr>
          </a:p>
          <a:p>
            <a:endParaRPr lang="en-US" kern="100" dirty="0">
              <a:ea typeface="Calibri" panose="020F0502020204030204" pitchFamily="34" charset="0"/>
              <a:cs typeface="Mangal" panose="02040503050203030202" pitchFamily="18" charset="0"/>
            </a:endParaRPr>
          </a:p>
          <a:p>
            <a:r>
              <a:rPr lang="en-US" sz="2000" kern="100" dirty="0">
                <a:effectLst/>
                <a:ea typeface="Calibri" panose="020F0502020204030204" pitchFamily="34" charset="0"/>
                <a:cs typeface="Mangal" panose="02040503050203030202" pitchFamily="18" charset="0"/>
              </a:rPr>
              <a:t>Brand Bugatti has highest engine HP and MSRP but lowest average Highway MPG, which shows that there exists a direct relationship between engine HP and MSRP and these two variables are inversely related to fuel efficiency (MPG).</a:t>
            </a:r>
          </a:p>
        </p:txBody>
      </p:sp>
      <p:sp>
        <p:nvSpPr>
          <p:cNvPr id="4" name="Slide Number Placeholder 3">
            <a:extLst>
              <a:ext uri="{FF2B5EF4-FFF2-40B4-BE49-F238E27FC236}">
                <a16:creationId xmlns:a16="http://schemas.microsoft.com/office/drawing/2014/main" id="{27BDD3DD-A2AB-AD7F-C803-3E31405FCBCD}"/>
              </a:ext>
            </a:extLst>
          </p:cNvPr>
          <p:cNvSpPr>
            <a:spLocks noGrp="1"/>
          </p:cNvSpPr>
          <p:nvPr>
            <p:ph type="sldNum" sz="quarter" idx="12"/>
          </p:nvPr>
        </p:nvSpPr>
        <p:spPr/>
        <p:txBody>
          <a:bodyPr/>
          <a:lstStyle/>
          <a:p>
            <a:fld id="{6D22F896-40B5-4ADD-8801-0D06FADFA095}" type="slidenum">
              <a:rPr lang="en-US" smtClean="0"/>
              <a:t>32</a:t>
            </a:fld>
            <a:endParaRPr lang="en-US" dirty="0"/>
          </a:p>
        </p:txBody>
      </p:sp>
      <p:pic>
        <p:nvPicPr>
          <p:cNvPr id="6" name="Picture 5">
            <a:extLst>
              <a:ext uri="{FF2B5EF4-FFF2-40B4-BE49-F238E27FC236}">
                <a16:creationId xmlns:a16="http://schemas.microsoft.com/office/drawing/2014/main" id="{38EC5F18-D69D-22E8-7CB8-0E1118C0E98D}"/>
              </a:ext>
            </a:extLst>
          </p:cNvPr>
          <p:cNvPicPr>
            <a:picLocks noChangeAspect="1"/>
          </p:cNvPicPr>
          <p:nvPr/>
        </p:nvPicPr>
        <p:blipFill>
          <a:blip r:embed="rId2"/>
          <a:stretch>
            <a:fillRect/>
          </a:stretch>
        </p:blipFill>
        <p:spPr>
          <a:xfrm>
            <a:off x="3546389" y="487442"/>
            <a:ext cx="5136935" cy="3161191"/>
          </a:xfrm>
          <a:prstGeom prst="rect">
            <a:avLst/>
          </a:prstGeom>
        </p:spPr>
      </p:pic>
    </p:spTree>
    <p:extLst>
      <p:ext uri="{BB962C8B-B14F-4D97-AF65-F5344CB8AC3E}">
        <p14:creationId xmlns:p14="http://schemas.microsoft.com/office/powerpoint/2010/main" val="1600118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5824-7F46-70A3-FE6C-69CA31EF1057}"/>
              </a:ext>
            </a:extLst>
          </p:cNvPr>
          <p:cNvSpPr>
            <a:spLocks noGrp="1"/>
          </p:cNvSpPr>
          <p:nvPr>
            <p:ph type="title"/>
          </p:nvPr>
        </p:nvSpPr>
        <p:spPr/>
        <p:txBody>
          <a:bodyPr>
            <a:normAutofit/>
          </a:bodyPr>
          <a:lstStyle/>
          <a:p>
            <a:r>
              <a:rPr lang="en-US" sz="4800" dirty="0">
                <a:latin typeface="Algerian" panose="04020705040A02060702" pitchFamily="82" charset="0"/>
              </a:rPr>
              <a:t>RESULT</a:t>
            </a:r>
            <a:endParaRPr lang="hi-IN" sz="4800" dirty="0">
              <a:latin typeface="Algerian" panose="04020705040A02060702" pitchFamily="82" charset="0"/>
            </a:endParaRPr>
          </a:p>
        </p:txBody>
      </p:sp>
      <p:sp>
        <p:nvSpPr>
          <p:cNvPr id="3" name="Content Placeholder 2">
            <a:extLst>
              <a:ext uri="{FF2B5EF4-FFF2-40B4-BE49-F238E27FC236}">
                <a16:creationId xmlns:a16="http://schemas.microsoft.com/office/drawing/2014/main" id="{7DBFEACE-DC2A-A5EA-6C47-F4FAA76B349C}"/>
              </a:ext>
            </a:extLst>
          </p:cNvPr>
          <p:cNvSpPr>
            <a:spLocks noGrp="1"/>
          </p:cNvSpPr>
          <p:nvPr>
            <p:ph idx="1"/>
          </p:nvPr>
        </p:nvSpPr>
        <p:spPr>
          <a:xfrm>
            <a:off x="2773599" y="1594022"/>
            <a:ext cx="7796540" cy="4455922"/>
          </a:xfrm>
        </p:spPr>
        <p:txBody>
          <a:bodyPr>
            <a:normAutofit lnSpcReduction="10000"/>
          </a:bodyPr>
          <a:lstStyle/>
          <a:p>
            <a:pPr marL="342900" lvl="0" indent="-342900">
              <a:lnSpc>
                <a:spcPct val="107000"/>
              </a:lnSpc>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Being a data analyst, we gave significant insights to a car manufacturer and assisted them in optimizing their pricing and product development decisions to maximize benefit while meeting consumer demand.</a:t>
            </a:r>
          </a:p>
          <a:p>
            <a:pPr marL="342900" lvl="0" indent="-342900">
              <a:lnSpc>
                <a:spcPct val="107000"/>
              </a:lnSpc>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Analyzed trends in car features and pricing over time</a:t>
            </a:r>
          </a:p>
          <a:p>
            <a:pPr marL="342900" lvl="0" indent="-342900">
              <a:lnSpc>
                <a:spcPct val="107000"/>
              </a:lnSpc>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Compared the fuel efficiency of different types of cars.</a:t>
            </a:r>
          </a:p>
          <a:p>
            <a:pPr marL="342900" lvl="0" indent="-342900">
              <a:lnSpc>
                <a:spcPct val="107000"/>
              </a:lnSpc>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Investigated the relationship between a car's features and its popularity</a:t>
            </a:r>
          </a:p>
          <a:p>
            <a:pPr marL="342900" lvl="0" indent="-342900">
              <a:lnSpc>
                <a:spcPct val="107000"/>
              </a:lnSpc>
              <a:spcAft>
                <a:spcPts val="800"/>
              </a:spcAft>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Predicted the price of a car based on its features and market category</a:t>
            </a:r>
          </a:p>
          <a:p>
            <a:pPr marL="342900" lvl="0" indent="-342900">
              <a:lnSpc>
                <a:spcPct val="107000"/>
              </a:lnSpc>
              <a:spcAft>
                <a:spcPts val="800"/>
              </a:spcAft>
              <a:buFont typeface="Symbol" panose="05050102010706020507" pitchFamily="18" charset="2"/>
              <a:buChar char=""/>
            </a:pPr>
            <a:r>
              <a:rPr lang="en-US" sz="1800" kern="100" dirty="0">
                <a:effectLst/>
                <a:ea typeface="Calibri" panose="020F0502020204030204" pitchFamily="34" charset="0"/>
                <a:cs typeface="Mangal" panose="02040503050203030202" pitchFamily="18" charset="0"/>
              </a:rPr>
              <a:t>It was noted during analysis that crossover car and flex fuel cars have high popularity, so in the future developments, a manufacturer needs to focus more on these feature (dual fuel) this would give them competitive advantage in the market over their rivals.</a:t>
            </a:r>
          </a:p>
          <a:p>
            <a:endParaRPr lang="hi-IN" dirty="0"/>
          </a:p>
        </p:txBody>
      </p:sp>
      <p:sp>
        <p:nvSpPr>
          <p:cNvPr id="4" name="Slide Number Placeholder 3">
            <a:extLst>
              <a:ext uri="{FF2B5EF4-FFF2-40B4-BE49-F238E27FC236}">
                <a16:creationId xmlns:a16="http://schemas.microsoft.com/office/drawing/2014/main" id="{34498B11-922B-9CB9-46B7-BC0F95804FD2}"/>
              </a:ext>
            </a:extLst>
          </p:cNvPr>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603209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71F8FC-BCE9-B0C6-587A-B56A73769CFE}"/>
              </a:ext>
            </a:extLst>
          </p:cNvPr>
          <p:cNvSpPr>
            <a:spLocks noGrp="1"/>
          </p:cNvSpPr>
          <p:nvPr>
            <p:ph idx="1"/>
          </p:nvPr>
        </p:nvSpPr>
        <p:spPr>
          <a:xfrm>
            <a:off x="2773599" y="729049"/>
            <a:ext cx="7796540" cy="5320895"/>
          </a:xfrm>
        </p:spPr>
        <p:txBody>
          <a:bodyPr>
            <a:normAutofit/>
          </a:bodyPr>
          <a:lstStyle/>
          <a:p>
            <a:r>
              <a:rPr lang="en-US" sz="1800" dirty="0"/>
              <a:t>Also, performance, hybrid vehicle is least popular so they need to get more improvised and upgraded in order to get more preference by the consumers.</a:t>
            </a:r>
          </a:p>
          <a:p>
            <a:r>
              <a:rPr lang="en-US" sz="1800" dirty="0"/>
              <a:t>The manufacturers (Bugatti, Maybach, Rolls Royce, Lamborghini, McLaren) which comes under market category Exotic, Luxury, High performance produces cars with a high average price.</a:t>
            </a:r>
          </a:p>
          <a:p>
            <a:r>
              <a:rPr lang="en-US" sz="1800" dirty="0"/>
              <a:t>Vehicle style Coupe and convertible car has average price high in all transmission type variants (Automatic, Manual, Automated manual) and transmission type has no relation with the MSRP, this point should be considered by product and development team for effective utilization of this feature with pricing</a:t>
            </a:r>
            <a:r>
              <a:rPr lang="en-US" dirty="0"/>
              <a:t>.</a:t>
            </a:r>
            <a:endParaRPr lang="hi-IN" dirty="0"/>
          </a:p>
        </p:txBody>
      </p:sp>
      <p:sp>
        <p:nvSpPr>
          <p:cNvPr id="4" name="Slide Number Placeholder 3">
            <a:extLst>
              <a:ext uri="{FF2B5EF4-FFF2-40B4-BE49-F238E27FC236}">
                <a16:creationId xmlns:a16="http://schemas.microsoft.com/office/drawing/2014/main" id="{156EE752-5BB8-ABF2-8F83-A2E2C514F686}"/>
              </a:ext>
            </a:extLst>
          </p:cNvPr>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1690830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CEB8EE-4A52-C2B5-C590-5C1D6D079159}"/>
              </a:ext>
            </a:extLst>
          </p:cNvPr>
          <p:cNvSpPr>
            <a:spLocks noGrp="1"/>
          </p:cNvSpPr>
          <p:nvPr>
            <p:ph type="sldNum" sz="quarter" idx="12"/>
          </p:nvPr>
        </p:nvSpPr>
        <p:spPr/>
        <p:txBody>
          <a:bodyPr/>
          <a:lstStyle/>
          <a:p>
            <a:fld id="{6D22F896-40B5-4ADD-8801-0D06FADFA095}" type="slidenum">
              <a:rPr lang="en-US" smtClean="0"/>
              <a:t>35</a:t>
            </a:fld>
            <a:endParaRPr lang="en-US" dirty="0"/>
          </a:p>
        </p:txBody>
      </p:sp>
      <p:sp>
        <p:nvSpPr>
          <p:cNvPr id="5" name="Rectangle 4">
            <a:extLst>
              <a:ext uri="{FF2B5EF4-FFF2-40B4-BE49-F238E27FC236}">
                <a16:creationId xmlns:a16="http://schemas.microsoft.com/office/drawing/2014/main" id="{1275424C-B958-789E-E5EF-FD5F58CDE15B}"/>
              </a:ext>
            </a:extLst>
          </p:cNvPr>
          <p:cNvSpPr/>
          <p:nvPr/>
        </p:nvSpPr>
        <p:spPr>
          <a:xfrm>
            <a:off x="4235113" y="2674970"/>
            <a:ext cx="421173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pic>
        <p:nvPicPr>
          <p:cNvPr id="7" name="Picture 6">
            <a:extLst>
              <a:ext uri="{FF2B5EF4-FFF2-40B4-BE49-F238E27FC236}">
                <a16:creationId xmlns:a16="http://schemas.microsoft.com/office/drawing/2014/main" id="{7E646B8D-562E-E7BE-EC48-4C57112D63E1}"/>
              </a:ext>
            </a:extLst>
          </p:cNvPr>
          <p:cNvPicPr>
            <a:picLocks noChangeAspect="1"/>
          </p:cNvPicPr>
          <p:nvPr/>
        </p:nvPicPr>
        <p:blipFill>
          <a:blip r:embed="rId2"/>
          <a:stretch>
            <a:fillRect/>
          </a:stretch>
        </p:blipFill>
        <p:spPr>
          <a:xfrm>
            <a:off x="2774154" y="487443"/>
            <a:ext cx="2085975" cy="1983908"/>
          </a:xfrm>
          <a:prstGeom prst="rect">
            <a:avLst/>
          </a:prstGeom>
        </p:spPr>
      </p:pic>
      <p:pic>
        <p:nvPicPr>
          <p:cNvPr id="9" name="Picture 8">
            <a:extLst>
              <a:ext uri="{FF2B5EF4-FFF2-40B4-BE49-F238E27FC236}">
                <a16:creationId xmlns:a16="http://schemas.microsoft.com/office/drawing/2014/main" id="{F00F1843-C1A8-0B76-EBDC-0ECBF1AE47CE}"/>
              </a:ext>
            </a:extLst>
          </p:cNvPr>
          <p:cNvPicPr>
            <a:picLocks noChangeAspect="1"/>
          </p:cNvPicPr>
          <p:nvPr/>
        </p:nvPicPr>
        <p:blipFill>
          <a:blip r:embed="rId3"/>
          <a:stretch>
            <a:fillRect/>
          </a:stretch>
        </p:blipFill>
        <p:spPr>
          <a:xfrm>
            <a:off x="7821827" y="504345"/>
            <a:ext cx="2466975" cy="1847850"/>
          </a:xfrm>
          <a:prstGeom prst="rect">
            <a:avLst/>
          </a:prstGeom>
        </p:spPr>
      </p:pic>
      <p:sp>
        <p:nvSpPr>
          <p:cNvPr id="10" name="TextBox 9">
            <a:extLst>
              <a:ext uri="{FF2B5EF4-FFF2-40B4-BE49-F238E27FC236}">
                <a16:creationId xmlns:a16="http://schemas.microsoft.com/office/drawing/2014/main" id="{1906A16D-4FEF-C3D9-4659-033CDC9651A2}"/>
              </a:ext>
            </a:extLst>
          </p:cNvPr>
          <p:cNvSpPr txBox="1"/>
          <p:nvPr/>
        </p:nvSpPr>
        <p:spPr>
          <a:xfrm>
            <a:off x="7821827" y="5296070"/>
            <a:ext cx="3130088" cy="646331"/>
          </a:xfrm>
          <a:prstGeom prst="rect">
            <a:avLst/>
          </a:prstGeom>
          <a:noFill/>
        </p:spPr>
        <p:txBody>
          <a:bodyPr wrap="none" rtlCol="0">
            <a:spAutoFit/>
          </a:bodyPr>
          <a:lstStyle/>
          <a:p>
            <a:r>
              <a:rPr lang="en-US" dirty="0"/>
              <a:t>BY- DEVIKA</a:t>
            </a:r>
          </a:p>
          <a:p>
            <a:r>
              <a:rPr lang="en-US" dirty="0"/>
              <a:t>DATA ANALYTICS TRAINEE</a:t>
            </a:r>
            <a:endParaRPr lang="hi-IN" dirty="0"/>
          </a:p>
        </p:txBody>
      </p:sp>
      <p:sp>
        <p:nvSpPr>
          <p:cNvPr id="2" name="TextBox 1">
            <a:extLst>
              <a:ext uri="{FF2B5EF4-FFF2-40B4-BE49-F238E27FC236}">
                <a16:creationId xmlns:a16="http://schemas.microsoft.com/office/drawing/2014/main" id="{31AB1E1A-F5FB-B8A8-AC65-7C69967522C1}"/>
              </a:ext>
            </a:extLst>
          </p:cNvPr>
          <p:cNvSpPr txBox="1"/>
          <p:nvPr/>
        </p:nvSpPr>
        <p:spPr>
          <a:xfrm>
            <a:off x="1556951" y="4053016"/>
            <a:ext cx="5510996" cy="1934632"/>
          </a:xfrm>
          <a:prstGeom prst="rect">
            <a:avLst/>
          </a:prstGeom>
          <a:noFill/>
        </p:spPr>
        <p:txBody>
          <a:bodyPr wrap="none" rtlCol="0">
            <a:spAutoFit/>
          </a:bodyPr>
          <a:lstStyle/>
          <a:p>
            <a:r>
              <a:rPr lang="en-US" dirty="0"/>
              <a:t>LOOM VIDEO LINKS:</a:t>
            </a:r>
          </a:p>
          <a:p>
            <a:pPr marL="742950" lvl="1" indent="-285750">
              <a:lnSpc>
                <a:spcPct val="107000"/>
              </a:lnSpc>
              <a:buFont typeface="+mj-lt"/>
              <a:buAutoNum type="arabicPeriod"/>
            </a:pPr>
            <a:r>
              <a:rPr lang="en-US" sz="1200" u="sng" kern="100" dirty="0">
                <a:solidFill>
                  <a:srgbClr val="0563C1"/>
                </a:solidFill>
                <a:effectLst/>
                <a:ea typeface="Calibri" panose="020F0502020204030204" pitchFamily="34" charset="0"/>
                <a:cs typeface="Mangal" panose="02040503050203030202" pitchFamily="18" charset="0"/>
                <a:hlinkClick r:id="rId4"/>
              </a:rPr>
              <a:t>https://www.loom.com/share/c1fb98b81d3741a99df1c6e5c9171d69</a:t>
            </a:r>
            <a:endParaRPr lang="en-US" sz="1200" kern="100" dirty="0">
              <a:effectLst/>
              <a:ea typeface="Calibri" panose="020F0502020204030204" pitchFamily="34" charset="0"/>
              <a:cs typeface="Mangal" panose="02040503050203030202" pitchFamily="18" charset="0"/>
            </a:endParaRPr>
          </a:p>
          <a:p>
            <a:pPr marL="742950" lvl="1" indent="-285750">
              <a:lnSpc>
                <a:spcPct val="107000"/>
              </a:lnSpc>
              <a:buFont typeface="+mj-lt"/>
              <a:buAutoNum type="arabicPeriod"/>
            </a:pPr>
            <a:r>
              <a:rPr lang="en-US" sz="1200" u="sng" kern="100" dirty="0">
                <a:solidFill>
                  <a:srgbClr val="0563C1"/>
                </a:solidFill>
                <a:effectLst/>
                <a:ea typeface="Calibri" panose="020F0502020204030204" pitchFamily="34" charset="0"/>
                <a:cs typeface="Mangal" panose="02040503050203030202" pitchFamily="18" charset="0"/>
                <a:hlinkClick r:id="rId5"/>
              </a:rPr>
              <a:t>https://www.loom.com/share/69ccaf92be9a46b2be272df5f9beb858</a:t>
            </a:r>
            <a:endParaRPr lang="en-US" sz="1200" kern="100" dirty="0">
              <a:effectLst/>
              <a:ea typeface="Calibri" panose="020F0502020204030204" pitchFamily="34" charset="0"/>
              <a:cs typeface="Mangal" panose="02040503050203030202" pitchFamily="18" charset="0"/>
            </a:endParaRPr>
          </a:p>
          <a:p>
            <a:pPr marL="742950" lvl="1" indent="-285750">
              <a:lnSpc>
                <a:spcPct val="107000"/>
              </a:lnSpc>
              <a:buFont typeface="+mj-lt"/>
              <a:buAutoNum type="arabicPeriod"/>
            </a:pPr>
            <a:r>
              <a:rPr lang="en-US" sz="1200" u="sng" kern="100" dirty="0">
                <a:solidFill>
                  <a:srgbClr val="0563C1"/>
                </a:solidFill>
                <a:effectLst/>
                <a:ea typeface="Calibri" panose="020F0502020204030204" pitchFamily="34" charset="0"/>
                <a:cs typeface="Mangal" panose="02040503050203030202" pitchFamily="18" charset="0"/>
                <a:hlinkClick r:id="rId6"/>
              </a:rPr>
              <a:t>https://www.loom.com/share/7c6f2dea861846ec9f38f0ea35b1c852</a:t>
            </a:r>
            <a:endParaRPr lang="en-US" sz="1200" kern="100" dirty="0">
              <a:effectLst/>
              <a:ea typeface="Calibri" panose="020F0502020204030204" pitchFamily="34" charset="0"/>
              <a:cs typeface="Mangal" panose="02040503050203030202" pitchFamily="18" charset="0"/>
            </a:endParaRPr>
          </a:p>
          <a:p>
            <a:pPr marL="742950" lvl="1" indent="-285750">
              <a:lnSpc>
                <a:spcPct val="107000"/>
              </a:lnSpc>
              <a:buFont typeface="+mj-lt"/>
              <a:buAutoNum type="arabicPeriod"/>
            </a:pPr>
            <a:r>
              <a:rPr lang="en-US" sz="1200" u="sng" kern="100" dirty="0">
                <a:solidFill>
                  <a:srgbClr val="0563C1"/>
                </a:solidFill>
                <a:effectLst/>
                <a:ea typeface="Calibri" panose="020F0502020204030204" pitchFamily="34" charset="0"/>
                <a:cs typeface="Mangal" panose="02040503050203030202" pitchFamily="18" charset="0"/>
                <a:hlinkClick r:id="rId7"/>
              </a:rPr>
              <a:t>https://www.loom.com/share/3fc006f901f54e22aa1481660edd8b78</a:t>
            </a:r>
            <a:endParaRPr lang="en-US" sz="1200" kern="100" dirty="0">
              <a:effectLst/>
              <a:ea typeface="Calibri" panose="020F0502020204030204" pitchFamily="34" charset="0"/>
              <a:cs typeface="Mangal" panose="02040503050203030202" pitchFamily="18" charset="0"/>
            </a:endParaRPr>
          </a:p>
          <a:p>
            <a:pPr marL="742950" lvl="1" indent="-285750">
              <a:lnSpc>
                <a:spcPct val="107000"/>
              </a:lnSpc>
              <a:buFont typeface="+mj-lt"/>
              <a:buAutoNum type="arabicPeriod"/>
            </a:pPr>
            <a:r>
              <a:rPr lang="en-US" sz="1200" u="sng" kern="100" dirty="0">
                <a:solidFill>
                  <a:srgbClr val="0563C1"/>
                </a:solidFill>
                <a:effectLst/>
                <a:ea typeface="Calibri" panose="020F0502020204030204" pitchFamily="34" charset="0"/>
                <a:cs typeface="Mangal" panose="02040503050203030202" pitchFamily="18" charset="0"/>
                <a:hlinkClick r:id="rId8"/>
              </a:rPr>
              <a:t>https://www.loom.com/share/df7a1b06acfd4e85a02158f27ece7e12</a:t>
            </a:r>
            <a:endParaRPr lang="en-US" sz="1200" kern="100" dirty="0">
              <a:effectLst/>
              <a:ea typeface="Calibri" panose="020F0502020204030204" pitchFamily="34" charset="0"/>
              <a:cs typeface="Mangal" panose="02040503050203030202" pitchFamily="18" charset="0"/>
            </a:endParaRPr>
          </a:p>
          <a:p>
            <a:pPr marL="914400">
              <a:lnSpc>
                <a:spcPct val="107000"/>
              </a:lnSpc>
              <a:spcAft>
                <a:spcPts val="800"/>
              </a:spcAft>
            </a:pPr>
            <a:r>
              <a:rPr lang="en-US" sz="1200" kern="100" dirty="0">
                <a:effectLst/>
                <a:ea typeface="Calibri" panose="020F0502020204030204" pitchFamily="34" charset="0"/>
                <a:cs typeface="Mangal" panose="02040503050203030202" pitchFamily="18" charset="0"/>
              </a:rPr>
              <a:t> </a:t>
            </a:r>
          </a:p>
          <a:p>
            <a:endParaRPr lang="hi-IN" dirty="0"/>
          </a:p>
        </p:txBody>
      </p:sp>
    </p:spTree>
    <p:extLst>
      <p:ext uri="{BB962C8B-B14F-4D97-AF65-F5344CB8AC3E}">
        <p14:creationId xmlns:p14="http://schemas.microsoft.com/office/powerpoint/2010/main" val="392603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479DD3-970B-4E75-AD6E-83F492BD9E25}"/>
              </a:ext>
            </a:extLst>
          </p:cNvPr>
          <p:cNvSpPr>
            <a:spLocks noGrp="1"/>
          </p:cNvSpPr>
          <p:nvPr>
            <p:ph idx="1"/>
          </p:nvPr>
        </p:nvSpPr>
        <p:spPr>
          <a:xfrm>
            <a:off x="2773599" y="487443"/>
            <a:ext cx="7796540" cy="5562501"/>
          </a:xfrm>
        </p:spPr>
        <p:txBody>
          <a:bodyPr/>
          <a:lstStyle/>
          <a:p>
            <a:pPr marL="0" indent="0">
              <a:buNone/>
            </a:pPr>
            <a:r>
              <a:rPr lang="en-US" sz="2400" b="1" kern="100" dirty="0">
                <a:effectLst/>
                <a:ea typeface="Calibri" panose="020F0502020204030204" pitchFamily="34" charset="0"/>
                <a:cs typeface="Calibri" panose="020F0502020204030204" pitchFamily="34" charset="0"/>
              </a:rPr>
              <a:t>Dataset Description:</a:t>
            </a:r>
            <a:endParaRPr lang="en-US" sz="2400" b="1" kern="100" dirty="0">
              <a:effectLst/>
              <a:ea typeface="Calibri" panose="020F0502020204030204" pitchFamily="34" charset="0"/>
              <a:cs typeface="Mangal" panose="02040503050203030202" pitchFamily="18" charset="0"/>
            </a:endParaRPr>
          </a:p>
          <a:p>
            <a:pPr marL="0" indent="0">
              <a:buNone/>
            </a:pPr>
            <a:r>
              <a:rPr lang="en-US" sz="1800" dirty="0">
                <a:effectLst/>
                <a:ea typeface="Times New Roman" panose="02020603050405020304" pitchFamily="18" charset="0"/>
              </a:rPr>
              <a:t>The dataset contains information on various car models and their specifications, and is titled "Car Features and MSRP". It was collected and made available on Kaggle by Cooper Union, a private college located in New York City.</a:t>
            </a:r>
          </a:p>
          <a:p>
            <a:pPr marL="0" indent="0">
              <a:buNone/>
            </a:pPr>
            <a:endParaRPr lang="en-US" sz="1800" dirty="0">
              <a:effectLst/>
              <a:ea typeface="Times New Roman" panose="02020603050405020304" pitchFamily="18" charset="0"/>
            </a:endParaRPr>
          </a:p>
          <a:p>
            <a:pPr marL="0" indent="0">
              <a:lnSpc>
                <a:spcPct val="107000"/>
              </a:lnSpc>
              <a:spcAft>
                <a:spcPts val="800"/>
              </a:spcAft>
              <a:buNone/>
            </a:pPr>
            <a:r>
              <a:rPr lang="en-US" sz="1800" kern="0" dirty="0">
                <a:effectLst/>
                <a:ea typeface="Times New Roman" panose="02020603050405020304" pitchFamily="18" charset="0"/>
                <a:cs typeface="Mangal" panose="02040503050203030202" pitchFamily="18" charset="0"/>
              </a:rPr>
              <a:t>Here is a brief overview of the dataset:</a:t>
            </a:r>
            <a:endParaRPr lang="en-US" sz="1800" kern="100" dirty="0">
              <a:effectLst/>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kern="0" dirty="0">
                <a:effectLst/>
                <a:ea typeface="Times New Roman" panose="02020603050405020304" pitchFamily="18" charset="0"/>
                <a:cs typeface="Mangal" panose="02040503050203030202" pitchFamily="18" charset="0"/>
              </a:rPr>
              <a:t>Number of observations: 11,159</a:t>
            </a:r>
            <a:endParaRPr lang="en-US" sz="1800" kern="100" dirty="0">
              <a:effectLst/>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kern="0" dirty="0">
                <a:effectLst/>
                <a:ea typeface="Times New Roman" panose="02020603050405020304" pitchFamily="18" charset="0"/>
                <a:cs typeface="Mangal" panose="02040503050203030202" pitchFamily="18" charset="0"/>
              </a:rPr>
              <a:t>Number of variables: 16</a:t>
            </a:r>
            <a:endParaRPr lang="en-US" sz="1800" kern="100" dirty="0">
              <a:effectLst/>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effectLst/>
                <a:ea typeface="Times New Roman" panose="02020603050405020304" pitchFamily="18" charset="0"/>
                <a:cs typeface="Mangal" panose="02040503050203030202" pitchFamily="18" charset="0"/>
              </a:rPr>
              <a:t>File type: CSV (Comma Separated Values)</a:t>
            </a:r>
            <a:endParaRPr lang="en-US" sz="1800" kern="100" dirty="0">
              <a:effectLst/>
              <a:ea typeface="Calibri" panose="020F0502020204030204" pitchFamily="34" charset="0"/>
              <a:cs typeface="Mangal" panose="02040503050203030202" pitchFamily="18" charset="0"/>
            </a:endParaRPr>
          </a:p>
          <a:p>
            <a:pPr marL="0" indent="0">
              <a:buNone/>
            </a:pPr>
            <a:endParaRPr lang="hi-IN" dirty="0"/>
          </a:p>
        </p:txBody>
      </p:sp>
      <p:sp>
        <p:nvSpPr>
          <p:cNvPr id="4" name="Slide Number Placeholder 3">
            <a:extLst>
              <a:ext uri="{FF2B5EF4-FFF2-40B4-BE49-F238E27FC236}">
                <a16:creationId xmlns:a16="http://schemas.microsoft.com/office/drawing/2014/main" id="{C51C642D-0B2C-FC06-B3CF-C7EF78E44DF2}"/>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993432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01E95-A5B3-173D-CA44-8BF55787EC9B}"/>
              </a:ext>
            </a:extLst>
          </p:cNvPr>
          <p:cNvSpPr>
            <a:spLocks noGrp="1"/>
          </p:cNvSpPr>
          <p:nvPr>
            <p:ph idx="1"/>
          </p:nvPr>
        </p:nvSpPr>
        <p:spPr>
          <a:xfrm>
            <a:off x="2637675" y="492972"/>
            <a:ext cx="7796540" cy="5562501"/>
          </a:xfrm>
        </p:spPr>
        <p:txBody>
          <a:bodyPr numCol="1">
            <a:normAutofit/>
          </a:bodyPr>
          <a:lstStyle/>
          <a:p>
            <a:pPr marL="0" indent="0">
              <a:lnSpc>
                <a:spcPct val="107000"/>
              </a:lnSpc>
              <a:spcAft>
                <a:spcPts val="800"/>
              </a:spcAft>
              <a:buNone/>
            </a:pPr>
            <a:r>
              <a:rPr lang="en-US" sz="1800" kern="0" dirty="0">
                <a:effectLst/>
                <a:ea typeface="Times New Roman" panose="02020603050405020304" pitchFamily="18" charset="0"/>
                <a:cs typeface="Mangal" panose="02040503050203030202" pitchFamily="18" charset="0"/>
              </a:rPr>
              <a:t>The variables in the dataset are:</a:t>
            </a:r>
            <a:endParaRPr lang="en-US" sz="1800" kern="100" dirty="0">
              <a:effectLst/>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b="1" kern="0" dirty="0">
                <a:effectLst/>
                <a:ea typeface="Times New Roman" panose="02020603050405020304" pitchFamily="18" charset="0"/>
                <a:cs typeface="Mangal" panose="02040503050203030202" pitchFamily="18" charset="0"/>
              </a:rPr>
              <a:t>Make: </a:t>
            </a:r>
            <a:r>
              <a:rPr lang="en-US" sz="1800" kern="0" dirty="0">
                <a:effectLst/>
                <a:ea typeface="Times New Roman" panose="02020603050405020304" pitchFamily="18" charset="0"/>
                <a:cs typeface="Mangal" panose="02040503050203030202" pitchFamily="18" charset="0"/>
              </a:rPr>
              <a:t>the make or brand of the car</a:t>
            </a:r>
            <a:endParaRPr lang="en-US" sz="1800" kern="100" dirty="0">
              <a:effectLst/>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b="1" kern="0" dirty="0">
                <a:effectLst/>
                <a:ea typeface="Times New Roman" panose="02020603050405020304" pitchFamily="18" charset="0"/>
                <a:cs typeface="Mangal" panose="02040503050203030202" pitchFamily="18" charset="0"/>
              </a:rPr>
              <a:t>Model: </a:t>
            </a:r>
            <a:r>
              <a:rPr lang="en-US" sz="1800" kern="0" dirty="0">
                <a:effectLst/>
                <a:ea typeface="Times New Roman" panose="02020603050405020304" pitchFamily="18" charset="0"/>
                <a:cs typeface="Mangal" panose="02040503050203030202" pitchFamily="18" charset="0"/>
              </a:rPr>
              <a:t>the specific model of the car</a:t>
            </a:r>
            <a:endParaRPr lang="en-US" sz="1800" kern="100" dirty="0">
              <a:effectLst/>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b="1" kern="0" dirty="0">
                <a:effectLst/>
                <a:ea typeface="Times New Roman" panose="02020603050405020304" pitchFamily="18" charset="0"/>
                <a:cs typeface="Mangal" panose="02040503050203030202" pitchFamily="18" charset="0"/>
              </a:rPr>
              <a:t>Year: </a:t>
            </a:r>
            <a:r>
              <a:rPr lang="en-US" sz="1800" kern="0" dirty="0">
                <a:effectLst/>
                <a:ea typeface="Times New Roman" panose="02020603050405020304" pitchFamily="18" charset="0"/>
                <a:cs typeface="Mangal" panose="02040503050203030202" pitchFamily="18" charset="0"/>
              </a:rPr>
              <a:t>the year the car was released</a:t>
            </a:r>
            <a:endParaRPr lang="en-US" sz="1800" kern="100" dirty="0">
              <a:effectLst/>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b="1" kern="0" dirty="0">
                <a:effectLst/>
                <a:ea typeface="Times New Roman" panose="02020603050405020304" pitchFamily="18" charset="0"/>
                <a:cs typeface="Mangal" panose="02040503050203030202" pitchFamily="18" charset="0"/>
              </a:rPr>
              <a:t>Engine Fuel Type</a:t>
            </a:r>
            <a:r>
              <a:rPr lang="en-US" sz="1800" kern="0" dirty="0">
                <a:effectLst/>
                <a:ea typeface="Times New Roman" panose="02020603050405020304" pitchFamily="18" charset="0"/>
                <a:cs typeface="Mangal" panose="02040503050203030202" pitchFamily="18" charset="0"/>
              </a:rPr>
              <a:t>: the type of fuel used by the car (gasoline, diesel, etc.)</a:t>
            </a:r>
            <a:endParaRPr lang="en-US" sz="1800" kern="100" dirty="0">
              <a:effectLst/>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b="1" kern="0" dirty="0">
                <a:effectLst/>
                <a:ea typeface="Times New Roman" panose="02020603050405020304" pitchFamily="18" charset="0"/>
                <a:cs typeface="Mangal" panose="02040503050203030202" pitchFamily="18" charset="0"/>
              </a:rPr>
              <a:t>Engine HP:</a:t>
            </a:r>
            <a:r>
              <a:rPr lang="en-US" sz="1800" kern="0" dirty="0">
                <a:effectLst/>
                <a:ea typeface="Times New Roman" panose="02020603050405020304" pitchFamily="18" charset="0"/>
                <a:cs typeface="Mangal" panose="02040503050203030202" pitchFamily="18" charset="0"/>
              </a:rPr>
              <a:t> the horsepower of the car's engine</a:t>
            </a:r>
            <a:endParaRPr lang="en-US" sz="1800" kern="100" dirty="0">
              <a:effectLst/>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b="1" kern="0" dirty="0">
                <a:effectLst/>
                <a:ea typeface="Times New Roman" panose="02020603050405020304" pitchFamily="18" charset="0"/>
                <a:cs typeface="Mangal" panose="02040503050203030202" pitchFamily="18" charset="0"/>
              </a:rPr>
              <a:t>Engine Cylinders:</a:t>
            </a:r>
            <a:r>
              <a:rPr lang="en-US" sz="1800" kern="0" dirty="0">
                <a:effectLst/>
                <a:ea typeface="Times New Roman" panose="02020603050405020304" pitchFamily="18" charset="0"/>
                <a:cs typeface="Mangal" panose="02040503050203030202" pitchFamily="18" charset="0"/>
              </a:rPr>
              <a:t> the number of cylinders in the car's engine</a:t>
            </a:r>
            <a:endParaRPr lang="en-US" sz="1800" kern="100" dirty="0">
              <a:effectLst/>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b="1" kern="0" dirty="0">
                <a:effectLst/>
                <a:ea typeface="Times New Roman" panose="02020603050405020304" pitchFamily="18" charset="0"/>
                <a:cs typeface="Mangal" panose="02040503050203030202" pitchFamily="18" charset="0"/>
              </a:rPr>
              <a:t>Transmission Type</a:t>
            </a:r>
            <a:r>
              <a:rPr lang="en-US" sz="1800" kern="0" dirty="0">
                <a:effectLst/>
                <a:ea typeface="Times New Roman" panose="02020603050405020304" pitchFamily="18" charset="0"/>
                <a:cs typeface="Mangal" panose="02040503050203030202" pitchFamily="18" charset="0"/>
              </a:rPr>
              <a:t>: the type of transmission (automatic or manual)</a:t>
            </a:r>
            <a:endParaRPr lang="en-US" sz="1800" kern="100" dirty="0">
              <a:effectLst/>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b="1" kern="0" dirty="0" err="1">
                <a:effectLst/>
                <a:ea typeface="Times New Roman" panose="02020603050405020304" pitchFamily="18" charset="0"/>
                <a:cs typeface="Mangal" panose="02040503050203030202" pitchFamily="18" charset="0"/>
              </a:rPr>
              <a:t>Driven_Wheels</a:t>
            </a:r>
            <a:r>
              <a:rPr lang="en-US" sz="1800" b="1" kern="0" dirty="0">
                <a:effectLst/>
                <a:ea typeface="Times New Roman" panose="02020603050405020304" pitchFamily="18" charset="0"/>
                <a:cs typeface="Mangal" panose="02040503050203030202" pitchFamily="18" charset="0"/>
              </a:rPr>
              <a:t>:</a:t>
            </a:r>
            <a:r>
              <a:rPr lang="en-US" sz="1800" kern="0" dirty="0">
                <a:effectLst/>
                <a:ea typeface="Times New Roman" panose="02020603050405020304" pitchFamily="18" charset="0"/>
                <a:cs typeface="Mangal" panose="02040503050203030202" pitchFamily="18" charset="0"/>
              </a:rPr>
              <a:t> the type of wheels driven by the car (front, rear, all)</a:t>
            </a:r>
            <a:endParaRPr lang="en-US" sz="1800" kern="100" dirty="0">
              <a:effectLst/>
              <a:ea typeface="Calibri" panose="020F0502020204030204" pitchFamily="34" charset="0"/>
              <a:cs typeface="Mangal" panose="02040503050203030202" pitchFamily="18" charset="0"/>
            </a:endParaRPr>
          </a:p>
        </p:txBody>
      </p:sp>
      <p:sp>
        <p:nvSpPr>
          <p:cNvPr id="4" name="Slide Number Placeholder 3">
            <a:extLst>
              <a:ext uri="{FF2B5EF4-FFF2-40B4-BE49-F238E27FC236}">
                <a16:creationId xmlns:a16="http://schemas.microsoft.com/office/drawing/2014/main" id="{F3690396-BC54-6514-B4DA-2493AF3B011B}"/>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4443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5C6D1D-34A9-449E-40AB-9824CA78C099}"/>
              </a:ext>
            </a:extLst>
          </p:cNvPr>
          <p:cNvSpPr>
            <a:spLocks noGrp="1"/>
          </p:cNvSpPr>
          <p:nvPr>
            <p:ph idx="1"/>
          </p:nvPr>
        </p:nvSpPr>
        <p:spPr>
          <a:xfrm>
            <a:off x="2773599" y="654908"/>
            <a:ext cx="7796540" cy="5395036"/>
          </a:xfrm>
        </p:spPr>
        <p:txBody>
          <a:bodyPr>
            <a:normAutofit/>
          </a:bodyPr>
          <a:lstStyle/>
          <a:p>
            <a:pPr marL="342900" indent="-342900" fontAlgn="base">
              <a:lnSpc>
                <a:spcPct val="107000"/>
              </a:lnSpc>
              <a:spcAft>
                <a:spcPts val="800"/>
              </a:spcAft>
              <a:buSzPts val="1000"/>
              <a:buFont typeface="Symbol" panose="05050102010706020507" pitchFamily="18" charset="2"/>
              <a:buChar char=""/>
              <a:tabLst>
                <a:tab pos="457200" algn="l"/>
              </a:tabLst>
            </a:pPr>
            <a:r>
              <a:rPr lang="en-US" sz="1800" b="1" kern="0" dirty="0">
                <a:effectLst/>
                <a:ea typeface="Times New Roman" panose="02020603050405020304" pitchFamily="18" charset="0"/>
                <a:cs typeface="Mangal" panose="02040503050203030202" pitchFamily="18" charset="0"/>
              </a:rPr>
              <a:t>Number of Doors:</a:t>
            </a:r>
            <a:r>
              <a:rPr lang="en-US" sz="1800" kern="0" dirty="0">
                <a:effectLst/>
                <a:ea typeface="Times New Roman" panose="02020603050405020304" pitchFamily="18" charset="0"/>
                <a:cs typeface="Mangal" panose="02040503050203030202" pitchFamily="18" charset="0"/>
              </a:rPr>
              <a:t> the number of doors the car has</a:t>
            </a:r>
            <a:endParaRPr lang="en-US" sz="1800" b="1" kern="0" dirty="0">
              <a:effectLst/>
              <a:ea typeface="Times New Roman" panose="02020603050405020304" pitchFamily="18"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b="1" kern="0" dirty="0">
                <a:effectLst/>
                <a:ea typeface="Times New Roman" panose="02020603050405020304" pitchFamily="18" charset="0"/>
                <a:cs typeface="Mangal" panose="02040503050203030202" pitchFamily="18" charset="0"/>
              </a:rPr>
              <a:t>Market Category: </a:t>
            </a:r>
            <a:r>
              <a:rPr lang="en-US" sz="1800" kern="0" dirty="0">
                <a:effectLst/>
                <a:ea typeface="Times New Roman" panose="02020603050405020304" pitchFamily="18" charset="0"/>
                <a:cs typeface="Mangal" panose="02040503050203030202" pitchFamily="18" charset="0"/>
              </a:rPr>
              <a:t>the market category the car belongs to (Luxury, Performance, etc.)</a:t>
            </a:r>
            <a:endParaRPr lang="en-US" sz="1800" kern="100" dirty="0">
              <a:effectLst/>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b="1" kern="0" dirty="0">
                <a:effectLst/>
                <a:ea typeface="Times New Roman" panose="02020603050405020304" pitchFamily="18" charset="0"/>
                <a:cs typeface="Mangal" panose="02040503050203030202" pitchFamily="18" charset="0"/>
              </a:rPr>
              <a:t>Vehicle Size:</a:t>
            </a:r>
            <a:r>
              <a:rPr lang="en-US" sz="1800" kern="0" dirty="0">
                <a:effectLst/>
                <a:ea typeface="Times New Roman" panose="02020603050405020304" pitchFamily="18" charset="0"/>
                <a:cs typeface="Mangal" panose="02040503050203030202" pitchFamily="18" charset="0"/>
              </a:rPr>
              <a:t> the size of the car </a:t>
            </a:r>
            <a:endParaRPr lang="en-US" sz="1800" kern="100" dirty="0">
              <a:effectLst/>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b="1" kern="0" dirty="0">
                <a:effectLst/>
                <a:ea typeface="Times New Roman" panose="02020603050405020304" pitchFamily="18" charset="0"/>
                <a:cs typeface="Mangal" panose="02040503050203030202" pitchFamily="18" charset="0"/>
              </a:rPr>
              <a:t>Vehicle Style:</a:t>
            </a:r>
            <a:r>
              <a:rPr lang="en-US" sz="1800" kern="0" dirty="0">
                <a:effectLst/>
                <a:ea typeface="Times New Roman" panose="02020603050405020304" pitchFamily="18" charset="0"/>
                <a:cs typeface="Mangal" panose="02040503050203030202" pitchFamily="18" charset="0"/>
              </a:rPr>
              <a:t> the style of the car (Sedan, Coupe, etc.)</a:t>
            </a:r>
            <a:endParaRPr lang="en-US" sz="1800" kern="100" dirty="0">
              <a:effectLst/>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b="1" kern="0" dirty="0">
                <a:effectLst/>
                <a:ea typeface="Times New Roman" panose="02020603050405020304" pitchFamily="18" charset="0"/>
                <a:cs typeface="Mangal" panose="02040503050203030202" pitchFamily="18" charset="0"/>
              </a:rPr>
              <a:t>Highway MPG:</a:t>
            </a:r>
            <a:r>
              <a:rPr lang="en-US" sz="1800" kern="0" dirty="0">
                <a:effectLst/>
                <a:ea typeface="Times New Roman" panose="02020603050405020304" pitchFamily="18" charset="0"/>
                <a:cs typeface="Mangal" panose="02040503050203030202" pitchFamily="18" charset="0"/>
              </a:rPr>
              <a:t> the estimated miles per gallon the car gets on the highway</a:t>
            </a:r>
            <a:endParaRPr lang="en-US" sz="1800" kern="100" dirty="0">
              <a:effectLst/>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b="1" kern="0" dirty="0">
                <a:effectLst/>
                <a:ea typeface="Times New Roman" panose="02020603050405020304" pitchFamily="18" charset="0"/>
                <a:cs typeface="Mangal" panose="02040503050203030202" pitchFamily="18" charset="0"/>
              </a:rPr>
              <a:t>City MPG:</a:t>
            </a:r>
            <a:r>
              <a:rPr lang="en-US" sz="1800" kern="0" dirty="0">
                <a:effectLst/>
                <a:ea typeface="Times New Roman" panose="02020603050405020304" pitchFamily="18" charset="0"/>
                <a:cs typeface="Mangal" panose="02040503050203030202" pitchFamily="18" charset="0"/>
              </a:rPr>
              <a:t> the estimated miles per gallon the car gets in the city</a:t>
            </a:r>
            <a:endParaRPr lang="en-US" sz="1800" kern="100" dirty="0">
              <a:effectLst/>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b="1" kern="0" dirty="0">
                <a:effectLst/>
                <a:ea typeface="Times New Roman" panose="02020603050405020304" pitchFamily="18" charset="0"/>
                <a:cs typeface="Mangal" panose="02040503050203030202" pitchFamily="18" charset="0"/>
              </a:rPr>
              <a:t>Popularity:</a:t>
            </a:r>
            <a:r>
              <a:rPr lang="en-US" sz="1800" kern="0" dirty="0">
                <a:effectLst/>
                <a:ea typeface="Times New Roman" panose="02020603050405020304" pitchFamily="18" charset="0"/>
                <a:cs typeface="Mangal" panose="02040503050203030202" pitchFamily="18" charset="0"/>
              </a:rPr>
              <a:t> a ranking of the popularity of the car (based on the number of times it has been viewed on Edmunds.com)</a:t>
            </a:r>
            <a:endParaRPr lang="en-US" sz="1800" kern="100" dirty="0">
              <a:effectLst/>
              <a:ea typeface="Calibri" panose="020F0502020204030204" pitchFamily="34" charset="0"/>
              <a:cs typeface="Mangal" panose="02040503050203030202"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b="1" kern="0" dirty="0">
                <a:effectLst/>
                <a:ea typeface="Times New Roman" panose="02020603050405020304" pitchFamily="18" charset="0"/>
                <a:cs typeface="Mangal" panose="02040503050203030202" pitchFamily="18" charset="0"/>
              </a:rPr>
              <a:t>MSRP:</a:t>
            </a:r>
            <a:r>
              <a:rPr lang="en-US" sz="1800" kern="0" dirty="0">
                <a:effectLst/>
                <a:ea typeface="Times New Roman" panose="02020603050405020304" pitchFamily="18" charset="0"/>
                <a:cs typeface="Mangal" panose="02040503050203030202" pitchFamily="18" charset="0"/>
              </a:rPr>
              <a:t> the manufacturer's suggested retail price of the car</a:t>
            </a:r>
            <a:endParaRPr lang="en-US" sz="1800" kern="100" dirty="0">
              <a:effectLst/>
              <a:ea typeface="Calibri" panose="020F0502020204030204" pitchFamily="34" charset="0"/>
              <a:cs typeface="Mangal" panose="02040503050203030202" pitchFamily="18" charset="0"/>
            </a:endParaRPr>
          </a:p>
          <a:p>
            <a:endParaRPr lang="hi-IN" dirty="0"/>
          </a:p>
        </p:txBody>
      </p:sp>
      <p:sp>
        <p:nvSpPr>
          <p:cNvPr id="4" name="Slide Number Placeholder 3">
            <a:extLst>
              <a:ext uri="{FF2B5EF4-FFF2-40B4-BE49-F238E27FC236}">
                <a16:creationId xmlns:a16="http://schemas.microsoft.com/office/drawing/2014/main" id="{4DCCD64C-B6FD-09B0-76AD-DCBF441C0B12}"/>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40866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BA3F51-9BF1-0F81-FC5B-5E2B5B6EB0A6}"/>
              </a:ext>
            </a:extLst>
          </p:cNvPr>
          <p:cNvSpPr>
            <a:spLocks noGrp="1"/>
          </p:cNvSpPr>
          <p:nvPr>
            <p:ph idx="1"/>
          </p:nvPr>
        </p:nvSpPr>
        <p:spPr>
          <a:xfrm>
            <a:off x="2724172" y="700590"/>
            <a:ext cx="7796540" cy="5456820"/>
          </a:xfrm>
        </p:spPr>
        <p:txBody>
          <a:bodyPr/>
          <a:lstStyle/>
          <a:p>
            <a:pPr marL="0" indent="0" fontAlgn="base">
              <a:lnSpc>
                <a:spcPct val="107000"/>
              </a:lnSpc>
              <a:spcAft>
                <a:spcPts val="800"/>
              </a:spcAft>
              <a:buNone/>
            </a:pPr>
            <a:r>
              <a:rPr lang="en-US" sz="2400" kern="0" dirty="0">
                <a:effectLst/>
                <a:ea typeface="Times New Roman" panose="02020603050405020304" pitchFamily="18" charset="0"/>
                <a:cs typeface="Mangal" panose="02040503050203030202" pitchFamily="18" charset="0"/>
              </a:rPr>
              <a:t>Data cleaning and pre-processing:</a:t>
            </a:r>
            <a:endParaRPr lang="en-US" sz="2400" kern="100" dirty="0">
              <a:effectLst/>
              <a:ea typeface="Calibri" panose="020F0502020204030204" pitchFamily="34" charset="0"/>
              <a:cs typeface="Mangal" panose="02040503050203030202" pitchFamily="18" charset="0"/>
            </a:endParaRPr>
          </a:p>
          <a:p>
            <a:pPr marL="342900" lvl="0" indent="-342900" fontAlgn="base">
              <a:lnSpc>
                <a:spcPct val="107000"/>
              </a:lnSpc>
              <a:buSzPts val="1000"/>
              <a:buFont typeface="Symbol" panose="05050102010706020507" pitchFamily="18" charset="2"/>
              <a:buChar char=""/>
              <a:tabLst>
                <a:tab pos="457200" algn="l"/>
              </a:tabLst>
            </a:pPr>
            <a:r>
              <a:rPr lang="en-US" sz="1800" kern="0" dirty="0">
                <a:effectLst/>
                <a:ea typeface="Times New Roman" panose="02020603050405020304" pitchFamily="18" charset="0"/>
                <a:cs typeface="Mangal" panose="02040503050203030202" pitchFamily="18" charset="0"/>
              </a:rPr>
              <a:t>I imported 11915 records and 16 columns ,then studied the data set: Car’s brand, </a:t>
            </a:r>
            <a:r>
              <a:rPr lang="en-US" sz="1800" kern="0" dirty="0">
                <a:ea typeface="Times New Roman" panose="02020603050405020304" pitchFamily="18" charset="0"/>
                <a:cs typeface="Mangal" panose="02040503050203030202" pitchFamily="18" charset="0"/>
              </a:rPr>
              <a:t>model, </a:t>
            </a:r>
            <a:r>
              <a:rPr lang="en-US" sz="1800" kern="0" dirty="0">
                <a:effectLst/>
                <a:ea typeface="Times New Roman" panose="02020603050405020304" pitchFamily="18" charset="0"/>
                <a:cs typeface="Mangal" panose="02040503050203030202" pitchFamily="18" charset="0"/>
              </a:rPr>
              <a:t>pricing and other columns that described other features of the car. </a:t>
            </a:r>
            <a:endParaRPr lang="en-US" sz="1800" kern="100" dirty="0">
              <a:effectLst/>
              <a:ea typeface="Calibri" panose="020F0502020204030204" pitchFamily="34" charset="0"/>
              <a:cs typeface="Mangal" panose="02040503050203030202" pitchFamily="18" charset="0"/>
            </a:endParaRPr>
          </a:p>
          <a:p>
            <a:pPr marL="342900" lvl="0" indent="-342900">
              <a:lnSpc>
                <a:spcPct val="107000"/>
              </a:lnSpc>
              <a:buSzPts val="1000"/>
              <a:buFont typeface="Symbol" panose="05050102010706020507" pitchFamily="18" charset="2"/>
              <a:buChar char=""/>
              <a:tabLst>
                <a:tab pos="457200" algn="l"/>
              </a:tabLst>
            </a:pPr>
            <a:r>
              <a:rPr lang="en-US" sz="1800" kern="100" dirty="0">
                <a:effectLst/>
                <a:ea typeface="Calibri" panose="020F0502020204030204" pitchFamily="34" charset="0"/>
                <a:cs typeface="Mangal" panose="02040503050203030202" pitchFamily="18" charset="0"/>
              </a:rPr>
              <a:t>Prior to plunging into the analysis of the given dataset, it is essential to perform intensive data cleaning to guarantee precise and reliable outcomes.</a:t>
            </a:r>
          </a:p>
          <a:p>
            <a:pPr marL="342900" lvl="0" indent="-342900" fontAlgn="base">
              <a:lnSpc>
                <a:spcPct val="107000"/>
              </a:lnSpc>
              <a:buSzPts val="1000"/>
              <a:buFont typeface="Symbol" panose="05050102010706020507" pitchFamily="18" charset="2"/>
              <a:buChar char=""/>
              <a:tabLst>
                <a:tab pos="457200" algn="l"/>
              </a:tabLst>
            </a:pPr>
            <a:r>
              <a:rPr lang="en-US" sz="1800" kern="0" dirty="0">
                <a:effectLst/>
                <a:ea typeface="Times New Roman" panose="02020603050405020304" pitchFamily="18" charset="0"/>
                <a:cs typeface="Mangal" panose="02040503050203030202" pitchFamily="18" charset="0"/>
              </a:rPr>
              <a:t>There were some rows that contained blank values, and for searching these values, I used COUNTBLANK function. But </a:t>
            </a:r>
            <a:r>
              <a:rPr lang="en-US" sz="1800" kern="0" dirty="0">
                <a:ea typeface="Times New Roman" panose="02020603050405020304" pitchFamily="18" charset="0"/>
                <a:cs typeface="Mangal" panose="02040503050203030202" pitchFamily="18" charset="0"/>
              </a:rPr>
              <a:t>there were very few</a:t>
            </a:r>
            <a:r>
              <a:rPr lang="en-US" sz="1800" kern="0" dirty="0">
                <a:effectLst/>
                <a:ea typeface="Times New Roman" panose="02020603050405020304" pitchFamily="18" charset="0"/>
                <a:cs typeface="Mangal" panose="02040503050203030202" pitchFamily="18" charset="0"/>
              </a:rPr>
              <a:t> missing </a:t>
            </a:r>
            <a:r>
              <a:rPr lang="en-US" sz="1800" kern="0" dirty="0">
                <a:ea typeface="Times New Roman" panose="02020603050405020304" pitchFamily="18" charset="0"/>
                <a:cs typeface="Mangal" panose="02040503050203030202" pitchFamily="18" charset="0"/>
              </a:rPr>
              <a:t>values</a:t>
            </a:r>
            <a:r>
              <a:rPr lang="en-US" sz="1800" kern="0" dirty="0">
                <a:effectLst/>
                <a:ea typeface="Times New Roman" panose="02020603050405020304" pitchFamily="18" charset="0"/>
                <a:cs typeface="Mangal" panose="02040503050203030202" pitchFamily="18" charset="0"/>
              </a:rPr>
              <a:t> (Engine HP, number of doors and Engine cylinder contained very few blank values).</a:t>
            </a:r>
            <a:endParaRPr lang="en-US" sz="1800" kern="100" dirty="0">
              <a:effectLst/>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100" dirty="0">
                <a:effectLst/>
                <a:ea typeface="Calibri" panose="020F0502020204030204" pitchFamily="34" charset="0"/>
                <a:cs typeface="Mangal" panose="02040503050203030202" pitchFamily="18" charset="0"/>
              </a:rPr>
              <a:t>We can replace these blank values that might be needed for the analysis using mean, median (numerical data) and mode (categorical data).</a:t>
            </a:r>
          </a:p>
          <a:p>
            <a:pPr marL="0" indent="0">
              <a:buNone/>
            </a:pPr>
            <a:endParaRPr lang="hi-IN" dirty="0"/>
          </a:p>
        </p:txBody>
      </p:sp>
      <p:sp>
        <p:nvSpPr>
          <p:cNvPr id="4" name="Slide Number Placeholder 3">
            <a:extLst>
              <a:ext uri="{FF2B5EF4-FFF2-40B4-BE49-F238E27FC236}">
                <a16:creationId xmlns:a16="http://schemas.microsoft.com/office/drawing/2014/main" id="{299A6066-5D62-F70A-02C5-EFF8360EC484}"/>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0733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47CC6-B82F-67CE-09AA-D9AC51B5CF5B}"/>
              </a:ext>
            </a:extLst>
          </p:cNvPr>
          <p:cNvSpPr>
            <a:spLocks noGrp="1"/>
          </p:cNvSpPr>
          <p:nvPr>
            <p:ph idx="1"/>
          </p:nvPr>
        </p:nvSpPr>
        <p:spPr>
          <a:xfrm>
            <a:off x="2773599" y="679622"/>
            <a:ext cx="7796540" cy="5370322"/>
          </a:xfrm>
        </p:spPr>
        <p:txBody>
          <a:bodyPr/>
          <a:lstStyle/>
          <a:p>
            <a:pPr marL="342900" lvl="0" indent="-342900">
              <a:lnSpc>
                <a:spcPct val="107000"/>
              </a:lnSpc>
              <a:buSzPts val="1000"/>
              <a:buFont typeface="Symbol" panose="05050102010706020507" pitchFamily="18" charset="2"/>
              <a:buChar char=""/>
              <a:tabLst>
                <a:tab pos="457200" algn="l"/>
              </a:tabLst>
            </a:pPr>
            <a:r>
              <a:rPr lang="en-US" sz="1800" kern="100" dirty="0">
                <a:effectLst/>
                <a:ea typeface="Calibri" panose="020F0502020204030204" pitchFamily="34" charset="0"/>
                <a:cs typeface="Mangal" panose="02040503050203030202" pitchFamily="18" charset="0"/>
              </a:rPr>
              <a:t>So, I replaced the blank values in column </a:t>
            </a:r>
            <a:r>
              <a:rPr lang="en-US" sz="1800" kern="100" dirty="0" err="1">
                <a:effectLst/>
                <a:ea typeface="Calibri" panose="020F0502020204030204" pitchFamily="34" charset="0"/>
                <a:cs typeface="Mangal" panose="02040503050203030202" pitchFamily="18" charset="0"/>
              </a:rPr>
              <a:t>EngineHP</a:t>
            </a:r>
            <a:r>
              <a:rPr lang="en-US" sz="1800" kern="100" dirty="0">
                <a:effectLst/>
                <a:ea typeface="Calibri" panose="020F0502020204030204" pitchFamily="34" charset="0"/>
                <a:cs typeface="Mangal" panose="02040503050203030202" pitchFamily="18" charset="0"/>
              </a:rPr>
              <a:t>, Engine Cylinders and No. of doors with median of the values given. </a:t>
            </a:r>
          </a:p>
          <a:p>
            <a:pPr marL="342900" lvl="0" indent="-342900">
              <a:lnSpc>
                <a:spcPct val="107000"/>
              </a:lnSpc>
              <a:buSzPts val="1000"/>
              <a:buFont typeface="Symbol" panose="05050102010706020507" pitchFamily="18" charset="2"/>
              <a:buChar char=""/>
              <a:tabLst>
                <a:tab pos="457200" algn="l"/>
              </a:tabLst>
            </a:pPr>
            <a:r>
              <a:rPr lang="en-US" sz="1800" kern="100" dirty="0">
                <a:effectLst/>
                <a:ea typeface="Calibri" panose="020F0502020204030204" pitchFamily="34" charset="0"/>
                <a:cs typeface="Mangal" panose="02040503050203030202" pitchFamily="18" charset="0"/>
              </a:rPr>
              <a:t>For the values which could not be imputed, delete rows where data is missing (in Engine fuel type column). </a:t>
            </a: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kern="0" dirty="0">
                <a:effectLst/>
                <a:ea typeface="Times New Roman" panose="02020603050405020304" pitchFamily="18" charset="0"/>
                <a:cs typeface="Mangal" panose="02040503050203030202" pitchFamily="18" charset="0"/>
              </a:rPr>
              <a:t>After this whole process, we are left with 11912 rows/values. </a:t>
            </a:r>
            <a:endParaRPr lang="en-US" sz="1800" kern="100" dirty="0">
              <a:effectLst/>
              <a:ea typeface="Calibri" panose="020F0502020204030204" pitchFamily="34" charset="0"/>
              <a:cs typeface="Mangal" panose="02040503050203030202" pitchFamily="18" charset="0"/>
            </a:endParaRPr>
          </a:p>
          <a:p>
            <a:pPr marL="0" indent="0">
              <a:buNone/>
            </a:pPr>
            <a:endParaRPr lang="en-US" dirty="0"/>
          </a:p>
          <a:p>
            <a:pPr marL="0" indent="0">
              <a:buNone/>
            </a:pPr>
            <a:r>
              <a:rPr lang="en-US" sz="1800" b="1" kern="0" dirty="0">
                <a:effectLst/>
                <a:ea typeface="Times New Roman" panose="02020603050405020304" pitchFamily="18" charset="0"/>
                <a:cs typeface="Mangal" panose="02040503050203030202" pitchFamily="18" charset="0"/>
              </a:rPr>
              <a:t>Working file link: </a:t>
            </a:r>
            <a:endParaRPr lang="en-US" sz="1800" b="1" kern="100" dirty="0">
              <a:effectLst/>
              <a:ea typeface="Calibri" panose="020F0502020204030204" pitchFamily="34" charset="0"/>
              <a:cs typeface="Mangal" panose="02040503050203030202" pitchFamily="18" charset="0"/>
            </a:endParaRPr>
          </a:p>
          <a:p>
            <a:pPr marL="0" indent="0">
              <a:buNone/>
            </a:pPr>
            <a:r>
              <a:rPr lang="en-US" dirty="0"/>
              <a:t>https://drive.google.com/drive/folders/1g4V4p4fEZ_L6Un7an_e8aGEb658mN4J3?usp=sharing</a:t>
            </a:r>
            <a:endParaRPr lang="hi-IN" dirty="0"/>
          </a:p>
        </p:txBody>
      </p:sp>
      <p:sp>
        <p:nvSpPr>
          <p:cNvPr id="4" name="Slide Number Placeholder 3">
            <a:extLst>
              <a:ext uri="{FF2B5EF4-FFF2-40B4-BE49-F238E27FC236}">
                <a16:creationId xmlns:a16="http://schemas.microsoft.com/office/drawing/2014/main" id="{B43E0F77-521E-F3ED-F971-84945D7C0ED7}"/>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05039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44D48-1BFC-55A8-7A2E-90A4DF8046A6}"/>
              </a:ext>
            </a:extLst>
          </p:cNvPr>
          <p:cNvSpPr>
            <a:spLocks noGrp="1"/>
          </p:cNvSpPr>
          <p:nvPr>
            <p:ph type="title"/>
          </p:nvPr>
        </p:nvSpPr>
        <p:spPr/>
        <p:txBody>
          <a:bodyPr>
            <a:normAutofit/>
          </a:bodyPr>
          <a:lstStyle/>
          <a:p>
            <a:r>
              <a:rPr lang="en-US" sz="4800" dirty="0">
                <a:latin typeface="Algerian" panose="04020705040A02060702" pitchFamily="82" charset="0"/>
              </a:rPr>
              <a:t>APPROACH</a:t>
            </a:r>
            <a:endParaRPr lang="hi-IN" sz="4800" dirty="0">
              <a:latin typeface="Algerian" panose="04020705040A02060702" pitchFamily="82" charset="0"/>
            </a:endParaRPr>
          </a:p>
        </p:txBody>
      </p:sp>
      <p:sp>
        <p:nvSpPr>
          <p:cNvPr id="3" name="Content Placeholder 2">
            <a:extLst>
              <a:ext uri="{FF2B5EF4-FFF2-40B4-BE49-F238E27FC236}">
                <a16:creationId xmlns:a16="http://schemas.microsoft.com/office/drawing/2014/main" id="{A9275C05-EE92-E539-0A0C-152260885DD9}"/>
              </a:ext>
            </a:extLst>
          </p:cNvPr>
          <p:cNvSpPr>
            <a:spLocks noGrp="1"/>
          </p:cNvSpPr>
          <p:nvPr>
            <p:ph idx="1"/>
          </p:nvPr>
        </p:nvSpPr>
        <p:spPr>
          <a:xfrm>
            <a:off x="2692703" y="1791730"/>
            <a:ext cx="7796540" cy="4616560"/>
          </a:xfrm>
        </p:spPr>
        <p:txBody>
          <a:bodyPr>
            <a:normAutofit fontScale="92500" lnSpcReduction="10000"/>
          </a:bodyPr>
          <a:lstStyle/>
          <a:p>
            <a:pPr marL="342900" lvl="0" indent="-342900">
              <a:buSzPts val="1000"/>
              <a:buFont typeface="Symbol" panose="05050102010706020507" pitchFamily="18" charset="2"/>
              <a:buChar char=""/>
              <a:tabLst>
                <a:tab pos="457200" algn="l"/>
              </a:tabLst>
            </a:pPr>
            <a:r>
              <a:rPr lang="en-US" sz="1900" dirty="0">
                <a:effectLst/>
                <a:ea typeface="Times New Roman" panose="02020603050405020304" pitchFamily="18" charset="0"/>
              </a:rPr>
              <a:t>For the given dataset, as a Data Analyst, the client has asked How can a car manufacturer optimize pricing and product development decisions to maximize profitability while meeting consumer demand?</a:t>
            </a:r>
          </a:p>
          <a:p>
            <a:pPr marL="342900" lvl="0" indent="-342900">
              <a:lnSpc>
                <a:spcPct val="107000"/>
              </a:lnSpc>
              <a:spcAft>
                <a:spcPts val="800"/>
              </a:spcAft>
              <a:buFont typeface="Symbol" panose="05050102010706020507" pitchFamily="18" charset="2"/>
              <a:buChar char=""/>
            </a:pPr>
            <a:r>
              <a:rPr lang="en-US" sz="1900" kern="100" dirty="0">
                <a:effectLst/>
                <a:ea typeface="Calibri" panose="020F0502020204030204" pitchFamily="34" charset="0"/>
                <a:cs typeface="Mangal" panose="02040503050203030202" pitchFamily="18" charset="0"/>
              </a:rPr>
              <a:t>This issue could be approached by analyzing the relationship between a car's features, market category, and pricing, and recognizing which features and categories are most popular among customers and most profitable for the manufacturer.</a:t>
            </a:r>
          </a:p>
          <a:p>
            <a:pPr marL="342900" lvl="0" indent="-342900">
              <a:buFont typeface="Symbol" panose="05050102010706020507" pitchFamily="18" charset="2"/>
              <a:buChar char=""/>
            </a:pPr>
            <a:r>
              <a:rPr lang="en-US" sz="1900" dirty="0">
                <a:effectLst/>
                <a:ea typeface="Times New Roman" panose="02020603050405020304" pitchFamily="18" charset="0"/>
              </a:rPr>
              <a:t>By utilizing data analysis techniques such as regression analysis and market segmentation, the manufacturer could develop a pricing strategy that balances consumer demand with profitability, and distinguish which product features to focus on in future product development efforts</a:t>
            </a:r>
            <a:r>
              <a:rPr lang="en-US" sz="1900" b="1" dirty="0">
                <a:effectLst/>
                <a:ea typeface="Times New Roman" panose="02020603050405020304" pitchFamily="18" charset="0"/>
              </a:rPr>
              <a:t>.</a:t>
            </a:r>
            <a:r>
              <a:rPr lang="en-US" sz="1900" dirty="0">
                <a:effectLst/>
                <a:ea typeface="Times New Roman" panose="02020603050405020304" pitchFamily="18" charset="0"/>
              </a:rPr>
              <a:t> This could help the manufacturer improve its competitiveness in the market and increase its profitability in the long run.</a:t>
            </a:r>
          </a:p>
        </p:txBody>
      </p:sp>
      <p:sp>
        <p:nvSpPr>
          <p:cNvPr id="4" name="Slide Number Placeholder 3">
            <a:extLst>
              <a:ext uri="{FF2B5EF4-FFF2-40B4-BE49-F238E27FC236}">
                <a16:creationId xmlns:a16="http://schemas.microsoft.com/office/drawing/2014/main" id="{4673CAC7-F51A-C63A-8BFB-97DA29F6C9D4}"/>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908379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{4DC6B2C7-EC96-4351-8B7C-0268F48991AB}tf16401375</Template>
  <TotalTime>600</TotalTime>
  <Words>2753</Words>
  <Application>Microsoft Office PowerPoint</Application>
  <PresentationFormat>Widescreen</PresentationFormat>
  <Paragraphs>220</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Algerian</vt:lpstr>
      <vt:lpstr>Arial</vt:lpstr>
      <vt:lpstr>Calibri</vt:lpstr>
      <vt:lpstr>Mangal</vt:lpstr>
      <vt:lpstr>MS Shell Dlg 2</vt:lpstr>
      <vt:lpstr>Roboto</vt:lpstr>
      <vt:lpstr>Symbol</vt:lpstr>
      <vt:lpstr>Wingdings</vt:lpstr>
      <vt:lpstr>Wingdings 3</vt:lpstr>
      <vt:lpstr>Madison</vt:lpstr>
      <vt:lpstr>Analyzing The Impact Of Car Features On Price And Profitability</vt:lpstr>
      <vt:lpstr>Agenda</vt:lpstr>
      <vt:lpstr>PROJECT DESCRIPTION</vt:lpstr>
      <vt:lpstr>PowerPoint Presentation</vt:lpstr>
      <vt:lpstr>PowerPoint Presentation</vt:lpstr>
      <vt:lpstr>PowerPoint Presentation</vt:lpstr>
      <vt:lpstr>PowerPoint Presentation</vt:lpstr>
      <vt:lpstr>PowerPoint Presentation</vt:lpstr>
      <vt:lpstr>APPROACH</vt:lpstr>
      <vt:lpstr>PowerPoint Presentation</vt:lpstr>
      <vt:lpstr>TECH STACK USED</vt:lpstr>
      <vt:lpstr>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DEVIKA PASSI</dc:creator>
  <cp:lastModifiedBy>DEVIKA PASSI</cp:lastModifiedBy>
  <cp:revision>9</cp:revision>
  <dcterms:created xsi:type="dcterms:W3CDTF">2023-06-29T18:35:11Z</dcterms:created>
  <dcterms:modified xsi:type="dcterms:W3CDTF">2023-07-03T13:09:06Z</dcterms:modified>
</cp:coreProperties>
</file>