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6" r:id="rId2"/>
    <p:sldId id="257" r:id="rId3"/>
    <p:sldId id="262" r:id="rId4"/>
    <p:sldId id="263" r:id="rId5"/>
    <p:sldId id="258" r:id="rId6"/>
    <p:sldId id="259" r:id="rId7"/>
    <p:sldId id="260" r:id="rId8"/>
    <p:sldId id="261" r:id="rId9"/>
    <p:sldId id="264" r:id="rId10"/>
    <p:sldId id="265" r:id="rId11"/>
    <p:sldId id="266" r:id="rId12"/>
    <p:sldId id="267" r:id="rId13"/>
    <p:sldId id="268" r:id="rId14"/>
    <p:sldId id="279" r:id="rId15"/>
    <p:sldId id="269" r:id="rId16"/>
    <p:sldId id="272" r:id="rId17"/>
    <p:sldId id="270" r:id="rId18"/>
    <p:sldId id="281" r:id="rId19"/>
    <p:sldId id="282" r:id="rId20"/>
    <p:sldId id="283" r:id="rId21"/>
    <p:sldId id="284" r:id="rId22"/>
    <p:sldId id="273" r:id="rId23"/>
    <p:sldId id="278" r:id="rId24"/>
    <p:sldId id="274" r:id="rId25"/>
    <p:sldId id="275" r:id="rId26"/>
    <p:sldId id="276" r:id="rId27"/>
    <p:sldId id="285" r:id="rId28"/>
    <p:sldId id="27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78" d="100"/>
          <a:sy n="78" d="100"/>
        </p:scale>
        <p:origin x="1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vika\AppData\Roaming\Microsoft\Excel\Application_data1%20(version%201).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1. NAME_TYPE_SUITE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tx>
            <c:strRef>
              <c:f>Univariate!$D$1</c:f>
              <c:strCache>
                <c:ptCount val="1"/>
                <c:pt idx="0">
                  <c:v>Count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Univariate!$C$2:$C$6</c:f>
              <c:strCache>
                <c:ptCount val="5"/>
                <c:pt idx="0">
                  <c:v>Children</c:v>
                </c:pt>
                <c:pt idx="1">
                  <c:v>Family</c:v>
                </c:pt>
                <c:pt idx="2">
                  <c:v>Other_A</c:v>
                </c:pt>
                <c:pt idx="3">
                  <c:v>Spouse, partner</c:v>
                </c:pt>
                <c:pt idx="4">
                  <c:v>Unaccompanied</c:v>
                </c:pt>
              </c:strCache>
            </c:strRef>
          </c:cat>
          <c:val>
            <c:numRef>
              <c:f>Univariate!$D$2:$D$6</c:f>
              <c:numCache>
                <c:formatCode>General</c:formatCode>
                <c:ptCount val="5"/>
                <c:pt idx="0">
                  <c:v>3267</c:v>
                </c:pt>
                <c:pt idx="1">
                  <c:v>40149</c:v>
                </c:pt>
                <c:pt idx="2">
                  <c:v>866</c:v>
                </c:pt>
                <c:pt idx="3">
                  <c:v>11370</c:v>
                </c:pt>
                <c:pt idx="4">
                  <c:v>248526</c:v>
                </c:pt>
              </c:numCache>
            </c:numRef>
          </c:val>
          <c:extLst>
            <c:ext xmlns:c16="http://schemas.microsoft.com/office/drawing/2014/chart" uri="{C3380CC4-5D6E-409C-BE32-E72D297353CC}">
              <c16:uniqueId val="{00000000-92D9-4C8B-96E0-477DE8F6D531}"/>
            </c:ext>
          </c:extLst>
        </c:ser>
        <c:dLbls>
          <c:dLblPos val="outEnd"/>
          <c:showLegendKey val="0"/>
          <c:showVal val="1"/>
          <c:showCatName val="0"/>
          <c:showSerName val="0"/>
          <c:showPercent val="0"/>
          <c:showBubbleSize val="0"/>
        </c:dLbls>
        <c:gapWidth val="219"/>
        <c:overlap val="-27"/>
        <c:axId val="937559247"/>
        <c:axId val="937550247"/>
      </c:barChart>
      <c:catAx>
        <c:axId val="937559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50247"/>
        <c:crosses val="autoZero"/>
        <c:auto val="1"/>
        <c:lblAlgn val="ctr"/>
        <c:lblOffset val="100"/>
        <c:noMultiLvlLbl val="0"/>
      </c:catAx>
      <c:valAx>
        <c:axId val="9375502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59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4. Target</a:t>
            </a:r>
            <a:r>
              <a:rPr lang="en-US" baseline="0" dirty="0"/>
              <a:t> v/s Count of children</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bar"/>
        <c:grouping val="stacked"/>
        <c:varyColors val="0"/>
        <c:ser>
          <c:idx val="0"/>
          <c:order val="0"/>
          <c:tx>
            <c:strRef>
              <c:f>Sheet3!$X$1</c:f>
              <c:strCache>
                <c:ptCount val="1"/>
                <c:pt idx="0">
                  <c:v>Defaulter</c:v>
                </c:pt>
              </c:strCache>
            </c:strRef>
          </c:tx>
          <c:spPr>
            <a:solidFill>
              <a:schemeClr val="accent1"/>
            </a:solidFill>
            <a:ln>
              <a:noFill/>
            </a:ln>
            <a:effectLst/>
          </c:spPr>
          <c:invertIfNegative val="0"/>
          <c:cat>
            <c:numRef>
              <c:f>Sheet3!$W$2:$W$16</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14</c:v>
                </c:pt>
                <c:pt idx="14">
                  <c:v>19</c:v>
                </c:pt>
              </c:numCache>
            </c:numRef>
          </c:cat>
          <c:val>
            <c:numRef>
              <c:f>Sheet3!$X$2:$X$16</c:f>
              <c:numCache>
                <c:formatCode>General</c:formatCode>
                <c:ptCount val="15"/>
                <c:pt idx="0">
                  <c:v>16609</c:v>
                </c:pt>
                <c:pt idx="1">
                  <c:v>5454</c:v>
                </c:pt>
                <c:pt idx="2">
                  <c:v>2333</c:v>
                </c:pt>
                <c:pt idx="3">
                  <c:v>358</c:v>
                </c:pt>
                <c:pt idx="4">
                  <c:v>55</c:v>
                </c:pt>
                <c:pt idx="5">
                  <c:v>7</c:v>
                </c:pt>
                <c:pt idx="6">
                  <c:v>6</c:v>
                </c:pt>
                <c:pt idx="7">
                  <c:v>0</c:v>
                </c:pt>
                <c:pt idx="8">
                  <c:v>0</c:v>
                </c:pt>
                <c:pt idx="9">
                  <c:v>2</c:v>
                </c:pt>
                <c:pt idx="10">
                  <c:v>0</c:v>
                </c:pt>
                <c:pt idx="11">
                  <c:v>1</c:v>
                </c:pt>
                <c:pt idx="12">
                  <c:v>0</c:v>
                </c:pt>
                <c:pt idx="13">
                  <c:v>0</c:v>
                </c:pt>
                <c:pt idx="14">
                  <c:v>0</c:v>
                </c:pt>
              </c:numCache>
            </c:numRef>
          </c:val>
          <c:extLst>
            <c:ext xmlns:c16="http://schemas.microsoft.com/office/drawing/2014/chart" uri="{C3380CC4-5D6E-409C-BE32-E72D297353CC}">
              <c16:uniqueId val="{00000000-1C9F-43E4-8152-099A968E01C1}"/>
            </c:ext>
          </c:extLst>
        </c:ser>
        <c:ser>
          <c:idx val="1"/>
          <c:order val="1"/>
          <c:tx>
            <c:strRef>
              <c:f>Sheet3!$Y$1</c:f>
              <c:strCache>
                <c:ptCount val="1"/>
                <c:pt idx="0">
                  <c:v>Repayer</c:v>
                </c:pt>
              </c:strCache>
            </c:strRef>
          </c:tx>
          <c:spPr>
            <a:solidFill>
              <a:schemeClr val="accent2"/>
            </a:solidFill>
            <a:ln>
              <a:noFill/>
            </a:ln>
            <a:effectLst/>
          </c:spPr>
          <c:invertIfNegative val="0"/>
          <c:cat>
            <c:numRef>
              <c:f>Sheet3!$W$2:$W$16</c:f>
              <c:numCache>
                <c:formatCode>General</c:formatCode>
                <c:ptCount val="15"/>
                <c:pt idx="0">
                  <c:v>0</c:v>
                </c:pt>
                <c:pt idx="1">
                  <c:v>1</c:v>
                </c:pt>
                <c:pt idx="2">
                  <c:v>2</c:v>
                </c:pt>
                <c:pt idx="3">
                  <c:v>3</c:v>
                </c:pt>
                <c:pt idx="4">
                  <c:v>4</c:v>
                </c:pt>
                <c:pt idx="5">
                  <c:v>5</c:v>
                </c:pt>
                <c:pt idx="6">
                  <c:v>6</c:v>
                </c:pt>
                <c:pt idx="7">
                  <c:v>7</c:v>
                </c:pt>
                <c:pt idx="8">
                  <c:v>8</c:v>
                </c:pt>
                <c:pt idx="9">
                  <c:v>9</c:v>
                </c:pt>
                <c:pt idx="10">
                  <c:v>10</c:v>
                </c:pt>
                <c:pt idx="11">
                  <c:v>11</c:v>
                </c:pt>
                <c:pt idx="12">
                  <c:v>12</c:v>
                </c:pt>
                <c:pt idx="13">
                  <c:v>14</c:v>
                </c:pt>
                <c:pt idx="14">
                  <c:v>19</c:v>
                </c:pt>
              </c:numCache>
            </c:numRef>
          </c:cat>
          <c:val>
            <c:numRef>
              <c:f>Sheet3!$Y$2:$Y$16</c:f>
              <c:numCache>
                <c:formatCode>General</c:formatCode>
                <c:ptCount val="15"/>
                <c:pt idx="0">
                  <c:v>198762</c:v>
                </c:pt>
                <c:pt idx="1">
                  <c:v>55665</c:v>
                </c:pt>
                <c:pt idx="2">
                  <c:v>24416</c:v>
                </c:pt>
                <c:pt idx="3">
                  <c:v>3359</c:v>
                </c:pt>
                <c:pt idx="4">
                  <c:v>374</c:v>
                </c:pt>
                <c:pt idx="5">
                  <c:v>77</c:v>
                </c:pt>
                <c:pt idx="6">
                  <c:v>15</c:v>
                </c:pt>
                <c:pt idx="7">
                  <c:v>7</c:v>
                </c:pt>
                <c:pt idx="8">
                  <c:v>2</c:v>
                </c:pt>
                <c:pt idx="9">
                  <c:v>0</c:v>
                </c:pt>
                <c:pt idx="10">
                  <c:v>2</c:v>
                </c:pt>
                <c:pt idx="11">
                  <c:v>0</c:v>
                </c:pt>
                <c:pt idx="12">
                  <c:v>2</c:v>
                </c:pt>
                <c:pt idx="13">
                  <c:v>3</c:v>
                </c:pt>
                <c:pt idx="14">
                  <c:v>2</c:v>
                </c:pt>
              </c:numCache>
            </c:numRef>
          </c:val>
          <c:extLst>
            <c:ext xmlns:c16="http://schemas.microsoft.com/office/drawing/2014/chart" uri="{C3380CC4-5D6E-409C-BE32-E72D297353CC}">
              <c16:uniqueId val="{00000001-1C9F-43E4-8152-099A968E01C1}"/>
            </c:ext>
          </c:extLst>
        </c:ser>
        <c:dLbls>
          <c:showLegendKey val="0"/>
          <c:showVal val="0"/>
          <c:showCatName val="0"/>
          <c:showSerName val="0"/>
          <c:showPercent val="0"/>
          <c:showBubbleSize val="0"/>
        </c:dLbls>
        <c:gapWidth val="150"/>
        <c:overlap val="100"/>
        <c:axId val="845383888"/>
        <c:axId val="845383168"/>
      </c:barChart>
      <c:catAx>
        <c:axId val="84538388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845383168"/>
        <c:crosses val="autoZero"/>
        <c:auto val="1"/>
        <c:lblAlgn val="ctr"/>
        <c:lblOffset val="100"/>
        <c:noMultiLvlLbl val="0"/>
      </c:catAx>
      <c:valAx>
        <c:axId val="84538316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8453838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legend>
    <c:plotVisOnly val="1"/>
    <c:dispBlanksAs val="gap"/>
    <c:showDLblsOverMax val="0"/>
  </c:chart>
  <c:spPr>
    <a:noFill/>
    <a:ln>
      <a:noFill/>
    </a:ln>
    <a:effectLst/>
  </c:spPr>
  <c:txPr>
    <a:bodyPr/>
    <a:lstStyle/>
    <a:p>
      <a:pPr>
        <a:defRPr/>
      </a:pPr>
      <a:endParaRPr lang="hi-I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5. DEFAULTERS/REPAYERS</a:t>
            </a:r>
            <a:r>
              <a:rPr lang="en-US" baseline="0" dirty="0"/>
              <a:t> BY HOUSING TYPE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lineChart>
        <c:grouping val="standard"/>
        <c:varyColors val="0"/>
        <c:ser>
          <c:idx val="0"/>
          <c:order val="0"/>
          <c:tx>
            <c:strRef>
              <c:f>Visuals_2!$M$1</c:f>
              <c:strCache>
                <c:ptCount val="1"/>
                <c:pt idx="0">
                  <c:v>Defaulters</c:v>
                </c:pt>
              </c:strCache>
            </c:strRef>
          </c:tx>
          <c:spPr>
            <a:ln w="28575" cap="rnd">
              <a:solidFill>
                <a:schemeClr val="accent1"/>
              </a:solidFill>
              <a:round/>
            </a:ln>
            <a:effectLst/>
          </c:spPr>
          <c:marker>
            <c:symbol val="none"/>
          </c:marker>
          <c:cat>
            <c:strRef>
              <c:f>Visuals_2!$L$2:$L$7</c:f>
              <c:strCache>
                <c:ptCount val="6"/>
                <c:pt idx="0">
                  <c:v>Co-op apartment</c:v>
                </c:pt>
                <c:pt idx="1">
                  <c:v>House / apartment</c:v>
                </c:pt>
                <c:pt idx="2">
                  <c:v>Municipal apartment</c:v>
                </c:pt>
                <c:pt idx="3">
                  <c:v>Office apartment</c:v>
                </c:pt>
                <c:pt idx="4">
                  <c:v>Rented apartment</c:v>
                </c:pt>
                <c:pt idx="5">
                  <c:v>With parents</c:v>
                </c:pt>
              </c:strCache>
            </c:strRef>
          </c:cat>
          <c:val>
            <c:numRef>
              <c:f>Visuals_2!$M$2:$M$7</c:f>
              <c:numCache>
                <c:formatCode>General</c:formatCode>
                <c:ptCount val="6"/>
                <c:pt idx="0">
                  <c:v>89</c:v>
                </c:pt>
                <c:pt idx="1">
                  <c:v>21272</c:v>
                </c:pt>
                <c:pt idx="2">
                  <c:v>955</c:v>
                </c:pt>
                <c:pt idx="3">
                  <c:v>172</c:v>
                </c:pt>
                <c:pt idx="4">
                  <c:v>601</c:v>
                </c:pt>
                <c:pt idx="5">
                  <c:v>1736</c:v>
                </c:pt>
              </c:numCache>
            </c:numRef>
          </c:val>
          <c:smooth val="0"/>
          <c:extLst>
            <c:ext xmlns:c16="http://schemas.microsoft.com/office/drawing/2014/chart" uri="{C3380CC4-5D6E-409C-BE32-E72D297353CC}">
              <c16:uniqueId val="{00000000-659D-439B-92B8-742A26424AE2}"/>
            </c:ext>
          </c:extLst>
        </c:ser>
        <c:ser>
          <c:idx val="1"/>
          <c:order val="1"/>
          <c:tx>
            <c:strRef>
              <c:f>Visuals_2!$N$1</c:f>
              <c:strCache>
                <c:ptCount val="1"/>
                <c:pt idx="0">
                  <c:v>Repayers</c:v>
                </c:pt>
              </c:strCache>
            </c:strRef>
          </c:tx>
          <c:spPr>
            <a:ln w="28575" cap="rnd">
              <a:solidFill>
                <a:schemeClr val="accent2"/>
              </a:solidFill>
              <a:round/>
            </a:ln>
            <a:effectLst/>
          </c:spPr>
          <c:marker>
            <c:symbol val="none"/>
          </c:marker>
          <c:cat>
            <c:strRef>
              <c:f>Visuals_2!$L$2:$L$7</c:f>
              <c:strCache>
                <c:ptCount val="6"/>
                <c:pt idx="0">
                  <c:v>Co-op apartment</c:v>
                </c:pt>
                <c:pt idx="1">
                  <c:v>House / apartment</c:v>
                </c:pt>
                <c:pt idx="2">
                  <c:v>Municipal apartment</c:v>
                </c:pt>
                <c:pt idx="3">
                  <c:v>Office apartment</c:v>
                </c:pt>
                <c:pt idx="4">
                  <c:v>Rented apartment</c:v>
                </c:pt>
                <c:pt idx="5">
                  <c:v>With parents</c:v>
                </c:pt>
              </c:strCache>
            </c:strRef>
          </c:cat>
          <c:val>
            <c:numRef>
              <c:f>Visuals_2!$N$2:$N$7</c:f>
              <c:numCache>
                <c:formatCode>General</c:formatCode>
                <c:ptCount val="6"/>
                <c:pt idx="0">
                  <c:v>1033</c:v>
                </c:pt>
                <c:pt idx="1">
                  <c:v>251596</c:v>
                </c:pt>
                <c:pt idx="2">
                  <c:v>10228</c:v>
                </c:pt>
                <c:pt idx="3">
                  <c:v>2445</c:v>
                </c:pt>
                <c:pt idx="4">
                  <c:v>4280</c:v>
                </c:pt>
                <c:pt idx="5">
                  <c:v>13104</c:v>
                </c:pt>
              </c:numCache>
            </c:numRef>
          </c:val>
          <c:smooth val="0"/>
          <c:extLst>
            <c:ext xmlns:c16="http://schemas.microsoft.com/office/drawing/2014/chart" uri="{C3380CC4-5D6E-409C-BE32-E72D297353CC}">
              <c16:uniqueId val="{00000001-659D-439B-92B8-742A26424AE2}"/>
            </c:ext>
          </c:extLst>
        </c:ser>
        <c:dLbls>
          <c:showLegendKey val="0"/>
          <c:showVal val="0"/>
          <c:showCatName val="0"/>
          <c:showSerName val="0"/>
          <c:showPercent val="0"/>
          <c:showBubbleSize val="0"/>
        </c:dLbls>
        <c:smooth val="0"/>
        <c:axId val="1613253584"/>
        <c:axId val="1613264024"/>
      </c:lineChart>
      <c:catAx>
        <c:axId val="1613253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Housing</a:t>
                </a:r>
                <a:r>
                  <a:rPr lang="en-US" baseline="0"/>
                  <a:t> Type</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i-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613264024"/>
        <c:crosses val="autoZero"/>
        <c:auto val="1"/>
        <c:lblAlgn val="ctr"/>
        <c:lblOffset val="100"/>
        <c:noMultiLvlLbl val="0"/>
      </c:catAx>
      <c:valAx>
        <c:axId val="16132640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 Count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i-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6132535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Target</a:t>
            </a:r>
            <a:r>
              <a:rPr lang="en-US" baseline="0"/>
              <a:t> v/s Count of family members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lineChart>
        <c:grouping val="standard"/>
        <c:varyColors val="0"/>
        <c:ser>
          <c:idx val="0"/>
          <c:order val="0"/>
          <c:tx>
            <c:strRef>
              <c:f>Sheet3!$AE$1</c:f>
              <c:strCache>
                <c:ptCount val="1"/>
                <c:pt idx="0">
                  <c:v>Defaulter</c:v>
                </c:pt>
              </c:strCache>
            </c:strRef>
          </c:tx>
          <c:spPr>
            <a:ln w="28575" cap="rnd">
              <a:solidFill>
                <a:schemeClr val="accent1"/>
              </a:solidFill>
              <a:round/>
            </a:ln>
            <a:effectLst/>
          </c:spPr>
          <c:marker>
            <c:symbol val="none"/>
          </c:marker>
          <c:cat>
            <c:numRef>
              <c:f>Sheet3!$AD$2:$AD$21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Sheet3!$AE$2:$AE$21</c:f>
              <c:numCache>
                <c:formatCode>General</c:formatCode>
                <c:ptCount val="20"/>
                <c:pt idx="0">
                  <c:v>5675</c:v>
                </c:pt>
                <c:pt idx="1">
                  <c:v>12009</c:v>
                </c:pt>
                <c:pt idx="2">
                  <c:v>4608</c:v>
                </c:pt>
                <c:pt idx="3">
                  <c:v>2136</c:v>
                </c:pt>
                <c:pt idx="4">
                  <c:v>327</c:v>
                </c:pt>
                <c:pt idx="5">
                  <c:v>55</c:v>
                </c:pt>
                <c:pt idx="6">
                  <c:v>6</c:v>
                </c:pt>
                <c:pt idx="7">
                  <c:v>6</c:v>
                </c:pt>
                <c:pt idx="8">
                  <c:v>0</c:v>
                </c:pt>
                <c:pt idx="9">
                  <c:v>1</c:v>
                </c:pt>
                <c:pt idx="10">
                  <c:v>1</c:v>
                </c:pt>
                <c:pt idx="11">
                  <c:v>0</c:v>
                </c:pt>
                <c:pt idx="12">
                  <c:v>1</c:v>
                </c:pt>
                <c:pt idx="13">
                  <c:v>0</c:v>
                </c:pt>
                <c:pt idx="14">
                  <c:v>0</c:v>
                </c:pt>
                <c:pt idx="15">
                  <c:v>0</c:v>
                </c:pt>
                <c:pt idx="16">
                  <c:v>0</c:v>
                </c:pt>
                <c:pt idx="17">
                  <c:v>0</c:v>
                </c:pt>
                <c:pt idx="18">
                  <c:v>0</c:v>
                </c:pt>
                <c:pt idx="19">
                  <c:v>0</c:v>
                </c:pt>
              </c:numCache>
            </c:numRef>
          </c:val>
          <c:smooth val="0"/>
          <c:extLst>
            <c:ext xmlns:c16="http://schemas.microsoft.com/office/drawing/2014/chart" uri="{C3380CC4-5D6E-409C-BE32-E72D297353CC}">
              <c16:uniqueId val="{00000000-BA72-4BB7-8F87-5CC0E87079B4}"/>
            </c:ext>
          </c:extLst>
        </c:ser>
        <c:ser>
          <c:idx val="1"/>
          <c:order val="1"/>
          <c:tx>
            <c:strRef>
              <c:f>Sheet3!$AF$1</c:f>
              <c:strCache>
                <c:ptCount val="1"/>
                <c:pt idx="0">
                  <c:v>Repayer</c:v>
                </c:pt>
              </c:strCache>
            </c:strRef>
          </c:tx>
          <c:spPr>
            <a:ln w="28575" cap="rnd">
              <a:solidFill>
                <a:schemeClr val="accent2"/>
              </a:solidFill>
              <a:round/>
            </a:ln>
            <a:effectLst/>
          </c:spPr>
          <c:marker>
            <c:symbol val="none"/>
          </c:marker>
          <c:cat>
            <c:numRef>
              <c:f>Sheet3!$AD$2:$AD$21</c:f>
              <c:numCache>
                <c:formatCode>General</c:formatCode>
                <c:ptCount val="2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numCache>
            </c:numRef>
          </c:cat>
          <c:val>
            <c:numRef>
              <c:f>Sheet3!$AF$2:$AF$21</c:f>
              <c:numCache>
                <c:formatCode>General</c:formatCode>
                <c:ptCount val="20"/>
                <c:pt idx="0">
                  <c:v>62172</c:v>
                </c:pt>
                <c:pt idx="1">
                  <c:v>146348</c:v>
                </c:pt>
                <c:pt idx="2">
                  <c:v>47993</c:v>
                </c:pt>
                <c:pt idx="3">
                  <c:v>22561</c:v>
                </c:pt>
                <c:pt idx="4">
                  <c:v>3151</c:v>
                </c:pt>
                <c:pt idx="5">
                  <c:v>353</c:v>
                </c:pt>
                <c:pt idx="6">
                  <c:v>75</c:v>
                </c:pt>
                <c:pt idx="7">
                  <c:v>14</c:v>
                </c:pt>
                <c:pt idx="8">
                  <c:v>6</c:v>
                </c:pt>
                <c:pt idx="9">
                  <c:v>2</c:v>
                </c:pt>
                <c:pt idx="10">
                  <c:v>0</c:v>
                </c:pt>
                <c:pt idx="11">
                  <c:v>2</c:v>
                </c:pt>
                <c:pt idx="12">
                  <c:v>0</c:v>
                </c:pt>
                <c:pt idx="13">
                  <c:v>2</c:v>
                </c:pt>
                <c:pt idx="14">
                  <c:v>1</c:v>
                </c:pt>
                <c:pt idx="15">
                  <c:v>2</c:v>
                </c:pt>
                <c:pt idx="16">
                  <c:v>0</c:v>
                </c:pt>
                <c:pt idx="17">
                  <c:v>0</c:v>
                </c:pt>
                <c:pt idx="18">
                  <c:v>0</c:v>
                </c:pt>
                <c:pt idx="19">
                  <c:v>2</c:v>
                </c:pt>
              </c:numCache>
            </c:numRef>
          </c:val>
          <c:smooth val="0"/>
          <c:extLst>
            <c:ext xmlns:c16="http://schemas.microsoft.com/office/drawing/2014/chart" uri="{C3380CC4-5D6E-409C-BE32-E72D297353CC}">
              <c16:uniqueId val="{00000001-BA72-4BB7-8F87-5CC0E87079B4}"/>
            </c:ext>
          </c:extLst>
        </c:ser>
        <c:dLbls>
          <c:showLegendKey val="0"/>
          <c:showVal val="0"/>
          <c:showCatName val="0"/>
          <c:showSerName val="0"/>
          <c:showPercent val="0"/>
          <c:showBubbleSize val="0"/>
        </c:dLbls>
        <c:smooth val="0"/>
        <c:axId val="937561407"/>
        <c:axId val="937563567"/>
      </c:lineChart>
      <c:catAx>
        <c:axId val="9375614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63567"/>
        <c:crosses val="autoZero"/>
        <c:auto val="1"/>
        <c:lblAlgn val="ctr"/>
        <c:lblOffset val="100"/>
        <c:noMultiLvlLbl val="0"/>
      </c:catAx>
      <c:valAx>
        <c:axId val="9375635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614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legend>
    <c:plotVisOnly val="1"/>
    <c:dispBlanksAs val="gap"/>
    <c:showDLblsOverMax val="0"/>
  </c:chart>
  <c:spPr>
    <a:noFill/>
    <a:ln>
      <a:noFill/>
    </a:ln>
    <a:effectLst/>
  </c:spPr>
  <c:txPr>
    <a:bodyPr/>
    <a:lstStyle/>
    <a:p>
      <a:pPr>
        <a:defRPr/>
      </a:pPr>
      <a:endParaRPr lang="hi-I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2. Total</a:t>
            </a:r>
            <a:r>
              <a:rPr lang="en-US" baseline="0" dirty="0"/>
              <a:t> Applicants by Income type</a:t>
            </a:r>
            <a:endParaRPr lang="en-US" dirty="0"/>
          </a:p>
        </c:rich>
      </c:tx>
      <c:layout>
        <c:manualLayout>
          <c:xMode val="edge"/>
          <c:yMode val="edge"/>
          <c:x val="0.23235990238062346"/>
          <c:y val="2.777792606432670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Visuals_2!$D$2:$D$9</c:f>
              <c:strCache>
                <c:ptCount val="8"/>
                <c:pt idx="0">
                  <c:v>Businessman</c:v>
                </c:pt>
                <c:pt idx="1">
                  <c:v>Commercial associate</c:v>
                </c:pt>
                <c:pt idx="2">
                  <c:v>Maternity leave</c:v>
                </c:pt>
                <c:pt idx="3">
                  <c:v>Pensioner</c:v>
                </c:pt>
                <c:pt idx="4">
                  <c:v>State servant</c:v>
                </c:pt>
                <c:pt idx="5">
                  <c:v>Student</c:v>
                </c:pt>
                <c:pt idx="6">
                  <c:v>Unemployed</c:v>
                </c:pt>
                <c:pt idx="7">
                  <c:v>Working</c:v>
                </c:pt>
              </c:strCache>
            </c:strRef>
          </c:cat>
          <c:val>
            <c:numRef>
              <c:f>Visuals_2!$E$2:$E$9</c:f>
              <c:numCache>
                <c:formatCode>General</c:formatCode>
                <c:ptCount val="8"/>
                <c:pt idx="0">
                  <c:v>10</c:v>
                </c:pt>
                <c:pt idx="1">
                  <c:v>71617</c:v>
                </c:pt>
                <c:pt idx="2">
                  <c:v>5</c:v>
                </c:pt>
                <c:pt idx="3">
                  <c:v>55362</c:v>
                </c:pt>
                <c:pt idx="4">
                  <c:v>21703</c:v>
                </c:pt>
                <c:pt idx="5">
                  <c:v>18</c:v>
                </c:pt>
                <c:pt idx="6">
                  <c:v>22</c:v>
                </c:pt>
                <c:pt idx="7">
                  <c:v>158774</c:v>
                </c:pt>
              </c:numCache>
            </c:numRef>
          </c:val>
          <c:extLst>
            <c:ext xmlns:c16="http://schemas.microsoft.com/office/drawing/2014/chart" uri="{C3380CC4-5D6E-409C-BE32-E72D297353CC}">
              <c16:uniqueId val="{00000000-D3FC-448A-B7D6-1395686323CE}"/>
            </c:ext>
          </c:extLst>
        </c:ser>
        <c:dLbls>
          <c:dLblPos val="outEnd"/>
          <c:showLegendKey val="0"/>
          <c:showVal val="1"/>
          <c:showCatName val="0"/>
          <c:showSerName val="0"/>
          <c:showPercent val="0"/>
          <c:showBubbleSize val="0"/>
        </c:dLbls>
        <c:gapWidth val="219"/>
        <c:overlap val="-27"/>
        <c:axId val="1720238624"/>
        <c:axId val="1720238984"/>
      </c:barChart>
      <c:catAx>
        <c:axId val="172023862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Income_Type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i-IN"/>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720238984"/>
        <c:crosses val="autoZero"/>
        <c:auto val="1"/>
        <c:lblAlgn val="ctr"/>
        <c:lblOffset val="100"/>
        <c:noMultiLvlLbl val="0"/>
      </c:catAx>
      <c:valAx>
        <c:axId val="1720238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Total</a:t>
                </a:r>
                <a:r>
                  <a:rPr lang="en-US" baseline="0"/>
                  <a:t>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hi-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72023862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3. NAME_EDUCATION_TYPE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Univariate!$O$2:$O$6</c:f>
              <c:strCache>
                <c:ptCount val="5"/>
                <c:pt idx="0">
                  <c:v>Academic degree</c:v>
                </c:pt>
                <c:pt idx="1">
                  <c:v>Higher education</c:v>
                </c:pt>
                <c:pt idx="2">
                  <c:v>Incomplete higher</c:v>
                </c:pt>
                <c:pt idx="3">
                  <c:v>Lower secondary</c:v>
                </c:pt>
                <c:pt idx="4">
                  <c:v>Secondary / secondary special</c:v>
                </c:pt>
              </c:strCache>
            </c:strRef>
          </c:cat>
          <c:val>
            <c:numRef>
              <c:f>Univariate!$P$2:$P$6</c:f>
              <c:numCache>
                <c:formatCode>General</c:formatCode>
                <c:ptCount val="5"/>
                <c:pt idx="0">
                  <c:v>164</c:v>
                </c:pt>
                <c:pt idx="1">
                  <c:v>74863</c:v>
                </c:pt>
                <c:pt idx="2">
                  <c:v>10277</c:v>
                </c:pt>
                <c:pt idx="3">
                  <c:v>3816</c:v>
                </c:pt>
                <c:pt idx="4">
                  <c:v>218391</c:v>
                </c:pt>
              </c:numCache>
            </c:numRef>
          </c:val>
          <c:extLst>
            <c:ext xmlns:c16="http://schemas.microsoft.com/office/drawing/2014/chart" uri="{C3380CC4-5D6E-409C-BE32-E72D297353CC}">
              <c16:uniqueId val="{00000000-1A17-47A7-96BF-1965F82ED6D8}"/>
            </c:ext>
          </c:extLst>
        </c:ser>
        <c:dLbls>
          <c:dLblPos val="outEnd"/>
          <c:showLegendKey val="0"/>
          <c:showVal val="1"/>
          <c:showCatName val="0"/>
          <c:showSerName val="0"/>
          <c:showPercent val="0"/>
          <c:showBubbleSize val="0"/>
        </c:dLbls>
        <c:gapWidth val="219"/>
        <c:overlap val="-27"/>
        <c:axId val="389068440"/>
        <c:axId val="389071680"/>
      </c:barChart>
      <c:catAx>
        <c:axId val="389068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389071680"/>
        <c:crosses val="autoZero"/>
        <c:auto val="1"/>
        <c:lblAlgn val="ctr"/>
        <c:lblOffset val="100"/>
        <c:noMultiLvlLbl val="0"/>
      </c:catAx>
      <c:valAx>
        <c:axId val="3890716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3890684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4. FAMILY</a:t>
            </a:r>
            <a:r>
              <a:rPr lang="en-US" baseline="0" dirty="0"/>
              <a:t> STATUS</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Univariate!$T$2:$T$7</c:f>
              <c:strCache>
                <c:ptCount val="6"/>
                <c:pt idx="0">
                  <c:v>Civil Marriage</c:v>
                </c:pt>
                <c:pt idx="1">
                  <c:v>Married</c:v>
                </c:pt>
                <c:pt idx="2">
                  <c:v>Separated</c:v>
                </c:pt>
                <c:pt idx="3">
                  <c:v>Single / not married</c:v>
                </c:pt>
                <c:pt idx="4">
                  <c:v>Unknown</c:v>
                </c:pt>
                <c:pt idx="5">
                  <c:v>Widow</c:v>
                </c:pt>
              </c:strCache>
            </c:strRef>
          </c:cat>
          <c:val>
            <c:numRef>
              <c:f>Univariate!$U$2:$U$7</c:f>
              <c:numCache>
                <c:formatCode>General</c:formatCode>
                <c:ptCount val="6"/>
                <c:pt idx="0">
                  <c:v>29775</c:v>
                </c:pt>
                <c:pt idx="1">
                  <c:v>196432</c:v>
                </c:pt>
                <c:pt idx="2">
                  <c:v>19770</c:v>
                </c:pt>
                <c:pt idx="3">
                  <c:v>45444</c:v>
                </c:pt>
                <c:pt idx="4">
                  <c:v>2</c:v>
                </c:pt>
                <c:pt idx="5">
                  <c:v>16088</c:v>
                </c:pt>
              </c:numCache>
            </c:numRef>
          </c:val>
          <c:extLst>
            <c:ext xmlns:c16="http://schemas.microsoft.com/office/drawing/2014/chart" uri="{C3380CC4-5D6E-409C-BE32-E72D297353CC}">
              <c16:uniqueId val="{00000000-73A5-451B-931C-4C2FA2D320A5}"/>
            </c:ext>
          </c:extLst>
        </c:ser>
        <c:dLbls>
          <c:dLblPos val="outEnd"/>
          <c:showLegendKey val="0"/>
          <c:showVal val="1"/>
          <c:showCatName val="0"/>
          <c:showSerName val="0"/>
          <c:showPercent val="0"/>
          <c:showBubbleSize val="0"/>
        </c:dLbls>
        <c:gapWidth val="219"/>
        <c:overlap val="-27"/>
        <c:axId val="1377280000"/>
        <c:axId val="1377272080"/>
      </c:barChart>
      <c:catAx>
        <c:axId val="1377280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377272080"/>
        <c:crosses val="autoZero"/>
        <c:auto val="1"/>
        <c:lblAlgn val="ctr"/>
        <c:lblOffset val="100"/>
        <c:noMultiLvlLbl val="0"/>
      </c:catAx>
      <c:valAx>
        <c:axId val="1377272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377280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5. NAME_HOUSING_TYPE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Univariate!$Y$2:$Y$7</c:f>
              <c:strCache>
                <c:ptCount val="6"/>
                <c:pt idx="0">
                  <c:v>Co-op apartment</c:v>
                </c:pt>
                <c:pt idx="1">
                  <c:v>House / apartment</c:v>
                </c:pt>
                <c:pt idx="2">
                  <c:v>Municipal apartment</c:v>
                </c:pt>
                <c:pt idx="3">
                  <c:v>Office apartment</c:v>
                </c:pt>
                <c:pt idx="4">
                  <c:v>Rented apartment</c:v>
                </c:pt>
                <c:pt idx="5">
                  <c:v>With parents</c:v>
                </c:pt>
              </c:strCache>
            </c:strRef>
          </c:cat>
          <c:val>
            <c:numRef>
              <c:f>Univariate!$Z$2:$Z$7</c:f>
              <c:numCache>
                <c:formatCode>General</c:formatCode>
                <c:ptCount val="6"/>
                <c:pt idx="0">
                  <c:v>1122</c:v>
                </c:pt>
                <c:pt idx="1">
                  <c:v>272868</c:v>
                </c:pt>
                <c:pt idx="2">
                  <c:v>11183</c:v>
                </c:pt>
                <c:pt idx="3">
                  <c:v>2617</c:v>
                </c:pt>
                <c:pt idx="4">
                  <c:v>4881</c:v>
                </c:pt>
                <c:pt idx="5">
                  <c:v>14840</c:v>
                </c:pt>
              </c:numCache>
            </c:numRef>
          </c:val>
          <c:extLst>
            <c:ext xmlns:c16="http://schemas.microsoft.com/office/drawing/2014/chart" uri="{C3380CC4-5D6E-409C-BE32-E72D297353CC}">
              <c16:uniqueId val="{00000000-62CD-4BE5-87A9-FBC3FC61EC2E}"/>
            </c:ext>
          </c:extLst>
        </c:ser>
        <c:dLbls>
          <c:dLblPos val="outEnd"/>
          <c:showLegendKey val="0"/>
          <c:showVal val="1"/>
          <c:showCatName val="0"/>
          <c:showSerName val="0"/>
          <c:showPercent val="0"/>
          <c:showBubbleSize val="0"/>
        </c:dLbls>
        <c:gapWidth val="219"/>
        <c:overlap val="-27"/>
        <c:axId val="1377282880"/>
        <c:axId val="1377281080"/>
      </c:barChart>
      <c:catAx>
        <c:axId val="1377282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377281080"/>
        <c:crosses val="autoZero"/>
        <c:auto val="1"/>
        <c:lblAlgn val="ctr"/>
        <c:lblOffset val="100"/>
        <c:noMultiLvlLbl val="0"/>
      </c:catAx>
      <c:valAx>
        <c:axId val="13772810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1377282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6. OCCUPATION</a:t>
            </a:r>
            <a:r>
              <a:rPr lang="en-US" baseline="0" dirty="0"/>
              <a:t> TYPE</a:t>
            </a:r>
            <a:endParaRPr lang="en-US" dirty="0"/>
          </a:p>
        </c:rich>
      </c:tx>
      <c:layout>
        <c:manualLayout>
          <c:xMode val="edge"/>
          <c:yMode val="edge"/>
          <c:x val="0.34457633420822392"/>
          <c:y val="2.314814814814814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Univariate!$AD$2:$AD$19</c:f>
              <c:strCache>
                <c:ptCount val="18"/>
                <c:pt idx="0">
                  <c:v>Accountants</c:v>
                </c:pt>
                <c:pt idx="1">
                  <c:v>Cleaning staff</c:v>
                </c:pt>
                <c:pt idx="2">
                  <c:v>Cooking staff</c:v>
                </c:pt>
                <c:pt idx="3">
                  <c:v>Core staff</c:v>
                </c:pt>
                <c:pt idx="4">
                  <c:v>Drivers</c:v>
                </c:pt>
                <c:pt idx="5">
                  <c:v>High skill tech staff</c:v>
                </c:pt>
                <c:pt idx="6">
                  <c:v>HR staff</c:v>
                </c:pt>
                <c:pt idx="7">
                  <c:v>IT staff</c:v>
                </c:pt>
                <c:pt idx="8">
                  <c:v>Laborers</c:v>
                </c:pt>
                <c:pt idx="9">
                  <c:v>Low-skill laborers</c:v>
                </c:pt>
                <c:pt idx="10">
                  <c:v>Managers</c:v>
                </c:pt>
                <c:pt idx="11">
                  <c:v>Medicine staff</c:v>
                </c:pt>
                <c:pt idx="12">
                  <c:v>Private service staff</c:v>
                </c:pt>
                <c:pt idx="13">
                  <c:v>Realty agents</c:v>
                </c:pt>
                <c:pt idx="14">
                  <c:v>Sales staff</c:v>
                </c:pt>
                <c:pt idx="15">
                  <c:v>Secretaries</c:v>
                </c:pt>
                <c:pt idx="16">
                  <c:v>Security staff</c:v>
                </c:pt>
                <c:pt idx="17">
                  <c:v>Waiters/barmen staff</c:v>
                </c:pt>
              </c:strCache>
            </c:strRef>
          </c:cat>
          <c:val>
            <c:numRef>
              <c:f>Univariate!$AE$2:$AE$19</c:f>
              <c:numCache>
                <c:formatCode>General</c:formatCode>
                <c:ptCount val="18"/>
                <c:pt idx="0">
                  <c:v>9813</c:v>
                </c:pt>
                <c:pt idx="1">
                  <c:v>4653</c:v>
                </c:pt>
                <c:pt idx="2">
                  <c:v>5946</c:v>
                </c:pt>
                <c:pt idx="3">
                  <c:v>27570</c:v>
                </c:pt>
                <c:pt idx="4">
                  <c:v>18603</c:v>
                </c:pt>
                <c:pt idx="5">
                  <c:v>11380</c:v>
                </c:pt>
                <c:pt idx="6">
                  <c:v>563</c:v>
                </c:pt>
                <c:pt idx="7">
                  <c:v>526</c:v>
                </c:pt>
                <c:pt idx="8">
                  <c:v>55186</c:v>
                </c:pt>
                <c:pt idx="9">
                  <c:v>2093</c:v>
                </c:pt>
                <c:pt idx="10">
                  <c:v>21371</c:v>
                </c:pt>
                <c:pt idx="11">
                  <c:v>8537</c:v>
                </c:pt>
                <c:pt idx="12">
                  <c:v>2652</c:v>
                </c:pt>
                <c:pt idx="13">
                  <c:v>751</c:v>
                </c:pt>
                <c:pt idx="14">
                  <c:v>32102</c:v>
                </c:pt>
                <c:pt idx="15">
                  <c:v>1305</c:v>
                </c:pt>
                <c:pt idx="16">
                  <c:v>6721</c:v>
                </c:pt>
                <c:pt idx="17">
                  <c:v>1348</c:v>
                </c:pt>
              </c:numCache>
            </c:numRef>
          </c:val>
          <c:extLst>
            <c:ext xmlns:c16="http://schemas.microsoft.com/office/drawing/2014/chart" uri="{C3380CC4-5D6E-409C-BE32-E72D297353CC}">
              <c16:uniqueId val="{00000000-4813-4548-A67B-A91DD3BFC121}"/>
            </c:ext>
          </c:extLst>
        </c:ser>
        <c:dLbls>
          <c:dLblPos val="outEnd"/>
          <c:showLegendKey val="0"/>
          <c:showVal val="1"/>
          <c:showCatName val="0"/>
          <c:showSerName val="0"/>
          <c:showPercent val="0"/>
          <c:showBubbleSize val="0"/>
        </c:dLbls>
        <c:gapWidth val="182"/>
        <c:axId val="937550607"/>
        <c:axId val="937552407"/>
      </c:barChart>
      <c:catAx>
        <c:axId val="9375506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52407"/>
        <c:crosses val="autoZero"/>
        <c:auto val="1"/>
        <c:lblAlgn val="ctr"/>
        <c:lblOffset val="100"/>
        <c:noMultiLvlLbl val="0"/>
      </c:catAx>
      <c:valAx>
        <c:axId val="9375524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506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i-I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1. Target v/s Gender</a:t>
            </a:r>
            <a:r>
              <a:rPr lang="en-US" baseline="0" dirty="0"/>
              <a:t>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tx>
            <c:strRef>
              <c:f>Visuals_2!$AE$2</c:f>
              <c:strCache>
                <c:ptCount val="1"/>
                <c:pt idx="0">
                  <c:v>Male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Visuals_2!$AF$1:$AG$1</c:f>
              <c:strCache>
                <c:ptCount val="2"/>
                <c:pt idx="0">
                  <c:v>Defaulter</c:v>
                </c:pt>
                <c:pt idx="1">
                  <c:v>Repayer</c:v>
                </c:pt>
              </c:strCache>
            </c:strRef>
          </c:cat>
          <c:val>
            <c:numRef>
              <c:f>Visuals_2!$AF$2:$AG$2</c:f>
              <c:numCache>
                <c:formatCode>General</c:formatCode>
                <c:ptCount val="2"/>
                <c:pt idx="0">
                  <c:v>10655</c:v>
                </c:pt>
                <c:pt idx="1">
                  <c:v>94404</c:v>
                </c:pt>
              </c:numCache>
            </c:numRef>
          </c:val>
          <c:extLst>
            <c:ext xmlns:c16="http://schemas.microsoft.com/office/drawing/2014/chart" uri="{C3380CC4-5D6E-409C-BE32-E72D297353CC}">
              <c16:uniqueId val="{00000000-1B5B-4FD2-AA42-79A0620A6F55}"/>
            </c:ext>
          </c:extLst>
        </c:ser>
        <c:ser>
          <c:idx val="1"/>
          <c:order val="1"/>
          <c:tx>
            <c:strRef>
              <c:f>Visuals_2!$AE$3</c:f>
              <c:strCache>
                <c:ptCount val="1"/>
                <c:pt idx="0">
                  <c:v>Female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Visuals_2!$AF$1:$AG$1</c:f>
              <c:strCache>
                <c:ptCount val="2"/>
                <c:pt idx="0">
                  <c:v>Defaulter</c:v>
                </c:pt>
                <c:pt idx="1">
                  <c:v>Repayer</c:v>
                </c:pt>
              </c:strCache>
            </c:strRef>
          </c:cat>
          <c:val>
            <c:numRef>
              <c:f>Visuals_2!$AF$3:$AG$3</c:f>
              <c:numCache>
                <c:formatCode>General</c:formatCode>
                <c:ptCount val="2"/>
                <c:pt idx="0">
                  <c:v>14170</c:v>
                </c:pt>
                <c:pt idx="1">
                  <c:v>188278</c:v>
                </c:pt>
              </c:numCache>
            </c:numRef>
          </c:val>
          <c:extLst>
            <c:ext xmlns:c16="http://schemas.microsoft.com/office/drawing/2014/chart" uri="{C3380CC4-5D6E-409C-BE32-E72D297353CC}">
              <c16:uniqueId val="{00000001-1B5B-4FD2-AA42-79A0620A6F55}"/>
            </c:ext>
          </c:extLst>
        </c:ser>
        <c:dLbls>
          <c:dLblPos val="outEnd"/>
          <c:showLegendKey val="0"/>
          <c:showVal val="1"/>
          <c:showCatName val="0"/>
          <c:showSerName val="0"/>
          <c:showPercent val="0"/>
          <c:showBubbleSize val="0"/>
        </c:dLbls>
        <c:gapWidth val="219"/>
        <c:overlap val="-27"/>
        <c:axId val="337808000"/>
        <c:axId val="337808720"/>
      </c:barChart>
      <c:catAx>
        <c:axId val="337808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337808720"/>
        <c:crosses val="autoZero"/>
        <c:auto val="1"/>
        <c:lblAlgn val="ctr"/>
        <c:lblOffset val="100"/>
        <c:noMultiLvlLbl val="0"/>
      </c:catAx>
      <c:valAx>
        <c:axId val="3378087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337808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2. Target</a:t>
            </a:r>
            <a:r>
              <a:rPr lang="en-US" baseline="0" dirty="0"/>
              <a:t> v/s Own Car</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tx>
            <c:strRef>
              <c:f>Sheet3!$I$2</c:f>
              <c:strCache>
                <c:ptCount val="1"/>
                <c:pt idx="0">
                  <c:v>Yes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Sheet3!$J$1:$K$1</c:f>
              <c:strCache>
                <c:ptCount val="2"/>
                <c:pt idx="0">
                  <c:v>Defaulter</c:v>
                </c:pt>
                <c:pt idx="1">
                  <c:v>Repayer</c:v>
                </c:pt>
              </c:strCache>
            </c:strRef>
          </c:cat>
          <c:val>
            <c:numRef>
              <c:f>Sheet3!$J$2:$K$2</c:f>
              <c:numCache>
                <c:formatCode>General</c:formatCode>
                <c:ptCount val="2"/>
                <c:pt idx="0">
                  <c:v>7576</c:v>
                </c:pt>
                <c:pt idx="1">
                  <c:v>97011</c:v>
                </c:pt>
              </c:numCache>
            </c:numRef>
          </c:val>
          <c:extLst>
            <c:ext xmlns:c16="http://schemas.microsoft.com/office/drawing/2014/chart" uri="{C3380CC4-5D6E-409C-BE32-E72D297353CC}">
              <c16:uniqueId val="{00000000-CE5A-42B6-B2C7-388EF16F65E6}"/>
            </c:ext>
          </c:extLst>
        </c:ser>
        <c:ser>
          <c:idx val="1"/>
          <c:order val="1"/>
          <c:tx>
            <c:strRef>
              <c:f>Sheet3!$I$3</c:f>
              <c:strCache>
                <c:ptCount val="1"/>
                <c:pt idx="0">
                  <c:v>No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Sheet3!$J$1:$K$1</c:f>
              <c:strCache>
                <c:ptCount val="2"/>
                <c:pt idx="0">
                  <c:v>Defaulter</c:v>
                </c:pt>
                <c:pt idx="1">
                  <c:v>Repayer</c:v>
                </c:pt>
              </c:strCache>
            </c:strRef>
          </c:cat>
          <c:val>
            <c:numRef>
              <c:f>Sheet3!$J$3:$K$3</c:f>
              <c:numCache>
                <c:formatCode>General</c:formatCode>
                <c:ptCount val="2"/>
                <c:pt idx="0">
                  <c:v>17249</c:v>
                </c:pt>
                <c:pt idx="1">
                  <c:v>185675</c:v>
                </c:pt>
              </c:numCache>
            </c:numRef>
          </c:val>
          <c:extLst>
            <c:ext xmlns:c16="http://schemas.microsoft.com/office/drawing/2014/chart" uri="{C3380CC4-5D6E-409C-BE32-E72D297353CC}">
              <c16:uniqueId val="{00000001-CE5A-42B6-B2C7-388EF16F65E6}"/>
            </c:ext>
          </c:extLst>
        </c:ser>
        <c:dLbls>
          <c:dLblPos val="outEnd"/>
          <c:showLegendKey val="0"/>
          <c:showVal val="1"/>
          <c:showCatName val="0"/>
          <c:showSerName val="0"/>
          <c:showPercent val="0"/>
          <c:showBubbleSize val="0"/>
        </c:dLbls>
        <c:gapWidth val="219"/>
        <c:overlap val="-27"/>
        <c:axId val="679650447"/>
        <c:axId val="679651167"/>
      </c:barChart>
      <c:catAx>
        <c:axId val="67965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679651167"/>
        <c:crosses val="autoZero"/>
        <c:auto val="1"/>
        <c:lblAlgn val="ctr"/>
        <c:lblOffset val="100"/>
        <c:noMultiLvlLbl val="0"/>
      </c:catAx>
      <c:valAx>
        <c:axId val="67965116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6796504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3. Target</a:t>
            </a:r>
            <a:r>
              <a:rPr lang="en-US" baseline="0" dirty="0"/>
              <a:t> v/s Own Realty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hi-IN"/>
        </a:p>
      </c:txPr>
    </c:title>
    <c:autoTitleDeleted val="0"/>
    <c:plotArea>
      <c:layout/>
      <c:barChart>
        <c:barDir val="col"/>
        <c:grouping val="clustered"/>
        <c:varyColors val="0"/>
        <c:ser>
          <c:idx val="0"/>
          <c:order val="0"/>
          <c:tx>
            <c:strRef>
              <c:f>Sheet3!$P$2</c:f>
              <c:strCache>
                <c:ptCount val="1"/>
                <c:pt idx="0">
                  <c:v>Yes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Sheet3!$Q$1:$R$1</c:f>
              <c:strCache>
                <c:ptCount val="2"/>
                <c:pt idx="0">
                  <c:v>Defaulter</c:v>
                </c:pt>
                <c:pt idx="1">
                  <c:v>Repayer</c:v>
                </c:pt>
              </c:strCache>
            </c:strRef>
          </c:cat>
          <c:val>
            <c:numRef>
              <c:f>Sheet3!$Q$2:$R$2</c:f>
              <c:numCache>
                <c:formatCode>General</c:formatCode>
                <c:ptCount val="2"/>
                <c:pt idx="0">
                  <c:v>16983</c:v>
                </c:pt>
                <c:pt idx="1">
                  <c:v>196329</c:v>
                </c:pt>
              </c:numCache>
            </c:numRef>
          </c:val>
          <c:extLst>
            <c:ext xmlns:c16="http://schemas.microsoft.com/office/drawing/2014/chart" uri="{C3380CC4-5D6E-409C-BE32-E72D297353CC}">
              <c16:uniqueId val="{00000000-0ED4-419E-A20B-D4914612914B}"/>
            </c:ext>
          </c:extLst>
        </c:ser>
        <c:ser>
          <c:idx val="1"/>
          <c:order val="1"/>
          <c:tx>
            <c:strRef>
              <c:f>Sheet3!$P$3</c:f>
              <c:strCache>
                <c:ptCount val="1"/>
                <c:pt idx="0">
                  <c:v>No</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hi-I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Sheet3!$Q$1:$R$1</c:f>
              <c:strCache>
                <c:ptCount val="2"/>
                <c:pt idx="0">
                  <c:v>Defaulter</c:v>
                </c:pt>
                <c:pt idx="1">
                  <c:v>Repayer</c:v>
                </c:pt>
              </c:strCache>
            </c:strRef>
          </c:cat>
          <c:val>
            <c:numRef>
              <c:f>Sheet3!$Q$3:$R$3</c:f>
              <c:numCache>
                <c:formatCode>General</c:formatCode>
                <c:ptCount val="2"/>
                <c:pt idx="0">
                  <c:v>7842</c:v>
                </c:pt>
                <c:pt idx="1">
                  <c:v>86357</c:v>
                </c:pt>
              </c:numCache>
            </c:numRef>
          </c:val>
          <c:extLst>
            <c:ext xmlns:c16="http://schemas.microsoft.com/office/drawing/2014/chart" uri="{C3380CC4-5D6E-409C-BE32-E72D297353CC}">
              <c16:uniqueId val="{00000001-0ED4-419E-A20B-D4914612914B}"/>
            </c:ext>
          </c:extLst>
        </c:ser>
        <c:dLbls>
          <c:dLblPos val="outEnd"/>
          <c:showLegendKey val="0"/>
          <c:showVal val="1"/>
          <c:showCatName val="0"/>
          <c:showSerName val="0"/>
          <c:showPercent val="0"/>
          <c:showBubbleSize val="0"/>
        </c:dLbls>
        <c:gapWidth val="219"/>
        <c:overlap val="-27"/>
        <c:axId val="328701008"/>
        <c:axId val="937553487"/>
      </c:barChart>
      <c:catAx>
        <c:axId val="328701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937553487"/>
        <c:crosses val="autoZero"/>
        <c:auto val="1"/>
        <c:lblAlgn val="ctr"/>
        <c:lblOffset val="100"/>
        <c:noMultiLvlLbl val="0"/>
      </c:catAx>
      <c:valAx>
        <c:axId val="9375534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crossAx val="3287010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i-I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i-I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i-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10928-24CD-47B6-BC2C-48E8D301B7A6}" type="datetimeFigureOut">
              <a:rPr lang="hi-IN" smtClean="0"/>
              <a:t>गुरुवार, 1 आषाढ़ 1945</a:t>
            </a:fld>
            <a:endParaRPr lang="hi-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i-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i-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i-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12EE19-27BB-4E17-9AE4-2BDD4686672B}" type="slidenum">
              <a:rPr lang="hi-IN" smtClean="0"/>
              <a:t>‹#›</a:t>
            </a:fld>
            <a:endParaRPr lang="hi-IN"/>
          </a:p>
        </p:txBody>
      </p:sp>
    </p:spTree>
    <p:extLst>
      <p:ext uri="{BB962C8B-B14F-4D97-AF65-F5344CB8AC3E}">
        <p14:creationId xmlns:p14="http://schemas.microsoft.com/office/powerpoint/2010/main" val="3896980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6B92729-23F4-4145-A31D-535EB893FBDC}" type="datetime1">
              <a:rPr lang="en-US" smtClean="0"/>
              <a:t>6/22/2023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BAB33A-689F-497D-B945-4614565A168D}" type="datetime1">
              <a:rPr lang="en-US" smtClean="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5D7750-D176-4347-8AA2-F7A505F0418E}"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018F5-3C0B-41CF-8895-DDD8AAD63D44}"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8FA58F-F15E-48E7-9F75-7E531CA51578}"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EE1A4-04A0-4234-A2E1-BBD488BF1AD4}"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2C3293-13B9-4D01-974E-289E33E12A6E}"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151071-59D6-4A85-8785-67285DA8441C}"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700E36-D77C-49DD-BE8D-D9CC6B07EABF}"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8D9472-EF49-477B-BAA3-0C42EDAE53BA}"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BE8861-C859-4D96-9E32-9E979F2D109F}" type="datetime1">
              <a:rPr lang="en-US" smtClean="0"/>
              <a:t>6/22/2023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A0C09-6C3C-436E-8953-53B0E8D022C3}" type="datetime1">
              <a:rPr lang="en-US" smtClean="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4A869A-C832-4E23-B5B9-3E4AB75AB6C6}" type="datetime1">
              <a:rPr lang="en-US" smtClean="0"/>
              <a:t>6/22/2023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B1CB13-C552-4708-B655-AA5DDAE94619}" type="datetime1">
              <a:rPr lang="en-US" smtClean="0"/>
              <a:t>6/22/2023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7FFC3326-FF60-48BA-9135-2997F0CDB9D6}" type="datetime1">
              <a:rPr lang="en-US" smtClean="0"/>
              <a:t>6/22/2023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B31E01-ED00-4282-B6C2-72C7F9EB2665}" type="datetime1">
              <a:rPr lang="en-US" smtClean="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3128FD-7CB9-4B1B-A8F6-F1077D1BD327}" type="datetime1">
              <a:rPr lang="en-US" smtClean="0"/>
              <a:t>6/22/2023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EB97F19-3E48-4DB3-9A89-A9F5585F8368}" type="datetime1">
              <a:rPr lang="en-US" smtClean="0"/>
              <a:t>6/22/2023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chart" Target="../charts/chart6.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5" Type="http://schemas.openxmlformats.org/officeDocument/2006/relationships/chart" Target="../charts/chart12.xml"/><Relationship Id="rId4" Type="http://schemas.openxmlformats.org/officeDocument/2006/relationships/chart" Target="../charts/char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5E563-E865-C3F3-8E82-628061203C7C}"/>
              </a:ext>
            </a:extLst>
          </p:cNvPr>
          <p:cNvSpPr>
            <a:spLocks noGrp="1"/>
          </p:cNvSpPr>
          <p:nvPr>
            <p:ph type="ctrTitle"/>
          </p:nvPr>
        </p:nvSpPr>
        <p:spPr/>
        <p:txBody>
          <a:bodyPr/>
          <a:lstStyle/>
          <a:p>
            <a:r>
              <a:rPr lang="en-US" dirty="0"/>
              <a:t>BANK LOAN CASE STUDY</a:t>
            </a:r>
            <a:endParaRPr lang="hi-IN" dirty="0"/>
          </a:p>
        </p:txBody>
      </p:sp>
      <p:sp>
        <p:nvSpPr>
          <p:cNvPr id="3" name="Subtitle 2">
            <a:extLst>
              <a:ext uri="{FF2B5EF4-FFF2-40B4-BE49-F238E27FC236}">
                <a16:creationId xmlns:a16="http://schemas.microsoft.com/office/drawing/2014/main" id="{CF7558E9-1D80-6590-DDA4-B05CCC828DC9}"/>
              </a:ext>
            </a:extLst>
          </p:cNvPr>
          <p:cNvSpPr>
            <a:spLocks noGrp="1"/>
          </p:cNvSpPr>
          <p:nvPr>
            <p:ph type="subTitle" idx="1"/>
          </p:nvPr>
        </p:nvSpPr>
        <p:spPr/>
        <p:txBody>
          <a:bodyPr/>
          <a:lstStyle/>
          <a:p>
            <a:r>
              <a:rPr lang="en-US" dirty="0"/>
              <a:t>FINAL PROJECT- 2</a:t>
            </a:r>
            <a:endParaRPr lang="hi-IN" dirty="0"/>
          </a:p>
        </p:txBody>
      </p:sp>
      <p:sp>
        <p:nvSpPr>
          <p:cNvPr id="4" name="TextBox 3">
            <a:extLst>
              <a:ext uri="{FF2B5EF4-FFF2-40B4-BE49-F238E27FC236}">
                <a16:creationId xmlns:a16="http://schemas.microsoft.com/office/drawing/2014/main" id="{94B45A0E-5D18-571F-A493-254AD2679C40}"/>
              </a:ext>
            </a:extLst>
          </p:cNvPr>
          <p:cNvSpPr txBox="1"/>
          <p:nvPr/>
        </p:nvSpPr>
        <p:spPr>
          <a:xfrm>
            <a:off x="9119286" y="6017741"/>
            <a:ext cx="2327497" cy="646331"/>
          </a:xfrm>
          <a:prstGeom prst="rect">
            <a:avLst/>
          </a:prstGeom>
          <a:noFill/>
        </p:spPr>
        <p:txBody>
          <a:bodyPr wrap="none" rtlCol="0">
            <a:spAutoFit/>
          </a:bodyPr>
          <a:lstStyle/>
          <a:p>
            <a:r>
              <a:rPr lang="en-US" dirty="0"/>
              <a:t>Devika </a:t>
            </a:r>
            <a:r>
              <a:rPr lang="en-US" dirty="0" err="1"/>
              <a:t>Passi</a:t>
            </a:r>
            <a:endParaRPr lang="en-US" dirty="0"/>
          </a:p>
          <a:p>
            <a:r>
              <a:rPr lang="en-US" dirty="0"/>
              <a:t>Data Analytics- Trainee</a:t>
            </a:r>
          </a:p>
        </p:txBody>
      </p:sp>
      <p:sp>
        <p:nvSpPr>
          <p:cNvPr id="5" name="Slide Number Placeholder 4">
            <a:extLst>
              <a:ext uri="{FF2B5EF4-FFF2-40B4-BE49-F238E27FC236}">
                <a16:creationId xmlns:a16="http://schemas.microsoft.com/office/drawing/2014/main" id="{10EC1AAF-95F2-BA2A-E638-D9EAED3E145C}"/>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53394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E782D-9875-BE41-115E-47E3DEA0669E}"/>
              </a:ext>
            </a:extLst>
          </p:cNvPr>
          <p:cNvSpPr>
            <a:spLocks noGrp="1"/>
          </p:cNvSpPr>
          <p:nvPr>
            <p:ph idx="1"/>
          </p:nvPr>
        </p:nvSpPr>
        <p:spPr>
          <a:xfrm>
            <a:off x="685801" y="444843"/>
            <a:ext cx="10131425" cy="5346357"/>
          </a:xfrm>
        </p:spPr>
        <p:txBody>
          <a:bodyPr>
            <a:normAutofit/>
          </a:bodyPr>
          <a:lstStyle/>
          <a:p>
            <a:pPr marL="0" indent="0">
              <a:buNone/>
            </a:pPr>
            <a:r>
              <a:rPr lang="en-US" sz="2200" b="1" i="0" dirty="0">
                <a:effectLst/>
              </a:rPr>
              <a:t>Identify if there are outliers in the dataset. Also, mention why do you think it is an outlier.</a:t>
            </a:r>
          </a:p>
          <a:p>
            <a:pPr marL="0" indent="0">
              <a:buNone/>
            </a:pPr>
            <a:endParaRPr lang="en-US" sz="2200" b="1" dirty="0"/>
          </a:p>
          <a:p>
            <a:pPr marL="342900" lvl="0" indent="-342900">
              <a:lnSpc>
                <a:spcPct val="107000"/>
              </a:lnSpc>
              <a:spcAft>
                <a:spcPts val="800"/>
              </a:spcAft>
              <a:buFont typeface="Wingdings 2" panose="05020102010507070707" pitchFamily="18" charset="2"/>
              <a:buChar char=""/>
              <a:tabLst>
                <a:tab pos="457200" algn="l"/>
              </a:tabLst>
            </a:pPr>
            <a:r>
              <a:rPr lang="en-US" sz="2200" kern="100" dirty="0">
                <a:effectLst/>
                <a:ea typeface="Calibri" panose="020F0502020204030204" pitchFamily="34" charset="0"/>
                <a:cs typeface="Mangal" panose="02040503050203030202" pitchFamily="18" charset="0"/>
              </a:rPr>
              <a:t>An outlier is a value that is significantly higher or lower than most of the values in your data. When using Excel to analyze data, outliers can skew the results.</a:t>
            </a:r>
          </a:p>
          <a:p>
            <a:pPr marL="342900" lvl="0" indent="-342900">
              <a:lnSpc>
                <a:spcPct val="107000"/>
              </a:lnSpc>
              <a:spcAft>
                <a:spcPts val="800"/>
              </a:spcAft>
              <a:buFont typeface="Wingdings 2" panose="05020102010507070707" pitchFamily="18" charset="2"/>
              <a:buChar char=""/>
              <a:tabLst>
                <a:tab pos="457200" algn="l"/>
              </a:tabLst>
            </a:pPr>
            <a:r>
              <a:rPr lang="en-US" sz="2200" kern="100" dirty="0">
                <a:effectLst/>
                <a:ea typeface="Calibri" panose="020F0502020204030204" pitchFamily="34" charset="0"/>
                <a:cs typeface="Mangal" panose="02040503050203030202" pitchFamily="18" charset="0"/>
              </a:rPr>
              <a:t>A way of checking for outliers is to simply plot a box and whisker chart. We can then clearly visualize the outliers in the data.</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hi-IN" sz="2200" b="1" dirty="0"/>
          </a:p>
        </p:txBody>
      </p:sp>
      <p:pic>
        <p:nvPicPr>
          <p:cNvPr id="4" name="Picture 3">
            <a:extLst>
              <a:ext uri="{FF2B5EF4-FFF2-40B4-BE49-F238E27FC236}">
                <a16:creationId xmlns:a16="http://schemas.microsoft.com/office/drawing/2014/main" id="{92B8049A-68BA-11CB-5068-1CCA41364D5E}"/>
              </a:ext>
            </a:extLst>
          </p:cNvPr>
          <p:cNvPicPr>
            <a:picLocks noChangeAspect="1"/>
          </p:cNvPicPr>
          <p:nvPr/>
        </p:nvPicPr>
        <p:blipFill>
          <a:blip r:embed="rId2"/>
          <a:stretch>
            <a:fillRect/>
          </a:stretch>
        </p:blipFill>
        <p:spPr>
          <a:xfrm>
            <a:off x="4225112" y="3528284"/>
            <a:ext cx="5630088" cy="3166924"/>
          </a:xfrm>
          <a:prstGeom prst="rect">
            <a:avLst/>
          </a:prstGeom>
        </p:spPr>
      </p:pic>
      <p:pic>
        <p:nvPicPr>
          <p:cNvPr id="6" name="Picture 5">
            <a:extLst>
              <a:ext uri="{FF2B5EF4-FFF2-40B4-BE49-F238E27FC236}">
                <a16:creationId xmlns:a16="http://schemas.microsoft.com/office/drawing/2014/main" id="{1FFC5F0B-39DE-869B-70F2-6210DB66CF6B}"/>
              </a:ext>
            </a:extLst>
          </p:cNvPr>
          <p:cNvPicPr>
            <a:picLocks noChangeAspect="1"/>
          </p:cNvPicPr>
          <p:nvPr/>
        </p:nvPicPr>
        <p:blipFill>
          <a:blip r:embed="rId3"/>
          <a:stretch>
            <a:fillRect/>
          </a:stretch>
        </p:blipFill>
        <p:spPr>
          <a:xfrm>
            <a:off x="685801" y="3492291"/>
            <a:ext cx="2781172" cy="2920866"/>
          </a:xfrm>
          <a:prstGeom prst="rect">
            <a:avLst/>
          </a:prstGeom>
        </p:spPr>
      </p:pic>
      <p:sp>
        <p:nvSpPr>
          <p:cNvPr id="2" name="Slide Number Placeholder 1">
            <a:extLst>
              <a:ext uri="{FF2B5EF4-FFF2-40B4-BE49-F238E27FC236}">
                <a16:creationId xmlns:a16="http://schemas.microsoft.com/office/drawing/2014/main" id="{76B31112-2741-2996-990E-C04B18730692}"/>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640835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7F9C38D-401A-2B06-136B-5E227709C8CF}"/>
              </a:ext>
            </a:extLst>
          </p:cNvPr>
          <p:cNvPicPr>
            <a:picLocks noChangeAspect="1"/>
          </p:cNvPicPr>
          <p:nvPr/>
        </p:nvPicPr>
        <p:blipFill>
          <a:blip r:embed="rId2"/>
          <a:stretch>
            <a:fillRect/>
          </a:stretch>
        </p:blipFill>
        <p:spPr>
          <a:xfrm>
            <a:off x="453566" y="1528126"/>
            <a:ext cx="3904676" cy="2357239"/>
          </a:xfrm>
          <a:prstGeom prst="rect">
            <a:avLst/>
          </a:prstGeom>
        </p:spPr>
      </p:pic>
      <p:pic>
        <p:nvPicPr>
          <p:cNvPr id="13" name="Picture 12">
            <a:extLst>
              <a:ext uri="{FF2B5EF4-FFF2-40B4-BE49-F238E27FC236}">
                <a16:creationId xmlns:a16="http://schemas.microsoft.com/office/drawing/2014/main" id="{44CE4F23-5200-4389-4EA7-4F1679C63C66}"/>
              </a:ext>
            </a:extLst>
          </p:cNvPr>
          <p:cNvPicPr>
            <a:picLocks noChangeAspect="1"/>
          </p:cNvPicPr>
          <p:nvPr/>
        </p:nvPicPr>
        <p:blipFill>
          <a:blip r:embed="rId3"/>
          <a:stretch>
            <a:fillRect/>
          </a:stretch>
        </p:blipFill>
        <p:spPr>
          <a:xfrm>
            <a:off x="4884740" y="4209310"/>
            <a:ext cx="4251319" cy="2426268"/>
          </a:xfrm>
          <a:prstGeom prst="rect">
            <a:avLst/>
          </a:prstGeom>
        </p:spPr>
      </p:pic>
      <p:sp>
        <p:nvSpPr>
          <p:cNvPr id="14" name="TextBox 13">
            <a:extLst>
              <a:ext uri="{FF2B5EF4-FFF2-40B4-BE49-F238E27FC236}">
                <a16:creationId xmlns:a16="http://schemas.microsoft.com/office/drawing/2014/main" id="{008F1400-47E2-8FAA-6110-DC646D9F6ECB}"/>
              </a:ext>
            </a:extLst>
          </p:cNvPr>
          <p:cNvSpPr txBox="1"/>
          <p:nvPr/>
        </p:nvSpPr>
        <p:spPr>
          <a:xfrm>
            <a:off x="767566" y="420130"/>
            <a:ext cx="9818201" cy="769441"/>
          </a:xfrm>
          <a:prstGeom prst="rect">
            <a:avLst/>
          </a:prstGeom>
          <a:noFill/>
        </p:spPr>
        <p:txBody>
          <a:bodyPr wrap="none" rtlCol="0">
            <a:spAutoFit/>
          </a:bodyPr>
          <a:lstStyle/>
          <a:p>
            <a:endParaRPr lang="en-US" sz="2200" b="1" dirty="0"/>
          </a:p>
          <a:p>
            <a:pPr marL="285750" indent="-285750">
              <a:buFont typeface="Arial" panose="020B0604020202020204" pitchFamily="34" charset="0"/>
              <a:buChar char="•"/>
            </a:pPr>
            <a:r>
              <a:rPr lang="en-US" sz="2200" dirty="0"/>
              <a:t>AMT_CREDIT, AMT_ANNUITY, AMT_GOODS_PRICE have some number of outliers</a:t>
            </a:r>
            <a:r>
              <a:rPr lang="en-US" dirty="0"/>
              <a:t>.</a:t>
            </a:r>
            <a:endParaRPr lang="hi-IN" dirty="0"/>
          </a:p>
        </p:txBody>
      </p:sp>
      <p:pic>
        <p:nvPicPr>
          <p:cNvPr id="18" name="Content Placeholder 4">
            <a:extLst>
              <a:ext uri="{FF2B5EF4-FFF2-40B4-BE49-F238E27FC236}">
                <a16:creationId xmlns:a16="http://schemas.microsoft.com/office/drawing/2014/main" id="{005FA21C-9DB4-70A7-1FEB-77AC1CA77D49}"/>
              </a:ext>
            </a:extLst>
          </p:cNvPr>
          <p:cNvPicPr>
            <a:picLocks noChangeAspect="1"/>
          </p:cNvPicPr>
          <p:nvPr/>
        </p:nvPicPr>
        <p:blipFill>
          <a:blip r:embed="rId4"/>
          <a:stretch>
            <a:fillRect/>
          </a:stretch>
        </p:blipFill>
        <p:spPr>
          <a:xfrm>
            <a:off x="373460" y="4163462"/>
            <a:ext cx="4064888" cy="2472116"/>
          </a:xfrm>
          <a:prstGeom prst="rect">
            <a:avLst/>
          </a:prstGeom>
        </p:spPr>
      </p:pic>
      <p:sp>
        <p:nvSpPr>
          <p:cNvPr id="2" name="Slide Number Placeholder 1">
            <a:extLst>
              <a:ext uri="{FF2B5EF4-FFF2-40B4-BE49-F238E27FC236}">
                <a16:creationId xmlns:a16="http://schemas.microsoft.com/office/drawing/2014/main" id="{3F76ACFA-CC50-4A20-6823-8A8D764C0B4E}"/>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3" name="TextBox 2">
            <a:extLst>
              <a:ext uri="{FF2B5EF4-FFF2-40B4-BE49-F238E27FC236}">
                <a16:creationId xmlns:a16="http://schemas.microsoft.com/office/drawing/2014/main" id="{18CEF7E2-A239-BA4D-8D0E-F6964953E107}"/>
              </a:ext>
            </a:extLst>
          </p:cNvPr>
          <p:cNvSpPr txBox="1"/>
          <p:nvPr/>
        </p:nvSpPr>
        <p:spPr>
          <a:xfrm>
            <a:off x="5130566" y="1337619"/>
            <a:ext cx="6061768" cy="2523768"/>
          </a:xfrm>
          <a:prstGeom prst="rect">
            <a:avLst/>
          </a:prstGeom>
          <a:noFill/>
        </p:spPr>
        <p:txBody>
          <a:bodyPr wrap="square" rtlCol="0">
            <a:spAutoFit/>
          </a:bodyPr>
          <a:lstStyle/>
          <a:p>
            <a:r>
              <a:rPr lang="en-US" sz="2000" dirty="0"/>
              <a:t>AMT_CREDIT has a value as high as 40 lakhs, this value is very </a:t>
            </a:r>
            <a:r>
              <a:rPr lang="en-US" sz="2000" dirty="0" err="1"/>
              <a:t>very</a:t>
            </a:r>
            <a:r>
              <a:rPr lang="en-US" sz="2000" dirty="0"/>
              <a:t> high than the rest of the population. And a credit amount can only be exceptionally this high.</a:t>
            </a:r>
          </a:p>
          <a:p>
            <a:r>
              <a:rPr lang="en-US" sz="2000" dirty="0"/>
              <a:t>Similarly, AMT_ANNUITY has a point with value around 2lakhs , and this value is also very high than the monthly payment that the rest of the population will pay. Hence, these points are considered outliers.</a:t>
            </a:r>
          </a:p>
          <a:p>
            <a:endParaRPr lang="hi-IN" dirty="0"/>
          </a:p>
        </p:txBody>
      </p:sp>
    </p:spTree>
    <p:extLst>
      <p:ext uri="{BB962C8B-B14F-4D97-AF65-F5344CB8AC3E}">
        <p14:creationId xmlns:p14="http://schemas.microsoft.com/office/powerpoint/2010/main" val="104434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D0005A6-F14C-FEB8-B47D-45511C19DD2A}"/>
              </a:ext>
            </a:extLst>
          </p:cNvPr>
          <p:cNvPicPr>
            <a:picLocks noChangeAspect="1"/>
          </p:cNvPicPr>
          <p:nvPr/>
        </p:nvPicPr>
        <p:blipFill>
          <a:blip r:embed="rId2"/>
          <a:stretch>
            <a:fillRect/>
          </a:stretch>
        </p:blipFill>
        <p:spPr>
          <a:xfrm>
            <a:off x="6604000" y="3358598"/>
            <a:ext cx="4635930" cy="2844776"/>
          </a:xfrm>
          <a:prstGeom prst="rect">
            <a:avLst/>
          </a:prstGeom>
        </p:spPr>
      </p:pic>
      <p:pic>
        <p:nvPicPr>
          <p:cNvPr id="10" name="Content Placeholder 4">
            <a:extLst>
              <a:ext uri="{FF2B5EF4-FFF2-40B4-BE49-F238E27FC236}">
                <a16:creationId xmlns:a16="http://schemas.microsoft.com/office/drawing/2014/main" id="{67C7DC8A-FF43-D1D1-1581-FE09D8EEF9A0}"/>
              </a:ext>
            </a:extLst>
          </p:cNvPr>
          <p:cNvPicPr>
            <a:picLocks noChangeAspect="1"/>
          </p:cNvPicPr>
          <p:nvPr/>
        </p:nvPicPr>
        <p:blipFill>
          <a:blip r:embed="rId3"/>
          <a:stretch>
            <a:fillRect/>
          </a:stretch>
        </p:blipFill>
        <p:spPr>
          <a:xfrm>
            <a:off x="6604000" y="403435"/>
            <a:ext cx="4635930" cy="2852146"/>
          </a:xfrm>
          <a:prstGeom prst="rect">
            <a:avLst/>
          </a:prstGeom>
        </p:spPr>
      </p:pic>
      <p:sp>
        <p:nvSpPr>
          <p:cNvPr id="14" name="TextBox 13">
            <a:extLst>
              <a:ext uri="{FF2B5EF4-FFF2-40B4-BE49-F238E27FC236}">
                <a16:creationId xmlns:a16="http://schemas.microsoft.com/office/drawing/2014/main" id="{4F23CA30-2C45-30A3-047F-6080984C8B41}"/>
              </a:ext>
            </a:extLst>
          </p:cNvPr>
          <p:cNvSpPr txBox="1"/>
          <p:nvPr/>
        </p:nvSpPr>
        <p:spPr>
          <a:xfrm>
            <a:off x="609600" y="1275510"/>
            <a:ext cx="5762453"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CNT_CHILDREN has outlier values of 12, 14 and 19, which is highly unlikely as it is very rare to have these number of children, and hence is an outlier value.</a:t>
            </a:r>
            <a:endParaRPr lang="hi-IN" sz="2200" dirty="0"/>
          </a:p>
        </p:txBody>
      </p:sp>
      <p:sp>
        <p:nvSpPr>
          <p:cNvPr id="15" name="TextBox 14">
            <a:extLst>
              <a:ext uri="{FF2B5EF4-FFF2-40B4-BE49-F238E27FC236}">
                <a16:creationId xmlns:a16="http://schemas.microsoft.com/office/drawing/2014/main" id="{5FA71D96-F04A-3CE9-BEFC-C12EEED7FB96}"/>
              </a:ext>
            </a:extLst>
          </p:cNvPr>
          <p:cNvSpPr txBox="1"/>
          <p:nvPr/>
        </p:nvSpPr>
        <p:spPr>
          <a:xfrm>
            <a:off x="609600" y="3683000"/>
            <a:ext cx="548640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t>Similarly, DAYS_EMPLOYED has outlier values around 350000 days, which is around 958 years which is impossible, and has to be an incorrect entry.</a:t>
            </a:r>
            <a:endParaRPr lang="hi-IN" sz="2200" dirty="0"/>
          </a:p>
        </p:txBody>
      </p:sp>
      <p:sp>
        <p:nvSpPr>
          <p:cNvPr id="2" name="Slide Number Placeholder 1">
            <a:extLst>
              <a:ext uri="{FF2B5EF4-FFF2-40B4-BE49-F238E27FC236}">
                <a16:creationId xmlns:a16="http://schemas.microsoft.com/office/drawing/2014/main" id="{851457E8-2C54-8CB2-A473-9AE65D4E786C}"/>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462419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D80A408-92AB-8E4A-1528-0909C0327653}"/>
              </a:ext>
            </a:extLst>
          </p:cNvPr>
          <p:cNvPicPr>
            <a:picLocks noChangeAspect="1"/>
          </p:cNvPicPr>
          <p:nvPr/>
        </p:nvPicPr>
        <p:blipFill>
          <a:blip r:embed="rId2"/>
          <a:stretch>
            <a:fillRect/>
          </a:stretch>
        </p:blipFill>
        <p:spPr>
          <a:xfrm>
            <a:off x="6664669" y="3528242"/>
            <a:ext cx="4498347" cy="2748990"/>
          </a:xfrm>
          <a:prstGeom prst="rect">
            <a:avLst/>
          </a:prstGeom>
        </p:spPr>
      </p:pic>
      <p:sp>
        <p:nvSpPr>
          <p:cNvPr id="5" name="TextBox 4">
            <a:extLst>
              <a:ext uri="{FF2B5EF4-FFF2-40B4-BE49-F238E27FC236}">
                <a16:creationId xmlns:a16="http://schemas.microsoft.com/office/drawing/2014/main" id="{718B1AA0-61A6-4C43-4140-5508C5C6B735}"/>
              </a:ext>
            </a:extLst>
          </p:cNvPr>
          <p:cNvSpPr txBox="1"/>
          <p:nvPr/>
        </p:nvSpPr>
        <p:spPr>
          <a:xfrm>
            <a:off x="1075038" y="4116022"/>
            <a:ext cx="4275437"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t>DAYS_BIRTH has no outliers which means the data available is reliable</a:t>
            </a:r>
            <a:endParaRPr lang="hi-IN" sz="2200" dirty="0"/>
          </a:p>
        </p:txBody>
      </p:sp>
      <p:pic>
        <p:nvPicPr>
          <p:cNvPr id="6" name="Picture 5">
            <a:extLst>
              <a:ext uri="{FF2B5EF4-FFF2-40B4-BE49-F238E27FC236}">
                <a16:creationId xmlns:a16="http://schemas.microsoft.com/office/drawing/2014/main" id="{85F891C6-E275-6E3E-0B90-BABB1F4DE710}"/>
              </a:ext>
            </a:extLst>
          </p:cNvPr>
          <p:cNvPicPr>
            <a:picLocks noChangeAspect="1"/>
          </p:cNvPicPr>
          <p:nvPr/>
        </p:nvPicPr>
        <p:blipFill>
          <a:blip r:embed="rId3"/>
          <a:stretch>
            <a:fillRect/>
          </a:stretch>
        </p:blipFill>
        <p:spPr>
          <a:xfrm>
            <a:off x="6664669" y="489322"/>
            <a:ext cx="4319952" cy="2602594"/>
          </a:xfrm>
          <a:prstGeom prst="rect">
            <a:avLst/>
          </a:prstGeom>
        </p:spPr>
      </p:pic>
      <p:sp>
        <p:nvSpPr>
          <p:cNvPr id="7" name="TextBox 6">
            <a:extLst>
              <a:ext uri="{FF2B5EF4-FFF2-40B4-BE49-F238E27FC236}">
                <a16:creationId xmlns:a16="http://schemas.microsoft.com/office/drawing/2014/main" id="{78E14F6A-742B-2D8F-94DC-6177CF45AEFA}"/>
              </a:ext>
            </a:extLst>
          </p:cNvPr>
          <p:cNvSpPr txBox="1"/>
          <p:nvPr/>
        </p:nvSpPr>
        <p:spPr>
          <a:xfrm>
            <a:off x="1075038" y="1067344"/>
            <a:ext cx="5002868"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AMT_INCOME_TOTAL has huge number of outliers which indicates that few of the loan applicants have high income as compared to others. For example, a person has a total income as high as 11 crores, which is very </a:t>
            </a:r>
            <a:r>
              <a:rPr lang="en-US" sz="2200" dirty="0" err="1"/>
              <a:t>very</a:t>
            </a:r>
            <a:r>
              <a:rPr lang="en-US" sz="2200" dirty="0"/>
              <a:t> high than the rest of the population. Hence, it is an outlier. </a:t>
            </a:r>
            <a:endParaRPr lang="hi-IN" sz="2200" dirty="0"/>
          </a:p>
        </p:txBody>
      </p:sp>
      <p:sp>
        <p:nvSpPr>
          <p:cNvPr id="2" name="Slide Number Placeholder 1">
            <a:extLst>
              <a:ext uri="{FF2B5EF4-FFF2-40B4-BE49-F238E27FC236}">
                <a16:creationId xmlns:a16="http://schemas.microsoft.com/office/drawing/2014/main" id="{16C31630-EEBA-FAD8-2C05-66A6D24E4890}"/>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88934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D6C9F-812A-2BD8-BEDF-B432EE2DF0FE}"/>
              </a:ext>
            </a:extLst>
          </p:cNvPr>
          <p:cNvSpPr>
            <a:spLocks noGrp="1"/>
          </p:cNvSpPr>
          <p:nvPr>
            <p:ph idx="1"/>
          </p:nvPr>
        </p:nvSpPr>
        <p:spPr>
          <a:xfrm>
            <a:off x="685801" y="358347"/>
            <a:ext cx="10131425" cy="5432854"/>
          </a:xfrm>
        </p:spPr>
        <p:txBody>
          <a:bodyPr/>
          <a:lstStyle/>
          <a:p>
            <a:r>
              <a:rPr lang="en-US" sz="2200" dirty="0"/>
              <a:t>Hence, we identified several points/values in the dataset which differ significantly from the rest of the values. </a:t>
            </a:r>
          </a:p>
          <a:p>
            <a:r>
              <a:rPr lang="en-US" sz="2200" dirty="0"/>
              <a:t>These data points when used in data analysis might skew the results. Hence, it is necessary to deal with these values before we further go ahead with our further analysis. </a:t>
            </a:r>
          </a:p>
          <a:p>
            <a:r>
              <a:rPr lang="en-US" sz="2200" dirty="0"/>
              <a:t>We might want to remove these values from the dataset, or we might want to replace these values or simply identify these values. </a:t>
            </a:r>
          </a:p>
          <a:p>
            <a:pPr algn="l">
              <a:buFont typeface="Arial" panose="020B0604020202020204" pitchFamily="34" charset="0"/>
              <a:buChar char="•"/>
            </a:pPr>
            <a:r>
              <a:rPr lang="en-US" sz="2200" dirty="0"/>
              <a:t>In any case, outlier detection is a crucial step before we begin our analysis, </a:t>
            </a:r>
            <a:r>
              <a:rPr lang="en-US" sz="2200" b="0" i="0" dirty="0">
                <a:effectLst/>
              </a:rPr>
              <a:t>If the outliers are non-randomly distributed, they can decrease normality. It increases the error variance and reduces the power of statistical tests</a:t>
            </a:r>
            <a:r>
              <a:rPr lang="en-US" b="0" i="0" dirty="0">
                <a:effectLst/>
              </a:rPr>
              <a:t>.</a:t>
            </a:r>
          </a:p>
          <a:p>
            <a:endParaRPr lang="en-US" dirty="0"/>
          </a:p>
        </p:txBody>
      </p:sp>
      <p:sp>
        <p:nvSpPr>
          <p:cNvPr id="4" name="Slide Number Placeholder 3">
            <a:extLst>
              <a:ext uri="{FF2B5EF4-FFF2-40B4-BE49-F238E27FC236}">
                <a16:creationId xmlns:a16="http://schemas.microsoft.com/office/drawing/2014/main" id="{AA7C9D79-E68E-E0F6-60D3-2A0FDE6418DD}"/>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2114891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C03C5-5351-B1B2-AF8B-4CE7E07ECC27}"/>
              </a:ext>
            </a:extLst>
          </p:cNvPr>
          <p:cNvSpPr>
            <a:spLocks noGrp="1"/>
          </p:cNvSpPr>
          <p:nvPr>
            <p:ph idx="1"/>
          </p:nvPr>
        </p:nvSpPr>
        <p:spPr>
          <a:xfrm>
            <a:off x="685801" y="111211"/>
            <a:ext cx="10131425" cy="6104238"/>
          </a:xfrm>
        </p:spPr>
        <p:txBody>
          <a:bodyPr>
            <a:normAutofit/>
          </a:bodyPr>
          <a:lstStyle/>
          <a:p>
            <a:pPr marL="0" indent="0">
              <a:buNone/>
            </a:pPr>
            <a:r>
              <a:rPr lang="en-US" sz="2200" b="1" i="0" dirty="0">
                <a:effectLst/>
              </a:rPr>
              <a:t>Identify if there is data imbalance in the data. Find the ratio of data imbalance.</a:t>
            </a:r>
          </a:p>
          <a:p>
            <a:pPr marL="0" indent="0">
              <a:buNone/>
            </a:pPr>
            <a:endParaRPr lang="en-US" sz="2200" b="1" dirty="0"/>
          </a:p>
          <a:p>
            <a:r>
              <a:rPr lang="en-US" sz="2200" b="0" i="0" dirty="0">
                <a:effectLst/>
              </a:rPr>
              <a:t>Imbalanced data refers to those types of datasets where the target class has an uneven distribution of observations, i.e. one class label has a very high number of observations and the other has a very low number of observations. </a:t>
            </a:r>
            <a:endParaRPr lang="en-US" sz="2200" b="1" dirty="0"/>
          </a:p>
          <a:p>
            <a:pPr marL="0" indent="0" algn="r">
              <a:buNone/>
            </a:pPr>
            <a:endParaRPr lang="en-US" sz="2200" b="1" dirty="0"/>
          </a:p>
          <a:p>
            <a:pPr marL="0" indent="0" algn="r">
              <a:buNone/>
            </a:pPr>
            <a:r>
              <a:rPr lang="en-US" sz="2200" b="1" dirty="0"/>
              <a:t>This data is highly imbalanced as we can see </a:t>
            </a:r>
          </a:p>
          <a:p>
            <a:pPr marL="0" indent="0" algn="r">
              <a:buNone/>
            </a:pPr>
            <a:r>
              <a:rPr lang="en-US" sz="2200" b="1" dirty="0"/>
              <a:t>from this column chart . Number of defaulters</a:t>
            </a:r>
          </a:p>
          <a:p>
            <a:pPr marL="0" indent="0" algn="r">
              <a:buNone/>
            </a:pPr>
            <a:r>
              <a:rPr lang="en-US" sz="2200" b="1" dirty="0"/>
              <a:t>Is very less in the total population. Data </a:t>
            </a:r>
          </a:p>
          <a:p>
            <a:pPr marL="0" indent="0" algn="r">
              <a:buNone/>
            </a:pPr>
            <a:r>
              <a:rPr lang="en-US" sz="2200" b="1" dirty="0"/>
              <a:t>imbalance ratio is 11.39 :1 (approx.) , </a:t>
            </a:r>
            <a:r>
              <a:rPr lang="en-US" sz="2200" b="1" dirty="0" err="1"/>
              <a:t>repayer</a:t>
            </a:r>
            <a:endParaRPr lang="en-US" sz="2200" b="1" dirty="0"/>
          </a:p>
          <a:p>
            <a:pPr marL="0" indent="0" algn="r">
              <a:buNone/>
            </a:pPr>
            <a:r>
              <a:rPr lang="en-US" sz="2200" b="1" dirty="0"/>
              <a:t>to default.  That is, for every defaulter there are</a:t>
            </a:r>
          </a:p>
          <a:p>
            <a:pPr marL="0" indent="0" algn="r">
              <a:buNone/>
            </a:pPr>
            <a:r>
              <a:rPr lang="en-US" sz="2200" b="1" dirty="0"/>
              <a:t>12 </a:t>
            </a:r>
            <a:r>
              <a:rPr lang="en-US" sz="2200" b="1" dirty="0" err="1"/>
              <a:t>repayers</a:t>
            </a:r>
            <a:r>
              <a:rPr lang="en-US" sz="2200" b="1" dirty="0"/>
              <a:t>.  </a:t>
            </a:r>
          </a:p>
          <a:p>
            <a:pPr marL="0" indent="0">
              <a:buNone/>
            </a:pPr>
            <a:endParaRPr lang="en-US" sz="2200" b="1" dirty="0"/>
          </a:p>
          <a:p>
            <a:pPr marL="0" indent="0">
              <a:buNone/>
            </a:pPr>
            <a:endParaRPr lang="hi-IN" sz="2200" b="1" dirty="0"/>
          </a:p>
        </p:txBody>
      </p:sp>
      <p:pic>
        <p:nvPicPr>
          <p:cNvPr id="4" name="Picture 3">
            <a:extLst>
              <a:ext uri="{FF2B5EF4-FFF2-40B4-BE49-F238E27FC236}">
                <a16:creationId xmlns:a16="http://schemas.microsoft.com/office/drawing/2014/main" id="{8D2E223E-BF2C-E7D5-85E9-3B37D857FEFE}"/>
              </a:ext>
            </a:extLst>
          </p:cNvPr>
          <p:cNvPicPr>
            <a:picLocks noChangeAspect="1"/>
          </p:cNvPicPr>
          <p:nvPr/>
        </p:nvPicPr>
        <p:blipFill>
          <a:blip r:embed="rId2"/>
          <a:stretch>
            <a:fillRect/>
          </a:stretch>
        </p:blipFill>
        <p:spPr>
          <a:xfrm>
            <a:off x="500664" y="2805370"/>
            <a:ext cx="4657725" cy="2828925"/>
          </a:xfrm>
          <a:prstGeom prst="rect">
            <a:avLst/>
          </a:prstGeom>
        </p:spPr>
      </p:pic>
      <p:sp>
        <p:nvSpPr>
          <p:cNvPr id="2" name="Slide Number Placeholder 1">
            <a:extLst>
              <a:ext uri="{FF2B5EF4-FFF2-40B4-BE49-F238E27FC236}">
                <a16:creationId xmlns:a16="http://schemas.microsoft.com/office/drawing/2014/main" id="{46266F52-D99E-C18E-7C98-94945100A229}"/>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2489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EC18F-F7BA-3BB4-9849-117B0A970EAB}"/>
              </a:ext>
            </a:extLst>
          </p:cNvPr>
          <p:cNvSpPr>
            <a:spLocks noGrp="1"/>
          </p:cNvSpPr>
          <p:nvPr>
            <p:ph type="title"/>
          </p:nvPr>
        </p:nvSpPr>
        <p:spPr/>
        <p:txBody>
          <a:bodyPr/>
          <a:lstStyle/>
          <a:p>
            <a:r>
              <a:rPr lang="en-US" dirty="0"/>
              <a:t>TECH STACK USED</a:t>
            </a:r>
            <a:endParaRPr lang="hi-IN" dirty="0"/>
          </a:p>
        </p:txBody>
      </p:sp>
      <p:sp>
        <p:nvSpPr>
          <p:cNvPr id="3" name="Content Placeholder 2">
            <a:extLst>
              <a:ext uri="{FF2B5EF4-FFF2-40B4-BE49-F238E27FC236}">
                <a16:creationId xmlns:a16="http://schemas.microsoft.com/office/drawing/2014/main" id="{1912FD32-37D3-01F2-B1BF-9F4B6157AE50}"/>
              </a:ext>
            </a:extLst>
          </p:cNvPr>
          <p:cNvSpPr>
            <a:spLocks noGrp="1"/>
          </p:cNvSpPr>
          <p:nvPr>
            <p:ph idx="1"/>
          </p:nvPr>
        </p:nvSpPr>
        <p:spPr>
          <a:xfrm>
            <a:off x="685801" y="1791731"/>
            <a:ext cx="10131425" cy="3999470"/>
          </a:xfrm>
        </p:spPr>
        <p:txBody>
          <a:bodyPr/>
          <a:lstStyle/>
          <a:p>
            <a:r>
              <a:rPr lang="en-US" sz="2200" dirty="0"/>
              <a:t>Microsoft Excel  </a:t>
            </a:r>
            <a:r>
              <a:rPr lang="en-US" dirty="0"/>
              <a:t>: </a:t>
            </a:r>
            <a:r>
              <a:rPr lang="en-US" sz="2200" dirty="0"/>
              <a:t>It allows user to record data in the form of tables. </a:t>
            </a:r>
            <a:r>
              <a:rPr lang="en-US" sz="2200" b="0" i="0" dirty="0">
                <a:effectLst/>
              </a:rPr>
              <a:t> It is easy to analyze data in an Excel spreadsheet. </a:t>
            </a:r>
            <a:r>
              <a:rPr lang="en-US" sz="2200" b="0" i="0" dirty="0">
                <a:solidFill>
                  <a:srgbClr val="444444"/>
                </a:solidFill>
                <a:effectLst/>
              </a:rPr>
              <a:t> </a:t>
            </a:r>
            <a:r>
              <a:rPr lang="en-US" sz="2200" b="0" i="0" dirty="0">
                <a:effectLst/>
              </a:rPr>
              <a:t>Doing calculations has become easier and less time-taking with the formulas option in MS excel.</a:t>
            </a:r>
          </a:p>
          <a:p>
            <a:pPr marL="0" indent="0">
              <a:buNone/>
            </a:pPr>
            <a:endParaRPr lang="en-US" sz="2200" b="0" i="0" dirty="0">
              <a:effectLst/>
            </a:endParaRPr>
          </a:p>
          <a:p>
            <a:r>
              <a:rPr lang="en-US" sz="2200" dirty="0"/>
              <a:t>PowerPoint : It is used to make report to be presented to the leadership team. </a:t>
            </a:r>
            <a:endParaRPr lang="hi-IN" sz="2200" dirty="0"/>
          </a:p>
        </p:txBody>
      </p:sp>
      <p:pic>
        <p:nvPicPr>
          <p:cNvPr id="5" name="Picture 4">
            <a:extLst>
              <a:ext uri="{FF2B5EF4-FFF2-40B4-BE49-F238E27FC236}">
                <a16:creationId xmlns:a16="http://schemas.microsoft.com/office/drawing/2014/main" id="{80847C89-B44D-B68C-5524-9ACFFAD79C4F}"/>
              </a:ext>
            </a:extLst>
          </p:cNvPr>
          <p:cNvPicPr>
            <a:picLocks noChangeAspect="1"/>
          </p:cNvPicPr>
          <p:nvPr/>
        </p:nvPicPr>
        <p:blipFill>
          <a:blip r:embed="rId2"/>
          <a:stretch>
            <a:fillRect/>
          </a:stretch>
        </p:blipFill>
        <p:spPr>
          <a:xfrm>
            <a:off x="7342873" y="1169901"/>
            <a:ext cx="2943225" cy="1552575"/>
          </a:xfrm>
          <a:prstGeom prst="rect">
            <a:avLst/>
          </a:prstGeom>
        </p:spPr>
      </p:pic>
      <p:pic>
        <p:nvPicPr>
          <p:cNvPr id="7" name="Picture 6">
            <a:extLst>
              <a:ext uri="{FF2B5EF4-FFF2-40B4-BE49-F238E27FC236}">
                <a16:creationId xmlns:a16="http://schemas.microsoft.com/office/drawing/2014/main" id="{986006AE-80D1-71F7-68C0-C2F7180CA2FA}"/>
              </a:ext>
            </a:extLst>
          </p:cNvPr>
          <p:cNvPicPr>
            <a:picLocks noChangeAspect="1"/>
          </p:cNvPicPr>
          <p:nvPr/>
        </p:nvPicPr>
        <p:blipFill>
          <a:blip r:embed="rId3"/>
          <a:stretch>
            <a:fillRect/>
          </a:stretch>
        </p:blipFill>
        <p:spPr>
          <a:xfrm>
            <a:off x="9805473" y="4762501"/>
            <a:ext cx="2219325" cy="2057400"/>
          </a:xfrm>
          <a:prstGeom prst="rect">
            <a:avLst/>
          </a:prstGeom>
        </p:spPr>
      </p:pic>
      <p:sp>
        <p:nvSpPr>
          <p:cNvPr id="4" name="Slide Number Placeholder 3">
            <a:extLst>
              <a:ext uri="{FF2B5EF4-FFF2-40B4-BE49-F238E27FC236}">
                <a16:creationId xmlns:a16="http://schemas.microsoft.com/office/drawing/2014/main" id="{B4A0E94D-070C-5B5E-4589-BE0FFDC7ADB6}"/>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619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47963-7930-C8F0-C889-80115C9A46DD}"/>
              </a:ext>
            </a:extLst>
          </p:cNvPr>
          <p:cNvSpPr>
            <a:spLocks noGrp="1"/>
          </p:cNvSpPr>
          <p:nvPr>
            <p:ph idx="1"/>
          </p:nvPr>
        </p:nvSpPr>
        <p:spPr>
          <a:xfrm>
            <a:off x="685801" y="1165315"/>
            <a:ext cx="10131425" cy="4625885"/>
          </a:xfrm>
        </p:spPr>
        <p:txBody>
          <a:bodyPr>
            <a:normAutofit/>
          </a:bodyPr>
          <a:lstStyle/>
          <a:p>
            <a:pPr marL="0" indent="0">
              <a:buNone/>
            </a:pPr>
            <a:r>
              <a:rPr lang="en-US" sz="2200" b="1" i="0" dirty="0">
                <a:effectLst/>
              </a:rPr>
              <a:t>Explain the results of univariate, segmented univariate, bivariate analysis, etc. in business terms.</a:t>
            </a:r>
          </a:p>
          <a:p>
            <a:pPr marL="0" indent="0">
              <a:buNone/>
            </a:pPr>
            <a:r>
              <a:rPr lang="en-US" sz="2200" b="1" dirty="0"/>
              <a:t>1. UNIVARIATE ANALYSIS</a:t>
            </a:r>
            <a:endParaRPr lang="en-US" sz="2200" b="1" i="0" dirty="0">
              <a:effectLst/>
            </a:endParaRPr>
          </a:p>
          <a:p>
            <a:pPr marL="0" indent="0">
              <a:buNone/>
            </a:pPr>
            <a:r>
              <a:rPr lang="en-US" sz="2200" dirty="0"/>
              <a:t>Analysis where the data being analyzed contains only one variable and since it’s a single variable it doesn’t deal with causes or relationships. The main purpose of univariate analysis is to describe the data and find patterns that exist within it.</a:t>
            </a:r>
          </a:p>
          <a:p>
            <a:pPr marL="0" indent="0">
              <a:buNone/>
            </a:pPr>
            <a:r>
              <a:rPr lang="en-US" sz="2200" dirty="0"/>
              <a:t>In Segmented Univariate analysis the data variable is divided and patterns can be observed across the segments. It is used to find summary of a single data variable in form of segments.</a:t>
            </a:r>
          </a:p>
          <a:p>
            <a:pPr marL="0" indent="0">
              <a:buNone/>
            </a:pPr>
            <a:endParaRPr lang="hi-IN" dirty="0"/>
          </a:p>
        </p:txBody>
      </p:sp>
      <p:sp>
        <p:nvSpPr>
          <p:cNvPr id="2" name="TextBox 1">
            <a:extLst>
              <a:ext uri="{FF2B5EF4-FFF2-40B4-BE49-F238E27FC236}">
                <a16:creationId xmlns:a16="http://schemas.microsoft.com/office/drawing/2014/main" id="{749D6A1B-DEBC-CACF-2A30-B299A39BD147}"/>
              </a:ext>
            </a:extLst>
          </p:cNvPr>
          <p:cNvSpPr txBox="1"/>
          <p:nvPr/>
        </p:nvSpPr>
        <p:spPr>
          <a:xfrm>
            <a:off x="951470" y="518984"/>
            <a:ext cx="1940916" cy="646331"/>
          </a:xfrm>
          <a:prstGeom prst="rect">
            <a:avLst/>
          </a:prstGeom>
          <a:noFill/>
        </p:spPr>
        <p:txBody>
          <a:bodyPr wrap="none" rtlCol="0">
            <a:spAutoFit/>
          </a:bodyPr>
          <a:lstStyle/>
          <a:p>
            <a:r>
              <a:rPr lang="en-US" sz="3600" dirty="0">
                <a:latin typeface="+mj-lt"/>
              </a:rPr>
              <a:t>INSIGHTS</a:t>
            </a:r>
            <a:endParaRPr lang="hi-IN" sz="3600" dirty="0">
              <a:latin typeface="+mj-lt"/>
            </a:endParaRPr>
          </a:p>
        </p:txBody>
      </p:sp>
      <p:sp>
        <p:nvSpPr>
          <p:cNvPr id="4" name="Slide Number Placeholder 3">
            <a:extLst>
              <a:ext uri="{FF2B5EF4-FFF2-40B4-BE49-F238E27FC236}">
                <a16:creationId xmlns:a16="http://schemas.microsoft.com/office/drawing/2014/main" id="{35ED9006-9C5F-1C4F-BBE4-2EA3F942344E}"/>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681110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95FE39-73AA-9376-80DA-0CAAED3020F6}"/>
              </a:ext>
            </a:extLst>
          </p:cNvPr>
          <p:cNvSpPr>
            <a:spLocks noGrp="1"/>
          </p:cNvSpPr>
          <p:nvPr>
            <p:ph type="sldNum" sz="quarter" idx="12"/>
          </p:nvPr>
        </p:nvSpPr>
        <p:spPr/>
        <p:txBody>
          <a:bodyPr/>
          <a:lstStyle/>
          <a:p>
            <a:fld id="{D57F1E4F-1CFF-5643-939E-217C01CDF565}" type="slidenum">
              <a:rPr lang="en-US" smtClean="0"/>
              <a:pPr/>
              <a:t>18</a:t>
            </a:fld>
            <a:endParaRPr lang="en-US" dirty="0"/>
          </a:p>
        </p:txBody>
      </p:sp>
      <p:graphicFrame>
        <p:nvGraphicFramePr>
          <p:cNvPr id="5" name="Content Placeholder 4">
            <a:extLst>
              <a:ext uri="{FF2B5EF4-FFF2-40B4-BE49-F238E27FC236}">
                <a16:creationId xmlns:a16="http://schemas.microsoft.com/office/drawing/2014/main" id="{C4899CD8-56F2-40C8-933F-4A144DEAE0E6}"/>
              </a:ext>
            </a:extLst>
          </p:cNvPr>
          <p:cNvGraphicFramePr>
            <a:graphicFrameLocks noGrp="1"/>
          </p:cNvGraphicFramePr>
          <p:nvPr>
            <p:ph idx="1"/>
            <p:extLst>
              <p:ext uri="{D42A27DB-BD31-4B8C-83A1-F6EECF244321}">
                <p14:modId xmlns:p14="http://schemas.microsoft.com/office/powerpoint/2010/main" val="600007095"/>
              </p:ext>
            </p:extLst>
          </p:nvPr>
        </p:nvGraphicFramePr>
        <p:xfrm>
          <a:off x="547473" y="328827"/>
          <a:ext cx="4293973" cy="2834503"/>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28E24923-4044-8C54-12FA-AC4C53D8ED89}"/>
              </a:ext>
            </a:extLst>
          </p:cNvPr>
          <p:cNvSpPr txBox="1"/>
          <p:nvPr/>
        </p:nvSpPr>
        <p:spPr>
          <a:xfrm>
            <a:off x="5986849" y="1299519"/>
            <a:ext cx="5328851" cy="1107996"/>
          </a:xfrm>
          <a:prstGeom prst="rect">
            <a:avLst/>
          </a:prstGeom>
          <a:noFill/>
        </p:spPr>
        <p:txBody>
          <a:bodyPr wrap="square" rtlCol="0">
            <a:spAutoFit/>
          </a:bodyPr>
          <a:lstStyle/>
          <a:p>
            <a:r>
              <a:rPr lang="en-US" sz="2200" dirty="0"/>
              <a:t>In most of the cases, we see from the column chart, that the applicants were unaccompanied.</a:t>
            </a:r>
            <a:endParaRPr lang="hi-IN" sz="2200" dirty="0"/>
          </a:p>
        </p:txBody>
      </p:sp>
      <p:graphicFrame>
        <p:nvGraphicFramePr>
          <p:cNvPr id="7" name="Chart 6">
            <a:extLst>
              <a:ext uri="{FF2B5EF4-FFF2-40B4-BE49-F238E27FC236}">
                <a16:creationId xmlns:a16="http://schemas.microsoft.com/office/drawing/2014/main" id="{FF9761A7-F978-4783-994F-1A346E7389E0}"/>
              </a:ext>
            </a:extLst>
          </p:cNvPr>
          <p:cNvGraphicFramePr>
            <a:graphicFrameLocks/>
          </p:cNvGraphicFramePr>
          <p:nvPr>
            <p:extLst>
              <p:ext uri="{D42A27DB-BD31-4B8C-83A1-F6EECF244321}">
                <p14:modId xmlns:p14="http://schemas.microsoft.com/office/powerpoint/2010/main" val="4211179657"/>
              </p:ext>
            </p:extLst>
          </p:nvPr>
        </p:nvGraphicFramePr>
        <p:xfrm>
          <a:off x="547473" y="3558747"/>
          <a:ext cx="4293973" cy="2970426"/>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06BEDA60-C77F-336E-1DF5-67E7F0EF7B20}"/>
              </a:ext>
            </a:extLst>
          </p:cNvPr>
          <p:cNvSpPr txBox="1"/>
          <p:nvPr/>
        </p:nvSpPr>
        <p:spPr>
          <a:xfrm>
            <a:off x="5986849" y="4127320"/>
            <a:ext cx="5474043" cy="1785104"/>
          </a:xfrm>
          <a:prstGeom prst="rect">
            <a:avLst/>
          </a:prstGeom>
          <a:noFill/>
        </p:spPr>
        <p:txBody>
          <a:bodyPr wrap="square" rtlCol="0">
            <a:spAutoFit/>
          </a:bodyPr>
          <a:lstStyle/>
          <a:p>
            <a:r>
              <a:rPr lang="en-US" sz="2200" dirty="0"/>
              <a:t>Most of the people who applied for the loan were working type, nearly 1 lakh 58 thousands, and were mostly educated as secondary/ secondary special, as we see in the next visual. </a:t>
            </a:r>
            <a:endParaRPr lang="hi-IN" sz="2200" dirty="0"/>
          </a:p>
        </p:txBody>
      </p:sp>
    </p:spTree>
    <p:extLst>
      <p:ext uri="{BB962C8B-B14F-4D97-AF65-F5344CB8AC3E}">
        <p14:creationId xmlns:p14="http://schemas.microsoft.com/office/powerpoint/2010/main" val="456526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E1E85E-3999-711B-2336-A8E3552E3B6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graphicFrame>
        <p:nvGraphicFramePr>
          <p:cNvPr id="5" name="Chart 4">
            <a:extLst>
              <a:ext uri="{FF2B5EF4-FFF2-40B4-BE49-F238E27FC236}">
                <a16:creationId xmlns:a16="http://schemas.microsoft.com/office/drawing/2014/main" id="{B98CD629-A96E-AA7E-2567-AC8B0B60BFD5}"/>
              </a:ext>
            </a:extLst>
          </p:cNvPr>
          <p:cNvGraphicFramePr>
            <a:graphicFrameLocks/>
          </p:cNvGraphicFramePr>
          <p:nvPr>
            <p:extLst>
              <p:ext uri="{D42A27DB-BD31-4B8C-83A1-F6EECF244321}">
                <p14:modId xmlns:p14="http://schemas.microsoft.com/office/powerpoint/2010/main" val="1508368949"/>
              </p:ext>
            </p:extLst>
          </p:nvPr>
        </p:nvGraphicFramePr>
        <p:xfrm>
          <a:off x="659027" y="302741"/>
          <a:ext cx="4580238" cy="273702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82DD707-2F1B-3E62-4D07-A2D56AD31BEC}"/>
              </a:ext>
            </a:extLst>
          </p:cNvPr>
          <p:cNvGraphicFramePr>
            <a:graphicFrameLocks/>
          </p:cNvGraphicFramePr>
          <p:nvPr>
            <p:extLst>
              <p:ext uri="{D42A27DB-BD31-4B8C-83A1-F6EECF244321}">
                <p14:modId xmlns:p14="http://schemas.microsoft.com/office/powerpoint/2010/main" val="1994343298"/>
              </p:ext>
            </p:extLst>
          </p:nvPr>
        </p:nvGraphicFramePr>
        <p:xfrm>
          <a:off x="659027" y="3151873"/>
          <a:ext cx="4172465" cy="24333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D38BB666-7E7D-3E55-3200-E6FA5468DCAE}"/>
              </a:ext>
            </a:extLst>
          </p:cNvPr>
          <p:cNvSpPr txBox="1"/>
          <p:nvPr/>
        </p:nvSpPr>
        <p:spPr>
          <a:xfrm>
            <a:off x="556054" y="5736321"/>
            <a:ext cx="5066271" cy="646331"/>
          </a:xfrm>
          <a:prstGeom prst="rect">
            <a:avLst/>
          </a:prstGeom>
          <a:noFill/>
        </p:spPr>
        <p:txBody>
          <a:bodyPr wrap="square" rtlCol="0">
            <a:spAutoFit/>
          </a:bodyPr>
          <a:lstStyle/>
          <a:p>
            <a:r>
              <a:rPr lang="en-US" dirty="0"/>
              <a:t>From the above chart, we infer that most of the loan applications were given by married people</a:t>
            </a:r>
            <a:endParaRPr lang="hi-IN" dirty="0"/>
          </a:p>
        </p:txBody>
      </p:sp>
      <p:graphicFrame>
        <p:nvGraphicFramePr>
          <p:cNvPr id="8" name="Chart 7">
            <a:extLst>
              <a:ext uri="{FF2B5EF4-FFF2-40B4-BE49-F238E27FC236}">
                <a16:creationId xmlns:a16="http://schemas.microsoft.com/office/drawing/2014/main" id="{4C633EAA-3C83-C127-8B7D-663027A8306B}"/>
              </a:ext>
            </a:extLst>
          </p:cNvPr>
          <p:cNvGraphicFramePr>
            <a:graphicFrameLocks/>
          </p:cNvGraphicFramePr>
          <p:nvPr>
            <p:extLst>
              <p:ext uri="{D42A27DB-BD31-4B8C-83A1-F6EECF244321}">
                <p14:modId xmlns:p14="http://schemas.microsoft.com/office/powerpoint/2010/main" val="2693060404"/>
              </p:ext>
            </p:extLst>
          </p:nvPr>
        </p:nvGraphicFramePr>
        <p:xfrm>
          <a:off x="6095999" y="160275"/>
          <a:ext cx="4469027" cy="2363616"/>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0322BCB7-1F8A-D5E1-C7E3-DF5AF6957108}"/>
              </a:ext>
            </a:extLst>
          </p:cNvPr>
          <p:cNvSpPr txBox="1"/>
          <p:nvPr/>
        </p:nvSpPr>
        <p:spPr>
          <a:xfrm>
            <a:off x="6095999" y="2572217"/>
            <a:ext cx="5272216" cy="646331"/>
          </a:xfrm>
          <a:prstGeom prst="rect">
            <a:avLst/>
          </a:prstGeom>
          <a:noFill/>
        </p:spPr>
        <p:txBody>
          <a:bodyPr wrap="square" rtlCol="0">
            <a:spAutoFit/>
          </a:bodyPr>
          <a:lstStyle/>
          <a:p>
            <a:r>
              <a:rPr lang="en-US" dirty="0"/>
              <a:t>It is evident that most of the loan applicants live in a house/apartment (~2 lakhs).</a:t>
            </a:r>
            <a:endParaRPr lang="hi-IN" dirty="0"/>
          </a:p>
        </p:txBody>
      </p:sp>
      <p:graphicFrame>
        <p:nvGraphicFramePr>
          <p:cNvPr id="10" name="Chart 9">
            <a:extLst>
              <a:ext uri="{FF2B5EF4-FFF2-40B4-BE49-F238E27FC236}">
                <a16:creationId xmlns:a16="http://schemas.microsoft.com/office/drawing/2014/main" id="{F6C6CF93-E32A-064A-9DBD-0E443CB2AD1F}"/>
              </a:ext>
            </a:extLst>
          </p:cNvPr>
          <p:cNvGraphicFramePr>
            <a:graphicFrameLocks/>
          </p:cNvGraphicFramePr>
          <p:nvPr>
            <p:extLst>
              <p:ext uri="{D42A27DB-BD31-4B8C-83A1-F6EECF244321}">
                <p14:modId xmlns:p14="http://schemas.microsoft.com/office/powerpoint/2010/main" val="1820997054"/>
              </p:ext>
            </p:extLst>
          </p:nvPr>
        </p:nvGraphicFramePr>
        <p:xfrm>
          <a:off x="5969643" y="3283634"/>
          <a:ext cx="457200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D5720D22-74EC-88AA-7D33-49EC43F614E3}"/>
              </a:ext>
            </a:extLst>
          </p:cNvPr>
          <p:cNvSpPr txBox="1"/>
          <p:nvPr/>
        </p:nvSpPr>
        <p:spPr>
          <a:xfrm>
            <a:off x="6095999" y="6015720"/>
            <a:ext cx="5372100" cy="646331"/>
          </a:xfrm>
          <a:prstGeom prst="rect">
            <a:avLst/>
          </a:prstGeom>
          <a:noFill/>
        </p:spPr>
        <p:txBody>
          <a:bodyPr wrap="square" rtlCol="0">
            <a:spAutoFit/>
          </a:bodyPr>
          <a:lstStyle/>
          <a:p>
            <a:r>
              <a:rPr lang="en-US" dirty="0"/>
              <a:t>From visual 6, we infer that laborers were the ones who took maximum number of loans</a:t>
            </a:r>
            <a:endParaRPr lang="hi-IN" dirty="0"/>
          </a:p>
        </p:txBody>
      </p:sp>
    </p:spTree>
    <p:extLst>
      <p:ext uri="{BB962C8B-B14F-4D97-AF65-F5344CB8AC3E}">
        <p14:creationId xmlns:p14="http://schemas.microsoft.com/office/powerpoint/2010/main" val="544239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9FF3-A523-0FAD-7F0F-F0AE896CEB16}"/>
              </a:ext>
            </a:extLst>
          </p:cNvPr>
          <p:cNvSpPr>
            <a:spLocks noGrp="1"/>
          </p:cNvSpPr>
          <p:nvPr>
            <p:ph type="title"/>
          </p:nvPr>
        </p:nvSpPr>
        <p:spPr>
          <a:xfrm>
            <a:off x="574589" y="113042"/>
            <a:ext cx="10131425" cy="1456267"/>
          </a:xfrm>
        </p:spPr>
        <p:txBody>
          <a:bodyPr/>
          <a:lstStyle/>
          <a:p>
            <a:r>
              <a:rPr lang="en-US" dirty="0"/>
              <a:t>PROJECT DESCRIPTION</a:t>
            </a:r>
            <a:endParaRPr lang="hi-IN" dirty="0"/>
          </a:p>
        </p:txBody>
      </p:sp>
      <p:sp>
        <p:nvSpPr>
          <p:cNvPr id="3" name="Content Placeholder 2">
            <a:extLst>
              <a:ext uri="{FF2B5EF4-FFF2-40B4-BE49-F238E27FC236}">
                <a16:creationId xmlns:a16="http://schemas.microsoft.com/office/drawing/2014/main" id="{E38BC5F8-C025-84CC-7258-B70DE7E7C628}"/>
              </a:ext>
            </a:extLst>
          </p:cNvPr>
          <p:cNvSpPr>
            <a:spLocks noGrp="1"/>
          </p:cNvSpPr>
          <p:nvPr>
            <p:ph idx="1"/>
          </p:nvPr>
        </p:nvSpPr>
        <p:spPr>
          <a:xfrm>
            <a:off x="574590" y="1569309"/>
            <a:ext cx="10131425" cy="4145692"/>
          </a:xfrm>
        </p:spPr>
        <p:txBody>
          <a:bodyPr/>
          <a:lstStyle/>
          <a:p>
            <a:pPr marL="0" indent="0">
              <a:buNone/>
            </a:pPr>
            <a:r>
              <a:rPr lang="en-US" sz="2200" dirty="0">
                <a:solidFill>
                  <a:schemeClr val="tx1">
                    <a:lumMod val="95000"/>
                  </a:schemeClr>
                </a:solidFill>
                <a:effectLst/>
                <a:ea typeface="Calibri" panose="020F0502020204030204" pitchFamily="34" charset="0"/>
                <a:cs typeface="Mangal" panose="02040503050203030202" pitchFamily="18" charset="0"/>
              </a:rPr>
              <a:t>Through this case study, we will develop a basic understanding of risk analytics in banking and financial services and </a:t>
            </a:r>
            <a:r>
              <a:rPr lang="en-US" sz="2200" dirty="0">
                <a:solidFill>
                  <a:schemeClr val="tx1">
                    <a:lumMod val="95000"/>
                  </a:schemeClr>
                </a:solidFill>
                <a:effectLst/>
                <a:ea typeface="Calibri" panose="020F0502020204030204" pitchFamily="34" charset="0"/>
              </a:rPr>
              <a:t>understand how data is used to minimize the risk of losing money while lending to customers</a:t>
            </a:r>
            <a:r>
              <a:rPr lang="en-US" sz="1800" dirty="0">
                <a:solidFill>
                  <a:schemeClr val="tx1">
                    <a:lumMod val="95000"/>
                  </a:schemeClr>
                </a:solidFill>
                <a:effectLst/>
                <a:ea typeface="Calibri" panose="020F0502020204030204" pitchFamily="34" charset="0"/>
              </a:rPr>
              <a:t>.</a:t>
            </a:r>
          </a:p>
          <a:p>
            <a:pPr marL="0" indent="0">
              <a:buNone/>
            </a:pPr>
            <a:r>
              <a:rPr lang="en-US" sz="2200" b="1" dirty="0">
                <a:solidFill>
                  <a:schemeClr val="tx1">
                    <a:lumMod val="95000"/>
                  </a:schemeClr>
                </a:solidFill>
              </a:rPr>
              <a:t>Business Understanding:</a:t>
            </a:r>
          </a:p>
          <a:p>
            <a:pPr marL="0" indent="0">
              <a:buNone/>
            </a:pPr>
            <a:r>
              <a:rPr lang="en-US" sz="2200" dirty="0">
                <a:solidFill>
                  <a:schemeClr val="tx1">
                    <a:lumMod val="95000"/>
                  </a:schemeClr>
                </a:solidFill>
              </a:rPr>
              <a:t>The loan providing organizations find it hard to give loans to the individuals due to their inadequate or non-existent credit history. Hence, a few consumers use it to their benefit by turning into a defaulter. We need to use EDA to analyze the patterns present in the data. This will guarantee that the applicants capable of repaying the loan are not rejected.</a:t>
            </a:r>
            <a:endParaRPr lang="en-US" dirty="0"/>
          </a:p>
          <a:p>
            <a:pPr marL="0" indent="0">
              <a:buNone/>
            </a:pPr>
            <a:endParaRPr lang="en-US" dirty="0"/>
          </a:p>
          <a:p>
            <a:pPr marL="0" indent="0">
              <a:buNone/>
            </a:pPr>
            <a:endParaRPr lang="hi-IN" dirty="0"/>
          </a:p>
        </p:txBody>
      </p:sp>
      <p:sp>
        <p:nvSpPr>
          <p:cNvPr id="4" name="Slide Number Placeholder 3">
            <a:extLst>
              <a:ext uri="{FF2B5EF4-FFF2-40B4-BE49-F238E27FC236}">
                <a16:creationId xmlns:a16="http://schemas.microsoft.com/office/drawing/2014/main" id="{FAF1C3C7-C4BE-9ABB-23E3-40C11842A119}"/>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510609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BD52B-93DA-996A-A6FE-F9A4DFEE8611}"/>
              </a:ext>
            </a:extLst>
          </p:cNvPr>
          <p:cNvSpPr>
            <a:spLocks noGrp="1"/>
          </p:cNvSpPr>
          <p:nvPr>
            <p:ph idx="1"/>
          </p:nvPr>
        </p:nvSpPr>
        <p:spPr>
          <a:xfrm>
            <a:off x="685801" y="284205"/>
            <a:ext cx="10131425" cy="6128952"/>
          </a:xfrm>
        </p:spPr>
        <p:txBody>
          <a:bodyPr>
            <a:normAutofit fontScale="92500" lnSpcReduction="10000"/>
          </a:bodyPr>
          <a:lstStyle/>
          <a:p>
            <a:pPr marL="0" indent="0">
              <a:buNone/>
            </a:pPr>
            <a:r>
              <a:rPr lang="en-US" sz="2200" b="1" dirty="0"/>
              <a:t>2. BIVARIATE ANALYSIS</a:t>
            </a:r>
          </a:p>
          <a:p>
            <a:pPr marL="0" indent="0">
              <a:buNone/>
            </a:pPr>
            <a:r>
              <a:rPr lang="en-US" sz="2200" dirty="0"/>
              <a:t>Correlation is a bivariate analysis that measures the strength of association between two variables and the direction of the relationship and Bivariate analysis is used to find out if there is a relationship between two different variables.</a:t>
            </a:r>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0" indent="0">
              <a:buNone/>
            </a:pPr>
            <a:endParaRPr lang="en-US" sz="2200" dirty="0"/>
          </a:p>
          <a:p>
            <a:pPr marL="457200" indent="-457200">
              <a:buAutoNum type="arabicPeriod"/>
            </a:pPr>
            <a:r>
              <a:rPr lang="en-US" sz="2200" dirty="0"/>
              <a:t>Female candidates took more loan than the male candidates and paid on time as well. </a:t>
            </a:r>
          </a:p>
          <a:p>
            <a:pPr marL="457200" indent="-457200">
              <a:buAutoNum type="arabicPeriod"/>
            </a:pPr>
            <a:r>
              <a:rPr lang="en-US" sz="2200" dirty="0"/>
              <a:t>There isn’t much difference between clients owning a car and having/ or not having payment difficulties. Same is the case with owning real estate as we see in visual 3. </a:t>
            </a:r>
          </a:p>
          <a:p>
            <a:pPr marL="0" indent="0">
              <a:buNone/>
            </a:pPr>
            <a:endParaRPr lang="hi-IN" sz="2200" dirty="0"/>
          </a:p>
        </p:txBody>
      </p:sp>
      <p:sp>
        <p:nvSpPr>
          <p:cNvPr id="4" name="Slide Number Placeholder 3">
            <a:extLst>
              <a:ext uri="{FF2B5EF4-FFF2-40B4-BE49-F238E27FC236}">
                <a16:creationId xmlns:a16="http://schemas.microsoft.com/office/drawing/2014/main" id="{1E7D73B2-6C83-1CD9-20EC-F6E75EB6F360}"/>
              </a:ext>
            </a:extLst>
          </p:cNvPr>
          <p:cNvSpPr>
            <a:spLocks noGrp="1"/>
          </p:cNvSpPr>
          <p:nvPr>
            <p:ph type="sldNum" sz="quarter" idx="12"/>
          </p:nvPr>
        </p:nvSpPr>
        <p:spPr/>
        <p:txBody>
          <a:bodyPr/>
          <a:lstStyle/>
          <a:p>
            <a:fld id="{D57F1E4F-1CFF-5643-939E-217C01CDF565}" type="slidenum">
              <a:rPr lang="en-US" smtClean="0"/>
              <a:pPr/>
              <a:t>20</a:t>
            </a:fld>
            <a:endParaRPr lang="en-US" dirty="0"/>
          </a:p>
        </p:txBody>
      </p:sp>
      <p:graphicFrame>
        <p:nvGraphicFramePr>
          <p:cNvPr id="5" name="Chart 4">
            <a:extLst>
              <a:ext uri="{FF2B5EF4-FFF2-40B4-BE49-F238E27FC236}">
                <a16:creationId xmlns:a16="http://schemas.microsoft.com/office/drawing/2014/main" id="{B3DF8D4D-4186-ED92-936E-832DA00811BE}"/>
              </a:ext>
            </a:extLst>
          </p:cNvPr>
          <p:cNvGraphicFramePr>
            <a:graphicFrameLocks/>
          </p:cNvGraphicFramePr>
          <p:nvPr>
            <p:extLst>
              <p:ext uri="{D42A27DB-BD31-4B8C-83A1-F6EECF244321}">
                <p14:modId xmlns:p14="http://schemas.microsoft.com/office/powerpoint/2010/main" val="1990023005"/>
              </p:ext>
            </p:extLst>
          </p:nvPr>
        </p:nvGraphicFramePr>
        <p:xfrm>
          <a:off x="790252" y="2089579"/>
          <a:ext cx="4399586" cy="2876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6342D4E1-037B-FA32-2A73-D879B4093071}"/>
              </a:ext>
            </a:extLst>
          </p:cNvPr>
          <p:cNvGraphicFramePr>
            <a:graphicFrameLocks/>
          </p:cNvGraphicFramePr>
          <p:nvPr>
            <p:extLst>
              <p:ext uri="{D42A27DB-BD31-4B8C-83A1-F6EECF244321}">
                <p14:modId xmlns:p14="http://schemas.microsoft.com/office/powerpoint/2010/main" val="267853889"/>
              </p:ext>
            </p:extLst>
          </p:nvPr>
        </p:nvGraphicFramePr>
        <p:xfrm>
          <a:off x="6423131" y="2089578"/>
          <a:ext cx="4154253" cy="277898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28423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17865E-F798-18C5-E3A2-CA723EC9AAE9}"/>
              </a:ext>
            </a:extLst>
          </p:cNvPr>
          <p:cNvSpPr>
            <a:spLocks noGrp="1"/>
          </p:cNvSpPr>
          <p:nvPr>
            <p:ph type="sldNum" sz="quarter" idx="12"/>
          </p:nvPr>
        </p:nvSpPr>
        <p:spPr/>
        <p:txBody>
          <a:bodyPr/>
          <a:lstStyle/>
          <a:p>
            <a:fld id="{D57F1E4F-1CFF-5643-939E-217C01CDF565}" type="slidenum">
              <a:rPr lang="en-US" smtClean="0"/>
              <a:pPr/>
              <a:t>21</a:t>
            </a:fld>
            <a:endParaRPr lang="en-US" dirty="0"/>
          </a:p>
        </p:txBody>
      </p:sp>
      <p:graphicFrame>
        <p:nvGraphicFramePr>
          <p:cNvPr id="5" name="Content Placeholder 4">
            <a:extLst>
              <a:ext uri="{FF2B5EF4-FFF2-40B4-BE49-F238E27FC236}">
                <a16:creationId xmlns:a16="http://schemas.microsoft.com/office/drawing/2014/main" id="{0B42C53C-9ACA-1E08-2DF1-D33032333A61}"/>
              </a:ext>
            </a:extLst>
          </p:cNvPr>
          <p:cNvGraphicFramePr>
            <a:graphicFrameLocks noGrp="1"/>
          </p:cNvGraphicFramePr>
          <p:nvPr>
            <p:ph idx="1"/>
            <p:extLst>
              <p:ext uri="{D42A27DB-BD31-4B8C-83A1-F6EECF244321}">
                <p14:modId xmlns:p14="http://schemas.microsoft.com/office/powerpoint/2010/main" val="1725464590"/>
              </p:ext>
            </p:extLst>
          </p:nvPr>
        </p:nvGraphicFramePr>
        <p:xfrm>
          <a:off x="352169" y="275666"/>
          <a:ext cx="4998308" cy="315333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5C4E7F7-0151-2F8D-D24B-EC4840E79C3E}"/>
              </a:ext>
            </a:extLst>
          </p:cNvPr>
          <p:cNvGraphicFramePr>
            <a:graphicFrameLocks/>
          </p:cNvGraphicFramePr>
          <p:nvPr>
            <p:extLst>
              <p:ext uri="{D42A27DB-BD31-4B8C-83A1-F6EECF244321}">
                <p14:modId xmlns:p14="http://schemas.microsoft.com/office/powerpoint/2010/main" val="2283771680"/>
              </p:ext>
            </p:extLst>
          </p:nvPr>
        </p:nvGraphicFramePr>
        <p:xfrm>
          <a:off x="6429633" y="364524"/>
          <a:ext cx="4592594" cy="26628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06BBE4E1-5CA2-439E-DED9-E8CE3CFFFDC6}"/>
              </a:ext>
            </a:extLst>
          </p:cNvPr>
          <p:cNvSpPr txBox="1"/>
          <p:nvPr/>
        </p:nvSpPr>
        <p:spPr>
          <a:xfrm>
            <a:off x="6429633" y="3038818"/>
            <a:ext cx="4999254" cy="369332"/>
          </a:xfrm>
          <a:prstGeom prst="rect">
            <a:avLst/>
          </a:prstGeom>
          <a:noFill/>
        </p:spPr>
        <p:txBody>
          <a:bodyPr wrap="none" rtlCol="0">
            <a:spAutoFit/>
          </a:bodyPr>
          <a:lstStyle/>
          <a:p>
            <a:r>
              <a:rPr lang="en-US" dirty="0"/>
              <a:t>Most people who applied for loan had 1-3 children.</a:t>
            </a:r>
            <a:endParaRPr lang="hi-IN" dirty="0"/>
          </a:p>
        </p:txBody>
      </p:sp>
      <p:graphicFrame>
        <p:nvGraphicFramePr>
          <p:cNvPr id="8" name="Chart 7">
            <a:extLst>
              <a:ext uri="{FF2B5EF4-FFF2-40B4-BE49-F238E27FC236}">
                <a16:creationId xmlns:a16="http://schemas.microsoft.com/office/drawing/2014/main" id="{0260EDF6-904E-3912-03C0-58ACF6195714}"/>
              </a:ext>
            </a:extLst>
          </p:cNvPr>
          <p:cNvGraphicFramePr>
            <a:graphicFrameLocks/>
          </p:cNvGraphicFramePr>
          <p:nvPr>
            <p:extLst>
              <p:ext uri="{D42A27DB-BD31-4B8C-83A1-F6EECF244321}">
                <p14:modId xmlns:p14="http://schemas.microsoft.com/office/powerpoint/2010/main" val="428574136"/>
              </p:ext>
            </p:extLst>
          </p:nvPr>
        </p:nvGraphicFramePr>
        <p:xfrm>
          <a:off x="630195" y="3428999"/>
          <a:ext cx="4818169" cy="2576385"/>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AE536B82-2B66-DF90-49B7-1E91FB34FB8D}"/>
              </a:ext>
            </a:extLst>
          </p:cNvPr>
          <p:cNvSpPr txBox="1"/>
          <p:nvPr/>
        </p:nvSpPr>
        <p:spPr>
          <a:xfrm>
            <a:off x="803189" y="5900046"/>
            <a:ext cx="4818169" cy="646331"/>
          </a:xfrm>
          <a:prstGeom prst="rect">
            <a:avLst/>
          </a:prstGeom>
          <a:noFill/>
        </p:spPr>
        <p:txBody>
          <a:bodyPr wrap="square" rtlCol="0">
            <a:spAutoFit/>
          </a:bodyPr>
          <a:lstStyle/>
          <a:p>
            <a:r>
              <a:rPr lang="en-US" dirty="0"/>
              <a:t>People living in co-op apartments and office apartments are less likely to be defaulters.</a:t>
            </a:r>
            <a:endParaRPr lang="hi-IN" dirty="0"/>
          </a:p>
        </p:txBody>
      </p:sp>
      <p:graphicFrame>
        <p:nvGraphicFramePr>
          <p:cNvPr id="10" name="Chart 9">
            <a:extLst>
              <a:ext uri="{FF2B5EF4-FFF2-40B4-BE49-F238E27FC236}">
                <a16:creationId xmlns:a16="http://schemas.microsoft.com/office/drawing/2014/main" id="{3B4529F0-B4D0-279B-7B5F-0A0D712415BB}"/>
              </a:ext>
            </a:extLst>
          </p:cNvPr>
          <p:cNvGraphicFramePr>
            <a:graphicFrameLocks/>
          </p:cNvGraphicFramePr>
          <p:nvPr>
            <p:extLst>
              <p:ext uri="{D42A27DB-BD31-4B8C-83A1-F6EECF244321}">
                <p14:modId xmlns:p14="http://schemas.microsoft.com/office/powerpoint/2010/main" val="529384058"/>
              </p:ext>
            </p:extLst>
          </p:nvPr>
        </p:nvGraphicFramePr>
        <p:xfrm>
          <a:off x="6429633" y="3476625"/>
          <a:ext cx="4818169" cy="2528759"/>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14366F25-A2EF-0B73-FE26-0A041A020A31}"/>
              </a:ext>
            </a:extLst>
          </p:cNvPr>
          <p:cNvSpPr txBox="1"/>
          <p:nvPr/>
        </p:nvSpPr>
        <p:spPr>
          <a:xfrm>
            <a:off x="6198970" y="6005384"/>
            <a:ext cx="5048832" cy="646331"/>
          </a:xfrm>
          <a:prstGeom prst="rect">
            <a:avLst/>
          </a:prstGeom>
          <a:noFill/>
        </p:spPr>
        <p:txBody>
          <a:bodyPr wrap="square" rtlCol="0">
            <a:spAutoFit/>
          </a:bodyPr>
          <a:lstStyle/>
          <a:p>
            <a:r>
              <a:rPr lang="en-US" dirty="0"/>
              <a:t>Loan applicants who have up to 4 members in family are more likely to pay back on time</a:t>
            </a:r>
            <a:endParaRPr lang="hi-IN" dirty="0"/>
          </a:p>
        </p:txBody>
      </p:sp>
    </p:spTree>
    <p:extLst>
      <p:ext uri="{BB962C8B-B14F-4D97-AF65-F5344CB8AC3E}">
        <p14:creationId xmlns:p14="http://schemas.microsoft.com/office/powerpoint/2010/main" val="668583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20BC2E-CA40-3E58-C5AA-2D6769DEB59C}"/>
              </a:ext>
            </a:extLst>
          </p:cNvPr>
          <p:cNvSpPr>
            <a:spLocks noGrp="1"/>
          </p:cNvSpPr>
          <p:nvPr>
            <p:ph idx="1"/>
          </p:nvPr>
        </p:nvSpPr>
        <p:spPr>
          <a:xfrm>
            <a:off x="685801" y="296563"/>
            <a:ext cx="10131425" cy="5494638"/>
          </a:xfrm>
        </p:spPr>
        <p:txBody>
          <a:bodyPr>
            <a:normAutofit/>
          </a:bodyPr>
          <a:lstStyle/>
          <a:p>
            <a:pPr marL="0" indent="0">
              <a:buNone/>
            </a:pPr>
            <a:r>
              <a:rPr lang="en-US" sz="2200" b="1" i="0" dirty="0">
                <a:effectLst/>
              </a:rPr>
              <a:t>Find the top 10 correlation for the Client with payment difficulties and all other cases (Target variable).</a:t>
            </a:r>
          </a:p>
          <a:p>
            <a:pPr marL="0" indent="0">
              <a:buNone/>
            </a:pPr>
            <a:endParaRPr lang="en-US" sz="2200"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hi-IN" sz="2200" b="1" dirty="0"/>
          </a:p>
        </p:txBody>
      </p:sp>
      <p:sp>
        <p:nvSpPr>
          <p:cNvPr id="2" name="Slide Number Placeholder 1">
            <a:extLst>
              <a:ext uri="{FF2B5EF4-FFF2-40B4-BE49-F238E27FC236}">
                <a16:creationId xmlns:a16="http://schemas.microsoft.com/office/drawing/2014/main" id="{DC6B8105-756C-009F-BFFA-254BD1566A4E}"/>
              </a:ext>
            </a:extLst>
          </p:cNvPr>
          <p:cNvSpPr>
            <a:spLocks noGrp="1"/>
          </p:cNvSpPr>
          <p:nvPr>
            <p:ph type="sldNum" sz="quarter" idx="12"/>
          </p:nvPr>
        </p:nvSpPr>
        <p:spPr/>
        <p:txBody>
          <a:bodyPr/>
          <a:lstStyle/>
          <a:p>
            <a:fld id="{D57F1E4F-1CFF-5643-939E-217C01CDF565}" type="slidenum">
              <a:rPr lang="en-US" smtClean="0"/>
              <a:pPr/>
              <a:t>22</a:t>
            </a:fld>
            <a:endParaRPr lang="en-US" dirty="0"/>
          </a:p>
        </p:txBody>
      </p:sp>
      <p:pic>
        <p:nvPicPr>
          <p:cNvPr id="6" name="Picture 5">
            <a:extLst>
              <a:ext uri="{FF2B5EF4-FFF2-40B4-BE49-F238E27FC236}">
                <a16:creationId xmlns:a16="http://schemas.microsoft.com/office/drawing/2014/main" id="{A1A00E36-5C73-C193-6C3F-E350BF871445}"/>
              </a:ext>
            </a:extLst>
          </p:cNvPr>
          <p:cNvPicPr>
            <a:picLocks noChangeAspect="1"/>
          </p:cNvPicPr>
          <p:nvPr/>
        </p:nvPicPr>
        <p:blipFill>
          <a:blip r:embed="rId2"/>
          <a:stretch>
            <a:fillRect/>
          </a:stretch>
        </p:blipFill>
        <p:spPr>
          <a:xfrm>
            <a:off x="685801" y="1567249"/>
            <a:ext cx="3873842" cy="3873842"/>
          </a:xfrm>
          <a:prstGeom prst="rect">
            <a:avLst/>
          </a:prstGeom>
        </p:spPr>
      </p:pic>
      <p:pic>
        <p:nvPicPr>
          <p:cNvPr id="8" name="Picture 7">
            <a:extLst>
              <a:ext uri="{FF2B5EF4-FFF2-40B4-BE49-F238E27FC236}">
                <a16:creationId xmlns:a16="http://schemas.microsoft.com/office/drawing/2014/main" id="{F9A0F2D3-DF8C-2612-3E12-4EF8DD70B9A3}"/>
              </a:ext>
            </a:extLst>
          </p:cNvPr>
          <p:cNvPicPr>
            <a:picLocks noChangeAspect="1"/>
          </p:cNvPicPr>
          <p:nvPr/>
        </p:nvPicPr>
        <p:blipFill>
          <a:blip r:embed="rId3"/>
          <a:stretch>
            <a:fillRect/>
          </a:stretch>
        </p:blipFill>
        <p:spPr>
          <a:xfrm>
            <a:off x="5998821" y="1567249"/>
            <a:ext cx="3873842" cy="3941606"/>
          </a:xfrm>
          <a:prstGeom prst="rect">
            <a:avLst/>
          </a:prstGeom>
        </p:spPr>
      </p:pic>
    </p:spTree>
    <p:extLst>
      <p:ext uri="{BB962C8B-B14F-4D97-AF65-F5344CB8AC3E}">
        <p14:creationId xmlns:p14="http://schemas.microsoft.com/office/powerpoint/2010/main" val="2454806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B07B7-A3BD-D707-EEB7-61628A1CBAEA}"/>
              </a:ext>
            </a:extLst>
          </p:cNvPr>
          <p:cNvSpPr>
            <a:spLocks noGrp="1"/>
          </p:cNvSpPr>
          <p:nvPr>
            <p:ph idx="1"/>
          </p:nvPr>
        </p:nvSpPr>
        <p:spPr>
          <a:xfrm>
            <a:off x="685801" y="543697"/>
            <a:ext cx="10131425" cy="5247503"/>
          </a:xfrm>
        </p:spPr>
        <p:txBody>
          <a:bodyPr>
            <a:noAutofit/>
          </a:bodyPr>
          <a:lstStyle/>
          <a:p>
            <a:r>
              <a:rPr lang="en-US" sz="2200" dirty="0"/>
              <a:t>Heatmap:</a:t>
            </a:r>
          </a:p>
          <a:p>
            <a:pPr marL="0" indent="0">
              <a:buNone/>
            </a:pPr>
            <a:r>
              <a:rPr lang="en-US" sz="2200" dirty="0"/>
              <a:t>I made 3 different heatmap to check the correlations with respect to the target variable. With 1 being directly correlated, 0 being not related and -1 being inversely related.</a:t>
            </a:r>
          </a:p>
          <a:p>
            <a:pPr marL="457200" indent="-457200">
              <a:buAutoNum type="arabicPeriod"/>
            </a:pPr>
            <a:r>
              <a:rPr lang="en-US" sz="2200" dirty="0"/>
              <a:t>CNT_CHILDREN being the most positively correlated with the target variable, this variable in days mentioned negatively and from the histogram plot, we inferred that there is likelihood to repay loan, if the number of children is less.</a:t>
            </a:r>
          </a:p>
          <a:p>
            <a:pPr marL="0" indent="0">
              <a:buNone/>
            </a:pPr>
            <a:r>
              <a:rPr lang="en-US" sz="2200" dirty="0"/>
              <a:t>2. There is neither positive nor negative relation, all other columns shows similar trend. The value came out to be almost equal to zero.</a:t>
            </a:r>
          </a:p>
          <a:p>
            <a:pPr marL="0" indent="0">
              <a:buNone/>
            </a:pPr>
            <a:r>
              <a:rPr lang="en-US" sz="2200" dirty="0"/>
              <a:t>3. There exist weak negative correlation between </a:t>
            </a:r>
            <a:r>
              <a:rPr lang="en-US" sz="2200" dirty="0" err="1"/>
              <a:t>ext_source</a:t>
            </a:r>
            <a:r>
              <a:rPr lang="en-US" sz="2200" dirty="0"/>
              <a:t> and target variable, so similar to that of </a:t>
            </a:r>
            <a:r>
              <a:rPr lang="en-US" sz="2200" dirty="0" err="1"/>
              <a:t>days_birth</a:t>
            </a:r>
            <a:r>
              <a:rPr lang="en-US" sz="2200" dirty="0"/>
              <a:t> variable, those applicants who has good score from external source tends to repay loan more.</a:t>
            </a:r>
            <a:endParaRPr lang="hi-IN" sz="2200" dirty="0"/>
          </a:p>
        </p:txBody>
      </p:sp>
      <p:sp>
        <p:nvSpPr>
          <p:cNvPr id="2" name="Slide Number Placeholder 1">
            <a:extLst>
              <a:ext uri="{FF2B5EF4-FFF2-40B4-BE49-F238E27FC236}">
                <a16:creationId xmlns:a16="http://schemas.microsoft.com/office/drawing/2014/main" id="{A06FE0D9-B7A1-C9B8-67F8-C7CA43301FB1}"/>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679833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D0B06-D0CF-2306-FDE7-6CF392B7B5F3}"/>
              </a:ext>
            </a:extLst>
          </p:cNvPr>
          <p:cNvSpPr>
            <a:spLocks noGrp="1"/>
          </p:cNvSpPr>
          <p:nvPr>
            <p:ph idx="1"/>
          </p:nvPr>
        </p:nvSpPr>
        <p:spPr>
          <a:xfrm>
            <a:off x="685801" y="383059"/>
            <a:ext cx="10131425" cy="5408141"/>
          </a:xfrm>
        </p:spPr>
        <p:txBody>
          <a:bodyPr>
            <a:normAutofit/>
          </a:bodyPr>
          <a:lstStyle/>
          <a:p>
            <a:pPr marL="0" indent="0">
              <a:buNone/>
            </a:pPr>
            <a:r>
              <a:rPr lang="en-US" sz="2200" b="1" i="0" dirty="0">
                <a:effectLst/>
              </a:rPr>
              <a:t>Include visualizations and summarize the most important results in the presentation.</a:t>
            </a:r>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en-US" sz="2200" b="1" dirty="0"/>
          </a:p>
          <a:p>
            <a:pPr marL="0" indent="0">
              <a:buNone/>
            </a:pPr>
            <a:endParaRPr lang="hi-IN" sz="2200" b="1" dirty="0"/>
          </a:p>
        </p:txBody>
      </p:sp>
      <p:pic>
        <p:nvPicPr>
          <p:cNvPr id="7" name="Picture 6">
            <a:extLst>
              <a:ext uri="{FF2B5EF4-FFF2-40B4-BE49-F238E27FC236}">
                <a16:creationId xmlns:a16="http://schemas.microsoft.com/office/drawing/2014/main" id="{ED4B0ABC-E033-817B-7B3D-FBAAA0F26F77}"/>
              </a:ext>
            </a:extLst>
          </p:cNvPr>
          <p:cNvPicPr>
            <a:picLocks noChangeAspect="1"/>
          </p:cNvPicPr>
          <p:nvPr/>
        </p:nvPicPr>
        <p:blipFill>
          <a:blip r:embed="rId2"/>
          <a:stretch>
            <a:fillRect/>
          </a:stretch>
        </p:blipFill>
        <p:spPr>
          <a:xfrm>
            <a:off x="5430537" y="981075"/>
            <a:ext cx="4667250" cy="2828925"/>
          </a:xfrm>
          <a:prstGeom prst="rect">
            <a:avLst/>
          </a:prstGeom>
        </p:spPr>
      </p:pic>
      <p:pic>
        <p:nvPicPr>
          <p:cNvPr id="9" name="Picture 8">
            <a:extLst>
              <a:ext uri="{FF2B5EF4-FFF2-40B4-BE49-F238E27FC236}">
                <a16:creationId xmlns:a16="http://schemas.microsoft.com/office/drawing/2014/main" id="{36937E98-5551-82BD-B178-08992BA53C23}"/>
              </a:ext>
            </a:extLst>
          </p:cNvPr>
          <p:cNvPicPr>
            <a:picLocks noChangeAspect="1"/>
          </p:cNvPicPr>
          <p:nvPr/>
        </p:nvPicPr>
        <p:blipFill>
          <a:blip r:embed="rId3"/>
          <a:stretch>
            <a:fillRect/>
          </a:stretch>
        </p:blipFill>
        <p:spPr>
          <a:xfrm>
            <a:off x="849012" y="4010025"/>
            <a:ext cx="4581525" cy="2771775"/>
          </a:xfrm>
          <a:prstGeom prst="rect">
            <a:avLst/>
          </a:prstGeom>
        </p:spPr>
      </p:pic>
      <p:pic>
        <p:nvPicPr>
          <p:cNvPr id="11" name="Picture 10">
            <a:extLst>
              <a:ext uri="{FF2B5EF4-FFF2-40B4-BE49-F238E27FC236}">
                <a16:creationId xmlns:a16="http://schemas.microsoft.com/office/drawing/2014/main" id="{1E291EB8-5CF0-0BDC-F573-345E7995E97F}"/>
              </a:ext>
            </a:extLst>
          </p:cNvPr>
          <p:cNvPicPr>
            <a:picLocks noChangeAspect="1"/>
          </p:cNvPicPr>
          <p:nvPr/>
        </p:nvPicPr>
        <p:blipFill>
          <a:blip r:embed="rId4"/>
          <a:stretch>
            <a:fillRect/>
          </a:stretch>
        </p:blipFill>
        <p:spPr>
          <a:xfrm>
            <a:off x="6188076" y="3952875"/>
            <a:ext cx="4629150" cy="2828925"/>
          </a:xfrm>
          <a:prstGeom prst="rect">
            <a:avLst/>
          </a:prstGeom>
        </p:spPr>
      </p:pic>
      <p:pic>
        <p:nvPicPr>
          <p:cNvPr id="13" name="Picture 12">
            <a:extLst>
              <a:ext uri="{FF2B5EF4-FFF2-40B4-BE49-F238E27FC236}">
                <a16:creationId xmlns:a16="http://schemas.microsoft.com/office/drawing/2014/main" id="{CE187650-8577-0A17-29A7-D5BDC54BAE2C}"/>
              </a:ext>
            </a:extLst>
          </p:cNvPr>
          <p:cNvPicPr>
            <a:picLocks noChangeAspect="1"/>
          </p:cNvPicPr>
          <p:nvPr/>
        </p:nvPicPr>
        <p:blipFill>
          <a:blip r:embed="rId5"/>
          <a:stretch>
            <a:fillRect/>
          </a:stretch>
        </p:blipFill>
        <p:spPr>
          <a:xfrm>
            <a:off x="1176982" y="1085850"/>
            <a:ext cx="3762375" cy="2724150"/>
          </a:xfrm>
          <a:prstGeom prst="rect">
            <a:avLst/>
          </a:prstGeom>
        </p:spPr>
      </p:pic>
      <p:sp>
        <p:nvSpPr>
          <p:cNvPr id="2" name="Slide Number Placeholder 1">
            <a:extLst>
              <a:ext uri="{FF2B5EF4-FFF2-40B4-BE49-F238E27FC236}">
                <a16:creationId xmlns:a16="http://schemas.microsoft.com/office/drawing/2014/main" id="{979E5D88-62F7-092D-F815-01C94C37CB98}"/>
              </a:ext>
            </a:extLst>
          </p:cNvPr>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8442335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43730D4-075E-CB38-14AC-6309AF21C218}"/>
              </a:ext>
            </a:extLst>
          </p:cNvPr>
          <p:cNvPicPr>
            <a:picLocks noGrp="1" noChangeAspect="1"/>
          </p:cNvPicPr>
          <p:nvPr>
            <p:ph idx="1"/>
          </p:nvPr>
        </p:nvPicPr>
        <p:blipFill>
          <a:blip r:embed="rId2"/>
          <a:stretch>
            <a:fillRect/>
          </a:stretch>
        </p:blipFill>
        <p:spPr>
          <a:xfrm>
            <a:off x="881019" y="418950"/>
            <a:ext cx="4600575" cy="2819400"/>
          </a:xfrm>
        </p:spPr>
      </p:pic>
      <p:pic>
        <p:nvPicPr>
          <p:cNvPr id="7" name="Picture 6">
            <a:extLst>
              <a:ext uri="{FF2B5EF4-FFF2-40B4-BE49-F238E27FC236}">
                <a16:creationId xmlns:a16="http://schemas.microsoft.com/office/drawing/2014/main" id="{D64648FC-DE76-7419-A3B0-118655FF43D5}"/>
              </a:ext>
            </a:extLst>
          </p:cNvPr>
          <p:cNvPicPr>
            <a:picLocks noChangeAspect="1"/>
          </p:cNvPicPr>
          <p:nvPr/>
        </p:nvPicPr>
        <p:blipFill>
          <a:blip r:embed="rId3"/>
          <a:stretch>
            <a:fillRect/>
          </a:stretch>
        </p:blipFill>
        <p:spPr>
          <a:xfrm>
            <a:off x="6390631" y="447525"/>
            <a:ext cx="4600575" cy="2762250"/>
          </a:xfrm>
          <a:prstGeom prst="rect">
            <a:avLst/>
          </a:prstGeom>
        </p:spPr>
      </p:pic>
      <p:pic>
        <p:nvPicPr>
          <p:cNvPr id="9" name="Picture 8">
            <a:extLst>
              <a:ext uri="{FF2B5EF4-FFF2-40B4-BE49-F238E27FC236}">
                <a16:creationId xmlns:a16="http://schemas.microsoft.com/office/drawing/2014/main" id="{AECD7E89-06AF-ECD1-9BC5-EA1B98A45412}"/>
              </a:ext>
            </a:extLst>
          </p:cNvPr>
          <p:cNvPicPr>
            <a:picLocks noChangeAspect="1"/>
          </p:cNvPicPr>
          <p:nvPr/>
        </p:nvPicPr>
        <p:blipFill>
          <a:blip r:embed="rId4"/>
          <a:stretch>
            <a:fillRect/>
          </a:stretch>
        </p:blipFill>
        <p:spPr>
          <a:xfrm>
            <a:off x="3262184" y="3619651"/>
            <a:ext cx="5280629" cy="3028284"/>
          </a:xfrm>
          <a:prstGeom prst="rect">
            <a:avLst/>
          </a:prstGeom>
        </p:spPr>
      </p:pic>
      <p:sp>
        <p:nvSpPr>
          <p:cNvPr id="2" name="Slide Number Placeholder 1">
            <a:extLst>
              <a:ext uri="{FF2B5EF4-FFF2-40B4-BE49-F238E27FC236}">
                <a16:creationId xmlns:a16="http://schemas.microsoft.com/office/drawing/2014/main" id="{DD7ADDC3-6A10-9707-B338-348343090E99}"/>
              </a:ext>
            </a:extLst>
          </p:cNvPr>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3552314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A505-771E-54AE-A720-E731EDCD6CF6}"/>
              </a:ext>
            </a:extLst>
          </p:cNvPr>
          <p:cNvSpPr>
            <a:spLocks noGrp="1"/>
          </p:cNvSpPr>
          <p:nvPr>
            <p:ph type="title"/>
          </p:nvPr>
        </p:nvSpPr>
        <p:spPr/>
        <p:txBody>
          <a:bodyPr/>
          <a:lstStyle/>
          <a:p>
            <a:r>
              <a:rPr lang="en-US" dirty="0"/>
              <a:t>RESULTS</a:t>
            </a:r>
            <a:endParaRPr lang="hi-IN" dirty="0"/>
          </a:p>
        </p:txBody>
      </p:sp>
      <p:sp>
        <p:nvSpPr>
          <p:cNvPr id="3" name="Content Placeholder 2">
            <a:extLst>
              <a:ext uri="{FF2B5EF4-FFF2-40B4-BE49-F238E27FC236}">
                <a16:creationId xmlns:a16="http://schemas.microsoft.com/office/drawing/2014/main" id="{1CD635DB-5D62-6839-EB42-090F3570142B}"/>
              </a:ext>
            </a:extLst>
          </p:cNvPr>
          <p:cNvSpPr>
            <a:spLocks noGrp="1"/>
          </p:cNvSpPr>
          <p:nvPr>
            <p:ph idx="1"/>
          </p:nvPr>
        </p:nvSpPr>
        <p:spPr/>
        <p:txBody>
          <a:bodyPr>
            <a:normAutofit fontScale="92500" lnSpcReduction="10000"/>
          </a:bodyPr>
          <a:lstStyle/>
          <a:p>
            <a:r>
              <a:rPr lang="en-US" sz="2200" dirty="0"/>
              <a:t>Identified the applicants who may have difficulty paying their installments, based on the dataset given.</a:t>
            </a:r>
          </a:p>
          <a:p>
            <a:r>
              <a:rPr lang="en-US" sz="2200" dirty="0"/>
              <a:t>Applied EDA in this real business case scenario.</a:t>
            </a:r>
          </a:p>
          <a:p>
            <a:r>
              <a:rPr lang="en-US" sz="2200" dirty="0"/>
              <a:t>Identified the missing data, outliers and data imbalance in a huge dataset given.</a:t>
            </a:r>
          </a:p>
          <a:p>
            <a:r>
              <a:rPr lang="en-US" sz="2200" dirty="0"/>
              <a:t>Visualized the huge dataset in the form of charts, graphs for better understanding. </a:t>
            </a:r>
          </a:p>
          <a:p>
            <a:r>
              <a:rPr lang="en-US" sz="2200" dirty="0"/>
              <a:t>We saw that majority of the applicants were unaccompanied , that is came alone.</a:t>
            </a:r>
          </a:p>
          <a:p>
            <a:r>
              <a:rPr lang="en-US" sz="2200" dirty="0"/>
              <a:t>Also, we saw that most of the applicants lived in house/apartment, or are married, belong to working class paid on time.</a:t>
            </a:r>
          </a:p>
          <a:p>
            <a:r>
              <a:rPr lang="en-US" sz="2200" dirty="0"/>
              <a:t>Payment difficulty arises with people who are widow and have a civil marriage, are unemployed with lower education, have more than 5 children. </a:t>
            </a:r>
            <a:endParaRPr lang="hi-IN" sz="2200" dirty="0"/>
          </a:p>
        </p:txBody>
      </p:sp>
      <p:sp>
        <p:nvSpPr>
          <p:cNvPr id="4" name="Slide Number Placeholder 3">
            <a:extLst>
              <a:ext uri="{FF2B5EF4-FFF2-40B4-BE49-F238E27FC236}">
                <a16:creationId xmlns:a16="http://schemas.microsoft.com/office/drawing/2014/main" id="{388DBD85-919E-416F-7239-C236DB10999B}"/>
              </a:ext>
            </a:extLst>
          </p:cNvPr>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387143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96F5E-929D-ADAA-D611-BB266AA5BB41}"/>
              </a:ext>
            </a:extLst>
          </p:cNvPr>
          <p:cNvSpPr>
            <a:spLocks noGrp="1"/>
          </p:cNvSpPr>
          <p:nvPr>
            <p:ph idx="1"/>
          </p:nvPr>
        </p:nvSpPr>
        <p:spPr>
          <a:xfrm>
            <a:off x="685801" y="1309817"/>
            <a:ext cx="10131425" cy="4481384"/>
          </a:xfrm>
        </p:spPr>
        <p:txBody>
          <a:bodyPr>
            <a:normAutofit/>
          </a:bodyPr>
          <a:lstStyle/>
          <a:p>
            <a:r>
              <a:rPr lang="en-US" sz="2200" dirty="0"/>
              <a:t>We also saw that female candidates were the ones who paid back on time, unlike male applicants who had payment difficulty.</a:t>
            </a:r>
          </a:p>
          <a:p>
            <a:r>
              <a:rPr lang="en-US" sz="2200" dirty="0"/>
              <a:t>We also analyzed columns OWN_CAR and OWN_REALTY for applicants who have their own car or real estate and inferred that there was no direct relation of whether they will pay on time or not. </a:t>
            </a:r>
          </a:p>
          <a:p>
            <a:r>
              <a:rPr lang="en-US" sz="2200" dirty="0"/>
              <a:t>Through columns target v/s housing type, we analyzed that a major chunk of applicants live in house/ apartment. The clients who face payment difficulty are the ones who live with parents or in rented apartments.  </a:t>
            </a:r>
            <a:endParaRPr lang="hi-IN" sz="2200" dirty="0"/>
          </a:p>
        </p:txBody>
      </p:sp>
      <p:sp>
        <p:nvSpPr>
          <p:cNvPr id="4" name="Slide Number Placeholder 3">
            <a:extLst>
              <a:ext uri="{FF2B5EF4-FFF2-40B4-BE49-F238E27FC236}">
                <a16:creationId xmlns:a16="http://schemas.microsoft.com/office/drawing/2014/main" id="{36E10524-8E70-22C2-475B-6CBD86D8445A}"/>
              </a:ext>
            </a:extLst>
          </p:cNvPr>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2288834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74B1AF-52CD-2D19-01E9-555DC940A16F}"/>
              </a:ext>
            </a:extLst>
          </p:cNvPr>
          <p:cNvSpPr/>
          <p:nvPr/>
        </p:nvSpPr>
        <p:spPr>
          <a:xfrm>
            <a:off x="3620530" y="2967334"/>
            <a:ext cx="4290841" cy="1015663"/>
          </a:xfrm>
          <a:prstGeom prst="rect">
            <a:avLst/>
          </a:prstGeom>
          <a:noFill/>
        </p:spPr>
        <p:txBody>
          <a:bodyPr wrap="square" lIns="91440" tIns="45720" rIns="91440" bIns="45720">
            <a:spAutoFit/>
          </a:bodyPr>
          <a:lstStyle/>
          <a:p>
            <a:pPr algn="ctr"/>
            <a:r>
              <a:rPr lang="en-US" sz="6000" b="1" cap="none" spc="0" dirty="0">
                <a:ln w="22225">
                  <a:solidFill>
                    <a:schemeClr val="accent2"/>
                  </a:solidFill>
                  <a:prstDash val="solid"/>
                </a:ln>
                <a:solidFill>
                  <a:schemeClr val="accent2">
                    <a:lumMod val="40000"/>
                    <a:lumOff val="60000"/>
                  </a:schemeClr>
                </a:solidFill>
                <a:effectLst/>
              </a:rPr>
              <a:t>THANK YOU</a:t>
            </a:r>
          </a:p>
        </p:txBody>
      </p:sp>
      <p:sp>
        <p:nvSpPr>
          <p:cNvPr id="2" name="Slide Number Placeholder 1">
            <a:extLst>
              <a:ext uri="{FF2B5EF4-FFF2-40B4-BE49-F238E27FC236}">
                <a16:creationId xmlns:a16="http://schemas.microsoft.com/office/drawing/2014/main" id="{280A27DC-2DE7-9615-5BC8-3BE19C147081}"/>
              </a:ext>
            </a:extLst>
          </p:cNvPr>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016182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C82339-8A56-0E40-46E6-42EA06A7CCE6}"/>
              </a:ext>
            </a:extLst>
          </p:cNvPr>
          <p:cNvSpPr>
            <a:spLocks noGrp="1"/>
          </p:cNvSpPr>
          <p:nvPr>
            <p:ph idx="1"/>
          </p:nvPr>
        </p:nvSpPr>
        <p:spPr>
          <a:xfrm>
            <a:off x="685801" y="543697"/>
            <a:ext cx="10131425" cy="5247503"/>
          </a:xfrm>
        </p:spPr>
        <p:txBody>
          <a:bodyPr/>
          <a:lstStyle/>
          <a:p>
            <a:pPr marL="0" indent="0">
              <a:buNone/>
            </a:pPr>
            <a:r>
              <a:rPr lang="en-US" sz="2200" dirty="0"/>
              <a:t>At the point when the organization gets a loan application, the organization needs to decide for loan approval based on the applicant’s profile. </a:t>
            </a:r>
            <a:r>
              <a:rPr lang="en-US" sz="2200" b="0" i="0" dirty="0">
                <a:solidFill>
                  <a:schemeClr val="tx1">
                    <a:lumMod val="95000"/>
                  </a:schemeClr>
                </a:solidFill>
                <a:effectLst/>
              </a:rPr>
              <a:t>Two types of risks are associated with the bank’s decision:</a:t>
            </a:r>
          </a:p>
          <a:p>
            <a:pPr marL="0" indent="0">
              <a:buNone/>
            </a:pPr>
            <a:endParaRPr lang="en-US" sz="2200" dirty="0">
              <a:solidFill>
                <a:schemeClr val="tx1">
                  <a:lumMod val="95000"/>
                </a:schemeClr>
              </a:solidFill>
            </a:endParaRPr>
          </a:p>
          <a:p>
            <a:pPr>
              <a:buFont typeface="Wingdings" panose="05000000000000000000" pitchFamily="2" charset="2"/>
              <a:buChar char="Ø"/>
            </a:pPr>
            <a:r>
              <a:rPr lang="en-US" sz="2200" dirty="0">
                <a:solidFill>
                  <a:schemeClr val="tx1">
                    <a:lumMod val="95000"/>
                  </a:schemeClr>
                </a:solidFill>
              </a:rPr>
              <a:t>In the event that the candidate is probably going to reimburse the loan, then not approving the loan results in a loss of business to the company.</a:t>
            </a:r>
          </a:p>
          <a:p>
            <a:pPr>
              <a:buFont typeface="Wingdings" panose="05000000000000000000" pitchFamily="2" charset="2"/>
              <a:buChar char="Ø"/>
            </a:pPr>
            <a:endParaRPr lang="en-US" sz="2200" dirty="0">
              <a:solidFill>
                <a:schemeClr val="tx1">
                  <a:lumMod val="95000"/>
                </a:schemeClr>
              </a:solidFill>
            </a:endParaRPr>
          </a:p>
          <a:p>
            <a:pPr>
              <a:buFont typeface="Wingdings" panose="05000000000000000000" pitchFamily="2" charset="2"/>
              <a:buChar char="Ø"/>
            </a:pPr>
            <a:r>
              <a:rPr lang="en-US" sz="2200" dirty="0">
                <a:solidFill>
                  <a:schemeClr val="tx1">
                    <a:lumMod val="95000"/>
                  </a:schemeClr>
                </a:solidFill>
              </a:rPr>
              <a:t>In the event that the candidate isn't probably going to reimburse the loan, for example he/she is probably going to default, then, at that point, approving the loan may lead to a financial loss for the company.</a:t>
            </a:r>
          </a:p>
          <a:p>
            <a:pPr marL="0" indent="0">
              <a:buNone/>
            </a:pPr>
            <a:endParaRPr lang="en-US" dirty="0"/>
          </a:p>
          <a:p>
            <a:pPr marL="0" indent="0">
              <a:buNone/>
            </a:pPr>
            <a:endParaRPr lang="en-US" dirty="0"/>
          </a:p>
        </p:txBody>
      </p:sp>
      <p:sp>
        <p:nvSpPr>
          <p:cNvPr id="2" name="Slide Number Placeholder 1">
            <a:extLst>
              <a:ext uri="{FF2B5EF4-FFF2-40B4-BE49-F238E27FC236}">
                <a16:creationId xmlns:a16="http://schemas.microsoft.com/office/drawing/2014/main" id="{23629E45-B734-8481-9840-F40CA5C01FE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14548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D0B1E6-607C-56E9-E150-DC4F67ED18CD}"/>
              </a:ext>
            </a:extLst>
          </p:cNvPr>
          <p:cNvSpPr>
            <a:spLocks noGrp="1"/>
          </p:cNvSpPr>
          <p:nvPr>
            <p:ph idx="1"/>
          </p:nvPr>
        </p:nvSpPr>
        <p:spPr>
          <a:xfrm>
            <a:off x="1030287" y="780535"/>
            <a:ext cx="10131425" cy="5099222"/>
          </a:xfrm>
        </p:spPr>
        <p:txBody>
          <a:bodyPr>
            <a:normAutofit/>
          </a:bodyPr>
          <a:lstStyle/>
          <a:p>
            <a:pPr marL="0" indent="0">
              <a:buNone/>
            </a:pPr>
            <a:r>
              <a:rPr lang="en-US" sz="2200" dirty="0">
                <a:solidFill>
                  <a:schemeClr val="tx1">
                    <a:lumMod val="95000"/>
                  </a:schemeClr>
                </a:solidFill>
              </a:rPr>
              <a:t>At the point when a client applies for a loan, there are four sorts of choices that could be taken by the client/organization:</a:t>
            </a:r>
          </a:p>
          <a:p>
            <a:pPr>
              <a:buFont typeface="Wingdings" panose="05000000000000000000" pitchFamily="2" charset="2"/>
              <a:buChar char="Ø"/>
            </a:pPr>
            <a:r>
              <a:rPr lang="en-US" sz="2200" b="1" i="0" dirty="0">
                <a:solidFill>
                  <a:schemeClr val="tx1">
                    <a:lumMod val="95000"/>
                  </a:schemeClr>
                </a:solidFill>
                <a:effectLst/>
              </a:rPr>
              <a:t>Approved: </a:t>
            </a:r>
            <a:r>
              <a:rPr lang="en-US" sz="2200" b="0" i="0" dirty="0">
                <a:solidFill>
                  <a:schemeClr val="tx1">
                    <a:lumMod val="95000"/>
                  </a:schemeClr>
                </a:solidFill>
                <a:effectLst/>
              </a:rPr>
              <a:t>The company has approved loan application</a:t>
            </a:r>
          </a:p>
          <a:p>
            <a:pPr>
              <a:buFont typeface="Wingdings" panose="05000000000000000000" pitchFamily="2" charset="2"/>
              <a:buChar char="Ø"/>
            </a:pPr>
            <a:r>
              <a:rPr lang="en-US" sz="2200" b="1" dirty="0">
                <a:solidFill>
                  <a:schemeClr val="tx1">
                    <a:lumMod val="95000"/>
                  </a:schemeClr>
                </a:solidFill>
              </a:rPr>
              <a:t>Cancelled</a:t>
            </a:r>
            <a:r>
              <a:rPr lang="en-US" sz="2200" dirty="0">
                <a:solidFill>
                  <a:schemeClr val="tx1">
                    <a:lumMod val="95000"/>
                  </a:schemeClr>
                </a:solidFill>
              </a:rPr>
              <a:t>: The client dropped the application at some point during approval. Either the client changed her/his mind about the loan or in some cases due to a higher risk of the client he received worse pricing which he did not want.</a:t>
            </a:r>
          </a:p>
          <a:p>
            <a:pPr>
              <a:buFont typeface="Wingdings" panose="05000000000000000000" pitchFamily="2" charset="2"/>
              <a:buChar char="Ø"/>
            </a:pPr>
            <a:r>
              <a:rPr lang="en-US" sz="2200" b="1" dirty="0">
                <a:solidFill>
                  <a:schemeClr val="tx1">
                    <a:lumMod val="95000"/>
                  </a:schemeClr>
                </a:solidFill>
              </a:rPr>
              <a:t>Refused</a:t>
            </a:r>
            <a:r>
              <a:rPr lang="en-US" sz="2200" dirty="0">
                <a:solidFill>
                  <a:schemeClr val="tx1">
                    <a:lumMod val="95000"/>
                  </a:schemeClr>
                </a:solidFill>
              </a:rPr>
              <a:t>: The organization had dismissed the loan (in light of the fact that the client doesn't meet their prerequisites and so on).</a:t>
            </a:r>
          </a:p>
          <a:p>
            <a:pPr>
              <a:buFont typeface="Wingdings" panose="05000000000000000000" pitchFamily="2" charset="2"/>
              <a:buChar char="Ø"/>
            </a:pPr>
            <a:r>
              <a:rPr lang="en-US" sz="2200" b="1" dirty="0">
                <a:solidFill>
                  <a:schemeClr val="tx1">
                    <a:lumMod val="95000"/>
                  </a:schemeClr>
                </a:solidFill>
              </a:rPr>
              <a:t>Unused Offer</a:t>
            </a:r>
            <a:r>
              <a:rPr lang="en-US" sz="2200" dirty="0">
                <a:solidFill>
                  <a:schemeClr val="tx1">
                    <a:lumMod val="95000"/>
                  </a:schemeClr>
                </a:solidFill>
              </a:rPr>
              <a:t>: Loan has been dropped by the client yet on different stages of the process.</a:t>
            </a:r>
          </a:p>
          <a:p>
            <a:pPr marL="0" indent="0">
              <a:buNone/>
            </a:pPr>
            <a:r>
              <a:rPr lang="en-US" sz="2200" b="0" i="0" dirty="0">
                <a:solidFill>
                  <a:schemeClr val="tx1">
                    <a:lumMod val="95000"/>
                  </a:schemeClr>
                </a:solidFill>
                <a:effectLst/>
              </a:rPr>
              <a:t>We will use EDA to understand how consumer attributes and loan attributes influence the tendency of default.</a:t>
            </a:r>
            <a:endParaRPr lang="hi-IN" sz="2200" dirty="0">
              <a:solidFill>
                <a:schemeClr val="tx1">
                  <a:lumMod val="95000"/>
                </a:schemeClr>
              </a:solidFill>
            </a:endParaRPr>
          </a:p>
        </p:txBody>
      </p:sp>
      <p:sp>
        <p:nvSpPr>
          <p:cNvPr id="2" name="Slide Number Placeholder 1">
            <a:extLst>
              <a:ext uri="{FF2B5EF4-FFF2-40B4-BE49-F238E27FC236}">
                <a16:creationId xmlns:a16="http://schemas.microsoft.com/office/drawing/2014/main" id="{ADE38EBB-F5CA-3777-A400-058BCCF2364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4187393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65127-CA5D-B2EC-8C1F-71FF9E7190F5}"/>
              </a:ext>
            </a:extLst>
          </p:cNvPr>
          <p:cNvSpPr>
            <a:spLocks noGrp="1"/>
          </p:cNvSpPr>
          <p:nvPr>
            <p:ph type="title"/>
          </p:nvPr>
        </p:nvSpPr>
        <p:spPr>
          <a:xfrm>
            <a:off x="463379" y="338666"/>
            <a:ext cx="10131425" cy="958793"/>
          </a:xfrm>
        </p:spPr>
        <p:txBody>
          <a:bodyPr/>
          <a:lstStyle/>
          <a:p>
            <a:r>
              <a:rPr lang="en-US" dirty="0"/>
              <a:t>APPROACH</a:t>
            </a:r>
            <a:endParaRPr lang="hi-IN" dirty="0"/>
          </a:p>
        </p:txBody>
      </p:sp>
      <p:sp>
        <p:nvSpPr>
          <p:cNvPr id="3" name="Content Placeholder 2">
            <a:extLst>
              <a:ext uri="{FF2B5EF4-FFF2-40B4-BE49-F238E27FC236}">
                <a16:creationId xmlns:a16="http://schemas.microsoft.com/office/drawing/2014/main" id="{76B30815-EAAB-E85F-2E7F-70FED29805D6}"/>
              </a:ext>
            </a:extLst>
          </p:cNvPr>
          <p:cNvSpPr>
            <a:spLocks noGrp="1"/>
          </p:cNvSpPr>
          <p:nvPr>
            <p:ph idx="1"/>
          </p:nvPr>
        </p:nvSpPr>
        <p:spPr>
          <a:xfrm>
            <a:off x="568411" y="1136823"/>
            <a:ext cx="10248815" cy="4654378"/>
          </a:xfrm>
        </p:spPr>
        <p:txBody>
          <a:bodyPr>
            <a:normAutofit/>
          </a:bodyPr>
          <a:lstStyle/>
          <a:p>
            <a:pPr marL="0" indent="0">
              <a:buNone/>
            </a:pPr>
            <a:r>
              <a:rPr lang="en-US" sz="2200" b="1" dirty="0"/>
              <a:t>Present the overall approach of the analysis. Mention the problem statement &amp; the analysis approach briefly.</a:t>
            </a:r>
          </a:p>
          <a:p>
            <a:pPr marL="0" indent="0">
              <a:buNone/>
            </a:pPr>
            <a:r>
              <a:rPr lang="en-US" sz="2200" b="1" dirty="0">
                <a:solidFill>
                  <a:schemeClr val="tx1">
                    <a:lumMod val="95000"/>
                  </a:schemeClr>
                </a:solidFill>
              </a:rPr>
              <a:t> Problem Statement </a:t>
            </a:r>
            <a:r>
              <a:rPr lang="en-US" sz="2200" dirty="0">
                <a:solidFill>
                  <a:schemeClr val="tx1">
                    <a:lumMod val="95000"/>
                  </a:schemeClr>
                </a:solidFill>
              </a:rPr>
              <a:t>: </a:t>
            </a:r>
            <a:r>
              <a:rPr lang="en-US" sz="2200" kern="100" dirty="0">
                <a:solidFill>
                  <a:schemeClr val="tx1">
                    <a:lumMod val="95000"/>
                  </a:schemeClr>
                </a:solidFill>
                <a:effectLst/>
                <a:ea typeface="Calibri" panose="020F0502020204030204" pitchFamily="34" charset="0"/>
                <a:cs typeface="Mangal" panose="02040503050203030202" pitchFamily="18" charset="0"/>
              </a:rPr>
              <a:t>This case study aims to recognize patterns which indicate if a client experiences any issues paying their installments which might be utilized for taking actions such as denying the loan, reducing the amount of loan, lending at a higher interest rate to risky applicants, and so on. This will guarantee that the consumers capable of repaying the loan are not rejected. </a:t>
            </a:r>
          </a:p>
          <a:p>
            <a:pPr marL="0" indent="0">
              <a:buNone/>
            </a:pPr>
            <a:r>
              <a:rPr lang="en-US" sz="2200" kern="100" dirty="0">
                <a:solidFill>
                  <a:schemeClr val="tx1">
                    <a:lumMod val="95000"/>
                  </a:schemeClr>
                </a:solidFill>
                <a:effectLst/>
                <a:ea typeface="Calibri" panose="020F0502020204030204" pitchFamily="34" charset="0"/>
                <a:cs typeface="Mangal" panose="02040503050203030202" pitchFamily="18" charset="0"/>
              </a:rPr>
              <a:t>In other words, the company wants to understand the driving factors (or driver variables) behind loan default, i.e. the variables which are strong signs of default. </a:t>
            </a:r>
          </a:p>
          <a:p>
            <a:pPr marL="0" indent="0">
              <a:buNone/>
            </a:pPr>
            <a:endParaRPr lang="en-US" dirty="0"/>
          </a:p>
          <a:p>
            <a:pPr marL="0" indent="0">
              <a:buNone/>
            </a:pPr>
            <a:endParaRPr lang="en-US" dirty="0"/>
          </a:p>
          <a:p>
            <a:pPr marL="0" indent="0">
              <a:buNone/>
            </a:pPr>
            <a:endParaRPr lang="hi-IN" dirty="0"/>
          </a:p>
        </p:txBody>
      </p:sp>
      <p:pic>
        <p:nvPicPr>
          <p:cNvPr id="5" name="Picture 4">
            <a:extLst>
              <a:ext uri="{FF2B5EF4-FFF2-40B4-BE49-F238E27FC236}">
                <a16:creationId xmlns:a16="http://schemas.microsoft.com/office/drawing/2014/main" id="{79F7DB99-9468-C6BF-DBBB-F6EC36B043B0}"/>
              </a:ext>
            </a:extLst>
          </p:cNvPr>
          <p:cNvPicPr>
            <a:picLocks noChangeAspect="1"/>
          </p:cNvPicPr>
          <p:nvPr/>
        </p:nvPicPr>
        <p:blipFill>
          <a:blip r:embed="rId2"/>
          <a:stretch>
            <a:fillRect/>
          </a:stretch>
        </p:blipFill>
        <p:spPr>
          <a:xfrm>
            <a:off x="3952875" y="4489985"/>
            <a:ext cx="2143125" cy="2143125"/>
          </a:xfrm>
          <a:prstGeom prst="rect">
            <a:avLst/>
          </a:prstGeom>
        </p:spPr>
      </p:pic>
      <p:sp>
        <p:nvSpPr>
          <p:cNvPr id="4" name="Slide Number Placeholder 3">
            <a:extLst>
              <a:ext uri="{FF2B5EF4-FFF2-40B4-BE49-F238E27FC236}">
                <a16:creationId xmlns:a16="http://schemas.microsoft.com/office/drawing/2014/main" id="{27BA0DE2-C923-6CEE-1655-8857583A500B}"/>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9189279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18F2CC-5A9A-131D-35D3-16C1B12F4624}"/>
              </a:ext>
            </a:extLst>
          </p:cNvPr>
          <p:cNvSpPr>
            <a:spLocks noGrp="1"/>
          </p:cNvSpPr>
          <p:nvPr>
            <p:ph idx="1"/>
          </p:nvPr>
        </p:nvSpPr>
        <p:spPr>
          <a:xfrm>
            <a:off x="685801" y="593125"/>
            <a:ext cx="10131425" cy="5198076"/>
          </a:xfrm>
        </p:spPr>
        <p:txBody>
          <a:bodyPr/>
          <a:lstStyle/>
          <a:p>
            <a:pPr marL="0" indent="0">
              <a:lnSpc>
                <a:spcPct val="107000"/>
              </a:lnSpc>
              <a:spcAft>
                <a:spcPts val="800"/>
              </a:spcAft>
              <a:buNone/>
            </a:pPr>
            <a:r>
              <a:rPr lang="en-US" sz="2000" kern="100" dirty="0">
                <a:solidFill>
                  <a:schemeClr val="tx1">
                    <a:lumMod val="95000"/>
                  </a:schemeClr>
                </a:solidFill>
                <a:effectLst/>
                <a:ea typeface="Calibri" panose="020F0502020204030204" pitchFamily="34" charset="0"/>
                <a:cs typeface="Mangal" panose="02040503050203030202" pitchFamily="18" charset="0"/>
              </a:rPr>
              <a:t>The dataset given contains the information about the loan application at the time of applying for the loan. It contains two sorts of situations:</a:t>
            </a:r>
          </a:p>
          <a:p>
            <a:pPr lvl="0">
              <a:lnSpc>
                <a:spcPct val="107000"/>
              </a:lnSpc>
              <a:buFont typeface="Wingdings" panose="05000000000000000000" pitchFamily="2" charset="2"/>
              <a:buChar char="Ø"/>
            </a:pPr>
            <a:r>
              <a:rPr lang="en-US" sz="2000" kern="100" dirty="0">
                <a:solidFill>
                  <a:schemeClr val="tx1">
                    <a:lumMod val="95000"/>
                  </a:schemeClr>
                </a:solidFill>
                <a:ea typeface="Calibri" panose="020F0502020204030204" pitchFamily="34" charset="0"/>
                <a:cs typeface="Mangal" panose="02040503050203030202" pitchFamily="18" charset="0"/>
              </a:rPr>
              <a:t> </a:t>
            </a:r>
            <a:r>
              <a:rPr lang="en-US" sz="2000" kern="100" dirty="0">
                <a:solidFill>
                  <a:schemeClr val="tx1">
                    <a:lumMod val="95000"/>
                  </a:schemeClr>
                </a:solidFill>
                <a:effectLst/>
                <a:ea typeface="Calibri" panose="020F0502020204030204" pitchFamily="34" charset="0"/>
                <a:cs typeface="Mangal" panose="02040503050203030202" pitchFamily="18" charset="0"/>
              </a:rPr>
              <a:t>The client with payment difficulties : he/she had late payment more than X days on at least one of the first Y instalments of the loan in our sample.</a:t>
            </a:r>
          </a:p>
          <a:p>
            <a:pPr lvl="0">
              <a:lnSpc>
                <a:spcPct val="107000"/>
              </a:lnSpc>
              <a:spcAft>
                <a:spcPts val="800"/>
              </a:spcAft>
              <a:buFont typeface="Wingdings" panose="05000000000000000000" pitchFamily="2" charset="2"/>
              <a:buChar char="Ø"/>
            </a:pPr>
            <a:r>
              <a:rPr lang="en-US" sz="2000" kern="100" dirty="0">
                <a:solidFill>
                  <a:schemeClr val="tx1">
                    <a:lumMod val="95000"/>
                  </a:schemeClr>
                </a:solidFill>
                <a:effectLst/>
                <a:ea typeface="Calibri" panose="020F0502020204030204" pitchFamily="34" charset="0"/>
                <a:cs typeface="Mangal" panose="02040503050203030202" pitchFamily="18" charset="0"/>
              </a:rPr>
              <a:t> All other cases: Any remaining situations when the installment is paid on time. </a:t>
            </a:r>
          </a:p>
          <a:p>
            <a:pPr marL="0" indent="0">
              <a:buNone/>
            </a:pPr>
            <a:endParaRPr lang="hi-IN" dirty="0"/>
          </a:p>
        </p:txBody>
      </p:sp>
      <p:pic>
        <p:nvPicPr>
          <p:cNvPr id="4" name="Picture 3">
            <a:extLst>
              <a:ext uri="{FF2B5EF4-FFF2-40B4-BE49-F238E27FC236}">
                <a16:creationId xmlns:a16="http://schemas.microsoft.com/office/drawing/2014/main" id="{F5590230-736D-9154-8598-12509DB6DD89}"/>
              </a:ext>
            </a:extLst>
          </p:cNvPr>
          <p:cNvPicPr>
            <a:picLocks noChangeAspect="1"/>
          </p:cNvPicPr>
          <p:nvPr/>
        </p:nvPicPr>
        <p:blipFill>
          <a:blip r:embed="rId2"/>
          <a:stretch>
            <a:fillRect/>
          </a:stretch>
        </p:blipFill>
        <p:spPr>
          <a:xfrm>
            <a:off x="7320991" y="295274"/>
            <a:ext cx="2962275" cy="1543050"/>
          </a:xfrm>
          <a:prstGeom prst="rect">
            <a:avLst/>
          </a:prstGeom>
        </p:spPr>
      </p:pic>
      <p:pic>
        <p:nvPicPr>
          <p:cNvPr id="6" name="Picture 5">
            <a:extLst>
              <a:ext uri="{FF2B5EF4-FFF2-40B4-BE49-F238E27FC236}">
                <a16:creationId xmlns:a16="http://schemas.microsoft.com/office/drawing/2014/main" id="{F6C32048-675B-C55B-C446-FB59E43E8696}"/>
              </a:ext>
            </a:extLst>
          </p:cNvPr>
          <p:cNvPicPr>
            <a:picLocks noChangeAspect="1"/>
          </p:cNvPicPr>
          <p:nvPr/>
        </p:nvPicPr>
        <p:blipFill>
          <a:blip r:embed="rId3"/>
          <a:stretch>
            <a:fillRect/>
          </a:stretch>
        </p:blipFill>
        <p:spPr>
          <a:xfrm>
            <a:off x="7975899" y="4219840"/>
            <a:ext cx="3268235" cy="1830212"/>
          </a:xfrm>
          <a:prstGeom prst="rect">
            <a:avLst/>
          </a:prstGeom>
        </p:spPr>
      </p:pic>
      <p:pic>
        <p:nvPicPr>
          <p:cNvPr id="8" name="Picture 7">
            <a:extLst>
              <a:ext uri="{FF2B5EF4-FFF2-40B4-BE49-F238E27FC236}">
                <a16:creationId xmlns:a16="http://schemas.microsoft.com/office/drawing/2014/main" id="{F9610A16-6E0E-E083-05C5-71412BF85B45}"/>
              </a:ext>
            </a:extLst>
          </p:cNvPr>
          <p:cNvPicPr>
            <a:picLocks noChangeAspect="1"/>
          </p:cNvPicPr>
          <p:nvPr/>
        </p:nvPicPr>
        <p:blipFill>
          <a:blip r:embed="rId4"/>
          <a:stretch>
            <a:fillRect/>
          </a:stretch>
        </p:blipFill>
        <p:spPr>
          <a:xfrm>
            <a:off x="796625" y="4397076"/>
            <a:ext cx="3268235" cy="1702425"/>
          </a:xfrm>
          <a:prstGeom prst="rect">
            <a:avLst/>
          </a:prstGeom>
        </p:spPr>
      </p:pic>
      <p:pic>
        <p:nvPicPr>
          <p:cNvPr id="10" name="Picture 9">
            <a:extLst>
              <a:ext uri="{FF2B5EF4-FFF2-40B4-BE49-F238E27FC236}">
                <a16:creationId xmlns:a16="http://schemas.microsoft.com/office/drawing/2014/main" id="{1B0346BE-ECA8-0DB7-4A5E-C8D42DF0EA60}"/>
              </a:ext>
            </a:extLst>
          </p:cNvPr>
          <p:cNvPicPr>
            <a:picLocks noChangeAspect="1"/>
          </p:cNvPicPr>
          <p:nvPr/>
        </p:nvPicPr>
        <p:blipFill>
          <a:blip r:embed="rId5"/>
          <a:stretch>
            <a:fillRect/>
          </a:stretch>
        </p:blipFill>
        <p:spPr>
          <a:xfrm>
            <a:off x="4754991" y="4219839"/>
            <a:ext cx="2432202" cy="2045035"/>
          </a:xfrm>
          <a:prstGeom prst="rect">
            <a:avLst/>
          </a:prstGeom>
        </p:spPr>
      </p:pic>
      <p:sp>
        <p:nvSpPr>
          <p:cNvPr id="2" name="Slide Number Placeholder 1">
            <a:extLst>
              <a:ext uri="{FF2B5EF4-FFF2-40B4-BE49-F238E27FC236}">
                <a16:creationId xmlns:a16="http://schemas.microsoft.com/office/drawing/2014/main" id="{38F6EF21-C0CE-C14E-CB3D-9EEC8E913495}"/>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508507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684B4-B997-199E-85AB-747D3477949E}"/>
              </a:ext>
            </a:extLst>
          </p:cNvPr>
          <p:cNvSpPr>
            <a:spLocks noGrp="1"/>
          </p:cNvSpPr>
          <p:nvPr>
            <p:ph idx="1"/>
          </p:nvPr>
        </p:nvSpPr>
        <p:spPr>
          <a:xfrm>
            <a:off x="685801" y="370703"/>
            <a:ext cx="10131425" cy="5420497"/>
          </a:xfrm>
        </p:spPr>
        <p:txBody>
          <a:bodyPr>
            <a:normAutofit/>
          </a:bodyPr>
          <a:lstStyle/>
          <a:p>
            <a:pPr marL="0" indent="0">
              <a:buNone/>
            </a:pPr>
            <a:r>
              <a:rPr lang="en-US" sz="2200" b="1" dirty="0"/>
              <a:t>Analysis Approach: </a:t>
            </a:r>
          </a:p>
          <a:p>
            <a:pPr marL="0" indent="0">
              <a:buNone/>
            </a:pPr>
            <a:endParaRPr lang="en-US" sz="2200" b="1" dirty="0"/>
          </a:p>
          <a:p>
            <a:pPr marL="342900" lvl="0" indent="-342900">
              <a:lnSpc>
                <a:spcPct val="107000"/>
              </a:lnSpc>
              <a:buFont typeface="+mj-lt"/>
              <a:buAutoNum type="arabicPeriod"/>
            </a:pPr>
            <a:r>
              <a:rPr lang="en-US" sz="2200" kern="100" dirty="0">
                <a:solidFill>
                  <a:schemeClr val="tx1">
                    <a:lumMod val="95000"/>
                  </a:schemeClr>
                </a:solidFill>
                <a:effectLst/>
                <a:ea typeface="Calibri" panose="020F0502020204030204" pitchFamily="34" charset="0"/>
                <a:cs typeface="Mangal" panose="02040503050203030202" pitchFamily="18" charset="0"/>
              </a:rPr>
              <a:t>We identified the missing data first, and used appropriate method to deal with it.</a:t>
            </a:r>
          </a:p>
          <a:p>
            <a:pPr marL="342900" lvl="0" indent="-342900">
              <a:lnSpc>
                <a:spcPct val="107000"/>
              </a:lnSpc>
              <a:buFont typeface="+mj-lt"/>
              <a:buAutoNum type="arabicPeriod"/>
            </a:pPr>
            <a:r>
              <a:rPr lang="en-US" sz="2200" kern="100" dirty="0">
                <a:solidFill>
                  <a:schemeClr val="tx1">
                    <a:lumMod val="95000"/>
                  </a:schemeClr>
                </a:solidFill>
                <a:effectLst/>
                <a:ea typeface="Calibri" panose="020F0502020204030204" pitchFamily="34" charset="0"/>
                <a:cs typeface="Mangal" panose="02040503050203030202" pitchFamily="18" charset="0"/>
              </a:rPr>
              <a:t>Identify if there are outliers in the dataset , (</a:t>
            </a:r>
            <a:r>
              <a:rPr lang="en-US" sz="2200" i="0" kern="100" dirty="0">
                <a:solidFill>
                  <a:schemeClr val="tx1">
                    <a:lumMod val="95000"/>
                  </a:schemeClr>
                </a:solidFill>
                <a:effectLst/>
                <a:ea typeface="Calibri" panose="020F0502020204030204" pitchFamily="34" charset="0"/>
                <a:cs typeface="Mangal" panose="02040503050203030202" pitchFamily="18" charset="0"/>
              </a:rPr>
              <a:t>data points that are far from other data points</a:t>
            </a:r>
            <a:r>
              <a:rPr lang="en-US" sz="2200" kern="100" dirty="0">
                <a:solidFill>
                  <a:schemeClr val="tx1">
                    <a:lumMod val="95000"/>
                  </a:schemeClr>
                </a:solidFill>
                <a:effectLst/>
                <a:ea typeface="Calibri" panose="020F0502020204030204" pitchFamily="34" charset="0"/>
                <a:cs typeface="Mangal" panose="02040503050203030202" pitchFamily="18" charset="0"/>
              </a:rPr>
              <a:t> and they can distort statistical results)</a:t>
            </a:r>
          </a:p>
          <a:p>
            <a:pPr marL="342900" lvl="0" indent="-342900">
              <a:lnSpc>
                <a:spcPct val="107000"/>
              </a:lnSpc>
              <a:buFont typeface="+mj-lt"/>
              <a:buAutoNum type="arabicPeriod"/>
            </a:pPr>
            <a:r>
              <a:rPr lang="en-US" sz="2200" kern="100" dirty="0">
                <a:solidFill>
                  <a:schemeClr val="tx1">
                    <a:lumMod val="95000"/>
                  </a:schemeClr>
                </a:solidFill>
                <a:effectLst/>
                <a:ea typeface="Calibri" panose="020F0502020204030204" pitchFamily="34" charset="0"/>
                <a:cs typeface="Mangal" panose="02040503050203030202" pitchFamily="18" charset="0"/>
              </a:rPr>
              <a:t>Identified data imbalance and understand the ratio of imbalance.</a:t>
            </a:r>
          </a:p>
          <a:p>
            <a:pPr marL="342900" lvl="0" indent="-342900">
              <a:lnSpc>
                <a:spcPct val="107000"/>
              </a:lnSpc>
              <a:buFont typeface="+mj-lt"/>
              <a:buAutoNum type="arabicPeriod"/>
            </a:pPr>
            <a:r>
              <a:rPr lang="en-US" sz="2200" kern="100" dirty="0">
                <a:solidFill>
                  <a:schemeClr val="tx1">
                    <a:lumMod val="95000"/>
                  </a:schemeClr>
                </a:solidFill>
                <a:effectLst/>
                <a:ea typeface="Calibri" panose="020F0502020204030204" pitchFamily="34" charset="0"/>
                <a:cs typeface="Mangal" panose="02040503050203030202" pitchFamily="18" charset="0"/>
              </a:rPr>
              <a:t>Interpret the results of univariate, segmented univariate, bivariate analysis, etc. in business terms.</a:t>
            </a:r>
          </a:p>
          <a:p>
            <a:pPr marL="342900" lvl="0" indent="-342900">
              <a:lnSpc>
                <a:spcPct val="107000"/>
              </a:lnSpc>
              <a:spcAft>
                <a:spcPts val="800"/>
              </a:spcAft>
              <a:buFont typeface="+mj-lt"/>
              <a:buAutoNum type="arabicPeriod"/>
            </a:pPr>
            <a:r>
              <a:rPr lang="en-US" sz="2200" kern="100" dirty="0">
                <a:solidFill>
                  <a:schemeClr val="tx1">
                    <a:lumMod val="95000"/>
                  </a:schemeClr>
                </a:solidFill>
                <a:effectLst/>
                <a:ea typeface="Calibri" panose="020F0502020204030204" pitchFamily="34" charset="0"/>
                <a:cs typeface="Mangal" panose="02040503050203030202" pitchFamily="18" charset="0"/>
              </a:rPr>
              <a:t>Visualize the data using various charts. </a:t>
            </a:r>
            <a:endParaRPr lang="en-US" sz="2200" dirty="0">
              <a:solidFill>
                <a:schemeClr val="tx1">
                  <a:lumMod val="95000"/>
                </a:schemeClr>
              </a:solidFill>
            </a:endParaRPr>
          </a:p>
          <a:p>
            <a:pPr marL="0" indent="0">
              <a:buNone/>
            </a:pPr>
            <a:endParaRPr lang="en-US" sz="2200" dirty="0"/>
          </a:p>
          <a:p>
            <a:pPr marL="0" indent="0">
              <a:buNone/>
            </a:pPr>
            <a:endParaRPr lang="en-US" sz="2200" b="1" dirty="0"/>
          </a:p>
          <a:p>
            <a:pPr marL="0" indent="0">
              <a:buNone/>
            </a:pPr>
            <a:endParaRPr lang="hi-IN" sz="2200" b="1" dirty="0"/>
          </a:p>
        </p:txBody>
      </p:sp>
      <p:sp>
        <p:nvSpPr>
          <p:cNvPr id="2" name="Slide Number Placeholder 1">
            <a:extLst>
              <a:ext uri="{FF2B5EF4-FFF2-40B4-BE49-F238E27FC236}">
                <a16:creationId xmlns:a16="http://schemas.microsoft.com/office/drawing/2014/main" id="{CDFBC5B3-94BF-7E91-2D2D-029AA2F9A354}"/>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2131690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CE64E2-0E7A-18D5-036A-1D1E71E6221E}"/>
              </a:ext>
            </a:extLst>
          </p:cNvPr>
          <p:cNvSpPr>
            <a:spLocks noGrp="1"/>
          </p:cNvSpPr>
          <p:nvPr>
            <p:ph idx="1"/>
          </p:nvPr>
        </p:nvSpPr>
        <p:spPr>
          <a:xfrm>
            <a:off x="932937" y="395416"/>
            <a:ext cx="10131425" cy="5708822"/>
          </a:xfrm>
        </p:spPr>
        <p:txBody>
          <a:bodyPr>
            <a:normAutofit/>
          </a:bodyPr>
          <a:lstStyle/>
          <a:p>
            <a:pPr marL="0" indent="0">
              <a:buNone/>
            </a:pPr>
            <a:r>
              <a:rPr lang="en-US" sz="2200" b="1" i="0" dirty="0">
                <a:solidFill>
                  <a:schemeClr val="tx1">
                    <a:lumMod val="95000"/>
                  </a:schemeClr>
                </a:solidFill>
                <a:effectLst/>
              </a:rPr>
              <a:t>Identify the missing data and use appropriate method to deal with it. (Remove columns/or replace it with an appropriate value)</a:t>
            </a:r>
          </a:p>
          <a:p>
            <a:pPr marL="0" indent="0">
              <a:buNone/>
            </a:pPr>
            <a:endParaRPr lang="en-US" sz="2200" b="1" dirty="0">
              <a:solidFill>
                <a:srgbClr val="8492A6"/>
              </a:solidFill>
            </a:endParaRPr>
          </a:p>
          <a:p>
            <a:r>
              <a:rPr lang="en-US" sz="2200" kern="100" dirty="0">
                <a:effectLst/>
                <a:ea typeface="Calibri" panose="020F0502020204030204" pitchFamily="34" charset="0"/>
                <a:cs typeface="Mangal" panose="02040503050203030202" pitchFamily="18" charset="0"/>
              </a:rPr>
              <a:t>There are a total of 122 columns in the table Application data.  Out of which 9152465 data entries are missing, which is about 32%.  In the table </a:t>
            </a:r>
            <a:r>
              <a:rPr lang="en-US" sz="2200" kern="100" dirty="0" err="1">
                <a:effectLst/>
                <a:ea typeface="Calibri" panose="020F0502020204030204" pitchFamily="34" charset="0"/>
                <a:cs typeface="Mangal" panose="02040503050203030202" pitchFamily="18" charset="0"/>
              </a:rPr>
              <a:t>previous_application</a:t>
            </a:r>
            <a:r>
              <a:rPr lang="en-US" sz="2200" kern="100" dirty="0">
                <a:effectLst/>
                <a:ea typeface="Calibri" panose="020F0502020204030204" pitchFamily="34" charset="0"/>
                <a:cs typeface="Mangal" panose="02040503050203030202" pitchFamily="18" charset="0"/>
              </a:rPr>
              <a:t>, there are 37 columns. Out of which 23% entries are blank values. </a:t>
            </a:r>
          </a:p>
          <a:p>
            <a:r>
              <a:rPr lang="en-US" sz="2200" kern="100" dirty="0">
                <a:effectLst/>
                <a:ea typeface="Calibri" panose="020F0502020204030204" pitchFamily="34" charset="0"/>
                <a:cs typeface="Mangal" panose="02040503050203030202" pitchFamily="18" charset="0"/>
              </a:rPr>
              <a:t>We replace these values that might be needed for the analysis using mean, median (numerical data) and mode (categorical data).</a:t>
            </a:r>
          </a:p>
          <a:p>
            <a:r>
              <a:rPr lang="en-US" sz="2200" kern="100" dirty="0">
                <a:effectLst/>
                <a:ea typeface="Calibri" panose="020F0502020204030204" pitchFamily="34" charset="0"/>
                <a:cs typeface="Mangal" panose="02040503050203030202" pitchFamily="18" charset="0"/>
              </a:rPr>
              <a:t>Also, we </a:t>
            </a:r>
            <a:r>
              <a:rPr lang="en-US" sz="2200" kern="100" dirty="0" err="1">
                <a:effectLst/>
                <a:ea typeface="Calibri" panose="020F0502020204030204" pitchFamily="34" charset="0"/>
                <a:cs typeface="Mangal" panose="02040503050203030202" pitchFamily="18" charset="0"/>
              </a:rPr>
              <a:t>realise</a:t>
            </a:r>
            <a:r>
              <a:rPr lang="en-US" sz="2200" kern="100" dirty="0">
                <a:effectLst/>
                <a:ea typeface="Calibri" panose="020F0502020204030204" pitchFamily="34" charset="0"/>
                <a:cs typeface="Mangal" panose="02040503050203030202" pitchFamily="18" charset="0"/>
              </a:rPr>
              <a:t> that </a:t>
            </a:r>
            <a:r>
              <a:rPr lang="en-US" sz="2200" kern="0" dirty="0">
                <a:effectLst/>
                <a:ea typeface="Times New Roman" panose="02020603050405020304" pitchFamily="18" charset="0"/>
                <a:cs typeface="Mangal" panose="02040503050203030202" pitchFamily="18" charset="0"/>
              </a:rPr>
              <a:t>WEEKDAY_APPR_PROCESS_START, HOUR_APPR_PROCESS_START, EXT_SOURCE_2, EXT_SOURCE_3 has no correlation with the target column. We drop these columns from the dataset.</a:t>
            </a:r>
          </a:p>
          <a:p>
            <a:pPr marL="0" indent="0">
              <a:buNone/>
            </a:pPr>
            <a:endParaRPr lang="hi-IN" sz="2200" b="1" dirty="0"/>
          </a:p>
        </p:txBody>
      </p:sp>
      <p:sp>
        <p:nvSpPr>
          <p:cNvPr id="2" name="Slide Number Placeholder 1">
            <a:extLst>
              <a:ext uri="{FF2B5EF4-FFF2-40B4-BE49-F238E27FC236}">
                <a16:creationId xmlns:a16="http://schemas.microsoft.com/office/drawing/2014/main" id="{1C481D1D-F2F0-3796-C8DD-34067FB7CFB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767142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FC37E6-9292-8A38-0ECF-42A4531E10D7}"/>
              </a:ext>
            </a:extLst>
          </p:cNvPr>
          <p:cNvSpPr>
            <a:spLocks noGrp="1"/>
          </p:cNvSpPr>
          <p:nvPr>
            <p:ph idx="1"/>
          </p:nvPr>
        </p:nvSpPr>
        <p:spPr>
          <a:xfrm>
            <a:off x="685801" y="1223319"/>
            <a:ext cx="10131425" cy="4567881"/>
          </a:xfrm>
        </p:spPr>
        <p:txBody>
          <a:bodyPr>
            <a:normAutofit lnSpcReduction="10000"/>
          </a:bodyPr>
          <a:lstStyle/>
          <a:p>
            <a:r>
              <a:rPr lang="en-US" sz="2200" kern="100" dirty="0">
                <a:effectLst/>
                <a:ea typeface="Calibri" panose="020F0502020204030204" pitchFamily="34" charset="0"/>
                <a:cs typeface="Mangal" panose="02040503050203030202" pitchFamily="18" charset="0"/>
              </a:rPr>
              <a:t>The columns which contain information about the enquiries to the credit bureau also seem to have no correlation with target column. So, we drop these as well.</a:t>
            </a:r>
          </a:p>
          <a:p>
            <a:r>
              <a:rPr lang="en-US" sz="2200" dirty="0">
                <a:effectLst/>
                <a:ea typeface="Calibri" panose="020F0502020204030204" pitchFamily="34" charset="0"/>
                <a:cs typeface="Mangal" panose="02040503050203030202" pitchFamily="18" charset="0"/>
              </a:rPr>
              <a:t>Dropping all of these columns leaves us with 112 columns in </a:t>
            </a:r>
            <a:r>
              <a:rPr lang="en-US" sz="2200" dirty="0" err="1">
                <a:effectLst/>
                <a:ea typeface="Calibri" panose="020F0502020204030204" pitchFamily="34" charset="0"/>
                <a:cs typeface="Mangal" panose="02040503050203030202" pitchFamily="18" charset="0"/>
              </a:rPr>
              <a:t>application_data</a:t>
            </a:r>
            <a:r>
              <a:rPr lang="en-US" sz="2200" dirty="0">
                <a:effectLst/>
                <a:ea typeface="Calibri" panose="020F0502020204030204" pitchFamily="34" charset="0"/>
                <a:cs typeface="Mangal" panose="02040503050203030202" pitchFamily="18" charset="0"/>
              </a:rPr>
              <a:t> table</a:t>
            </a:r>
            <a:r>
              <a:rPr lang="en-US" sz="2200" kern="0" dirty="0">
                <a:ea typeface="Calibri" panose="020F0502020204030204" pitchFamily="34" charset="0"/>
                <a:cs typeface="Mangal" panose="02040503050203030202" pitchFamily="18" charset="0"/>
              </a:rPr>
              <a:t>.</a:t>
            </a:r>
          </a:p>
          <a:p>
            <a:r>
              <a:rPr lang="en-US" sz="2200" kern="100" dirty="0">
                <a:effectLst/>
                <a:ea typeface="Calibri" panose="020F0502020204030204" pitchFamily="34" charset="0"/>
                <a:cs typeface="Mangal" panose="02040503050203030202" pitchFamily="18" charset="0"/>
              </a:rPr>
              <a:t>Also some columns having days in negative, needs to be converted to positive value. </a:t>
            </a:r>
          </a:p>
          <a:p>
            <a:r>
              <a:rPr lang="en-US" sz="2200" kern="100" dirty="0">
                <a:effectLst/>
                <a:ea typeface="Calibri" panose="020F0502020204030204" pitchFamily="34" charset="0"/>
                <a:cs typeface="Mangal" panose="02040503050203030202" pitchFamily="18" charset="0"/>
              </a:rPr>
              <a:t>Imputed categorical variable ‘NAME_TYPE_SUITE’ using mode , ‘AMT_DOWN_PAYMENT’ , ‘AMT_GOODS_PRICE’ using mode, ‘AMT_ANNUITY’ using median.</a:t>
            </a:r>
            <a:endParaRPr lang="en-US" sz="2200" b="1" dirty="0">
              <a:solidFill>
                <a:srgbClr val="8492A6"/>
              </a:solidFill>
            </a:endParaRPr>
          </a:p>
          <a:p>
            <a:pPr marL="0" indent="0">
              <a:buNone/>
            </a:pPr>
            <a:endParaRPr lang="en-US" dirty="0"/>
          </a:p>
          <a:p>
            <a:pPr marL="0" indent="0">
              <a:buNone/>
            </a:pPr>
            <a:r>
              <a:rPr lang="en-US" sz="2200" dirty="0"/>
              <a:t>Working file link: </a:t>
            </a:r>
          </a:p>
          <a:p>
            <a:pPr marL="0" indent="0">
              <a:buNone/>
            </a:pPr>
            <a:r>
              <a:rPr lang="en-US" sz="2200" dirty="0"/>
              <a:t>https://docs.google.com/spreadsheets/d/19iGkmuM2NCQFmg-58Yjg2rxYYyR849qV/edit?usp=sharing&amp;ouid=116245242206104902236&amp;rtpof=true&amp;sd=true</a:t>
            </a:r>
            <a:endParaRPr lang="hi-IN" sz="2200" dirty="0"/>
          </a:p>
        </p:txBody>
      </p:sp>
      <p:sp>
        <p:nvSpPr>
          <p:cNvPr id="2" name="Slide Number Placeholder 1">
            <a:extLst>
              <a:ext uri="{FF2B5EF4-FFF2-40B4-BE49-F238E27FC236}">
                <a16:creationId xmlns:a16="http://schemas.microsoft.com/office/drawing/2014/main" id="{92E85F1D-95F6-8145-002B-C1059FBFA9E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5193306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1961</TotalTime>
  <Words>2413</Words>
  <Application>Microsoft Office PowerPoint</Application>
  <PresentationFormat>Widescreen</PresentationFormat>
  <Paragraphs>185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Wingdings</vt:lpstr>
      <vt:lpstr>Wingdings 2</vt:lpstr>
      <vt:lpstr>Celestial</vt:lpstr>
      <vt:lpstr>BANK LOAN CASE STUDY</vt:lpstr>
      <vt:lpstr>PROJECT DESCRIPTION</vt:lpstr>
      <vt:lpstr>PowerPoint Presentation</vt:lpstr>
      <vt:lpstr>PowerPoint Presentation</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 STACK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DEVIKA PASSI</dc:creator>
  <cp:lastModifiedBy>DEVIKA PASSI</cp:lastModifiedBy>
  <cp:revision>26</cp:revision>
  <dcterms:created xsi:type="dcterms:W3CDTF">2023-06-14T15:21:05Z</dcterms:created>
  <dcterms:modified xsi:type="dcterms:W3CDTF">2023-06-22T11:36:55Z</dcterms:modified>
</cp:coreProperties>
</file>