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9" r:id="rId4"/>
    <p:sldId id="266" r:id="rId5"/>
    <p:sldId id="314" r:id="rId6"/>
    <p:sldId id="300" r:id="rId7"/>
    <p:sldId id="258" r:id="rId8"/>
    <p:sldId id="267" r:id="rId9"/>
    <p:sldId id="268" r:id="rId10"/>
    <p:sldId id="309" r:id="rId11"/>
    <p:sldId id="311" r:id="rId12"/>
    <p:sldId id="312" r:id="rId13"/>
    <p:sldId id="313" r:id="rId14"/>
    <p:sldId id="303" r:id="rId15"/>
    <p:sldId id="260" r:id="rId16"/>
    <p:sldId id="261" r:id="rId17"/>
    <p:sldId id="304"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61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F57959-9D8A-44BB-802E-701E53C6E3E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57959-9D8A-44BB-802E-701E53C6E3E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57959-9D8A-44BB-802E-701E53C6E3E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57959-9D8A-44BB-802E-701E53C6E3E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57959-9D8A-44BB-802E-701E53C6E3E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F57959-9D8A-44BB-802E-701E53C6E3E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F57959-9D8A-44BB-802E-701E53C6E3E9}"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F57959-9D8A-44BB-802E-701E53C6E3E9}"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57959-9D8A-44BB-802E-701E53C6E3E9}"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57959-9D8A-44BB-802E-701E53C6E3E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57959-9D8A-44BB-802E-701E53C6E3E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0C019-77C4-46E4-A7AF-3E2CF15EC7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57959-9D8A-44BB-802E-701E53C6E3E9}" type="datetimeFigureOut">
              <a:rPr lang="en-US" smtClean="0"/>
              <a:pPr/>
              <a:t>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0C019-77C4-46E4-A7AF-3E2CF15EC7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1600"/>
            <a:ext cx="8534400" cy="2209800"/>
          </a:xfrm>
        </p:spPr>
        <p:txBody>
          <a:bodyPr>
            <a:noAutofit/>
          </a:bodyPr>
          <a:lstStyle/>
          <a:p>
            <a:pPr marL="0" marR="0">
              <a:lnSpc>
                <a:spcPct val="115000"/>
              </a:lnSpc>
              <a:spcBef>
                <a:spcPts val="0"/>
              </a:spcBef>
              <a:spcAft>
                <a:spcPts val="1000"/>
              </a:spcAft>
            </a:pPr>
            <a:r>
              <a:rPr lang="en-US" sz="3200" dirty="0" smtClean="0">
                <a:latin typeface="Algerian" pitchFamily="82" charset="0"/>
                <a:ea typeface="Calibri"/>
                <a:cs typeface="Arial"/>
              </a:rPr>
              <a:t>Secure Data Group Sharing and Conditional  Dissemination with Multi-Owner in Cloud Computing</a:t>
            </a:r>
            <a:endParaRPr lang="en-US" sz="32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705600"/>
          </a:xfrm>
        </p:spPr>
        <p:txBody>
          <a:bodyPr>
            <a:no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Data Owner:-</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	The data owner can choose a policy aggregation strategy and define an access policy to enforce dissemination conditions. Then he encrypts data for a set of receivers, and outsources the cipher text to CSP for sharing and dissemination. The data owner can customize fine-grained and tree-based dissemination conditions for their data. The data owner’s access policy is enforced in the initial cipher text as well as the renewed cipher text. The data owner customizes a tree-based access policy, and chooses a random key which is used to encrypt data based on symmetric encryption algorithm.</a:t>
            </a: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553200"/>
          </a:xfrm>
        </p:spPr>
        <p:txBody>
          <a:bodyPr>
            <a:noAutofit/>
          </a:bodyPr>
          <a:lstStyle/>
          <a:p>
            <a:pPr marL="0" lvl="0" algn="just">
              <a:lnSpc>
                <a:spcPct val="150000"/>
              </a:lnSpc>
              <a:spcBef>
                <a:spcPts val="0"/>
              </a:spcBef>
              <a:spcAft>
                <a:spcPts val="1000"/>
              </a:spcAft>
            </a:pPr>
            <a:r>
              <a:rPr lang="en-US" sz="2000" b="1" dirty="0" smtClean="0">
                <a:solidFill>
                  <a:prstClr val="black"/>
                </a:solidFill>
                <a:latin typeface="Times New Roman" pitchFamily="18" charset="0"/>
                <a:ea typeface="Calibri"/>
                <a:cs typeface="Times New Roman" pitchFamily="18" charset="0"/>
              </a:rPr>
              <a:t>Data Co-Owner:-</a:t>
            </a:r>
            <a:endParaRPr lang="en-US" sz="2000" dirty="0" smtClean="0">
              <a:solidFill>
                <a:prstClr val="black"/>
              </a:solidFill>
              <a:latin typeface="Times New Roman" pitchFamily="18" charset="0"/>
              <a:ea typeface="Calibri"/>
              <a:cs typeface="Times New Roman" pitchFamily="18" charset="0"/>
            </a:endParaRPr>
          </a:p>
          <a:p>
            <a:pPr marL="0" lvl="0" algn="just">
              <a:lnSpc>
                <a:spcPct val="150000"/>
              </a:lnSpc>
              <a:spcBef>
                <a:spcPts val="0"/>
              </a:spcBef>
              <a:spcAft>
                <a:spcPts val="1000"/>
              </a:spcAft>
            </a:pPr>
            <a:r>
              <a:rPr lang="en-US" sz="2000" dirty="0" smtClean="0">
                <a:solidFill>
                  <a:prstClr val="black"/>
                </a:solidFill>
                <a:latin typeface="Times New Roman" pitchFamily="18" charset="0"/>
                <a:ea typeface="Calibri"/>
                <a:cs typeface="Times New Roman" pitchFamily="18" charset="0"/>
              </a:rPr>
              <a:t>	The data co-owners tagged by data owner can append access policies to the encrypted data with CSP and generate the renewed cipher text. Data co-owners can append new access policies to the cipher text due to their privacy preferences. Hence, the cipher text can be re-encrypted by the data disseminator only if the attributes satisfy enough access policies.</a:t>
            </a:r>
          </a:p>
          <a:p>
            <a:pPr marL="0" marR="0" algn="just">
              <a:lnSpc>
                <a:spcPct val="150000"/>
              </a:lnSpc>
              <a:spcBef>
                <a:spcPts val="0"/>
              </a:spcBef>
              <a:spcAft>
                <a:spcPts val="1000"/>
              </a:spcAft>
            </a:pPr>
            <a:endParaRPr lang="en-US" sz="2000" dirty="0" smtClean="0">
              <a:latin typeface="Times New Roman" pitchFamily="18" charset="0"/>
              <a:ea typeface="Calibri"/>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553200"/>
          </a:xfrm>
        </p:spPr>
        <p:txBody>
          <a:bodyPr>
            <a:normAutofit/>
          </a:bodyPr>
          <a:lstStyle/>
          <a:p>
            <a:pPr marL="0" lvl="0" algn="just">
              <a:lnSpc>
                <a:spcPct val="150000"/>
              </a:lnSpc>
              <a:spcBef>
                <a:spcPts val="0"/>
              </a:spcBef>
              <a:spcAft>
                <a:spcPts val="1000"/>
              </a:spcAft>
            </a:pPr>
            <a:r>
              <a:rPr lang="en-US" sz="2000" b="1" dirty="0" smtClean="0">
                <a:solidFill>
                  <a:prstClr val="black"/>
                </a:solidFill>
                <a:latin typeface="Times New Roman" pitchFamily="18" charset="0"/>
                <a:ea typeface="Calibri"/>
                <a:cs typeface="Times New Roman" pitchFamily="18" charset="0"/>
              </a:rPr>
              <a:t>Data Disseminator:-</a:t>
            </a:r>
            <a:endParaRPr lang="en-US" sz="2000" dirty="0" smtClean="0">
              <a:solidFill>
                <a:prstClr val="black"/>
              </a:solidFill>
              <a:latin typeface="Times New Roman" pitchFamily="18" charset="0"/>
              <a:ea typeface="Calibri"/>
              <a:cs typeface="Times New Roman" pitchFamily="18" charset="0"/>
            </a:endParaRPr>
          </a:p>
          <a:p>
            <a:pPr marL="0" lvl="0" indent="457200" algn="just">
              <a:lnSpc>
                <a:spcPct val="150000"/>
              </a:lnSpc>
              <a:spcBef>
                <a:spcPts val="0"/>
              </a:spcBef>
              <a:spcAft>
                <a:spcPts val="1000"/>
              </a:spcAft>
            </a:pPr>
            <a:r>
              <a:rPr lang="en-US" sz="2000" dirty="0" smtClean="0">
                <a:solidFill>
                  <a:prstClr val="black"/>
                </a:solidFill>
                <a:latin typeface="Times New Roman" pitchFamily="18" charset="0"/>
                <a:ea typeface="Calibri"/>
                <a:cs typeface="Times New Roman" pitchFamily="18" charset="0"/>
              </a:rPr>
              <a:t>The data disseminator can disseminate all of the data owner’s data to others with this re-encryption key, which may not meet the practical requirement since the data owner may only permit the data disseminator to disseminate a particular document. Data disseminator must satisfy all the access policies defined by data owner and co-owners. With the majority permit strategy, data owner can firstly choose a threshold value for data co-owners, and the cipher text can be disseminated if and only if the sum of the access policies satisfied by data disseminator’s attributes is greater than or equal to this fixed threshold.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477000"/>
          </a:xfrm>
        </p:spPr>
        <p:txBody>
          <a:bodyPr>
            <a:norm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Data User:-</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	The data </a:t>
            </a:r>
            <a:r>
              <a:rPr lang="en-US" sz="2000" dirty="0" err="1" smtClean="0">
                <a:latin typeface="Times New Roman" pitchFamily="18" charset="0"/>
                <a:ea typeface="Calibri"/>
                <a:cs typeface="Times New Roman" pitchFamily="18" charset="0"/>
              </a:rPr>
              <a:t>accessor</a:t>
            </a:r>
            <a:r>
              <a:rPr lang="en-US" sz="2000" dirty="0" smtClean="0">
                <a:latin typeface="Times New Roman" pitchFamily="18" charset="0"/>
                <a:ea typeface="Calibri"/>
                <a:cs typeface="Times New Roman" pitchFamily="18" charset="0"/>
              </a:rPr>
              <a:t> can decrypt the initial, renewed and re-encrypted cipher text with her or his private key. The data </a:t>
            </a:r>
            <a:r>
              <a:rPr lang="en-US" sz="2000" dirty="0" err="1" smtClean="0">
                <a:latin typeface="Times New Roman" pitchFamily="18" charset="0"/>
                <a:ea typeface="Calibri"/>
                <a:cs typeface="Times New Roman" pitchFamily="18" charset="0"/>
              </a:rPr>
              <a:t>accessor</a:t>
            </a:r>
            <a:r>
              <a:rPr lang="en-US" sz="2000" dirty="0" smtClean="0">
                <a:latin typeface="Times New Roman" pitchFamily="18" charset="0"/>
                <a:ea typeface="Calibri"/>
                <a:cs typeface="Times New Roman" pitchFamily="18" charset="0"/>
              </a:rPr>
              <a:t> can compute decrypt identity. If their policies are satisfied with co-owner policies and if the data </a:t>
            </a:r>
            <a:r>
              <a:rPr lang="en-US" sz="2000" dirty="0" err="1" smtClean="0">
                <a:latin typeface="Times New Roman" pitchFamily="18" charset="0"/>
                <a:ea typeface="Calibri"/>
                <a:cs typeface="Times New Roman" pitchFamily="18" charset="0"/>
              </a:rPr>
              <a:t>accessor</a:t>
            </a:r>
            <a:r>
              <a:rPr lang="en-US" sz="2000" dirty="0" smtClean="0">
                <a:latin typeface="Times New Roman" pitchFamily="18" charset="0"/>
                <a:ea typeface="Calibri"/>
                <a:cs typeface="Times New Roman" pitchFamily="18" charset="0"/>
              </a:rPr>
              <a:t> is an indent receiver, then compute decryption key and recovers the message and data with symmetric decryption algorithm.</a:t>
            </a:r>
          </a:p>
          <a:p>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a:bodyPr>
          <a:lstStyle/>
          <a:p>
            <a:r>
              <a:rPr lang="en-US" sz="4000" b="1" dirty="0" smtClean="0">
                <a:latin typeface="Times New Roman" pitchFamily="18" charset="0"/>
                <a:cs typeface="Times New Roman" pitchFamily="18" charset="0"/>
              </a:rPr>
              <a:t>SYSTEM ANALYSIS</a:t>
            </a:r>
            <a:endParaRPr lang="en-US" sz="40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latin typeface="Times New Roman" pitchFamily="18" charset="0"/>
                <a:cs typeface="Times New Roman" pitchFamily="18" charset="0"/>
              </a:rPr>
              <a:t>EXISTING SYSTEM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762000"/>
            <a:ext cx="8534400" cy="5867400"/>
          </a:xfrm>
        </p:spPr>
        <p:txBody>
          <a:bodyPr>
            <a:noAutofit/>
          </a:bodyPr>
          <a:lstStyle/>
          <a:p>
            <a:pPr marL="0" marR="0" algn="just">
              <a:lnSpc>
                <a:spcPct val="150000"/>
              </a:lnSpc>
              <a:spcBef>
                <a:spcPts val="0"/>
              </a:spcBef>
              <a:spcAft>
                <a:spcPts val="1000"/>
              </a:spcAft>
            </a:pPr>
            <a:r>
              <a:rPr lang="en-US" sz="2000" dirty="0" smtClean="0">
                <a:latin typeface="Times New Roman"/>
                <a:ea typeface="Calibri"/>
                <a:cs typeface="Arial"/>
              </a:rPr>
              <a:t>In existing system, when user uploads the file into the cloud, they can select the users for giving authorization to access the files which are stored in the cloud. But once the data is stored into the cloud, it is going to out of data owner’s control. Cloud service provider may misbehave and illegally access the data from cloud. The data has substantial usages by various data consumers to learn the behavior of users.</a:t>
            </a:r>
            <a:endParaRPr lang="en-US" sz="1800" dirty="0" smtClean="0">
              <a:ea typeface="Calibri"/>
              <a:cs typeface="Arial"/>
            </a:endParaRP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smtClean="0">
                <a:latin typeface="Times New Roman" pitchFamily="18" charset="0"/>
                <a:cs typeface="Times New Roman" pitchFamily="18" charset="0"/>
              </a:rPr>
              <a:t>PROPOSED SYSTEM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610600" cy="6019800"/>
          </a:xfrm>
        </p:spPr>
        <p:txBody>
          <a:bodyPr>
            <a:noAutofit/>
          </a:bodyPr>
          <a:lstStyle/>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The data owner uploads a file into the cloud and defines some access policies for those files to access them. It also allows the data co-owners to append new access policies to the </a:t>
            </a:r>
            <a:r>
              <a:rPr lang="en-US" sz="2000" dirty="0" err="1" smtClean="0">
                <a:latin typeface="Times New Roman" pitchFamily="18" charset="0"/>
                <a:ea typeface="Calibri"/>
                <a:cs typeface="Times New Roman" pitchFamily="18" charset="0"/>
              </a:rPr>
              <a:t>ciphertext</a:t>
            </a:r>
            <a:r>
              <a:rPr lang="en-US" sz="2000" dirty="0" smtClean="0">
                <a:latin typeface="Times New Roman" pitchFamily="18" charset="0"/>
                <a:ea typeface="Calibri"/>
                <a:cs typeface="Times New Roman" pitchFamily="18" charset="0"/>
              </a:rPr>
              <a:t> due to their privacy preferences. Hence, the </a:t>
            </a:r>
            <a:r>
              <a:rPr lang="en-US" sz="2000" dirty="0" err="1" smtClean="0">
                <a:latin typeface="Times New Roman" pitchFamily="18" charset="0"/>
                <a:ea typeface="Calibri"/>
                <a:cs typeface="Times New Roman" pitchFamily="18" charset="0"/>
              </a:rPr>
              <a:t>ciphertext</a:t>
            </a:r>
            <a:r>
              <a:rPr lang="en-US" sz="2000" dirty="0" smtClean="0">
                <a:latin typeface="Times New Roman" pitchFamily="18" charset="0"/>
                <a:ea typeface="Calibri"/>
                <a:cs typeface="Times New Roman" pitchFamily="18" charset="0"/>
              </a:rPr>
              <a:t> can be re-encrypted by the data disseminator only if the attributes satisfy enough access policies. When users want to download the data, decrypt the </a:t>
            </a:r>
            <a:r>
              <a:rPr lang="en-US" sz="2000" dirty="0" err="1" smtClean="0">
                <a:latin typeface="Times New Roman" pitchFamily="18" charset="0"/>
                <a:ea typeface="Calibri"/>
                <a:cs typeface="Times New Roman" pitchFamily="18" charset="0"/>
              </a:rPr>
              <a:t>ciphertext</a:t>
            </a:r>
            <a:r>
              <a:rPr lang="en-US" sz="2000" dirty="0" smtClean="0">
                <a:latin typeface="Times New Roman" pitchFamily="18" charset="0"/>
                <a:ea typeface="Calibri"/>
                <a:cs typeface="Times New Roman" pitchFamily="18" charset="0"/>
              </a:rPr>
              <a:t> by giving their private key. So cloud service providers and other intruders could not hack the data illegitimately.</a:t>
            </a: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a:bodyPr>
          <a:lstStyle/>
          <a:p>
            <a:r>
              <a:rPr lang="en-US" sz="4000" b="1" dirty="0" smtClean="0">
                <a:latin typeface="Times New Roman" pitchFamily="18" charset="0"/>
                <a:cs typeface="Times New Roman" pitchFamily="18" charset="0"/>
              </a:rPr>
              <a:t>SYSTEM REQUIREMENT</a:t>
            </a:r>
            <a:endParaRPr lang="en-US" sz="40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b="1" dirty="0" smtClean="0">
                <a:latin typeface="Times New Roman" pitchFamily="18" charset="0"/>
                <a:cs typeface="Times New Roman" pitchFamily="18" charset="0"/>
              </a:rPr>
              <a:t>HARDWARE CONFIGURATION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534400" cy="5791200"/>
          </a:xfrm>
        </p:spPr>
        <p:txBody>
          <a:bodyPr>
            <a:normAutofit/>
          </a:bodyPr>
          <a:lstStyle/>
          <a:p>
            <a:pPr marL="0" marR="0" indent="45720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The above Hardware specifications were used in both Server and Client machines when developing.</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Processor			:	Pentium 4</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Processor Speed 		:	2.5 GHz </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Ram				:	512 MB</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Hard Disk Drive 		:	80GB</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Floppy Disk Drive 		:	Sony</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CD-ROM Drive 		:	Sony</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Monitor			:	17” inches</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Keyboard 			: 	TVS Gold</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Mouse 			:	Logitech</a:t>
            </a:r>
            <a:endParaRPr lang="en-US" sz="2000" dirty="0" smtClean="0">
              <a:latin typeface="Times New Roman" pitchFamily="18" charset="0"/>
              <a:ea typeface="Calibri"/>
              <a:cs typeface="Times New Roman" pitchFamily="18" charset="0"/>
            </a:endParaRP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latin typeface="Times New Roman" pitchFamily="18" charset="0"/>
                <a:cs typeface="Times New Roman" pitchFamily="18" charset="0"/>
              </a:rPr>
              <a:t>SOFTWARE CONFIGURATION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305800" cy="5791200"/>
          </a:xfrm>
        </p:spPr>
        <p:txBody>
          <a:bodyPr>
            <a:normAutofit/>
          </a:bodyPr>
          <a:lstStyle/>
          <a:p>
            <a:pPr marL="0" marR="0" algn="just">
              <a:lnSpc>
                <a:spcPct val="150000"/>
              </a:lnSpc>
              <a:spcBef>
                <a:spcPts val="600"/>
              </a:spcBef>
              <a:spcAft>
                <a:spcPts val="600"/>
              </a:spcAft>
            </a:pPr>
            <a:r>
              <a:rPr lang="en-US" sz="2000" dirty="0" smtClean="0">
                <a:latin typeface="Times New Roman" pitchFamily="18" charset="0"/>
                <a:ea typeface="Times New Roman"/>
                <a:cs typeface="Times New Roman" pitchFamily="18" charset="0"/>
              </a:rPr>
              <a:t>The below Software Specifications were used in machines when developing.</a:t>
            </a:r>
            <a:endParaRPr lang="en-US" sz="2000" dirty="0" smtClean="0">
              <a:latin typeface="Times New Roman" pitchFamily="18" charset="0"/>
              <a:ea typeface="Calibri"/>
              <a:cs typeface="Times New Roman" pitchFamily="18" charset="0"/>
            </a:endParaRPr>
          </a:p>
          <a:p>
            <a:pPr marL="0" marR="0" algn="just">
              <a:lnSpc>
                <a:spcPct val="150000"/>
              </a:lnSpc>
              <a:spcBef>
                <a:spcPts val="600"/>
              </a:spcBef>
              <a:spcAft>
                <a:spcPts val="0"/>
              </a:spcAft>
            </a:pPr>
            <a:r>
              <a:rPr lang="en-US" sz="2000" dirty="0" smtClean="0">
                <a:latin typeface="Times New Roman" pitchFamily="18" charset="0"/>
                <a:ea typeface="Times New Roman"/>
                <a:cs typeface="Times New Roman" pitchFamily="18" charset="0"/>
              </a:rPr>
              <a:t>Operating System		:	Windows 7</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Technology Used		: 	J2EE</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0"/>
              </a:spcAft>
            </a:pPr>
            <a:r>
              <a:rPr lang="en-US" sz="2000" dirty="0" smtClean="0">
                <a:latin typeface="Times New Roman" pitchFamily="18" charset="0"/>
                <a:ea typeface="Times New Roman"/>
                <a:cs typeface="Times New Roman" pitchFamily="18" charset="0"/>
              </a:rPr>
              <a:t>Database			:	MYSQL</a:t>
            </a:r>
            <a:endParaRPr lang="en-US" sz="2000" dirty="0" smtClean="0">
              <a:latin typeface="Times New Roman" pitchFamily="18" charset="0"/>
              <a:ea typeface="Calibri"/>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smtClean="0">
                <a:latin typeface="Times New Roman" pitchFamily="18" charset="0"/>
                <a:cs typeface="Times New Roman" pitchFamily="18" charset="0"/>
              </a:rPr>
              <a:t>ABSTRACT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534400" cy="6096000"/>
          </a:xfrm>
        </p:spPr>
        <p:txBody>
          <a:bodyPr>
            <a:noAutofit/>
          </a:bodyPr>
          <a:lstStyle/>
          <a:p>
            <a:pPr marL="0" marR="0" algn="just">
              <a:lnSpc>
                <a:spcPct val="150000"/>
              </a:lnSpc>
              <a:spcBef>
                <a:spcPts val="0"/>
              </a:spcBef>
              <a:spcAft>
                <a:spcPts val="1000"/>
              </a:spcAft>
            </a:pPr>
            <a:r>
              <a:rPr lang="en-US" sz="2000" dirty="0" smtClean="0">
                <a:latin typeface="Times New Roman"/>
                <a:ea typeface="Calibri"/>
                <a:cs typeface="Arial"/>
              </a:rPr>
              <a:t>With the fast development of cloud services, huge volume of data is shared via cloud computing. Even though cryptographic techniques have been utilized to provide data confidentiality in cloud computing . Data Owner encrypts &amp; uploads the file into the cloud and tags co-owner of the file. Data Co-Owners append access policies and generate renewed </a:t>
            </a:r>
            <a:r>
              <a:rPr lang="en-US" sz="2000" dirty="0" err="1" smtClean="0">
                <a:latin typeface="Times New Roman"/>
                <a:ea typeface="Calibri"/>
                <a:cs typeface="Arial"/>
              </a:rPr>
              <a:t>ciphertext</a:t>
            </a:r>
            <a:r>
              <a:rPr lang="en-US" sz="2000" dirty="0" smtClean="0">
                <a:latin typeface="Times New Roman"/>
                <a:ea typeface="Calibri"/>
                <a:cs typeface="Arial"/>
              </a:rPr>
              <a:t>. Data Disseminator gives re-encryption key to </a:t>
            </a:r>
            <a:r>
              <a:rPr lang="en-US" sz="2000" dirty="0" err="1" smtClean="0">
                <a:latin typeface="Times New Roman"/>
                <a:ea typeface="Calibri"/>
                <a:cs typeface="Arial"/>
              </a:rPr>
              <a:t>desseminate</a:t>
            </a:r>
            <a:r>
              <a:rPr lang="en-US" sz="2000" dirty="0" smtClean="0">
                <a:latin typeface="Times New Roman"/>
                <a:ea typeface="Calibri"/>
                <a:cs typeface="Arial"/>
              </a:rPr>
              <a:t> the data if he satisfies enough access policies. Data </a:t>
            </a:r>
            <a:r>
              <a:rPr lang="en-US" sz="2000" dirty="0" err="1" smtClean="0">
                <a:latin typeface="Times New Roman"/>
                <a:ea typeface="Calibri"/>
                <a:cs typeface="Arial"/>
              </a:rPr>
              <a:t>Accessor</a:t>
            </a:r>
            <a:r>
              <a:rPr lang="en-US" sz="2000" dirty="0" smtClean="0">
                <a:latin typeface="Times New Roman"/>
                <a:ea typeface="Calibri"/>
                <a:cs typeface="Arial"/>
              </a:rPr>
              <a:t> decrypt the data by giving his private key. The security analysis scheme is efficient for secure data sharing with multi-owner in cloud computing. In this project we use symmetric key encryption algorithm to encrypt the data before storing into the cloud server.</a:t>
            </a:r>
            <a:endParaRPr lang="en-US" sz="1800" dirty="0" smtClean="0">
              <a:ea typeface="Calibri"/>
              <a:cs typeface="Arial"/>
            </a:endParaRP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b="1" dirty="0" smtClean="0">
                <a:latin typeface="Times New Roman" pitchFamily="18" charset="0"/>
                <a:cs typeface="Times New Roman" pitchFamily="18" charset="0"/>
              </a:rPr>
              <a:t>PROBLEM DEFINITION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686800" cy="6096000"/>
          </a:xfrm>
        </p:spPr>
        <p:txBody>
          <a:bodyPr>
            <a:normAutofit/>
          </a:bodyPr>
          <a:lstStyle/>
          <a:p>
            <a:pPr algn="just">
              <a:lnSpc>
                <a:spcPct val="150000"/>
              </a:lnSpc>
            </a:pPr>
            <a:r>
              <a:rPr lang="en-US" sz="2000" dirty="0" smtClean="0">
                <a:latin typeface="Times New Roman"/>
                <a:ea typeface="Calibri"/>
              </a:rPr>
              <a:t>It is essential to adopt access control mechanisms to achieve secure data sharing in cloud computing. Currently, cryptographic mechanisms such as attribute-based encryption (ABE), identity-based broadcast encryption (IBBE), and remote attestation have been exploited to settle these security and privacy problems. ABE is one of the new cryptographic mechanisms used in cloud computing to reach secure and fine-grained data sharing. It features a mechanism that enables an access control over encrypted data using access policies and ascribed attributes among decryption keys and cipher texts. Besides the requirement of conditional data dissemination, multiparty access control problem for data sharing in cloud computing such as cloud collaboration and cloud-based social networks comes along, which means the special authorization requirements from multiple associated users can be accommodated together to control the shared data.</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09600"/>
          </a:xfrm>
        </p:spPr>
        <p:txBody>
          <a:bodyPr>
            <a:noAutofit/>
          </a:bodyPr>
          <a:lstStyle/>
          <a:p>
            <a:r>
              <a:rPr lang="en-US" sz="2800" b="1" dirty="0" smtClean="0">
                <a:latin typeface="Times New Roman" pitchFamily="18" charset="0"/>
                <a:cs typeface="Times New Roman" pitchFamily="18" charset="0"/>
              </a:rPr>
              <a:t>ALGORITHM DESCRIPTION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458200" cy="5791200"/>
          </a:xfrm>
        </p:spPr>
        <p:txBody>
          <a:bodyPr>
            <a:no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Symmetric Key Encryption Algorithm:</a:t>
            </a:r>
            <a:endParaRPr lang="en-US" sz="2000" dirty="0" smtClean="0">
              <a:latin typeface="Times New Roman" pitchFamily="18" charset="0"/>
              <a:ea typeface="Calibri"/>
              <a:cs typeface="Times New Roman" pitchFamily="18" charset="0"/>
            </a:endParaRPr>
          </a:p>
          <a:p>
            <a:pPr marL="0" marR="0" indent="45720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Symmetric key algorithms are algorithms for cryptography that use the same cryptographic keys for both encryption of plaintext and decryption of cipher text. The keys may be identical or there may be a simple transformation to go between the two keys. The keys, in practice, represent a shared secret between two or more parties that can be used to maintain a private information link. This requirement that both parties have access to the secret key is one of the main drawbacks of symmetric key encryption.</a:t>
            </a:r>
          </a:p>
          <a:p>
            <a:pPr algn="just">
              <a:lnSpc>
                <a:spcPct val="170000"/>
              </a:lnSpc>
              <a:buNone/>
            </a:pPr>
            <a:endParaRPr lang="en-US" sz="20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553200"/>
          </a:xfrm>
        </p:spPr>
        <p:txBody>
          <a:bodyPr>
            <a:normAutofit/>
          </a:bodyPr>
          <a:lstStyle/>
          <a:p>
            <a:pPr marL="0" marR="0" algn="just">
              <a:lnSpc>
                <a:spcPct val="150000"/>
              </a:lnSpc>
              <a:spcBef>
                <a:spcPts val="0"/>
              </a:spcBef>
              <a:spcAft>
                <a:spcPts val="1000"/>
              </a:spcAft>
              <a:buFont typeface="Wingdings" pitchFamily="2" charset="2"/>
              <a:buChar char="Ø"/>
            </a:pPr>
            <a:r>
              <a:rPr lang="en-US" sz="2000" b="1" dirty="0" smtClean="0">
                <a:latin typeface="Times New Roman" pitchFamily="18" charset="0"/>
                <a:ea typeface="Calibri"/>
                <a:cs typeface="Times New Roman" pitchFamily="18" charset="0"/>
              </a:rPr>
              <a:t>Algorithm steps:</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1: ASCII of “T” is 84 in decimal.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2: The Binary value of 84 is 1010100. Since it is not an 8 bit binary numbers we need to make it 8 bit number as per the encryption algorithm. So it would be 01010100 0 1 0 1 0 1 0 0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3: Reverse of this binary number would be 00101010 0 0 1 0 1 0 1 0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4: Let 1000 as divisor i.e. Key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5: Divide 00101010 (dividend) by 1000(divisor) </a:t>
            </a: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Step 6: The remainder would be 10 and the quotient would be 101. So as per the algorithm the </a:t>
            </a:r>
            <a:r>
              <a:rPr lang="en-US" sz="2000" dirty="0" err="1" smtClean="0">
                <a:latin typeface="Times New Roman" pitchFamily="18" charset="0"/>
                <a:ea typeface="Calibri"/>
                <a:cs typeface="Times New Roman" pitchFamily="18" charset="0"/>
              </a:rPr>
              <a:t>ciphertext</a:t>
            </a:r>
            <a:r>
              <a:rPr lang="en-US" sz="2000" dirty="0" smtClean="0">
                <a:latin typeface="Times New Roman" pitchFamily="18" charset="0"/>
                <a:ea typeface="Calibri"/>
                <a:cs typeface="Times New Roman" pitchFamily="18" charset="0"/>
              </a:rPr>
              <a:t> would be 01000101 which is ASCII 69 in decimal i.e. “E” 0 1 0 0 0 1 0 1 </a:t>
            </a: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62200"/>
            <a:ext cx="8839200" cy="1143000"/>
          </a:xfrm>
        </p:spPr>
        <p:txBody>
          <a:bodyPr>
            <a:noAutofit/>
          </a:bodyPr>
          <a:lstStyle/>
          <a:p>
            <a:r>
              <a:rPr lang="en-US" sz="4000" b="1" dirty="0" smtClean="0">
                <a:latin typeface="Times New Roman" pitchFamily="18" charset="0"/>
                <a:cs typeface="Times New Roman" pitchFamily="18" charset="0"/>
              </a:rPr>
              <a:t>MODULES DESCRIPTION</a:t>
            </a:r>
            <a:endParaRPr lang="en-US" sz="40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smtClean="0">
                <a:latin typeface="Times New Roman" pitchFamily="18" charset="0"/>
                <a:cs typeface="Times New Roman" pitchFamily="18" charset="0"/>
              </a:rPr>
              <a:t>MODULES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762000"/>
            <a:ext cx="8001000" cy="5943600"/>
          </a:xfrm>
        </p:spPr>
        <p:txBody>
          <a:bodyPr>
            <a:normAutofit/>
          </a:bodyPr>
          <a:lstStyle/>
          <a:p>
            <a:pPr marL="0" marR="0">
              <a:lnSpc>
                <a:spcPct val="115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Trusted Authority</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Cloud Service Provider</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Data Owner</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Data Co-Owner</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Data Disseminator</a:t>
            </a:r>
          </a:p>
          <a:p>
            <a:pPr marL="0" marR="0" algn="just">
              <a:lnSpc>
                <a:spcPct val="150000"/>
              </a:lnSpc>
              <a:spcBef>
                <a:spcPts val="0"/>
              </a:spcBef>
              <a:spcAft>
                <a:spcPts val="1000"/>
              </a:spcAft>
              <a:buFont typeface="Wingdings" pitchFamily="2" charset="2"/>
              <a:buChar char="v"/>
            </a:pPr>
            <a:r>
              <a:rPr lang="en-US" sz="2400" dirty="0" smtClean="0">
                <a:latin typeface="Times New Roman" pitchFamily="18" charset="0"/>
                <a:ea typeface="Calibri"/>
                <a:cs typeface="Times New Roman" pitchFamily="18" charset="0"/>
              </a:rPr>
              <a:t>Data User</a:t>
            </a:r>
          </a:p>
          <a:p>
            <a:pPr algn="just">
              <a:lnSpc>
                <a:spcPct val="170000"/>
              </a:lnSpc>
              <a:buFont typeface="Wingdings" pitchFamily="2" charset="2"/>
              <a:buChar char="v"/>
            </a:pP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324600"/>
          </a:xfrm>
        </p:spPr>
        <p:txBody>
          <a:bodyPr>
            <a:norm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Trusted Authority:-</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	The trusted authority is a fully trusted part that initializes the system public key, and generates private keys as well as attribute keys for users. It can be acted by the administrator of the organization or social security administration. Trusted authority is fully trusted by other entities and will not collude with any entities, which is also employed by related works. Trusted authority chooses a security parameter, a maximum number of receivers N, and randomly chooses cryptographic hash functions. The trusted authority generates the private key SK for the user with identity ID. The trusted authority generates the attribute key for data disseminator.</a:t>
            </a:r>
          </a:p>
          <a:p>
            <a:pPr algn="just">
              <a:lnSpc>
                <a:spcPct val="150000"/>
              </a:lnSpc>
              <a:buNone/>
            </a:pPr>
            <a:endParaRPr lang="en-US" sz="20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6172200"/>
          </a:xfrm>
        </p:spPr>
        <p:txBody>
          <a:bodyPr>
            <a:normAutofit/>
          </a:bodyPr>
          <a:lstStyle/>
          <a:p>
            <a:pPr marL="0" marR="0" algn="just">
              <a:lnSpc>
                <a:spcPct val="150000"/>
              </a:lnSpc>
              <a:spcBef>
                <a:spcPts val="0"/>
              </a:spcBef>
              <a:spcAft>
                <a:spcPts val="1000"/>
              </a:spcAft>
            </a:pPr>
            <a:r>
              <a:rPr lang="en-US" sz="2000" b="1" dirty="0" smtClean="0">
                <a:latin typeface="Times New Roman" pitchFamily="18" charset="0"/>
                <a:ea typeface="Calibri"/>
                <a:cs typeface="Times New Roman" pitchFamily="18" charset="0"/>
              </a:rPr>
              <a:t>Cloud Service Provider:-</a:t>
            </a:r>
            <a:endParaRPr lang="en-US" sz="2000" dirty="0" smtClean="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2000" dirty="0" smtClean="0">
                <a:latin typeface="Times New Roman" pitchFamily="18" charset="0"/>
                <a:ea typeface="Calibri"/>
                <a:cs typeface="Times New Roman" pitchFamily="18" charset="0"/>
              </a:rPr>
              <a:t>	The CSP is a semi-trusted part that provides each user with a virtual space and convenient data storage service with the cloud infrastructure. It also appends access policies to the cipher texts for data co-owners and generates re-encrypted cipher texts for users. The data should be well protected against the semi-trusted CSP and unauthorized users. The users who are not the receivers of a cipher text defined by the data owner or data disseminator should not be able to access the plaintext.</a:t>
            </a:r>
          </a:p>
          <a:p>
            <a:pPr algn="just">
              <a:lnSpc>
                <a:spcPct val="170000"/>
              </a:lnSpc>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792</Words>
  <Application>Microsoft Office PowerPoint</Application>
  <PresentationFormat>On-screen Show (4:3)</PresentationFormat>
  <Paragraphs>57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Secure Data Group Sharing and Conditional  Dissemination with Multi-Owner in Cloud Computing</vt:lpstr>
      <vt:lpstr>ABSTRACT</vt:lpstr>
      <vt:lpstr>PROBLEM DEFINITION</vt:lpstr>
      <vt:lpstr>ALGORITHM DESCRIPTION</vt:lpstr>
      <vt:lpstr>Slide 5</vt:lpstr>
      <vt:lpstr>MODULES DESCRIPTION</vt:lpstr>
      <vt:lpstr>MODULES</vt:lpstr>
      <vt:lpstr>Slide 8</vt:lpstr>
      <vt:lpstr>Slide 9</vt:lpstr>
      <vt:lpstr>Slide 10</vt:lpstr>
      <vt:lpstr>Slide 11</vt:lpstr>
      <vt:lpstr>Slide 12</vt:lpstr>
      <vt:lpstr>Slide 13</vt:lpstr>
      <vt:lpstr>SYSTEM ANALYSIS</vt:lpstr>
      <vt:lpstr>EXISTING SYSTEM</vt:lpstr>
      <vt:lpstr>PROPOSED SYSTEM</vt:lpstr>
      <vt:lpstr>SYSTEM REQUIREMENT</vt:lpstr>
      <vt:lpstr>HARDWARE CONFIGURATION</vt:lpstr>
      <vt:lpstr>SOFTWARE CONFIGURATION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TAFC: Time and Attribute Factors Combined Access Control for Time-Sensitive Data in Public Cloud</dc:title>
  <dc:creator>Administrator</dc:creator>
  <cp:lastModifiedBy>Windows User</cp:lastModifiedBy>
  <cp:revision>37</cp:revision>
  <dcterms:created xsi:type="dcterms:W3CDTF">2019-01-31T11:05:40Z</dcterms:created>
  <dcterms:modified xsi:type="dcterms:W3CDTF">2021-01-27T19:13:38Z</dcterms:modified>
</cp:coreProperties>
</file>