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12/20/2021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12/20/2021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12/20/2021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12/20/2021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12/20/2021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12/20/2021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12/20/2021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12/20/2021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12/20/2021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12/20/2021</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12/20/2021</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12/20/2021</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AF306-CC06-43DC-BECB-878D61068441}"/>
              </a:ext>
            </a:extLst>
          </p:cNvPr>
          <p:cNvSpPr>
            <a:spLocks noGrp="1"/>
          </p:cNvSpPr>
          <p:nvPr>
            <p:ph type="ctrTitle"/>
          </p:nvPr>
        </p:nvSpPr>
        <p:spPr/>
        <p:txBody>
          <a:bodyPr/>
          <a:lstStyle/>
          <a:p>
            <a:r>
              <a:rPr lang="en-US" dirty="0"/>
              <a:t>Test cases on Login and Registration GUI</a:t>
            </a:r>
            <a:endParaRPr lang="en-IN" dirty="0"/>
          </a:p>
        </p:txBody>
      </p:sp>
      <p:sp>
        <p:nvSpPr>
          <p:cNvPr id="3" name="Subtitle 2">
            <a:extLst>
              <a:ext uri="{FF2B5EF4-FFF2-40B4-BE49-F238E27FC236}">
                <a16:creationId xmlns:a16="http://schemas.microsoft.com/office/drawing/2014/main" id="{DB3197DA-0E4E-485E-8F46-75820FB5D70B}"/>
              </a:ext>
            </a:extLst>
          </p:cNvPr>
          <p:cNvSpPr>
            <a:spLocks noGrp="1"/>
          </p:cNvSpPr>
          <p:nvPr>
            <p:ph type="subTitle" idx="1"/>
          </p:nvPr>
        </p:nvSpPr>
        <p:spPr/>
        <p:txBody>
          <a:bodyPr>
            <a:noAutofit/>
          </a:bodyPr>
          <a:lstStyle/>
          <a:p>
            <a:pPr algn="l" rtl="0">
              <a:spcBef>
                <a:spcPts val="0"/>
              </a:spcBef>
              <a:spcAft>
                <a:spcPts val="0"/>
              </a:spcAft>
            </a:pPr>
            <a:r>
              <a:rPr lang="en-US" b="0" i="0" u="none" strike="noStrike" dirty="0">
                <a:solidFill>
                  <a:srgbClr val="FEFEFE"/>
                </a:solidFill>
                <a:effectLst/>
                <a:latin typeface="Gill Sans"/>
              </a:rPr>
              <a:t>Name: Devika Dhumal</a:t>
            </a:r>
            <a:endParaRPr lang="en-US" b="0" dirty="0">
              <a:effectLst/>
            </a:endParaRPr>
          </a:p>
          <a:p>
            <a:pPr algn="l" rtl="0">
              <a:spcBef>
                <a:spcPts val="1000"/>
              </a:spcBef>
              <a:spcAft>
                <a:spcPts val="0"/>
              </a:spcAft>
            </a:pPr>
            <a:r>
              <a:rPr lang="en-US" b="0" i="0" u="none" strike="noStrike" dirty="0">
                <a:solidFill>
                  <a:srgbClr val="FEFEFE"/>
                </a:solidFill>
                <a:effectLst/>
                <a:latin typeface="Gill Sans"/>
              </a:rPr>
              <a:t>Roll No: 19</a:t>
            </a:r>
            <a:endParaRPr lang="en-US" b="0" dirty="0">
              <a:effectLst/>
            </a:endParaRPr>
          </a:p>
          <a:p>
            <a:pPr algn="l" rtl="0">
              <a:spcBef>
                <a:spcPts val="1000"/>
              </a:spcBef>
              <a:spcAft>
                <a:spcPts val="0"/>
              </a:spcAft>
            </a:pPr>
            <a:r>
              <a:rPr lang="en-US" b="0" i="0" u="none" strike="noStrike" dirty="0">
                <a:solidFill>
                  <a:srgbClr val="FEFEFE"/>
                </a:solidFill>
                <a:effectLst/>
                <a:latin typeface="Gill Sans"/>
              </a:rPr>
              <a:t>LP2</a:t>
            </a:r>
            <a:endParaRPr lang="en-US" b="0" dirty="0">
              <a:effectLst/>
            </a:endParaRPr>
          </a:p>
          <a:p>
            <a:pPr algn="l"/>
            <a:br>
              <a:rPr lang="en-US" dirty="0"/>
            </a:br>
            <a:endParaRPr lang="en-IN" dirty="0"/>
          </a:p>
        </p:txBody>
      </p:sp>
    </p:spTree>
    <p:extLst>
      <p:ext uri="{BB962C8B-B14F-4D97-AF65-F5344CB8AC3E}">
        <p14:creationId xmlns:p14="http://schemas.microsoft.com/office/powerpoint/2010/main" val="4048168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9056A-C08A-45AD-887C-32B2711E6336}"/>
              </a:ext>
            </a:extLst>
          </p:cNvPr>
          <p:cNvSpPr>
            <a:spLocks noGrp="1"/>
          </p:cNvSpPr>
          <p:nvPr>
            <p:ph type="title"/>
          </p:nvPr>
        </p:nvSpPr>
        <p:spPr>
          <a:xfrm>
            <a:off x="0" y="0"/>
            <a:ext cx="12192000" cy="1188720"/>
          </a:xfrm>
        </p:spPr>
        <p:txBody>
          <a:bodyPr/>
          <a:lstStyle/>
          <a:p>
            <a:pPr algn="l"/>
            <a:r>
              <a:rPr lang="en-US" dirty="0"/>
              <a:t>Expected Output</a:t>
            </a:r>
            <a:endParaRPr lang="en-IN" dirty="0"/>
          </a:p>
        </p:txBody>
      </p:sp>
      <p:pic>
        <p:nvPicPr>
          <p:cNvPr id="12" name="Content Placeholder 11">
            <a:extLst>
              <a:ext uri="{FF2B5EF4-FFF2-40B4-BE49-F238E27FC236}">
                <a16:creationId xmlns:a16="http://schemas.microsoft.com/office/drawing/2014/main" id="{A3A3B79A-DA8C-40EF-A297-9832456EB69C}"/>
              </a:ext>
            </a:extLst>
          </p:cNvPr>
          <p:cNvPicPr>
            <a:picLocks noGrp="1" noChangeAspect="1"/>
          </p:cNvPicPr>
          <p:nvPr>
            <p:ph idx="1"/>
          </p:nvPr>
        </p:nvPicPr>
        <p:blipFill rotWithShape="1">
          <a:blip r:embed="rId2"/>
          <a:srcRect l="2001" t="3378" r="58727" b="40252"/>
          <a:stretch/>
        </p:blipFill>
        <p:spPr>
          <a:xfrm>
            <a:off x="6240379" y="1347537"/>
            <a:ext cx="5563226" cy="5261810"/>
          </a:xfrm>
        </p:spPr>
      </p:pic>
      <p:sp>
        <p:nvSpPr>
          <p:cNvPr id="14" name="TextBox 13">
            <a:extLst>
              <a:ext uri="{FF2B5EF4-FFF2-40B4-BE49-F238E27FC236}">
                <a16:creationId xmlns:a16="http://schemas.microsoft.com/office/drawing/2014/main" id="{F8971EE9-4694-4C39-8928-585BBFC0B549}"/>
              </a:ext>
            </a:extLst>
          </p:cNvPr>
          <p:cNvSpPr txBox="1"/>
          <p:nvPr/>
        </p:nvSpPr>
        <p:spPr>
          <a:xfrm>
            <a:off x="160421" y="1524000"/>
            <a:ext cx="5791201" cy="1384995"/>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Hence we have executed and validated different test cases on our GUI application.</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4632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B179-BF48-48D0-9F29-D20EE9F9EBAD}"/>
              </a:ext>
            </a:extLst>
          </p:cNvPr>
          <p:cNvSpPr>
            <a:spLocks noGrp="1"/>
          </p:cNvSpPr>
          <p:nvPr>
            <p:ph type="title"/>
          </p:nvPr>
        </p:nvSpPr>
        <p:spPr>
          <a:xfrm>
            <a:off x="0" y="0"/>
            <a:ext cx="12192000" cy="1188720"/>
          </a:xfrm>
        </p:spPr>
        <p:txBody>
          <a:bodyPr/>
          <a:lstStyle/>
          <a:p>
            <a:pPr algn="l"/>
            <a:r>
              <a:rPr lang="en-US" dirty="0"/>
              <a:t>index</a:t>
            </a:r>
            <a:endParaRPr lang="en-IN" dirty="0"/>
          </a:p>
        </p:txBody>
      </p:sp>
      <p:sp>
        <p:nvSpPr>
          <p:cNvPr id="3" name="Content Placeholder 2">
            <a:extLst>
              <a:ext uri="{FF2B5EF4-FFF2-40B4-BE49-F238E27FC236}">
                <a16:creationId xmlns:a16="http://schemas.microsoft.com/office/drawing/2014/main" id="{D5D052A8-AB13-4AC7-A4C1-89A3569B7A8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212821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9056A-C08A-45AD-887C-32B2711E6336}"/>
              </a:ext>
            </a:extLst>
          </p:cNvPr>
          <p:cNvSpPr>
            <a:spLocks noGrp="1"/>
          </p:cNvSpPr>
          <p:nvPr>
            <p:ph type="title"/>
          </p:nvPr>
        </p:nvSpPr>
        <p:spPr>
          <a:xfrm>
            <a:off x="0" y="0"/>
            <a:ext cx="12192000" cy="1188720"/>
          </a:xfrm>
        </p:spPr>
        <p:txBody>
          <a:bodyPr/>
          <a:lstStyle/>
          <a:p>
            <a:pPr algn="l"/>
            <a:r>
              <a:rPr lang="en-US" dirty="0"/>
              <a:t>Problem statement</a:t>
            </a:r>
            <a:endParaRPr lang="en-IN" dirty="0"/>
          </a:p>
        </p:txBody>
      </p:sp>
      <p:sp>
        <p:nvSpPr>
          <p:cNvPr id="3" name="Content Placeholder 2">
            <a:extLst>
              <a:ext uri="{FF2B5EF4-FFF2-40B4-BE49-F238E27FC236}">
                <a16:creationId xmlns:a16="http://schemas.microsoft.com/office/drawing/2014/main" id="{EC63FC83-A007-4ADA-9EEC-D72BF94360AF}"/>
              </a:ext>
            </a:extLst>
          </p:cNvPr>
          <p:cNvSpPr>
            <a:spLocks noGrp="1"/>
          </p:cNvSpPr>
          <p:nvPr>
            <p:ph idx="1"/>
          </p:nvPr>
        </p:nvSpPr>
        <p:spPr>
          <a:xfrm>
            <a:off x="272715" y="1459832"/>
            <a:ext cx="11774905" cy="5149515"/>
          </a:xfrm>
        </p:spPr>
        <p:txBody>
          <a:bodyPr>
            <a:normAutofit/>
          </a:bodyPr>
          <a:lstStyle/>
          <a:p>
            <a:pPr marL="0" indent="0">
              <a:buNone/>
            </a:pPr>
            <a:r>
              <a:rPr lang="en-US" sz="2800" dirty="0"/>
              <a:t>Aim: Design a simple GUI and run varied Test Cases</a:t>
            </a:r>
          </a:p>
          <a:p>
            <a:pPr marL="0" indent="0">
              <a:buNone/>
            </a:pPr>
            <a:endParaRPr lang="en-US" sz="2800" dirty="0"/>
          </a:p>
          <a:p>
            <a:pPr marL="0" indent="0">
              <a:buNone/>
            </a:pPr>
            <a:r>
              <a:rPr lang="en-US" sz="2800" dirty="0"/>
              <a:t>Objective:</a:t>
            </a:r>
          </a:p>
          <a:p>
            <a:r>
              <a:rPr lang="en-US" sz="2800" dirty="0"/>
              <a:t>Write test cases for varied testing</a:t>
            </a:r>
          </a:p>
          <a:p>
            <a:r>
              <a:rPr lang="en-US" sz="2800" dirty="0"/>
              <a:t>Understand how GUI testing works</a:t>
            </a:r>
          </a:p>
          <a:p>
            <a:endParaRPr lang="en-IN" sz="2800" dirty="0"/>
          </a:p>
          <a:p>
            <a:pPr marL="0" indent="0">
              <a:buNone/>
            </a:pPr>
            <a:r>
              <a:rPr lang="en-IN" sz="2800" dirty="0"/>
              <a:t>Expected Outcome:</a:t>
            </a:r>
          </a:p>
          <a:p>
            <a:pPr marL="0" indent="0">
              <a:buNone/>
            </a:pPr>
            <a:r>
              <a:rPr lang="en-IN" sz="2800" dirty="0"/>
              <a:t>Better understanding of Testing methodology</a:t>
            </a:r>
          </a:p>
        </p:txBody>
      </p:sp>
    </p:spTree>
    <p:extLst>
      <p:ext uri="{BB962C8B-B14F-4D97-AF65-F5344CB8AC3E}">
        <p14:creationId xmlns:p14="http://schemas.microsoft.com/office/powerpoint/2010/main" val="2323818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9056A-C08A-45AD-887C-32B2711E6336}"/>
              </a:ext>
            </a:extLst>
          </p:cNvPr>
          <p:cNvSpPr>
            <a:spLocks noGrp="1"/>
          </p:cNvSpPr>
          <p:nvPr>
            <p:ph type="title"/>
          </p:nvPr>
        </p:nvSpPr>
        <p:spPr>
          <a:xfrm>
            <a:off x="0" y="0"/>
            <a:ext cx="12192000" cy="1188720"/>
          </a:xfrm>
        </p:spPr>
        <p:txBody>
          <a:bodyPr/>
          <a:lstStyle/>
          <a:p>
            <a:pPr algn="l"/>
            <a:r>
              <a:rPr lang="en-US" dirty="0"/>
              <a:t>introduction</a:t>
            </a:r>
            <a:endParaRPr lang="en-IN" dirty="0"/>
          </a:p>
        </p:txBody>
      </p:sp>
      <p:pic>
        <p:nvPicPr>
          <p:cNvPr id="5" name="Content Placeholder 4">
            <a:extLst>
              <a:ext uri="{FF2B5EF4-FFF2-40B4-BE49-F238E27FC236}">
                <a16:creationId xmlns:a16="http://schemas.microsoft.com/office/drawing/2014/main" id="{9053EE4C-1C6D-4839-9179-43F5BCEFD73A}"/>
              </a:ext>
            </a:extLst>
          </p:cNvPr>
          <p:cNvPicPr>
            <a:picLocks noGrp="1" noChangeAspect="1"/>
          </p:cNvPicPr>
          <p:nvPr>
            <p:ph idx="1"/>
          </p:nvPr>
        </p:nvPicPr>
        <p:blipFill rotWithShape="1">
          <a:blip r:embed="rId2"/>
          <a:srcRect l="8985" t="14945" r="52279" b="32707"/>
          <a:stretch/>
        </p:blipFill>
        <p:spPr>
          <a:xfrm>
            <a:off x="6096000" y="1860885"/>
            <a:ext cx="5582652" cy="4243824"/>
          </a:xfrm>
        </p:spPr>
      </p:pic>
      <p:sp>
        <p:nvSpPr>
          <p:cNvPr id="6" name="TextBox 5">
            <a:extLst>
              <a:ext uri="{FF2B5EF4-FFF2-40B4-BE49-F238E27FC236}">
                <a16:creationId xmlns:a16="http://schemas.microsoft.com/office/drawing/2014/main" id="{D8F14A86-D36A-401A-AB9D-51A76281EA04}"/>
              </a:ext>
            </a:extLst>
          </p:cNvPr>
          <p:cNvSpPr txBox="1"/>
          <p:nvPr/>
        </p:nvSpPr>
        <p:spPr>
          <a:xfrm>
            <a:off x="144379" y="1572126"/>
            <a:ext cx="5582652" cy="4832092"/>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We have tried creating a sign up page using the python library of </a:t>
            </a:r>
            <a:r>
              <a:rPr lang="en-US" sz="2800" dirty="0" err="1">
                <a:latin typeface="Arial" panose="020B0604020202020204" pitchFamily="34" charset="0"/>
                <a:cs typeface="Arial" panose="020B0604020202020204" pitchFamily="34" charset="0"/>
              </a:rPr>
              <a:t>tkinter</a:t>
            </a:r>
            <a:r>
              <a:rPr lang="en-US" sz="2800" dirty="0">
                <a:latin typeface="Arial" panose="020B0604020202020204" pitchFamily="34" charset="0"/>
                <a:cs typeface="Arial" panose="020B0604020202020204" pitchFamily="34" charset="0"/>
              </a:rPr>
              <a:t>. We will be trying to run different validations that shall work as our test cases.</a:t>
            </a:r>
            <a:r>
              <a:rPr lang="en-IN" sz="2800" dirty="0">
                <a:latin typeface="Arial" panose="020B0604020202020204" pitchFamily="34" charset="0"/>
                <a:cs typeface="Arial" panose="020B0604020202020204" pitchFamily="34" charset="0"/>
              </a:rPr>
              <a:t> Whenever a test case fails our validations will pop and let us know. It is very important to understand how test cases and testing helps our application be more deployment ready and makes it user friendly.</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0543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9056A-C08A-45AD-887C-32B2711E6336}"/>
              </a:ext>
            </a:extLst>
          </p:cNvPr>
          <p:cNvSpPr>
            <a:spLocks noGrp="1"/>
          </p:cNvSpPr>
          <p:nvPr>
            <p:ph type="title"/>
          </p:nvPr>
        </p:nvSpPr>
        <p:spPr>
          <a:xfrm>
            <a:off x="0" y="0"/>
            <a:ext cx="12192000" cy="1188720"/>
          </a:xfrm>
        </p:spPr>
        <p:txBody>
          <a:bodyPr/>
          <a:lstStyle/>
          <a:p>
            <a:pPr algn="l"/>
            <a:r>
              <a:rPr lang="en-US" dirty="0"/>
              <a:t>Functionality test cases</a:t>
            </a:r>
            <a:endParaRPr lang="en-IN" dirty="0"/>
          </a:p>
        </p:txBody>
      </p:sp>
      <p:sp>
        <p:nvSpPr>
          <p:cNvPr id="4" name="Content Placeholder 3">
            <a:extLst>
              <a:ext uri="{FF2B5EF4-FFF2-40B4-BE49-F238E27FC236}">
                <a16:creationId xmlns:a16="http://schemas.microsoft.com/office/drawing/2014/main" id="{B6F4AB9B-7DB2-428D-8BF8-F5EB2E424E21}"/>
              </a:ext>
            </a:extLst>
          </p:cNvPr>
          <p:cNvSpPr>
            <a:spLocks noGrp="1"/>
          </p:cNvSpPr>
          <p:nvPr>
            <p:ph idx="1"/>
          </p:nvPr>
        </p:nvSpPr>
        <p:spPr>
          <a:xfrm>
            <a:off x="256674" y="1379621"/>
            <a:ext cx="11747068" cy="5272191"/>
          </a:xfrm>
        </p:spPr>
        <p:txBody>
          <a:bodyPr>
            <a:normAutofit fontScale="85000" lnSpcReduction="10000"/>
          </a:bodyPr>
          <a:lstStyle/>
          <a:p>
            <a:pPr>
              <a:lnSpc>
                <a:spcPct val="110000"/>
              </a:lnSpc>
            </a:pPr>
            <a:r>
              <a:rPr lang="en-US" sz="2800" b="0" i="0" dirty="0">
                <a:solidFill>
                  <a:srgbClr val="252830"/>
                </a:solidFill>
                <a:effectLst/>
                <a:latin typeface="-apple-system"/>
              </a:rPr>
              <a:t>Verify that the registration page has all the fields as per requirement.</a:t>
            </a:r>
          </a:p>
          <a:p>
            <a:pPr>
              <a:lnSpc>
                <a:spcPct val="110000"/>
              </a:lnSpc>
            </a:pPr>
            <a:r>
              <a:rPr lang="en-US" sz="2800" b="0" i="0" dirty="0">
                <a:solidFill>
                  <a:srgbClr val="252830"/>
                </a:solidFill>
                <a:effectLst/>
                <a:latin typeface="-apple-system"/>
              </a:rPr>
              <a:t>Verify that the user able to signup or register by entering the valid data in all the fields</a:t>
            </a:r>
          </a:p>
          <a:p>
            <a:pPr>
              <a:lnSpc>
                <a:spcPct val="110000"/>
              </a:lnSpc>
            </a:pPr>
            <a:r>
              <a:rPr lang="en-US" sz="2800" b="0" i="0" dirty="0">
                <a:solidFill>
                  <a:srgbClr val="252830"/>
                </a:solidFill>
                <a:effectLst/>
                <a:latin typeface="-apple-system"/>
              </a:rPr>
              <a:t>Verify that the registration form by entering the data only in the non-mandatory field.</a:t>
            </a:r>
          </a:p>
          <a:p>
            <a:pPr>
              <a:lnSpc>
                <a:spcPct val="110000"/>
              </a:lnSpc>
            </a:pPr>
            <a:r>
              <a:rPr lang="en-US" sz="2800" b="0" i="0" dirty="0">
                <a:solidFill>
                  <a:srgbClr val="252830"/>
                </a:solidFill>
                <a:effectLst/>
                <a:latin typeface="-apple-system"/>
              </a:rPr>
              <a:t>Verify the registration page without entering any data in fields.</a:t>
            </a:r>
          </a:p>
          <a:p>
            <a:pPr>
              <a:lnSpc>
                <a:spcPct val="110000"/>
              </a:lnSpc>
            </a:pPr>
            <a:r>
              <a:rPr lang="en-US" sz="2800" b="0" i="0" dirty="0">
                <a:solidFill>
                  <a:srgbClr val="252830"/>
                </a:solidFill>
                <a:effectLst/>
                <a:latin typeface="-apple-system"/>
              </a:rPr>
              <a:t>Verify that the alert message for all mandatory fields.</a:t>
            </a:r>
          </a:p>
          <a:p>
            <a:pPr>
              <a:lnSpc>
                <a:spcPct val="110000"/>
              </a:lnSpc>
            </a:pPr>
            <a:r>
              <a:rPr lang="en-US" sz="2800" b="0" i="0" dirty="0">
                <a:solidFill>
                  <a:srgbClr val="252830"/>
                </a:solidFill>
                <a:effectLst/>
                <a:latin typeface="-apple-system"/>
              </a:rPr>
              <a:t>Verify the confirmation message when the user successfully signup</a:t>
            </a:r>
          </a:p>
          <a:p>
            <a:pPr>
              <a:lnSpc>
                <a:spcPct val="110000"/>
              </a:lnSpc>
            </a:pPr>
            <a:r>
              <a:rPr lang="en-US" sz="2800" b="0" i="0" dirty="0">
                <a:solidFill>
                  <a:srgbClr val="252830"/>
                </a:solidFill>
                <a:effectLst/>
                <a:latin typeface="-apple-system"/>
              </a:rPr>
              <a:t>Verify that all fields have a valid label and place holder.</a:t>
            </a:r>
          </a:p>
          <a:p>
            <a:pPr>
              <a:lnSpc>
                <a:spcPct val="110000"/>
              </a:lnSpc>
            </a:pPr>
            <a:r>
              <a:rPr lang="en-US" sz="2800" b="0" i="0" dirty="0">
                <a:solidFill>
                  <a:srgbClr val="252830"/>
                </a:solidFill>
                <a:effectLst/>
                <a:latin typeface="-apple-system"/>
              </a:rPr>
              <a:t>Verify that the user was able to signup by entering the valid data only in mandatory fields.</a:t>
            </a:r>
          </a:p>
          <a:p>
            <a:pPr>
              <a:lnSpc>
                <a:spcPct val="110000"/>
              </a:lnSpc>
            </a:pPr>
            <a:r>
              <a:rPr lang="en-US" sz="2800" b="0" i="0" dirty="0">
                <a:solidFill>
                  <a:srgbClr val="252830"/>
                </a:solidFill>
                <a:effectLst/>
                <a:latin typeface="-apple-system"/>
              </a:rPr>
              <a:t>Ensure that the error message is displayed when the user enters the valid username and invalid Password in the login credential.</a:t>
            </a:r>
          </a:p>
          <a:p>
            <a:pPr marL="0" indent="0">
              <a:buNone/>
            </a:pP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0538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9056A-C08A-45AD-887C-32B2711E6336}"/>
              </a:ext>
            </a:extLst>
          </p:cNvPr>
          <p:cNvSpPr>
            <a:spLocks noGrp="1"/>
          </p:cNvSpPr>
          <p:nvPr>
            <p:ph type="title"/>
          </p:nvPr>
        </p:nvSpPr>
        <p:spPr>
          <a:xfrm>
            <a:off x="0" y="0"/>
            <a:ext cx="12192000" cy="1188720"/>
          </a:xfrm>
        </p:spPr>
        <p:txBody>
          <a:bodyPr/>
          <a:lstStyle/>
          <a:p>
            <a:pPr algn="l"/>
            <a:r>
              <a:rPr lang="en-US" dirty="0"/>
              <a:t>Functionality test cases</a:t>
            </a:r>
            <a:endParaRPr lang="en-IN" dirty="0"/>
          </a:p>
        </p:txBody>
      </p:sp>
      <p:sp>
        <p:nvSpPr>
          <p:cNvPr id="4" name="Content Placeholder 3">
            <a:extLst>
              <a:ext uri="{FF2B5EF4-FFF2-40B4-BE49-F238E27FC236}">
                <a16:creationId xmlns:a16="http://schemas.microsoft.com/office/drawing/2014/main" id="{B6F4AB9B-7DB2-428D-8BF8-F5EB2E424E21}"/>
              </a:ext>
            </a:extLst>
          </p:cNvPr>
          <p:cNvSpPr>
            <a:spLocks noGrp="1"/>
          </p:cNvSpPr>
          <p:nvPr>
            <p:ph idx="1"/>
          </p:nvPr>
        </p:nvSpPr>
        <p:spPr>
          <a:xfrm>
            <a:off x="256674" y="1379621"/>
            <a:ext cx="11747068" cy="5272191"/>
          </a:xfrm>
        </p:spPr>
        <p:txBody>
          <a:bodyPr>
            <a:normAutofit fontScale="85000" lnSpcReduction="10000"/>
          </a:bodyPr>
          <a:lstStyle/>
          <a:p>
            <a:pPr>
              <a:lnSpc>
                <a:spcPct val="110000"/>
              </a:lnSpc>
            </a:pPr>
            <a:r>
              <a:rPr lang="en-US" sz="2800" b="0" i="0" dirty="0">
                <a:solidFill>
                  <a:srgbClr val="252830"/>
                </a:solidFill>
                <a:effectLst/>
                <a:latin typeface="-apple-system"/>
              </a:rPr>
              <a:t>Verify that the registration page has all the fields as per requirement.</a:t>
            </a:r>
          </a:p>
          <a:p>
            <a:pPr>
              <a:lnSpc>
                <a:spcPct val="110000"/>
              </a:lnSpc>
            </a:pPr>
            <a:r>
              <a:rPr lang="en-US" sz="2800" b="0" i="0" dirty="0">
                <a:solidFill>
                  <a:srgbClr val="252830"/>
                </a:solidFill>
                <a:effectLst/>
                <a:latin typeface="-apple-system"/>
              </a:rPr>
              <a:t>Verify that the user able to signup or register by entering the valid data in all the fields</a:t>
            </a:r>
          </a:p>
          <a:p>
            <a:pPr>
              <a:lnSpc>
                <a:spcPct val="110000"/>
              </a:lnSpc>
            </a:pPr>
            <a:r>
              <a:rPr lang="en-US" sz="2800" b="0" i="0" dirty="0">
                <a:solidFill>
                  <a:srgbClr val="252830"/>
                </a:solidFill>
                <a:effectLst/>
                <a:latin typeface="-apple-system"/>
              </a:rPr>
              <a:t>Verify that the registration form by entering the data only in the non-mandatory field.</a:t>
            </a:r>
          </a:p>
          <a:p>
            <a:pPr>
              <a:lnSpc>
                <a:spcPct val="110000"/>
              </a:lnSpc>
            </a:pPr>
            <a:r>
              <a:rPr lang="en-US" sz="2800" b="0" i="0" dirty="0">
                <a:solidFill>
                  <a:srgbClr val="252830"/>
                </a:solidFill>
                <a:effectLst/>
                <a:latin typeface="-apple-system"/>
              </a:rPr>
              <a:t>Verify the registration page without entering any data in fields.</a:t>
            </a:r>
          </a:p>
          <a:p>
            <a:pPr>
              <a:lnSpc>
                <a:spcPct val="110000"/>
              </a:lnSpc>
            </a:pPr>
            <a:r>
              <a:rPr lang="en-US" sz="2800" b="0" i="0" dirty="0">
                <a:solidFill>
                  <a:srgbClr val="252830"/>
                </a:solidFill>
                <a:effectLst/>
                <a:latin typeface="-apple-system"/>
              </a:rPr>
              <a:t>Verify that the alert message for all mandatory fields.</a:t>
            </a:r>
          </a:p>
          <a:p>
            <a:pPr>
              <a:lnSpc>
                <a:spcPct val="110000"/>
              </a:lnSpc>
            </a:pPr>
            <a:r>
              <a:rPr lang="en-US" sz="2800" b="0" i="0" dirty="0">
                <a:solidFill>
                  <a:srgbClr val="252830"/>
                </a:solidFill>
                <a:effectLst/>
                <a:latin typeface="-apple-system"/>
              </a:rPr>
              <a:t>Verify the confirmation message when the user successfully signup</a:t>
            </a:r>
          </a:p>
          <a:p>
            <a:pPr>
              <a:lnSpc>
                <a:spcPct val="110000"/>
              </a:lnSpc>
            </a:pPr>
            <a:r>
              <a:rPr lang="en-US" sz="2800" b="0" i="0" dirty="0">
                <a:solidFill>
                  <a:srgbClr val="252830"/>
                </a:solidFill>
                <a:effectLst/>
                <a:latin typeface="-apple-system"/>
              </a:rPr>
              <a:t>Verify that all fields have a valid label and place holder.</a:t>
            </a:r>
          </a:p>
          <a:p>
            <a:pPr>
              <a:lnSpc>
                <a:spcPct val="110000"/>
              </a:lnSpc>
            </a:pPr>
            <a:r>
              <a:rPr lang="en-US" sz="2800" b="0" i="0" dirty="0">
                <a:solidFill>
                  <a:srgbClr val="252830"/>
                </a:solidFill>
                <a:effectLst/>
                <a:latin typeface="-apple-system"/>
              </a:rPr>
              <a:t>Verify that the user was able to signup by entering the valid data only in mandatory fields.</a:t>
            </a:r>
          </a:p>
          <a:p>
            <a:pPr>
              <a:lnSpc>
                <a:spcPct val="110000"/>
              </a:lnSpc>
            </a:pPr>
            <a:r>
              <a:rPr lang="en-US" sz="2800" b="0" i="0" dirty="0">
                <a:solidFill>
                  <a:srgbClr val="252830"/>
                </a:solidFill>
                <a:effectLst/>
                <a:latin typeface="-apple-system"/>
              </a:rPr>
              <a:t>Ensure that the error message is displayed when the user enters the valid username and invalid Password in the login credential.</a:t>
            </a:r>
          </a:p>
          <a:p>
            <a:pPr marL="0" indent="0">
              <a:buNone/>
            </a:pP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71729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9056A-C08A-45AD-887C-32B2711E6336}"/>
              </a:ext>
            </a:extLst>
          </p:cNvPr>
          <p:cNvSpPr>
            <a:spLocks noGrp="1"/>
          </p:cNvSpPr>
          <p:nvPr>
            <p:ph type="title"/>
          </p:nvPr>
        </p:nvSpPr>
        <p:spPr>
          <a:xfrm>
            <a:off x="0" y="0"/>
            <a:ext cx="12192000" cy="1188720"/>
          </a:xfrm>
        </p:spPr>
        <p:txBody>
          <a:bodyPr/>
          <a:lstStyle/>
          <a:p>
            <a:pPr algn="l"/>
            <a:r>
              <a:rPr lang="en-US" dirty="0"/>
              <a:t>Execution and validation of test cases</a:t>
            </a:r>
            <a:endParaRPr lang="en-IN" dirty="0"/>
          </a:p>
        </p:txBody>
      </p:sp>
      <p:sp>
        <p:nvSpPr>
          <p:cNvPr id="4" name="Content Placeholder 3">
            <a:extLst>
              <a:ext uri="{FF2B5EF4-FFF2-40B4-BE49-F238E27FC236}">
                <a16:creationId xmlns:a16="http://schemas.microsoft.com/office/drawing/2014/main" id="{B6F4AB9B-7DB2-428D-8BF8-F5EB2E424E21}"/>
              </a:ext>
            </a:extLst>
          </p:cNvPr>
          <p:cNvSpPr>
            <a:spLocks noGrp="1"/>
          </p:cNvSpPr>
          <p:nvPr>
            <p:ph idx="1"/>
          </p:nvPr>
        </p:nvSpPr>
        <p:spPr>
          <a:xfrm>
            <a:off x="256674" y="1379622"/>
            <a:ext cx="11662610" cy="1828800"/>
          </a:xfrm>
        </p:spPr>
        <p:txBody>
          <a:bodyPr>
            <a:normAutofit/>
          </a:bodyPr>
          <a:lstStyle/>
          <a:p>
            <a:r>
              <a:rPr lang="en-US" sz="2800" dirty="0">
                <a:latin typeface="Arial" panose="020B0604020202020204" pitchFamily="34" charset="0"/>
                <a:cs typeface="Arial" panose="020B0604020202020204" pitchFamily="34" charset="0"/>
              </a:rPr>
              <a:t>First name and Surname should not have alpha numeric values.</a:t>
            </a:r>
          </a:p>
          <a:p>
            <a:r>
              <a:rPr lang="en-US" sz="2800" dirty="0">
                <a:latin typeface="Arial" panose="020B0604020202020204" pitchFamily="34" charset="0"/>
                <a:cs typeface="Arial" panose="020B0604020202020204" pitchFamily="34" charset="0"/>
              </a:rPr>
              <a:t>First name and surname should not have less than 3 character strings as their inputs</a:t>
            </a:r>
            <a:endParaRPr lang="en-IN" sz="28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7EB9E163-F16F-4356-B5DA-ABB757E7742F}"/>
              </a:ext>
            </a:extLst>
          </p:cNvPr>
          <p:cNvPicPr>
            <a:picLocks noChangeAspect="1"/>
          </p:cNvPicPr>
          <p:nvPr/>
        </p:nvPicPr>
        <p:blipFill rotWithShape="1">
          <a:blip r:embed="rId2"/>
          <a:srcRect l="7237" t="12164" r="53684" b="38480"/>
          <a:stretch/>
        </p:blipFill>
        <p:spPr>
          <a:xfrm>
            <a:off x="545432" y="2935704"/>
            <a:ext cx="4764505" cy="3384886"/>
          </a:xfrm>
          <a:prstGeom prst="rect">
            <a:avLst/>
          </a:prstGeom>
        </p:spPr>
      </p:pic>
      <p:pic>
        <p:nvPicPr>
          <p:cNvPr id="9" name="Picture 8">
            <a:extLst>
              <a:ext uri="{FF2B5EF4-FFF2-40B4-BE49-F238E27FC236}">
                <a16:creationId xmlns:a16="http://schemas.microsoft.com/office/drawing/2014/main" id="{0C8F9474-A99F-4A33-9851-49DDC106F7D1}"/>
              </a:ext>
            </a:extLst>
          </p:cNvPr>
          <p:cNvPicPr>
            <a:picLocks noChangeAspect="1"/>
          </p:cNvPicPr>
          <p:nvPr/>
        </p:nvPicPr>
        <p:blipFill rotWithShape="1">
          <a:blip r:embed="rId3"/>
          <a:srcRect l="7368" t="12446" r="53553" b="33332"/>
          <a:stretch/>
        </p:blipFill>
        <p:spPr>
          <a:xfrm>
            <a:off x="6232358" y="2905273"/>
            <a:ext cx="4764505" cy="3718466"/>
          </a:xfrm>
          <a:prstGeom prst="rect">
            <a:avLst/>
          </a:prstGeom>
        </p:spPr>
      </p:pic>
    </p:spTree>
    <p:extLst>
      <p:ext uri="{BB962C8B-B14F-4D97-AF65-F5344CB8AC3E}">
        <p14:creationId xmlns:p14="http://schemas.microsoft.com/office/powerpoint/2010/main" val="2878071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9056A-C08A-45AD-887C-32B2711E6336}"/>
              </a:ext>
            </a:extLst>
          </p:cNvPr>
          <p:cNvSpPr>
            <a:spLocks noGrp="1"/>
          </p:cNvSpPr>
          <p:nvPr>
            <p:ph type="title"/>
          </p:nvPr>
        </p:nvSpPr>
        <p:spPr>
          <a:xfrm>
            <a:off x="0" y="0"/>
            <a:ext cx="12192000" cy="1188720"/>
          </a:xfrm>
        </p:spPr>
        <p:txBody>
          <a:bodyPr/>
          <a:lstStyle/>
          <a:p>
            <a:pPr algn="l"/>
            <a:r>
              <a:rPr lang="en-US" dirty="0"/>
              <a:t>Execution and validation of test cases</a:t>
            </a:r>
            <a:endParaRPr lang="en-IN" dirty="0"/>
          </a:p>
        </p:txBody>
      </p:sp>
      <p:sp>
        <p:nvSpPr>
          <p:cNvPr id="4" name="Content Placeholder 3">
            <a:extLst>
              <a:ext uri="{FF2B5EF4-FFF2-40B4-BE49-F238E27FC236}">
                <a16:creationId xmlns:a16="http://schemas.microsoft.com/office/drawing/2014/main" id="{B6F4AB9B-7DB2-428D-8BF8-F5EB2E424E21}"/>
              </a:ext>
            </a:extLst>
          </p:cNvPr>
          <p:cNvSpPr>
            <a:spLocks noGrp="1"/>
          </p:cNvSpPr>
          <p:nvPr>
            <p:ph idx="1"/>
          </p:nvPr>
        </p:nvSpPr>
        <p:spPr>
          <a:xfrm>
            <a:off x="256674" y="1379622"/>
            <a:ext cx="11662610" cy="1828800"/>
          </a:xfrm>
        </p:spPr>
        <p:txBody>
          <a:bodyPr>
            <a:normAutofit/>
          </a:bodyPr>
          <a:lstStyle/>
          <a:p>
            <a:r>
              <a:rPr lang="en-US" sz="2800" dirty="0">
                <a:latin typeface="Arial" panose="020B0604020202020204" pitchFamily="34" charset="0"/>
                <a:cs typeface="Arial" panose="020B0604020202020204" pitchFamily="34" charset="0"/>
              </a:rPr>
              <a:t>Mobile number should have 10 valid digits</a:t>
            </a:r>
          </a:p>
          <a:p>
            <a:r>
              <a:rPr lang="en-US" sz="2800" dirty="0">
                <a:latin typeface="Arial" panose="020B0604020202020204" pitchFamily="34" charset="0"/>
                <a:cs typeface="Arial" panose="020B0604020202020204" pitchFamily="34" charset="0"/>
              </a:rPr>
              <a:t>Email id should not have any special characters other than ‘@’, ‘.’</a:t>
            </a:r>
            <a:endParaRPr lang="en-IN" sz="28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3AE719DC-3238-4568-8635-390CAFD53B8B}"/>
              </a:ext>
            </a:extLst>
          </p:cNvPr>
          <p:cNvPicPr>
            <a:picLocks noChangeAspect="1"/>
          </p:cNvPicPr>
          <p:nvPr/>
        </p:nvPicPr>
        <p:blipFill rotWithShape="1">
          <a:blip r:embed="rId2"/>
          <a:srcRect l="7237" t="12632" r="53816" b="32866"/>
          <a:stretch/>
        </p:blipFill>
        <p:spPr>
          <a:xfrm>
            <a:off x="834190" y="2695073"/>
            <a:ext cx="4748463" cy="3737811"/>
          </a:xfrm>
          <a:prstGeom prst="rect">
            <a:avLst/>
          </a:prstGeom>
        </p:spPr>
      </p:pic>
      <p:pic>
        <p:nvPicPr>
          <p:cNvPr id="11" name="Picture 10">
            <a:extLst>
              <a:ext uri="{FF2B5EF4-FFF2-40B4-BE49-F238E27FC236}">
                <a16:creationId xmlns:a16="http://schemas.microsoft.com/office/drawing/2014/main" id="{A9211DF3-7544-448D-A271-21590F49C5DE}"/>
              </a:ext>
            </a:extLst>
          </p:cNvPr>
          <p:cNvPicPr>
            <a:picLocks noChangeAspect="1"/>
          </p:cNvPicPr>
          <p:nvPr/>
        </p:nvPicPr>
        <p:blipFill rotWithShape="1">
          <a:blip r:embed="rId3"/>
          <a:srcRect l="4342" t="6198" r="60526" b="33568"/>
          <a:stretch/>
        </p:blipFill>
        <p:spPr>
          <a:xfrm>
            <a:off x="6609346" y="2498557"/>
            <a:ext cx="4283243" cy="4130842"/>
          </a:xfrm>
          <a:prstGeom prst="rect">
            <a:avLst/>
          </a:prstGeom>
        </p:spPr>
      </p:pic>
    </p:spTree>
    <p:extLst>
      <p:ext uri="{BB962C8B-B14F-4D97-AF65-F5344CB8AC3E}">
        <p14:creationId xmlns:p14="http://schemas.microsoft.com/office/powerpoint/2010/main" val="2975112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9056A-C08A-45AD-887C-32B2711E6336}"/>
              </a:ext>
            </a:extLst>
          </p:cNvPr>
          <p:cNvSpPr>
            <a:spLocks noGrp="1"/>
          </p:cNvSpPr>
          <p:nvPr>
            <p:ph type="title"/>
          </p:nvPr>
        </p:nvSpPr>
        <p:spPr>
          <a:xfrm>
            <a:off x="0" y="0"/>
            <a:ext cx="12192000" cy="1188720"/>
          </a:xfrm>
        </p:spPr>
        <p:txBody>
          <a:bodyPr/>
          <a:lstStyle/>
          <a:p>
            <a:pPr algn="l"/>
            <a:r>
              <a:rPr lang="en-US" dirty="0"/>
              <a:t>Execution and validation of test cases</a:t>
            </a:r>
            <a:endParaRPr lang="en-IN" dirty="0"/>
          </a:p>
        </p:txBody>
      </p:sp>
      <p:sp>
        <p:nvSpPr>
          <p:cNvPr id="4" name="Content Placeholder 3">
            <a:extLst>
              <a:ext uri="{FF2B5EF4-FFF2-40B4-BE49-F238E27FC236}">
                <a16:creationId xmlns:a16="http://schemas.microsoft.com/office/drawing/2014/main" id="{B6F4AB9B-7DB2-428D-8BF8-F5EB2E424E21}"/>
              </a:ext>
            </a:extLst>
          </p:cNvPr>
          <p:cNvSpPr>
            <a:spLocks noGrp="1"/>
          </p:cNvSpPr>
          <p:nvPr>
            <p:ph idx="1"/>
          </p:nvPr>
        </p:nvSpPr>
        <p:spPr>
          <a:xfrm>
            <a:off x="256674" y="1379622"/>
            <a:ext cx="11662610" cy="1828800"/>
          </a:xfrm>
        </p:spPr>
        <p:txBody>
          <a:bodyPr>
            <a:normAutofit/>
          </a:bodyPr>
          <a:lstStyle/>
          <a:p>
            <a:r>
              <a:rPr lang="en-US" sz="2800" dirty="0">
                <a:latin typeface="Arial" panose="020B0604020202020204" pitchFamily="34" charset="0"/>
                <a:cs typeface="Arial" panose="020B0604020202020204" pitchFamily="34" charset="0"/>
              </a:rPr>
              <a:t>The correct and valid input should give the success message to let the user know they can now proceed. </a:t>
            </a:r>
            <a:endParaRPr lang="en-IN" sz="28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B3DD1010-9E3F-4329-9513-D3CA3445C08A}"/>
              </a:ext>
            </a:extLst>
          </p:cNvPr>
          <p:cNvPicPr>
            <a:picLocks noChangeAspect="1"/>
          </p:cNvPicPr>
          <p:nvPr/>
        </p:nvPicPr>
        <p:blipFill rotWithShape="1">
          <a:blip r:embed="rId2"/>
          <a:srcRect l="7500" t="12398" r="60395" b="28655"/>
          <a:stretch/>
        </p:blipFill>
        <p:spPr>
          <a:xfrm>
            <a:off x="1203160" y="2310065"/>
            <a:ext cx="3914273" cy="4042610"/>
          </a:xfrm>
          <a:prstGeom prst="rect">
            <a:avLst/>
          </a:prstGeom>
        </p:spPr>
      </p:pic>
      <p:pic>
        <p:nvPicPr>
          <p:cNvPr id="13" name="Picture 12">
            <a:extLst>
              <a:ext uri="{FF2B5EF4-FFF2-40B4-BE49-F238E27FC236}">
                <a16:creationId xmlns:a16="http://schemas.microsoft.com/office/drawing/2014/main" id="{48DD4B6B-37F7-4218-A1DA-D6565F8A721E}"/>
              </a:ext>
            </a:extLst>
          </p:cNvPr>
          <p:cNvPicPr>
            <a:picLocks noChangeAspect="1"/>
          </p:cNvPicPr>
          <p:nvPr/>
        </p:nvPicPr>
        <p:blipFill rotWithShape="1">
          <a:blip r:embed="rId3"/>
          <a:srcRect l="7104" t="12164" r="60791" b="31462"/>
          <a:stretch/>
        </p:blipFill>
        <p:spPr>
          <a:xfrm>
            <a:off x="6063918" y="2294022"/>
            <a:ext cx="3914273" cy="4042610"/>
          </a:xfrm>
          <a:prstGeom prst="rect">
            <a:avLst/>
          </a:prstGeom>
        </p:spPr>
      </p:pic>
    </p:spTree>
    <p:extLst>
      <p:ext uri="{BB962C8B-B14F-4D97-AF65-F5344CB8AC3E}">
        <p14:creationId xmlns:p14="http://schemas.microsoft.com/office/powerpoint/2010/main" val="85144105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49</TotalTime>
  <Words>483</Words>
  <Application>Microsoft Office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-apple-system</vt:lpstr>
      <vt:lpstr>Arial</vt:lpstr>
      <vt:lpstr>Gill Sans</vt:lpstr>
      <vt:lpstr>Gill Sans MT</vt:lpstr>
      <vt:lpstr>Parcel</vt:lpstr>
      <vt:lpstr>Test cases on Login and Registration GUI</vt:lpstr>
      <vt:lpstr>index</vt:lpstr>
      <vt:lpstr>Problem statement</vt:lpstr>
      <vt:lpstr>introduction</vt:lpstr>
      <vt:lpstr>Functionality test cases</vt:lpstr>
      <vt:lpstr>Functionality test cases</vt:lpstr>
      <vt:lpstr>Execution and validation of test cases</vt:lpstr>
      <vt:lpstr>Execution and validation of test cases</vt:lpstr>
      <vt:lpstr>Execution and validation of test cases</vt:lpstr>
      <vt:lpstr>Expected Output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cases on Login and Registration GUI</dc:title>
  <dc:creator>devikadhumal1228@outlook.com</dc:creator>
  <cp:lastModifiedBy>devikadhumal1228@outlook.com</cp:lastModifiedBy>
  <cp:revision>3</cp:revision>
  <dcterms:created xsi:type="dcterms:W3CDTF">2021-12-20T13:24:21Z</dcterms:created>
  <dcterms:modified xsi:type="dcterms:W3CDTF">2021-12-20T14:13:36Z</dcterms:modified>
</cp:coreProperties>
</file>