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50430-FE6D-43D1-ACED-9C1030B43F48}" type="doc">
      <dgm:prSet loTypeId="urn:microsoft.com/office/officeart/2005/8/layout/orgChart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A6480B9-A5F8-4A97-AA8F-DEB7899AFFB8}">
      <dgm:prSet phldrT="[Text]"/>
      <dgm:spPr/>
      <dgm:t>
        <a:bodyPr/>
        <a:lstStyle/>
        <a:p>
          <a:r>
            <a:rPr lang="en-US" dirty="0"/>
            <a:t>NGS</a:t>
          </a:r>
          <a:endParaRPr lang="en-IN" dirty="0"/>
        </a:p>
      </dgm:t>
    </dgm:pt>
    <dgm:pt modelId="{A97F38A8-8EB7-49AA-AAE7-DD25397E28C6}" type="parTrans" cxnId="{24CD63E5-1C6A-4E38-AF9A-65FF0B42F584}">
      <dgm:prSet/>
      <dgm:spPr/>
      <dgm:t>
        <a:bodyPr/>
        <a:lstStyle/>
        <a:p>
          <a:endParaRPr lang="en-IN"/>
        </a:p>
      </dgm:t>
    </dgm:pt>
    <dgm:pt modelId="{4E82856B-95D2-441C-B7A5-AC4AB26085BE}" type="sibTrans" cxnId="{24CD63E5-1C6A-4E38-AF9A-65FF0B42F584}">
      <dgm:prSet/>
      <dgm:spPr/>
      <dgm:t>
        <a:bodyPr/>
        <a:lstStyle/>
        <a:p>
          <a:endParaRPr lang="en-IN"/>
        </a:p>
      </dgm:t>
    </dgm:pt>
    <dgm:pt modelId="{5E64FEC3-3BE4-44FE-945C-41BB5F6B0E05}">
      <dgm:prSet phldrT="[Text]"/>
      <dgm:spPr/>
      <dgm:t>
        <a:bodyPr/>
        <a:lstStyle/>
        <a:p>
          <a:r>
            <a:rPr lang="en-US" dirty="0"/>
            <a:t>Genomics</a:t>
          </a:r>
          <a:endParaRPr lang="en-IN" dirty="0"/>
        </a:p>
      </dgm:t>
    </dgm:pt>
    <dgm:pt modelId="{AAF3025F-9B45-4DEE-B01B-090D1821D0C1}" type="parTrans" cxnId="{E43F43CC-E37D-4961-ACCA-DEF777BBD879}">
      <dgm:prSet/>
      <dgm:spPr/>
      <dgm:t>
        <a:bodyPr/>
        <a:lstStyle/>
        <a:p>
          <a:endParaRPr lang="en-IN"/>
        </a:p>
      </dgm:t>
    </dgm:pt>
    <dgm:pt modelId="{1754892B-2D1A-4B7C-A41E-78DE6E167B44}" type="sibTrans" cxnId="{E43F43CC-E37D-4961-ACCA-DEF777BBD879}">
      <dgm:prSet/>
      <dgm:spPr/>
      <dgm:t>
        <a:bodyPr/>
        <a:lstStyle/>
        <a:p>
          <a:endParaRPr lang="en-IN"/>
        </a:p>
      </dgm:t>
    </dgm:pt>
    <dgm:pt modelId="{0A896444-9A15-4930-BA1C-CC308BBF947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Transcriptomics</a:t>
          </a:r>
          <a:endParaRPr lang="en-IN" dirty="0"/>
        </a:p>
      </dgm:t>
    </dgm:pt>
    <dgm:pt modelId="{B9C7F895-C535-40FF-82F2-68CB88C0CEE6}" type="parTrans" cxnId="{90CF19D0-7141-4B9D-AFDB-27BE30260007}">
      <dgm:prSet/>
      <dgm:spPr/>
      <dgm:t>
        <a:bodyPr/>
        <a:lstStyle/>
        <a:p>
          <a:endParaRPr lang="en-IN"/>
        </a:p>
      </dgm:t>
    </dgm:pt>
    <dgm:pt modelId="{7C314EA4-9648-42E3-BB2E-9E929D5FC31E}" type="sibTrans" cxnId="{90CF19D0-7141-4B9D-AFDB-27BE30260007}">
      <dgm:prSet/>
      <dgm:spPr/>
      <dgm:t>
        <a:bodyPr/>
        <a:lstStyle/>
        <a:p>
          <a:endParaRPr lang="en-IN"/>
        </a:p>
      </dgm:t>
    </dgm:pt>
    <dgm:pt modelId="{AC18C43D-D5B7-40F8-A139-7A5F2A479A5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Epigenetics</a:t>
          </a:r>
          <a:endParaRPr lang="en-IN" dirty="0"/>
        </a:p>
      </dgm:t>
    </dgm:pt>
    <dgm:pt modelId="{1F340B14-AD0B-4AAB-852A-0E4D0D9F03DE}" type="parTrans" cxnId="{B99C0509-72BE-4BBE-95EE-29006F84BD0F}">
      <dgm:prSet/>
      <dgm:spPr/>
      <dgm:t>
        <a:bodyPr/>
        <a:lstStyle/>
        <a:p>
          <a:endParaRPr lang="en-IN"/>
        </a:p>
      </dgm:t>
    </dgm:pt>
    <dgm:pt modelId="{AF3CFDFA-0AF4-48FD-9D44-C472950A74C6}" type="sibTrans" cxnId="{B99C0509-72BE-4BBE-95EE-29006F84BD0F}">
      <dgm:prSet/>
      <dgm:spPr/>
      <dgm:t>
        <a:bodyPr/>
        <a:lstStyle/>
        <a:p>
          <a:endParaRPr lang="en-IN"/>
        </a:p>
      </dgm:t>
    </dgm:pt>
    <dgm:pt modelId="{ED46D15D-9689-43A1-9F51-07462A55CAFC}" type="pres">
      <dgm:prSet presAssocID="{5A050430-FE6D-43D1-ACED-9C1030B43F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A43052-9F37-4C3D-9CF2-271811E8FB74}" type="pres">
      <dgm:prSet presAssocID="{6A6480B9-A5F8-4A97-AA8F-DEB7899AFFB8}" presName="hierRoot1" presStyleCnt="0">
        <dgm:presLayoutVars>
          <dgm:hierBranch val="init"/>
        </dgm:presLayoutVars>
      </dgm:prSet>
      <dgm:spPr/>
    </dgm:pt>
    <dgm:pt modelId="{B40C9E14-A130-4775-9AEE-C688CC5E9202}" type="pres">
      <dgm:prSet presAssocID="{6A6480B9-A5F8-4A97-AA8F-DEB7899AFFB8}" presName="rootComposite1" presStyleCnt="0"/>
      <dgm:spPr/>
    </dgm:pt>
    <dgm:pt modelId="{98B19DD5-3CDE-4AB6-AC7A-0E3E68CBD8CB}" type="pres">
      <dgm:prSet presAssocID="{6A6480B9-A5F8-4A97-AA8F-DEB7899AFFB8}" presName="rootText1" presStyleLbl="node0" presStyleIdx="0" presStyleCnt="1">
        <dgm:presLayoutVars>
          <dgm:chPref val="3"/>
        </dgm:presLayoutVars>
      </dgm:prSet>
      <dgm:spPr/>
    </dgm:pt>
    <dgm:pt modelId="{0BD50B61-7F91-4761-8610-9F95BDB47B9D}" type="pres">
      <dgm:prSet presAssocID="{6A6480B9-A5F8-4A97-AA8F-DEB7899AFFB8}" presName="rootConnector1" presStyleLbl="node1" presStyleIdx="0" presStyleCnt="0"/>
      <dgm:spPr/>
    </dgm:pt>
    <dgm:pt modelId="{72A3A0FD-1438-43B9-BE06-1751A6EEA9D3}" type="pres">
      <dgm:prSet presAssocID="{6A6480B9-A5F8-4A97-AA8F-DEB7899AFFB8}" presName="hierChild2" presStyleCnt="0"/>
      <dgm:spPr/>
    </dgm:pt>
    <dgm:pt modelId="{6D9970F8-2C08-4561-96B6-E444AF8F7927}" type="pres">
      <dgm:prSet presAssocID="{AAF3025F-9B45-4DEE-B01B-090D1821D0C1}" presName="Name37" presStyleLbl="parChTrans1D2" presStyleIdx="0" presStyleCnt="3"/>
      <dgm:spPr/>
    </dgm:pt>
    <dgm:pt modelId="{F758CF97-87A7-4759-B9C7-D78B260E7DC6}" type="pres">
      <dgm:prSet presAssocID="{5E64FEC3-3BE4-44FE-945C-41BB5F6B0E05}" presName="hierRoot2" presStyleCnt="0">
        <dgm:presLayoutVars>
          <dgm:hierBranch val="init"/>
        </dgm:presLayoutVars>
      </dgm:prSet>
      <dgm:spPr/>
    </dgm:pt>
    <dgm:pt modelId="{1A7A942B-4BC6-42BA-A8DF-4FA3B70A9487}" type="pres">
      <dgm:prSet presAssocID="{5E64FEC3-3BE4-44FE-945C-41BB5F6B0E05}" presName="rootComposite" presStyleCnt="0"/>
      <dgm:spPr/>
    </dgm:pt>
    <dgm:pt modelId="{1A130D2D-6A11-409F-8E51-AAD30CF701AA}" type="pres">
      <dgm:prSet presAssocID="{5E64FEC3-3BE4-44FE-945C-41BB5F6B0E05}" presName="rootText" presStyleLbl="node2" presStyleIdx="0" presStyleCnt="3">
        <dgm:presLayoutVars>
          <dgm:chPref val="3"/>
        </dgm:presLayoutVars>
      </dgm:prSet>
      <dgm:spPr/>
    </dgm:pt>
    <dgm:pt modelId="{5E13BFDF-1756-4E30-A90E-A51BA649B033}" type="pres">
      <dgm:prSet presAssocID="{5E64FEC3-3BE4-44FE-945C-41BB5F6B0E05}" presName="rootConnector" presStyleLbl="node2" presStyleIdx="0" presStyleCnt="3"/>
      <dgm:spPr/>
    </dgm:pt>
    <dgm:pt modelId="{ECBA453B-5A00-417B-89E3-ED4BB605F429}" type="pres">
      <dgm:prSet presAssocID="{5E64FEC3-3BE4-44FE-945C-41BB5F6B0E05}" presName="hierChild4" presStyleCnt="0"/>
      <dgm:spPr/>
    </dgm:pt>
    <dgm:pt modelId="{B0C1FEF3-319F-4F47-97DC-19E9EBF5A47C}" type="pres">
      <dgm:prSet presAssocID="{5E64FEC3-3BE4-44FE-945C-41BB5F6B0E05}" presName="hierChild5" presStyleCnt="0"/>
      <dgm:spPr/>
    </dgm:pt>
    <dgm:pt modelId="{627C234D-8B5F-4668-A88F-60FD907B9762}" type="pres">
      <dgm:prSet presAssocID="{B9C7F895-C535-40FF-82F2-68CB88C0CEE6}" presName="Name37" presStyleLbl="parChTrans1D2" presStyleIdx="1" presStyleCnt="3"/>
      <dgm:spPr/>
    </dgm:pt>
    <dgm:pt modelId="{3359C5FE-AD76-4794-86D9-49371D52AC1D}" type="pres">
      <dgm:prSet presAssocID="{0A896444-9A15-4930-BA1C-CC308BBF947E}" presName="hierRoot2" presStyleCnt="0">
        <dgm:presLayoutVars>
          <dgm:hierBranch val="init"/>
        </dgm:presLayoutVars>
      </dgm:prSet>
      <dgm:spPr/>
    </dgm:pt>
    <dgm:pt modelId="{3E6401A9-F01E-4356-8FB9-60797C8B77F9}" type="pres">
      <dgm:prSet presAssocID="{0A896444-9A15-4930-BA1C-CC308BBF947E}" presName="rootComposite" presStyleCnt="0"/>
      <dgm:spPr/>
    </dgm:pt>
    <dgm:pt modelId="{40AC7593-AB3E-4920-BAFB-7D83EBE59AD1}" type="pres">
      <dgm:prSet presAssocID="{0A896444-9A15-4930-BA1C-CC308BBF947E}" presName="rootText" presStyleLbl="node2" presStyleIdx="1" presStyleCnt="3">
        <dgm:presLayoutVars>
          <dgm:chPref val="3"/>
        </dgm:presLayoutVars>
      </dgm:prSet>
      <dgm:spPr/>
    </dgm:pt>
    <dgm:pt modelId="{A39F2833-9130-43BA-A653-22CA7E1714E8}" type="pres">
      <dgm:prSet presAssocID="{0A896444-9A15-4930-BA1C-CC308BBF947E}" presName="rootConnector" presStyleLbl="node2" presStyleIdx="1" presStyleCnt="3"/>
      <dgm:spPr/>
    </dgm:pt>
    <dgm:pt modelId="{5B3869AD-7FD0-4DC5-B31C-A81F7F8C25C5}" type="pres">
      <dgm:prSet presAssocID="{0A896444-9A15-4930-BA1C-CC308BBF947E}" presName="hierChild4" presStyleCnt="0"/>
      <dgm:spPr/>
    </dgm:pt>
    <dgm:pt modelId="{4EABB293-5D51-4EE3-A0AE-E13210026ABA}" type="pres">
      <dgm:prSet presAssocID="{0A896444-9A15-4930-BA1C-CC308BBF947E}" presName="hierChild5" presStyleCnt="0"/>
      <dgm:spPr/>
    </dgm:pt>
    <dgm:pt modelId="{29397648-BDAE-4EC8-B8D4-3F67DE579658}" type="pres">
      <dgm:prSet presAssocID="{1F340B14-AD0B-4AAB-852A-0E4D0D9F03DE}" presName="Name37" presStyleLbl="parChTrans1D2" presStyleIdx="2" presStyleCnt="3"/>
      <dgm:spPr/>
    </dgm:pt>
    <dgm:pt modelId="{A5BCF213-B44E-4AAD-A90F-749A1962D264}" type="pres">
      <dgm:prSet presAssocID="{AC18C43D-D5B7-40F8-A139-7A5F2A479A51}" presName="hierRoot2" presStyleCnt="0">
        <dgm:presLayoutVars>
          <dgm:hierBranch val="init"/>
        </dgm:presLayoutVars>
      </dgm:prSet>
      <dgm:spPr/>
    </dgm:pt>
    <dgm:pt modelId="{7DAE4704-885E-48CE-8BC6-17D3FE6ECA37}" type="pres">
      <dgm:prSet presAssocID="{AC18C43D-D5B7-40F8-A139-7A5F2A479A51}" presName="rootComposite" presStyleCnt="0"/>
      <dgm:spPr/>
    </dgm:pt>
    <dgm:pt modelId="{606D78AE-4275-40FF-ADF9-54A5AA058E08}" type="pres">
      <dgm:prSet presAssocID="{AC18C43D-D5B7-40F8-A139-7A5F2A479A51}" presName="rootText" presStyleLbl="node2" presStyleIdx="2" presStyleCnt="3">
        <dgm:presLayoutVars>
          <dgm:chPref val="3"/>
        </dgm:presLayoutVars>
      </dgm:prSet>
      <dgm:spPr/>
    </dgm:pt>
    <dgm:pt modelId="{F0C390F5-8174-4B99-9FE9-C8C1FD6E522A}" type="pres">
      <dgm:prSet presAssocID="{AC18C43D-D5B7-40F8-A139-7A5F2A479A51}" presName="rootConnector" presStyleLbl="node2" presStyleIdx="2" presStyleCnt="3"/>
      <dgm:spPr/>
    </dgm:pt>
    <dgm:pt modelId="{1FA3CC04-EC1A-44CF-9FBF-35BCCB894C5C}" type="pres">
      <dgm:prSet presAssocID="{AC18C43D-D5B7-40F8-A139-7A5F2A479A51}" presName="hierChild4" presStyleCnt="0"/>
      <dgm:spPr/>
    </dgm:pt>
    <dgm:pt modelId="{271FCD11-A066-41D4-94EE-45E67DECA9B3}" type="pres">
      <dgm:prSet presAssocID="{AC18C43D-D5B7-40F8-A139-7A5F2A479A51}" presName="hierChild5" presStyleCnt="0"/>
      <dgm:spPr/>
    </dgm:pt>
    <dgm:pt modelId="{5BF517C3-798A-4958-9327-D8BE4190592E}" type="pres">
      <dgm:prSet presAssocID="{6A6480B9-A5F8-4A97-AA8F-DEB7899AFFB8}" presName="hierChild3" presStyleCnt="0"/>
      <dgm:spPr/>
    </dgm:pt>
  </dgm:ptLst>
  <dgm:cxnLst>
    <dgm:cxn modelId="{B99C0509-72BE-4BBE-95EE-29006F84BD0F}" srcId="{6A6480B9-A5F8-4A97-AA8F-DEB7899AFFB8}" destId="{AC18C43D-D5B7-40F8-A139-7A5F2A479A51}" srcOrd="2" destOrd="0" parTransId="{1F340B14-AD0B-4AAB-852A-0E4D0D9F03DE}" sibTransId="{AF3CFDFA-0AF4-48FD-9D44-C472950A74C6}"/>
    <dgm:cxn modelId="{2209F328-DAA6-4792-A2EC-CBC4CC1DF094}" type="presOf" srcId="{AC18C43D-D5B7-40F8-A139-7A5F2A479A51}" destId="{F0C390F5-8174-4B99-9FE9-C8C1FD6E522A}" srcOrd="1" destOrd="0" presId="urn:microsoft.com/office/officeart/2005/8/layout/orgChart1"/>
    <dgm:cxn modelId="{7671973A-2B62-4830-A3B0-B20B963D3749}" type="presOf" srcId="{6A6480B9-A5F8-4A97-AA8F-DEB7899AFFB8}" destId="{98B19DD5-3CDE-4AB6-AC7A-0E3E68CBD8CB}" srcOrd="0" destOrd="0" presId="urn:microsoft.com/office/officeart/2005/8/layout/orgChart1"/>
    <dgm:cxn modelId="{6F397041-01B6-4E8D-A3F7-332633BA8B4B}" type="presOf" srcId="{0A896444-9A15-4930-BA1C-CC308BBF947E}" destId="{40AC7593-AB3E-4920-BAFB-7D83EBE59AD1}" srcOrd="0" destOrd="0" presId="urn:microsoft.com/office/officeart/2005/8/layout/orgChart1"/>
    <dgm:cxn modelId="{118343A2-3557-43ED-9AD8-ACF296A7F40D}" type="presOf" srcId="{0A896444-9A15-4930-BA1C-CC308BBF947E}" destId="{A39F2833-9130-43BA-A653-22CA7E1714E8}" srcOrd="1" destOrd="0" presId="urn:microsoft.com/office/officeart/2005/8/layout/orgChart1"/>
    <dgm:cxn modelId="{2E9601AA-A54C-466A-BBF8-E4052D0B4A27}" type="presOf" srcId="{AC18C43D-D5B7-40F8-A139-7A5F2A479A51}" destId="{606D78AE-4275-40FF-ADF9-54A5AA058E08}" srcOrd="0" destOrd="0" presId="urn:microsoft.com/office/officeart/2005/8/layout/orgChart1"/>
    <dgm:cxn modelId="{B6C5A9AC-4DBE-4504-96ED-0F8840D01D69}" type="presOf" srcId="{5A050430-FE6D-43D1-ACED-9C1030B43F48}" destId="{ED46D15D-9689-43A1-9F51-07462A55CAFC}" srcOrd="0" destOrd="0" presId="urn:microsoft.com/office/officeart/2005/8/layout/orgChart1"/>
    <dgm:cxn modelId="{BC1EA1C1-3C0C-4547-9953-F9928731D879}" type="presOf" srcId="{6A6480B9-A5F8-4A97-AA8F-DEB7899AFFB8}" destId="{0BD50B61-7F91-4761-8610-9F95BDB47B9D}" srcOrd="1" destOrd="0" presId="urn:microsoft.com/office/officeart/2005/8/layout/orgChart1"/>
    <dgm:cxn modelId="{8FF055C4-54BF-438A-AAA6-34172581ED37}" type="presOf" srcId="{1F340B14-AD0B-4AAB-852A-0E4D0D9F03DE}" destId="{29397648-BDAE-4EC8-B8D4-3F67DE579658}" srcOrd="0" destOrd="0" presId="urn:microsoft.com/office/officeart/2005/8/layout/orgChart1"/>
    <dgm:cxn modelId="{3F91F9CB-76DC-4B7F-975A-1DA853289BFD}" type="presOf" srcId="{AAF3025F-9B45-4DEE-B01B-090D1821D0C1}" destId="{6D9970F8-2C08-4561-96B6-E444AF8F7927}" srcOrd="0" destOrd="0" presId="urn:microsoft.com/office/officeart/2005/8/layout/orgChart1"/>
    <dgm:cxn modelId="{E43F43CC-E37D-4961-ACCA-DEF777BBD879}" srcId="{6A6480B9-A5F8-4A97-AA8F-DEB7899AFFB8}" destId="{5E64FEC3-3BE4-44FE-945C-41BB5F6B0E05}" srcOrd="0" destOrd="0" parTransId="{AAF3025F-9B45-4DEE-B01B-090D1821D0C1}" sibTransId="{1754892B-2D1A-4B7C-A41E-78DE6E167B44}"/>
    <dgm:cxn modelId="{90CF19D0-7141-4B9D-AFDB-27BE30260007}" srcId="{6A6480B9-A5F8-4A97-AA8F-DEB7899AFFB8}" destId="{0A896444-9A15-4930-BA1C-CC308BBF947E}" srcOrd="1" destOrd="0" parTransId="{B9C7F895-C535-40FF-82F2-68CB88C0CEE6}" sibTransId="{7C314EA4-9648-42E3-BB2E-9E929D5FC31E}"/>
    <dgm:cxn modelId="{A5A2BDD6-AD1F-4DB7-A38F-2A692FB46146}" type="presOf" srcId="{B9C7F895-C535-40FF-82F2-68CB88C0CEE6}" destId="{627C234D-8B5F-4668-A88F-60FD907B9762}" srcOrd="0" destOrd="0" presId="urn:microsoft.com/office/officeart/2005/8/layout/orgChart1"/>
    <dgm:cxn modelId="{8199FEDC-C114-47FF-863C-FC09C40712A8}" type="presOf" srcId="{5E64FEC3-3BE4-44FE-945C-41BB5F6B0E05}" destId="{5E13BFDF-1756-4E30-A90E-A51BA649B033}" srcOrd="1" destOrd="0" presId="urn:microsoft.com/office/officeart/2005/8/layout/orgChart1"/>
    <dgm:cxn modelId="{24CD63E5-1C6A-4E38-AF9A-65FF0B42F584}" srcId="{5A050430-FE6D-43D1-ACED-9C1030B43F48}" destId="{6A6480B9-A5F8-4A97-AA8F-DEB7899AFFB8}" srcOrd="0" destOrd="0" parTransId="{A97F38A8-8EB7-49AA-AAE7-DD25397E28C6}" sibTransId="{4E82856B-95D2-441C-B7A5-AC4AB26085BE}"/>
    <dgm:cxn modelId="{74FF64F8-69EF-48DA-A77E-CF352D2A4841}" type="presOf" srcId="{5E64FEC3-3BE4-44FE-945C-41BB5F6B0E05}" destId="{1A130D2D-6A11-409F-8E51-AAD30CF701AA}" srcOrd="0" destOrd="0" presId="urn:microsoft.com/office/officeart/2005/8/layout/orgChart1"/>
    <dgm:cxn modelId="{2FAA75A3-598E-4853-BCC0-4E0322D1967F}" type="presParOf" srcId="{ED46D15D-9689-43A1-9F51-07462A55CAFC}" destId="{C4A43052-9F37-4C3D-9CF2-271811E8FB74}" srcOrd="0" destOrd="0" presId="urn:microsoft.com/office/officeart/2005/8/layout/orgChart1"/>
    <dgm:cxn modelId="{DB131D28-D182-4736-9AEE-7AD8B5C6B3A3}" type="presParOf" srcId="{C4A43052-9F37-4C3D-9CF2-271811E8FB74}" destId="{B40C9E14-A130-4775-9AEE-C688CC5E9202}" srcOrd="0" destOrd="0" presId="urn:microsoft.com/office/officeart/2005/8/layout/orgChart1"/>
    <dgm:cxn modelId="{2F75A985-697A-41C9-837C-EF40B8DB7FCE}" type="presParOf" srcId="{B40C9E14-A130-4775-9AEE-C688CC5E9202}" destId="{98B19DD5-3CDE-4AB6-AC7A-0E3E68CBD8CB}" srcOrd="0" destOrd="0" presId="urn:microsoft.com/office/officeart/2005/8/layout/orgChart1"/>
    <dgm:cxn modelId="{05DDA488-772E-4A15-96EF-710BB96C1BD7}" type="presParOf" srcId="{B40C9E14-A130-4775-9AEE-C688CC5E9202}" destId="{0BD50B61-7F91-4761-8610-9F95BDB47B9D}" srcOrd="1" destOrd="0" presId="urn:microsoft.com/office/officeart/2005/8/layout/orgChart1"/>
    <dgm:cxn modelId="{9D7FDACD-3538-454E-AA67-1A004BACABB3}" type="presParOf" srcId="{C4A43052-9F37-4C3D-9CF2-271811E8FB74}" destId="{72A3A0FD-1438-43B9-BE06-1751A6EEA9D3}" srcOrd="1" destOrd="0" presId="urn:microsoft.com/office/officeart/2005/8/layout/orgChart1"/>
    <dgm:cxn modelId="{A5C9C4BE-AD99-4E27-8024-80F342CD4453}" type="presParOf" srcId="{72A3A0FD-1438-43B9-BE06-1751A6EEA9D3}" destId="{6D9970F8-2C08-4561-96B6-E444AF8F7927}" srcOrd="0" destOrd="0" presId="urn:microsoft.com/office/officeart/2005/8/layout/orgChart1"/>
    <dgm:cxn modelId="{3CF62C34-838A-4A8E-91BD-88A0C8151E8E}" type="presParOf" srcId="{72A3A0FD-1438-43B9-BE06-1751A6EEA9D3}" destId="{F758CF97-87A7-4759-B9C7-D78B260E7DC6}" srcOrd="1" destOrd="0" presId="urn:microsoft.com/office/officeart/2005/8/layout/orgChart1"/>
    <dgm:cxn modelId="{AF3975F2-E013-4574-85FB-3D715ACEB29F}" type="presParOf" srcId="{F758CF97-87A7-4759-B9C7-D78B260E7DC6}" destId="{1A7A942B-4BC6-42BA-A8DF-4FA3B70A9487}" srcOrd="0" destOrd="0" presId="urn:microsoft.com/office/officeart/2005/8/layout/orgChart1"/>
    <dgm:cxn modelId="{CA89E827-C026-4BEF-A1E0-D212A11FD604}" type="presParOf" srcId="{1A7A942B-4BC6-42BA-A8DF-4FA3B70A9487}" destId="{1A130D2D-6A11-409F-8E51-AAD30CF701AA}" srcOrd="0" destOrd="0" presId="urn:microsoft.com/office/officeart/2005/8/layout/orgChart1"/>
    <dgm:cxn modelId="{3B6B68F9-CE4B-490B-A295-1947A036622E}" type="presParOf" srcId="{1A7A942B-4BC6-42BA-A8DF-4FA3B70A9487}" destId="{5E13BFDF-1756-4E30-A90E-A51BA649B033}" srcOrd="1" destOrd="0" presId="urn:microsoft.com/office/officeart/2005/8/layout/orgChart1"/>
    <dgm:cxn modelId="{3B42181F-29AB-4B29-9C50-C125A74EEC68}" type="presParOf" srcId="{F758CF97-87A7-4759-B9C7-D78B260E7DC6}" destId="{ECBA453B-5A00-417B-89E3-ED4BB605F429}" srcOrd="1" destOrd="0" presId="urn:microsoft.com/office/officeart/2005/8/layout/orgChart1"/>
    <dgm:cxn modelId="{E393D2E1-CCEB-4968-ADE5-CFB046D0A2B4}" type="presParOf" srcId="{F758CF97-87A7-4759-B9C7-D78B260E7DC6}" destId="{B0C1FEF3-319F-4F47-97DC-19E9EBF5A47C}" srcOrd="2" destOrd="0" presId="urn:microsoft.com/office/officeart/2005/8/layout/orgChart1"/>
    <dgm:cxn modelId="{AF992936-7CE8-4830-BD9A-B8AB0845D834}" type="presParOf" srcId="{72A3A0FD-1438-43B9-BE06-1751A6EEA9D3}" destId="{627C234D-8B5F-4668-A88F-60FD907B9762}" srcOrd="2" destOrd="0" presId="urn:microsoft.com/office/officeart/2005/8/layout/orgChart1"/>
    <dgm:cxn modelId="{CA5F522C-80F3-45EB-9A63-EB962FABDD0B}" type="presParOf" srcId="{72A3A0FD-1438-43B9-BE06-1751A6EEA9D3}" destId="{3359C5FE-AD76-4794-86D9-49371D52AC1D}" srcOrd="3" destOrd="0" presId="urn:microsoft.com/office/officeart/2005/8/layout/orgChart1"/>
    <dgm:cxn modelId="{E98DDC40-EA36-4380-AE49-1C92DD102E9F}" type="presParOf" srcId="{3359C5FE-AD76-4794-86D9-49371D52AC1D}" destId="{3E6401A9-F01E-4356-8FB9-60797C8B77F9}" srcOrd="0" destOrd="0" presId="urn:microsoft.com/office/officeart/2005/8/layout/orgChart1"/>
    <dgm:cxn modelId="{CD1E9B78-14E4-4327-8078-D85B15CC648A}" type="presParOf" srcId="{3E6401A9-F01E-4356-8FB9-60797C8B77F9}" destId="{40AC7593-AB3E-4920-BAFB-7D83EBE59AD1}" srcOrd="0" destOrd="0" presId="urn:microsoft.com/office/officeart/2005/8/layout/orgChart1"/>
    <dgm:cxn modelId="{831C153A-EB34-451E-A9F9-BA97C3005CFB}" type="presParOf" srcId="{3E6401A9-F01E-4356-8FB9-60797C8B77F9}" destId="{A39F2833-9130-43BA-A653-22CA7E1714E8}" srcOrd="1" destOrd="0" presId="urn:microsoft.com/office/officeart/2005/8/layout/orgChart1"/>
    <dgm:cxn modelId="{CD3BAEAA-EACE-43B6-9D29-27AAC4934B9B}" type="presParOf" srcId="{3359C5FE-AD76-4794-86D9-49371D52AC1D}" destId="{5B3869AD-7FD0-4DC5-B31C-A81F7F8C25C5}" srcOrd="1" destOrd="0" presId="urn:microsoft.com/office/officeart/2005/8/layout/orgChart1"/>
    <dgm:cxn modelId="{284E54D7-3FCA-4709-8C31-299A77A086A2}" type="presParOf" srcId="{3359C5FE-AD76-4794-86D9-49371D52AC1D}" destId="{4EABB293-5D51-4EE3-A0AE-E13210026ABA}" srcOrd="2" destOrd="0" presId="urn:microsoft.com/office/officeart/2005/8/layout/orgChart1"/>
    <dgm:cxn modelId="{2115D0F7-7087-4FA5-8DA1-6F4C99C4174E}" type="presParOf" srcId="{72A3A0FD-1438-43B9-BE06-1751A6EEA9D3}" destId="{29397648-BDAE-4EC8-B8D4-3F67DE579658}" srcOrd="4" destOrd="0" presId="urn:microsoft.com/office/officeart/2005/8/layout/orgChart1"/>
    <dgm:cxn modelId="{7FA280A5-A117-4DFB-AC9B-E9F06702BB7C}" type="presParOf" srcId="{72A3A0FD-1438-43B9-BE06-1751A6EEA9D3}" destId="{A5BCF213-B44E-4AAD-A90F-749A1962D264}" srcOrd="5" destOrd="0" presId="urn:microsoft.com/office/officeart/2005/8/layout/orgChart1"/>
    <dgm:cxn modelId="{0D73D26F-80DE-49E1-94C0-E5F179BA48BE}" type="presParOf" srcId="{A5BCF213-B44E-4AAD-A90F-749A1962D264}" destId="{7DAE4704-885E-48CE-8BC6-17D3FE6ECA37}" srcOrd="0" destOrd="0" presId="urn:microsoft.com/office/officeart/2005/8/layout/orgChart1"/>
    <dgm:cxn modelId="{218FE248-1290-4A85-A0B9-350FEF70EA41}" type="presParOf" srcId="{7DAE4704-885E-48CE-8BC6-17D3FE6ECA37}" destId="{606D78AE-4275-40FF-ADF9-54A5AA058E08}" srcOrd="0" destOrd="0" presId="urn:microsoft.com/office/officeart/2005/8/layout/orgChart1"/>
    <dgm:cxn modelId="{3DABD807-A535-4EDC-B231-79C8775D063F}" type="presParOf" srcId="{7DAE4704-885E-48CE-8BC6-17D3FE6ECA37}" destId="{F0C390F5-8174-4B99-9FE9-C8C1FD6E522A}" srcOrd="1" destOrd="0" presId="urn:microsoft.com/office/officeart/2005/8/layout/orgChart1"/>
    <dgm:cxn modelId="{67210911-103E-46DE-A0BF-23446E3078B4}" type="presParOf" srcId="{A5BCF213-B44E-4AAD-A90F-749A1962D264}" destId="{1FA3CC04-EC1A-44CF-9FBF-35BCCB894C5C}" srcOrd="1" destOrd="0" presId="urn:microsoft.com/office/officeart/2005/8/layout/orgChart1"/>
    <dgm:cxn modelId="{21AA893B-509A-4340-A7D8-E8B1AE61579A}" type="presParOf" srcId="{A5BCF213-B44E-4AAD-A90F-749A1962D264}" destId="{271FCD11-A066-41D4-94EE-45E67DECA9B3}" srcOrd="2" destOrd="0" presId="urn:microsoft.com/office/officeart/2005/8/layout/orgChart1"/>
    <dgm:cxn modelId="{586D9939-E756-470B-A505-24AEE5DB5B21}" type="presParOf" srcId="{C4A43052-9F37-4C3D-9CF2-271811E8FB74}" destId="{5BF517C3-798A-4958-9327-D8BE419059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97648-BDAE-4EC8-B8D4-3F67DE579658}">
      <dsp:nvSpPr>
        <dsp:cNvPr id="0" name=""/>
        <dsp:cNvSpPr/>
      </dsp:nvSpPr>
      <dsp:spPr>
        <a:xfrm>
          <a:off x="5863389" y="2349349"/>
          <a:ext cx="4148391" cy="71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984"/>
              </a:lnTo>
              <a:lnTo>
                <a:pt x="4148391" y="359984"/>
              </a:lnTo>
              <a:lnTo>
                <a:pt x="4148391" y="7199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C234D-8B5F-4668-A88F-60FD907B9762}">
      <dsp:nvSpPr>
        <dsp:cNvPr id="0" name=""/>
        <dsp:cNvSpPr/>
      </dsp:nvSpPr>
      <dsp:spPr>
        <a:xfrm>
          <a:off x="5817669" y="2349349"/>
          <a:ext cx="91440" cy="719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99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970F8-2C08-4561-96B6-E444AF8F7927}">
      <dsp:nvSpPr>
        <dsp:cNvPr id="0" name=""/>
        <dsp:cNvSpPr/>
      </dsp:nvSpPr>
      <dsp:spPr>
        <a:xfrm>
          <a:off x="1714998" y="2349349"/>
          <a:ext cx="4148391" cy="719968"/>
        </a:xfrm>
        <a:custGeom>
          <a:avLst/>
          <a:gdLst/>
          <a:ahLst/>
          <a:cxnLst/>
          <a:rect l="0" t="0" r="0" b="0"/>
          <a:pathLst>
            <a:path>
              <a:moveTo>
                <a:pt x="4148391" y="0"/>
              </a:moveTo>
              <a:lnTo>
                <a:pt x="4148391" y="359984"/>
              </a:lnTo>
              <a:lnTo>
                <a:pt x="0" y="359984"/>
              </a:lnTo>
              <a:lnTo>
                <a:pt x="0" y="7199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19DD5-3CDE-4AB6-AC7A-0E3E68CBD8CB}">
      <dsp:nvSpPr>
        <dsp:cNvPr id="0" name=""/>
        <dsp:cNvSpPr/>
      </dsp:nvSpPr>
      <dsp:spPr>
        <a:xfrm>
          <a:off x="4149178" y="635137"/>
          <a:ext cx="3428422" cy="17142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NGS</a:t>
          </a:r>
          <a:endParaRPr lang="en-IN" sz="4100" kern="1200" dirty="0"/>
        </a:p>
      </dsp:txBody>
      <dsp:txXfrm>
        <a:off x="4149178" y="635137"/>
        <a:ext cx="3428422" cy="1714211"/>
      </dsp:txXfrm>
    </dsp:sp>
    <dsp:sp modelId="{1A130D2D-6A11-409F-8E51-AAD30CF701AA}">
      <dsp:nvSpPr>
        <dsp:cNvPr id="0" name=""/>
        <dsp:cNvSpPr/>
      </dsp:nvSpPr>
      <dsp:spPr>
        <a:xfrm>
          <a:off x="787" y="3069317"/>
          <a:ext cx="3428422" cy="1714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Genomics</a:t>
          </a:r>
          <a:endParaRPr lang="en-IN" sz="4100" kern="1200" dirty="0"/>
        </a:p>
      </dsp:txBody>
      <dsp:txXfrm>
        <a:off x="787" y="3069317"/>
        <a:ext cx="3428422" cy="1714211"/>
      </dsp:txXfrm>
    </dsp:sp>
    <dsp:sp modelId="{40AC7593-AB3E-4920-BAFB-7D83EBE59AD1}">
      <dsp:nvSpPr>
        <dsp:cNvPr id="0" name=""/>
        <dsp:cNvSpPr/>
      </dsp:nvSpPr>
      <dsp:spPr>
        <a:xfrm>
          <a:off x="4149178" y="3069317"/>
          <a:ext cx="3428422" cy="1714211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Transcriptomics</a:t>
          </a:r>
          <a:endParaRPr lang="en-IN" sz="4100" kern="1200" dirty="0"/>
        </a:p>
      </dsp:txBody>
      <dsp:txXfrm>
        <a:off x="4149178" y="3069317"/>
        <a:ext cx="3428422" cy="1714211"/>
      </dsp:txXfrm>
    </dsp:sp>
    <dsp:sp modelId="{606D78AE-4275-40FF-ADF9-54A5AA058E08}">
      <dsp:nvSpPr>
        <dsp:cNvPr id="0" name=""/>
        <dsp:cNvSpPr/>
      </dsp:nvSpPr>
      <dsp:spPr>
        <a:xfrm>
          <a:off x="8297569" y="3069317"/>
          <a:ext cx="3428422" cy="1714211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Epigenetics</a:t>
          </a:r>
          <a:endParaRPr lang="en-IN" sz="4100" kern="1200" dirty="0"/>
        </a:p>
      </dsp:txBody>
      <dsp:txXfrm>
        <a:off x="8297569" y="3069317"/>
        <a:ext cx="3428422" cy="171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1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6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69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4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0990-EBC4-4179-A309-ABA231559880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DA0A-498B-4780-9AAC-D16592499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9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 sequencing technologies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3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Direct method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High throughput and reproducibility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Cost effective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Sequencing thousands of genes and genomes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Directly sequencing unknown genomic fragments and genomes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Able to sequence large number of samples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 detect low frequency </a:t>
            </a:r>
            <a:r>
              <a:rPr lang="en-US" dirty="0" err="1"/>
              <a:t>varients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70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83268276"/>
              </p:ext>
            </p:extLst>
          </p:nvPr>
        </p:nvGraphicFramePr>
        <p:xfrm>
          <a:off x="232610" y="687581"/>
          <a:ext cx="117267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99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</a:t>
            </a:r>
            <a:r>
              <a:rPr lang="en-US" dirty="0" err="1"/>
              <a:t>Transcriptomics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of gene expression level of all genes</a:t>
            </a:r>
          </a:p>
          <a:p>
            <a:r>
              <a:rPr lang="en-US" dirty="0"/>
              <a:t>Sequencing all mRNA molecules of the cell</a:t>
            </a:r>
          </a:p>
          <a:p>
            <a:r>
              <a:rPr lang="en-US" dirty="0"/>
              <a:t>Discovery of novel transcripts/proteins</a:t>
            </a:r>
          </a:p>
          <a:p>
            <a:r>
              <a:rPr lang="en-US" dirty="0"/>
              <a:t>Investigating cluster of genes related to diseases like Cancer</a:t>
            </a:r>
          </a:p>
          <a:p>
            <a:r>
              <a:rPr lang="en-US" dirty="0"/>
              <a:t>The Cancer Genome Atlas (TCGA) project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4" y="1355587"/>
            <a:ext cx="10122569" cy="5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Epigenetics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1" y="1565317"/>
            <a:ext cx="10829729" cy="52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9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</a:t>
            </a:r>
            <a:r>
              <a:rPr lang="en-US" dirty="0" err="1"/>
              <a:t>Metagenomics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1719680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 metabolic activity through soil based organisms, aquatic bacterial, Gut biome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Clinical- pollutants and their effect on health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sequence thousands of genes at a time</a:t>
            </a:r>
          </a:p>
          <a:p>
            <a:r>
              <a:rPr lang="en-US" dirty="0"/>
              <a:t>Order to quantify the expression of genes</a:t>
            </a:r>
          </a:p>
          <a:p>
            <a:r>
              <a:rPr lang="en-US" dirty="0"/>
              <a:t>Microarray chip which contains probes at different locations on its surface that can bond to target DNA.</a:t>
            </a:r>
          </a:p>
          <a:p>
            <a:r>
              <a:rPr lang="en-US" dirty="0"/>
              <a:t> The bonding of probes and targets is referred to as hybridization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71" y="4320988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Microarrays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162891"/>
              </p:ext>
            </p:extLst>
          </p:nvPr>
        </p:nvGraphicFramePr>
        <p:xfrm>
          <a:off x="1704887" y="1447383"/>
          <a:ext cx="8602932" cy="4355515"/>
        </p:xfrm>
        <a:graphic>
          <a:graphicData uri="http://schemas.openxmlformats.org/drawingml/2006/table">
            <a:tbl>
              <a:tblPr/>
              <a:tblGrid>
                <a:gridCol w="180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2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49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DNA Microarray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Preparation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047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Spotted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These arrays use a poly-lysine coated microscope slide. </a:t>
                      </a:r>
                    </a:p>
                    <a:p>
                      <a:pPr marL="0" indent="0"/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 robotic arm dips a small tip into DNA and then onto the glass surface to fluorescently label the sample. </a:t>
                      </a:r>
                    </a:p>
                    <a:p>
                      <a:pPr marL="0" indent="0"/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The probes need to be synthesized prior to chip preparation.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98">
                <a:tc>
                  <a:txBody>
                    <a:bodyPr/>
                    <a:lstStyle/>
                    <a:p>
                      <a:r>
                        <a:rPr lang="en-IN" sz="1500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in-situ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These arrays use light or photolithography to create probes on the chip. </a:t>
                      </a:r>
                    </a:p>
                    <a:p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These probes are </a:t>
                      </a:r>
                      <a:r>
                        <a:rPr lang="en-US" sz="1500" dirty="0">
                          <a:solidFill>
                            <a:srgbClr val="7030A0"/>
                          </a:solidFill>
                          <a:effectLst/>
                        </a:rPr>
                        <a:t>oligonucleotides</a:t>
                      </a:r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that match known sequences of target DNA.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744"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Self-Assembled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These arrays use fiber optics. DNA is assembled on small polystyrene beads. These beads are then attached to a fiber optic which creates wells slightly larger than the beads. Some versions contain wells already premade in a glass to hold the beads. The beads are encoded with different combinations of </a:t>
                      </a:r>
                      <a:r>
                        <a:rPr lang="en-US" sz="1500" dirty="0" err="1">
                          <a:solidFill>
                            <a:srgbClr val="7030A0"/>
                          </a:solidFill>
                          <a:effectLst/>
                        </a:rPr>
                        <a:t>fluorophore</a:t>
                      </a:r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, so the randomly assembled </a:t>
                      </a:r>
                      <a:r>
                        <a:rPr lang="en-US" sz="15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oligos</a:t>
                      </a:r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are identified by their </a:t>
                      </a:r>
                      <a:r>
                        <a:rPr lang="en-US" sz="1500" dirty="0">
                          <a:solidFill>
                            <a:srgbClr val="7030A0"/>
                          </a:solidFill>
                          <a:effectLst/>
                        </a:rPr>
                        <a:t>specific combinations</a:t>
                      </a:r>
                      <a:r>
                        <a:rPr lang="en-US" sz="15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, as opposed to the other arrays in which the positions are known.</a:t>
                      </a: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7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7" y="95604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Spotted arrays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the first arrays to be created.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the most straightforward to use and are relatively inexpensive. Spotted arrays allow the user to check for the purity and quantity of the DNA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used.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This, however, can prove to be time-consuming as the DNA or RNA have to be extracted, converted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the case of RNA), and purified.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in-situ arrays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faster than spotted arrays and do not need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only require that the target sequence be known.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have high specificity, as opposed to spotted arrays where cross-hybridization can occur.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in-situ arrays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however, are rather costly and require specialized machinery to synthesize the arrays themselves.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DNA Microarray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5635"/>
            <a:ext cx="3357282" cy="4901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8188" y="1755635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four main steps to a DNA microarray analysis: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isolation/preparation,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Hybridization,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14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" y="103935"/>
            <a:ext cx="4848869" cy="2666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445" y="2892809"/>
            <a:ext cx="43120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Probes are fixed to the chip surface and targets are added. The targets bond to probes with a complementary sequence. Targets that did not hybridize - or hybridize weakly - are removed after the slide is washed.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79072"/>
              </p:ext>
            </p:extLst>
          </p:nvPr>
        </p:nvGraphicFramePr>
        <p:xfrm>
          <a:off x="5062984" y="555282"/>
          <a:ext cx="5820170" cy="5433672"/>
        </p:xfrm>
        <a:graphic>
          <a:graphicData uri="http://schemas.openxmlformats.org/drawingml/2006/table">
            <a:tbl>
              <a:tblPr/>
              <a:tblGrid>
                <a:gridCol w="291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4713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Sample isolation &amp; preparation</a:t>
                      </a:r>
                    </a:p>
                  </a:txBody>
                  <a:tcPr marL="35319" marR="35319" marT="35319" marB="35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This step requires the control and target mRNA to be extracted - i.e., a non-cancerous cell line versus a cancerous cell line, respectively. The RNA is then converted into cDNA and labeled with a fluorescent dye. Typically, Cy3 (a red fluorescent dye) and Cy5 (a green fluorescent dye) are used to label the target and control cDNA.</a:t>
                      </a:r>
                    </a:p>
                  </a:txBody>
                  <a:tcPr marL="35319" marR="35319" marT="35319" marB="35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Hybridization</a:t>
                      </a:r>
                    </a:p>
                  </a:txBody>
                  <a:tcPr marL="35319" marR="35319" marT="35319" marB="35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In this step the sample DNA is hybridized with complementary probe sequences on the array chip. DNA will strongly or weakly hybridize - or not at all (Figure1). The resulting complex is also purified at this step.</a:t>
                      </a:r>
                    </a:p>
                  </a:txBody>
                  <a:tcPr marL="35319" marR="35319" marT="35319" marB="35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395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Washing</a:t>
                      </a:r>
                    </a:p>
                  </a:txBody>
                  <a:tcPr marL="35319" marR="35319" marT="35319" marB="35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Slides are then washed with buffer to remove any DNA that did not strongly hybridize to a probe. This also helps prevents cross hybridization - hybridization by sample and probe that are not complementary.</a:t>
                      </a:r>
                    </a:p>
                  </a:txBody>
                  <a:tcPr marL="35319" marR="35319" marT="35319" marB="35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395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Analysis</a:t>
                      </a:r>
                    </a:p>
                  </a:txBody>
                  <a:tcPr marL="35319" marR="35319" marT="35319" marB="35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In the final step, the array chip is exposed to laser excitation showing the relative abundance of hybridized DNA in each target location. Fluorescent emission is measured using a confocal microscope.</a:t>
                      </a:r>
                    </a:p>
                  </a:txBody>
                  <a:tcPr marL="35319" marR="35319" marT="35319" marB="35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4320989" y="5354628"/>
            <a:ext cx="564776" cy="412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96436" y="221117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image of an array chip can be seen in Figure Typically,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areas of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downregulation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areas of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upregulation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yellow represents areas where the target and control samples have the same expression. Faded areas could signify spots with low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concentration.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700"/>
            <a:ext cx="3743947" cy="369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64" t="6376" r="19845" b="13625"/>
          <a:stretch/>
        </p:blipFill>
        <p:spPr>
          <a:xfrm>
            <a:off x="156412" y="144379"/>
            <a:ext cx="8891335" cy="632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820" t="29549" r="8358" b="37970"/>
          <a:stretch/>
        </p:blipFill>
        <p:spPr>
          <a:xfrm>
            <a:off x="156412" y="6159790"/>
            <a:ext cx="4142872" cy="5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1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Only work with known genes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Unable to find new genes/genomes/sequencing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Indirect method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Reproducibility issues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Preparation time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Unble</a:t>
            </a:r>
            <a:r>
              <a:rPr lang="en-US" dirty="0"/>
              <a:t> to detect  low </a:t>
            </a:r>
            <a:r>
              <a:rPr lang="en-US" dirty="0" err="1"/>
              <a:t>frequencty</a:t>
            </a:r>
            <a:r>
              <a:rPr lang="en-US" dirty="0"/>
              <a:t> variants and mutations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86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781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Gene sequencing technologies</vt:lpstr>
      <vt:lpstr>Microarray technology</vt:lpstr>
      <vt:lpstr>Types of Microarrays </vt:lpstr>
      <vt:lpstr>PowerPoint Presentation</vt:lpstr>
      <vt:lpstr>DNA Microarray Analysis</vt:lpstr>
      <vt:lpstr>PowerPoint Presentation</vt:lpstr>
      <vt:lpstr>Analysis</vt:lpstr>
      <vt:lpstr>PowerPoint Presentation</vt:lpstr>
      <vt:lpstr>Drawbacks</vt:lpstr>
      <vt:lpstr>NGS</vt:lpstr>
      <vt:lpstr>Applications</vt:lpstr>
      <vt:lpstr>App: Transcriptomics </vt:lpstr>
      <vt:lpstr>App: Epigenetics</vt:lpstr>
      <vt:lpstr>App: Metagenomics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sequencing technologies</dc:title>
  <dc:creator>Microsoft account</dc:creator>
  <cp:lastModifiedBy>Venkateswara Swamy</cp:lastModifiedBy>
  <cp:revision>13</cp:revision>
  <dcterms:created xsi:type="dcterms:W3CDTF">2023-05-31T05:18:28Z</dcterms:created>
  <dcterms:modified xsi:type="dcterms:W3CDTF">2024-08-06T06:17:54Z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5487c9-99ed-4cbc-93a8-0e9b1796bde5_Enabled">
    <vt:lpwstr>true</vt:lpwstr>
  </property>
  <property fmtid="{D5CDD505-2E9C-101B-9397-08002B2CF9AE}" pid="3" name="MSIP_Label_e65487c9-99ed-4cbc-93a8-0e9b1796bde5_SetDate">
    <vt:lpwstr>2024-08-06T06:17:54Z</vt:lpwstr>
  </property>
  <property fmtid="{D5CDD505-2E9C-101B-9397-08002B2CF9AE}" pid="4" name="MSIP_Label_e65487c9-99ed-4cbc-93a8-0e9b1796bde5_Method">
    <vt:lpwstr>Standard</vt:lpwstr>
  </property>
  <property fmtid="{D5CDD505-2E9C-101B-9397-08002B2CF9AE}" pid="5" name="MSIP_Label_e65487c9-99ed-4cbc-93a8-0e9b1796bde5_Name">
    <vt:lpwstr>defa4170-0d19-0005-0004-bc88714345d2</vt:lpwstr>
  </property>
  <property fmtid="{D5CDD505-2E9C-101B-9397-08002B2CF9AE}" pid="6" name="MSIP_Label_e65487c9-99ed-4cbc-93a8-0e9b1796bde5_SiteId">
    <vt:lpwstr>03cb5f0c-1f82-4993-9621-36330f6309ec</vt:lpwstr>
  </property>
  <property fmtid="{D5CDD505-2E9C-101B-9397-08002B2CF9AE}" pid="7" name="MSIP_Label_e65487c9-99ed-4cbc-93a8-0e9b1796bde5_ActionId">
    <vt:lpwstr>cbcf25e8-fafa-4cad-b4e1-445448749a7d</vt:lpwstr>
  </property>
  <property fmtid="{D5CDD505-2E9C-101B-9397-08002B2CF9AE}" pid="8" name="MSIP_Label_e65487c9-99ed-4cbc-93a8-0e9b1796bde5_ContentBits">
    <vt:lpwstr>0</vt:lpwstr>
  </property>
</Properties>
</file>