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7" r:id="rId2"/>
    <p:sldId id="276" r:id="rId3"/>
    <p:sldId id="272" r:id="rId4"/>
    <p:sldId id="257" r:id="rId5"/>
    <p:sldId id="258" r:id="rId6"/>
    <p:sldId id="278" r:id="rId7"/>
    <p:sldId id="260" r:id="rId8"/>
    <p:sldId id="277" r:id="rId9"/>
    <p:sldId id="274" r:id="rId10"/>
    <p:sldId id="261" r:id="rId11"/>
    <p:sldId id="262" r:id="rId12"/>
    <p:sldId id="273" r:id="rId13"/>
    <p:sldId id="264" r:id="rId14"/>
    <p:sldId id="263" r:id="rId15"/>
    <p:sldId id="265" r:id="rId16"/>
    <p:sldId id="266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5063" autoAdjust="0"/>
    <p:restoredTop sz="93011" autoAdjust="0"/>
  </p:normalViewPr>
  <p:slideViewPr>
    <p:cSldViewPr>
      <p:cViewPr>
        <p:scale>
          <a:sx n="66" d="100"/>
          <a:sy n="66" d="100"/>
        </p:scale>
        <p:origin x="1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1DC72-0AE5-4628-BE38-AAFA080342D6}" type="datetimeFigureOut">
              <a:rPr lang="en-US" smtClean="0"/>
              <a:pPr/>
              <a:t>8/16/2017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E4847-4DD0-49B9-A2E4-13487272C16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Data---</a:t>
            </a:r>
            <a:r>
              <a:rPr lang="en-IN" dirty="0" smtClean="0"/>
              <a:t>collection of </a:t>
            </a:r>
            <a:r>
              <a:rPr lang="en-IN" i="1" dirty="0" smtClean="0"/>
              <a:t>data</a:t>
            </a:r>
            <a:r>
              <a:rPr lang="en-IN" dirty="0" smtClean="0"/>
              <a:t> in memory that has the flexibility to grow or shrink in size, enabling a programmer to control exactly how much memory is utilized.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E4847-4DD0-49B9-A2E4-13487272C164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29B1-FD3B-4923-AF91-B435FC8B3EF7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3B3A-AF40-4AB9-9CD9-7F946946F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29B1-FD3B-4923-AF91-B435FC8B3EF7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3B3A-AF40-4AB9-9CD9-7F946946F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29B1-FD3B-4923-AF91-B435FC8B3EF7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3B3A-AF40-4AB9-9CD9-7F946946F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29B1-FD3B-4923-AF91-B435FC8B3EF7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3B3A-AF40-4AB9-9CD9-7F946946F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29B1-FD3B-4923-AF91-B435FC8B3EF7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3B3A-AF40-4AB9-9CD9-7F946946F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29B1-FD3B-4923-AF91-B435FC8B3EF7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3B3A-AF40-4AB9-9CD9-7F946946F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29B1-FD3B-4923-AF91-B435FC8B3EF7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3B3A-AF40-4AB9-9CD9-7F946946F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29B1-FD3B-4923-AF91-B435FC8B3EF7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3B3A-AF40-4AB9-9CD9-7F946946F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29B1-FD3B-4923-AF91-B435FC8B3EF7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3B3A-AF40-4AB9-9CD9-7F946946F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29B1-FD3B-4923-AF91-B435FC8B3EF7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3B3A-AF40-4AB9-9CD9-7F946946F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29B1-FD3B-4923-AF91-B435FC8B3EF7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3B3A-AF40-4AB9-9CD9-7F946946F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A29B1-FD3B-4923-AF91-B435FC8B3EF7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E3B3A-AF40-4AB9-9CD9-7F946946F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www.python.org/static/community_logos/python-logo-master-v3-TM-flatten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4798292"/>
            <a:ext cx="6096000" cy="205970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19200" y="2286000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Introduction to Python</a:t>
            </a:r>
            <a:endParaRPr lang="en-US" sz="5400" dirty="0"/>
          </a:p>
        </p:txBody>
      </p:sp>
      <p:pic>
        <p:nvPicPr>
          <p:cNvPr id="4" name="Picture 2" descr="C:\Users\loganathan\Documents\ismuniv-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945842"/>
            <a:ext cx="1712396" cy="91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14480" y="6357958"/>
            <a:ext cx="742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Premier Embedded Training centre in the country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Environmental Setup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r>
              <a:rPr lang="en-US" dirty="0" smtClean="0"/>
              <a:t>Pre-installed on most Unix systems, including Linux and MAC OS X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Download from </a:t>
            </a:r>
            <a:r>
              <a:rPr lang="en-US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http://python.org/download/</a:t>
            </a:r>
          </a:p>
          <a:p>
            <a:r>
              <a:rPr lang="en-US" dirty="0" smtClean="0"/>
              <a:t>Latest version - Python 3.6.1</a:t>
            </a:r>
          </a:p>
          <a:p>
            <a:r>
              <a:rPr lang="en-US" dirty="0" smtClean="0"/>
              <a:t>Comes with a large library of standard modules</a:t>
            </a:r>
          </a:p>
          <a:p>
            <a:endParaRPr lang="en-US" dirty="0"/>
          </a:p>
        </p:txBody>
      </p:sp>
      <p:pic>
        <p:nvPicPr>
          <p:cNvPr id="4" name="Picture 2" descr="C:\Users\loganathan\Documents\ismuniv-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945842"/>
            <a:ext cx="1712396" cy="91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14480" y="6357958"/>
            <a:ext cx="742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Premier Embedded Training centre in the country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143000"/>
          </a:xfrm>
        </p:spPr>
        <p:txBody>
          <a:bodyPr/>
          <a:lstStyle/>
          <a:p>
            <a:r>
              <a:rPr lang="en-US" b="1" dirty="0" smtClean="0"/>
              <a:t>Running 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667000"/>
            <a:ext cx="7924800" cy="2514600"/>
          </a:xfrm>
        </p:spPr>
        <p:txBody>
          <a:bodyPr>
            <a:normAutofit/>
          </a:bodyPr>
          <a:lstStyle/>
          <a:p>
            <a:r>
              <a:rPr lang="en-US" sz="3300" dirty="0" smtClean="0"/>
              <a:t>Interactive Interpreter</a:t>
            </a:r>
          </a:p>
          <a:p>
            <a:r>
              <a:rPr lang="en-US" sz="3300" dirty="0" smtClean="0"/>
              <a:t>Script from command-line</a:t>
            </a:r>
          </a:p>
          <a:p>
            <a:r>
              <a:rPr lang="en-US" sz="3300" dirty="0" smtClean="0"/>
              <a:t>Integrated Development environment(IDE) </a:t>
            </a:r>
            <a:endParaRPr lang="en-US" sz="3300" dirty="0"/>
          </a:p>
        </p:txBody>
      </p:sp>
      <p:pic>
        <p:nvPicPr>
          <p:cNvPr id="4" name="Picture 2" descr="C:\Users\loganathan\Documents\ismuniv-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945842"/>
            <a:ext cx="1712396" cy="91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14480" y="6357958"/>
            <a:ext cx="742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Premier Embedded Training centre in the country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Integrated Development environment(IDE)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600" dirty="0" smtClean="0"/>
              <a:t>1. </a:t>
            </a:r>
            <a:r>
              <a:rPr lang="en-US" sz="3600" dirty="0" err="1" smtClean="0"/>
              <a:t>PyDev</a:t>
            </a:r>
            <a:r>
              <a:rPr lang="en-US" sz="3600" dirty="0" smtClean="0"/>
              <a:t> with Eclipse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600" dirty="0" smtClean="0"/>
              <a:t>2. Komodo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600" dirty="0" smtClean="0"/>
              <a:t>3. </a:t>
            </a:r>
            <a:r>
              <a:rPr lang="en-US" sz="3600" dirty="0" err="1" smtClean="0"/>
              <a:t>Emacs</a:t>
            </a:r>
            <a:endParaRPr lang="en-US" sz="36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600" dirty="0" smtClean="0"/>
              <a:t>4. Vim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5. </a:t>
            </a:r>
            <a:r>
              <a:rPr lang="en-US" sz="3600" dirty="0" err="1" smtClean="0">
                <a:solidFill>
                  <a:srgbClr val="FF0000"/>
                </a:solidFill>
              </a:rPr>
              <a:t>pycharm</a:t>
            </a:r>
            <a:endParaRPr lang="en-US" sz="3600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600" dirty="0" smtClean="0"/>
              <a:t>6. </a:t>
            </a:r>
            <a:r>
              <a:rPr lang="en-US" sz="3600" dirty="0" err="1" smtClean="0"/>
              <a:t>Gedit</a:t>
            </a:r>
            <a:endParaRPr lang="en-US" sz="36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600" dirty="0" smtClean="0"/>
              <a:t>7. Idle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600" dirty="0" smtClean="0"/>
              <a:t>8. PIDA (Linux)(VIM Based)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600" dirty="0" smtClean="0"/>
              <a:t>9. </a:t>
            </a:r>
            <a:r>
              <a:rPr lang="en-US" sz="3600" dirty="0" err="1" smtClean="0"/>
              <a:t>NotePad</a:t>
            </a:r>
            <a:r>
              <a:rPr lang="en-US" sz="3600" dirty="0" smtClean="0"/>
              <a:t>++ (Windows)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600" dirty="0" smtClean="0"/>
              <a:t>10.BlueFish (Linux)</a:t>
            </a:r>
          </a:p>
          <a:p>
            <a:endParaRPr lang="en-US" sz="3300" dirty="0"/>
          </a:p>
        </p:txBody>
      </p:sp>
      <p:pic>
        <p:nvPicPr>
          <p:cNvPr id="4" name="Picture 2" descr="C:\Users\loganathan\Documents\ismuniv-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945842"/>
            <a:ext cx="1712396" cy="91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14480" y="6357958"/>
            <a:ext cx="742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Premier Embedded Training centre in the country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Interactive Interpreter</a:t>
            </a:r>
            <a:endParaRPr lang="en-US" b="1" dirty="0"/>
          </a:p>
        </p:txBody>
      </p:sp>
      <p:sp>
        <p:nvSpPr>
          <p:cNvPr id="2050" name="AutoShape 2" descr="https://cdnp-2f3a.kxcdn.com/blog/wp-content/uploads/2015/07/1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https://cdnp-2f3a.kxcdn.com/blog/wp-content/uploads/2015/07/1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14400"/>
            <a:ext cx="7467600" cy="4297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 descr="C:\Users\loganathan\Documents\ismuniv-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945842"/>
            <a:ext cx="1712396" cy="91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714480" y="6357958"/>
            <a:ext cx="742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Premier Embedded Training centre in the country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2600" y="541020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Python prompts with  ‘&gt;&gt;&gt;’</a:t>
            </a:r>
          </a:p>
          <a:p>
            <a:r>
              <a:rPr lang="en-US" sz="2400" b="1" dirty="0" smtClean="0"/>
              <a:t>To exit python    CTRL-D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Script from command 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924800" cy="1828800"/>
          </a:xfrm>
        </p:spPr>
        <p:txBody>
          <a:bodyPr/>
          <a:lstStyle/>
          <a:p>
            <a:pPr>
              <a:buNone/>
            </a:pPr>
            <a:r>
              <a:rPr lang="en-IN" b="1" dirty="0" smtClean="0"/>
              <a:t>To make the file executable </a:t>
            </a:r>
            <a:r>
              <a:rPr lang="en-IN" b="1" dirty="0" smtClean="0">
                <a:sym typeface="Wingdings" pitchFamily="2" charset="2"/>
              </a:rPr>
              <a:t> filename.py</a:t>
            </a:r>
            <a:endParaRPr lang="en-IN" b="1" dirty="0" smtClean="0"/>
          </a:p>
          <a:p>
            <a:pPr>
              <a:buNone/>
            </a:pPr>
            <a:r>
              <a:rPr lang="en-US" b="1" dirty="0" smtClean="0"/>
              <a:t>Then run </a:t>
            </a:r>
            <a:r>
              <a:rPr lang="en-US" b="1" dirty="0" smtClean="0">
                <a:sym typeface="Wingdings" pitchFamily="2" charset="2"/>
              </a:rPr>
              <a:t>  </a:t>
            </a:r>
            <a:r>
              <a:rPr lang="en-US" b="1" dirty="0" smtClean="0"/>
              <a:t>Python  filename.py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1" y="2590800"/>
            <a:ext cx="638175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C:\Users\loganathan\Documents\ismuniv-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945842"/>
            <a:ext cx="1712396" cy="91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14480" y="6357958"/>
            <a:ext cx="742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Premier Embedded Training centre in the country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Integrated Development Environment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848600" cy="1981200"/>
          </a:xfrm>
        </p:spPr>
        <p:txBody>
          <a:bodyPr/>
          <a:lstStyle/>
          <a:p>
            <a:r>
              <a:rPr lang="en-US" dirty="0" smtClean="0"/>
              <a:t>Runs Python from IDE</a:t>
            </a:r>
          </a:p>
          <a:p>
            <a:endParaRPr lang="en-US" dirty="0"/>
          </a:p>
        </p:txBody>
      </p:sp>
      <p:sp>
        <p:nvSpPr>
          <p:cNvPr id="20482" name="AutoShape 2" descr="https://cdnp-2f3a.kxcdn.com/blog/wp-content/uploads/2015/07/1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590800"/>
            <a:ext cx="51435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C:\Users\loganathan\Documents\ismuniv-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945842"/>
            <a:ext cx="1712396" cy="91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714480" y="6357958"/>
            <a:ext cx="742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Premier Embedded Training centre in the country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Interactive programming mode</a:t>
            </a:r>
            <a:endParaRPr lang="en-US" b="1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62000" y="1752600"/>
            <a:ext cx="38100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The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interpreter provides an interactive environment to play with the language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Results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 expressions are printed on the screen</a:t>
            </a:r>
            <a:endParaRPr lang="en-CA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34000" y="1460480"/>
            <a:ext cx="3276600" cy="41549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&gt;&gt;&gt;</a:t>
            </a:r>
            <a:r>
              <a:rPr lang="en-US" sz="2400" dirty="0"/>
              <a:t> 3 + 7</a:t>
            </a:r>
          </a:p>
          <a:p>
            <a:r>
              <a:rPr lang="en-US" sz="2400" dirty="0"/>
              <a:t>10</a:t>
            </a:r>
          </a:p>
          <a:p>
            <a:r>
              <a:rPr lang="en-US" sz="2400" dirty="0">
                <a:solidFill>
                  <a:srgbClr val="C00000"/>
                </a:solidFill>
              </a:rPr>
              <a:t>&gt;&gt;&gt;</a:t>
            </a:r>
            <a:r>
              <a:rPr lang="en-US" sz="2400" dirty="0"/>
              <a:t> 3 &lt; 15 </a:t>
            </a:r>
          </a:p>
          <a:p>
            <a:r>
              <a:rPr lang="en-US" sz="2400" dirty="0"/>
              <a:t>True</a:t>
            </a:r>
          </a:p>
          <a:p>
            <a:r>
              <a:rPr lang="en-US" sz="2400" dirty="0">
                <a:solidFill>
                  <a:srgbClr val="C00000"/>
                </a:solidFill>
              </a:rPr>
              <a:t>&gt;&gt;&gt;</a:t>
            </a:r>
            <a:r>
              <a:rPr lang="en-US" sz="2400" dirty="0"/>
              <a:t> </a:t>
            </a:r>
            <a:r>
              <a:rPr lang="en-US" sz="2400" dirty="0" smtClean="0"/>
              <a:t>‘Hello..!‘</a:t>
            </a:r>
          </a:p>
          <a:p>
            <a:r>
              <a:rPr lang="en-US" sz="2400" dirty="0" smtClean="0"/>
              <a:t>Hello</a:t>
            </a:r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&gt;&gt;&gt;</a:t>
            </a:r>
            <a:r>
              <a:rPr lang="en-US" sz="2400" dirty="0" smtClean="0"/>
              <a:t>'print me‘</a:t>
            </a:r>
          </a:p>
          <a:p>
            <a:r>
              <a:rPr lang="en-US" sz="2400" dirty="0" smtClean="0"/>
              <a:t>Print me</a:t>
            </a:r>
            <a:endParaRPr lang="en-US" sz="2400" dirty="0"/>
          </a:p>
          <a:p>
            <a:r>
              <a:rPr lang="en-US" sz="2400" dirty="0">
                <a:solidFill>
                  <a:srgbClr val="C00000"/>
                </a:solidFill>
              </a:rPr>
              <a:t>&gt;&gt;&gt;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print</a:t>
            </a:r>
            <a:r>
              <a:rPr lang="en-US" sz="2400" dirty="0"/>
              <a:t> </a:t>
            </a:r>
            <a:r>
              <a:rPr lang="en-US" sz="2400" dirty="0" smtClean="0"/>
              <a:t>(‘</a:t>
            </a:r>
            <a:r>
              <a:rPr lang="en-US" sz="2400" dirty="0" smtClean="0"/>
              <a:t>Hello..! </a:t>
            </a:r>
            <a:r>
              <a:rPr lang="en-US" sz="2400" dirty="0" smtClean="0"/>
              <a:t>‘)</a:t>
            </a:r>
            <a:endParaRPr lang="en-US" sz="2400" dirty="0"/>
          </a:p>
          <a:p>
            <a:r>
              <a:rPr lang="en-US" sz="2400" dirty="0" smtClean="0"/>
              <a:t>Hello..!</a:t>
            </a:r>
          </a:p>
          <a:p>
            <a:endParaRPr lang="en-CA" sz="2400" dirty="0">
              <a:solidFill>
                <a:srgbClr val="C00000"/>
              </a:solidFill>
            </a:endParaRPr>
          </a:p>
        </p:txBody>
      </p:sp>
      <p:pic>
        <p:nvPicPr>
          <p:cNvPr id="6" name="Picture 2" descr="C:\Users\loganathan\Documents\ismuniv-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945842"/>
            <a:ext cx="1712396" cy="91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714480" y="6357958"/>
            <a:ext cx="742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Premier Embedded Training centre in the country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Interactive mode programming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06680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Examples:</a:t>
            </a:r>
            <a:endParaRPr lang="en-US" sz="2800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867400" y="1371600"/>
            <a:ext cx="2743200" cy="507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&gt;&gt;&gt;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print</a:t>
            </a:r>
            <a:r>
              <a:rPr lang="en-US" sz="2400" dirty="0" smtClean="0"/>
              <a:t> (50/2)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25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&gt;&gt;&gt;</a:t>
            </a:r>
            <a:r>
              <a:rPr lang="en-US" sz="2400" dirty="0" smtClean="0"/>
              <a:t>round(2.333)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&gt;&gt;&gt;</a:t>
            </a:r>
            <a:r>
              <a:rPr lang="en-US" sz="2400" dirty="0" smtClean="0"/>
              <a:t> x = 3 + 2j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&gt;&gt;&gt;</a:t>
            </a:r>
            <a:r>
              <a:rPr lang="en-US" sz="2400" dirty="0" smtClean="0"/>
              <a:t> y = -1j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&gt;&gt;&gt;</a:t>
            </a:r>
            <a:r>
              <a:rPr lang="en-US" sz="2400" dirty="0" smtClean="0"/>
              <a:t> x + y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(3+1j)</a:t>
            </a:r>
          </a:p>
          <a:p>
            <a:pPr>
              <a:lnSpc>
                <a:spcPct val="150000"/>
              </a:lnSpc>
            </a:pPr>
            <a:endParaRPr lang="en-CA" sz="2400" dirty="0"/>
          </a:p>
        </p:txBody>
      </p:sp>
      <p:pic>
        <p:nvPicPr>
          <p:cNvPr id="8" name="Picture 2" descr="C:\Users\loganathan\Documents\ismuniv-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945842"/>
            <a:ext cx="1712396" cy="91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714480" y="6357958"/>
            <a:ext cx="742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Premier Embedded Training centre in the country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14600" y="1295400"/>
            <a:ext cx="3200400" cy="507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&gt;&gt;&gt;</a:t>
            </a:r>
            <a:r>
              <a:rPr lang="en-US" sz="2400" dirty="0" smtClean="0"/>
              <a:t>Name=</a:t>
            </a:r>
            <a:r>
              <a:rPr lang="en-US" sz="2400" dirty="0" smtClean="0">
                <a:solidFill>
                  <a:srgbClr val="00B050"/>
                </a:solidFill>
              </a:rPr>
              <a:t>“Python”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&gt;&gt;&gt;</a:t>
            </a:r>
            <a:r>
              <a:rPr lang="en-US" sz="2400" dirty="0" smtClean="0">
                <a:solidFill>
                  <a:srgbClr val="7030A0"/>
                </a:solidFill>
              </a:rPr>
              <a:t>print</a:t>
            </a:r>
            <a:r>
              <a:rPr lang="en-US" sz="2400" dirty="0" smtClean="0"/>
              <a:t>  (Name)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Python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&gt;&gt;&gt;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print</a:t>
            </a:r>
            <a:r>
              <a:rPr lang="en-US" sz="2400" dirty="0" smtClean="0"/>
              <a:t> (1+2+3+4)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10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&gt;&gt;&gt;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print</a:t>
            </a:r>
            <a:r>
              <a:rPr lang="en-US" sz="2400" dirty="0" smtClean="0"/>
              <a:t> (15/2)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7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&gt;&gt;&gt;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print</a:t>
            </a:r>
            <a:r>
              <a:rPr lang="en-US" sz="2400" dirty="0" smtClean="0"/>
              <a:t> (15.0/2)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7.5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Script mode Programming</a:t>
            </a:r>
            <a:endParaRPr lang="en-US" b="1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9600" y="1524000"/>
            <a:ext cx="3810000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400" dirty="0" smtClean="0">
                <a:solidFill>
                  <a:srgbClr val="FF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num1</a:t>
            </a:r>
            <a:r>
              <a:rPr lang="en-CA" sz="2400" dirty="0" smtClean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 = 10</a:t>
            </a:r>
          </a:p>
          <a:p>
            <a:pPr>
              <a:lnSpc>
                <a:spcPct val="150000"/>
              </a:lnSpc>
            </a:pPr>
            <a:r>
              <a:rPr lang="en-CA" sz="2400" dirty="0" smtClean="0">
                <a:solidFill>
                  <a:srgbClr val="FF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num2</a:t>
            </a:r>
            <a:r>
              <a:rPr lang="en-CA" sz="2400" dirty="0" smtClean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 = 20</a:t>
            </a:r>
          </a:p>
          <a:p>
            <a:pPr>
              <a:lnSpc>
                <a:spcPct val="150000"/>
              </a:lnSpc>
            </a:pPr>
            <a:r>
              <a:rPr lang="en-CA" sz="2400" dirty="0" smtClean="0">
                <a:solidFill>
                  <a:srgbClr val="FF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sum</a:t>
            </a:r>
            <a:r>
              <a:rPr lang="en-CA" sz="2400" dirty="0" smtClean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 = num1+num2</a:t>
            </a:r>
          </a:p>
          <a:p>
            <a:pPr>
              <a:lnSpc>
                <a:spcPct val="150000"/>
              </a:lnSpc>
            </a:pPr>
            <a:r>
              <a:rPr lang="en-CA" sz="2400" dirty="0" smtClean="0">
                <a:solidFill>
                  <a:srgbClr val="7030A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print </a:t>
            </a:r>
            <a:r>
              <a:rPr lang="en-CA" sz="2400" dirty="0" smtClean="0">
                <a:solidFill>
                  <a:srgbClr val="00B05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“Sum of 2 Num is:”,</a:t>
            </a:r>
            <a:r>
              <a:rPr lang="en-CA" sz="2400" dirty="0" smtClean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sum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3962400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Save in .py extension (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filename.py</a:t>
            </a:r>
            <a:r>
              <a:rPr lang="en-US" sz="3200" dirty="0" smtClean="0"/>
              <a:t>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Run the program</a:t>
            </a:r>
            <a:endParaRPr lang="en-US" sz="3200" dirty="0"/>
          </a:p>
        </p:txBody>
      </p:sp>
      <p:pic>
        <p:nvPicPr>
          <p:cNvPr id="7" name="Picture 2" descr="C:\Users\loganathan\Documents\ismuniv-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945842"/>
            <a:ext cx="1712396" cy="91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714480" y="6357958"/>
            <a:ext cx="742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Premier Embedded Training centre in the country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</a:rPr>
              <a:t>Software</a:t>
            </a:r>
            <a:r>
              <a:rPr lang="en-US" b="1" dirty="0"/>
              <a:t> Language Levels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 Language (Binary)</a:t>
            </a:r>
          </a:p>
          <a:p>
            <a:r>
              <a:rPr lang="en-US" dirty="0"/>
              <a:t>Assembly Language </a:t>
            </a:r>
          </a:p>
          <a:p>
            <a:pPr lvl="1"/>
            <a:r>
              <a:rPr lang="en-US" dirty="0"/>
              <a:t>Assembler converts Assembly into machine </a:t>
            </a:r>
          </a:p>
          <a:p>
            <a:r>
              <a:rPr lang="en-US" dirty="0"/>
              <a:t>High Level Languages (</a:t>
            </a:r>
            <a:r>
              <a:rPr lang="en-US" dirty="0" smtClean="0"/>
              <a:t>C, Java, Python)</a:t>
            </a:r>
            <a:endParaRPr lang="en-US" dirty="0"/>
          </a:p>
          <a:p>
            <a:pPr lvl="1"/>
            <a:r>
              <a:rPr lang="en-US" dirty="0"/>
              <a:t>Compiled  : C</a:t>
            </a:r>
          </a:p>
          <a:p>
            <a:pPr lvl="1"/>
            <a:r>
              <a:rPr lang="en-US" dirty="0"/>
              <a:t>Interpreted : </a:t>
            </a:r>
            <a:r>
              <a:rPr lang="en-US" dirty="0" smtClean="0"/>
              <a:t>Python, Perl</a:t>
            </a:r>
            <a:r>
              <a:rPr lang="en-US" dirty="0"/>
              <a:t>, Shell</a:t>
            </a:r>
          </a:p>
          <a:p>
            <a:endParaRPr lang="en-US" dirty="0"/>
          </a:p>
        </p:txBody>
      </p:sp>
      <p:pic>
        <p:nvPicPr>
          <p:cNvPr id="4" name="Picture 2" descr="C:\Users\loganathan\Documents\ismuniv-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945842"/>
            <a:ext cx="1712396" cy="91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14480" y="6357958"/>
            <a:ext cx="742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Premier Embedded Training centre in the country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5791200" cy="4521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248400" y="1371600"/>
            <a:ext cx="1447800" cy="60960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Source File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2667000"/>
            <a:ext cx="1676400" cy="99060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Interpreter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(Intermediate Code)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8400" y="4343400"/>
            <a:ext cx="1447800" cy="60960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Executable Program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6781800" y="2057400"/>
            <a:ext cx="228600" cy="533400"/>
          </a:xfrm>
          <a:prstGeom prst="downArrow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6781800" y="3733800"/>
            <a:ext cx="228600" cy="533400"/>
          </a:xfrm>
          <a:prstGeom prst="downArrow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3296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                    Complier                          Interpreter</a:t>
            </a:r>
          </a:p>
        </p:txBody>
      </p:sp>
      <p:pic>
        <p:nvPicPr>
          <p:cNvPr id="12" name="Picture 2" descr="C:\Users\loganathan\Documents\ismuniv-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945842"/>
            <a:ext cx="1712396" cy="91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714480" y="6357958"/>
            <a:ext cx="742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Premier Embedded Training centre in the country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b="1" dirty="0" smtClean="0"/>
              <a:t>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2"/>
            <a:ext cx="8229600" cy="4525963"/>
          </a:xfrm>
        </p:spPr>
        <p:txBody>
          <a:bodyPr/>
          <a:lstStyle/>
          <a:p>
            <a:r>
              <a:rPr lang="en-US" dirty="0" smtClean="0"/>
              <a:t>High Level Scripting Language</a:t>
            </a:r>
          </a:p>
          <a:p>
            <a:r>
              <a:rPr lang="en-US" dirty="0" smtClean="0"/>
              <a:t>Processed at runtime by interpreter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Provides high-level dynamic data</a:t>
            </a:r>
          </a:p>
          <a:p>
            <a:r>
              <a:rPr lang="en-US" dirty="0" smtClean="0"/>
              <a:t>Open Source with cross platform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C:\Users\loganathan\Documents\ismuniv-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945842"/>
            <a:ext cx="1712396" cy="91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14480" y="6357958"/>
            <a:ext cx="742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Premier Embedded Training centre in the country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History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/>
          <a:lstStyle/>
          <a:p>
            <a:r>
              <a:rPr lang="en-US" dirty="0" smtClean="0"/>
              <a:t>Conceived </a:t>
            </a:r>
            <a:r>
              <a:rPr lang="en-US" dirty="0"/>
              <a:t>in the late </a:t>
            </a:r>
            <a:r>
              <a:rPr lang="en-US" dirty="0" smtClean="0"/>
              <a:t>1980’s</a:t>
            </a:r>
          </a:p>
          <a:p>
            <a:r>
              <a:rPr lang="en-US" dirty="0" smtClean="0"/>
              <a:t>Developed 1990 by Guido van Rossum, Netherlands</a:t>
            </a:r>
          </a:p>
          <a:p>
            <a:r>
              <a:rPr lang="en-US" dirty="0" smtClean="0"/>
              <a:t>Derived from ABC, Modula-3, C, C++</a:t>
            </a:r>
          </a:p>
          <a:p>
            <a:r>
              <a:rPr lang="en-US" dirty="0" smtClean="0"/>
              <a:t>Open sourced from the beginning</a:t>
            </a:r>
          </a:p>
          <a:p>
            <a:r>
              <a:rPr lang="en-US" dirty="0" smtClean="0"/>
              <a:t>Used by Google from the beginning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C:\Users\loganathan\Documents\ismuniv-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945842"/>
            <a:ext cx="1712396" cy="91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14480" y="6357958"/>
            <a:ext cx="742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Premier Embedded Training centre in the country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Releases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800600"/>
          </a:xfrm>
        </p:spPr>
        <p:txBody>
          <a:bodyPr>
            <a:normAutofit/>
          </a:bodyPr>
          <a:lstStyle/>
          <a:p>
            <a:r>
              <a:rPr lang="en-US" sz="3300" dirty="0" smtClean="0"/>
              <a:t>Created in 1989 by Guido Van Rossum</a:t>
            </a:r>
          </a:p>
          <a:p>
            <a:r>
              <a:rPr lang="en-US" sz="3300" dirty="0" smtClean="0"/>
              <a:t>Python 1.0 released in 1994</a:t>
            </a:r>
          </a:p>
          <a:p>
            <a:r>
              <a:rPr lang="en-US" sz="3300" dirty="0" smtClean="0"/>
              <a:t>Python 2.0 released in 2000</a:t>
            </a:r>
          </a:p>
          <a:p>
            <a:r>
              <a:rPr lang="en-US" sz="3300" dirty="0" smtClean="0"/>
              <a:t>Python 3.0 released in  2008</a:t>
            </a:r>
          </a:p>
          <a:p>
            <a:r>
              <a:rPr lang="en-US" sz="3300" dirty="0" smtClean="0"/>
              <a:t>Python 2.7 is the recommended version</a:t>
            </a:r>
          </a:p>
          <a:p>
            <a:r>
              <a:rPr lang="en-US" sz="3300" dirty="0" smtClean="0"/>
              <a:t>3.0 adoption will take a few years</a:t>
            </a:r>
            <a:endParaRPr lang="en-US" sz="3300" dirty="0"/>
          </a:p>
        </p:txBody>
      </p:sp>
      <p:pic>
        <p:nvPicPr>
          <p:cNvPr id="4" name="Picture 2" descr="C:\Users\loganathan\Documents\ismuniv-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945842"/>
            <a:ext cx="1712396" cy="91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14480" y="6357958"/>
            <a:ext cx="742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Premier Embedded Training centre in the country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Python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Designed to be easy to learn and master</a:t>
            </a:r>
          </a:p>
          <a:p>
            <a:pPr lvl="1"/>
            <a:r>
              <a:rPr lang="en-AU" dirty="0" smtClean="0"/>
              <a:t>Clean, clear syntax</a:t>
            </a:r>
          </a:p>
          <a:p>
            <a:pPr lvl="1"/>
            <a:r>
              <a:rPr lang="en-AU" dirty="0" smtClean="0"/>
              <a:t>Very few keywords</a:t>
            </a:r>
          </a:p>
          <a:p>
            <a:r>
              <a:rPr lang="en-AU" dirty="0" smtClean="0"/>
              <a:t>Highly portable</a:t>
            </a:r>
          </a:p>
          <a:p>
            <a:pPr lvl="1"/>
            <a:r>
              <a:rPr lang="en-AU" dirty="0" smtClean="0"/>
              <a:t>Runs almost anywhere - high end servers, workstations, Linux and Mac OSX</a:t>
            </a:r>
          </a:p>
          <a:p>
            <a:r>
              <a:rPr lang="en-AU" dirty="0" smtClean="0"/>
              <a:t>Inbuilt Variables</a:t>
            </a:r>
            <a:endParaRPr lang="en-US" dirty="0" smtClean="0"/>
          </a:p>
          <a:p>
            <a:r>
              <a:rPr lang="en-AU" dirty="0" smtClean="0"/>
              <a:t>GUI Programming</a:t>
            </a:r>
          </a:p>
          <a:p>
            <a:r>
              <a:rPr lang="en-US" dirty="0" smtClean="0"/>
              <a:t>Easily integrated with C, C++, Java</a:t>
            </a:r>
            <a:endParaRPr lang="en-AU" dirty="0" smtClean="0"/>
          </a:p>
          <a:p>
            <a:endParaRPr lang="en-AU" dirty="0" smtClean="0"/>
          </a:p>
          <a:p>
            <a:pPr>
              <a:buNone/>
            </a:pPr>
            <a:endParaRPr lang="en-AU" dirty="0"/>
          </a:p>
        </p:txBody>
      </p:sp>
      <p:pic>
        <p:nvPicPr>
          <p:cNvPr id="4" name="Picture 2" descr="C:\Users\loganathan\Documents\ismuniv-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945842"/>
            <a:ext cx="1712396" cy="91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14480" y="6357958"/>
            <a:ext cx="742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Premier Embedded Training centre in the country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Python Features </a:t>
            </a:r>
            <a:endParaRPr lang="en-US" b="1" dirty="0"/>
          </a:p>
        </p:txBody>
      </p:sp>
      <p:pic>
        <p:nvPicPr>
          <p:cNvPr id="4" name="Picture 2" descr="C:\Users\loganathan\Documents\ismuniv-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945842"/>
            <a:ext cx="1712396" cy="91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14480" y="6357958"/>
            <a:ext cx="742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Premier Embedded Training centre in the country</a:t>
            </a: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Group 71"/>
          <p:cNvGraphicFramePr>
            <a:graphicFrameLocks noGrp="1"/>
          </p:cNvGraphicFramePr>
          <p:nvPr/>
        </p:nvGraphicFramePr>
        <p:xfrm>
          <a:off x="304800" y="1219200"/>
          <a:ext cx="8382000" cy="4034465"/>
        </p:xfrm>
        <a:graphic>
          <a:graphicData uri="http://schemas.openxmlformats.org/drawingml/2006/table">
            <a:tbl>
              <a:tblPr/>
              <a:tblGrid>
                <a:gridCol w="4191000"/>
                <a:gridCol w="4191000"/>
              </a:tblGrid>
              <a:tr h="432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 compiling or linking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mixed language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 type declarations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fast development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automatic memory management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run-time program construction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60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high-level data types and operations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interactive, dynamic nature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object-oriented programming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fewer restrictions and rules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embedding and extending in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wide portability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classes, modules, exceptions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system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Files,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GUIs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databases,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4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Reusability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simpler, shorter, more flexible</a:t>
                      </a:r>
                    </a:p>
                    <a:p>
                      <a:endParaRPr lang="en-IN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Who uses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300" dirty="0" smtClean="0"/>
              <a:t>1.  Google</a:t>
            </a:r>
          </a:p>
          <a:p>
            <a:pPr>
              <a:buNone/>
            </a:pPr>
            <a:r>
              <a:rPr lang="en-US" sz="3300" dirty="0" smtClean="0"/>
              <a:t>2. NASA</a:t>
            </a:r>
          </a:p>
          <a:p>
            <a:pPr>
              <a:buNone/>
            </a:pPr>
            <a:r>
              <a:rPr lang="en-US" sz="3300" dirty="0" smtClean="0"/>
              <a:t>3. Library of congress- research library of US</a:t>
            </a:r>
          </a:p>
          <a:p>
            <a:pPr>
              <a:buNone/>
            </a:pPr>
            <a:r>
              <a:rPr lang="en-US" sz="3300" dirty="0" smtClean="0"/>
              <a:t>4. The ONION- American digital media </a:t>
            </a:r>
            <a:r>
              <a:rPr lang="en-US" sz="3300" dirty="0" err="1" smtClean="0"/>
              <a:t>compay</a:t>
            </a:r>
            <a:endParaRPr lang="en-US" sz="3300" dirty="0" smtClean="0"/>
          </a:p>
          <a:p>
            <a:pPr>
              <a:buNone/>
            </a:pPr>
            <a:r>
              <a:rPr lang="en-US" sz="3300" dirty="0" smtClean="0"/>
              <a:t>….and the list goes on….</a:t>
            </a:r>
            <a:endParaRPr lang="en-US" sz="3300" dirty="0"/>
          </a:p>
        </p:txBody>
      </p:sp>
      <p:pic>
        <p:nvPicPr>
          <p:cNvPr id="4" name="Picture 2" descr="C:\Users\loganathan\Documents\ismuniv-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945842"/>
            <a:ext cx="1712396" cy="91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14480" y="6357958"/>
            <a:ext cx="742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Premier Embedded Training centre in the country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</TotalTime>
  <Words>713</Words>
  <Application>Microsoft Office PowerPoint</Application>
  <PresentationFormat>On-screen Show (4:3)</PresentationFormat>
  <Paragraphs>155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Software Language Levels</vt:lpstr>
      <vt:lpstr>Slide 3</vt:lpstr>
      <vt:lpstr>PYTHON</vt:lpstr>
      <vt:lpstr>History </vt:lpstr>
      <vt:lpstr>Releases </vt:lpstr>
      <vt:lpstr>Python Features</vt:lpstr>
      <vt:lpstr>Python Features </vt:lpstr>
      <vt:lpstr>Who uses Python?</vt:lpstr>
      <vt:lpstr>Environmental Setup</vt:lpstr>
      <vt:lpstr>Running Python</vt:lpstr>
      <vt:lpstr>Integrated Development environment(IDE)  </vt:lpstr>
      <vt:lpstr>Interactive Interpreter</vt:lpstr>
      <vt:lpstr>Script from command line</vt:lpstr>
      <vt:lpstr>Integrated Development Environment</vt:lpstr>
      <vt:lpstr>Interactive programming mode</vt:lpstr>
      <vt:lpstr>Interactive mode programming</vt:lpstr>
      <vt:lpstr>Script mode Programming</vt:lpstr>
    </vt:vector>
  </TitlesOfParts>
  <Company>indian service machine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mythila</dc:creator>
  <cp:lastModifiedBy>gunasekar</cp:lastModifiedBy>
  <cp:revision>189</cp:revision>
  <dcterms:created xsi:type="dcterms:W3CDTF">2017-05-26T09:27:35Z</dcterms:created>
  <dcterms:modified xsi:type="dcterms:W3CDTF">2017-08-16T04:00:17Z</dcterms:modified>
</cp:coreProperties>
</file>