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9" r:id="rId5"/>
    <p:sldId id="256" r:id="rId6"/>
    <p:sldId id="270" r:id="rId7"/>
    <p:sldId id="271" r:id="rId8"/>
    <p:sldId id="272" r:id="rId9"/>
    <p:sldId id="273" r:id="rId10"/>
    <p:sldId id="274" r:id="rId11"/>
    <p:sldId id="258" r:id="rId12"/>
    <p:sldId id="257" r:id="rId13"/>
    <p:sldId id="259" r:id="rId14"/>
    <p:sldId id="260" r:id="rId15"/>
    <p:sldId id="261" r:id="rId16"/>
    <p:sldId id="27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11" d="100"/>
          <a:sy n="111" d="100"/>
        </p:scale>
        <p:origin x="48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garlamudi, Devika" userId="56f624c6-0a64-4083-8d9d-27a826e5e67f" providerId="ADAL" clId="{8F5449A9-F515-4DA2-91B3-9EE8AA70B9B2}"/>
    <pc:docChg chg="modSld sldOrd">
      <pc:chgData name="Jagarlamudi, Devika" userId="56f624c6-0a64-4083-8d9d-27a826e5e67f" providerId="ADAL" clId="{8F5449A9-F515-4DA2-91B3-9EE8AA70B9B2}" dt="2023-07-27T20:33:35.241" v="3" actId="1076"/>
      <pc:docMkLst>
        <pc:docMk/>
      </pc:docMkLst>
      <pc:sldChg chg="ord">
        <pc:chgData name="Jagarlamudi, Devika" userId="56f624c6-0a64-4083-8d9d-27a826e5e67f" providerId="ADAL" clId="{8F5449A9-F515-4DA2-91B3-9EE8AA70B9B2}" dt="2023-07-27T20:32:49.057" v="1"/>
        <pc:sldMkLst>
          <pc:docMk/>
          <pc:sldMk cId="95992585" sldId="256"/>
        </pc:sldMkLst>
      </pc:sldChg>
      <pc:sldChg chg="ord">
        <pc:chgData name="Jagarlamudi, Devika" userId="56f624c6-0a64-4083-8d9d-27a826e5e67f" providerId="ADAL" clId="{8F5449A9-F515-4DA2-91B3-9EE8AA70B9B2}" dt="2023-07-27T20:32:49.057" v="1"/>
        <pc:sldMkLst>
          <pc:docMk/>
          <pc:sldMk cId="95992585" sldId="257"/>
        </pc:sldMkLst>
      </pc:sldChg>
      <pc:sldChg chg="ord">
        <pc:chgData name="Jagarlamudi, Devika" userId="56f624c6-0a64-4083-8d9d-27a826e5e67f" providerId="ADAL" clId="{8F5449A9-F515-4DA2-91B3-9EE8AA70B9B2}" dt="2023-07-27T20:32:49.057" v="1"/>
        <pc:sldMkLst>
          <pc:docMk/>
          <pc:sldMk cId="95992585" sldId="258"/>
        </pc:sldMkLst>
      </pc:sldChg>
      <pc:sldChg chg="ord">
        <pc:chgData name="Jagarlamudi, Devika" userId="56f624c6-0a64-4083-8d9d-27a826e5e67f" providerId="ADAL" clId="{8F5449A9-F515-4DA2-91B3-9EE8AA70B9B2}" dt="2023-07-27T20:32:49.057" v="1"/>
        <pc:sldMkLst>
          <pc:docMk/>
          <pc:sldMk cId="95992585" sldId="259"/>
        </pc:sldMkLst>
      </pc:sldChg>
      <pc:sldChg chg="ord">
        <pc:chgData name="Jagarlamudi, Devika" userId="56f624c6-0a64-4083-8d9d-27a826e5e67f" providerId="ADAL" clId="{8F5449A9-F515-4DA2-91B3-9EE8AA70B9B2}" dt="2023-07-27T20:32:49.057" v="1"/>
        <pc:sldMkLst>
          <pc:docMk/>
          <pc:sldMk cId="95992585" sldId="260"/>
        </pc:sldMkLst>
      </pc:sldChg>
      <pc:sldChg chg="ord">
        <pc:chgData name="Jagarlamudi, Devika" userId="56f624c6-0a64-4083-8d9d-27a826e5e67f" providerId="ADAL" clId="{8F5449A9-F515-4DA2-91B3-9EE8AA70B9B2}" dt="2023-07-27T20:32:49.057" v="1"/>
        <pc:sldMkLst>
          <pc:docMk/>
          <pc:sldMk cId="95992585" sldId="261"/>
        </pc:sldMkLst>
      </pc:sldChg>
      <pc:sldChg chg="ord">
        <pc:chgData name="Jagarlamudi, Devika" userId="56f624c6-0a64-4083-8d9d-27a826e5e67f" providerId="ADAL" clId="{8F5449A9-F515-4DA2-91B3-9EE8AA70B9B2}" dt="2023-07-27T20:32:49.057" v="1"/>
        <pc:sldMkLst>
          <pc:docMk/>
          <pc:sldMk cId="693036204" sldId="269"/>
        </pc:sldMkLst>
      </pc:sldChg>
      <pc:sldChg chg="modSp mod ord">
        <pc:chgData name="Jagarlamudi, Devika" userId="56f624c6-0a64-4083-8d9d-27a826e5e67f" providerId="ADAL" clId="{8F5449A9-F515-4DA2-91B3-9EE8AA70B9B2}" dt="2023-07-27T20:33:35.241" v="3" actId="1076"/>
        <pc:sldMkLst>
          <pc:docMk/>
          <pc:sldMk cId="317205863" sldId="270"/>
        </pc:sldMkLst>
        <pc:spChg chg="mod">
          <ac:chgData name="Jagarlamudi, Devika" userId="56f624c6-0a64-4083-8d9d-27a826e5e67f" providerId="ADAL" clId="{8F5449A9-F515-4DA2-91B3-9EE8AA70B9B2}" dt="2023-07-27T20:33:35.241" v="3" actId="1076"/>
          <ac:spMkLst>
            <pc:docMk/>
            <pc:sldMk cId="317205863" sldId="270"/>
            <ac:spMk id="6" creationId="{8A34C672-DF55-2040-10A6-F0EB98113E89}"/>
          </ac:spMkLst>
        </pc:spChg>
      </pc:sldChg>
      <pc:sldChg chg="ord">
        <pc:chgData name="Jagarlamudi, Devika" userId="56f624c6-0a64-4083-8d9d-27a826e5e67f" providerId="ADAL" clId="{8F5449A9-F515-4DA2-91B3-9EE8AA70B9B2}" dt="2023-07-27T20:32:49.057" v="1"/>
        <pc:sldMkLst>
          <pc:docMk/>
          <pc:sldMk cId="3739646215" sldId="271"/>
        </pc:sldMkLst>
      </pc:sldChg>
      <pc:sldChg chg="ord">
        <pc:chgData name="Jagarlamudi, Devika" userId="56f624c6-0a64-4083-8d9d-27a826e5e67f" providerId="ADAL" clId="{8F5449A9-F515-4DA2-91B3-9EE8AA70B9B2}" dt="2023-07-27T20:32:49.057" v="1"/>
        <pc:sldMkLst>
          <pc:docMk/>
          <pc:sldMk cId="3264026200" sldId="272"/>
        </pc:sldMkLst>
      </pc:sldChg>
      <pc:sldChg chg="ord">
        <pc:chgData name="Jagarlamudi, Devika" userId="56f624c6-0a64-4083-8d9d-27a826e5e67f" providerId="ADAL" clId="{8F5449A9-F515-4DA2-91B3-9EE8AA70B9B2}" dt="2023-07-27T20:32:49.057" v="1"/>
        <pc:sldMkLst>
          <pc:docMk/>
          <pc:sldMk cId="2113536222" sldId="273"/>
        </pc:sldMkLst>
      </pc:sldChg>
      <pc:sldChg chg="ord">
        <pc:chgData name="Jagarlamudi, Devika" userId="56f624c6-0a64-4083-8d9d-27a826e5e67f" providerId="ADAL" clId="{8F5449A9-F515-4DA2-91B3-9EE8AA70B9B2}" dt="2023-07-27T20:32:49.057" v="1"/>
        <pc:sldMkLst>
          <pc:docMk/>
          <pc:sldMk cId="3583649973" sldId="274"/>
        </pc:sldMkLst>
      </pc:sldChg>
      <pc:sldChg chg="ord">
        <pc:chgData name="Jagarlamudi, Devika" userId="56f624c6-0a64-4083-8d9d-27a826e5e67f" providerId="ADAL" clId="{8F5449A9-F515-4DA2-91B3-9EE8AA70B9B2}" dt="2023-07-27T20:32:49.057" v="1"/>
        <pc:sldMkLst>
          <pc:docMk/>
          <pc:sldMk cId="2710354403" sldId="278"/>
        </pc:sldMkLst>
      </pc:sldChg>
    </pc:docChg>
  </pc:docChgLst>
  <pc:docChgLst>
    <pc:chgData name="Jagarlamudi, Devika" userId="56f624c6-0a64-4083-8d9d-27a826e5e67f" providerId="ADAL" clId="{6DB58339-7D47-4F77-898E-FEB696153CF9}"/>
    <pc:docChg chg="custSel modSld">
      <pc:chgData name="Jagarlamudi, Devika" userId="56f624c6-0a64-4083-8d9d-27a826e5e67f" providerId="ADAL" clId="{6DB58339-7D47-4F77-898E-FEB696153CF9}" dt="2024-09-12T01:24:58.161" v="6" actId="1076"/>
      <pc:docMkLst>
        <pc:docMk/>
      </pc:docMkLst>
      <pc:sldChg chg="delSp modSp mod">
        <pc:chgData name="Jagarlamudi, Devika" userId="56f624c6-0a64-4083-8d9d-27a826e5e67f" providerId="ADAL" clId="{6DB58339-7D47-4F77-898E-FEB696153CF9}" dt="2024-09-12T01:24:58.161" v="6" actId="1076"/>
        <pc:sldMkLst>
          <pc:docMk/>
          <pc:sldMk cId="693036204" sldId="269"/>
        </pc:sldMkLst>
        <pc:spChg chg="del mod">
          <ac:chgData name="Jagarlamudi, Devika" userId="56f624c6-0a64-4083-8d9d-27a826e5e67f" providerId="ADAL" clId="{6DB58339-7D47-4F77-898E-FEB696153CF9}" dt="2024-09-12T01:24:27.231" v="2" actId="21"/>
          <ac:spMkLst>
            <pc:docMk/>
            <pc:sldMk cId="693036204" sldId="269"/>
            <ac:spMk id="4" creationId="{70448F49-8338-676E-548A-27B071F8A97F}"/>
          </ac:spMkLst>
        </pc:spChg>
        <pc:spChg chg="mod">
          <ac:chgData name="Jagarlamudi, Devika" userId="56f624c6-0a64-4083-8d9d-27a826e5e67f" providerId="ADAL" clId="{6DB58339-7D47-4F77-898E-FEB696153CF9}" dt="2024-09-12T01:24:42.704" v="4" actId="255"/>
          <ac:spMkLst>
            <pc:docMk/>
            <pc:sldMk cId="693036204" sldId="269"/>
            <ac:spMk id="5" creationId="{A35B61EF-9192-6198-D944-F695EE466DD9}"/>
          </ac:spMkLst>
        </pc:spChg>
        <pc:spChg chg="del">
          <ac:chgData name="Jagarlamudi, Devika" userId="56f624c6-0a64-4083-8d9d-27a826e5e67f" providerId="ADAL" clId="{6DB58339-7D47-4F77-898E-FEB696153CF9}" dt="2024-09-12T01:24:19.023" v="0" actId="478"/>
          <ac:spMkLst>
            <pc:docMk/>
            <pc:sldMk cId="693036204" sldId="269"/>
            <ac:spMk id="6" creationId="{6F72A1B6-B0FB-E535-84C5-69B0CB3AF80A}"/>
          </ac:spMkLst>
        </pc:spChg>
        <pc:spChg chg="mod">
          <ac:chgData name="Jagarlamudi, Devika" userId="56f624c6-0a64-4083-8d9d-27a826e5e67f" providerId="ADAL" clId="{6DB58339-7D47-4F77-898E-FEB696153CF9}" dt="2024-09-12T01:24:58.161" v="6" actId="1076"/>
          <ac:spMkLst>
            <pc:docMk/>
            <pc:sldMk cId="693036204" sldId="269"/>
            <ac:spMk id="7" creationId="{D0C40F75-80CC-AB1A-5DEA-0B165B3592E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9/11/2024</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9/11/2024</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9/11/2024</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9/11/2024</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9/11/2024</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9/11/2024</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9/11/2024</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9/11/2024</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9/11/2024</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9/11/2024</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9/11/2024</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9/11/2024</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kaggle.com/datasets/fernandoretamales/health-expenditure-and-suicide-rates"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ight Triangle 1032">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Rectangle 1034">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Logo, company name&#10;&#10;Description automatically generated">
            <a:extLst>
              <a:ext uri="{FF2B5EF4-FFF2-40B4-BE49-F238E27FC236}">
                <a16:creationId xmlns:a16="http://schemas.microsoft.com/office/drawing/2014/main" id="{1F3C6C7A-AB92-842E-1AD1-02A7716863D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26537" y="779607"/>
            <a:ext cx="2414060" cy="17958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35B61EF-9192-6198-D944-F695EE466DD9}"/>
              </a:ext>
            </a:extLst>
          </p:cNvPr>
          <p:cNvSpPr txBox="1"/>
          <p:nvPr/>
        </p:nvSpPr>
        <p:spPr>
          <a:xfrm>
            <a:off x="1396722" y="2452282"/>
            <a:ext cx="9001484" cy="2728198"/>
          </a:xfrm>
          <a:prstGeom prst="rect">
            <a:avLst/>
          </a:prstGeom>
        </p:spPr>
        <p:txBody>
          <a:bodyPr vert="horz" lIns="91440" tIns="45720" rIns="91440" bIns="45720" rtlCol="0" anchor="t">
            <a:normAutofit/>
          </a:bodyPr>
          <a:lstStyle/>
          <a:p>
            <a:pPr>
              <a:lnSpc>
                <a:spcPct val="90000"/>
              </a:lnSpc>
              <a:spcAft>
                <a:spcPts val="600"/>
              </a:spcAft>
            </a:pPr>
            <a:r>
              <a:rPr lang="en-US" sz="4400" b="1" i="0" dirty="0">
                <a:effectLst/>
              </a:rPr>
              <a:t>Health Expenditure and Suicide Rates</a:t>
            </a:r>
            <a:endParaRPr lang="en-US" sz="2000" dirty="0"/>
          </a:p>
        </p:txBody>
      </p:sp>
      <p:sp>
        <p:nvSpPr>
          <p:cNvPr id="7" name="TextBox 6">
            <a:extLst>
              <a:ext uri="{FF2B5EF4-FFF2-40B4-BE49-F238E27FC236}">
                <a16:creationId xmlns:a16="http://schemas.microsoft.com/office/drawing/2014/main" id="{D0C40F75-80CC-AB1A-5DEA-0B165B3592E0}"/>
              </a:ext>
            </a:extLst>
          </p:cNvPr>
          <p:cNvSpPr txBox="1"/>
          <p:nvPr/>
        </p:nvSpPr>
        <p:spPr>
          <a:xfrm>
            <a:off x="4815655" y="3348361"/>
            <a:ext cx="4702506" cy="646331"/>
          </a:xfrm>
          <a:prstGeom prst="rect">
            <a:avLst/>
          </a:prstGeom>
          <a:noFill/>
        </p:spPr>
        <p:txBody>
          <a:bodyPr wrap="none" rtlCol="0">
            <a:spAutoFit/>
          </a:bodyPr>
          <a:lstStyle/>
          <a:p>
            <a:r>
              <a:rPr lang="en-US" sz="3600" b="1" dirty="0"/>
              <a:t>By : Devika Jagarlamudi</a:t>
            </a:r>
          </a:p>
        </p:txBody>
      </p:sp>
    </p:spTree>
    <p:extLst>
      <p:ext uri="{BB962C8B-B14F-4D97-AF65-F5344CB8AC3E}">
        <p14:creationId xmlns:p14="http://schemas.microsoft.com/office/powerpoint/2010/main" val="69303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Right Triangle 21">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slide4" descr="Sheet 3">
            <a:extLst>
              <a:ext uri="{FF2B5EF4-FFF2-40B4-BE49-F238E27FC236}">
                <a16:creationId xmlns:a16="http://schemas.microsoft.com/office/drawing/2014/main" id="{CDD4C97B-5996-48E6-9AC0-251D844A7E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01" y="798139"/>
            <a:ext cx="7746709" cy="4706124"/>
          </a:xfrm>
          <a:prstGeom prst="rect">
            <a:avLst/>
          </a:prstGeom>
        </p:spPr>
      </p:pic>
      <p:sp>
        <p:nvSpPr>
          <p:cNvPr id="3" name="TextBox 2">
            <a:extLst>
              <a:ext uri="{FF2B5EF4-FFF2-40B4-BE49-F238E27FC236}">
                <a16:creationId xmlns:a16="http://schemas.microsoft.com/office/drawing/2014/main" id="{D84C586F-9705-2D11-862D-C8FD4C4C4A1B}"/>
              </a:ext>
            </a:extLst>
          </p:cNvPr>
          <p:cNvSpPr txBox="1"/>
          <p:nvPr/>
        </p:nvSpPr>
        <p:spPr>
          <a:xfrm>
            <a:off x="784869" y="5690529"/>
            <a:ext cx="8327571" cy="369332"/>
          </a:xfrm>
          <a:prstGeom prst="rect">
            <a:avLst/>
          </a:prstGeom>
          <a:noFill/>
        </p:spPr>
        <p:txBody>
          <a:bodyPr wrap="square">
            <a:spAutoFit/>
          </a:bodyPr>
          <a:lstStyle/>
          <a:p>
            <a:r>
              <a:rPr lang="en-US" b="1" dirty="0"/>
              <a:t>Inference</a:t>
            </a:r>
            <a:r>
              <a:rPr lang="en-US" dirty="0"/>
              <a:t>: This graph shows you the depression estimation index in the different years.  </a:t>
            </a:r>
          </a:p>
        </p:txBody>
      </p:sp>
    </p:spTree>
    <p:extLst>
      <p:ext uri="{BB962C8B-B14F-4D97-AF65-F5344CB8AC3E}">
        <p14:creationId xmlns:p14="http://schemas.microsoft.com/office/powerpoint/2010/main"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ight Triangle 13">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slide5" descr="Sheet 4">
            <a:extLst>
              <a:ext uri="{FF2B5EF4-FFF2-40B4-BE49-F238E27FC236}">
                <a16:creationId xmlns:a16="http://schemas.microsoft.com/office/drawing/2014/main" id="{5B8500B6-E849-4E07-B84E-A1441E5E5A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6123" y="841104"/>
            <a:ext cx="7746709" cy="4531826"/>
          </a:xfrm>
          <a:prstGeom prst="rect">
            <a:avLst/>
          </a:prstGeom>
        </p:spPr>
      </p:pic>
      <p:sp>
        <p:nvSpPr>
          <p:cNvPr id="3" name="TextBox 2">
            <a:extLst>
              <a:ext uri="{FF2B5EF4-FFF2-40B4-BE49-F238E27FC236}">
                <a16:creationId xmlns:a16="http://schemas.microsoft.com/office/drawing/2014/main" id="{BC3E3F53-8BB8-776A-151B-CB64A6181C0D}"/>
              </a:ext>
            </a:extLst>
          </p:cNvPr>
          <p:cNvSpPr txBox="1"/>
          <p:nvPr/>
        </p:nvSpPr>
        <p:spPr>
          <a:xfrm>
            <a:off x="914527" y="5614667"/>
            <a:ext cx="8189280" cy="369332"/>
          </a:xfrm>
          <a:prstGeom prst="rect">
            <a:avLst/>
          </a:prstGeom>
          <a:noFill/>
        </p:spPr>
        <p:txBody>
          <a:bodyPr wrap="square">
            <a:spAutoFit/>
          </a:bodyPr>
          <a:lstStyle/>
          <a:p>
            <a:r>
              <a:rPr lang="en-US" b="1" dirty="0"/>
              <a:t>Inference</a:t>
            </a:r>
            <a:r>
              <a:rPr lang="en-US" dirty="0"/>
              <a:t>: This graph shows you the health expenditure in the different countries</a:t>
            </a:r>
          </a:p>
        </p:txBody>
      </p:sp>
    </p:spTree>
    <p:extLst>
      <p:ext uri="{BB962C8B-B14F-4D97-AF65-F5344CB8AC3E}">
        <p14:creationId xmlns:p14="http://schemas.microsoft.com/office/powerpoint/2010/main" val="9599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2">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ight Triangle 14">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slide6" descr="Sheet 5">
            <a:extLst>
              <a:ext uri="{FF2B5EF4-FFF2-40B4-BE49-F238E27FC236}">
                <a16:creationId xmlns:a16="http://schemas.microsoft.com/office/drawing/2014/main" id="{435D069A-68DC-4E95-A38D-916B3F33F6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934" y="841905"/>
            <a:ext cx="7746709" cy="4551191"/>
          </a:xfrm>
          <a:prstGeom prst="rect">
            <a:avLst/>
          </a:prstGeom>
        </p:spPr>
      </p:pic>
      <p:sp>
        <p:nvSpPr>
          <p:cNvPr id="3" name="TextBox 2">
            <a:extLst>
              <a:ext uri="{FF2B5EF4-FFF2-40B4-BE49-F238E27FC236}">
                <a16:creationId xmlns:a16="http://schemas.microsoft.com/office/drawing/2014/main" id="{54B4FDB4-F428-82C6-7FC3-BD6826772E93}"/>
              </a:ext>
            </a:extLst>
          </p:cNvPr>
          <p:cNvSpPr txBox="1"/>
          <p:nvPr/>
        </p:nvSpPr>
        <p:spPr>
          <a:xfrm>
            <a:off x="837933" y="5728602"/>
            <a:ext cx="8165389" cy="369332"/>
          </a:xfrm>
          <a:prstGeom prst="rect">
            <a:avLst/>
          </a:prstGeom>
          <a:noFill/>
        </p:spPr>
        <p:txBody>
          <a:bodyPr wrap="square">
            <a:spAutoFit/>
          </a:bodyPr>
          <a:lstStyle/>
          <a:p>
            <a:r>
              <a:rPr lang="en-US" b="1" dirty="0"/>
              <a:t>Inference</a:t>
            </a:r>
            <a:r>
              <a:rPr lang="en-US" dirty="0"/>
              <a:t>: This graph shows you the health expenditure and suicide in the country  </a:t>
            </a:r>
          </a:p>
        </p:txBody>
      </p:sp>
    </p:spTree>
    <p:extLst>
      <p:ext uri="{BB962C8B-B14F-4D97-AF65-F5344CB8AC3E}">
        <p14:creationId xmlns:p14="http://schemas.microsoft.com/office/powerpoint/2010/main" val="9599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2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BB54DFF-6C02-7A28-D6B5-42BCA6A615EE}"/>
              </a:ext>
            </a:extLst>
          </p:cNvPr>
          <p:cNvSpPr txBox="1"/>
          <p:nvPr/>
        </p:nvSpPr>
        <p:spPr>
          <a:xfrm>
            <a:off x="1285241" y="1008993"/>
            <a:ext cx="9231410" cy="354204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11500" kern="1200">
                <a:solidFill>
                  <a:schemeClr val="tx1"/>
                </a:solidFill>
                <a:latin typeface="+mj-lt"/>
                <a:ea typeface="+mj-ea"/>
                <a:cs typeface="+mj-cs"/>
              </a:rPr>
              <a:t>THANK YOU </a:t>
            </a:r>
          </a:p>
        </p:txBody>
      </p:sp>
    </p:spTree>
    <p:extLst>
      <p:ext uri="{BB962C8B-B14F-4D97-AF65-F5344CB8AC3E}">
        <p14:creationId xmlns:p14="http://schemas.microsoft.com/office/powerpoint/2010/main" val="2710354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1">
            <a:extLst>
              <a:ext uri="{FF2B5EF4-FFF2-40B4-BE49-F238E27FC236}">
                <a16:creationId xmlns:a16="http://schemas.microsoft.com/office/drawing/2014/main" id="{56A904AF-67B5-4F8A-AED0-35FAB54D2F7F}"/>
              </a:ext>
            </a:extLst>
          </p:cNvPr>
          <p:cNvSpPr>
            <a:spLocks noGrp="1"/>
          </p:cNvSpPr>
          <p:nvPr>
            <p:ph type="ctrTitle"/>
          </p:nvPr>
        </p:nvSpPr>
        <p:spPr>
          <a:xfrm>
            <a:off x="5103861" y="752685"/>
            <a:ext cx="5852711" cy="1597228"/>
          </a:xfrm>
        </p:spPr>
        <p:txBody>
          <a:bodyPr vert="horz" lIns="91440" tIns="45720" rIns="91440" bIns="45720" rtlCol="0" anchor="ctr">
            <a:normAutofit/>
          </a:bodyPr>
          <a:lstStyle/>
          <a:p>
            <a:pPr algn="l"/>
            <a:r>
              <a:rPr lang="en-US" sz="5600" b="1" kern="1200">
                <a:solidFill>
                  <a:schemeClr val="tx1"/>
                </a:solidFill>
                <a:latin typeface="+mj-lt"/>
                <a:ea typeface="+mj-ea"/>
                <a:cs typeface="+mj-cs"/>
              </a:rPr>
              <a:t>TABLE OF CONTENT</a:t>
            </a:r>
            <a:endParaRPr lang="en-US" sz="5600" b="1" kern="1200" dirty="0">
              <a:solidFill>
                <a:schemeClr val="tx1"/>
              </a:solidFill>
              <a:latin typeface="+mj-lt"/>
              <a:ea typeface="+mj-ea"/>
              <a:cs typeface="+mj-cs"/>
            </a:endParaRPr>
          </a:p>
        </p:txBody>
      </p:sp>
      <p:pic>
        <p:nvPicPr>
          <p:cNvPr id="7" name="Graphic 6" descr="List">
            <a:extLst>
              <a:ext uri="{FF2B5EF4-FFF2-40B4-BE49-F238E27FC236}">
                <a16:creationId xmlns:a16="http://schemas.microsoft.com/office/drawing/2014/main" id="{4047E5B0-BB7A-CDD3-72C7-82857D24D6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3357" y="1700588"/>
            <a:ext cx="3533985" cy="3533985"/>
          </a:xfrm>
          <a:prstGeom prst="rect">
            <a:avLst/>
          </a:prstGeom>
        </p:spPr>
      </p:pic>
      <p:sp>
        <p:nvSpPr>
          <p:cNvPr id="3" name="slide1">
            <a:extLst>
              <a:ext uri="{FF2B5EF4-FFF2-40B4-BE49-F238E27FC236}">
                <a16:creationId xmlns:a16="http://schemas.microsoft.com/office/drawing/2014/main" id="{F287884A-AE4B-4C23-AC63-48A1D0F20D3C}"/>
              </a:ext>
            </a:extLst>
          </p:cNvPr>
          <p:cNvSpPr>
            <a:spLocks noGrp="1"/>
          </p:cNvSpPr>
          <p:nvPr>
            <p:ph type="subTitle" idx="1"/>
          </p:nvPr>
        </p:nvSpPr>
        <p:spPr>
          <a:xfrm>
            <a:off x="4780421" y="2207869"/>
            <a:ext cx="4968357" cy="3026704"/>
          </a:xfrm>
        </p:spPr>
        <p:txBody>
          <a:bodyPr vert="horz" lIns="91440" tIns="45720" rIns="91440" bIns="45720" rtlCol="0" anchor="t">
            <a:noAutofit/>
          </a:bodyPr>
          <a:lstStyle/>
          <a:p>
            <a:pPr marL="228600" indent="-457200" algn="l">
              <a:buFont typeface="Wingdings" panose="05000000000000000000" pitchFamily="2" charset="2"/>
              <a:buChar char="v"/>
            </a:pPr>
            <a:r>
              <a:rPr lang="en-US" sz="2800"/>
              <a:t>INTRODUCTION</a:t>
            </a:r>
          </a:p>
          <a:p>
            <a:pPr marL="228600" indent="-457200" algn="l">
              <a:buFont typeface="Wingdings" panose="05000000000000000000" pitchFamily="2" charset="2"/>
              <a:buChar char="v"/>
            </a:pPr>
            <a:r>
              <a:rPr lang="en-US" sz="2800"/>
              <a:t>DATASET</a:t>
            </a:r>
          </a:p>
          <a:p>
            <a:pPr marL="228600" indent="-457200" algn="l">
              <a:buFont typeface="Wingdings" panose="05000000000000000000" pitchFamily="2" charset="2"/>
              <a:buChar char="v"/>
            </a:pPr>
            <a:r>
              <a:rPr lang="en-US" sz="2800"/>
              <a:t>TOOLS USED</a:t>
            </a:r>
          </a:p>
          <a:p>
            <a:pPr marL="228600" indent="-457200" algn="l">
              <a:buFont typeface="Wingdings" panose="05000000000000000000" pitchFamily="2" charset="2"/>
              <a:buChar char="v"/>
            </a:pPr>
            <a:r>
              <a:rPr lang="en-US" sz="2800"/>
              <a:t>PREPROCESSING</a:t>
            </a:r>
          </a:p>
          <a:p>
            <a:pPr marL="228600" indent="-457200" algn="l">
              <a:buFont typeface="Wingdings" panose="05000000000000000000" pitchFamily="2" charset="2"/>
              <a:buChar char="v"/>
            </a:pPr>
            <a:r>
              <a:rPr lang="en-US" sz="2800"/>
              <a:t>EXPLORATARY DATA ANALYSIS</a:t>
            </a:r>
          </a:p>
          <a:p>
            <a:pPr marL="228600" indent="-457200" algn="l">
              <a:buFont typeface="Wingdings" panose="05000000000000000000" pitchFamily="2" charset="2"/>
              <a:buChar char="v"/>
            </a:pPr>
            <a:r>
              <a:rPr lang="en-US" sz="2800"/>
              <a:t>REFERENCES</a:t>
            </a:r>
          </a:p>
          <a:p>
            <a:pPr marL="228600" indent="-457200" algn="l">
              <a:buFont typeface="Wingdings" panose="05000000000000000000" pitchFamily="2" charset="2"/>
              <a:buChar char="v"/>
            </a:pPr>
            <a:r>
              <a:rPr lang="en-US" sz="2800"/>
              <a:t>CONCLUSION</a:t>
            </a:r>
            <a:endParaRPr lang="en-US" sz="2800" dirty="0"/>
          </a:p>
        </p:txBody>
      </p:sp>
    </p:spTree>
    <p:extLst>
      <p:ext uri="{BB962C8B-B14F-4D97-AF65-F5344CB8AC3E}">
        <p14:creationId xmlns:p14="http://schemas.microsoft.com/office/powerpoint/2010/main" val="9599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1">
            <a:extLst>
              <a:ext uri="{FF2B5EF4-FFF2-40B4-BE49-F238E27FC236}">
                <a16:creationId xmlns:a16="http://schemas.microsoft.com/office/drawing/2014/main" id="{F287884A-AE4B-4C23-AC63-48A1D0F20D3C}"/>
              </a:ext>
            </a:extLst>
          </p:cNvPr>
          <p:cNvSpPr>
            <a:spLocks noGrp="1"/>
          </p:cNvSpPr>
          <p:nvPr>
            <p:ph type="subTitle" idx="1"/>
          </p:nvPr>
        </p:nvSpPr>
        <p:spPr>
          <a:xfrm>
            <a:off x="4550842" y="753888"/>
            <a:ext cx="4968357" cy="433779"/>
          </a:xfrm>
        </p:spPr>
        <p:txBody>
          <a:bodyPr vert="horz" lIns="91440" tIns="45720" rIns="91440" bIns="45720" rtlCol="0" anchor="t">
            <a:noAutofit/>
          </a:bodyPr>
          <a:lstStyle/>
          <a:p>
            <a:pPr algn="l"/>
            <a:r>
              <a:rPr lang="en-US" sz="2800" dirty="0"/>
              <a:t>INTRODUCTION</a:t>
            </a:r>
          </a:p>
        </p:txBody>
      </p:sp>
      <p:sp>
        <p:nvSpPr>
          <p:cNvPr id="6" name="TextBox 5">
            <a:extLst>
              <a:ext uri="{FF2B5EF4-FFF2-40B4-BE49-F238E27FC236}">
                <a16:creationId xmlns:a16="http://schemas.microsoft.com/office/drawing/2014/main" id="{8A34C672-DF55-2040-10A6-F0EB98113E89}"/>
              </a:ext>
            </a:extLst>
          </p:cNvPr>
          <p:cNvSpPr txBox="1"/>
          <p:nvPr/>
        </p:nvSpPr>
        <p:spPr>
          <a:xfrm>
            <a:off x="937383" y="1535829"/>
            <a:ext cx="7502509" cy="3477875"/>
          </a:xfrm>
          <a:prstGeom prst="rect">
            <a:avLst/>
          </a:prstGeom>
          <a:noFill/>
        </p:spPr>
        <p:txBody>
          <a:bodyPr wrap="square" rtlCol="0">
            <a:spAutoFit/>
          </a:bodyPr>
          <a:lstStyle/>
          <a:p>
            <a:pPr algn="just"/>
            <a:r>
              <a:rPr lang="en-US" sz="2000" b="0" i="0" dirty="0">
                <a:solidFill>
                  <a:srgbClr val="050E17"/>
                </a:solidFill>
                <a:effectLst/>
              </a:rPr>
              <a:t>Health expenditure and suicide rates are two critical areas of concern in public health. Health expenditure refers to the resources allocated towards healthcare services, including medical facilities, personnel, equipment, drugs, and other related expenses. Suicide rates, on the other hand, refer to the number of deaths resulting from intentional self-harm. While health expenditure is intended to promote better health outcomes, suicide rates represent a significant public health challenge, with devastating consequences for individuals, families, and communities. There is a growing body of evidence that suggests a possible relationship between health expenditure and suicide rates, making it an important area of research and policy consideration.</a:t>
            </a:r>
            <a:endParaRPr lang="en-US" sz="2000" dirty="0"/>
          </a:p>
        </p:txBody>
      </p:sp>
      <p:pic>
        <p:nvPicPr>
          <p:cNvPr id="9" name="Picture 8" descr="A stopwatch and a clock&#10;&#10;Description automatically generated">
            <a:extLst>
              <a:ext uri="{FF2B5EF4-FFF2-40B4-BE49-F238E27FC236}">
                <a16:creationId xmlns:a16="http://schemas.microsoft.com/office/drawing/2014/main" id="{9B4026FB-96D6-290E-D5EC-A0445F298A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6720" y="1362228"/>
            <a:ext cx="2538031" cy="2538031"/>
          </a:xfrm>
          <a:prstGeom prst="rect">
            <a:avLst/>
          </a:prstGeom>
        </p:spPr>
      </p:pic>
    </p:spTree>
    <p:extLst>
      <p:ext uri="{BB962C8B-B14F-4D97-AF65-F5344CB8AC3E}">
        <p14:creationId xmlns:p14="http://schemas.microsoft.com/office/powerpoint/2010/main" val="317205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1">
            <a:extLst>
              <a:ext uri="{FF2B5EF4-FFF2-40B4-BE49-F238E27FC236}">
                <a16:creationId xmlns:a16="http://schemas.microsoft.com/office/drawing/2014/main" id="{F287884A-AE4B-4C23-AC63-48A1D0F20D3C}"/>
              </a:ext>
            </a:extLst>
          </p:cNvPr>
          <p:cNvSpPr>
            <a:spLocks noGrp="1"/>
          </p:cNvSpPr>
          <p:nvPr>
            <p:ph type="subTitle" idx="1"/>
          </p:nvPr>
        </p:nvSpPr>
        <p:spPr>
          <a:xfrm>
            <a:off x="3375185" y="893559"/>
            <a:ext cx="4968357" cy="433779"/>
          </a:xfrm>
        </p:spPr>
        <p:txBody>
          <a:bodyPr vert="horz" lIns="91440" tIns="45720" rIns="91440" bIns="45720" rtlCol="0" anchor="t">
            <a:noAutofit/>
          </a:bodyPr>
          <a:lstStyle/>
          <a:p>
            <a:r>
              <a:rPr lang="en-US" sz="2800" dirty="0"/>
              <a:t>DATASET</a:t>
            </a:r>
          </a:p>
        </p:txBody>
      </p:sp>
      <p:sp>
        <p:nvSpPr>
          <p:cNvPr id="6" name="TextBox 5">
            <a:extLst>
              <a:ext uri="{FF2B5EF4-FFF2-40B4-BE49-F238E27FC236}">
                <a16:creationId xmlns:a16="http://schemas.microsoft.com/office/drawing/2014/main" id="{8A34C672-DF55-2040-10A6-F0EB98113E89}"/>
              </a:ext>
            </a:extLst>
          </p:cNvPr>
          <p:cNvSpPr txBox="1"/>
          <p:nvPr/>
        </p:nvSpPr>
        <p:spPr>
          <a:xfrm>
            <a:off x="1176697" y="1534390"/>
            <a:ext cx="8094220" cy="3785652"/>
          </a:xfrm>
          <a:prstGeom prst="rect">
            <a:avLst/>
          </a:prstGeom>
          <a:noFill/>
        </p:spPr>
        <p:txBody>
          <a:bodyPr wrap="square" rtlCol="0">
            <a:spAutoFit/>
          </a:bodyPr>
          <a:lstStyle/>
          <a:p>
            <a:pPr algn="just"/>
            <a:r>
              <a:rPr lang="en-US" sz="2400" dirty="0">
                <a:latin typeface="Calibri" panose="020F0502020204030204" pitchFamily="34" charset="0"/>
                <a:ea typeface="Calibri" panose="020F0502020204030204" pitchFamily="34" charset="0"/>
                <a:cs typeface="Calibri" panose="020F0502020204030204" pitchFamily="34" charset="0"/>
              </a:rPr>
              <a:t>This dataset is from Kaggle</a:t>
            </a:r>
          </a:p>
          <a:p>
            <a:pPr algn="just"/>
            <a:endParaRPr lang="en-US" sz="2400" dirty="0">
              <a:latin typeface="Calibri" panose="020F0502020204030204" pitchFamily="34" charset="0"/>
              <a:ea typeface="Calibri" panose="020F0502020204030204" pitchFamily="34" charset="0"/>
              <a:cs typeface="Calibri" panose="020F0502020204030204" pitchFamily="34" charset="0"/>
            </a:endParaRPr>
          </a:p>
          <a:p>
            <a:pPr algn="just"/>
            <a:r>
              <a:rPr lang="en-US" sz="2400" dirty="0">
                <a:latin typeface="Calibri" panose="020F0502020204030204" pitchFamily="34" charset="0"/>
                <a:ea typeface="Calibri" panose="020F0502020204030204" pitchFamily="34" charset="0"/>
                <a:cs typeface="Calibri" panose="020F0502020204030204" pitchFamily="34" charset="0"/>
              </a:rPr>
              <a:t>This data was actually </a:t>
            </a:r>
            <a:r>
              <a:rPr lang="en-US" sz="2400" i="0" dirty="0">
                <a:effectLst/>
                <a:latin typeface="Calibri" panose="020F0502020204030204" pitchFamily="34" charset="0"/>
                <a:ea typeface="Calibri" panose="020F0502020204030204" pitchFamily="34" charset="0"/>
                <a:cs typeface="Calibri" panose="020F0502020204030204" pitchFamily="34" charset="0"/>
              </a:rPr>
              <a:t>downloaded from the WHO Mortality stats published and ICD10 death classification codes.</a:t>
            </a:r>
          </a:p>
          <a:p>
            <a:pPr algn="just"/>
            <a:endParaRPr lang="en-US" sz="2400" dirty="0">
              <a:latin typeface="Calibri" panose="020F0502020204030204" pitchFamily="34" charset="0"/>
              <a:ea typeface="Calibri" panose="020F0502020204030204" pitchFamily="34" charset="0"/>
              <a:cs typeface="Calibri" panose="020F0502020204030204" pitchFamily="34" charset="0"/>
            </a:endParaRPr>
          </a:p>
          <a:p>
            <a:pPr algn="just"/>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Link for the dataset: </a:t>
            </a:r>
            <a:r>
              <a:rPr lang="en-US" sz="2400" dirty="0">
                <a:effectLst/>
                <a:hlinkClick r:id="rId2" tooltip="https://www.kaggle.com/datasets/fernandoretamales/health-expenditure-and-suicide-rates"/>
              </a:rPr>
              <a:t>https://www.kaggle.com/datasets/fernandoretamales/health-expenditure-and-suicide-rates</a:t>
            </a:r>
            <a:endParaRPr lang="en-US" sz="2400" dirty="0">
              <a:latin typeface="Calibri" panose="020F0502020204030204" pitchFamily="34" charset="0"/>
              <a:ea typeface="Calibri" panose="020F0502020204030204" pitchFamily="34" charset="0"/>
              <a:cs typeface="Calibri" panose="020F0502020204030204" pitchFamily="34" charset="0"/>
            </a:endParaRPr>
          </a:p>
          <a:p>
            <a:pPr algn="just"/>
            <a:endParaRPr lang="en-US" sz="24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descr="A blue letter k in a white background&#10;&#10;Description automatically generated">
            <a:extLst>
              <a:ext uri="{FF2B5EF4-FFF2-40B4-BE49-F238E27FC236}">
                <a16:creationId xmlns:a16="http://schemas.microsoft.com/office/drawing/2014/main" id="{B69A2F8C-F0EF-7819-D646-65AAE2FFDE35}"/>
              </a:ext>
            </a:extLst>
          </p:cNvPr>
          <p:cNvPicPr>
            <a:picLocks noChangeAspect="1"/>
          </p:cNvPicPr>
          <p:nvPr/>
        </p:nvPicPr>
        <p:blipFill rotWithShape="1">
          <a:blip r:embed="rId3">
            <a:extLst>
              <a:ext uri="{28A0092B-C50C-407E-A947-70E740481C1C}">
                <a14:useLocalDpi xmlns:a14="http://schemas.microsoft.com/office/drawing/2010/main" val="0"/>
              </a:ext>
            </a:extLst>
          </a:blip>
          <a:srcRect l="9232" t="11225" r="11061" b="7668"/>
          <a:stretch/>
        </p:blipFill>
        <p:spPr>
          <a:xfrm>
            <a:off x="9307082" y="2344024"/>
            <a:ext cx="1708221" cy="1738246"/>
          </a:xfrm>
          <a:prstGeom prst="rect">
            <a:avLst/>
          </a:prstGeom>
        </p:spPr>
      </p:pic>
    </p:spTree>
    <p:extLst>
      <p:ext uri="{BB962C8B-B14F-4D97-AF65-F5344CB8AC3E}">
        <p14:creationId xmlns:p14="http://schemas.microsoft.com/office/powerpoint/2010/main" val="3739646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7">
            <a:extLst>
              <a:ext uri="{FF2B5EF4-FFF2-40B4-BE49-F238E27FC236}">
                <a16:creationId xmlns:a16="http://schemas.microsoft.com/office/drawing/2014/main" id="{C974BB64-EAE8-0E2C-61EE-41B10B97BE82}"/>
              </a:ext>
            </a:extLst>
          </p:cNvPr>
          <p:cNvGraphicFramePr>
            <a:graphicFrameLocks noGrp="1"/>
          </p:cNvGraphicFramePr>
          <p:nvPr>
            <p:extLst>
              <p:ext uri="{D42A27DB-BD31-4B8C-83A1-F6EECF244321}">
                <p14:modId xmlns:p14="http://schemas.microsoft.com/office/powerpoint/2010/main" val="3674237060"/>
              </p:ext>
            </p:extLst>
          </p:nvPr>
        </p:nvGraphicFramePr>
        <p:xfrm>
          <a:off x="962163" y="992611"/>
          <a:ext cx="7746709" cy="4831206"/>
        </p:xfrm>
        <a:graphic>
          <a:graphicData uri="http://schemas.openxmlformats.org/drawingml/2006/table">
            <a:tbl>
              <a:tblPr firstRow="1" bandRow="1">
                <a:tableStyleId>{5C22544A-7EE6-4342-B048-85BDC9FD1C3A}</a:tableStyleId>
              </a:tblPr>
              <a:tblGrid>
                <a:gridCol w="2783042">
                  <a:extLst>
                    <a:ext uri="{9D8B030D-6E8A-4147-A177-3AD203B41FA5}">
                      <a16:colId xmlns:a16="http://schemas.microsoft.com/office/drawing/2014/main" val="3666842015"/>
                    </a:ext>
                  </a:extLst>
                </a:gridCol>
                <a:gridCol w="4963667">
                  <a:extLst>
                    <a:ext uri="{9D8B030D-6E8A-4147-A177-3AD203B41FA5}">
                      <a16:colId xmlns:a16="http://schemas.microsoft.com/office/drawing/2014/main" val="3504472365"/>
                    </a:ext>
                  </a:extLst>
                </a:gridCol>
              </a:tblGrid>
              <a:tr h="5740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Attribute Name</a:t>
                      </a:r>
                    </a:p>
                    <a:p>
                      <a:endParaRPr lang="en-US" sz="1500" dirty="0"/>
                    </a:p>
                  </a:txBody>
                  <a:tcPr marL="85257" marR="85257" marT="42628" marB="42628"/>
                </a:tc>
                <a:tc>
                  <a:txBody>
                    <a:bodyPr/>
                    <a:lstStyle/>
                    <a:p>
                      <a:r>
                        <a:rPr lang="en-US" sz="1500"/>
                        <a:t>Description</a:t>
                      </a:r>
                    </a:p>
                  </a:txBody>
                  <a:tcPr marL="85257" marR="85257" marT="42628" marB="42628"/>
                </a:tc>
                <a:extLst>
                  <a:ext uri="{0D108BD9-81ED-4DB2-BD59-A6C34878D82A}">
                    <a16:rowId xmlns:a16="http://schemas.microsoft.com/office/drawing/2014/main" val="1646538080"/>
                  </a:ext>
                </a:extLst>
              </a:tr>
              <a:tr h="346710">
                <a:tc>
                  <a:txBody>
                    <a:bodyPr/>
                    <a:lstStyle/>
                    <a:p>
                      <a:r>
                        <a:rPr lang="en-US" sz="1500" dirty="0"/>
                        <a:t>Country</a:t>
                      </a:r>
                    </a:p>
                  </a:txBody>
                  <a:tcPr marL="85257" marR="85257" marT="42628" marB="42628"/>
                </a:tc>
                <a:tc>
                  <a:txBody>
                    <a:bodyPr/>
                    <a:lstStyle/>
                    <a:p>
                      <a:r>
                        <a:rPr lang="en-US" sz="1500" dirty="0"/>
                        <a:t>Country names</a:t>
                      </a:r>
                    </a:p>
                  </a:txBody>
                  <a:tcPr marL="85257" marR="85257" marT="42628" marB="42628"/>
                </a:tc>
                <a:extLst>
                  <a:ext uri="{0D108BD9-81ED-4DB2-BD59-A6C34878D82A}">
                    <a16:rowId xmlns:a16="http://schemas.microsoft.com/office/drawing/2014/main" val="1983865831"/>
                  </a:ext>
                </a:extLst>
              </a:tr>
              <a:tr h="346710">
                <a:tc>
                  <a:txBody>
                    <a:bodyPr/>
                    <a:lstStyle/>
                    <a:p>
                      <a:r>
                        <a:rPr lang="en-US" sz="1500"/>
                        <a:t>Year</a:t>
                      </a:r>
                    </a:p>
                  </a:txBody>
                  <a:tcPr marL="85257" marR="85257" marT="42628" marB="42628"/>
                </a:tc>
                <a:tc>
                  <a:txBody>
                    <a:bodyPr/>
                    <a:lstStyle/>
                    <a:p>
                      <a:r>
                        <a:rPr lang="en-US" sz="1500" b="0" i="0" kern="1200" dirty="0">
                          <a:solidFill>
                            <a:schemeClr val="dk1"/>
                          </a:solidFill>
                          <a:effectLst/>
                          <a:latin typeface="+mn-lt"/>
                          <a:ea typeface="+mn-ea"/>
                          <a:cs typeface="+mn-cs"/>
                        </a:rPr>
                        <a:t>Years</a:t>
                      </a:r>
                      <a:endParaRPr lang="en-US" sz="1500" dirty="0"/>
                    </a:p>
                  </a:txBody>
                  <a:tcPr marL="85257" marR="85257" marT="42628" marB="42628"/>
                </a:tc>
                <a:extLst>
                  <a:ext uri="{0D108BD9-81ED-4DB2-BD59-A6C34878D82A}">
                    <a16:rowId xmlns:a16="http://schemas.microsoft.com/office/drawing/2014/main" val="769125476"/>
                  </a:ext>
                </a:extLst>
              </a:tr>
              <a:tr h="346710">
                <a:tc>
                  <a:txBody>
                    <a:bodyPr/>
                    <a:lstStyle/>
                    <a:p>
                      <a:r>
                        <a:rPr lang="en-US" sz="1500" dirty="0"/>
                        <a:t>Population</a:t>
                      </a:r>
                    </a:p>
                  </a:txBody>
                  <a:tcPr marL="85257" marR="85257" marT="42628" marB="42628"/>
                </a:tc>
                <a:tc>
                  <a:txBody>
                    <a:bodyPr/>
                    <a:lstStyle/>
                    <a:p>
                      <a:r>
                        <a:rPr lang="en-US" sz="1500" b="0" i="0" kern="1200" dirty="0">
                          <a:solidFill>
                            <a:schemeClr val="dk1"/>
                          </a:solidFill>
                          <a:effectLst/>
                          <a:latin typeface="+mn-lt"/>
                          <a:ea typeface="+mn-ea"/>
                          <a:cs typeface="+mn-cs"/>
                        </a:rPr>
                        <a:t>Number of Population</a:t>
                      </a:r>
                      <a:endParaRPr lang="en-US" sz="1500" dirty="0"/>
                    </a:p>
                  </a:txBody>
                  <a:tcPr marL="85257" marR="85257" marT="42628" marB="42628"/>
                </a:tc>
                <a:extLst>
                  <a:ext uri="{0D108BD9-81ED-4DB2-BD59-A6C34878D82A}">
                    <a16:rowId xmlns:a16="http://schemas.microsoft.com/office/drawing/2014/main" val="177337924"/>
                  </a:ext>
                </a:extLst>
              </a:tr>
              <a:tr h="5740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Deaths_All_Types</a:t>
                      </a:r>
                    </a:p>
                    <a:p>
                      <a:endParaRPr lang="en-US" sz="1500" dirty="0"/>
                    </a:p>
                  </a:txBody>
                  <a:tcPr marL="85257" marR="85257" marT="42628" marB="42628"/>
                </a:tc>
                <a:tc>
                  <a:txBody>
                    <a:bodyPr/>
                    <a:lstStyle/>
                    <a:p>
                      <a:r>
                        <a:rPr lang="en-US" sz="1500" b="0" i="0" kern="1200" dirty="0">
                          <a:solidFill>
                            <a:schemeClr val="dk1"/>
                          </a:solidFill>
                          <a:effectLst/>
                          <a:latin typeface="+mn-lt"/>
                          <a:ea typeface="+mn-ea"/>
                          <a:cs typeface="+mn-cs"/>
                        </a:rPr>
                        <a:t>Total Deaths</a:t>
                      </a:r>
                      <a:endParaRPr lang="en-US" sz="1500" dirty="0"/>
                    </a:p>
                  </a:txBody>
                  <a:tcPr marL="85257" marR="85257" marT="42628" marB="42628"/>
                </a:tc>
                <a:extLst>
                  <a:ext uri="{0D108BD9-81ED-4DB2-BD59-A6C34878D82A}">
                    <a16:rowId xmlns:a16="http://schemas.microsoft.com/office/drawing/2014/main" val="3381751105"/>
                  </a:ext>
                </a:extLst>
              </a:tr>
              <a:tr h="5740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kern="1200" dirty="0">
                          <a:solidFill>
                            <a:schemeClr val="dk1"/>
                          </a:solidFill>
                          <a:effectLst/>
                          <a:latin typeface="+mn-lt"/>
                          <a:ea typeface="+mn-ea"/>
                          <a:cs typeface="+mn-cs"/>
                        </a:rPr>
                        <a:t>Deaths_Suicides</a:t>
                      </a:r>
                      <a:endParaRPr lang="en-US" sz="1500" dirty="0"/>
                    </a:p>
                    <a:p>
                      <a:endParaRPr lang="en-US" sz="1500" dirty="0"/>
                    </a:p>
                  </a:txBody>
                  <a:tcPr marL="85257" marR="85257" marT="42628" marB="42628"/>
                </a:tc>
                <a:tc>
                  <a:txBody>
                    <a:bodyPr/>
                    <a:lstStyle/>
                    <a:p>
                      <a:r>
                        <a:rPr lang="en-US" sz="1500" b="0" i="0" kern="1200" dirty="0">
                          <a:solidFill>
                            <a:schemeClr val="dk1"/>
                          </a:solidFill>
                          <a:effectLst/>
                          <a:latin typeface="+mn-lt"/>
                          <a:ea typeface="+mn-ea"/>
                          <a:cs typeface="+mn-cs"/>
                        </a:rPr>
                        <a:t>Deaths by suicides according to ICD10</a:t>
                      </a:r>
                      <a:endParaRPr lang="en-US" sz="1500" dirty="0"/>
                    </a:p>
                  </a:txBody>
                  <a:tcPr marL="85257" marR="85257" marT="42628" marB="42628"/>
                </a:tc>
                <a:extLst>
                  <a:ext uri="{0D108BD9-81ED-4DB2-BD59-A6C34878D82A}">
                    <a16:rowId xmlns:a16="http://schemas.microsoft.com/office/drawing/2014/main" val="3055181821"/>
                  </a:ext>
                </a:extLst>
              </a:tr>
              <a:tr h="5740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kern="1200" dirty="0" err="1">
                          <a:solidFill>
                            <a:schemeClr val="dk1"/>
                          </a:solidFill>
                          <a:effectLst/>
                          <a:latin typeface="+mn-lt"/>
                          <a:ea typeface="+mn-ea"/>
                          <a:cs typeface="+mn-cs"/>
                        </a:rPr>
                        <a:t>HExp_Pctage_Y</a:t>
                      </a:r>
                      <a:endParaRPr lang="en-US" sz="1500" dirty="0"/>
                    </a:p>
                    <a:p>
                      <a:endParaRPr lang="en-US" sz="1500" dirty="0"/>
                    </a:p>
                  </a:txBody>
                  <a:tcPr marL="85257" marR="85257" marT="42628" marB="42628"/>
                </a:tc>
                <a:tc>
                  <a:txBody>
                    <a:bodyPr/>
                    <a:lstStyle/>
                    <a:p>
                      <a:r>
                        <a:rPr lang="en-US" sz="1500" b="0" i="0" kern="1200" dirty="0">
                          <a:solidFill>
                            <a:schemeClr val="dk1"/>
                          </a:solidFill>
                          <a:effectLst/>
                          <a:latin typeface="+mn-lt"/>
                          <a:ea typeface="+mn-ea"/>
                          <a:cs typeface="+mn-cs"/>
                        </a:rPr>
                        <a:t>Health Expenditure as % of GDP</a:t>
                      </a:r>
                      <a:endParaRPr lang="en-US" sz="1500" dirty="0"/>
                    </a:p>
                  </a:txBody>
                  <a:tcPr marL="85257" marR="85257" marT="42628" marB="42628"/>
                </a:tc>
                <a:extLst>
                  <a:ext uri="{0D108BD9-81ED-4DB2-BD59-A6C34878D82A}">
                    <a16:rowId xmlns:a16="http://schemas.microsoft.com/office/drawing/2014/main" val="1734274768"/>
                  </a:ext>
                </a:extLst>
              </a:tr>
              <a:tr h="5740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kern="1200" dirty="0">
                          <a:solidFill>
                            <a:schemeClr val="dk1"/>
                          </a:solidFill>
                          <a:effectLst/>
                          <a:latin typeface="+mn-lt"/>
                          <a:ea typeface="+mn-ea"/>
                          <a:cs typeface="+mn-cs"/>
                        </a:rPr>
                        <a:t>MHExp_Pctage_20</a:t>
                      </a:r>
                      <a:endParaRPr lang="en-US" sz="1500" dirty="0"/>
                    </a:p>
                    <a:p>
                      <a:endParaRPr lang="en-US" sz="1500" dirty="0"/>
                    </a:p>
                  </a:txBody>
                  <a:tcPr marL="85257" marR="85257" marT="42628" marB="42628"/>
                </a:tc>
                <a:tc>
                  <a:txBody>
                    <a:bodyPr/>
                    <a:lstStyle/>
                    <a:p>
                      <a:r>
                        <a:rPr lang="en-US" sz="1500" b="0" i="0" kern="1200" dirty="0">
                          <a:solidFill>
                            <a:schemeClr val="dk1"/>
                          </a:solidFill>
                          <a:effectLst/>
                          <a:latin typeface="+mn-lt"/>
                          <a:ea typeface="+mn-ea"/>
                          <a:cs typeface="+mn-cs"/>
                        </a:rPr>
                        <a:t>Mental Health Expenditure index in 2011</a:t>
                      </a:r>
                      <a:endParaRPr lang="en-US" sz="1500" dirty="0"/>
                    </a:p>
                  </a:txBody>
                  <a:tcPr marL="85257" marR="85257" marT="42628" marB="42628"/>
                </a:tc>
                <a:extLst>
                  <a:ext uri="{0D108BD9-81ED-4DB2-BD59-A6C34878D82A}">
                    <a16:rowId xmlns:a16="http://schemas.microsoft.com/office/drawing/2014/main" val="825363669"/>
                  </a:ext>
                </a:extLst>
              </a:tr>
              <a:tr h="5740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kern="1200" dirty="0">
                          <a:solidFill>
                            <a:schemeClr val="dk1"/>
                          </a:solidFill>
                          <a:effectLst/>
                          <a:latin typeface="+mn-lt"/>
                          <a:ea typeface="+mn-ea"/>
                          <a:cs typeface="+mn-cs"/>
                        </a:rPr>
                        <a:t>Dep_Num_2015</a:t>
                      </a:r>
                      <a:endParaRPr lang="en-US" sz="1500" dirty="0"/>
                    </a:p>
                    <a:p>
                      <a:endParaRPr lang="en-US" sz="1500" dirty="0"/>
                    </a:p>
                  </a:txBody>
                  <a:tcPr marL="85257" marR="85257" marT="42628" marB="42628"/>
                </a:tc>
                <a:tc>
                  <a:txBody>
                    <a:bodyPr/>
                    <a:lstStyle/>
                    <a:p>
                      <a:r>
                        <a:rPr lang="it-IT" sz="1500" b="0" i="0" kern="1200" dirty="0">
                          <a:solidFill>
                            <a:schemeClr val="dk1"/>
                          </a:solidFill>
                          <a:effectLst/>
                          <a:latin typeface="+mn-lt"/>
                          <a:ea typeface="+mn-ea"/>
                          <a:cs typeface="+mn-cs"/>
                        </a:rPr>
                        <a:t>Depression estimate index in 2015</a:t>
                      </a:r>
                      <a:endParaRPr lang="en-US" sz="1500" dirty="0"/>
                    </a:p>
                  </a:txBody>
                  <a:tcPr marL="85257" marR="85257" marT="42628" marB="42628"/>
                </a:tc>
                <a:extLst>
                  <a:ext uri="{0D108BD9-81ED-4DB2-BD59-A6C34878D82A}">
                    <a16:rowId xmlns:a16="http://schemas.microsoft.com/office/drawing/2014/main" val="43027652"/>
                  </a:ext>
                </a:extLst>
              </a:tr>
              <a:tr h="346710">
                <a:tc>
                  <a:txBody>
                    <a:bodyPr/>
                    <a:lstStyle/>
                    <a:p>
                      <a:r>
                        <a:rPr lang="en-US" sz="1500" b="0" i="0" kern="1200" dirty="0">
                          <a:solidFill>
                            <a:schemeClr val="dk1"/>
                          </a:solidFill>
                          <a:effectLst/>
                          <a:latin typeface="+mn-lt"/>
                          <a:ea typeface="+mn-ea"/>
                          <a:cs typeface="+mn-cs"/>
                        </a:rPr>
                        <a:t>Suicide_p100</a:t>
                      </a:r>
                      <a:endParaRPr lang="en-US" sz="1500" dirty="0"/>
                    </a:p>
                  </a:txBody>
                  <a:tcPr marL="85257" marR="85257" marT="42628" marB="42628"/>
                </a:tc>
                <a:tc>
                  <a:txBody>
                    <a:bodyPr/>
                    <a:lstStyle/>
                    <a:p>
                      <a:r>
                        <a:rPr lang="en-US" sz="1500" b="0" i="0" kern="1200" dirty="0">
                          <a:solidFill>
                            <a:schemeClr val="dk1"/>
                          </a:solidFill>
                          <a:effectLst/>
                          <a:latin typeface="+mn-lt"/>
                          <a:ea typeface="+mn-ea"/>
                          <a:cs typeface="+mn-cs"/>
                        </a:rPr>
                        <a:t>Number of suicides per 100,000 population</a:t>
                      </a:r>
                      <a:endParaRPr lang="en-US" sz="1500" dirty="0"/>
                    </a:p>
                  </a:txBody>
                  <a:tcPr marL="85257" marR="85257" marT="42628" marB="42628"/>
                </a:tc>
                <a:extLst>
                  <a:ext uri="{0D108BD9-81ED-4DB2-BD59-A6C34878D82A}">
                    <a16:rowId xmlns:a16="http://schemas.microsoft.com/office/drawing/2014/main" val="1710423682"/>
                  </a:ext>
                </a:extLst>
              </a:tr>
            </a:tbl>
          </a:graphicData>
        </a:graphic>
      </p:graphicFrame>
    </p:spTree>
    <p:extLst>
      <p:ext uri="{BB962C8B-B14F-4D97-AF65-F5344CB8AC3E}">
        <p14:creationId xmlns:p14="http://schemas.microsoft.com/office/powerpoint/2010/main" val="3264026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1">
            <a:extLst>
              <a:ext uri="{FF2B5EF4-FFF2-40B4-BE49-F238E27FC236}">
                <a16:creationId xmlns:a16="http://schemas.microsoft.com/office/drawing/2014/main" id="{F287884A-AE4B-4C23-AC63-48A1D0F20D3C}"/>
              </a:ext>
            </a:extLst>
          </p:cNvPr>
          <p:cNvSpPr>
            <a:spLocks noGrp="1"/>
          </p:cNvSpPr>
          <p:nvPr>
            <p:ph type="subTitle" idx="1"/>
          </p:nvPr>
        </p:nvSpPr>
        <p:spPr>
          <a:xfrm>
            <a:off x="3375185" y="893559"/>
            <a:ext cx="4968357" cy="433779"/>
          </a:xfrm>
        </p:spPr>
        <p:txBody>
          <a:bodyPr vert="horz" lIns="91440" tIns="45720" rIns="91440" bIns="45720" rtlCol="0" anchor="t">
            <a:noAutofit/>
          </a:bodyPr>
          <a:lstStyle/>
          <a:p>
            <a:r>
              <a:rPr lang="en-US" sz="2800" dirty="0"/>
              <a:t>LANGUAGES &amp; TOOLS USED</a:t>
            </a:r>
          </a:p>
        </p:txBody>
      </p:sp>
      <p:sp>
        <p:nvSpPr>
          <p:cNvPr id="6" name="TextBox 5">
            <a:extLst>
              <a:ext uri="{FF2B5EF4-FFF2-40B4-BE49-F238E27FC236}">
                <a16:creationId xmlns:a16="http://schemas.microsoft.com/office/drawing/2014/main" id="{8A34C672-DF55-2040-10A6-F0EB98113E89}"/>
              </a:ext>
            </a:extLst>
          </p:cNvPr>
          <p:cNvSpPr txBox="1"/>
          <p:nvPr/>
        </p:nvSpPr>
        <p:spPr>
          <a:xfrm>
            <a:off x="1176697" y="1534390"/>
            <a:ext cx="8094220" cy="1200329"/>
          </a:xfrm>
          <a:prstGeom prst="rect">
            <a:avLst/>
          </a:prstGeom>
          <a:noFill/>
        </p:spPr>
        <p:txBody>
          <a:bodyPr wrap="square" rtlCol="0">
            <a:spAutoFit/>
          </a:bodyPr>
          <a:lstStyle/>
          <a:p>
            <a:pPr algn="just"/>
            <a:endParaRPr lang="en-US" sz="2400" dirty="0">
              <a:latin typeface="Calibri" panose="020F0502020204030204" pitchFamily="34" charset="0"/>
              <a:ea typeface="Calibri" panose="020F0502020204030204" pitchFamily="34" charset="0"/>
              <a:cs typeface="Calibri" panose="020F0502020204030204" pitchFamily="34" charset="0"/>
            </a:endParaRPr>
          </a:p>
          <a:p>
            <a:pPr algn="just"/>
            <a:endParaRPr lang="en-US" sz="2400" dirty="0">
              <a:latin typeface="Calibri" panose="020F0502020204030204" pitchFamily="34" charset="0"/>
              <a:ea typeface="Calibri" panose="020F0502020204030204" pitchFamily="34" charset="0"/>
              <a:cs typeface="Calibri" panose="020F0502020204030204" pitchFamily="34" charset="0"/>
            </a:endParaRPr>
          </a:p>
          <a:p>
            <a:pPr algn="just"/>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2" name="Rectangle: Rounded Corners 1">
            <a:extLst>
              <a:ext uri="{FF2B5EF4-FFF2-40B4-BE49-F238E27FC236}">
                <a16:creationId xmlns:a16="http://schemas.microsoft.com/office/drawing/2014/main" id="{5BFEDB6C-BEB8-B6BC-A3CF-5DB080DEA97E}"/>
              </a:ext>
            </a:extLst>
          </p:cNvPr>
          <p:cNvSpPr/>
          <p:nvPr/>
        </p:nvSpPr>
        <p:spPr>
          <a:xfrm>
            <a:off x="1527349" y="1788607"/>
            <a:ext cx="1939332" cy="4337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Language</a:t>
            </a:r>
          </a:p>
        </p:txBody>
      </p:sp>
      <p:sp>
        <p:nvSpPr>
          <p:cNvPr id="5" name="Rectangle: Rounded Corners 4">
            <a:extLst>
              <a:ext uri="{FF2B5EF4-FFF2-40B4-BE49-F238E27FC236}">
                <a16:creationId xmlns:a16="http://schemas.microsoft.com/office/drawing/2014/main" id="{F171BE1C-D7FB-BB5B-AAC1-218DE0E129E7}"/>
              </a:ext>
            </a:extLst>
          </p:cNvPr>
          <p:cNvSpPr/>
          <p:nvPr/>
        </p:nvSpPr>
        <p:spPr>
          <a:xfrm>
            <a:off x="1549525" y="3668831"/>
            <a:ext cx="2039815" cy="44984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Tools</a:t>
            </a:r>
          </a:p>
        </p:txBody>
      </p:sp>
      <p:sp>
        <p:nvSpPr>
          <p:cNvPr id="7" name="Rectangle: Rounded Corners 6">
            <a:extLst>
              <a:ext uri="{FF2B5EF4-FFF2-40B4-BE49-F238E27FC236}">
                <a16:creationId xmlns:a16="http://schemas.microsoft.com/office/drawing/2014/main" id="{03366D56-8858-25B7-30CB-45D1B636A91A}"/>
              </a:ext>
            </a:extLst>
          </p:cNvPr>
          <p:cNvSpPr/>
          <p:nvPr/>
        </p:nvSpPr>
        <p:spPr>
          <a:xfrm>
            <a:off x="4820882" y="1805634"/>
            <a:ext cx="2311121" cy="44984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Libraries</a:t>
            </a:r>
          </a:p>
        </p:txBody>
      </p:sp>
      <p:sp>
        <p:nvSpPr>
          <p:cNvPr id="8" name="TextBox 7">
            <a:extLst>
              <a:ext uri="{FF2B5EF4-FFF2-40B4-BE49-F238E27FC236}">
                <a16:creationId xmlns:a16="http://schemas.microsoft.com/office/drawing/2014/main" id="{7F67D7EF-F143-829F-DBDD-4B399E07DE91}"/>
              </a:ext>
            </a:extLst>
          </p:cNvPr>
          <p:cNvSpPr txBox="1"/>
          <p:nvPr/>
        </p:nvSpPr>
        <p:spPr>
          <a:xfrm>
            <a:off x="2192383" y="2517942"/>
            <a:ext cx="852413" cy="369332"/>
          </a:xfrm>
          <a:prstGeom prst="rect">
            <a:avLst/>
          </a:prstGeom>
          <a:noFill/>
        </p:spPr>
        <p:txBody>
          <a:bodyPr wrap="none" rtlCol="0">
            <a:spAutoFit/>
          </a:bodyPr>
          <a:lstStyle/>
          <a:p>
            <a:r>
              <a:rPr lang="en-US" dirty="0"/>
              <a:t>Python</a:t>
            </a:r>
          </a:p>
        </p:txBody>
      </p:sp>
      <p:sp>
        <p:nvSpPr>
          <p:cNvPr id="9" name="TextBox 8">
            <a:extLst>
              <a:ext uri="{FF2B5EF4-FFF2-40B4-BE49-F238E27FC236}">
                <a16:creationId xmlns:a16="http://schemas.microsoft.com/office/drawing/2014/main" id="{C0CA66E7-F840-45A1-B8DB-971EC117AEC5}"/>
              </a:ext>
            </a:extLst>
          </p:cNvPr>
          <p:cNvSpPr txBox="1"/>
          <p:nvPr/>
        </p:nvSpPr>
        <p:spPr>
          <a:xfrm>
            <a:off x="1865791" y="4591003"/>
            <a:ext cx="1723549" cy="646331"/>
          </a:xfrm>
          <a:prstGeom prst="rect">
            <a:avLst/>
          </a:prstGeom>
          <a:noFill/>
        </p:spPr>
        <p:txBody>
          <a:bodyPr wrap="none" rtlCol="0">
            <a:spAutoFit/>
          </a:bodyPr>
          <a:lstStyle/>
          <a:p>
            <a:pPr marL="285750" indent="-285750">
              <a:buFont typeface="Arial" panose="020B0604020202020204" pitchFamily="34" charset="0"/>
              <a:buChar char="•"/>
            </a:pPr>
            <a:r>
              <a:rPr lang="en-US" dirty="0"/>
              <a:t>Google Colab</a:t>
            </a:r>
          </a:p>
          <a:p>
            <a:pPr marL="285750" indent="-285750">
              <a:buFont typeface="Arial" panose="020B0604020202020204" pitchFamily="34" charset="0"/>
              <a:buChar char="•"/>
            </a:pPr>
            <a:r>
              <a:rPr lang="en-US" dirty="0"/>
              <a:t>Tableau</a:t>
            </a:r>
          </a:p>
        </p:txBody>
      </p:sp>
      <p:sp>
        <p:nvSpPr>
          <p:cNvPr id="11" name="TextBox 10">
            <a:extLst>
              <a:ext uri="{FF2B5EF4-FFF2-40B4-BE49-F238E27FC236}">
                <a16:creationId xmlns:a16="http://schemas.microsoft.com/office/drawing/2014/main" id="{85979956-8AEC-4657-F107-7F1FFE7D8FBF}"/>
              </a:ext>
            </a:extLst>
          </p:cNvPr>
          <p:cNvSpPr txBox="1"/>
          <p:nvPr/>
        </p:nvSpPr>
        <p:spPr>
          <a:xfrm>
            <a:off x="5288597" y="2873497"/>
            <a:ext cx="1141531" cy="646331"/>
          </a:xfrm>
          <a:prstGeom prst="rect">
            <a:avLst/>
          </a:prstGeom>
          <a:noFill/>
        </p:spPr>
        <p:txBody>
          <a:bodyPr wrap="none" rtlCol="0">
            <a:spAutoFit/>
          </a:bodyPr>
          <a:lstStyle/>
          <a:p>
            <a:pPr marL="285750" indent="-285750">
              <a:buFont typeface="Arial" panose="020B0604020202020204" pitchFamily="34" charset="0"/>
              <a:buChar char="•"/>
            </a:pPr>
            <a:r>
              <a:rPr lang="en-US" dirty="0"/>
              <a:t>NumPy</a:t>
            </a:r>
          </a:p>
          <a:p>
            <a:pPr marL="285750" indent="-285750">
              <a:buFont typeface="Arial" panose="020B0604020202020204" pitchFamily="34" charset="0"/>
              <a:buChar char="•"/>
            </a:pPr>
            <a:r>
              <a:rPr lang="en-US" dirty="0"/>
              <a:t>Pandas</a:t>
            </a:r>
          </a:p>
        </p:txBody>
      </p:sp>
      <p:pic>
        <p:nvPicPr>
          <p:cNvPr id="15" name="Picture 14" descr="A logo of a snake and plus&#10;&#10;Description automatically generated">
            <a:extLst>
              <a:ext uri="{FF2B5EF4-FFF2-40B4-BE49-F238E27FC236}">
                <a16:creationId xmlns:a16="http://schemas.microsoft.com/office/drawing/2014/main" id="{733B93AA-B90B-66CC-07C4-9A55759979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3777" y="1706470"/>
            <a:ext cx="2566597" cy="2624404"/>
          </a:xfrm>
          <a:prstGeom prst="rect">
            <a:avLst/>
          </a:prstGeom>
        </p:spPr>
      </p:pic>
    </p:spTree>
    <p:extLst>
      <p:ext uri="{BB962C8B-B14F-4D97-AF65-F5344CB8AC3E}">
        <p14:creationId xmlns:p14="http://schemas.microsoft.com/office/powerpoint/2010/main" val="2113536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1">
            <a:extLst>
              <a:ext uri="{FF2B5EF4-FFF2-40B4-BE49-F238E27FC236}">
                <a16:creationId xmlns:a16="http://schemas.microsoft.com/office/drawing/2014/main" id="{F287884A-AE4B-4C23-AC63-48A1D0F20D3C}"/>
              </a:ext>
            </a:extLst>
          </p:cNvPr>
          <p:cNvSpPr>
            <a:spLocks noGrp="1"/>
          </p:cNvSpPr>
          <p:nvPr>
            <p:ph type="subTitle" idx="1"/>
          </p:nvPr>
        </p:nvSpPr>
        <p:spPr>
          <a:xfrm>
            <a:off x="2078084" y="1346928"/>
            <a:ext cx="4968357" cy="433779"/>
          </a:xfrm>
        </p:spPr>
        <p:txBody>
          <a:bodyPr vert="horz" lIns="91440" tIns="45720" rIns="91440" bIns="45720" rtlCol="0" anchor="t">
            <a:noAutofit/>
          </a:bodyPr>
          <a:lstStyle/>
          <a:p>
            <a:r>
              <a:rPr lang="en-US" sz="2800" dirty="0"/>
              <a:t>DATA PREPROCESSING</a:t>
            </a:r>
          </a:p>
        </p:txBody>
      </p:sp>
      <p:sp>
        <p:nvSpPr>
          <p:cNvPr id="6" name="TextBox 5">
            <a:extLst>
              <a:ext uri="{FF2B5EF4-FFF2-40B4-BE49-F238E27FC236}">
                <a16:creationId xmlns:a16="http://schemas.microsoft.com/office/drawing/2014/main" id="{8A34C672-DF55-2040-10A6-F0EB98113E89}"/>
              </a:ext>
            </a:extLst>
          </p:cNvPr>
          <p:cNvSpPr txBox="1"/>
          <p:nvPr/>
        </p:nvSpPr>
        <p:spPr>
          <a:xfrm>
            <a:off x="1176697" y="1534390"/>
            <a:ext cx="8094220" cy="1200329"/>
          </a:xfrm>
          <a:prstGeom prst="rect">
            <a:avLst/>
          </a:prstGeom>
          <a:noFill/>
        </p:spPr>
        <p:txBody>
          <a:bodyPr wrap="square" rtlCol="0">
            <a:spAutoFit/>
          </a:bodyPr>
          <a:lstStyle/>
          <a:p>
            <a:pPr algn="just"/>
            <a:endParaRPr lang="en-US" sz="2400" dirty="0">
              <a:latin typeface="Calibri" panose="020F0502020204030204" pitchFamily="34" charset="0"/>
              <a:ea typeface="Calibri" panose="020F0502020204030204" pitchFamily="34" charset="0"/>
              <a:cs typeface="Calibri" panose="020F0502020204030204" pitchFamily="34" charset="0"/>
            </a:endParaRPr>
          </a:p>
          <a:p>
            <a:pPr algn="just"/>
            <a:endParaRPr lang="en-US" sz="2400" dirty="0">
              <a:latin typeface="Calibri" panose="020F0502020204030204" pitchFamily="34" charset="0"/>
              <a:ea typeface="Calibri" panose="020F0502020204030204" pitchFamily="34" charset="0"/>
              <a:cs typeface="Calibri" panose="020F0502020204030204" pitchFamily="34" charset="0"/>
            </a:endParaRPr>
          </a:p>
          <a:p>
            <a:pPr algn="just"/>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E8CDE0E6-553B-A840-7332-9E21FBBF797D}"/>
              </a:ext>
            </a:extLst>
          </p:cNvPr>
          <p:cNvSpPr txBox="1"/>
          <p:nvPr/>
        </p:nvSpPr>
        <p:spPr>
          <a:xfrm>
            <a:off x="866819" y="2381855"/>
            <a:ext cx="8543374" cy="2954655"/>
          </a:xfrm>
          <a:prstGeom prst="rect">
            <a:avLst/>
          </a:prstGeom>
          <a:noFill/>
        </p:spPr>
        <p:txBody>
          <a:bodyPr wrap="square">
            <a:spAutoFit/>
          </a:bodyPr>
          <a:lstStyle/>
          <a:p>
            <a:r>
              <a:rPr lang="en-US" sz="2800" dirty="0">
                <a:effectLst/>
                <a:latin typeface="Calibri" panose="020F0502020204030204" pitchFamily="34" charset="0"/>
                <a:ea typeface="Calibri" panose="020F0502020204030204" pitchFamily="34" charset="0"/>
                <a:cs typeface="Times New Roman" panose="02020603050405020304" pitchFamily="18" charset="0"/>
              </a:rPr>
              <a:t>Step1: Importing the required libraries.</a:t>
            </a:r>
          </a:p>
          <a:p>
            <a:r>
              <a:rPr lang="en-US" sz="2800" dirty="0">
                <a:effectLst/>
                <a:latin typeface="Calibri" panose="020F0502020204030204" pitchFamily="34" charset="0"/>
                <a:ea typeface="Calibri" panose="020F0502020204030204" pitchFamily="34" charset="0"/>
                <a:cs typeface="Times New Roman" panose="02020603050405020304" pitchFamily="18" charset="0"/>
              </a:rPr>
              <a:t>Step2: Importing the csv file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r>
              <a:rPr lang="en-US" sz="2800" kern="100" dirty="0">
                <a:effectLst/>
                <a:latin typeface="Calibri" panose="020F0502020204030204" pitchFamily="34" charset="0"/>
                <a:ea typeface="Calibri" panose="020F0502020204030204" pitchFamily="34" charset="0"/>
                <a:cs typeface="Times New Roman" panose="02020603050405020304" pitchFamily="18" charset="0"/>
              </a:rPr>
              <a:t>Step3: Check for the descriptive analysis of the dataset</a:t>
            </a:r>
          </a:p>
          <a:p>
            <a:r>
              <a:rPr lang="en-US" sz="2800" dirty="0">
                <a:effectLst/>
                <a:latin typeface="Calibri" panose="020F0502020204030204" pitchFamily="34" charset="0"/>
                <a:ea typeface="Calibri" panose="020F0502020204030204" pitchFamily="34" charset="0"/>
                <a:cs typeface="Times New Roman" panose="02020603050405020304" pitchFamily="18" charset="0"/>
              </a:rPr>
              <a:t>Step4: Check for the null values in the dataset </a:t>
            </a:r>
          </a:p>
          <a:p>
            <a:r>
              <a:rPr lang="en-US" sz="2800" kern="100" dirty="0">
                <a:effectLst/>
                <a:latin typeface="Calibri" panose="020F0502020204030204" pitchFamily="34" charset="0"/>
                <a:ea typeface="Calibri" panose="020F0502020204030204" pitchFamily="34" charset="0"/>
                <a:cs typeface="Times New Roman" panose="02020603050405020304" pitchFamily="18" charset="0"/>
              </a:rPr>
              <a:t>Step 5: As there are no null values in the dataset, we are good to perform the visualization in Tableau.</a:t>
            </a:r>
          </a:p>
          <a:p>
            <a:endParaRPr lang="en-US" dirty="0"/>
          </a:p>
        </p:txBody>
      </p:sp>
      <p:pic>
        <p:nvPicPr>
          <p:cNvPr id="17" name="Picture 16" descr="A funnel with icons flying out of it&#10;&#10;Description automatically generated">
            <a:extLst>
              <a:ext uri="{FF2B5EF4-FFF2-40B4-BE49-F238E27FC236}">
                <a16:creationId xmlns:a16="http://schemas.microsoft.com/office/drawing/2014/main" id="{ACD5DC35-5548-02C1-9876-4ECE3FD96E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7827" y="1161552"/>
            <a:ext cx="2924732" cy="1462366"/>
          </a:xfrm>
          <a:prstGeom prst="rect">
            <a:avLst/>
          </a:prstGeom>
        </p:spPr>
      </p:pic>
    </p:spTree>
    <p:extLst>
      <p:ext uri="{BB962C8B-B14F-4D97-AF65-F5344CB8AC3E}">
        <p14:creationId xmlns:p14="http://schemas.microsoft.com/office/powerpoint/2010/main" val="3583649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slide3" descr="Sheet 2">
            <a:extLst>
              <a:ext uri="{FF2B5EF4-FFF2-40B4-BE49-F238E27FC236}">
                <a16:creationId xmlns:a16="http://schemas.microsoft.com/office/drawing/2014/main" id="{C819BE43-CF16-47A4-AC37-C46E169C1D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2075" y="1499558"/>
            <a:ext cx="6115363" cy="4127871"/>
          </a:xfrm>
          <a:prstGeom prst="rect">
            <a:avLst/>
          </a:prstGeom>
        </p:spPr>
      </p:pic>
      <p:sp>
        <p:nvSpPr>
          <p:cNvPr id="2" name="TextBox 1">
            <a:extLst>
              <a:ext uri="{FF2B5EF4-FFF2-40B4-BE49-F238E27FC236}">
                <a16:creationId xmlns:a16="http://schemas.microsoft.com/office/drawing/2014/main" id="{EAE9040C-7058-2934-9F14-E58A714F839F}"/>
              </a:ext>
            </a:extLst>
          </p:cNvPr>
          <p:cNvSpPr txBox="1"/>
          <p:nvPr/>
        </p:nvSpPr>
        <p:spPr>
          <a:xfrm>
            <a:off x="4245911" y="740078"/>
            <a:ext cx="4982967" cy="584775"/>
          </a:xfrm>
          <a:prstGeom prst="rect">
            <a:avLst/>
          </a:prstGeom>
          <a:noFill/>
        </p:spPr>
        <p:txBody>
          <a:bodyPr wrap="none" rtlCol="0">
            <a:spAutoFit/>
          </a:bodyPr>
          <a:lstStyle/>
          <a:p>
            <a:r>
              <a:rPr lang="en-US" sz="3200" dirty="0"/>
              <a:t>EXPLORTARY DATA ANALYSIS </a:t>
            </a:r>
          </a:p>
        </p:txBody>
      </p:sp>
      <p:sp>
        <p:nvSpPr>
          <p:cNvPr id="4" name="TextBox 3">
            <a:extLst>
              <a:ext uri="{FF2B5EF4-FFF2-40B4-BE49-F238E27FC236}">
                <a16:creationId xmlns:a16="http://schemas.microsoft.com/office/drawing/2014/main" id="{ED198412-9F44-2C97-EA50-CF6E649027DC}"/>
              </a:ext>
            </a:extLst>
          </p:cNvPr>
          <p:cNvSpPr txBox="1"/>
          <p:nvPr/>
        </p:nvSpPr>
        <p:spPr>
          <a:xfrm>
            <a:off x="1105319" y="5712516"/>
            <a:ext cx="6918742" cy="369332"/>
          </a:xfrm>
          <a:prstGeom prst="rect">
            <a:avLst/>
          </a:prstGeom>
          <a:noFill/>
        </p:spPr>
        <p:txBody>
          <a:bodyPr wrap="square" rtlCol="0">
            <a:spAutoFit/>
          </a:bodyPr>
          <a:lstStyle/>
          <a:p>
            <a:r>
              <a:rPr lang="en-US" b="1" dirty="0"/>
              <a:t>Inference</a:t>
            </a:r>
            <a:r>
              <a:rPr lang="en-US" dirty="0"/>
              <a:t>: This graph shows you the population in the country  </a:t>
            </a:r>
          </a:p>
        </p:txBody>
      </p:sp>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ight Triangle 19">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slide2" descr="Sheet 1">
            <a:extLst>
              <a:ext uri="{FF2B5EF4-FFF2-40B4-BE49-F238E27FC236}">
                <a16:creationId xmlns:a16="http://schemas.microsoft.com/office/drawing/2014/main" id="{17ED2565-D27A-40E9-BCDB-EACE7B7122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087" y="841745"/>
            <a:ext cx="6841318" cy="4617890"/>
          </a:xfrm>
          <a:prstGeom prst="rect">
            <a:avLst/>
          </a:prstGeom>
        </p:spPr>
      </p:pic>
      <p:sp>
        <p:nvSpPr>
          <p:cNvPr id="4" name="TextBox 3">
            <a:extLst>
              <a:ext uri="{FF2B5EF4-FFF2-40B4-BE49-F238E27FC236}">
                <a16:creationId xmlns:a16="http://schemas.microsoft.com/office/drawing/2014/main" id="{F614049A-376D-B385-64FE-AAB4A5E24E74}"/>
              </a:ext>
            </a:extLst>
          </p:cNvPr>
          <p:cNvSpPr txBox="1"/>
          <p:nvPr/>
        </p:nvSpPr>
        <p:spPr>
          <a:xfrm>
            <a:off x="826476" y="5459635"/>
            <a:ext cx="9613762" cy="646331"/>
          </a:xfrm>
          <a:prstGeom prst="rect">
            <a:avLst/>
          </a:prstGeom>
          <a:noFill/>
        </p:spPr>
        <p:txBody>
          <a:bodyPr wrap="square">
            <a:spAutoFit/>
          </a:bodyPr>
          <a:lstStyle/>
          <a:p>
            <a:r>
              <a:rPr lang="en-US" b="1" dirty="0"/>
              <a:t>Inference</a:t>
            </a:r>
            <a:r>
              <a:rPr lang="en-US" dirty="0"/>
              <a:t>: This line graph shows you the suicide in the different year in the different</a:t>
            </a:r>
          </a:p>
          <a:p>
            <a:r>
              <a:rPr lang="en-US" dirty="0"/>
              <a:t> countries  </a:t>
            </a:r>
          </a:p>
        </p:txBody>
      </p:sp>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ffa7e4f1-e875-4b93-af98-b17e6cf4e7b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5566B305902B64EAA450519D56EE018" ma:contentTypeVersion="11" ma:contentTypeDescription="Create a new document." ma:contentTypeScope="" ma:versionID="7cb7487713ede209a084526b8f001f75">
  <xsd:schema xmlns:xsd="http://www.w3.org/2001/XMLSchema" xmlns:xs="http://www.w3.org/2001/XMLSchema" xmlns:p="http://schemas.microsoft.com/office/2006/metadata/properties" xmlns:ns3="3f5f44d7-e4e0-47f9-99a5-292ecc2b948f" xmlns:ns4="ffa7e4f1-e875-4b93-af98-b17e6cf4e7b3" targetNamespace="http://schemas.microsoft.com/office/2006/metadata/properties" ma:root="true" ma:fieldsID="b25003f1dac640b6d2e383c299fc6319" ns3:_="" ns4:_="">
    <xsd:import namespace="3f5f44d7-e4e0-47f9-99a5-292ecc2b948f"/>
    <xsd:import namespace="ffa7e4f1-e875-4b93-af98-b17e6cf4e7b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ObjectDetectorVersions" minOccurs="0"/>
                <xsd:element ref="ns4:_activity"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5f44d7-e4e0-47f9-99a5-292ecc2b948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a7e4f1-e875-4b93-af98-b17e6cf4e7b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_activity" ma:index="14" nillable="true" ma:displayName="_activity" ma:hidden="true" ma:internalName="_activity">
      <xsd:simpleType>
        <xsd:restriction base="dms:Note"/>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9DD8F65-E229-4CF9-B683-948832E24FC1}">
  <ds:schemaRefs>
    <ds:schemaRef ds:uri="http://schemas.microsoft.com/sharepoint/v3/contenttype/forms"/>
  </ds:schemaRefs>
</ds:datastoreItem>
</file>

<file path=customXml/itemProps2.xml><?xml version="1.0" encoding="utf-8"?>
<ds:datastoreItem xmlns:ds="http://schemas.openxmlformats.org/officeDocument/2006/customXml" ds:itemID="{E8779083-1AAE-4BC1-A09B-85644CC5DD11}">
  <ds:schemaRefs>
    <ds:schemaRef ds:uri="http://schemas.microsoft.com/office/2006/metadata/properties"/>
    <ds:schemaRef ds:uri="3f5f44d7-e4e0-47f9-99a5-292ecc2b948f"/>
    <ds:schemaRef ds:uri="http://schemas.microsoft.com/office/infopath/2007/PartnerControls"/>
    <ds:schemaRef ds:uri="http://purl.org/dc/terms/"/>
    <ds:schemaRef ds:uri="http://www.w3.org/XML/1998/namespace"/>
    <ds:schemaRef ds:uri="http://schemas.openxmlformats.org/package/2006/metadata/core-properties"/>
    <ds:schemaRef ds:uri="http://schemas.microsoft.com/office/2006/documentManagement/types"/>
    <ds:schemaRef ds:uri="ffa7e4f1-e875-4b93-af98-b17e6cf4e7b3"/>
    <ds:schemaRef ds:uri="http://purl.org/dc/dcmitype/"/>
    <ds:schemaRef ds:uri="http://purl.org/dc/elements/1.1/"/>
  </ds:schemaRefs>
</ds:datastoreItem>
</file>

<file path=customXml/itemProps3.xml><?xml version="1.0" encoding="utf-8"?>
<ds:datastoreItem xmlns:ds="http://schemas.openxmlformats.org/officeDocument/2006/customXml" ds:itemID="{5132FC06-393F-48C5-9D22-3A27107C56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5f44d7-e4e0-47f9-99a5-292ecc2b948f"/>
    <ds:schemaRef ds:uri="ffa7e4f1-e875-4b93-af98-b17e6cf4e7b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268</TotalTime>
  <Words>401</Words>
  <Application>Microsoft Office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PowerPoint Presentation</vt:lpstr>
      <vt:lpstr>TABLE OF 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Jagarlamudi, Devika</cp:lastModifiedBy>
  <cp:revision>2</cp:revision>
  <dcterms:created xsi:type="dcterms:W3CDTF">2023-07-26T17:12:12Z</dcterms:created>
  <dcterms:modified xsi:type="dcterms:W3CDTF">2024-09-12T01:25:00Z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0x01010075566B305902B64EAA450519D56EE018</vt:lpwstr>
  </property>
</Properties>
</file>