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105" r:id="rId1"/>
  </p:sldMasterIdLst>
  <p:notesMasterIdLst>
    <p:notesMasterId r:id="rId27"/>
  </p:notesMasterIdLst>
  <p:sldIdLst>
    <p:sldId id="256" r:id="rId2"/>
    <p:sldId id="259" r:id="rId3"/>
    <p:sldId id="337" r:id="rId4"/>
    <p:sldId id="257" r:id="rId5"/>
    <p:sldId id="312" r:id="rId6"/>
    <p:sldId id="313" r:id="rId7"/>
    <p:sldId id="314" r:id="rId8"/>
    <p:sldId id="260" r:id="rId9"/>
    <p:sldId id="315" r:id="rId10"/>
    <p:sldId id="340" r:id="rId11"/>
    <p:sldId id="338" r:id="rId12"/>
    <p:sldId id="323" r:id="rId13"/>
    <p:sldId id="324" r:id="rId14"/>
    <p:sldId id="325" r:id="rId15"/>
    <p:sldId id="326" r:id="rId16"/>
    <p:sldId id="327" r:id="rId17"/>
    <p:sldId id="328" r:id="rId18"/>
    <p:sldId id="329" r:id="rId19"/>
    <p:sldId id="330" r:id="rId20"/>
    <p:sldId id="331" r:id="rId21"/>
    <p:sldId id="333" r:id="rId22"/>
    <p:sldId id="334" r:id="rId23"/>
    <p:sldId id="335" r:id="rId24"/>
    <p:sldId id="274" r:id="rId25"/>
    <p:sldId id="339" r:id="rId26"/>
  </p:sldIdLst>
  <p:sldSz cx="9144000" cy="5143500" type="screen16x9"/>
  <p:notesSz cx="6858000" cy="9144000"/>
  <p:embeddedFontLst>
    <p:embeddedFont>
      <p:font typeface="Algerian" panose="04020705040A02060702" pitchFamily="82" charset="0"/>
      <p:regular r:id="rId28"/>
    </p:embeddedFont>
    <p:embeddedFont>
      <p:font typeface="Corbel" panose="020B0503020204020204" pitchFamily="34" charset="0"/>
      <p:regular r:id="rId29"/>
      <p:bold r:id="rId30"/>
      <p:italic r:id="rId31"/>
      <p:boldItalic r:id="rId32"/>
    </p:embeddedFont>
    <p:embeddedFont>
      <p:font typeface="Manrope" panose="020B0604020202020204" charset="0"/>
      <p:regular r:id="rId33"/>
      <p:bold r:id="rId34"/>
    </p:embeddedFont>
    <p:embeddedFont>
      <p:font typeface="Righteous" panose="020B0604020202020204" charset="0"/>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8ADFE4-11CC-40D7-88D7-12960127030D}">
  <a:tblStyle styleId="{248ADFE4-11CC-40D7-88D7-1296012703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5" d="100"/>
          <a:sy n="95" d="100"/>
        </p:scale>
        <p:origin x="80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D:\SQL%20Project\Subjective%20question%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[Subjective question analysis.xlsx]Sheet5!PivotTable1</c:name>
    <c:fmtId val="-1"/>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Sheet5!$M$3</c:f>
              <c:strCache>
                <c:ptCount val="1"/>
                <c:pt idx="0">
                  <c:v>Total</c:v>
                </c:pt>
              </c:strCache>
            </c:strRef>
          </c:tx>
          <c:spPr>
            <a:gradFill rotWithShape="1">
              <a:gsLst>
                <a:gs pos="0">
                  <a:schemeClr val="accent1"/>
                </a:gs>
                <a:gs pos="90000">
                  <a:schemeClr val="accent1">
                    <a:shade val="100000"/>
                    <a:satMod val="105000"/>
                  </a:schemeClr>
                </a:gs>
                <a:gs pos="100000">
                  <a:schemeClr val="accent1">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rgbClr r="0" g="0" b="0">
                  <a:shade val="27000"/>
                  <a:satMod val="120000"/>
                </a:scrgb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Sheet5!$L$4:$L$21</c:f>
              <c:strCache>
                <c:ptCount val="17"/>
                <c:pt idx="0">
                  <c:v>Alternative</c:v>
                </c:pt>
                <c:pt idx="1">
                  <c:v>Alternative &amp; Punk</c:v>
                </c:pt>
                <c:pt idx="2">
                  <c:v>Blues</c:v>
                </c:pt>
                <c:pt idx="3">
                  <c:v>Classical</c:v>
                </c:pt>
                <c:pt idx="4">
                  <c:v>Easy Listening</c:v>
                </c:pt>
                <c:pt idx="5">
                  <c:v>Electronica/Dance</c:v>
                </c:pt>
                <c:pt idx="6">
                  <c:v>Heavy Metal</c:v>
                </c:pt>
                <c:pt idx="7">
                  <c:v>Hip Hop/Rap</c:v>
                </c:pt>
                <c:pt idx="8">
                  <c:v>Jazz</c:v>
                </c:pt>
                <c:pt idx="9">
                  <c:v>Latin</c:v>
                </c:pt>
                <c:pt idx="10">
                  <c:v>Metal</c:v>
                </c:pt>
                <c:pt idx="11">
                  <c:v>Pop</c:v>
                </c:pt>
                <c:pt idx="12">
                  <c:v>R&amp;B/Soul</c:v>
                </c:pt>
                <c:pt idx="13">
                  <c:v>Reggae</c:v>
                </c:pt>
                <c:pt idx="14">
                  <c:v>Rock</c:v>
                </c:pt>
                <c:pt idx="15">
                  <c:v>Soundtrack</c:v>
                </c:pt>
                <c:pt idx="16">
                  <c:v>TV Shows</c:v>
                </c:pt>
              </c:strCache>
            </c:strRef>
          </c:cat>
          <c:val>
            <c:numRef>
              <c:f>Sheet5!$M$4:$M$21</c:f>
              <c:numCache>
                <c:formatCode>General</c:formatCode>
                <c:ptCount val="17"/>
                <c:pt idx="0">
                  <c:v>3.3299999999999996</c:v>
                </c:pt>
                <c:pt idx="1">
                  <c:v>12.370000000000003</c:v>
                </c:pt>
                <c:pt idx="2">
                  <c:v>3.4300000000000006</c:v>
                </c:pt>
                <c:pt idx="3">
                  <c:v>0.37999999999999989</c:v>
                </c:pt>
                <c:pt idx="4">
                  <c:v>1.24</c:v>
                </c:pt>
                <c:pt idx="5">
                  <c:v>0.48</c:v>
                </c:pt>
                <c:pt idx="6">
                  <c:v>0.28999999999999998</c:v>
                </c:pt>
                <c:pt idx="7">
                  <c:v>1.9</c:v>
                </c:pt>
                <c:pt idx="8">
                  <c:v>1.33</c:v>
                </c:pt>
                <c:pt idx="9">
                  <c:v>2.0900000000000012</c:v>
                </c:pt>
                <c:pt idx="10">
                  <c:v>11.8</c:v>
                </c:pt>
                <c:pt idx="11">
                  <c:v>2.09</c:v>
                </c:pt>
                <c:pt idx="12">
                  <c:v>5.04</c:v>
                </c:pt>
                <c:pt idx="13">
                  <c:v>0.56999999999999995</c:v>
                </c:pt>
                <c:pt idx="14">
                  <c:v>53.380000000000067</c:v>
                </c:pt>
                <c:pt idx="15">
                  <c:v>0.19</c:v>
                </c:pt>
                <c:pt idx="16">
                  <c:v>0.19</c:v>
                </c:pt>
              </c:numCache>
            </c:numRef>
          </c:val>
          <c:extLst>
            <c:ext xmlns:c16="http://schemas.microsoft.com/office/drawing/2014/chart" uri="{C3380CC4-5D6E-409C-BE32-E72D297353CC}">
              <c16:uniqueId val="{00000000-D108-4484-802F-6E6800745B56}"/>
            </c:ext>
          </c:extLst>
        </c:ser>
        <c:dLbls>
          <c:dLblPos val="inEnd"/>
          <c:showLegendKey val="0"/>
          <c:showVal val="1"/>
          <c:showCatName val="0"/>
          <c:showSerName val="0"/>
          <c:showPercent val="0"/>
          <c:showBubbleSize val="0"/>
        </c:dLbls>
        <c:gapWidth val="115"/>
        <c:overlap val="-20"/>
        <c:axId val="406584415"/>
        <c:axId val="467166319"/>
      </c:barChart>
      <c:catAx>
        <c:axId val="406584415"/>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67166319"/>
        <c:crosses val="autoZero"/>
        <c:auto val="1"/>
        <c:lblAlgn val="ctr"/>
        <c:lblOffset val="100"/>
        <c:noMultiLvlLbl val="0"/>
      </c:catAx>
      <c:valAx>
        <c:axId val="467166319"/>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06584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ca60e830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ca60e830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8906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ca60e830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ca60e830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9155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ca60e830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ca60e830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5740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ca60e830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ca60e830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8016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ca60e830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ca60e830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9504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ca60e830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ca60e830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4114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ca60e830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ca60e830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8521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ca60e830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ca60e830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7397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ca60e830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ca60e830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6009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ca60e830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ca60e830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4703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ca60e830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3ca60e830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ca60e830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ca60e830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4581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3c27cc97dd_0_12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3c27cc97dd_0_12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3ca60e830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3ca60e830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3ca60e830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3ca60e830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416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3ba3092fb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3ba3092fb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367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3ba3092fb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3ba3092fb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490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ca60e830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ca60e830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ca60e830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ca60e830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316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ca60e830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ca60e830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450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661782"/>
            <a:ext cx="7475220" cy="2194560"/>
          </a:xfrm>
        </p:spPr>
        <p:txBody>
          <a:bodyPr anchor="b">
            <a:normAutofit/>
          </a:bodyPr>
          <a:lstStyle>
            <a:lvl1pPr algn="ctr">
              <a:lnSpc>
                <a:spcPct val="85000"/>
              </a:lnSpc>
              <a:defRPr kumimoji="0" lang="en-US" sz="54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282148" y="2902226"/>
            <a:ext cx="6575895" cy="1041124"/>
          </a:xfrm>
        </p:spPr>
        <p:txBody>
          <a:bodyPr>
            <a:normAutofit/>
          </a:bodyPr>
          <a:lstStyle>
            <a:lvl1pPr marL="0" indent="0" algn="ctr">
              <a:buNone/>
              <a:defRPr sz="1650">
                <a:solidFill>
                  <a:schemeClr val="accent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806577E4-AF1A-4C6C-BC26-8F385E90B310}" type="datetimeFigureOut">
              <a:rPr lang="en-IN" smtClean="0"/>
              <a:t>17-10-2024</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3AC2197A-3BAA-47DD-B02C-94D09FB4FF16}" type="slidenum">
              <a:rPr lang="en-IN" smtClean="0"/>
              <a:t>‹#›</a:t>
            </a:fld>
            <a:endParaRPr lang="en-IN"/>
          </a:p>
        </p:txBody>
      </p:sp>
      <p:cxnSp>
        <p:nvCxnSpPr>
          <p:cNvPr id="8" name="Straight Connector 7"/>
          <p:cNvCxnSpPr/>
          <p:nvPr/>
        </p:nvCxnSpPr>
        <p:spPr>
          <a:xfrm>
            <a:off x="1483995" y="2800350"/>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0843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577E4-AF1A-4C6C-BC26-8F385E90B310}"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2197A-3BAA-47DD-B02C-94D09FB4FF16}" type="slidenum">
              <a:rPr lang="en-IN" smtClean="0"/>
              <a:t>‹#›</a:t>
            </a:fld>
            <a:endParaRPr lang="en-IN"/>
          </a:p>
        </p:txBody>
      </p:sp>
    </p:spTree>
    <p:extLst>
      <p:ext uri="{BB962C8B-B14F-4D97-AF65-F5344CB8AC3E}">
        <p14:creationId xmlns:p14="http://schemas.microsoft.com/office/powerpoint/2010/main" val="32884196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71500"/>
            <a:ext cx="1743075" cy="40576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571500"/>
            <a:ext cx="55721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577E4-AF1A-4C6C-BC26-8F385E90B310}"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2197A-3BAA-47DD-B02C-94D09FB4FF16}" type="slidenum">
              <a:rPr lang="en-IN" smtClean="0"/>
              <a:t>‹#›</a:t>
            </a:fld>
            <a:endParaRPr lang="en-IN"/>
          </a:p>
        </p:txBody>
      </p:sp>
    </p:spTree>
    <p:extLst>
      <p:ext uri="{BB962C8B-B14F-4D97-AF65-F5344CB8AC3E}">
        <p14:creationId xmlns:p14="http://schemas.microsoft.com/office/powerpoint/2010/main" val="17782284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2227575" y="1445338"/>
            <a:ext cx="4689000" cy="800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2227575" y="2207763"/>
            <a:ext cx="4689300" cy="1490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963637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59"/>
        <p:cNvGrpSpPr/>
        <p:nvPr/>
      </p:nvGrpSpPr>
      <p:grpSpPr>
        <a:xfrm>
          <a:off x="0" y="0"/>
          <a:ext cx="0" cy="0"/>
          <a:chOff x="0" y="0"/>
          <a:chExt cx="0" cy="0"/>
        </a:xfrm>
      </p:grpSpPr>
    </p:spTree>
    <p:extLst>
      <p:ext uri="{BB962C8B-B14F-4D97-AF65-F5344CB8AC3E}">
        <p14:creationId xmlns:p14="http://schemas.microsoft.com/office/powerpoint/2010/main" val="3267170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13225" y="539500"/>
            <a:ext cx="7717500" cy="5472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17" name="Google Shape;17;p4"/>
          <p:cNvSpPr txBox="1">
            <a:spLocks noGrp="1"/>
          </p:cNvSpPr>
          <p:nvPr>
            <p:ph type="subTitle" idx="1"/>
          </p:nvPr>
        </p:nvSpPr>
        <p:spPr>
          <a:xfrm>
            <a:off x="709863" y="1254475"/>
            <a:ext cx="7717500" cy="493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1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extLst>
      <p:ext uri="{BB962C8B-B14F-4D97-AF65-F5344CB8AC3E}">
        <p14:creationId xmlns:p14="http://schemas.microsoft.com/office/powerpoint/2010/main" val="1914338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13225" y="539500"/>
            <a:ext cx="7717500" cy="594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100"/>
              <a:buNone/>
              <a:defRPr sz="3100">
                <a:latin typeface="Manrope"/>
                <a:ea typeface="Manrope"/>
                <a:cs typeface="Manrope"/>
                <a:sym typeface="Manrop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42" name="Google Shape;42;p13"/>
          <p:cNvSpPr txBox="1">
            <a:spLocks noGrp="1"/>
          </p:cNvSpPr>
          <p:nvPr>
            <p:ph type="title" idx="2" hasCustomPrompt="1"/>
          </p:nvPr>
        </p:nvSpPr>
        <p:spPr>
          <a:xfrm>
            <a:off x="1734963" y="1319347"/>
            <a:ext cx="1544700" cy="594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0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43" name="Google Shape;43;p13"/>
          <p:cNvSpPr txBox="1">
            <a:spLocks noGrp="1"/>
          </p:cNvSpPr>
          <p:nvPr>
            <p:ph type="subTitle" idx="1"/>
          </p:nvPr>
        </p:nvSpPr>
        <p:spPr>
          <a:xfrm>
            <a:off x="1241313" y="1907374"/>
            <a:ext cx="2532000" cy="477300"/>
          </a:xfrm>
          <a:prstGeom prst="rect">
            <a:avLst/>
          </a:prstGeom>
        </p:spPr>
        <p:txBody>
          <a:bodyPr spcFirstLastPara="1" wrap="square" lIns="91425" tIns="91425" rIns="91425" bIns="91425" anchor="t" anchorCtr="0">
            <a:noAutofit/>
          </a:bodyPr>
          <a:lstStyle>
            <a:lvl1pPr lvl="0" algn="ctr">
              <a:spcBef>
                <a:spcPts val="0"/>
              </a:spcBef>
              <a:spcAft>
                <a:spcPts val="0"/>
              </a:spcAft>
              <a:buSzPts val="2000"/>
              <a:buFont typeface="Manrope"/>
              <a:buNone/>
              <a:defRPr sz="2300">
                <a:latin typeface="Manrope"/>
                <a:ea typeface="Manrope"/>
                <a:cs typeface="Manrope"/>
                <a:sym typeface="Manrope"/>
              </a:defRPr>
            </a:lvl1pPr>
            <a:lvl2pPr lvl="1">
              <a:spcBef>
                <a:spcPts val="0"/>
              </a:spcBef>
              <a:spcAft>
                <a:spcPts val="0"/>
              </a:spcAft>
              <a:buSzPts val="2000"/>
              <a:buFont typeface="Manrope"/>
              <a:buNone/>
              <a:defRPr sz="2000">
                <a:latin typeface="Manrope"/>
                <a:ea typeface="Manrope"/>
                <a:cs typeface="Manrope"/>
                <a:sym typeface="Manrope"/>
              </a:defRPr>
            </a:lvl2pPr>
            <a:lvl3pPr lvl="2">
              <a:spcBef>
                <a:spcPts val="0"/>
              </a:spcBef>
              <a:spcAft>
                <a:spcPts val="0"/>
              </a:spcAft>
              <a:buSzPts val="2000"/>
              <a:buFont typeface="Manrope"/>
              <a:buNone/>
              <a:defRPr sz="2000">
                <a:latin typeface="Manrope"/>
                <a:ea typeface="Manrope"/>
                <a:cs typeface="Manrope"/>
                <a:sym typeface="Manrope"/>
              </a:defRPr>
            </a:lvl3pPr>
            <a:lvl4pPr lvl="3">
              <a:spcBef>
                <a:spcPts val="0"/>
              </a:spcBef>
              <a:spcAft>
                <a:spcPts val="0"/>
              </a:spcAft>
              <a:buSzPts val="2000"/>
              <a:buFont typeface="Manrope"/>
              <a:buNone/>
              <a:defRPr sz="2000">
                <a:latin typeface="Manrope"/>
                <a:ea typeface="Manrope"/>
                <a:cs typeface="Manrope"/>
                <a:sym typeface="Manrope"/>
              </a:defRPr>
            </a:lvl4pPr>
            <a:lvl5pPr lvl="4">
              <a:spcBef>
                <a:spcPts val="0"/>
              </a:spcBef>
              <a:spcAft>
                <a:spcPts val="0"/>
              </a:spcAft>
              <a:buSzPts val="2000"/>
              <a:buFont typeface="Manrope"/>
              <a:buNone/>
              <a:defRPr sz="2000">
                <a:latin typeface="Manrope"/>
                <a:ea typeface="Manrope"/>
                <a:cs typeface="Manrope"/>
                <a:sym typeface="Manrope"/>
              </a:defRPr>
            </a:lvl5pPr>
            <a:lvl6pPr lvl="5">
              <a:spcBef>
                <a:spcPts val="0"/>
              </a:spcBef>
              <a:spcAft>
                <a:spcPts val="0"/>
              </a:spcAft>
              <a:buSzPts val="2000"/>
              <a:buFont typeface="Manrope"/>
              <a:buNone/>
              <a:defRPr sz="2000">
                <a:latin typeface="Manrope"/>
                <a:ea typeface="Manrope"/>
                <a:cs typeface="Manrope"/>
                <a:sym typeface="Manrope"/>
              </a:defRPr>
            </a:lvl6pPr>
            <a:lvl7pPr lvl="6">
              <a:spcBef>
                <a:spcPts val="0"/>
              </a:spcBef>
              <a:spcAft>
                <a:spcPts val="0"/>
              </a:spcAft>
              <a:buSzPts val="2000"/>
              <a:buFont typeface="Manrope"/>
              <a:buNone/>
              <a:defRPr sz="2000">
                <a:latin typeface="Manrope"/>
                <a:ea typeface="Manrope"/>
                <a:cs typeface="Manrope"/>
                <a:sym typeface="Manrope"/>
              </a:defRPr>
            </a:lvl7pPr>
            <a:lvl8pPr lvl="7">
              <a:spcBef>
                <a:spcPts val="0"/>
              </a:spcBef>
              <a:spcAft>
                <a:spcPts val="0"/>
              </a:spcAft>
              <a:buSzPts val="2000"/>
              <a:buFont typeface="Manrope"/>
              <a:buNone/>
              <a:defRPr sz="2000">
                <a:latin typeface="Manrope"/>
                <a:ea typeface="Manrope"/>
                <a:cs typeface="Manrope"/>
                <a:sym typeface="Manrope"/>
              </a:defRPr>
            </a:lvl8pPr>
            <a:lvl9pPr lvl="8">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44" name="Google Shape;44;p13"/>
          <p:cNvSpPr txBox="1">
            <a:spLocks noGrp="1"/>
          </p:cNvSpPr>
          <p:nvPr>
            <p:ph type="subTitle" idx="3"/>
          </p:nvPr>
        </p:nvSpPr>
        <p:spPr>
          <a:xfrm>
            <a:off x="1241388" y="2375724"/>
            <a:ext cx="2532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lvl1pPr>
            <a:lvl2pPr lvl="1" rtl="0">
              <a:spcBef>
                <a:spcPts val="0"/>
              </a:spcBef>
              <a:spcAft>
                <a:spcPts val="0"/>
              </a:spcAft>
              <a:buSzPts val="2000"/>
              <a:buFont typeface="Righteous"/>
              <a:buNone/>
              <a:defRPr sz="2000">
                <a:latin typeface="Righteous"/>
                <a:ea typeface="Righteous"/>
                <a:cs typeface="Righteous"/>
                <a:sym typeface="Righteous"/>
              </a:defRPr>
            </a:lvl2pPr>
            <a:lvl3pPr lvl="2" rtl="0">
              <a:spcBef>
                <a:spcPts val="0"/>
              </a:spcBef>
              <a:spcAft>
                <a:spcPts val="0"/>
              </a:spcAft>
              <a:buSzPts val="2000"/>
              <a:buFont typeface="Righteous"/>
              <a:buNone/>
              <a:defRPr sz="2000">
                <a:latin typeface="Righteous"/>
                <a:ea typeface="Righteous"/>
                <a:cs typeface="Righteous"/>
                <a:sym typeface="Righteous"/>
              </a:defRPr>
            </a:lvl3pPr>
            <a:lvl4pPr lvl="3" rtl="0">
              <a:spcBef>
                <a:spcPts val="0"/>
              </a:spcBef>
              <a:spcAft>
                <a:spcPts val="0"/>
              </a:spcAft>
              <a:buSzPts val="2000"/>
              <a:buFont typeface="Righteous"/>
              <a:buNone/>
              <a:defRPr sz="2000">
                <a:latin typeface="Righteous"/>
                <a:ea typeface="Righteous"/>
                <a:cs typeface="Righteous"/>
                <a:sym typeface="Righteous"/>
              </a:defRPr>
            </a:lvl4pPr>
            <a:lvl5pPr lvl="4" rtl="0">
              <a:spcBef>
                <a:spcPts val="0"/>
              </a:spcBef>
              <a:spcAft>
                <a:spcPts val="0"/>
              </a:spcAft>
              <a:buSzPts val="2000"/>
              <a:buFont typeface="Righteous"/>
              <a:buNone/>
              <a:defRPr sz="2000">
                <a:latin typeface="Righteous"/>
                <a:ea typeface="Righteous"/>
                <a:cs typeface="Righteous"/>
                <a:sym typeface="Righteous"/>
              </a:defRPr>
            </a:lvl5pPr>
            <a:lvl6pPr lvl="5" rtl="0">
              <a:spcBef>
                <a:spcPts val="0"/>
              </a:spcBef>
              <a:spcAft>
                <a:spcPts val="0"/>
              </a:spcAft>
              <a:buSzPts val="2000"/>
              <a:buFont typeface="Righteous"/>
              <a:buNone/>
              <a:defRPr sz="2000">
                <a:latin typeface="Righteous"/>
                <a:ea typeface="Righteous"/>
                <a:cs typeface="Righteous"/>
                <a:sym typeface="Righteous"/>
              </a:defRPr>
            </a:lvl6pPr>
            <a:lvl7pPr lvl="6" rtl="0">
              <a:spcBef>
                <a:spcPts val="0"/>
              </a:spcBef>
              <a:spcAft>
                <a:spcPts val="0"/>
              </a:spcAft>
              <a:buSzPts val="2000"/>
              <a:buFont typeface="Righteous"/>
              <a:buNone/>
              <a:defRPr sz="2000">
                <a:latin typeface="Righteous"/>
                <a:ea typeface="Righteous"/>
                <a:cs typeface="Righteous"/>
                <a:sym typeface="Righteous"/>
              </a:defRPr>
            </a:lvl7pPr>
            <a:lvl8pPr lvl="7" rtl="0">
              <a:spcBef>
                <a:spcPts val="0"/>
              </a:spcBef>
              <a:spcAft>
                <a:spcPts val="0"/>
              </a:spcAft>
              <a:buSzPts val="2000"/>
              <a:buFont typeface="Righteous"/>
              <a:buNone/>
              <a:defRPr sz="2000">
                <a:latin typeface="Righteous"/>
                <a:ea typeface="Righteous"/>
                <a:cs typeface="Righteous"/>
                <a:sym typeface="Righteous"/>
              </a:defRPr>
            </a:lvl8pPr>
            <a:lvl9pPr lvl="8" rtl="0">
              <a:spcBef>
                <a:spcPts val="0"/>
              </a:spcBef>
              <a:spcAft>
                <a:spcPts val="0"/>
              </a:spcAft>
              <a:buSzPts val="2000"/>
              <a:buFont typeface="Righteous"/>
              <a:buNone/>
              <a:defRPr sz="2000">
                <a:latin typeface="Righteous"/>
                <a:ea typeface="Righteous"/>
                <a:cs typeface="Righteous"/>
                <a:sym typeface="Righteous"/>
              </a:defRPr>
            </a:lvl9pPr>
          </a:lstStyle>
          <a:p>
            <a:endParaRPr/>
          </a:p>
        </p:txBody>
      </p:sp>
      <p:sp>
        <p:nvSpPr>
          <p:cNvPr id="45" name="Google Shape;45;p13"/>
          <p:cNvSpPr txBox="1">
            <a:spLocks noGrp="1"/>
          </p:cNvSpPr>
          <p:nvPr>
            <p:ph type="title" idx="4" hasCustomPrompt="1"/>
          </p:nvPr>
        </p:nvSpPr>
        <p:spPr>
          <a:xfrm>
            <a:off x="5864263" y="1319347"/>
            <a:ext cx="1544700" cy="594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0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46" name="Google Shape;46;p13"/>
          <p:cNvSpPr txBox="1">
            <a:spLocks noGrp="1"/>
          </p:cNvSpPr>
          <p:nvPr>
            <p:ph type="subTitle" idx="5"/>
          </p:nvPr>
        </p:nvSpPr>
        <p:spPr>
          <a:xfrm>
            <a:off x="5370613" y="1907374"/>
            <a:ext cx="2532000" cy="47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anrope"/>
              <a:buNone/>
              <a:defRPr sz="2300">
                <a:latin typeface="Manrope"/>
                <a:ea typeface="Manrope"/>
                <a:cs typeface="Manrope"/>
                <a:sym typeface="Manrope"/>
              </a:defRPr>
            </a:lvl1pPr>
            <a:lvl2pPr lvl="1" rtl="0">
              <a:spcBef>
                <a:spcPts val="0"/>
              </a:spcBef>
              <a:spcAft>
                <a:spcPts val="0"/>
              </a:spcAft>
              <a:buSzPts val="2000"/>
              <a:buFont typeface="Manrope"/>
              <a:buNone/>
              <a:defRPr sz="2000">
                <a:latin typeface="Manrope"/>
                <a:ea typeface="Manrope"/>
                <a:cs typeface="Manrope"/>
                <a:sym typeface="Manrope"/>
              </a:defRPr>
            </a:lvl2pPr>
            <a:lvl3pPr lvl="2" rtl="0">
              <a:spcBef>
                <a:spcPts val="0"/>
              </a:spcBef>
              <a:spcAft>
                <a:spcPts val="0"/>
              </a:spcAft>
              <a:buSzPts val="2000"/>
              <a:buFont typeface="Manrope"/>
              <a:buNone/>
              <a:defRPr sz="2000">
                <a:latin typeface="Manrope"/>
                <a:ea typeface="Manrope"/>
                <a:cs typeface="Manrope"/>
                <a:sym typeface="Manrope"/>
              </a:defRPr>
            </a:lvl3pPr>
            <a:lvl4pPr lvl="3" rtl="0">
              <a:spcBef>
                <a:spcPts val="0"/>
              </a:spcBef>
              <a:spcAft>
                <a:spcPts val="0"/>
              </a:spcAft>
              <a:buSzPts val="2000"/>
              <a:buFont typeface="Manrope"/>
              <a:buNone/>
              <a:defRPr sz="2000">
                <a:latin typeface="Manrope"/>
                <a:ea typeface="Manrope"/>
                <a:cs typeface="Manrope"/>
                <a:sym typeface="Manrope"/>
              </a:defRPr>
            </a:lvl4pPr>
            <a:lvl5pPr lvl="4" rtl="0">
              <a:spcBef>
                <a:spcPts val="0"/>
              </a:spcBef>
              <a:spcAft>
                <a:spcPts val="0"/>
              </a:spcAft>
              <a:buSzPts val="2000"/>
              <a:buFont typeface="Manrope"/>
              <a:buNone/>
              <a:defRPr sz="2000">
                <a:latin typeface="Manrope"/>
                <a:ea typeface="Manrope"/>
                <a:cs typeface="Manrope"/>
                <a:sym typeface="Manrope"/>
              </a:defRPr>
            </a:lvl5pPr>
            <a:lvl6pPr lvl="5" rtl="0">
              <a:spcBef>
                <a:spcPts val="0"/>
              </a:spcBef>
              <a:spcAft>
                <a:spcPts val="0"/>
              </a:spcAft>
              <a:buSzPts val="2000"/>
              <a:buFont typeface="Manrope"/>
              <a:buNone/>
              <a:defRPr sz="2000">
                <a:latin typeface="Manrope"/>
                <a:ea typeface="Manrope"/>
                <a:cs typeface="Manrope"/>
                <a:sym typeface="Manrope"/>
              </a:defRPr>
            </a:lvl6pPr>
            <a:lvl7pPr lvl="6" rtl="0">
              <a:spcBef>
                <a:spcPts val="0"/>
              </a:spcBef>
              <a:spcAft>
                <a:spcPts val="0"/>
              </a:spcAft>
              <a:buSzPts val="2000"/>
              <a:buFont typeface="Manrope"/>
              <a:buNone/>
              <a:defRPr sz="2000">
                <a:latin typeface="Manrope"/>
                <a:ea typeface="Manrope"/>
                <a:cs typeface="Manrope"/>
                <a:sym typeface="Manrope"/>
              </a:defRPr>
            </a:lvl7pPr>
            <a:lvl8pPr lvl="7" rtl="0">
              <a:spcBef>
                <a:spcPts val="0"/>
              </a:spcBef>
              <a:spcAft>
                <a:spcPts val="0"/>
              </a:spcAft>
              <a:buSzPts val="2000"/>
              <a:buFont typeface="Manrope"/>
              <a:buNone/>
              <a:defRPr sz="2000">
                <a:latin typeface="Manrope"/>
                <a:ea typeface="Manrope"/>
                <a:cs typeface="Manrope"/>
                <a:sym typeface="Manrope"/>
              </a:defRPr>
            </a:lvl8pPr>
            <a:lvl9pPr lvl="8" rtl="0">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47" name="Google Shape;47;p13"/>
          <p:cNvSpPr txBox="1">
            <a:spLocks noGrp="1"/>
          </p:cNvSpPr>
          <p:nvPr>
            <p:ph type="subTitle" idx="6"/>
          </p:nvPr>
        </p:nvSpPr>
        <p:spPr>
          <a:xfrm>
            <a:off x="5370688" y="2375724"/>
            <a:ext cx="2532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lvl1pPr>
            <a:lvl2pPr lvl="1" rtl="0">
              <a:spcBef>
                <a:spcPts val="0"/>
              </a:spcBef>
              <a:spcAft>
                <a:spcPts val="0"/>
              </a:spcAft>
              <a:buSzPts val="2000"/>
              <a:buFont typeface="Righteous"/>
              <a:buNone/>
              <a:defRPr sz="2000">
                <a:latin typeface="Righteous"/>
                <a:ea typeface="Righteous"/>
                <a:cs typeface="Righteous"/>
                <a:sym typeface="Righteous"/>
              </a:defRPr>
            </a:lvl2pPr>
            <a:lvl3pPr lvl="2" rtl="0">
              <a:spcBef>
                <a:spcPts val="0"/>
              </a:spcBef>
              <a:spcAft>
                <a:spcPts val="0"/>
              </a:spcAft>
              <a:buSzPts val="2000"/>
              <a:buFont typeface="Righteous"/>
              <a:buNone/>
              <a:defRPr sz="2000">
                <a:latin typeface="Righteous"/>
                <a:ea typeface="Righteous"/>
                <a:cs typeface="Righteous"/>
                <a:sym typeface="Righteous"/>
              </a:defRPr>
            </a:lvl3pPr>
            <a:lvl4pPr lvl="3" rtl="0">
              <a:spcBef>
                <a:spcPts val="0"/>
              </a:spcBef>
              <a:spcAft>
                <a:spcPts val="0"/>
              </a:spcAft>
              <a:buSzPts val="2000"/>
              <a:buFont typeface="Righteous"/>
              <a:buNone/>
              <a:defRPr sz="2000">
                <a:latin typeface="Righteous"/>
                <a:ea typeface="Righteous"/>
                <a:cs typeface="Righteous"/>
                <a:sym typeface="Righteous"/>
              </a:defRPr>
            </a:lvl4pPr>
            <a:lvl5pPr lvl="4" rtl="0">
              <a:spcBef>
                <a:spcPts val="0"/>
              </a:spcBef>
              <a:spcAft>
                <a:spcPts val="0"/>
              </a:spcAft>
              <a:buSzPts val="2000"/>
              <a:buFont typeface="Righteous"/>
              <a:buNone/>
              <a:defRPr sz="2000">
                <a:latin typeface="Righteous"/>
                <a:ea typeface="Righteous"/>
                <a:cs typeface="Righteous"/>
                <a:sym typeface="Righteous"/>
              </a:defRPr>
            </a:lvl5pPr>
            <a:lvl6pPr lvl="5" rtl="0">
              <a:spcBef>
                <a:spcPts val="0"/>
              </a:spcBef>
              <a:spcAft>
                <a:spcPts val="0"/>
              </a:spcAft>
              <a:buSzPts val="2000"/>
              <a:buFont typeface="Righteous"/>
              <a:buNone/>
              <a:defRPr sz="2000">
                <a:latin typeface="Righteous"/>
                <a:ea typeface="Righteous"/>
                <a:cs typeface="Righteous"/>
                <a:sym typeface="Righteous"/>
              </a:defRPr>
            </a:lvl6pPr>
            <a:lvl7pPr lvl="6" rtl="0">
              <a:spcBef>
                <a:spcPts val="0"/>
              </a:spcBef>
              <a:spcAft>
                <a:spcPts val="0"/>
              </a:spcAft>
              <a:buSzPts val="2000"/>
              <a:buFont typeface="Righteous"/>
              <a:buNone/>
              <a:defRPr sz="2000">
                <a:latin typeface="Righteous"/>
                <a:ea typeface="Righteous"/>
                <a:cs typeface="Righteous"/>
                <a:sym typeface="Righteous"/>
              </a:defRPr>
            </a:lvl7pPr>
            <a:lvl8pPr lvl="7" rtl="0">
              <a:spcBef>
                <a:spcPts val="0"/>
              </a:spcBef>
              <a:spcAft>
                <a:spcPts val="0"/>
              </a:spcAft>
              <a:buSzPts val="2000"/>
              <a:buFont typeface="Righteous"/>
              <a:buNone/>
              <a:defRPr sz="2000">
                <a:latin typeface="Righteous"/>
                <a:ea typeface="Righteous"/>
                <a:cs typeface="Righteous"/>
                <a:sym typeface="Righteous"/>
              </a:defRPr>
            </a:lvl8pPr>
            <a:lvl9pPr lvl="8" rtl="0">
              <a:spcBef>
                <a:spcPts val="0"/>
              </a:spcBef>
              <a:spcAft>
                <a:spcPts val="0"/>
              </a:spcAft>
              <a:buSzPts val="2000"/>
              <a:buFont typeface="Righteous"/>
              <a:buNone/>
              <a:defRPr sz="2000">
                <a:latin typeface="Righteous"/>
                <a:ea typeface="Righteous"/>
                <a:cs typeface="Righteous"/>
                <a:sym typeface="Righteous"/>
              </a:defRPr>
            </a:lvl9pPr>
          </a:lstStyle>
          <a:p>
            <a:endParaRPr/>
          </a:p>
        </p:txBody>
      </p:sp>
      <p:sp>
        <p:nvSpPr>
          <p:cNvPr id="48" name="Google Shape;48;p13"/>
          <p:cNvSpPr txBox="1">
            <a:spLocks noGrp="1"/>
          </p:cNvSpPr>
          <p:nvPr>
            <p:ph type="title" idx="7" hasCustomPrompt="1"/>
          </p:nvPr>
        </p:nvSpPr>
        <p:spPr>
          <a:xfrm>
            <a:off x="1734963" y="2977609"/>
            <a:ext cx="1544700" cy="594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0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49" name="Google Shape;49;p13"/>
          <p:cNvSpPr txBox="1">
            <a:spLocks noGrp="1"/>
          </p:cNvSpPr>
          <p:nvPr>
            <p:ph type="subTitle" idx="8"/>
          </p:nvPr>
        </p:nvSpPr>
        <p:spPr>
          <a:xfrm>
            <a:off x="1241313" y="3581475"/>
            <a:ext cx="2532000" cy="47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anrope"/>
              <a:buNone/>
              <a:defRPr sz="2300">
                <a:latin typeface="Manrope"/>
                <a:ea typeface="Manrope"/>
                <a:cs typeface="Manrope"/>
                <a:sym typeface="Manrope"/>
              </a:defRPr>
            </a:lvl1pPr>
            <a:lvl2pPr lvl="1" rtl="0">
              <a:spcBef>
                <a:spcPts val="0"/>
              </a:spcBef>
              <a:spcAft>
                <a:spcPts val="0"/>
              </a:spcAft>
              <a:buSzPts val="2000"/>
              <a:buFont typeface="Manrope"/>
              <a:buNone/>
              <a:defRPr sz="2000">
                <a:latin typeface="Manrope"/>
                <a:ea typeface="Manrope"/>
                <a:cs typeface="Manrope"/>
                <a:sym typeface="Manrope"/>
              </a:defRPr>
            </a:lvl2pPr>
            <a:lvl3pPr lvl="2" rtl="0">
              <a:spcBef>
                <a:spcPts val="0"/>
              </a:spcBef>
              <a:spcAft>
                <a:spcPts val="0"/>
              </a:spcAft>
              <a:buSzPts val="2000"/>
              <a:buFont typeface="Manrope"/>
              <a:buNone/>
              <a:defRPr sz="2000">
                <a:latin typeface="Manrope"/>
                <a:ea typeface="Manrope"/>
                <a:cs typeface="Manrope"/>
                <a:sym typeface="Manrope"/>
              </a:defRPr>
            </a:lvl3pPr>
            <a:lvl4pPr lvl="3" rtl="0">
              <a:spcBef>
                <a:spcPts val="0"/>
              </a:spcBef>
              <a:spcAft>
                <a:spcPts val="0"/>
              </a:spcAft>
              <a:buSzPts val="2000"/>
              <a:buFont typeface="Manrope"/>
              <a:buNone/>
              <a:defRPr sz="2000">
                <a:latin typeface="Manrope"/>
                <a:ea typeface="Manrope"/>
                <a:cs typeface="Manrope"/>
                <a:sym typeface="Manrope"/>
              </a:defRPr>
            </a:lvl4pPr>
            <a:lvl5pPr lvl="4" rtl="0">
              <a:spcBef>
                <a:spcPts val="0"/>
              </a:spcBef>
              <a:spcAft>
                <a:spcPts val="0"/>
              </a:spcAft>
              <a:buSzPts val="2000"/>
              <a:buFont typeface="Manrope"/>
              <a:buNone/>
              <a:defRPr sz="2000">
                <a:latin typeface="Manrope"/>
                <a:ea typeface="Manrope"/>
                <a:cs typeface="Manrope"/>
                <a:sym typeface="Manrope"/>
              </a:defRPr>
            </a:lvl5pPr>
            <a:lvl6pPr lvl="5" rtl="0">
              <a:spcBef>
                <a:spcPts val="0"/>
              </a:spcBef>
              <a:spcAft>
                <a:spcPts val="0"/>
              </a:spcAft>
              <a:buSzPts val="2000"/>
              <a:buFont typeface="Manrope"/>
              <a:buNone/>
              <a:defRPr sz="2000">
                <a:latin typeface="Manrope"/>
                <a:ea typeface="Manrope"/>
                <a:cs typeface="Manrope"/>
                <a:sym typeface="Manrope"/>
              </a:defRPr>
            </a:lvl6pPr>
            <a:lvl7pPr lvl="6" rtl="0">
              <a:spcBef>
                <a:spcPts val="0"/>
              </a:spcBef>
              <a:spcAft>
                <a:spcPts val="0"/>
              </a:spcAft>
              <a:buSzPts val="2000"/>
              <a:buFont typeface="Manrope"/>
              <a:buNone/>
              <a:defRPr sz="2000">
                <a:latin typeface="Manrope"/>
                <a:ea typeface="Manrope"/>
                <a:cs typeface="Manrope"/>
                <a:sym typeface="Manrope"/>
              </a:defRPr>
            </a:lvl7pPr>
            <a:lvl8pPr lvl="7" rtl="0">
              <a:spcBef>
                <a:spcPts val="0"/>
              </a:spcBef>
              <a:spcAft>
                <a:spcPts val="0"/>
              </a:spcAft>
              <a:buSzPts val="2000"/>
              <a:buFont typeface="Manrope"/>
              <a:buNone/>
              <a:defRPr sz="2000">
                <a:latin typeface="Manrope"/>
                <a:ea typeface="Manrope"/>
                <a:cs typeface="Manrope"/>
                <a:sym typeface="Manrope"/>
              </a:defRPr>
            </a:lvl8pPr>
            <a:lvl9pPr lvl="8" rtl="0">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50" name="Google Shape;50;p13"/>
          <p:cNvSpPr txBox="1">
            <a:spLocks noGrp="1"/>
          </p:cNvSpPr>
          <p:nvPr>
            <p:ph type="subTitle" idx="9"/>
          </p:nvPr>
        </p:nvSpPr>
        <p:spPr>
          <a:xfrm>
            <a:off x="1241388" y="4049825"/>
            <a:ext cx="2532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lvl1pPr>
            <a:lvl2pPr lvl="1" rtl="0">
              <a:spcBef>
                <a:spcPts val="0"/>
              </a:spcBef>
              <a:spcAft>
                <a:spcPts val="0"/>
              </a:spcAft>
              <a:buSzPts val="2000"/>
              <a:buFont typeface="Righteous"/>
              <a:buNone/>
              <a:defRPr sz="2000">
                <a:latin typeface="Righteous"/>
                <a:ea typeface="Righteous"/>
                <a:cs typeface="Righteous"/>
                <a:sym typeface="Righteous"/>
              </a:defRPr>
            </a:lvl2pPr>
            <a:lvl3pPr lvl="2" rtl="0">
              <a:spcBef>
                <a:spcPts val="0"/>
              </a:spcBef>
              <a:spcAft>
                <a:spcPts val="0"/>
              </a:spcAft>
              <a:buSzPts val="2000"/>
              <a:buFont typeface="Righteous"/>
              <a:buNone/>
              <a:defRPr sz="2000">
                <a:latin typeface="Righteous"/>
                <a:ea typeface="Righteous"/>
                <a:cs typeface="Righteous"/>
                <a:sym typeface="Righteous"/>
              </a:defRPr>
            </a:lvl3pPr>
            <a:lvl4pPr lvl="3" rtl="0">
              <a:spcBef>
                <a:spcPts val="0"/>
              </a:spcBef>
              <a:spcAft>
                <a:spcPts val="0"/>
              </a:spcAft>
              <a:buSzPts val="2000"/>
              <a:buFont typeface="Righteous"/>
              <a:buNone/>
              <a:defRPr sz="2000">
                <a:latin typeface="Righteous"/>
                <a:ea typeface="Righteous"/>
                <a:cs typeface="Righteous"/>
                <a:sym typeface="Righteous"/>
              </a:defRPr>
            </a:lvl4pPr>
            <a:lvl5pPr lvl="4" rtl="0">
              <a:spcBef>
                <a:spcPts val="0"/>
              </a:spcBef>
              <a:spcAft>
                <a:spcPts val="0"/>
              </a:spcAft>
              <a:buSzPts val="2000"/>
              <a:buFont typeface="Righteous"/>
              <a:buNone/>
              <a:defRPr sz="2000">
                <a:latin typeface="Righteous"/>
                <a:ea typeface="Righteous"/>
                <a:cs typeface="Righteous"/>
                <a:sym typeface="Righteous"/>
              </a:defRPr>
            </a:lvl5pPr>
            <a:lvl6pPr lvl="5" rtl="0">
              <a:spcBef>
                <a:spcPts val="0"/>
              </a:spcBef>
              <a:spcAft>
                <a:spcPts val="0"/>
              </a:spcAft>
              <a:buSzPts val="2000"/>
              <a:buFont typeface="Righteous"/>
              <a:buNone/>
              <a:defRPr sz="2000">
                <a:latin typeface="Righteous"/>
                <a:ea typeface="Righteous"/>
                <a:cs typeface="Righteous"/>
                <a:sym typeface="Righteous"/>
              </a:defRPr>
            </a:lvl6pPr>
            <a:lvl7pPr lvl="6" rtl="0">
              <a:spcBef>
                <a:spcPts val="0"/>
              </a:spcBef>
              <a:spcAft>
                <a:spcPts val="0"/>
              </a:spcAft>
              <a:buSzPts val="2000"/>
              <a:buFont typeface="Righteous"/>
              <a:buNone/>
              <a:defRPr sz="2000">
                <a:latin typeface="Righteous"/>
                <a:ea typeface="Righteous"/>
                <a:cs typeface="Righteous"/>
                <a:sym typeface="Righteous"/>
              </a:defRPr>
            </a:lvl7pPr>
            <a:lvl8pPr lvl="7" rtl="0">
              <a:spcBef>
                <a:spcPts val="0"/>
              </a:spcBef>
              <a:spcAft>
                <a:spcPts val="0"/>
              </a:spcAft>
              <a:buSzPts val="2000"/>
              <a:buFont typeface="Righteous"/>
              <a:buNone/>
              <a:defRPr sz="2000">
                <a:latin typeface="Righteous"/>
                <a:ea typeface="Righteous"/>
                <a:cs typeface="Righteous"/>
                <a:sym typeface="Righteous"/>
              </a:defRPr>
            </a:lvl8pPr>
            <a:lvl9pPr lvl="8" rtl="0">
              <a:spcBef>
                <a:spcPts val="0"/>
              </a:spcBef>
              <a:spcAft>
                <a:spcPts val="0"/>
              </a:spcAft>
              <a:buSzPts val="2000"/>
              <a:buFont typeface="Righteous"/>
              <a:buNone/>
              <a:defRPr sz="2000">
                <a:latin typeface="Righteous"/>
                <a:ea typeface="Righteous"/>
                <a:cs typeface="Righteous"/>
                <a:sym typeface="Righteous"/>
              </a:defRPr>
            </a:lvl9pPr>
          </a:lstStyle>
          <a:p>
            <a:endParaRPr/>
          </a:p>
        </p:txBody>
      </p:sp>
      <p:sp>
        <p:nvSpPr>
          <p:cNvPr id="51" name="Google Shape;51;p13"/>
          <p:cNvSpPr txBox="1">
            <a:spLocks noGrp="1"/>
          </p:cNvSpPr>
          <p:nvPr>
            <p:ph type="title" idx="13" hasCustomPrompt="1"/>
          </p:nvPr>
        </p:nvSpPr>
        <p:spPr>
          <a:xfrm>
            <a:off x="5864263" y="2977609"/>
            <a:ext cx="1544700" cy="594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0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52" name="Google Shape;52;p13"/>
          <p:cNvSpPr txBox="1">
            <a:spLocks noGrp="1"/>
          </p:cNvSpPr>
          <p:nvPr>
            <p:ph type="subTitle" idx="14"/>
          </p:nvPr>
        </p:nvSpPr>
        <p:spPr>
          <a:xfrm>
            <a:off x="5370613" y="3581475"/>
            <a:ext cx="2532000" cy="47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anrope"/>
              <a:buNone/>
              <a:defRPr sz="2300">
                <a:latin typeface="Manrope"/>
                <a:ea typeface="Manrope"/>
                <a:cs typeface="Manrope"/>
                <a:sym typeface="Manrope"/>
              </a:defRPr>
            </a:lvl1pPr>
            <a:lvl2pPr lvl="1" rtl="0">
              <a:spcBef>
                <a:spcPts val="0"/>
              </a:spcBef>
              <a:spcAft>
                <a:spcPts val="0"/>
              </a:spcAft>
              <a:buSzPts val="2000"/>
              <a:buFont typeface="Manrope"/>
              <a:buNone/>
              <a:defRPr sz="2000">
                <a:latin typeface="Manrope"/>
                <a:ea typeface="Manrope"/>
                <a:cs typeface="Manrope"/>
                <a:sym typeface="Manrope"/>
              </a:defRPr>
            </a:lvl2pPr>
            <a:lvl3pPr lvl="2" rtl="0">
              <a:spcBef>
                <a:spcPts val="0"/>
              </a:spcBef>
              <a:spcAft>
                <a:spcPts val="0"/>
              </a:spcAft>
              <a:buSzPts val="2000"/>
              <a:buFont typeface="Manrope"/>
              <a:buNone/>
              <a:defRPr sz="2000">
                <a:latin typeface="Manrope"/>
                <a:ea typeface="Manrope"/>
                <a:cs typeface="Manrope"/>
                <a:sym typeface="Manrope"/>
              </a:defRPr>
            </a:lvl3pPr>
            <a:lvl4pPr lvl="3" rtl="0">
              <a:spcBef>
                <a:spcPts val="0"/>
              </a:spcBef>
              <a:spcAft>
                <a:spcPts val="0"/>
              </a:spcAft>
              <a:buSzPts val="2000"/>
              <a:buFont typeface="Manrope"/>
              <a:buNone/>
              <a:defRPr sz="2000">
                <a:latin typeface="Manrope"/>
                <a:ea typeface="Manrope"/>
                <a:cs typeface="Manrope"/>
                <a:sym typeface="Manrope"/>
              </a:defRPr>
            </a:lvl4pPr>
            <a:lvl5pPr lvl="4" rtl="0">
              <a:spcBef>
                <a:spcPts val="0"/>
              </a:spcBef>
              <a:spcAft>
                <a:spcPts val="0"/>
              </a:spcAft>
              <a:buSzPts val="2000"/>
              <a:buFont typeface="Manrope"/>
              <a:buNone/>
              <a:defRPr sz="2000">
                <a:latin typeface="Manrope"/>
                <a:ea typeface="Manrope"/>
                <a:cs typeface="Manrope"/>
                <a:sym typeface="Manrope"/>
              </a:defRPr>
            </a:lvl5pPr>
            <a:lvl6pPr lvl="5" rtl="0">
              <a:spcBef>
                <a:spcPts val="0"/>
              </a:spcBef>
              <a:spcAft>
                <a:spcPts val="0"/>
              </a:spcAft>
              <a:buSzPts val="2000"/>
              <a:buFont typeface="Manrope"/>
              <a:buNone/>
              <a:defRPr sz="2000">
                <a:latin typeface="Manrope"/>
                <a:ea typeface="Manrope"/>
                <a:cs typeface="Manrope"/>
                <a:sym typeface="Manrope"/>
              </a:defRPr>
            </a:lvl6pPr>
            <a:lvl7pPr lvl="6" rtl="0">
              <a:spcBef>
                <a:spcPts val="0"/>
              </a:spcBef>
              <a:spcAft>
                <a:spcPts val="0"/>
              </a:spcAft>
              <a:buSzPts val="2000"/>
              <a:buFont typeface="Manrope"/>
              <a:buNone/>
              <a:defRPr sz="2000">
                <a:latin typeface="Manrope"/>
                <a:ea typeface="Manrope"/>
                <a:cs typeface="Manrope"/>
                <a:sym typeface="Manrope"/>
              </a:defRPr>
            </a:lvl7pPr>
            <a:lvl8pPr lvl="7" rtl="0">
              <a:spcBef>
                <a:spcPts val="0"/>
              </a:spcBef>
              <a:spcAft>
                <a:spcPts val="0"/>
              </a:spcAft>
              <a:buSzPts val="2000"/>
              <a:buFont typeface="Manrope"/>
              <a:buNone/>
              <a:defRPr sz="2000">
                <a:latin typeface="Manrope"/>
                <a:ea typeface="Manrope"/>
                <a:cs typeface="Manrope"/>
                <a:sym typeface="Manrope"/>
              </a:defRPr>
            </a:lvl8pPr>
            <a:lvl9pPr lvl="8" rtl="0">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53" name="Google Shape;53;p13"/>
          <p:cNvSpPr txBox="1">
            <a:spLocks noGrp="1"/>
          </p:cNvSpPr>
          <p:nvPr>
            <p:ph type="subTitle" idx="15"/>
          </p:nvPr>
        </p:nvSpPr>
        <p:spPr>
          <a:xfrm>
            <a:off x="5370688" y="4049825"/>
            <a:ext cx="2532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lvl1pPr>
            <a:lvl2pPr lvl="1" rtl="0">
              <a:spcBef>
                <a:spcPts val="0"/>
              </a:spcBef>
              <a:spcAft>
                <a:spcPts val="0"/>
              </a:spcAft>
              <a:buSzPts val="2000"/>
              <a:buFont typeface="Righteous"/>
              <a:buNone/>
              <a:defRPr sz="2000">
                <a:latin typeface="Righteous"/>
                <a:ea typeface="Righteous"/>
                <a:cs typeface="Righteous"/>
                <a:sym typeface="Righteous"/>
              </a:defRPr>
            </a:lvl2pPr>
            <a:lvl3pPr lvl="2" rtl="0">
              <a:spcBef>
                <a:spcPts val="0"/>
              </a:spcBef>
              <a:spcAft>
                <a:spcPts val="0"/>
              </a:spcAft>
              <a:buSzPts val="2000"/>
              <a:buFont typeface="Righteous"/>
              <a:buNone/>
              <a:defRPr sz="2000">
                <a:latin typeface="Righteous"/>
                <a:ea typeface="Righteous"/>
                <a:cs typeface="Righteous"/>
                <a:sym typeface="Righteous"/>
              </a:defRPr>
            </a:lvl3pPr>
            <a:lvl4pPr lvl="3" rtl="0">
              <a:spcBef>
                <a:spcPts val="0"/>
              </a:spcBef>
              <a:spcAft>
                <a:spcPts val="0"/>
              </a:spcAft>
              <a:buSzPts val="2000"/>
              <a:buFont typeface="Righteous"/>
              <a:buNone/>
              <a:defRPr sz="2000">
                <a:latin typeface="Righteous"/>
                <a:ea typeface="Righteous"/>
                <a:cs typeface="Righteous"/>
                <a:sym typeface="Righteous"/>
              </a:defRPr>
            </a:lvl4pPr>
            <a:lvl5pPr lvl="4" rtl="0">
              <a:spcBef>
                <a:spcPts val="0"/>
              </a:spcBef>
              <a:spcAft>
                <a:spcPts val="0"/>
              </a:spcAft>
              <a:buSzPts val="2000"/>
              <a:buFont typeface="Righteous"/>
              <a:buNone/>
              <a:defRPr sz="2000">
                <a:latin typeface="Righteous"/>
                <a:ea typeface="Righteous"/>
                <a:cs typeface="Righteous"/>
                <a:sym typeface="Righteous"/>
              </a:defRPr>
            </a:lvl5pPr>
            <a:lvl6pPr lvl="5" rtl="0">
              <a:spcBef>
                <a:spcPts val="0"/>
              </a:spcBef>
              <a:spcAft>
                <a:spcPts val="0"/>
              </a:spcAft>
              <a:buSzPts val="2000"/>
              <a:buFont typeface="Righteous"/>
              <a:buNone/>
              <a:defRPr sz="2000">
                <a:latin typeface="Righteous"/>
                <a:ea typeface="Righteous"/>
                <a:cs typeface="Righteous"/>
                <a:sym typeface="Righteous"/>
              </a:defRPr>
            </a:lvl6pPr>
            <a:lvl7pPr lvl="6" rtl="0">
              <a:spcBef>
                <a:spcPts val="0"/>
              </a:spcBef>
              <a:spcAft>
                <a:spcPts val="0"/>
              </a:spcAft>
              <a:buSzPts val="2000"/>
              <a:buFont typeface="Righteous"/>
              <a:buNone/>
              <a:defRPr sz="2000">
                <a:latin typeface="Righteous"/>
                <a:ea typeface="Righteous"/>
                <a:cs typeface="Righteous"/>
                <a:sym typeface="Righteous"/>
              </a:defRPr>
            </a:lvl7pPr>
            <a:lvl8pPr lvl="7" rtl="0">
              <a:spcBef>
                <a:spcPts val="0"/>
              </a:spcBef>
              <a:spcAft>
                <a:spcPts val="0"/>
              </a:spcAft>
              <a:buSzPts val="2000"/>
              <a:buFont typeface="Righteous"/>
              <a:buNone/>
              <a:defRPr sz="2000">
                <a:latin typeface="Righteous"/>
                <a:ea typeface="Righteous"/>
                <a:cs typeface="Righteous"/>
                <a:sym typeface="Righteous"/>
              </a:defRPr>
            </a:lvl8pPr>
            <a:lvl9pPr lvl="8" rtl="0">
              <a:spcBef>
                <a:spcPts val="0"/>
              </a:spcBef>
              <a:spcAft>
                <a:spcPts val="0"/>
              </a:spcAft>
              <a:buSzPts val="2000"/>
              <a:buFont typeface="Righteous"/>
              <a:buNone/>
              <a:defRPr sz="2000">
                <a:latin typeface="Righteous"/>
                <a:ea typeface="Righteous"/>
                <a:cs typeface="Righteous"/>
                <a:sym typeface="Righteous"/>
              </a:defRPr>
            </a:lvl9pPr>
          </a:lstStyle>
          <a:p>
            <a:endParaRPr/>
          </a:p>
        </p:txBody>
      </p:sp>
    </p:spTree>
    <p:extLst>
      <p:ext uri="{BB962C8B-B14F-4D97-AF65-F5344CB8AC3E}">
        <p14:creationId xmlns:p14="http://schemas.microsoft.com/office/powerpoint/2010/main" val="4192685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2637797" y="1264600"/>
            <a:ext cx="3868500" cy="1674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9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6" name="Google Shape;136;p24"/>
          <p:cNvSpPr txBox="1">
            <a:spLocks noGrp="1"/>
          </p:cNvSpPr>
          <p:nvPr>
            <p:ph type="subTitle" idx="1"/>
          </p:nvPr>
        </p:nvSpPr>
        <p:spPr>
          <a:xfrm>
            <a:off x="2637775" y="2937799"/>
            <a:ext cx="3868500" cy="94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3069659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4959475" y="3624193"/>
            <a:ext cx="3471300" cy="880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3100">
                <a:latin typeface="Manrope"/>
                <a:ea typeface="Manrope"/>
                <a:cs typeface="Manrope"/>
                <a:sym typeface="Manrope"/>
              </a:defRPr>
            </a:lvl1pPr>
          </a:lstStyle>
          <a:p>
            <a:endParaRPr/>
          </a:p>
        </p:txBody>
      </p:sp>
    </p:spTree>
    <p:extLst>
      <p:ext uri="{BB962C8B-B14F-4D97-AF65-F5344CB8AC3E}">
        <p14:creationId xmlns:p14="http://schemas.microsoft.com/office/powerpoint/2010/main" val="1409772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4443700" y="539500"/>
            <a:ext cx="3987600" cy="7614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3100"/>
              <a:buNone/>
              <a:defRPr sz="3100">
                <a:latin typeface="Manrope"/>
                <a:ea typeface="Manrope"/>
                <a:cs typeface="Manrope"/>
                <a:sym typeface="Manrop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42" name="Google Shape;142;p26"/>
          <p:cNvSpPr txBox="1">
            <a:spLocks noGrp="1"/>
          </p:cNvSpPr>
          <p:nvPr>
            <p:ph type="subTitle" idx="1"/>
          </p:nvPr>
        </p:nvSpPr>
        <p:spPr>
          <a:xfrm>
            <a:off x="4443700" y="1300900"/>
            <a:ext cx="3987600" cy="847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a:lvl1pPr>
            <a:lvl2pPr lvl="1" rtl="0">
              <a:spcBef>
                <a:spcPts val="0"/>
              </a:spcBef>
              <a:spcAft>
                <a:spcPts val="0"/>
              </a:spcAft>
              <a:buSzPts val="2000"/>
              <a:buFont typeface="Righteous"/>
              <a:buNone/>
              <a:defRPr sz="2000">
                <a:latin typeface="Righteous"/>
                <a:ea typeface="Righteous"/>
                <a:cs typeface="Righteous"/>
                <a:sym typeface="Righteous"/>
              </a:defRPr>
            </a:lvl2pPr>
            <a:lvl3pPr lvl="2" rtl="0">
              <a:spcBef>
                <a:spcPts val="0"/>
              </a:spcBef>
              <a:spcAft>
                <a:spcPts val="0"/>
              </a:spcAft>
              <a:buSzPts val="2000"/>
              <a:buFont typeface="Righteous"/>
              <a:buNone/>
              <a:defRPr sz="2000">
                <a:latin typeface="Righteous"/>
                <a:ea typeface="Righteous"/>
                <a:cs typeface="Righteous"/>
                <a:sym typeface="Righteous"/>
              </a:defRPr>
            </a:lvl3pPr>
            <a:lvl4pPr lvl="3" rtl="0">
              <a:spcBef>
                <a:spcPts val="0"/>
              </a:spcBef>
              <a:spcAft>
                <a:spcPts val="0"/>
              </a:spcAft>
              <a:buSzPts val="2000"/>
              <a:buFont typeface="Righteous"/>
              <a:buNone/>
              <a:defRPr sz="2000">
                <a:latin typeface="Righteous"/>
                <a:ea typeface="Righteous"/>
                <a:cs typeface="Righteous"/>
                <a:sym typeface="Righteous"/>
              </a:defRPr>
            </a:lvl4pPr>
            <a:lvl5pPr lvl="4" rtl="0">
              <a:spcBef>
                <a:spcPts val="0"/>
              </a:spcBef>
              <a:spcAft>
                <a:spcPts val="0"/>
              </a:spcAft>
              <a:buSzPts val="2000"/>
              <a:buFont typeface="Righteous"/>
              <a:buNone/>
              <a:defRPr sz="2000">
                <a:latin typeface="Righteous"/>
                <a:ea typeface="Righteous"/>
                <a:cs typeface="Righteous"/>
                <a:sym typeface="Righteous"/>
              </a:defRPr>
            </a:lvl5pPr>
            <a:lvl6pPr lvl="5" rtl="0">
              <a:spcBef>
                <a:spcPts val="0"/>
              </a:spcBef>
              <a:spcAft>
                <a:spcPts val="0"/>
              </a:spcAft>
              <a:buSzPts val="2000"/>
              <a:buFont typeface="Righteous"/>
              <a:buNone/>
              <a:defRPr sz="2000">
                <a:latin typeface="Righteous"/>
                <a:ea typeface="Righteous"/>
                <a:cs typeface="Righteous"/>
                <a:sym typeface="Righteous"/>
              </a:defRPr>
            </a:lvl6pPr>
            <a:lvl7pPr lvl="6" rtl="0">
              <a:spcBef>
                <a:spcPts val="0"/>
              </a:spcBef>
              <a:spcAft>
                <a:spcPts val="0"/>
              </a:spcAft>
              <a:buSzPts val="2000"/>
              <a:buFont typeface="Righteous"/>
              <a:buNone/>
              <a:defRPr sz="2000">
                <a:latin typeface="Righteous"/>
                <a:ea typeface="Righteous"/>
                <a:cs typeface="Righteous"/>
                <a:sym typeface="Righteous"/>
              </a:defRPr>
            </a:lvl7pPr>
            <a:lvl8pPr lvl="7" rtl="0">
              <a:spcBef>
                <a:spcPts val="0"/>
              </a:spcBef>
              <a:spcAft>
                <a:spcPts val="0"/>
              </a:spcAft>
              <a:buSzPts val="2000"/>
              <a:buFont typeface="Righteous"/>
              <a:buNone/>
              <a:defRPr sz="2000">
                <a:latin typeface="Righteous"/>
                <a:ea typeface="Righteous"/>
                <a:cs typeface="Righteous"/>
                <a:sym typeface="Righteous"/>
              </a:defRPr>
            </a:lvl8pPr>
            <a:lvl9pPr lvl="8" rtl="0">
              <a:spcBef>
                <a:spcPts val="0"/>
              </a:spcBef>
              <a:spcAft>
                <a:spcPts val="0"/>
              </a:spcAft>
              <a:buSzPts val="2000"/>
              <a:buFont typeface="Righteous"/>
              <a:buNone/>
              <a:defRPr sz="2000">
                <a:latin typeface="Righteous"/>
                <a:ea typeface="Righteous"/>
                <a:cs typeface="Righteous"/>
                <a:sym typeface="Righteous"/>
              </a:defRPr>
            </a:lvl9pPr>
          </a:lstStyle>
          <a:p>
            <a:endParaRPr/>
          </a:p>
        </p:txBody>
      </p:sp>
    </p:spTree>
    <p:extLst>
      <p:ext uri="{BB962C8B-B14F-4D97-AF65-F5344CB8AC3E}">
        <p14:creationId xmlns:p14="http://schemas.microsoft.com/office/powerpoint/2010/main" val="15151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577E4-AF1A-4C6C-BC26-8F385E90B310}"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2197A-3BAA-47DD-B02C-94D09FB4FF16}" type="slidenum">
              <a:rPr lang="en-IN" smtClean="0"/>
              <a:t>‹#›</a:t>
            </a:fld>
            <a:endParaRPr lang="en-IN"/>
          </a:p>
        </p:txBody>
      </p:sp>
    </p:spTree>
    <p:extLst>
      <p:ext uri="{BB962C8B-B14F-4D97-AF65-F5344CB8AC3E}">
        <p14:creationId xmlns:p14="http://schemas.microsoft.com/office/powerpoint/2010/main" val="12652061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880181"/>
            <a:ext cx="7475220" cy="2194560"/>
          </a:xfrm>
        </p:spPr>
        <p:txBody>
          <a:bodyPr anchor="b">
            <a:noAutofit/>
          </a:bodyPr>
          <a:lstStyle>
            <a:lvl1pPr marL="0" algn="ctr" defTabSz="685800" rtl="0" eaLnBrk="1" latinLnBrk="0" hangingPunct="1">
              <a:lnSpc>
                <a:spcPct val="85000"/>
              </a:lnSpc>
              <a:spcBef>
                <a:spcPct val="0"/>
              </a:spcBef>
              <a:buNone/>
              <a:defRPr kumimoji="0" lang="en-US" sz="54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282446" y="3115890"/>
            <a:ext cx="6576822" cy="1022855"/>
          </a:xfrm>
        </p:spPr>
        <p:txBody>
          <a:bodyPr anchor="t">
            <a:normAutofit/>
          </a:bodyPr>
          <a:lstStyle>
            <a:lvl1pPr marL="0" indent="0" algn="ctr">
              <a:buNone/>
              <a:defRPr sz="165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6577E4-AF1A-4C6C-BC26-8F385E90B310}"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2197A-3BAA-47DD-B02C-94D09FB4FF16}" type="slidenum">
              <a:rPr lang="en-IN" smtClean="0"/>
              <a:t>‹#›</a:t>
            </a:fld>
            <a:endParaRPr lang="en-IN"/>
          </a:p>
        </p:txBody>
      </p:sp>
      <p:cxnSp>
        <p:nvCxnSpPr>
          <p:cNvPr id="7" name="Straight Connector 6"/>
          <p:cNvCxnSpPr/>
          <p:nvPr/>
        </p:nvCxnSpPr>
        <p:spPr>
          <a:xfrm>
            <a:off x="1485900" y="3015306"/>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3447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1543049"/>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1543050"/>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6577E4-AF1A-4C6C-BC26-8F385E90B310}"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C2197A-3BAA-47DD-B02C-94D09FB4FF16}" type="slidenum">
              <a:rPr lang="en-IN" smtClean="0"/>
              <a:t>‹#›</a:t>
            </a:fld>
            <a:endParaRPr lang="en-IN"/>
          </a:p>
        </p:txBody>
      </p:sp>
    </p:spTree>
    <p:extLst>
      <p:ext uri="{BB962C8B-B14F-4D97-AF65-F5344CB8AC3E}">
        <p14:creationId xmlns:p14="http://schemas.microsoft.com/office/powerpoint/2010/main" val="39591282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1501133"/>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04111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499274"/>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03949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6577E4-AF1A-4C6C-BC26-8F385E90B310}" type="datetimeFigureOut">
              <a:rPr lang="en-IN" smtClean="0"/>
              <a:t>17-10-2024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C2197A-3BAA-47DD-B02C-94D09FB4FF16}" type="slidenum">
              <a:rPr lang="en-IN" smtClean="0"/>
              <a:t>‹#›</a:t>
            </a:fld>
            <a:endParaRPr lang="en-IN"/>
          </a:p>
        </p:txBody>
      </p:sp>
    </p:spTree>
    <p:extLst>
      <p:ext uri="{BB962C8B-B14F-4D97-AF65-F5344CB8AC3E}">
        <p14:creationId xmlns:p14="http://schemas.microsoft.com/office/powerpoint/2010/main" val="41860273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6577E4-AF1A-4C6C-BC26-8F385E90B310}" type="datetimeFigureOut">
              <a:rPr lang="en-IN" smtClean="0"/>
              <a:t>17-10-2024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C2197A-3BAA-47DD-B02C-94D09FB4FF16}" type="slidenum">
              <a:rPr lang="en-IN" smtClean="0"/>
              <a:t>‹#›</a:t>
            </a:fld>
            <a:endParaRPr lang="en-IN"/>
          </a:p>
        </p:txBody>
      </p:sp>
    </p:spTree>
    <p:extLst>
      <p:ext uri="{BB962C8B-B14F-4D97-AF65-F5344CB8AC3E}">
        <p14:creationId xmlns:p14="http://schemas.microsoft.com/office/powerpoint/2010/main" val="33784124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577E4-AF1A-4C6C-BC26-8F385E90B310}" type="datetimeFigureOut">
              <a:rPr lang="en-IN" smtClean="0"/>
              <a:t>17-10-2024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C2197A-3BAA-47DD-B02C-94D09FB4FF16}" type="slidenum">
              <a:rPr lang="en-IN" smtClean="0"/>
              <a:t>‹#›</a:t>
            </a:fld>
            <a:endParaRPr lang="en-IN"/>
          </a:p>
        </p:txBody>
      </p:sp>
    </p:spTree>
    <p:extLst>
      <p:ext uri="{BB962C8B-B14F-4D97-AF65-F5344CB8AC3E}">
        <p14:creationId xmlns:p14="http://schemas.microsoft.com/office/powerpoint/2010/main" val="44931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389119" y="822960"/>
            <a:ext cx="3909060" cy="34975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125980"/>
            <a:ext cx="2948940" cy="226314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06577E4-AF1A-4C6C-BC26-8F385E90B310}"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C2197A-3BAA-47DD-B02C-94D09FB4FF16}" type="slidenum">
              <a:rPr lang="en-IN" smtClean="0"/>
              <a:t>‹#›</a:t>
            </a:fld>
            <a:endParaRPr lang="en-IN"/>
          </a:p>
        </p:txBody>
      </p:sp>
    </p:spTree>
    <p:extLst>
      <p:ext uri="{BB962C8B-B14F-4D97-AF65-F5344CB8AC3E}">
        <p14:creationId xmlns:p14="http://schemas.microsoft.com/office/powerpoint/2010/main" val="321225281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59936" y="802385"/>
            <a:ext cx="4574286" cy="3600450"/>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125980"/>
            <a:ext cx="2948940" cy="216027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06577E4-AF1A-4C6C-BC26-8F385E90B310}"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C2197A-3BAA-47DD-B02C-94D09FB4FF16}" type="slidenum">
              <a:rPr lang="en-IN" smtClean="0"/>
              <a:t>‹#›</a:t>
            </a:fld>
            <a:endParaRPr lang="en-IN"/>
          </a:p>
        </p:txBody>
      </p:sp>
    </p:spTree>
    <p:extLst>
      <p:ext uri="{BB962C8B-B14F-4D97-AF65-F5344CB8AC3E}">
        <p14:creationId xmlns:p14="http://schemas.microsoft.com/office/powerpoint/2010/main" val="34286372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457200"/>
            <a:ext cx="7406640" cy="101727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1543050"/>
            <a:ext cx="7404653" cy="3028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4667871"/>
            <a:ext cx="1746806" cy="273844"/>
          </a:xfrm>
          <a:prstGeom prst="rect">
            <a:avLst/>
          </a:prstGeom>
        </p:spPr>
        <p:txBody>
          <a:bodyPr vert="horz" lIns="91440" tIns="45720" rIns="91440" bIns="45720" rtlCol="0" anchor="ctr"/>
          <a:lstStyle>
            <a:lvl1pPr algn="l">
              <a:defRPr sz="900">
                <a:solidFill>
                  <a:schemeClr val="accent1"/>
                </a:solidFill>
              </a:defRPr>
            </a:lvl1pPr>
          </a:lstStyle>
          <a:p>
            <a:fld id="{806577E4-AF1A-4C6C-BC26-8F385E90B310}" type="datetimeFigureOut">
              <a:rPr lang="en-IN" smtClean="0"/>
              <a:t>17-10-2024</a:t>
            </a:fld>
            <a:endParaRPr lang="en-IN"/>
          </a:p>
        </p:txBody>
      </p:sp>
      <p:sp>
        <p:nvSpPr>
          <p:cNvPr id="5" name="Footer Placeholder 4"/>
          <p:cNvSpPr>
            <a:spLocks noGrp="1"/>
          </p:cNvSpPr>
          <p:nvPr>
            <p:ph type="ftr" sz="quarter" idx="3"/>
          </p:nvPr>
        </p:nvSpPr>
        <p:spPr>
          <a:xfrm>
            <a:off x="2961861" y="4667871"/>
            <a:ext cx="3538331" cy="273844"/>
          </a:xfrm>
          <a:prstGeom prst="rect">
            <a:avLst/>
          </a:prstGeom>
        </p:spPr>
        <p:txBody>
          <a:bodyPr vert="horz" lIns="91440" tIns="45720" rIns="91440" bIns="45720" rtlCol="0" anchor="ctr"/>
          <a:lstStyle>
            <a:lvl1pPr algn="ctr">
              <a:defRPr sz="900">
                <a:solidFill>
                  <a:schemeClr val="accent1"/>
                </a:solidFill>
              </a:defRPr>
            </a:lvl1pPr>
          </a:lstStyle>
          <a:p>
            <a:endParaRPr lang="en-IN"/>
          </a:p>
        </p:txBody>
      </p:sp>
      <p:sp>
        <p:nvSpPr>
          <p:cNvPr id="6" name="Slide Number Placeholder 5"/>
          <p:cNvSpPr>
            <a:spLocks noGrp="1"/>
          </p:cNvSpPr>
          <p:nvPr>
            <p:ph type="sldNum" sz="quarter" idx="4"/>
          </p:nvPr>
        </p:nvSpPr>
        <p:spPr>
          <a:xfrm>
            <a:off x="6997148" y="4667871"/>
            <a:ext cx="1279663" cy="273844"/>
          </a:xfrm>
          <a:prstGeom prst="rect">
            <a:avLst/>
          </a:prstGeom>
        </p:spPr>
        <p:txBody>
          <a:bodyPr vert="horz" lIns="91440" tIns="45720" rIns="91440" bIns="45720" rtlCol="0" anchor="ctr"/>
          <a:lstStyle>
            <a:lvl1pPr algn="r">
              <a:defRPr sz="900">
                <a:solidFill>
                  <a:schemeClr val="accent1"/>
                </a:solidFill>
              </a:defRPr>
            </a:lvl1pPr>
          </a:lstStyle>
          <a:p>
            <a:fld id="{3AC2197A-3BAA-47DD-B02C-94D09FB4FF16}" type="slidenum">
              <a:rPr lang="en-IN" smtClean="0"/>
              <a:t>‹#›</a:t>
            </a:fld>
            <a:endParaRPr lang="en-IN"/>
          </a:p>
        </p:txBody>
      </p:sp>
    </p:spTree>
    <p:extLst>
      <p:ext uri="{BB962C8B-B14F-4D97-AF65-F5344CB8AC3E}">
        <p14:creationId xmlns:p14="http://schemas.microsoft.com/office/powerpoint/2010/main" val="2591872795"/>
      </p:ext>
    </p:extLst>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 id="2147484117" r:id="rId12"/>
    <p:sldLayoutId id="2147484118" r:id="rId13"/>
    <p:sldLayoutId id="2147484119" r:id="rId14"/>
    <p:sldLayoutId id="2147484120" r:id="rId15"/>
    <p:sldLayoutId id="2147484121" r:id="rId16"/>
    <p:sldLayoutId id="2147484122" r:id="rId17"/>
    <p:sldLayoutId id="2147484123" r:id="rId18"/>
  </p:sldLayoutIdLst>
  <p:hf sldNum="0" hdr="0" ftr="0" dt="0"/>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2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5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2" name="TextBox 1">
            <a:extLst>
              <a:ext uri="{FF2B5EF4-FFF2-40B4-BE49-F238E27FC236}">
                <a16:creationId xmlns:a16="http://schemas.microsoft.com/office/drawing/2014/main" id="{A99AF75E-2688-56E4-EED0-006D137480EB}"/>
              </a:ext>
            </a:extLst>
          </p:cNvPr>
          <p:cNvSpPr txBox="1"/>
          <p:nvPr/>
        </p:nvSpPr>
        <p:spPr>
          <a:xfrm>
            <a:off x="302332" y="3684882"/>
            <a:ext cx="2376017" cy="1200329"/>
          </a:xfrm>
          <a:prstGeom prst="rect">
            <a:avLst/>
          </a:prstGeom>
          <a:noFill/>
          <a:ln w="28575">
            <a:solidFill>
              <a:schemeClr val="tx2"/>
            </a:solidFill>
          </a:ln>
        </p:spPr>
        <p:txBody>
          <a:bodyPr wrap="square" rtlCol="0">
            <a:spAutoFit/>
          </a:bodyPr>
          <a:lstStyle/>
          <a:p>
            <a:r>
              <a:rPr lang="en-IN" b="1" dirty="0">
                <a:ln>
                  <a:solidFill>
                    <a:schemeClr val="accent5"/>
                  </a:solidFill>
                </a:ln>
                <a:solidFill>
                  <a:srgbClr val="FFC000"/>
                </a:solidFill>
                <a:latin typeface="Algerian" panose="04020705040A02060702" pitchFamily="82" charset="0"/>
                <a:cs typeface="Arial" panose="020B0604020202020204" pitchFamily="34" charset="0"/>
              </a:rPr>
              <a:t>BY</a:t>
            </a:r>
          </a:p>
          <a:p>
            <a:endParaRPr lang="en-IN" b="1" u="sng" dirty="0">
              <a:ln>
                <a:solidFill>
                  <a:schemeClr val="accent5"/>
                </a:solidFill>
              </a:ln>
              <a:solidFill>
                <a:srgbClr val="FFC000"/>
              </a:solidFill>
              <a:latin typeface="Algerian" panose="04020705040A02060702" pitchFamily="82" charset="0"/>
              <a:cs typeface="Arial" panose="020B0604020202020204" pitchFamily="34" charset="0"/>
            </a:endParaRPr>
          </a:p>
          <a:p>
            <a:r>
              <a:rPr lang="en-IN" b="1" dirty="0">
                <a:ln>
                  <a:solidFill>
                    <a:schemeClr val="accent5"/>
                  </a:solidFill>
                </a:ln>
                <a:solidFill>
                  <a:srgbClr val="FFC000"/>
                </a:solidFill>
                <a:latin typeface="Algerian" panose="04020705040A02060702" pitchFamily="82" charset="0"/>
                <a:cs typeface="Arial" panose="020B0604020202020204" pitchFamily="34" charset="0"/>
              </a:rPr>
              <a:t>DEVIKA NITHIAN N H</a:t>
            </a:r>
          </a:p>
          <a:p>
            <a:r>
              <a:rPr lang="en-IN" b="1" dirty="0">
                <a:ln>
                  <a:solidFill>
                    <a:schemeClr val="accent5"/>
                  </a:solidFill>
                </a:ln>
                <a:solidFill>
                  <a:srgbClr val="FFC000"/>
                </a:solidFill>
                <a:latin typeface="Algerian" panose="04020705040A02060702" pitchFamily="82" charset="0"/>
                <a:cs typeface="Arial" panose="020B0604020202020204" pitchFamily="34" charset="0"/>
              </a:rPr>
              <a:t>17 OCT 24</a:t>
            </a:r>
          </a:p>
        </p:txBody>
      </p:sp>
      <p:sp>
        <p:nvSpPr>
          <p:cNvPr id="4" name="TextBox 3">
            <a:extLst>
              <a:ext uri="{FF2B5EF4-FFF2-40B4-BE49-F238E27FC236}">
                <a16:creationId xmlns:a16="http://schemas.microsoft.com/office/drawing/2014/main" id="{A058E94E-341E-BF13-257B-119164AB496C}"/>
              </a:ext>
            </a:extLst>
          </p:cNvPr>
          <p:cNvSpPr txBox="1"/>
          <p:nvPr/>
        </p:nvSpPr>
        <p:spPr>
          <a:xfrm>
            <a:off x="1258111" y="1032106"/>
            <a:ext cx="5434519" cy="1200329"/>
          </a:xfrm>
          <a:prstGeom prst="rect">
            <a:avLst/>
          </a:prstGeom>
          <a:noFill/>
        </p:spPr>
        <p:txBody>
          <a:bodyPr wrap="square" rtlCol="0">
            <a:spAutoFit/>
          </a:bodyPr>
          <a:lstStyle/>
          <a:p>
            <a:r>
              <a:rPr lang="en-IN" sz="3600" dirty="0"/>
              <a:t>AMAZON ECOMMERCE </a:t>
            </a:r>
          </a:p>
          <a:p>
            <a:r>
              <a:rPr lang="en-IN" sz="3600" dirty="0"/>
              <a:t>DATA ANALYSIS</a:t>
            </a:r>
          </a:p>
        </p:txBody>
      </p:sp>
      <p:pic>
        <p:nvPicPr>
          <p:cNvPr id="5" name="Picture 4">
            <a:extLst>
              <a:ext uri="{FF2B5EF4-FFF2-40B4-BE49-F238E27FC236}">
                <a16:creationId xmlns:a16="http://schemas.microsoft.com/office/drawing/2014/main" id="{92C6EB8A-88A6-73CA-729C-2D5758A9FADA}"/>
              </a:ext>
            </a:extLst>
          </p:cNvPr>
          <p:cNvPicPr>
            <a:picLocks noChangeAspect="1"/>
          </p:cNvPicPr>
          <p:nvPr/>
        </p:nvPicPr>
        <p:blipFill>
          <a:blip r:embed="rId3"/>
          <a:srcRect l="-1666" t="1617" r="1666" b="-1617"/>
          <a:stretch/>
        </p:blipFill>
        <p:spPr>
          <a:xfrm>
            <a:off x="5933873" y="844037"/>
            <a:ext cx="2813784" cy="2654941"/>
          </a:xfrm>
          <a:prstGeom prst="flowChartConnector">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DF8910-E1FE-DCAA-459F-F569DCAA3C5C}"/>
              </a:ext>
            </a:extLst>
          </p:cNvPr>
          <p:cNvSpPr txBox="1"/>
          <p:nvPr/>
        </p:nvSpPr>
        <p:spPr>
          <a:xfrm>
            <a:off x="-603116" y="213547"/>
            <a:ext cx="7036341" cy="6448432"/>
          </a:xfrm>
          <a:prstGeom prst="rect">
            <a:avLst/>
          </a:prstGeom>
          <a:noFill/>
        </p:spPr>
        <p:txBody>
          <a:bodyPr wrap="square">
            <a:spAutoFit/>
          </a:bodyPr>
          <a:lstStyle/>
          <a:p>
            <a:pPr marL="1200150" lvl="2" indent="-285750" algn="just">
              <a:lnSpc>
                <a:spcPct val="150000"/>
              </a:lnSpc>
              <a:spcBef>
                <a:spcPts val="1000"/>
              </a:spcBef>
              <a:spcAft>
                <a:spcPts val="0"/>
              </a:spcAft>
              <a:buClr>
                <a:schemeClr val="bg2">
                  <a:lumMod val="50000"/>
                </a:schemeClr>
              </a:buClr>
              <a:buFont typeface="Arial" panose="020B0604020202020204" pitchFamily="34" charset="0"/>
              <a:buChar char="•"/>
            </a:pPr>
            <a:r>
              <a:rPr lang="en-GB" sz="1400" dirty="0">
                <a:effectLst/>
                <a:latin typeface="Arial" panose="020B0604020202020204" pitchFamily="34" charset="0"/>
                <a:ea typeface="Arial" panose="020B0604020202020204" pitchFamily="34" charset="0"/>
                <a:cs typeface="Arial" panose="020B0604020202020204" pitchFamily="34" charset="0"/>
              </a:rPr>
              <a:t>High Customer Value: All customers in the provided dataset have a Composite Score of 5726.3, indicating that they are all considered high-value customers based on the given criteria. This suggests that the company has a strong customer base with a high level of engagement and spending</a:t>
            </a:r>
            <a:r>
              <a:rPr lang="en-GB" sz="1800" dirty="0">
                <a:effectLst/>
                <a:latin typeface="Times New Roman" panose="02020603050405020304" pitchFamily="18" charset="0"/>
                <a:ea typeface="Arial" panose="020B0604020202020204" pitchFamily="34" charset="0"/>
              </a:rPr>
              <a:t>.</a:t>
            </a:r>
          </a:p>
          <a:p>
            <a:pPr marL="1200150" lvl="2" indent="-285750" algn="just">
              <a:lnSpc>
                <a:spcPct val="150000"/>
              </a:lnSpc>
              <a:spcBef>
                <a:spcPts val="1000"/>
              </a:spcBef>
              <a:buClr>
                <a:schemeClr val="bg2">
                  <a:lumMod val="75000"/>
                </a:schemeClr>
              </a:buClr>
              <a:buFont typeface="Arial" panose="020B0604020202020204" pitchFamily="34" charset="0"/>
              <a:buChar char="•"/>
            </a:pPr>
            <a:r>
              <a:rPr lang="en-GB" sz="1400" dirty="0">
                <a:effectLst/>
                <a:latin typeface="Arial" panose="020B0604020202020204" pitchFamily="34" charset="0"/>
                <a:ea typeface="Arial" panose="020B0604020202020204" pitchFamily="34" charset="0"/>
                <a:cs typeface="Arial" panose="020B0604020202020204" pitchFamily="34" charset="0"/>
              </a:rPr>
              <a:t>The month-over-month growth rate has varied over the period. There have been months with positive growth, indicating increased sales compared to the previous month, as well as months with negative growth, indicating a decline in sales.</a:t>
            </a:r>
          </a:p>
          <a:p>
            <a:pPr marL="1200150" lvl="2" indent="-285750" algn="just">
              <a:lnSpc>
                <a:spcPct val="150000"/>
              </a:lnSpc>
              <a:spcBef>
                <a:spcPts val="1000"/>
              </a:spcBef>
              <a:buClr>
                <a:schemeClr val="bg2">
                  <a:lumMod val="75000"/>
                </a:schemeClr>
              </a:buClr>
              <a:buFont typeface="Arial" panose="020B0604020202020204" pitchFamily="34" charset="0"/>
              <a:buChar char="•"/>
            </a:pPr>
            <a:r>
              <a:rPr lang="en-US" sz="1400" dirty="0">
                <a:effectLst/>
                <a:latin typeface="Arial" panose="020B0604020202020204" pitchFamily="34" charset="0"/>
                <a:ea typeface="Arial" panose="020B0604020202020204" pitchFamily="34" charset="0"/>
                <a:cs typeface="Arial" panose="020B0604020202020204" pitchFamily="34" charset="0"/>
              </a:rPr>
              <a:t>Based on the data, there are no customers who have generated revenue more than 30% higher than the average revenue. This could indicate that the company's customer base is relatively homogeneous in terms of spending patterns, or it might be due to a limited dataset.</a:t>
            </a:r>
          </a:p>
          <a:p>
            <a:pPr marL="1200150" lvl="2" indent="-285750" algn="just">
              <a:lnSpc>
                <a:spcPct val="150000"/>
              </a:lnSpc>
              <a:spcBef>
                <a:spcPts val="1000"/>
              </a:spcBef>
              <a:buClr>
                <a:schemeClr val="bg2">
                  <a:lumMod val="75000"/>
                </a:schemeClr>
              </a:buClr>
              <a:buFont typeface="Arial" panose="020B0604020202020204" pitchFamily="34" charset="0"/>
              <a:buChar char="•"/>
            </a:pPr>
            <a:endParaRPr lang="en-US" sz="1400" dirty="0">
              <a:effectLst/>
              <a:latin typeface="Arial" panose="020B0604020202020204" pitchFamily="34" charset="0"/>
              <a:ea typeface="Arial" panose="020B0604020202020204" pitchFamily="34" charset="0"/>
              <a:cs typeface="Arial" panose="020B0604020202020204" pitchFamily="34" charset="0"/>
            </a:endParaRPr>
          </a:p>
          <a:p>
            <a:pPr marL="1200150" lvl="2" indent="-285750" algn="just">
              <a:lnSpc>
                <a:spcPct val="150000"/>
              </a:lnSpc>
              <a:spcBef>
                <a:spcPts val="1000"/>
              </a:spcBef>
              <a:buClr>
                <a:schemeClr val="bg2">
                  <a:lumMod val="75000"/>
                </a:schemeClr>
              </a:buClr>
              <a:buFont typeface="Arial" panose="020B0604020202020204" pitchFamily="34" charset="0"/>
              <a:buChar char="•"/>
            </a:pPr>
            <a:endParaRPr lang="en-GB" sz="1400" dirty="0">
              <a:effectLst/>
              <a:latin typeface="Arial" panose="020B0604020202020204" pitchFamily="34" charset="0"/>
              <a:ea typeface="Arial" panose="020B0604020202020204" pitchFamily="34" charset="0"/>
              <a:cs typeface="Arial" panose="020B0604020202020204" pitchFamily="34" charset="0"/>
            </a:endParaRPr>
          </a:p>
          <a:p>
            <a:pPr lvl="0" algn="just">
              <a:lnSpc>
                <a:spcPct val="150000"/>
              </a:lnSpc>
              <a:spcBef>
                <a:spcPts val="1000"/>
              </a:spcBef>
              <a:spcAft>
                <a:spcPts val="0"/>
              </a:spcAft>
              <a:buClr>
                <a:schemeClr val="bg2">
                  <a:lumMod val="75000"/>
                </a:schemeClr>
              </a:buClr>
              <a:tabLst>
                <a:tab pos="914400" algn="l"/>
              </a:tabLst>
            </a:pPr>
            <a:endParaRPr lang="en-IN" sz="1400" dirty="0">
              <a:effectLst/>
              <a:latin typeface="Arial" panose="020B0604020202020204" pitchFamily="34" charset="0"/>
              <a:ea typeface="Arial" panose="020B0604020202020204" pitchFamily="34" charset="0"/>
              <a:cs typeface="Arial" panose="020B0604020202020204" pitchFamily="34" charset="0"/>
            </a:endParaRPr>
          </a:p>
          <a:p>
            <a:pPr lvl="2" algn="just">
              <a:lnSpc>
                <a:spcPct val="150000"/>
              </a:lnSpc>
              <a:spcBef>
                <a:spcPts val="1000"/>
              </a:spcBef>
              <a:spcAft>
                <a:spcPts val="0"/>
              </a:spcAft>
            </a:pPr>
            <a:endParaRPr lang="en-IN" sz="1600" dirty="0">
              <a:effectLst/>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FC46F674-2736-B682-BD7B-012542843B37}"/>
              </a:ext>
            </a:extLst>
          </p:cNvPr>
          <p:cNvPicPr>
            <a:picLocks noChangeAspect="1"/>
          </p:cNvPicPr>
          <p:nvPr/>
        </p:nvPicPr>
        <p:blipFill>
          <a:blip r:embed="rId2"/>
          <a:stretch>
            <a:fillRect/>
          </a:stretch>
        </p:blipFill>
        <p:spPr>
          <a:xfrm>
            <a:off x="6597394" y="1725039"/>
            <a:ext cx="2273566" cy="1958502"/>
          </a:xfrm>
          <a:prstGeom prst="rect">
            <a:avLst/>
          </a:prstGeom>
        </p:spPr>
      </p:pic>
    </p:spTree>
    <p:extLst>
      <p:ext uri="{BB962C8B-B14F-4D97-AF65-F5344CB8AC3E}">
        <p14:creationId xmlns:p14="http://schemas.microsoft.com/office/powerpoint/2010/main" val="3428288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59B7FE-1FB9-C6A5-84CA-1431739A32F0}"/>
              </a:ext>
            </a:extLst>
          </p:cNvPr>
          <p:cNvSpPr txBox="1"/>
          <p:nvPr/>
        </p:nvSpPr>
        <p:spPr>
          <a:xfrm>
            <a:off x="129797" y="186481"/>
            <a:ext cx="4442203" cy="4770537"/>
          </a:xfrm>
          <a:prstGeom prst="rect">
            <a:avLst/>
          </a:prstGeom>
          <a:noFill/>
        </p:spPr>
        <p:txBody>
          <a:bodyPr wrap="square">
            <a:spAutoFit/>
          </a:bodyPr>
          <a:lstStyle/>
          <a:p>
            <a:pPr algn="just"/>
            <a:r>
              <a:rPr lang="en-IN" sz="1600" b="1" dirty="0">
                <a:solidFill>
                  <a:schemeClr val="accent3"/>
                </a:solidFill>
                <a:latin typeface="Arial" panose="020B0604020202020204" pitchFamily="34" charset="0"/>
                <a:cs typeface="Arial" panose="020B0604020202020204" pitchFamily="34" charset="0"/>
              </a:rPr>
              <a:t>Genre Performance &amp; Inactive Customers</a:t>
            </a:r>
            <a:endParaRPr lang="en-IN" sz="1600" dirty="0">
              <a:solidFill>
                <a:schemeClr val="accent3"/>
              </a:solidFill>
              <a:latin typeface="Arial" panose="020B0604020202020204" pitchFamily="34" charset="0"/>
              <a:cs typeface="Arial" panose="020B0604020202020204" pitchFamily="34" charset="0"/>
            </a:endParaRPr>
          </a:p>
          <a:p>
            <a:pPr marL="285750" indent="-285750" algn="just">
              <a:buClr>
                <a:schemeClr val="accent3"/>
              </a:buClr>
              <a:buFont typeface="Wingdings" panose="05000000000000000000" pitchFamily="2" charset="2"/>
              <a:buChar char="Ø"/>
            </a:pPr>
            <a:r>
              <a:rPr lang="en-IN" sz="1600" b="1" dirty="0">
                <a:latin typeface="Arial" panose="020B0604020202020204" pitchFamily="34" charset="0"/>
                <a:cs typeface="Arial" panose="020B0604020202020204" pitchFamily="34" charset="0"/>
              </a:rPr>
              <a:t>Genre Sales Performance (USA):</a:t>
            </a:r>
            <a:endParaRPr lang="en-IN" sz="1600" dirty="0">
              <a:latin typeface="Arial" panose="020B0604020202020204" pitchFamily="34" charset="0"/>
              <a:cs typeface="Arial" panose="020B0604020202020204" pitchFamily="34" charset="0"/>
            </a:endParaRPr>
          </a:p>
          <a:p>
            <a:pPr marL="742950" lvl="1" indent="-285750" algn="just">
              <a:buClr>
                <a:schemeClr val="accent3"/>
              </a:buClr>
              <a:buFont typeface="Arial" panose="020B0604020202020204" pitchFamily="34" charset="0"/>
              <a:buChar char="•"/>
            </a:pPr>
            <a:r>
              <a:rPr lang="en-IN" sz="1600" dirty="0">
                <a:latin typeface="Arial" panose="020B0604020202020204" pitchFamily="34" charset="0"/>
                <a:cs typeface="Arial" panose="020B0604020202020204" pitchFamily="34" charset="0"/>
              </a:rPr>
              <a:t>Rock dominates (53.38%), followed by Alternative &amp; Punk (12.37%) and Metal (11.80%).</a:t>
            </a:r>
          </a:p>
          <a:p>
            <a:pPr marL="742950" lvl="1" indent="-285750" algn="just">
              <a:buClr>
                <a:schemeClr val="accent3"/>
              </a:buClr>
              <a:buFont typeface="Arial" panose="020B0604020202020204" pitchFamily="34" charset="0"/>
              <a:buChar char="•"/>
            </a:pPr>
            <a:r>
              <a:rPr lang="en-IN" sz="1600" dirty="0">
                <a:latin typeface="Arial" panose="020B0604020202020204" pitchFamily="34" charset="0"/>
                <a:cs typeface="Arial" panose="020B0604020202020204" pitchFamily="34" charset="0"/>
              </a:rPr>
              <a:t>Mid-tier genres (R&amp;B/Soul, Blues, Alternative) show potential for niche marketing.</a:t>
            </a:r>
          </a:p>
          <a:p>
            <a:pPr marL="742950" lvl="1" indent="-285750" algn="just">
              <a:buClr>
                <a:schemeClr val="accent3"/>
              </a:buClr>
              <a:buFont typeface="Arial" panose="020B0604020202020204" pitchFamily="34" charset="0"/>
              <a:buChar char="•"/>
            </a:pPr>
            <a:r>
              <a:rPr lang="en-IN" sz="1600" dirty="0">
                <a:latin typeface="Arial" panose="020B0604020202020204" pitchFamily="34" charset="0"/>
                <a:cs typeface="Arial" panose="020B0604020202020204" pitchFamily="34" charset="0"/>
              </a:rPr>
              <a:t>Low sales in Jazz, Classical, Reggae, and Electronica/Dance suggest niche audiences.</a:t>
            </a:r>
          </a:p>
          <a:p>
            <a:pPr marL="285750" indent="-285750" algn="just">
              <a:buClr>
                <a:schemeClr val="accent3"/>
              </a:buClr>
              <a:buFont typeface="Wingdings" panose="05000000000000000000" pitchFamily="2" charset="2"/>
              <a:buChar char="Ø"/>
            </a:pPr>
            <a:r>
              <a:rPr lang="en-IN" sz="1600" b="1" dirty="0">
                <a:latin typeface="Arial" panose="020B0604020202020204" pitchFamily="34" charset="0"/>
                <a:cs typeface="Arial" panose="020B0604020202020204" pitchFamily="34" charset="0"/>
              </a:rPr>
              <a:t>Customers Inactive in Last 3 Months:</a:t>
            </a:r>
            <a:endParaRPr lang="en-IN" sz="1600" dirty="0">
              <a:latin typeface="Arial" panose="020B0604020202020204" pitchFamily="34" charset="0"/>
              <a:cs typeface="Arial" panose="020B0604020202020204" pitchFamily="34" charset="0"/>
            </a:endParaRPr>
          </a:p>
          <a:p>
            <a:pPr marL="742950" lvl="1" indent="-285750" algn="just">
              <a:buClr>
                <a:schemeClr val="accent3"/>
              </a:buClr>
              <a:buFont typeface="Arial" panose="020B0604020202020204" pitchFamily="34" charset="0"/>
              <a:buChar char="•"/>
            </a:pPr>
            <a:r>
              <a:rPr lang="en-IN" sz="1600" dirty="0">
                <a:latin typeface="Arial" panose="020B0604020202020204" pitchFamily="34" charset="0"/>
                <a:cs typeface="Arial" panose="020B0604020202020204" pitchFamily="34" charset="0"/>
              </a:rPr>
              <a:t>Significant number indicates potential customer churn or disengagement.</a:t>
            </a:r>
          </a:p>
          <a:p>
            <a:pPr marL="742950" lvl="1" indent="-285750" algn="just">
              <a:buClr>
                <a:schemeClr val="accent3"/>
              </a:buClr>
              <a:buFont typeface="Arial" panose="020B0604020202020204" pitchFamily="34" charset="0"/>
              <a:buChar char="•"/>
            </a:pPr>
            <a:r>
              <a:rPr lang="en-IN" sz="1600" dirty="0">
                <a:latin typeface="Arial" panose="020B0604020202020204" pitchFamily="34" charset="0"/>
                <a:cs typeface="Arial" panose="020B0604020202020204" pitchFamily="34" charset="0"/>
              </a:rPr>
              <a:t>Re-engagement campaigns needed (personalized offers, promotions).</a:t>
            </a:r>
          </a:p>
          <a:p>
            <a:pPr marL="742950" lvl="1" indent="-285750" algn="just">
              <a:buClr>
                <a:schemeClr val="accent3"/>
              </a:buClr>
              <a:buFont typeface="Arial" panose="020B0604020202020204" pitchFamily="34" charset="0"/>
              <a:buChar char="•"/>
            </a:pPr>
            <a:r>
              <a:rPr lang="en-IN" sz="1600" dirty="0">
                <a:latin typeface="Arial" panose="020B0604020202020204" pitchFamily="34" charset="0"/>
                <a:cs typeface="Arial" panose="020B0604020202020204" pitchFamily="34" charset="0"/>
              </a:rPr>
              <a:t>Inactive customers might include high-value customers (e.g., Luís Gonçalves).</a:t>
            </a:r>
          </a:p>
        </p:txBody>
      </p:sp>
      <p:graphicFrame>
        <p:nvGraphicFramePr>
          <p:cNvPr id="3" name="Chart 2">
            <a:extLst>
              <a:ext uri="{FF2B5EF4-FFF2-40B4-BE49-F238E27FC236}">
                <a16:creationId xmlns:a16="http://schemas.microsoft.com/office/drawing/2014/main" id="{1457A068-BC39-45ED-8DA7-EB40C099B1B1}"/>
              </a:ext>
            </a:extLst>
          </p:cNvPr>
          <p:cNvGraphicFramePr>
            <a:graphicFrameLocks/>
          </p:cNvGraphicFramePr>
          <p:nvPr>
            <p:extLst>
              <p:ext uri="{D42A27DB-BD31-4B8C-83A1-F6EECF244321}">
                <p14:modId xmlns:p14="http://schemas.microsoft.com/office/powerpoint/2010/main" val="1788704022"/>
              </p:ext>
            </p:extLst>
          </p:nvPr>
        </p:nvGraphicFramePr>
        <p:xfrm>
          <a:off x="5304817" y="706877"/>
          <a:ext cx="3372256" cy="39076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227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3" name="TextBox 2">
            <a:extLst>
              <a:ext uri="{FF2B5EF4-FFF2-40B4-BE49-F238E27FC236}">
                <a16:creationId xmlns:a16="http://schemas.microsoft.com/office/drawing/2014/main" id="{CE0A0592-2799-7D89-E8FD-93A1F05AE708}"/>
              </a:ext>
            </a:extLst>
          </p:cNvPr>
          <p:cNvSpPr txBox="1"/>
          <p:nvPr/>
        </p:nvSpPr>
        <p:spPr>
          <a:xfrm>
            <a:off x="208137" y="2979035"/>
            <a:ext cx="8585053" cy="1524007"/>
          </a:xfrm>
          <a:prstGeom prst="rect">
            <a:avLst/>
          </a:prstGeom>
          <a:noFill/>
        </p:spPr>
        <p:txBody>
          <a:bodyPr wrap="square">
            <a:spAutoFit/>
          </a:bodyPr>
          <a:lstStyle/>
          <a:p>
            <a:pPr marL="285750" indent="-285750" algn="just">
              <a:lnSpc>
                <a:spcPct val="150000"/>
              </a:lnSpc>
              <a:buClr>
                <a:schemeClr val="accent3"/>
              </a:buClr>
              <a:buFont typeface="Wingdings" panose="05000000000000000000" pitchFamily="2" charset="2"/>
              <a:buChar char="Ø"/>
            </a:pPr>
            <a:r>
              <a:rPr lang="en-US" sz="1600" dirty="0">
                <a:latin typeface="Arial" panose="020B0604020202020204" pitchFamily="34" charset="0"/>
                <a:cs typeface="Arial" panose="020B0604020202020204" pitchFamily="34" charset="0"/>
              </a:rPr>
              <a:t>Some products, such as "10.1" Business" and "100%Cotton", have shown significant increases in revenue over the years. This suggests that these products have gained popularity or have been successfully marketed.</a:t>
            </a:r>
          </a:p>
          <a:p>
            <a:pPr marL="285750" indent="-285750" algn="just">
              <a:lnSpc>
                <a:spcPct val="150000"/>
              </a:lnSpc>
              <a:buClr>
                <a:schemeClr val="accent3"/>
              </a:buClr>
              <a:buFont typeface="Wingdings" panose="05000000000000000000" pitchFamily="2" charset="2"/>
              <a:buChar char="Ø"/>
            </a:pPr>
            <a:r>
              <a:rPr lang="en-US" sz="1600" dirty="0">
                <a:latin typeface="Arial" panose="020B0604020202020204" pitchFamily="34" charset="0"/>
                <a:cs typeface="Arial" panose="020B0604020202020204" pitchFamily="34" charset="0"/>
              </a:rPr>
              <a:t>Identifying these products can help focus marketing efforts and resource allocation.</a:t>
            </a:r>
          </a:p>
        </p:txBody>
      </p:sp>
      <p:sp>
        <p:nvSpPr>
          <p:cNvPr id="5" name="TextBox 4">
            <a:extLst>
              <a:ext uri="{FF2B5EF4-FFF2-40B4-BE49-F238E27FC236}">
                <a16:creationId xmlns:a16="http://schemas.microsoft.com/office/drawing/2014/main" id="{86F159A8-FC3E-629B-861B-74A28C61448B}"/>
              </a:ext>
            </a:extLst>
          </p:cNvPr>
          <p:cNvSpPr txBox="1"/>
          <p:nvPr/>
        </p:nvSpPr>
        <p:spPr>
          <a:xfrm>
            <a:off x="1624217" y="175164"/>
            <a:ext cx="5563241" cy="677108"/>
          </a:xfrm>
          <a:prstGeom prst="rect">
            <a:avLst/>
          </a:prstGeom>
          <a:noFill/>
        </p:spPr>
        <p:txBody>
          <a:bodyPr wrap="square" rtlCol="0">
            <a:spAutoFit/>
          </a:bodyPr>
          <a:lstStyle/>
          <a:p>
            <a:r>
              <a:rPr lang="en-IN" sz="1800" b="1" dirty="0">
                <a:effectLst/>
                <a:latin typeface="Arial" panose="020B0604020202020204" pitchFamily="34" charset="0"/>
                <a:ea typeface="Arial" panose="020B0604020202020204" pitchFamily="34" charset="0"/>
              </a:rPr>
              <a:t>Product Contribution to Annual Revenue</a:t>
            </a:r>
            <a:endParaRPr lang="en-IN" sz="1800" dirty="0">
              <a:effectLst/>
              <a:latin typeface="Arial" panose="020B0604020202020204" pitchFamily="34" charset="0"/>
              <a:ea typeface="Arial" panose="020B0604020202020204" pitchFamily="34" charset="0"/>
            </a:endParaRPr>
          </a:p>
          <a:p>
            <a:endParaRPr lang="en-IN" sz="2000" b="1" u="sng" dirty="0">
              <a:solidFill>
                <a:schemeClr val="accent3"/>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26BEF621-02AB-1FD4-0F26-6829E0058049}"/>
              </a:ext>
            </a:extLst>
          </p:cNvPr>
          <p:cNvPicPr>
            <a:picLocks noChangeAspect="1"/>
          </p:cNvPicPr>
          <p:nvPr/>
        </p:nvPicPr>
        <p:blipFill>
          <a:blip r:embed="rId3"/>
          <a:stretch>
            <a:fillRect/>
          </a:stretch>
        </p:blipFill>
        <p:spPr>
          <a:xfrm>
            <a:off x="2144610" y="556970"/>
            <a:ext cx="4126488" cy="2422065"/>
          </a:xfrm>
          <a:prstGeom prst="rect">
            <a:avLst/>
          </a:prstGeom>
        </p:spPr>
      </p:pic>
    </p:spTree>
    <p:extLst>
      <p:ext uri="{BB962C8B-B14F-4D97-AF65-F5344CB8AC3E}">
        <p14:creationId xmlns:p14="http://schemas.microsoft.com/office/powerpoint/2010/main" val="3952534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5" name="TextBox 4">
            <a:extLst>
              <a:ext uri="{FF2B5EF4-FFF2-40B4-BE49-F238E27FC236}">
                <a16:creationId xmlns:a16="http://schemas.microsoft.com/office/drawing/2014/main" id="{86F159A8-FC3E-629B-861B-74A28C61448B}"/>
              </a:ext>
            </a:extLst>
          </p:cNvPr>
          <p:cNvSpPr txBox="1"/>
          <p:nvPr/>
        </p:nvSpPr>
        <p:spPr>
          <a:xfrm>
            <a:off x="1763949" y="281040"/>
            <a:ext cx="4682247" cy="400110"/>
          </a:xfrm>
          <a:prstGeom prst="rect">
            <a:avLst/>
          </a:prstGeom>
          <a:noFill/>
        </p:spPr>
        <p:txBody>
          <a:bodyPr wrap="square" rtlCol="0">
            <a:spAutoFit/>
          </a:bodyPr>
          <a:lstStyle/>
          <a:p>
            <a:pPr algn="ctr"/>
            <a:r>
              <a:rPr lang="en-US" sz="2000" dirty="0">
                <a:solidFill>
                  <a:schemeClr val="accent3"/>
                </a:solidFill>
              </a:rPr>
              <a:t>Returned Products </a:t>
            </a:r>
            <a:endParaRPr lang="en-IN" sz="2000" b="1" u="sng" dirty="0">
              <a:solidFill>
                <a:schemeClr val="accent3"/>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835F229-11A1-A1B6-22F3-89BA338A5434}"/>
              </a:ext>
            </a:extLst>
          </p:cNvPr>
          <p:cNvSpPr txBox="1"/>
          <p:nvPr/>
        </p:nvSpPr>
        <p:spPr>
          <a:xfrm>
            <a:off x="285234" y="1145533"/>
            <a:ext cx="5162255" cy="3536714"/>
          </a:xfrm>
          <a:prstGeom prst="rect">
            <a:avLst/>
          </a:prstGeom>
          <a:noFill/>
        </p:spPr>
        <p:txBody>
          <a:bodyPr wrap="square">
            <a:spAutoFit/>
          </a:bodyPr>
          <a:lstStyle/>
          <a:p>
            <a:pPr marL="285750" lvl="0" indent="-285750" algn="just">
              <a:lnSpc>
                <a:spcPct val="200000"/>
              </a:lnSpc>
              <a:buClr>
                <a:srgbClr val="FFC000"/>
              </a:buClr>
              <a:buFont typeface="Wingdings" panose="05000000000000000000" pitchFamily="2" charset="2"/>
              <a:buChar char="Ø"/>
            </a:pPr>
            <a:r>
              <a:rPr lang="en-US" sz="1600" kern="0" dirty="0">
                <a:effectLst/>
                <a:latin typeface="Arial" panose="020B0604020202020204" pitchFamily="34" charset="0"/>
                <a:ea typeface="Times New Roman" panose="02020603050405020304" pitchFamily="18" charset="0"/>
                <a:cs typeface="Arial" panose="020B0604020202020204" pitchFamily="34" charset="0"/>
              </a:rPr>
              <a:t>Delivery-Wrong item: This indicates potential issues with order fulfillment or product picking.</a:t>
            </a:r>
          </a:p>
          <a:p>
            <a:pPr marL="285750" lvl="0" indent="-285750" algn="just">
              <a:lnSpc>
                <a:spcPct val="200000"/>
              </a:lnSpc>
              <a:buClr>
                <a:srgbClr val="FFC000"/>
              </a:buClr>
              <a:buFont typeface="Wingdings" panose="05000000000000000000" pitchFamily="2" charset="2"/>
              <a:buChar char="Ø"/>
            </a:pPr>
            <a:r>
              <a:rPr lang="en-US" sz="1600" kern="0" dirty="0">
                <a:effectLst/>
                <a:latin typeface="Arial" panose="020B0604020202020204" pitchFamily="34" charset="0"/>
                <a:ea typeface="Times New Roman" panose="02020603050405020304" pitchFamily="18" charset="0"/>
                <a:cs typeface="Arial" panose="020B0604020202020204" pitchFamily="34" charset="0"/>
              </a:rPr>
              <a:t>Quality-Defective item: This suggests quality control problems or defective products.</a:t>
            </a:r>
          </a:p>
          <a:p>
            <a:pPr marL="285750" lvl="0" indent="-285750" algn="just">
              <a:lnSpc>
                <a:spcPct val="200000"/>
              </a:lnSpc>
              <a:buClr>
                <a:srgbClr val="FFC000"/>
              </a:buClr>
              <a:buFont typeface="Wingdings" panose="05000000000000000000" pitchFamily="2" charset="2"/>
              <a:buChar char="Ø"/>
            </a:pPr>
            <a:r>
              <a:rPr lang="en-US" sz="1600" kern="0" dirty="0">
                <a:effectLst/>
                <a:latin typeface="Arial" panose="020B0604020202020204" pitchFamily="34" charset="0"/>
                <a:ea typeface="Times New Roman" panose="02020603050405020304" pitchFamily="18" charset="0"/>
                <a:cs typeface="Arial" panose="020B0604020202020204" pitchFamily="34" charset="0"/>
              </a:rPr>
              <a:t>Product - Not fitting expectation: This might be due to inaccurate product descriptions or customer expectations not being met.</a:t>
            </a:r>
            <a:r>
              <a:rPr lang="en-US" sz="1600" kern="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a:t>
            </a:r>
            <a:endParaRPr lang="en-IN" sz="1600" kern="0" dirty="0">
              <a:solidFill>
                <a:schemeClr val="accent3"/>
              </a:solidFill>
              <a:latin typeface="Arial" panose="020B0604020202020204" pitchFamily="34" charset="0"/>
              <a:ea typeface="Calibri" panose="020F050202020403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943FA92C-9C02-B949-BDDA-1C93BB7FAB77}"/>
              </a:ext>
            </a:extLst>
          </p:cNvPr>
          <p:cNvPicPr>
            <a:picLocks noChangeAspect="1"/>
          </p:cNvPicPr>
          <p:nvPr/>
        </p:nvPicPr>
        <p:blipFill>
          <a:blip r:embed="rId3"/>
          <a:stretch>
            <a:fillRect/>
          </a:stretch>
        </p:blipFill>
        <p:spPr>
          <a:xfrm>
            <a:off x="5830111" y="1718552"/>
            <a:ext cx="2958017" cy="2062265"/>
          </a:xfrm>
          <a:prstGeom prst="rect">
            <a:avLst/>
          </a:prstGeom>
        </p:spPr>
      </p:pic>
    </p:spTree>
    <p:extLst>
      <p:ext uri="{BB962C8B-B14F-4D97-AF65-F5344CB8AC3E}">
        <p14:creationId xmlns:p14="http://schemas.microsoft.com/office/powerpoint/2010/main" val="2566525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8" name="TextBox 7">
            <a:extLst>
              <a:ext uri="{FF2B5EF4-FFF2-40B4-BE49-F238E27FC236}">
                <a16:creationId xmlns:a16="http://schemas.microsoft.com/office/drawing/2014/main" id="{A70A639F-190F-F083-D5DB-523C7E76EE41}"/>
              </a:ext>
            </a:extLst>
          </p:cNvPr>
          <p:cNvSpPr txBox="1"/>
          <p:nvPr/>
        </p:nvSpPr>
        <p:spPr>
          <a:xfrm>
            <a:off x="2731420" y="188268"/>
            <a:ext cx="3512110" cy="367216"/>
          </a:xfrm>
          <a:prstGeom prst="rect">
            <a:avLst/>
          </a:prstGeom>
          <a:noFill/>
        </p:spPr>
        <p:txBody>
          <a:bodyPr wrap="square">
            <a:spAutoFit/>
          </a:bodyPr>
          <a:lstStyle/>
          <a:p>
            <a:pPr lvl="0" algn="ctr">
              <a:lnSpc>
                <a:spcPct val="107000"/>
              </a:lnSpc>
            </a:pPr>
            <a:r>
              <a:rPr lang="en-GB" sz="1800" b="1" dirty="0">
                <a:effectLst/>
                <a:latin typeface="Arial" panose="020B0604020202020204" pitchFamily="34" charset="0"/>
                <a:ea typeface="Arial" panose="020B0604020202020204" pitchFamily="34" charset="0"/>
              </a:rPr>
              <a:t>Correlate Ratings and Sales</a:t>
            </a:r>
            <a:endParaRPr lang="en-IN" sz="2000" b="1" u="sng" kern="0" dirty="0">
              <a:solidFill>
                <a:schemeClr val="accent3"/>
              </a:solidFill>
              <a:latin typeface="Arial" panose="020B060402020202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2B782E1-E191-72FB-286A-C6957996F13A}"/>
              </a:ext>
            </a:extLst>
          </p:cNvPr>
          <p:cNvSpPr txBox="1"/>
          <p:nvPr/>
        </p:nvSpPr>
        <p:spPr>
          <a:xfrm>
            <a:off x="0" y="1953898"/>
            <a:ext cx="8974951" cy="2970557"/>
          </a:xfrm>
          <a:prstGeom prst="rect">
            <a:avLst/>
          </a:prstGeom>
          <a:noFill/>
        </p:spPr>
        <p:txBody>
          <a:bodyPr wrap="square">
            <a:spAutoFit/>
          </a:bodyPr>
          <a:lstStyle/>
          <a:p>
            <a:pPr marL="742950" indent="-285750" algn="just">
              <a:lnSpc>
                <a:spcPct val="200000"/>
              </a:lnSpc>
              <a:buClr>
                <a:srgbClr val="FFC000"/>
              </a:buClr>
              <a:buFont typeface="Wingdings" panose="05000000000000000000" pitchFamily="2" charset="2"/>
              <a:buChar char="Ø"/>
            </a:pPr>
            <a:r>
              <a:rPr lang="en-US" sz="1600" kern="100" dirty="0">
                <a:effectLst/>
                <a:latin typeface="Arial" panose="020B0604020202020204" pitchFamily="34" charset="0"/>
                <a:ea typeface="Calibri" panose="020F0502020204030204" pitchFamily="34" charset="0"/>
                <a:cs typeface="Arial" panose="020B0604020202020204" pitchFamily="34" charset="0"/>
              </a:rPr>
              <a:t>Electronics might have a higher proportion of 4 and 5 star ratings, while Fashion might have a more balanced distribution.</a:t>
            </a:r>
          </a:p>
          <a:p>
            <a:pPr marL="742950" indent="-285750" algn="just">
              <a:lnSpc>
                <a:spcPct val="200000"/>
              </a:lnSpc>
              <a:buClr>
                <a:srgbClr val="FFC000"/>
              </a:buClr>
              <a:buFont typeface="Wingdings" panose="05000000000000000000" pitchFamily="2" charset="2"/>
              <a:buChar char="Ø"/>
            </a:pPr>
            <a:r>
              <a:rPr lang="en-US" sz="1600" kern="100" dirty="0">
                <a:effectLst/>
                <a:latin typeface="Arial" panose="020B0604020202020204" pitchFamily="34" charset="0"/>
                <a:ea typeface="Calibri" panose="020F0502020204030204" pitchFamily="34" charset="0"/>
                <a:cs typeface="Arial" panose="020B0604020202020204" pitchFamily="34" charset="0"/>
              </a:rPr>
              <a:t>The products with higher ratings have significantly higher sales, it suggests that ratings play an important role in influencing customer purchasing decisions.</a:t>
            </a:r>
          </a:p>
          <a:p>
            <a:pPr marL="742950" indent="-285750" algn="just">
              <a:lnSpc>
                <a:spcPct val="200000"/>
              </a:lnSpc>
              <a:buClr>
                <a:srgbClr val="FFC000"/>
              </a:buClr>
              <a:buFont typeface="Wingdings" panose="05000000000000000000" pitchFamily="2" charset="2"/>
              <a:buChar char="Ø"/>
            </a:pPr>
            <a:r>
              <a:rPr lang="en-US" sz="1600" kern="100" dirty="0">
                <a:effectLst/>
                <a:latin typeface="Arial" panose="020B0604020202020204" pitchFamily="34" charset="0"/>
                <a:ea typeface="Calibri" panose="020F0502020204030204" pitchFamily="34" charset="0"/>
                <a:cs typeface="Arial" panose="020B0604020202020204" pitchFamily="34" charset="0"/>
              </a:rPr>
              <a:t> Focus on improving product ratings through better quality, customer service, and encouraging reviews for low-rated products to drive sales.</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A6FBD6EE-10ED-1165-4465-CE53A0243E28}"/>
              </a:ext>
            </a:extLst>
          </p:cNvPr>
          <p:cNvPicPr>
            <a:picLocks noChangeAspect="1"/>
          </p:cNvPicPr>
          <p:nvPr/>
        </p:nvPicPr>
        <p:blipFill>
          <a:blip r:embed="rId3"/>
          <a:stretch>
            <a:fillRect/>
          </a:stretch>
        </p:blipFill>
        <p:spPr>
          <a:xfrm>
            <a:off x="2441624" y="700037"/>
            <a:ext cx="4260752" cy="1253861"/>
          </a:xfrm>
          <a:prstGeom prst="rect">
            <a:avLst/>
          </a:prstGeom>
        </p:spPr>
      </p:pic>
    </p:spTree>
    <p:extLst>
      <p:ext uri="{BB962C8B-B14F-4D97-AF65-F5344CB8AC3E}">
        <p14:creationId xmlns:p14="http://schemas.microsoft.com/office/powerpoint/2010/main" val="996156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8" name="TextBox 7">
            <a:extLst>
              <a:ext uri="{FF2B5EF4-FFF2-40B4-BE49-F238E27FC236}">
                <a16:creationId xmlns:a16="http://schemas.microsoft.com/office/drawing/2014/main" id="{A70A639F-190F-F083-D5DB-523C7E76EE41}"/>
              </a:ext>
            </a:extLst>
          </p:cNvPr>
          <p:cNvSpPr txBox="1"/>
          <p:nvPr/>
        </p:nvSpPr>
        <p:spPr>
          <a:xfrm>
            <a:off x="784698" y="325237"/>
            <a:ext cx="5126340" cy="400110"/>
          </a:xfrm>
          <a:prstGeom prst="rect">
            <a:avLst/>
          </a:prstGeom>
          <a:noFill/>
        </p:spPr>
        <p:txBody>
          <a:bodyPr wrap="square">
            <a:spAutoFit/>
          </a:bodyPr>
          <a:lstStyle/>
          <a:p>
            <a:pPr algn="ctr"/>
            <a:r>
              <a:rPr lang="en-IN" sz="2000" b="1" u="sng" dirty="0">
                <a:solidFill>
                  <a:schemeClr val="accent3"/>
                </a:solidFill>
                <a:latin typeface="Arial" panose="020B0604020202020204" pitchFamily="34" charset="0"/>
                <a:cs typeface="Arial" panose="020B0604020202020204" pitchFamily="34" charset="0"/>
              </a:rPr>
              <a:t>Revenue Distribution Across Location</a:t>
            </a:r>
          </a:p>
        </p:txBody>
      </p:sp>
      <p:sp>
        <p:nvSpPr>
          <p:cNvPr id="10" name="TextBox 9">
            <a:extLst>
              <a:ext uri="{FF2B5EF4-FFF2-40B4-BE49-F238E27FC236}">
                <a16:creationId xmlns:a16="http://schemas.microsoft.com/office/drawing/2014/main" id="{32B782E1-E191-72FB-286A-C6957996F13A}"/>
              </a:ext>
            </a:extLst>
          </p:cNvPr>
          <p:cNvSpPr txBox="1"/>
          <p:nvPr/>
        </p:nvSpPr>
        <p:spPr>
          <a:xfrm>
            <a:off x="559545" y="883894"/>
            <a:ext cx="5351493" cy="4063164"/>
          </a:xfrm>
          <a:prstGeom prst="rect">
            <a:avLst/>
          </a:prstGeom>
          <a:noFill/>
        </p:spPr>
        <p:txBody>
          <a:bodyPr wrap="square">
            <a:spAutoFit/>
          </a:bodyPr>
          <a:lstStyle/>
          <a:p>
            <a:pPr marL="285750" indent="-285750" algn="just">
              <a:lnSpc>
                <a:spcPct val="150000"/>
              </a:lnSpc>
              <a:buClr>
                <a:srgbClr val="FFC000"/>
              </a:buClr>
              <a:buFont typeface="Wingdings" panose="05000000000000000000" pitchFamily="2" charset="2"/>
              <a:buChar char="Ø"/>
            </a:pPr>
            <a:r>
              <a:rPr lang="en-US" sz="1400" dirty="0">
                <a:latin typeface="Arial" panose="020B0604020202020204" pitchFamily="34" charset="0"/>
                <a:cs typeface="Arial" panose="020B0604020202020204" pitchFamily="34" charset="0"/>
              </a:rPr>
              <a:t>High-performing regions: Ashanti is one of the high performing region. Allocate more marketing budget to regions that already perform well to consolidate your market position.</a:t>
            </a:r>
          </a:p>
          <a:p>
            <a:pPr marL="285750" indent="-285750" algn="just">
              <a:lnSpc>
                <a:spcPct val="150000"/>
              </a:lnSpc>
              <a:buClr>
                <a:srgbClr val="FFC000"/>
              </a:buClr>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marL="285750" indent="-285750" algn="just">
              <a:lnSpc>
                <a:spcPct val="150000"/>
              </a:lnSpc>
              <a:buClr>
                <a:srgbClr val="FFC000"/>
              </a:buClr>
              <a:buFont typeface="Wingdings" panose="05000000000000000000" pitchFamily="2" charset="2"/>
              <a:buChar char="Ø"/>
            </a:pPr>
            <a:r>
              <a:rPr lang="en-US" sz="1400" dirty="0">
                <a:latin typeface="Arial" panose="020B0604020202020204" pitchFamily="34" charset="0"/>
                <a:cs typeface="Arial" panose="020B0604020202020204" pitchFamily="34" charset="0"/>
              </a:rPr>
              <a:t>Underperforming regions: Boho is the low performing region based on the analysis. Design targeted campaigns to boost awareness or launch promotions in low-revenue regions. Tailor your marketing message to suit regional preferences.</a:t>
            </a:r>
          </a:p>
          <a:p>
            <a:pPr marL="285750" indent="-285750" algn="just">
              <a:lnSpc>
                <a:spcPct val="150000"/>
              </a:lnSpc>
              <a:buClr>
                <a:srgbClr val="FFC000"/>
              </a:buClr>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marL="285750" indent="-285750" algn="just">
              <a:lnSpc>
                <a:spcPct val="150000"/>
              </a:lnSpc>
              <a:buClr>
                <a:srgbClr val="FFC000"/>
              </a:buClr>
              <a:buFont typeface="Wingdings" panose="05000000000000000000" pitchFamily="2" charset="2"/>
              <a:buChar char="Ø"/>
            </a:pPr>
            <a:r>
              <a:rPr lang="en-US" sz="1400" dirty="0">
                <a:latin typeface="Arial" panose="020B0604020202020204" pitchFamily="34" charset="0"/>
                <a:cs typeface="Arial" panose="020B0604020202020204" pitchFamily="34" charset="0"/>
              </a:rPr>
              <a:t>It helps in the company’s </a:t>
            </a:r>
            <a:r>
              <a:rPr lang="en-US" sz="1400" b="1" dirty="0">
                <a:latin typeface="Arial" panose="020B0604020202020204" pitchFamily="34" charset="0"/>
                <a:cs typeface="Arial" panose="020B0604020202020204" pitchFamily="34" charset="0"/>
              </a:rPr>
              <a:t>market segmentation strategy</a:t>
            </a:r>
            <a:r>
              <a:rPr lang="en-US" sz="1400" dirty="0">
                <a:latin typeface="Arial" panose="020B0604020202020204" pitchFamily="34" charset="0"/>
                <a:cs typeface="Arial" panose="020B0604020202020204" pitchFamily="34" charset="0"/>
              </a:rPr>
              <a:t> and make decisions about where to allocate resources most effectively.</a:t>
            </a:r>
          </a:p>
        </p:txBody>
      </p:sp>
      <p:pic>
        <p:nvPicPr>
          <p:cNvPr id="2" name="Picture 1">
            <a:extLst>
              <a:ext uri="{FF2B5EF4-FFF2-40B4-BE49-F238E27FC236}">
                <a16:creationId xmlns:a16="http://schemas.microsoft.com/office/drawing/2014/main" id="{0ED21998-4828-415F-8E6D-EC603277968E}"/>
              </a:ext>
            </a:extLst>
          </p:cNvPr>
          <p:cNvPicPr>
            <a:picLocks noChangeAspect="1"/>
          </p:cNvPicPr>
          <p:nvPr/>
        </p:nvPicPr>
        <p:blipFill>
          <a:blip r:embed="rId3"/>
          <a:stretch>
            <a:fillRect/>
          </a:stretch>
        </p:blipFill>
        <p:spPr>
          <a:xfrm>
            <a:off x="6222459" y="1099678"/>
            <a:ext cx="2623226" cy="2908117"/>
          </a:xfrm>
          <a:prstGeom prst="rect">
            <a:avLst/>
          </a:prstGeom>
        </p:spPr>
      </p:pic>
    </p:spTree>
    <p:extLst>
      <p:ext uri="{BB962C8B-B14F-4D97-AF65-F5344CB8AC3E}">
        <p14:creationId xmlns:p14="http://schemas.microsoft.com/office/powerpoint/2010/main" val="236200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10" name="TextBox 9">
            <a:extLst>
              <a:ext uri="{FF2B5EF4-FFF2-40B4-BE49-F238E27FC236}">
                <a16:creationId xmlns:a16="http://schemas.microsoft.com/office/drawing/2014/main" id="{32B782E1-E191-72FB-286A-C6957996F13A}"/>
              </a:ext>
            </a:extLst>
          </p:cNvPr>
          <p:cNvSpPr txBox="1"/>
          <p:nvPr/>
        </p:nvSpPr>
        <p:spPr>
          <a:xfrm>
            <a:off x="468378" y="2164542"/>
            <a:ext cx="7936320" cy="2734595"/>
          </a:xfrm>
          <a:prstGeom prst="rect">
            <a:avLst/>
          </a:prstGeom>
          <a:noFill/>
        </p:spPr>
        <p:txBody>
          <a:bodyPr wrap="square">
            <a:spAutoFit/>
          </a:bodyPr>
          <a:lstStyle/>
          <a:p>
            <a:pPr marL="285750" indent="-285750" algn="just">
              <a:lnSpc>
                <a:spcPct val="150000"/>
              </a:lnSpc>
              <a:spcAft>
                <a:spcPts val="800"/>
              </a:spcAft>
              <a:buClr>
                <a:srgbClr val="FFC000"/>
              </a:buClr>
              <a:buFont typeface="Wingdings" panose="05000000000000000000" pitchFamily="2" charset="2"/>
              <a:buChar char="Ø"/>
            </a:pPr>
            <a:r>
              <a:rPr lang="en-US" sz="1600" kern="0" dirty="0">
                <a:effectLst/>
                <a:latin typeface="Arial" panose="020B0604020202020204" pitchFamily="34" charset="0"/>
                <a:ea typeface="Times New Roman" panose="02020603050405020304" pitchFamily="18" charset="0"/>
                <a:cs typeface="Arial" panose="020B0604020202020204" pitchFamily="34" charset="0"/>
              </a:rPr>
              <a:t>March appears to be a month with relatively lower revenue compared to the surrounding months. This suggests that it might benefit from enhanced promotional offers to boost sales. Regions with lower economic activity or less diversity in musical preferences (e.g., some parts of Europe and North America) exhibit higher churn rates, particularly for genres outside of Rock and Metal.</a:t>
            </a:r>
          </a:p>
          <a:p>
            <a:pPr marL="285750" indent="-285750" algn="just">
              <a:lnSpc>
                <a:spcPct val="150000"/>
              </a:lnSpc>
              <a:spcAft>
                <a:spcPts val="800"/>
              </a:spcAft>
              <a:buClr>
                <a:srgbClr val="FFC000"/>
              </a:buClr>
              <a:buFont typeface="Wingdings" panose="05000000000000000000" pitchFamily="2" charset="2"/>
              <a:buChar char="Ø"/>
            </a:pPr>
            <a:r>
              <a:rPr lang="en-US" sz="1600" kern="0" dirty="0">
                <a:effectLst/>
                <a:latin typeface="Arial" panose="020B0604020202020204" pitchFamily="34" charset="0"/>
                <a:ea typeface="Times New Roman" panose="02020603050405020304" pitchFamily="18" charset="0"/>
                <a:cs typeface="Arial" panose="020B0604020202020204" pitchFamily="34" charset="0"/>
              </a:rPr>
              <a:t>Create product bundles with complementary items and offer a discount on the bundle to encourage customers to purchase multiple products.</a:t>
            </a:r>
          </a:p>
        </p:txBody>
      </p:sp>
      <p:pic>
        <p:nvPicPr>
          <p:cNvPr id="2" name="Picture 1">
            <a:extLst>
              <a:ext uri="{FF2B5EF4-FFF2-40B4-BE49-F238E27FC236}">
                <a16:creationId xmlns:a16="http://schemas.microsoft.com/office/drawing/2014/main" id="{03AA24A2-101A-9F99-FD4D-D0143112987F}"/>
              </a:ext>
            </a:extLst>
          </p:cNvPr>
          <p:cNvPicPr>
            <a:picLocks noChangeAspect="1"/>
          </p:cNvPicPr>
          <p:nvPr/>
        </p:nvPicPr>
        <p:blipFill>
          <a:blip r:embed="rId3"/>
          <a:stretch>
            <a:fillRect/>
          </a:stretch>
        </p:blipFill>
        <p:spPr>
          <a:xfrm>
            <a:off x="1258111" y="315700"/>
            <a:ext cx="6708559" cy="1701168"/>
          </a:xfrm>
          <a:prstGeom prst="rect">
            <a:avLst/>
          </a:prstGeom>
        </p:spPr>
      </p:pic>
    </p:spTree>
    <p:extLst>
      <p:ext uri="{BB962C8B-B14F-4D97-AF65-F5344CB8AC3E}">
        <p14:creationId xmlns:p14="http://schemas.microsoft.com/office/powerpoint/2010/main" val="110159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4" name="TextBox 3">
            <a:extLst>
              <a:ext uri="{FF2B5EF4-FFF2-40B4-BE49-F238E27FC236}">
                <a16:creationId xmlns:a16="http://schemas.microsoft.com/office/drawing/2014/main" id="{73FE0728-97D3-9830-AEB5-90BFE35DAE34}"/>
              </a:ext>
            </a:extLst>
          </p:cNvPr>
          <p:cNvSpPr txBox="1"/>
          <p:nvPr/>
        </p:nvSpPr>
        <p:spPr>
          <a:xfrm>
            <a:off x="1055962" y="1918241"/>
            <a:ext cx="7309826" cy="3749553"/>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US" b="1" dirty="0"/>
              <a:t>Market Penetration:</a:t>
            </a:r>
            <a:r>
              <a:rPr lang="en-US" dirty="0"/>
              <a:t> The total of 28.63 million in total fashion sales shipped abroad indicates a significant presence in international markets.</a:t>
            </a:r>
          </a:p>
          <a:p>
            <a:pPr marL="285750" indent="-285750" algn="just">
              <a:lnSpc>
                <a:spcPct val="107000"/>
              </a:lnSpc>
              <a:spcAft>
                <a:spcPts val="800"/>
              </a:spcAft>
              <a:buFont typeface="Wingdings" panose="05000000000000000000" pitchFamily="2" charset="2"/>
              <a:buChar char="Ø"/>
            </a:pPr>
            <a:r>
              <a:rPr lang="en-US" kern="100" dirty="0">
                <a:latin typeface="Calibri" panose="020F0502020204030204" pitchFamily="34" charset="0"/>
                <a:ea typeface="Calibri" panose="020F0502020204030204" pitchFamily="34" charset="0"/>
                <a:cs typeface="Times New Roman" panose="02020603050405020304" pitchFamily="18" charset="0"/>
              </a:rPr>
              <a:t>Given the substantial international sales, the company should explore opportunities to further expand its presence in foreign markets. This could involve opening new distribution channels, partnering with local retailers, or tailoring product offerings to meet the preferences of international customers.</a:t>
            </a:r>
          </a:p>
          <a:p>
            <a:pPr marL="285750" indent="-285750" algn="just">
              <a:lnSpc>
                <a:spcPct val="107000"/>
              </a:lnSpc>
              <a:spcAft>
                <a:spcPts val="800"/>
              </a:spcAft>
              <a:buFont typeface="Wingdings" panose="05000000000000000000" pitchFamily="2" charset="2"/>
              <a:buChar char="Ø"/>
            </a:pPr>
            <a:r>
              <a:rPr lang="en-US" kern="100" dirty="0">
                <a:latin typeface="Calibri" panose="020F0502020204030204" pitchFamily="34" charset="0"/>
                <a:ea typeface="Calibri" panose="020F0502020204030204" pitchFamily="34" charset="0"/>
                <a:cs typeface="Times New Roman" panose="02020603050405020304" pitchFamily="18" charset="0"/>
              </a:rPr>
              <a:t>Optimize logistics and shipping processes to ensure efficient delivery and minimize costs.</a:t>
            </a:r>
          </a:p>
          <a:p>
            <a:pPr marL="285750" indent="-285750" algn="just">
              <a:lnSpc>
                <a:spcPct val="107000"/>
              </a:lnSpc>
              <a:spcAft>
                <a:spcPts val="800"/>
              </a:spcAft>
              <a:buFont typeface="Wingdings" panose="05000000000000000000" pitchFamily="2" charset="2"/>
              <a:buChar char="Ø"/>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endParaRPr lang="en-IN"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DC46AEAB-7387-84C0-409C-34269149BE01}"/>
              </a:ext>
            </a:extLst>
          </p:cNvPr>
          <p:cNvPicPr>
            <a:picLocks noChangeAspect="1"/>
          </p:cNvPicPr>
          <p:nvPr/>
        </p:nvPicPr>
        <p:blipFill>
          <a:blip r:embed="rId3"/>
          <a:stretch>
            <a:fillRect/>
          </a:stretch>
        </p:blipFill>
        <p:spPr>
          <a:xfrm>
            <a:off x="3544225" y="544749"/>
            <a:ext cx="1835055" cy="1377815"/>
          </a:xfrm>
          <a:prstGeom prst="rect">
            <a:avLst/>
          </a:prstGeom>
        </p:spPr>
      </p:pic>
      <p:sp>
        <p:nvSpPr>
          <p:cNvPr id="5" name="TextBox 4">
            <a:extLst>
              <a:ext uri="{FF2B5EF4-FFF2-40B4-BE49-F238E27FC236}">
                <a16:creationId xmlns:a16="http://schemas.microsoft.com/office/drawing/2014/main" id="{97633613-8B99-CAA0-1BFB-D04601EF3454}"/>
              </a:ext>
            </a:extLst>
          </p:cNvPr>
          <p:cNvSpPr txBox="1"/>
          <p:nvPr/>
        </p:nvSpPr>
        <p:spPr>
          <a:xfrm>
            <a:off x="2833990" y="360083"/>
            <a:ext cx="3469533" cy="369332"/>
          </a:xfrm>
          <a:prstGeom prst="rect">
            <a:avLst/>
          </a:prstGeom>
          <a:noFill/>
        </p:spPr>
        <p:txBody>
          <a:bodyPr wrap="square" rtlCol="0">
            <a:spAutoFit/>
          </a:bodyPr>
          <a:lstStyle/>
          <a:p>
            <a:pPr algn="ctr"/>
            <a:r>
              <a:rPr lang="en-IN" b="1" u="sng" dirty="0">
                <a:solidFill>
                  <a:schemeClr val="bg2">
                    <a:lumMod val="75000"/>
                  </a:schemeClr>
                </a:solidFill>
                <a:latin typeface="Arial" panose="020B0604020202020204" pitchFamily="34" charset="0"/>
                <a:cs typeface="Arial" panose="020B0604020202020204" pitchFamily="34" charset="0"/>
              </a:rPr>
              <a:t>Fashion Sale Shipped Abroad</a:t>
            </a:r>
          </a:p>
        </p:txBody>
      </p:sp>
    </p:spTree>
    <p:extLst>
      <p:ext uri="{BB962C8B-B14F-4D97-AF65-F5344CB8AC3E}">
        <p14:creationId xmlns:p14="http://schemas.microsoft.com/office/powerpoint/2010/main" val="417538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10" name="TextBox 9">
            <a:extLst>
              <a:ext uri="{FF2B5EF4-FFF2-40B4-BE49-F238E27FC236}">
                <a16:creationId xmlns:a16="http://schemas.microsoft.com/office/drawing/2014/main" id="{803F3ABF-96E6-9171-2035-DB52FB947DAB}"/>
              </a:ext>
            </a:extLst>
          </p:cNvPr>
          <p:cNvSpPr txBox="1"/>
          <p:nvPr/>
        </p:nvSpPr>
        <p:spPr>
          <a:xfrm>
            <a:off x="659710" y="1448978"/>
            <a:ext cx="4230060" cy="3284041"/>
          </a:xfrm>
          <a:prstGeom prst="rect">
            <a:avLst/>
          </a:prstGeom>
          <a:noFill/>
        </p:spPr>
        <p:txBody>
          <a:bodyPr wrap="square">
            <a:spAutoFit/>
          </a:bodyPr>
          <a:lstStyle/>
          <a:p>
            <a:pPr marL="285750" indent="-285750" algn="just">
              <a:lnSpc>
                <a:spcPct val="150000"/>
              </a:lnSpc>
              <a:buClr>
                <a:schemeClr val="accent3"/>
              </a:buClr>
              <a:buFont typeface="Wingdings" panose="05000000000000000000" pitchFamily="2" charset="2"/>
              <a:buChar char="Ø"/>
            </a:pPr>
            <a:r>
              <a:rPr lang="en-US" sz="1400" dirty="0">
                <a:latin typeface="Arial" panose="020B0604020202020204" pitchFamily="34" charset="0"/>
                <a:cs typeface="Arial" panose="020B0604020202020204" pitchFamily="34" charset="0"/>
              </a:rPr>
              <a:t>By analyzing Wait time it helps in making data-driven decisions for scheduling and staffing, ultimately improving customer satisfaction and service levels</a:t>
            </a:r>
            <a:r>
              <a:rPr lang="en-US" sz="1400" dirty="0">
                <a:solidFill>
                  <a:schemeClr val="accent3"/>
                </a:solidFill>
                <a:latin typeface="Arial" panose="020B0604020202020204" pitchFamily="34" charset="0"/>
                <a:cs typeface="Arial" panose="020B0604020202020204" pitchFamily="34" charset="0"/>
              </a:rPr>
              <a:t>.</a:t>
            </a:r>
          </a:p>
          <a:p>
            <a:pPr algn="just">
              <a:lnSpc>
                <a:spcPct val="150000"/>
              </a:lnSpc>
              <a:buClr>
                <a:schemeClr val="accent3"/>
              </a:buClr>
            </a:pPr>
            <a:endParaRPr lang="en-US" sz="1400" dirty="0">
              <a:solidFill>
                <a:schemeClr val="accent3"/>
              </a:solidFill>
              <a:latin typeface="Arial" panose="020B0604020202020204" pitchFamily="34" charset="0"/>
              <a:cs typeface="Arial" panose="020B0604020202020204" pitchFamily="34" charset="0"/>
            </a:endParaRPr>
          </a:p>
          <a:p>
            <a:pPr marL="285750" indent="-285750" algn="just">
              <a:lnSpc>
                <a:spcPct val="150000"/>
              </a:lnSpc>
              <a:buClr>
                <a:schemeClr val="accent3"/>
              </a:buClr>
              <a:buFont typeface="Wingdings" panose="05000000000000000000" pitchFamily="2" charset="2"/>
              <a:buChar char="Ø"/>
            </a:pPr>
            <a:r>
              <a:rPr lang="en-US" sz="1400" dirty="0">
                <a:latin typeface="Arial" panose="020B0604020202020204" pitchFamily="34" charset="0"/>
                <a:cs typeface="Arial" panose="020B0604020202020204" pitchFamily="34" charset="0"/>
              </a:rPr>
              <a:t>While the average wait times are relatively similar across all categories, there are slight variations. "Electronics" and "Phones and Tablet" have slightly higher average wait times compared to the other categories.</a:t>
            </a:r>
            <a:endParaRPr lang="en-US" sz="1400" dirty="0">
              <a:solidFill>
                <a:schemeClr val="accent3"/>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69960FC-11DC-97DF-A96A-2CCD55753AEC}"/>
              </a:ext>
            </a:extLst>
          </p:cNvPr>
          <p:cNvSpPr txBox="1"/>
          <p:nvPr/>
        </p:nvSpPr>
        <p:spPr>
          <a:xfrm>
            <a:off x="1392566" y="489327"/>
            <a:ext cx="6635996" cy="400110"/>
          </a:xfrm>
          <a:prstGeom prst="rect">
            <a:avLst/>
          </a:prstGeom>
          <a:noFill/>
        </p:spPr>
        <p:txBody>
          <a:bodyPr wrap="square">
            <a:spAutoFit/>
          </a:bodyPr>
          <a:lstStyle/>
          <a:p>
            <a:r>
              <a:rPr lang="en-US" sz="2000" b="1" u="sng" dirty="0">
                <a:solidFill>
                  <a:schemeClr val="bg2">
                    <a:lumMod val="75000"/>
                  </a:schemeClr>
                </a:solidFill>
                <a:latin typeface="Arial" panose="020B0604020202020204" pitchFamily="34" charset="0"/>
                <a:cs typeface="Arial" panose="020B0604020202020204" pitchFamily="34" charset="0"/>
              </a:rPr>
              <a:t>Wait Times Correlated with Demographics and Care</a:t>
            </a:r>
            <a:endParaRPr lang="en-IN" sz="2000" b="1" u="sng" dirty="0">
              <a:solidFill>
                <a:schemeClr val="bg2">
                  <a:lumMod val="75000"/>
                </a:schemeClr>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A4EE3C17-F4CA-B73D-A774-F6AA6A5AA2D2}"/>
              </a:ext>
            </a:extLst>
          </p:cNvPr>
          <p:cNvPicPr>
            <a:picLocks noChangeAspect="1"/>
          </p:cNvPicPr>
          <p:nvPr/>
        </p:nvPicPr>
        <p:blipFill>
          <a:blip r:embed="rId3"/>
          <a:stretch>
            <a:fillRect/>
          </a:stretch>
        </p:blipFill>
        <p:spPr>
          <a:xfrm>
            <a:off x="5175061" y="1605605"/>
            <a:ext cx="3515226" cy="2408676"/>
          </a:xfrm>
          <a:prstGeom prst="rect">
            <a:avLst/>
          </a:prstGeom>
        </p:spPr>
      </p:pic>
    </p:spTree>
    <p:extLst>
      <p:ext uri="{BB962C8B-B14F-4D97-AF65-F5344CB8AC3E}">
        <p14:creationId xmlns:p14="http://schemas.microsoft.com/office/powerpoint/2010/main" val="3140296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12" name="TextBox 11">
            <a:extLst>
              <a:ext uri="{FF2B5EF4-FFF2-40B4-BE49-F238E27FC236}">
                <a16:creationId xmlns:a16="http://schemas.microsoft.com/office/drawing/2014/main" id="{B69960FC-11DC-97DF-A96A-2CCD55753AEC}"/>
              </a:ext>
            </a:extLst>
          </p:cNvPr>
          <p:cNvSpPr txBox="1"/>
          <p:nvPr/>
        </p:nvSpPr>
        <p:spPr>
          <a:xfrm>
            <a:off x="669586" y="303453"/>
            <a:ext cx="7277858" cy="369332"/>
          </a:xfrm>
          <a:prstGeom prst="rect">
            <a:avLst/>
          </a:prstGeom>
          <a:noFill/>
        </p:spPr>
        <p:txBody>
          <a:bodyPr wrap="square">
            <a:spAutoFit/>
          </a:bodyPr>
          <a:lstStyle/>
          <a:p>
            <a:pPr algn="ctr"/>
            <a:r>
              <a:rPr lang="en-US" dirty="0">
                <a:solidFill>
                  <a:schemeClr val="accent3"/>
                </a:solidFill>
                <a:latin typeface="Arial" panose="020B0604020202020204" pitchFamily="34" charset="0"/>
                <a:cs typeface="Arial" panose="020B0604020202020204" pitchFamily="34" charset="0"/>
              </a:rPr>
              <a:t>Relationship Analysis</a:t>
            </a:r>
            <a:endParaRPr lang="en-IN" b="1" u="sng" dirty="0">
              <a:solidFill>
                <a:schemeClr val="accent3"/>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D6A1356-29D2-FC13-8B1E-4C65460BBFFA}"/>
              </a:ext>
            </a:extLst>
          </p:cNvPr>
          <p:cNvSpPr txBox="1"/>
          <p:nvPr/>
        </p:nvSpPr>
        <p:spPr>
          <a:xfrm>
            <a:off x="202273" y="947809"/>
            <a:ext cx="6124400" cy="4109330"/>
          </a:xfrm>
          <a:prstGeom prst="rect">
            <a:avLst/>
          </a:prstGeom>
          <a:noFill/>
        </p:spPr>
        <p:txBody>
          <a:bodyPr wrap="square">
            <a:spAutoFit/>
          </a:bodyPr>
          <a:lstStyle/>
          <a:p>
            <a:pPr marL="285750" indent="-285750" algn="just">
              <a:lnSpc>
                <a:spcPct val="150000"/>
              </a:lnSpc>
              <a:buClr>
                <a:schemeClr val="accent3"/>
              </a:buClr>
              <a:buFont typeface="Wingdings" panose="05000000000000000000" pitchFamily="2" charset="2"/>
              <a:buChar char="Ø"/>
            </a:pPr>
            <a:r>
              <a:rPr lang="en-US" sz="1600" dirty="0">
                <a:latin typeface="Arial" panose="020B0604020202020204" pitchFamily="34" charset="0"/>
                <a:cs typeface="Arial" panose="020B0604020202020204" pitchFamily="34" charset="0"/>
              </a:rPr>
              <a:t>The "Standard Delivery" type accounts for the majority of the total wait time (52.75%), indicating that it generally takes longer for orders to be delivered using this method. </a:t>
            </a:r>
            <a:r>
              <a:rPr lang="en-IN" sz="1600" dirty="0">
                <a:effectLst/>
                <a:latin typeface="Arial" panose="020B0604020202020204" pitchFamily="34" charset="0"/>
                <a:ea typeface="Arial" panose="020B0604020202020204" pitchFamily="34" charset="0"/>
              </a:rPr>
              <a:t>"Express Delivery" has a significantly lower share of the total wait time (12.11%), suggesting that it is a faster option compared to Standard Delivery. </a:t>
            </a:r>
          </a:p>
          <a:p>
            <a:pPr marL="285750" indent="-285750" algn="just">
              <a:lnSpc>
                <a:spcPct val="150000"/>
              </a:lnSpc>
              <a:buClr>
                <a:schemeClr val="accent3"/>
              </a:buClr>
              <a:buFont typeface="Wingdings" panose="05000000000000000000" pitchFamily="2" charset="2"/>
              <a:buChar char="Ø"/>
            </a:pPr>
            <a:r>
              <a:rPr lang="en-IN" sz="1600" b="1" dirty="0">
                <a:effectLst/>
                <a:latin typeface="Arial" panose="020B0604020202020204" pitchFamily="34" charset="0"/>
                <a:ea typeface="Arial" panose="020B0604020202020204" pitchFamily="34" charset="0"/>
              </a:rPr>
              <a:t>Health and Beauty:</a:t>
            </a:r>
            <a:r>
              <a:rPr lang="en-IN" sz="1600" dirty="0">
                <a:effectLst/>
                <a:latin typeface="Arial" panose="020B0604020202020204" pitchFamily="34" charset="0"/>
                <a:ea typeface="Arial" panose="020B0604020202020204" pitchFamily="34" charset="0"/>
              </a:rPr>
              <a:t> This category has the highest shipping charges, suggesting that products in this category might be heavier, larger, or require specialized packaging that incurs higher shipping costs.</a:t>
            </a:r>
          </a:p>
          <a:p>
            <a:pPr marL="285750" indent="-285750" algn="just">
              <a:lnSpc>
                <a:spcPct val="150000"/>
              </a:lnSpc>
              <a:buClr>
                <a:schemeClr val="accent3"/>
              </a:buClr>
              <a:buFont typeface="Wingdings" panose="05000000000000000000" pitchFamily="2" charset="2"/>
              <a:buChar char="Ø"/>
            </a:pPr>
            <a:endParaRPr lang="en-IN" sz="16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018ECC62-34B2-9939-338D-C88CBDA93E94}"/>
              </a:ext>
            </a:extLst>
          </p:cNvPr>
          <p:cNvPicPr>
            <a:picLocks noChangeAspect="1"/>
          </p:cNvPicPr>
          <p:nvPr/>
        </p:nvPicPr>
        <p:blipFill>
          <a:blip r:embed="rId3"/>
          <a:stretch>
            <a:fillRect/>
          </a:stretch>
        </p:blipFill>
        <p:spPr>
          <a:xfrm>
            <a:off x="6615878" y="1952017"/>
            <a:ext cx="2325849" cy="1609935"/>
          </a:xfrm>
          <a:prstGeom prst="rect">
            <a:avLst/>
          </a:prstGeom>
        </p:spPr>
      </p:pic>
    </p:spTree>
    <p:extLst>
      <p:ext uri="{BB962C8B-B14F-4D97-AF65-F5344CB8AC3E}">
        <p14:creationId xmlns:p14="http://schemas.microsoft.com/office/powerpoint/2010/main" val="318706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0"/>
          <p:cNvSpPr txBox="1">
            <a:spLocks noGrp="1"/>
          </p:cNvSpPr>
          <p:nvPr>
            <p:ph type="title"/>
          </p:nvPr>
        </p:nvSpPr>
        <p:spPr>
          <a:xfrm>
            <a:off x="1484685" y="20135"/>
            <a:ext cx="4689000" cy="80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solidFill>
                  <a:schemeClr val="accent3"/>
                </a:solidFill>
                <a:latin typeface="Arial" panose="020B0604020202020204" pitchFamily="34" charset="0"/>
                <a:cs typeface="Arial" panose="020B0604020202020204" pitchFamily="34" charset="0"/>
              </a:rPr>
              <a:t>ABOUT</a:t>
            </a:r>
            <a:endParaRPr sz="3200" dirty="0">
              <a:solidFill>
                <a:schemeClr val="accent3"/>
              </a:solidFill>
            </a:endParaRPr>
          </a:p>
        </p:txBody>
      </p:sp>
      <p:sp>
        <p:nvSpPr>
          <p:cNvPr id="4" name="Subtitle 3">
            <a:extLst>
              <a:ext uri="{FF2B5EF4-FFF2-40B4-BE49-F238E27FC236}">
                <a16:creationId xmlns:a16="http://schemas.microsoft.com/office/drawing/2014/main" id="{491B35F6-4EE4-80EC-8D0A-EB966F3E5ECB}"/>
              </a:ext>
            </a:extLst>
          </p:cNvPr>
          <p:cNvSpPr>
            <a:spLocks noGrp="1" noChangeArrowheads="1"/>
          </p:cNvSpPr>
          <p:nvPr>
            <p:ph type="subTitle" idx="1"/>
          </p:nvPr>
        </p:nvSpPr>
        <p:spPr bwMode="auto">
          <a:xfrm>
            <a:off x="759951" y="941186"/>
            <a:ext cx="7158364"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E-commerce Giant:</a:t>
            </a:r>
            <a:r>
              <a:rPr kumimoji="0" lang="en-US" altLang="en-US" sz="1800" b="0" i="0" u="none" strike="noStrike" cap="none" normalizeH="0" baseline="0" dirty="0">
                <a:ln>
                  <a:noFill/>
                </a:ln>
                <a:solidFill>
                  <a:schemeClr val="tx1"/>
                </a:solidFill>
                <a:effectLst/>
                <a:latin typeface="Arial" panose="020B0604020202020204" pitchFamily="34" charset="0"/>
              </a:rPr>
              <a:t> Amazon is one of the world's largest online retailers, offering a vast selection of products across various categories, including electronics, books, clothing, and more.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Global Reach:</a:t>
            </a:r>
            <a:r>
              <a:rPr kumimoji="0" lang="en-US" altLang="en-US" sz="1800" b="0" i="0" u="none" strike="noStrike" cap="none" normalizeH="0" baseline="0" dirty="0">
                <a:ln>
                  <a:noFill/>
                </a:ln>
                <a:solidFill>
                  <a:schemeClr val="tx1"/>
                </a:solidFill>
                <a:effectLst/>
                <a:latin typeface="Arial" panose="020B0604020202020204" pitchFamily="34" charset="0"/>
              </a:rPr>
              <a:t> Amazon operates in numerous countries worldwide, providing customers with convenient access to products and services.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Customer-Centric Approach:</a:t>
            </a:r>
            <a:r>
              <a:rPr kumimoji="0" lang="en-US" altLang="en-US" sz="1800" b="0" i="0" u="none" strike="noStrike" cap="none" normalizeH="0" baseline="0" dirty="0">
                <a:ln>
                  <a:noFill/>
                </a:ln>
                <a:solidFill>
                  <a:schemeClr val="tx1"/>
                </a:solidFill>
                <a:effectLst/>
                <a:latin typeface="Arial" panose="020B0604020202020204" pitchFamily="34" charset="0"/>
              </a:rPr>
              <a:t> Amazon is known for its customer-centric focus, offering features like Prime membership, fast and reliable shipping, and excellent customer service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6" name="TextBox 5">
            <a:extLst>
              <a:ext uri="{FF2B5EF4-FFF2-40B4-BE49-F238E27FC236}">
                <a16:creationId xmlns:a16="http://schemas.microsoft.com/office/drawing/2014/main" id="{33649475-7FB7-5981-0201-06CB9B44AC78}"/>
              </a:ext>
            </a:extLst>
          </p:cNvPr>
          <p:cNvSpPr txBox="1"/>
          <p:nvPr/>
        </p:nvSpPr>
        <p:spPr>
          <a:xfrm>
            <a:off x="285344" y="3152017"/>
            <a:ext cx="8359302" cy="1749069"/>
          </a:xfrm>
          <a:prstGeom prst="rect">
            <a:avLst/>
          </a:prstGeom>
          <a:noFill/>
        </p:spPr>
        <p:txBody>
          <a:bodyPr wrap="square">
            <a:spAutoFit/>
          </a:bodyPr>
          <a:lstStyle/>
          <a:p>
            <a:pPr marL="342900" lvl="0" indent="-342900" algn="just">
              <a:lnSpc>
                <a:spcPct val="113000"/>
              </a:lnSpc>
              <a:spcBef>
                <a:spcPts val="1000"/>
              </a:spcBef>
              <a:spcAft>
                <a:spcPts val="0"/>
              </a:spcAft>
              <a:buSzPts val="1000"/>
              <a:buFont typeface="Symbol" panose="05050102010706020507" pitchFamily="18" charset="2"/>
              <a:buChar char=""/>
              <a:tabLst>
                <a:tab pos="1143000" algn="l"/>
              </a:tabLst>
            </a:pPr>
            <a:r>
              <a:rPr lang="en-IN" sz="1600" dirty="0">
                <a:effectLst/>
                <a:latin typeface="Arial" panose="020B0604020202020204" pitchFamily="34" charset="0"/>
                <a:ea typeface="Arial" panose="020B0604020202020204" pitchFamily="34" charset="0"/>
              </a:rPr>
              <a:t>Total sales increased from 2015 to 2016. In 2015, the total sales were 75000, and in 2016, it was 82000.</a:t>
            </a:r>
          </a:p>
          <a:p>
            <a:pPr marL="342900" lvl="0" indent="-342900" algn="just">
              <a:lnSpc>
                <a:spcPct val="113000"/>
              </a:lnSpc>
              <a:spcBef>
                <a:spcPts val="1000"/>
              </a:spcBef>
              <a:spcAft>
                <a:spcPts val="0"/>
              </a:spcAft>
              <a:buSzPts val="1000"/>
              <a:buFont typeface="Symbol" panose="05050102010706020507" pitchFamily="18" charset="2"/>
              <a:buChar char=""/>
              <a:tabLst>
                <a:tab pos="1143000" algn="l"/>
              </a:tabLst>
            </a:pPr>
            <a:r>
              <a:rPr lang="en-IN" sz="1600" dirty="0">
                <a:effectLst/>
                <a:latin typeface="Arial" panose="020B0604020202020204" pitchFamily="34" charset="0"/>
                <a:ea typeface="Arial" panose="020B0604020202020204" pitchFamily="34" charset="0"/>
              </a:rPr>
              <a:t>Sales increased compared to the previous year for all months in 2016.</a:t>
            </a:r>
          </a:p>
          <a:p>
            <a:pPr marL="342900" lvl="0" indent="-342900" algn="just">
              <a:lnSpc>
                <a:spcPct val="113000"/>
              </a:lnSpc>
              <a:spcBef>
                <a:spcPts val="1000"/>
              </a:spcBef>
              <a:spcAft>
                <a:spcPts val="0"/>
              </a:spcAft>
              <a:buSzPts val="1000"/>
              <a:buFont typeface="Symbol" panose="05050102010706020507" pitchFamily="18" charset="2"/>
              <a:buChar char=""/>
              <a:tabLst>
                <a:tab pos="1143000" algn="l"/>
              </a:tabLst>
            </a:pPr>
            <a:r>
              <a:rPr lang="en-IN" sz="1600" dirty="0">
                <a:effectLst/>
                <a:latin typeface="Arial" panose="020B0604020202020204" pitchFamily="34" charset="0"/>
                <a:ea typeface="Arial" panose="020B0604020202020204" pitchFamily="34" charset="0"/>
              </a:rPr>
              <a:t>March seems to be the peak season based on this data, as it has the highest total sales among all months</a:t>
            </a:r>
            <a:r>
              <a:rPr lang="en-IN" sz="1800" dirty="0">
                <a:effectLst/>
                <a:latin typeface="Arial" panose="020B0604020202020204" pitchFamily="34" charset="0"/>
                <a:ea typeface="Arial" panose="020B0604020202020204" pitchFamily="34" charset="0"/>
              </a:rPr>
              <a:t>.</a:t>
            </a:r>
          </a:p>
        </p:txBody>
      </p:sp>
      <p:pic>
        <p:nvPicPr>
          <p:cNvPr id="3" name="Picture 2">
            <a:extLst>
              <a:ext uri="{FF2B5EF4-FFF2-40B4-BE49-F238E27FC236}">
                <a16:creationId xmlns:a16="http://schemas.microsoft.com/office/drawing/2014/main" id="{55D0D834-2801-1C24-28BF-483A9467539D}"/>
              </a:ext>
            </a:extLst>
          </p:cNvPr>
          <p:cNvPicPr>
            <a:picLocks noChangeAspect="1"/>
          </p:cNvPicPr>
          <p:nvPr/>
        </p:nvPicPr>
        <p:blipFill>
          <a:blip r:embed="rId3"/>
          <a:stretch>
            <a:fillRect/>
          </a:stretch>
        </p:blipFill>
        <p:spPr>
          <a:xfrm>
            <a:off x="2839997" y="720547"/>
            <a:ext cx="3651594" cy="2431470"/>
          </a:xfrm>
          <a:prstGeom prst="rect">
            <a:avLst/>
          </a:prstGeom>
        </p:spPr>
      </p:pic>
      <p:sp>
        <p:nvSpPr>
          <p:cNvPr id="4" name="TextBox 3">
            <a:extLst>
              <a:ext uri="{FF2B5EF4-FFF2-40B4-BE49-F238E27FC236}">
                <a16:creationId xmlns:a16="http://schemas.microsoft.com/office/drawing/2014/main" id="{D1CA913D-6853-911C-2231-2C79C3A2CC19}"/>
              </a:ext>
            </a:extLst>
          </p:cNvPr>
          <p:cNvSpPr txBox="1"/>
          <p:nvPr/>
        </p:nvSpPr>
        <p:spPr>
          <a:xfrm>
            <a:off x="2548646" y="242414"/>
            <a:ext cx="3832697" cy="369332"/>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Sales Distribution </a:t>
            </a:r>
          </a:p>
        </p:txBody>
      </p:sp>
    </p:spTree>
    <p:extLst>
      <p:ext uri="{BB962C8B-B14F-4D97-AF65-F5344CB8AC3E}">
        <p14:creationId xmlns:p14="http://schemas.microsoft.com/office/powerpoint/2010/main" val="2816869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12" name="TextBox 11">
            <a:extLst>
              <a:ext uri="{FF2B5EF4-FFF2-40B4-BE49-F238E27FC236}">
                <a16:creationId xmlns:a16="http://schemas.microsoft.com/office/drawing/2014/main" id="{B69960FC-11DC-97DF-A96A-2CCD55753AEC}"/>
              </a:ext>
            </a:extLst>
          </p:cNvPr>
          <p:cNvSpPr txBox="1"/>
          <p:nvPr/>
        </p:nvSpPr>
        <p:spPr>
          <a:xfrm>
            <a:off x="593589" y="122935"/>
            <a:ext cx="8212313" cy="400110"/>
          </a:xfrm>
          <a:prstGeom prst="rect">
            <a:avLst/>
          </a:prstGeom>
          <a:noFill/>
        </p:spPr>
        <p:txBody>
          <a:bodyPr wrap="square">
            <a:spAutoFit/>
          </a:bodyPr>
          <a:lstStyle/>
          <a:p>
            <a:r>
              <a:rPr lang="en-IN" sz="2000" u="sng" dirty="0">
                <a:solidFill>
                  <a:schemeClr val="accent3"/>
                </a:solidFill>
                <a:latin typeface="Arial" panose="020B0604020202020204" pitchFamily="34" charset="0"/>
                <a:cs typeface="Arial" panose="020B0604020202020204" pitchFamily="34" charset="0"/>
              </a:rPr>
              <a:t>STRATEGIC RECOMMENDATION</a:t>
            </a:r>
          </a:p>
        </p:txBody>
      </p:sp>
      <p:sp>
        <p:nvSpPr>
          <p:cNvPr id="3" name="TextBox 2">
            <a:extLst>
              <a:ext uri="{FF2B5EF4-FFF2-40B4-BE49-F238E27FC236}">
                <a16:creationId xmlns:a16="http://schemas.microsoft.com/office/drawing/2014/main" id="{323C72B7-43F7-12A8-6E29-4F653B1356C7}"/>
              </a:ext>
            </a:extLst>
          </p:cNvPr>
          <p:cNvSpPr txBox="1"/>
          <p:nvPr/>
        </p:nvSpPr>
        <p:spPr>
          <a:xfrm>
            <a:off x="268941" y="659190"/>
            <a:ext cx="8331502" cy="3780522"/>
          </a:xfrm>
          <a:prstGeom prst="rect">
            <a:avLst/>
          </a:prstGeom>
          <a:noFill/>
        </p:spPr>
        <p:txBody>
          <a:bodyPr wrap="square">
            <a:spAutoFit/>
          </a:bodyPr>
          <a:lstStyle/>
          <a:p>
            <a:pPr>
              <a:lnSpc>
                <a:spcPct val="150000"/>
              </a:lnSpc>
            </a:pPr>
            <a:r>
              <a:rPr lang="en-US" b="1" dirty="0">
                <a:solidFill>
                  <a:schemeClr val="bg2">
                    <a:lumMod val="50000"/>
                  </a:schemeClr>
                </a:solidFill>
                <a:latin typeface="Arial" panose="020B0604020202020204" pitchFamily="34" charset="0"/>
                <a:cs typeface="Arial" panose="020B0604020202020204" pitchFamily="34" charset="0"/>
              </a:rPr>
              <a:t>Customer-Centric Approach</a:t>
            </a:r>
          </a:p>
          <a:p>
            <a:pPr>
              <a:lnSpc>
                <a:spcPct val="150000"/>
              </a:lnSpc>
            </a:pPr>
            <a:endParaRPr lang="en-US" b="1"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Personalized Recommendations: Utilize customer data to provide tailored product recommendations and offers, enhancing the shopping experience and increasing customer engagement.</a:t>
            </a:r>
          </a:p>
          <a:p>
            <a:pPr marL="285750" indent="-285750">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Loyalty Programs: Implement a robust loyalty program that rewards repeat customers with exclusive benefits, discounts, and personalized experiences.</a:t>
            </a:r>
          </a:p>
          <a:p>
            <a:pPr marL="285750" indent="-285750">
              <a:lnSpc>
                <a:spcPct val="150000"/>
              </a:lnSpc>
              <a:buFont typeface="Wingdings" panose="05000000000000000000" pitchFamily="2" charset="2"/>
              <a:buChar char="Ø"/>
            </a:pPr>
            <a:r>
              <a:rPr lang="en-US" b="1" dirty="0">
                <a:latin typeface="Arial" panose="020B0604020202020204" pitchFamily="34" charset="0"/>
                <a:cs typeface="Arial" panose="020B0604020202020204" pitchFamily="34" charset="0"/>
              </a:rPr>
              <a:t>Customer Feedback:</a:t>
            </a:r>
            <a:r>
              <a:rPr lang="en-US" dirty="0">
                <a:latin typeface="Arial" panose="020B0604020202020204" pitchFamily="34" charset="0"/>
                <a:cs typeface="Arial" panose="020B0604020202020204" pitchFamily="34" charset="0"/>
              </a:rPr>
              <a:t> Actively seek and analyze customer feedback to identify areas for improvement and address concerns promptly</a:t>
            </a: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84165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3" name="TextBox 2">
            <a:extLst>
              <a:ext uri="{FF2B5EF4-FFF2-40B4-BE49-F238E27FC236}">
                <a16:creationId xmlns:a16="http://schemas.microsoft.com/office/drawing/2014/main" id="{ABFFDC85-65A8-ACE2-B724-485545C3F8E6}"/>
              </a:ext>
            </a:extLst>
          </p:cNvPr>
          <p:cNvSpPr txBox="1"/>
          <p:nvPr/>
        </p:nvSpPr>
        <p:spPr>
          <a:xfrm>
            <a:off x="366432" y="2364272"/>
            <a:ext cx="8411136" cy="2401170"/>
          </a:xfrm>
          <a:prstGeom prst="rect">
            <a:avLst/>
          </a:prstGeom>
          <a:noFill/>
        </p:spPr>
        <p:txBody>
          <a:bodyPr wrap="square">
            <a:spAutoFit/>
          </a:bodyPr>
          <a:lstStyle/>
          <a:p>
            <a:pPr algn="just">
              <a:lnSpc>
                <a:spcPct val="150000"/>
              </a:lnSpc>
            </a:pPr>
            <a:r>
              <a:rPr lang="en-US" sz="1600" b="1" dirty="0">
                <a:solidFill>
                  <a:schemeClr val="bg2">
                    <a:lumMod val="50000"/>
                  </a:schemeClr>
                </a:solidFill>
                <a:latin typeface="Arial" panose="020B0604020202020204" pitchFamily="34" charset="0"/>
                <a:cs typeface="Arial" panose="020B0604020202020204" pitchFamily="34" charset="0"/>
              </a:rPr>
              <a:t>Product Optimization</a:t>
            </a:r>
          </a:p>
          <a:p>
            <a:pPr marL="285750" indent="-285750" algn="just">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Product Variety: Continuously expand the product catalog to cater to diverse customer preferences and stay ahead of market trends.</a:t>
            </a:r>
          </a:p>
          <a:p>
            <a:pPr marL="285750" indent="-285750" algn="just">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Quality Assurance: Implement rigorous quality control measures to ensure that products meet customer expectations and minimize returns.</a:t>
            </a:r>
          </a:p>
          <a:p>
            <a:pPr marL="285750" indent="-285750" algn="just">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Product Bundling: Create attractive product bundles to encourage customers to purchase multiple items and increase average order value</a:t>
            </a:r>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4A2A84E7-224C-CDF3-84E0-744AD735C2C6}"/>
              </a:ext>
            </a:extLst>
          </p:cNvPr>
          <p:cNvPicPr>
            <a:picLocks noChangeAspect="1"/>
          </p:cNvPicPr>
          <p:nvPr/>
        </p:nvPicPr>
        <p:blipFill>
          <a:blip r:embed="rId3"/>
          <a:stretch>
            <a:fillRect/>
          </a:stretch>
        </p:blipFill>
        <p:spPr>
          <a:xfrm>
            <a:off x="430306" y="340489"/>
            <a:ext cx="8347262" cy="2023783"/>
          </a:xfrm>
          <a:prstGeom prst="rect">
            <a:avLst/>
          </a:prstGeom>
        </p:spPr>
      </p:pic>
    </p:spTree>
    <p:extLst>
      <p:ext uri="{BB962C8B-B14F-4D97-AF65-F5344CB8AC3E}">
        <p14:creationId xmlns:p14="http://schemas.microsoft.com/office/powerpoint/2010/main" val="3071942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5" name="TextBox 4">
            <a:extLst>
              <a:ext uri="{FF2B5EF4-FFF2-40B4-BE49-F238E27FC236}">
                <a16:creationId xmlns:a16="http://schemas.microsoft.com/office/drawing/2014/main" id="{85AB3622-2038-F152-00C5-7CE7BE018BF7}"/>
              </a:ext>
            </a:extLst>
          </p:cNvPr>
          <p:cNvSpPr txBox="1"/>
          <p:nvPr/>
        </p:nvSpPr>
        <p:spPr>
          <a:xfrm>
            <a:off x="181534" y="332419"/>
            <a:ext cx="4644898" cy="4478662"/>
          </a:xfrm>
          <a:prstGeom prst="rect">
            <a:avLst/>
          </a:prstGeom>
          <a:noFill/>
        </p:spPr>
        <p:txBody>
          <a:bodyPr wrap="square">
            <a:spAutoFit/>
          </a:bodyPr>
          <a:lstStyle/>
          <a:p>
            <a:pPr algn="just">
              <a:lnSpc>
                <a:spcPct val="150000"/>
              </a:lnSpc>
            </a:pPr>
            <a:r>
              <a:rPr lang="en-US" sz="1600" b="1" dirty="0">
                <a:solidFill>
                  <a:schemeClr val="accent3"/>
                </a:solidFill>
                <a:latin typeface="Arial" panose="020B0604020202020204" pitchFamily="34" charset="0"/>
                <a:cs typeface="Arial" panose="020B0604020202020204" pitchFamily="34" charset="0"/>
              </a:rPr>
              <a:t>Marketing and Sales Strategies</a:t>
            </a:r>
          </a:p>
          <a:p>
            <a:pPr marL="285750" indent="-285750" algn="just">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Targeted Marketing: Utilize data analytics to identify specific customer segments and tailor marketing campaigns accordingly.</a:t>
            </a:r>
          </a:p>
          <a:p>
            <a:pPr marL="285750" indent="-285750" algn="just">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Social Media Engagement: Leverage social media platforms to connect with customers, build brand awareness, and drive traffic to the website.</a:t>
            </a:r>
          </a:p>
          <a:p>
            <a:pPr marL="285750" indent="-285750" algn="just">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Influencer Partnerships: Collaborate with influencers in relevant industries to reach a wider audience and promote products effectively.</a:t>
            </a:r>
          </a:p>
        </p:txBody>
      </p:sp>
      <p:pic>
        <p:nvPicPr>
          <p:cNvPr id="2" name="Picture 1">
            <a:extLst>
              <a:ext uri="{FF2B5EF4-FFF2-40B4-BE49-F238E27FC236}">
                <a16:creationId xmlns:a16="http://schemas.microsoft.com/office/drawing/2014/main" id="{181722B8-0CA7-0D3B-507B-066D3D36F794}"/>
              </a:ext>
            </a:extLst>
          </p:cNvPr>
          <p:cNvPicPr>
            <a:picLocks noChangeAspect="1"/>
          </p:cNvPicPr>
          <p:nvPr/>
        </p:nvPicPr>
        <p:blipFill>
          <a:blip r:embed="rId3"/>
          <a:stretch>
            <a:fillRect/>
          </a:stretch>
        </p:blipFill>
        <p:spPr>
          <a:xfrm>
            <a:off x="5103159" y="191624"/>
            <a:ext cx="3859306" cy="4763616"/>
          </a:xfrm>
          <a:prstGeom prst="rect">
            <a:avLst/>
          </a:prstGeom>
        </p:spPr>
      </p:pic>
    </p:spTree>
    <p:extLst>
      <p:ext uri="{BB962C8B-B14F-4D97-AF65-F5344CB8AC3E}">
        <p14:creationId xmlns:p14="http://schemas.microsoft.com/office/powerpoint/2010/main" val="3582265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4" name="Google Shape;574;p55"/>
          <p:cNvSpPr txBox="1">
            <a:spLocks noGrp="1"/>
          </p:cNvSpPr>
          <p:nvPr>
            <p:ph type="title"/>
          </p:nvPr>
        </p:nvSpPr>
        <p:spPr>
          <a:xfrm>
            <a:off x="-1272851" y="120732"/>
            <a:ext cx="3987600" cy="761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800" dirty="0">
                <a:solidFill>
                  <a:schemeClr val="accent3"/>
                </a:solidFill>
              </a:rPr>
              <a:t>CONCLUSION</a:t>
            </a:r>
            <a:endParaRPr sz="2800" dirty="0">
              <a:solidFill>
                <a:schemeClr val="accent3"/>
              </a:solidFill>
            </a:endParaRPr>
          </a:p>
        </p:txBody>
      </p:sp>
      <p:sp>
        <p:nvSpPr>
          <p:cNvPr id="4" name="TextBox 3">
            <a:extLst>
              <a:ext uri="{FF2B5EF4-FFF2-40B4-BE49-F238E27FC236}">
                <a16:creationId xmlns:a16="http://schemas.microsoft.com/office/drawing/2014/main" id="{12E54D5A-0238-434E-B12B-7694D2F14F2A}"/>
              </a:ext>
            </a:extLst>
          </p:cNvPr>
          <p:cNvSpPr txBox="1"/>
          <p:nvPr/>
        </p:nvSpPr>
        <p:spPr>
          <a:xfrm>
            <a:off x="922803" y="818412"/>
            <a:ext cx="7199219" cy="420435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dirty="0"/>
              <a:t>Amazon can leverage its vast customer data to make informed decisions and optimize business strategies.</a:t>
            </a:r>
          </a:p>
          <a:p>
            <a:pPr marL="285750" indent="-285750" algn="just">
              <a:lnSpc>
                <a:spcPct val="150000"/>
              </a:lnSpc>
              <a:buFont typeface="Wingdings" panose="05000000000000000000" pitchFamily="2" charset="2"/>
              <a:buChar char="Ø"/>
            </a:pPr>
            <a:r>
              <a:rPr lang="en-US" dirty="0"/>
              <a:t>Implementing personalized marketing campaigns based on customer preferences can increase customer engagement, drive repeat purchases, and improve customer loyalty.</a:t>
            </a:r>
          </a:p>
          <a:p>
            <a:pPr marL="285750" indent="-285750" algn="just">
              <a:lnSpc>
                <a:spcPct val="150000"/>
              </a:lnSpc>
              <a:buFont typeface="Wingdings" panose="05000000000000000000" pitchFamily="2" charset="2"/>
              <a:buChar char="Ø"/>
            </a:pPr>
            <a:r>
              <a:rPr lang="en-US" dirty="0"/>
              <a:t> By regularly analyzing customer feedback and market trends, Amazon can identify areas for improvement and make necessary adjustments to its business strategies. This iterative approach will ensure that the company remains competitive and meets the evolving needs of its customers.</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922537-CB6A-195D-2061-30BE3B693773}"/>
              </a:ext>
            </a:extLst>
          </p:cNvPr>
          <p:cNvSpPr>
            <a:spLocks noGrp="1"/>
          </p:cNvSpPr>
          <p:nvPr>
            <p:ph type="body" idx="1"/>
          </p:nvPr>
        </p:nvSpPr>
        <p:spPr>
          <a:xfrm>
            <a:off x="2317128" y="1607133"/>
            <a:ext cx="3471300" cy="1405007"/>
          </a:xfrm>
        </p:spPr>
        <p:txBody>
          <a:bodyPr/>
          <a:lstStyle/>
          <a:p>
            <a:pPr algn="ctr"/>
            <a:r>
              <a:rPr lang="en-IN" dirty="0">
                <a:solidFill>
                  <a:schemeClr val="accent3"/>
                </a:solidFill>
                <a:latin typeface="Arial" panose="020B0604020202020204" pitchFamily="34" charset="0"/>
                <a:cs typeface="Arial" panose="020B0604020202020204" pitchFamily="34" charset="0"/>
              </a:rPr>
              <a:t>THANK YOU !</a:t>
            </a:r>
          </a:p>
          <a:p>
            <a:pPr algn="just"/>
            <a:endParaRPr lang="en-IN" dirty="0"/>
          </a:p>
        </p:txBody>
      </p:sp>
    </p:spTree>
    <p:extLst>
      <p:ext uri="{BB962C8B-B14F-4D97-AF65-F5344CB8AC3E}">
        <p14:creationId xmlns:p14="http://schemas.microsoft.com/office/powerpoint/2010/main" val="151510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F7C840-87AA-302D-D1B3-B1C776C9FD4B}"/>
              </a:ext>
            </a:extLst>
          </p:cNvPr>
          <p:cNvSpPr txBox="1"/>
          <p:nvPr/>
        </p:nvSpPr>
        <p:spPr>
          <a:xfrm>
            <a:off x="1977957" y="201037"/>
            <a:ext cx="4448783" cy="523220"/>
          </a:xfrm>
          <a:prstGeom prst="rect">
            <a:avLst/>
          </a:prstGeom>
          <a:noFill/>
        </p:spPr>
        <p:txBody>
          <a:bodyPr wrap="square" rtlCol="0">
            <a:spAutoFit/>
          </a:bodyPr>
          <a:lstStyle/>
          <a:p>
            <a:pPr algn="ctr"/>
            <a:r>
              <a:rPr lang="en-IN" sz="2800" dirty="0">
                <a:solidFill>
                  <a:schemeClr val="accent3"/>
                </a:solidFill>
                <a:latin typeface="Arial" panose="020B0604020202020204" pitchFamily="34" charset="0"/>
                <a:cs typeface="Arial" panose="020B0604020202020204" pitchFamily="34" charset="0"/>
              </a:rPr>
              <a:t>PROBLEM</a:t>
            </a:r>
            <a:r>
              <a:rPr lang="en-IN" dirty="0">
                <a:solidFill>
                  <a:schemeClr val="accent3"/>
                </a:solidFill>
                <a:latin typeface="Arial" panose="020B0604020202020204" pitchFamily="34" charset="0"/>
                <a:cs typeface="Arial" panose="020B0604020202020204" pitchFamily="34" charset="0"/>
              </a:rPr>
              <a:t>  </a:t>
            </a:r>
            <a:r>
              <a:rPr lang="en-IN" sz="2800" dirty="0">
                <a:solidFill>
                  <a:schemeClr val="accent3"/>
                </a:solidFill>
                <a:latin typeface="Arial" panose="020B0604020202020204" pitchFamily="34" charset="0"/>
                <a:cs typeface="Arial" panose="020B0604020202020204" pitchFamily="34" charset="0"/>
              </a:rPr>
              <a:t>STATEMENT</a:t>
            </a:r>
          </a:p>
        </p:txBody>
      </p:sp>
      <p:sp>
        <p:nvSpPr>
          <p:cNvPr id="4" name="TextBox 3">
            <a:extLst>
              <a:ext uri="{FF2B5EF4-FFF2-40B4-BE49-F238E27FC236}">
                <a16:creationId xmlns:a16="http://schemas.microsoft.com/office/drawing/2014/main" id="{C31B9031-6C8B-9361-4789-DECA17B494A1}"/>
              </a:ext>
            </a:extLst>
          </p:cNvPr>
          <p:cNvSpPr txBox="1"/>
          <p:nvPr/>
        </p:nvSpPr>
        <p:spPr>
          <a:xfrm>
            <a:off x="3709481" y="1783697"/>
            <a:ext cx="5239966" cy="2031325"/>
          </a:xfrm>
          <a:prstGeom prst="rect">
            <a:avLst/>
          </a:prstGeom>
          <a:noFill/>
        </p:spPr>
        <p:txBody>
          <a:bodyPr wrap="square">
            <a:spAutoFit/>
          </a:bodyPr>
          <a:lstStyle/>
          <a:p>
            <a:pPr marL="285750" indent="-285750" algn="just">
              <a:buClr>
                <a:srgbClr val="FFC000"/>
              </a:buClr>
              <a:buFont typeface="Arial" panose="020B0604020202020204" pitchFamily="34" charset="0"/>
              <a:buChar char="•"/>
            </a:pPr>
            <a:r>
              <a:rPr lang="en-US" dirty="0"/>
              <a:t>As a business analyst how Amazon can leverage its vast customer data to identify high-value customers, tailor offerings to their preferences, and enhance the overall customer shopping experience while maintaining profitability</a:t>
            </a:r>
            <a:r>
              <a:rPr lang="en-US" sz="1800" dirty="0">
                <a:latin typeface="Arial" panose="020B0604020202020204" pitchFamily="34" charset="0"/>
                <a:cs typeface="Arial" panose="020B0604020202020204" pitchFamily="34" charset="0"/>
              </a:rPr>
              <a:t>.</a:t>
            </a:r>
          </a:p>
          <a:p>
            <a:pPr algn="just">
              <a:buClr>
                <a:srgbClr val="FFC000"/>
              </a:buClr>
            </a:pPr>
            <a:r>
              <a:rPr lang="en-US" sz="1800" dirty="0"/>
              <a:t>  </a:t>
            </a:r>
          </a:p>
        </p:txBody>
      </p:sp>
      <p:pic>
        <p:nvPicPr>
          <p:cNvPr id="2052" name="Picture 4" descr="Problem Statement&quot; Images – Browse 265 Stock Photos, Vectors, and Video |  Adobe Stock">
            <a:extLst>
              <a:ext uri="{FF2B5EF4-FFF2-40B4-BE49-F238E27FC236}">
                <a16:creationId xmlns:a16="http://schemas.microsoft.com/office/drawing/2014/main" id="{A090741C-E522-9A11-DA91-449E23C44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86" y="1623461"/>
            <a:ext cx="3287342" cy="2191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19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8"/>
          <p:cNvSpPr txBox="1">
            <a:spLocks noGrp="1"/>
          </p:cNvSpPr>
          <p:nvPr>
            <p:ph type="title"/>
          </p:nvPr>
        </p:nvSpPr>
        <p:spPr>
          <a:xfrm>
            <a:off x="199785" y="63092"/>
            <a:ext cx="3765176" cy="547200"/>
          </a:xfrm>
          <a:prstGeom prst="rect">
            <a:avLst/>
          </a:prstGeom>
        </p:spPr>
        <p:txBody>
          <a:bodyPr spcFirstLastPara="1" wrap="square" lIns="91425" tIns="91425" rIns="91425" bIns="91425" anchor="t" anchorCtr="0">
            <a:noAutofit/>
          </a:bodyPr>
          <a:lstStyle/>
          <a:p>
            <a:r>
              <a:rPr lang="en-US" sz="3200" dirty="0">
                <a:solidFill>
                  <a:schemeClr val="accent3"/>
                </a:solidFill>
                <a:latin typeface="Arial" panose="020B0604020202020204" pitchFamily="34" charset="0"/>
                <a:cs typeface="Arial" panose="020B0604020202020204" pitchFamily="34" charset="0"/>
              </a:rPr>
              <a:t>DATA SNAPSHOT </a:t>
            </a:r>
            <a:br>
              <a:rPr lang="en-IN" sz="3200" dirty="0">
                <a:solidFill>
                  <a:schemeClr val="accent3"/>
                </a:solidFill>
                <a:latin typeface="Arial" panose="020B0604020202020204" pitchFamily="34" charset="0"/>
                <a:cs typeface="Arial" panose="020B0604020202020204" pitchFamily="34" charset="0"/>
              </a:rPr>
            </a:br>
            <a:endParaRPr lang="en-IN" sz="3200" dirty="0">
              <a:solidFill>
                <a:schemeClr val="accent3"/>
              </a:solidFill>
              <a:latin typeface="Arial" panose="020B0604020202020204" pitchFamily="34" charset="0"/>
              <a:cs typeface="Arial" panose="020B0604020202020204" pitchFamily="34" charset="0"/>
            </a:endParaRPr>
          </a:p>
        </p:txBody>
      </p:sp>
      <p:cxnSp>
        <p:nvCxnSpPr>
          <p:cNvPr id="199" name="Google Shape;199;p38"/>
          <p:cNvCxnSpPr>
            <a:cxnSpLocks/>
          </p:cNvCxnSpPr>
          <p:nvPr/>
        </p:nvCxnSpPr>
        <p:spPr>
          <a:xfrm flipV="1">
            <a:off x="-7684" y="641028"/>
            <a:ext cx="3711388" cy="7743"/>
          </a:xfrm>
          <a:prstGeom prst="straightConnector1">
            <a:avLst/>
          </a:prstGeom>
          <a:noFill/>
          <a:ln w="9525" cap="flat" cmpd="sng">
            <a:solidFill>
              <a:schemeClr val="lt2"/>
            </a:solidFill>
            <a:prstDash val="solid"/>
            <a:round/>
            <a:headEnd type="none" w="med" len="med"/>
            <a:tailEnd type="none" w="med" len="med"/>
          </a:ln>
        </p:spPr>
      </p:cxnSp>
      <p:sp>
        <p:nvSpPr>
          <p:cNvPr id="9" name="TextBox 8">
            <a:extLst>
              <a:ext uri="{FF2B5EF4-FFF2-40B4-BE49-F238E27FC236}">
                <a16:creationId xmlns:a16="http://schemas.microsoft.com/office/drawing/2014/main" id="{82718E6E-77C8-8EA1-0F08-BF984BD65E21}"/>
              </a:ext>
            </a:extLst>
          </p:cNvPr>
          <p:cNvSpPr txBox="1"/>
          <p:nvPr/>
        </p:nvSpPr>
        <p:spPr>
          <a:xfrm>
            <a:off x="726141" y="648771"/>
            <a:ext cx="10006710" cy="4770537"/>
          </a:xfrm>
          <a:prstGeom prst="rect">
            <a:avLst/>
          </a:prstGeom>
          <a:noFill/>
        </p:spPr>
        <p:txBody>
          <a:bodyPr wrap="square">
            <a:spAutoFit/>
          </a:bodyPr>
          <a:lstStyle/>
          <a:p>
            <a:pPr>
              <a:buFont typeface="Arial" panose="020B0604020202020204" pitchFamily="34" charset="0"/>
              <a:buChar char="•"/>
            </a:pPr>
            <a:r>
              <a:rPr lang="en-US" sz="1400" b="1" dirty="0">
                <a:latin typeface="Arial" panose="020B0604020202020204" pitchFamily="34" charset="0"/>
                <a:cs typeface="Arial" panose="020B0604020202020204" pitchFamily="34" charset="0"/>
              </a:rPr>
              <a:t>Total Customers:</a:t>
            </a:r>
            <a:r>
              <a:rPr lang="en-US" sz="1400" dirty="0">
                <a:latin typeface="Arial" panose="020B0604020202020204" pitchFamily="34" charset="0"/>
                <a:cs typeface="Arial" panose="020B0604020202020204" pitchFamily="34" charset="0"/>
              </a:rPr>
              <a:t> 113 unique customers.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Key Columns:</a:t>
            </a:r>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err="1">
                <a:latin typeface="Arial" panose="020B0604020202020204" pitchFamily="34" charset="0"/>
                <a:cs typeface="Arial" panose="020B0604020202020204" pitchFamily="34" charset="0"/>
              </a:rPr>
              <a:t>CustomerID</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Unique identifier for each customer.</a:t>
            </a:r>
          </a:p>
          <a:p>
            <a:pPr marL="742950" lvl="1" indent="-285750">
              <a:buFont typeface="Arial" panose="020B0604020202020204" pitchFamily="34" charset="0"/>
              <a:buChar char="•"/>
            </a:pPr>
            <a:r>
              <a:rPr lang="en-US" sz="1400" b="1" dirty="0" err="1">
                <a:latin typeface="Arial" panose="020B0604020202020204" pitchFamily="34" charset="0"/>
                <a:cs typeface="Arial" panose="020B0604020202020204" pitchFamily="34" charset="0"/>
              </a:rPr>
              <a:t>CustomerAge</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Age of the customer.</a:t>
            </a:r>
          </a:p>
          <a:p>
            <a:pPr marL="742950" lvl="1" indent="-285750">
              <a:buFont typeface="Arial" panose="020B0604020202020204" pitchFamily="34" charset="0"/>
              <a:buChar char="•"/>
            </a:pPr>
            <a:r>
              <a:rPr lang="en-US" sz="1400" b="1" dirty="0" err="1">
                <a:latin typeface="Arial" panose="020B0604020202020204" pitchFamily="34" charset="0"/>
                <a:cs typeface="Arial" panose="020B0604020202020204" pitchFamily="34" charset="0"/>
              </a:rPr>
              <a:t>CustomerGender</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Gender of the customer (e.g., Male, Female).</a:t>
            </a:r>
            <a:r>
              <a:rPr lang="en-US" b="1" dirty="0"/>
              <a:t> </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Total Orders:</a:t>
            </a:r>
            <a:r>
              <a:rPr lang="en-US" sz="1400" dirty="0">
                <a:latin typeface="Arial" panose="020B0604020202020204" pitchFamily="34" charset="0"/>
                <a:cs typeface="Arial" panose="020B0604020202020204" pitchFamily="34" charset="0"/>
              </a:rPr>
              <a:t> Includes thousands of transactions based on </a:t>
            </a:r>
            <a:r>
              <a:rPr lang="en-US" sz="1400" dirty="0" err="1">
                <a:latin typeface="Arial" panose="020B0604020202020204" pitchFamily="34" charset="0"/>
                <a:cs typeface="Arial" panose="020B0604020202020204" pitchFamily="34" charset="0"/>
              </a:rPr>
              <a:t>CustomerID</a:t>
            </a:r>
            <a:r>
              <a:rPr lang="en-US" sz="14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400" b="1" dirty="0" err="1">
                <a:latin typeface="Arial" panose="020B0604020202020204" pitchFamily="34" charset="0"/>
                <a:cs typeface="Arial" panose="020B0604020202020204" pitchFamily="34" charset="0"/>
              </a:rPr>
              <a:t>OrderID</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Unique identifier for each order.</a:t>
            </a:r>
          </a:p>
          <a:p>
            <a:pPr marL="742950" lvl="1" indent="-285750">
              <a:buFont typeface="Arial" panose="020B0604020202020204" pitchFamily="34" charset="0"/>
              <a:buChar char="•"/>
            </a:pPr>
            <a:r>
              <a:rPr lang="en-US" sz="1400" b="1" dirty="0" err="1">
                <a:latin typeface="Arial" panose="020B0604020202020204" pitchFamily="34" charset="0"/>
                <a:cs typeface="Arial" panose="020B0604020202020204" pitchFamily="34" charset="0"/>
              </a:rPr>
              <a:t>OrderDate</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Date when the order was placed.</a:t>
            </a:r>
          </a:p>
          <a:p>
            <a:pPr marL="742950" lvl="1" indent="-285750">
              <a:buFont typeface="Arial" panose="020B0604020202020204" pitchFamily="34" charset="0"/>
              <a:buChar char="•"/>
            </a:pPr>
            <a:r>
              <a:rPr lang="en-US" sz="1400" b="1" dirty="0" err="1">
                <a:latin typeface="Arial" panose="020B0604020202020204" pitchFamily="34" charset="0"/>
                <a:cs typeface="Arial" panose="020B0604020202020204" pitchFamily="34" charset="0"/>
              </a:rPr>
              <a:t>DeliveryDate</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Date when the order was delivered.</a:t>
            </a:r>
          </a:p>
          <a:p>
            <a:pPr marL="742950" lvl="1" indent="-285750">
              <a:buFont typeface="Arial" panose="020B0604020202020204" pitchFamily="34" charset="0"/>
              <a:buChar char="•"/>
            </a:pPr>
            <a:r>
              <a:rPr lang="en-US" sz="1400" b="1" dirty="0" err="1">
                <a:latin typeface="Arial" panose="020B0604020202020204" pitchFamily="34" charset="0"/>
                <a:cs typeface="Arial" panose="020B0604020202020204" pitchFamily="34" charset="0"/>
              </a:rPr>
              <a:t>DeliveryType</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Mode of delivery (e.g., Standard, Express).</a:t>
            </a:r>
          </a:p>
          <a:p>
            <a:pPr marL="742950" lvl="1" indent="-285750">
              <a:buFont typeface="Arial" panose="020B0604020202020204" pitchFamily="34" charset="0"/>
              <a:buChar char="•"/>
            </a:pPr>
            <a:r>
              <a:rPr lang="en-US" sz="1400" b="1" dirty="0" err="1">
                <a:latin typeface="Arial" panose="020B0604020202020204" pitchFamily="34" charset="0"/>
                <a:cs typeface="Arial" panose="020B0604020202020204" pitchFamily="34" charset="0"/>
              </a:rPr>
              <a:t>ProductCategory</a:t>
            </a:r>
            <a:r>
              <a:rPr lang="en-US" sz="1400" b="1" dirty="0">
                <a:latin typeface="Arial" panose="020B0604020202020204" pitchFamily="34" charset="0"/>
                <a:cs typeface="Arial" panose="020B0604020202020204" pitchFamily="34" charset="0"/>
              </a:rPr>
              <a:t> &amp; </a:t>
            </a:r>
            <a:r>
              <a:rPr lang="en-US" sz="1400" b="1" dirty="0" err="1">
                <a:latin typeface="Arial" panose="020B0604020202020204" pitchFamily="34" charset="0"/>
                <a:cs typeface="Arial" panose="020B0604020202020204" pitchFamily="34" charset="0"/>
              </a:rPr>
              <a:t>SubCategory</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Categorizes products ordered (e.g., Electronics, Fashion).</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Product:</a:t>
            </a:r>
            <a:r>
              <a:rPr lang="en-US" sz="1400" dirty="0">
                <a:latin typeface="Arial" panose="020B0604020202020204" pitchFamily="34" charset="0"/>
                <a:cs typeface="Arial" panose="020B0604020202020204" pitchFamily="34" charset="0"/>
              </a:rPr>
              <a:t> Name of the product ordered.</a:t>
            </a:r>
          </a:p>
          <a:p>
            <a:pPr marL="742950" lvl="1" indent="-285750">
              <a:buFont typeface="Arial" panose="020B0604020202020204" pitchFamily="34" charset="0"/>
              <a:buChar char="•"/>
            </a:pPr>
            <a:r>
              <a:rPr lang="en-US" sz="1400" b="1" dirty="0" err="1">
                <a:latin typeface="Arial" panose="020B0604020202020204" pitchFamily="34" charset="0"/>
                <a:cs typeface="Arial" panose="020B0604020202020204" pitchFamily="34" charset="0"/>
              </a:rPr>
              <a:t>UnitPrice</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Price per unit of the product.</a:t>
            </a:r>
          </a:p>
          <a:p>
            <a:pPr marL="742950" lvl="1" indent="-285750">
              <a:buFont typeface="Arial" panose="020B0604020202020204" pitchFamily="34" charset="0"/>
              <a:buChar char="•"/>
            </a:pPr>
            <a:r>
              <a:rPr lang="en-US" sz="1400" b="1" dirty="0" err="1">
                <a:latin typeface="Arial" panose="020B0604020202020204" pitchFamily="34" charset="0"/>
                <a:cs typeface="Arial" panose="020B0604020202020204" pitchFamily="34" charset="0"/>
              </a:rPr>
              <a:t>OrderQuantity</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Number of units purchased in an order.</a:t>
            </a:r>
          </a:p>
          <a:p>
            <a:pPr marL="742950" lvl="1" indent="-285750">
              <a:buFont typeface="Arial" panose="020B0604020202020204" pitchFamily="34" charset="0"/>
              <a:buChar char="•"/>
            </a:pPr>
            <a:r>
              <a:rPr lang="en-US" sz="1400" b="1" dirty="0" err="1">
                <a:latin typeface="Arial" panose="020B0604020202020204" pitchFamily="34" charset="0"/>
                <a:cs typeface="Arial" panose="020B0604020202020204" pitchFamily="34" charset="0"/>
              </a:rPr>
              <a:t>SalePrice</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Total price of the order, including discounts.</a:t>
            </a:r>
          </a:p>
          <a:p>
            <a:pPr marL="742950" lvl="1" indent="-285750">
              <a:buFont typeface="Arial" panose="020B0604020202020204" pitchFamily="34" charset="0"/>
              <a:buChar char="•"/>
            </a:pPr>
            <a:r>
              <a:rPr lang="en-US" sz="1400" b="1" dirty="0" err="1">
                <a:latin typeface="Arial" panose="020B0604020202020204" pitchFamily="34" charset="0"/>
                <a:cs typeface="Arial" panose="020B0604020202020204" pitchFamily="34" charset="0"/>
              </a:rPr>
              <a:t>ShippingFee</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Shipping charges applied to the order.</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Status:</a:t>
            </a:r>
            <a:r>
              <a:rPr lang="en-US" sz="1400" dirty="0">
                <a:latin typeface="Arial" panose="020B0604020202020204" pitchFamily="34" charset="0"/>
                <a:cs typeface="Arial" panose="020B0604020202020204" pitchFamily="34" charset="0"/>
              </a:rPr>
              <a:t> Whether the product was delivered, returned, etc.</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Reason:</a:t>
            </a:r>
            <a:r>
              <a:rPr lang="en-US" sz="1400" dirty="0">
                <a:latin typeface="Arial" panose="020B0604020202020204" pitchFamily="34" charset="0"/>
                <a:cs typeface="Arial" panose="020B0604020202020204" pitchFamily="34" charset="0"/>
              </a:rPr>
              <a:t> Explanation for returns (if any).</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Rating:</a:t>
            </a:r>
            <a:r>
              <a:rPr lang="en-US" sz="1400" dirty="0">
                <a:latin typeface="Arial" panose="020B0604020202020204" pitchFamily="34" charset="0"/>
                <a:cs typeface="Arial" panose="020B0604020202020204" pitchFamily="34" charset="0"/>
              </a:rPr>
              <a:t> Customer feedback in terms of product ratings.</a:t>
            </a:r>
          </a:p>
          <a:p>
            <a:pPr marL="742950" lvl="1" indent="-285750">
              <a:buFont typeface="Arial" panose="020B0604020202020204" pitchFamily="34" charset="0"/>
              <a:buChar char="•"/>
            </a:pPr>
            <a:endParaRPr lang="en-US" dirty="0"/>
          </a:p>
          <a:p>
            <a:pPr marL="285750" indent="-285750">
              <a:buClr>
                <a:schemeClr val="accent3"/>
              </a:buClr>
              <a:buFont typeface="Wingdings" panose="05000000000000000000" pitchFamily="2" charset="2"/>
              <a:buChar char="Ø"/>
            </a:pP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026" name="Picture 2" descr="Template for Data Cleaning using Python - Analytics Vidhya">
            <a:extLst>
              <a:ext uri="{FF2B5EF4-FFF2-40B4-BE49-F238E27FC236}">
                <a16:creationId xmlns:a16="http://schemas.microsoft.com/office/drawing/2014/main" id="{96BB8C77-613A-EA0E-EE02-2ED6460DF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997" y="79597"/>
            <a:ext cx="4349163" cy="19229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DFD630-0B7B-6610-0823-67A8B32E0CE4}"/>
              </a:ext>
            </a:extLst>
          </p:cNvPr>
          <p:cNvSpPr txBox="1"/>
          <p:nvPr/>
        </p:nvSpPr>
        <p:spPr>
          <a:xfrm>
            <a:off x="76840" y="1838758"/>
            <a:ext cx="8909283" cy="2842894"/>
          </a:xfrm>
          <a:prstGeom prst="rect">
            <a:avLst/>
          </a:prstGeom>
          <a:noFill/>
        </p:spPr>
        <p:txBody>
          <a:bodyPr wrap="square">
            <a:spAutoFit/>
          </a:bodyPr>
          <a:lstStyle/>
          <a:p>
            <a:pPr marL="742950" lvl="1" indent="-285750" algn="just">
              <a:lnSpc>
                <a:spcPct val="150000"/>
              </a:lnSpc>
              <a:spcAft>
                <a:spcPts val="800"/>
              </a:spcAft>
              <a:buClr>
                <a:schemeClr val="accent3"/>
              </a:buClr>
              <a:buFont typeface="Wingdings" panose="05000000000000000000" pitchFamily="2" charset="2"/>
              <a:buChar char="Ø"/>
              <a:tabLst>
                <a:tab pos="457200" algn="l"/>
              </a:tabLst>
            </a:pPr>
            <a:r>
              <a:rPr lang="en-US" sz="1400" kern="100" dirty="0">
                <a:effectLst/>
                <a:latin typeface="Arial" panose="020B0604020202020204" pitchFamily="34" charset="0"/>
                <a:ea typeface="Calibri" panose="020F0502020204030204" pitchFamily="34" charset="0"/>
                <a:cs typeface="Arial" panose="020B0604020202020204" pitchFamily="34" charset="0"/>
              </a:rPr>
              <a:t>Handling Missing Values: Identified and filled or removed missing data in critical columns (e.g., filling null values in Order Quantity with averages or dropping rows where key identifiers like </a:t>
            </a:r>
            <a:r>
              <a:rPr lang="en-US" sz="1400" kern="100" dirty="0" err="1">
                <a:effectLst/>
                <a:latin typeface="Arial" panose="020B0604020202020204" pitchFamily="34" charset="0"/>
                <a:ea typeface="Calibri" panose="020F0502020204030204" pitchFamily="34" charset="0"/>
                <a:cs typeface="Arial" panose="020B0604020202020204" pitchFamily="34" charset="0"/>
              </a:rPr>
              <a:t>CustomerID</a:t>
            </a:r>
            <a:r>
              <a:rPr lang="en-US" sz="1400" kern="100" dirty="0">
                <a:effectLst/>
                <a:latin typeface="Arial" panose="020B0604020202020204" pitchFamily="34" charset="0"/>
                <a:ea typeface="Calibri" panose="020F0502020204030204" pitchFamily="34" charset="0"/>
                <a:cs typeface="Arial" panose="020B0604020202020204" pitchFamily="34" charset="0"/>
              </a:rPr>
              <a:t> are missing).</a:t>
            </a:r>
          </a:p>
          <a:p>
            <a:pPr marL="742950" lvl="1" indent="-285750" algn="just">
              <a:lnSpc>
                <a:spcPct val="150000"/>
              </a:lnSpc>
              <a:spcAft>
                <a:spcPts val="800"/>
              </a:spcAft>
              <a:buClr>
                <a:schemeClr val="accent3"/>
              </a:buClr>
              <a:buFont typeface="Wingdings" panose="05000000000000000000" pitchFamily="2" charset="2"/>
              <a:buChar char="Ø"/>
              <a:tabLst>
                <a:tab pos="457200" algn="l"/>
              </a:tabLst>
            </a:pPr>
            <a:r>
              <a:rPr lang="en-US" sz="1400" kern="100" dirty="0">
                <a:effectLst/>
                <a:latin typeface="Arial" panose="020B0604020202020204" pitchFamily="34" charset="0"/>
                <a:ea typeface="Calibri" panose="020F0502020204030204" pitchFamily="34" charset="0"/>
                <a:cs typeface="Arial" panose="020B0604020202020204" pitchFamily="34" charset="0"/>
              </a:rPr>
              <a:t>Standardizing Formats: Ensured consistency in date formats, product categories, and numerical data types (e.g., converting date fields to a standard YYYY-MM-DD format and ensuring all numerical fields like prices and ratings were correctly formatted).</a:t>
            </a:r>
          </a:p>
          <a:p>
            <a:pPr marL="742950" lvl="1" indent="-285750" algn="just">
              <a:lnSpc>
                <a:spcPct val="150000"/>
              </a:lnSpc>
              <a:spcAft>
                <a:spcPts val="800"/>
              </a:spcAft>
              <a:buClr>
                <a:schemeClr val="accent3"/>
              </a:buClr>
              <a:buFont typeface="Wingdings" panose="05000000000000000000" pitchFamily="2" charset="2"/>
              <a:buChar char="Ø"/>
              <a:tabLst>
                <a:tab pos="457200" algn="l"/>
              </a:tabLst>
            </a:pPr>
            <a:r>
              <a:rPr lang="en-US" sz="1400" kern="100" dirty="0">
                <a:effectLst/>
                <a:latin typeface="Arial" panose="020B0604020202020204" pitchFamily="34" charset="0"/>
                <a:ea typeface="Calibri" panose="020F0502020204030204" pitchFamily="34" charset="0"/>
                <a:cs typeface="Arial" panose="020B0604020202020204" pitchFamily="34" charset="0"/>
              </a:rPr>
              <a:t>Removing Duplicates and Outliers: Removed duplicate entries and outliers (e.g., extreme values in </a:t>
            </a:r>
            <a:r>
              <a:rPr lang="en-US" sz="1400" kern="100" dirty="0" err="1">
                <a:effectLst/>
                <a:latin typeface="Arial" panose="020B0604020202020204" pitchFamily="34" charset="0"/>
                <a:ea typeface="Calibri" panose="020F0502020204030204" pitchFamily="34" charset="0"/>
                <a:cs typeface="Arial" panose="020B0604020202020204" pitchFamily="34" charset="0"/>
              </a:rPr>
              <a:t>OrderQuantity</a:t>
            </a:r>
            <a:r>
              <a:rPr lang="en-US" sz="1400" kern="100" dirty="0">
                <a:effectLst/>
                <a:latin typeface="Arial" panose="020B0604020202020204" pitchFamily="34" charset="0"/>
                <a:ea typeface="Calibri" panose="020F0502020204030204" pitchFamily="34" charset="0"/>
                <a:cs typeface="Arial" panose="020B0604020202020204" pitchFamily="34" charset="0"/>
              </a:rPr>
              <a:t> or </a:t>
            </a:r>
            <a:r>
              <a:rPr lang="en-US" sz="1400" kern="100" dirty="0" err="1">
                <a:effectLst/>
                <a:latin typeface="Arial" panose="020B0604020202020204" pitchFamily="34" charset="0"/>
                <a:ea typeface="Calibri" panose="020F0502020204030204" pitchFamily="34" charset="0"/>
                <a:cs typeface="Arial" panose="020B0604020202020204" pitchFamily="34" charset="0"/>
              </a:rPr>
              <a:t>SalePrice</a:t>
            </a:r>
            <a:r>
              <a:rPr lang="en-US" sz="1400" kern="100" dirty="0">
                <a:effectLst/>
                <a:latin typeface="Arial" panose="020B0604020202020204" pitchFamily="34" charset="0"/>
                <a:ea typeface="Calibri" panose="020F0502020204030204" pitchFamily="34" charset="0"/>
                <a:cs typeface="Arial" panose="020B0604020202020204" pitchFamily="34" charset="0"/>
              </a:rPr>
              <a:t>) to improve the accuracy of analysis and prevent skewed results.</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95" name="Google Shape;195;p38"/>
          <p:cNvSpPr txBox="1">
            <a:spLocks noGrp="1"/>
          </p:cNvSpPr>
          <p:nvPr>
            <p:ph type="title"/>
          </p:nvPr>
        </p:nvSpPr>
        <p:spPr>
          <a:xfrm>
            <a:off x="-291994" y="79597"/>
            <a:ext cx="5009991" cy="676195"/>
          </a:xfrm>
          <a:prstGeom prst="rect">
            <a:avLst/>
          </a:prstGeom>
        </p:spPr>
        <p:txBody>
          <a:bodyPr spcFirstLastPara="1" wrap="square" lIns="91425" tIns="91425" rIns="91425" bIns="91425" anchor="t" anchorCtr="0">
            <a:noAutofit/>
          </a:bodyPr>
          <a:lstStyle/>
          <a:p>
            <a:pPr marL="457200" algn="just">
              <a:lnSpc>
                <a:spcPct val="107000"/>
              </a:lnSpc>
            </a:pPr>
            <a:r>
              <a:rPr lang="en-IN" sz="3200" kern="0" dirty="0">
                <a:solidFill>
                  <a:schemeClr val="accent3"/>
                </a:solidFill>
                <a:effectLst/>
                <a:latin typeface="Arial" panose="020B0604020202020204" pitchFamily="34" charset="0"/>
                <a:ea typeface="Times New Roman" panose="02020603050405020304" pitchFamily="18" charset="0"/>
                <a:cs typeface="Times New Roman" panose="02020603050405020304" pitchFamily="18" charset="0"/>
              </a:rPr>
              <a:t>DATA CLEANING AND </a:t>
            </a:r>
            <a:br>
              <a:rPr lang="en-IN" sz="3200" kern="0" dirty="0">
                <a:solidFill>
                  <a:schemeClr val="accent3"/>
                </a:solidFill>
                <a:effectLst/>
                <a:latin typeface="Arial" panose="020B0604020202020204" pitchFamily="34" charset="0"/>
                <a:ea typeface="Times New Roman" panose="02020603050405020304" pitchFamily="18" charset="0"/>
                <a:cs typeface="Times New Roman" panose="02020603050405020304" pitchFamily="18" charset="0"/>
              </a:rPr>
            </a:br>
            <a:r>
              <a:rPr lang="en-IN" sz="3200" kern="0" dirty="0">
                <a:solidFill>
                  <a:schemeClr val="accent3"/>
                </a:solidFill>
                <a:effectLst/>
                <a:latin typeface="Arial" panose="020B0604020202020204" pitchFamily="34" charset="0"/>
                <a:ea typeface="Times New Roman" panose="02020603050405020304" pitchFamily="18" charset="0"/>
                <a:cs typeface="Times New Roman" panose="02020603050405020304" pitchFamily="18" charset="0"/>
              </a:rPr>
              <a:t>PREPROCESSING</a:t>
            </a:r>
            <a:endParaRPr lang="en-IN" sz="3200" dirty="0">
              <a:solidFill>
                <a:schemeClr val="accent3"/>
              </a:solidFill>
              <a:latin typeface="Arial" panose="020B0604020202020204" pitchFamily="34" charset="0"/>
              <a:cs typeface="Arial" panose="020B0604020202020204" pitchFamily="34" charset="0"/>
            </a:endParaRPr>
          </a:p>
        </p:txBody>
      </p:sp>
      <p:cxnSp>
        <p:nvCxnSpPr>
          <p:cNvPr id="199" name="Google Shape;199;p38"/>
          <p:cNvCxnSpPr>
            <a:cxnSpLocks/>
          </p:cNvCxnSpPr>
          <p:nvPr/>
        </p:nvCxnSpPr>
        <p:spPr>
          <a:xfrm>
            <a:off x="-7684" y="648771"/>
            <a:ext cx="4579684" cy="0"/>
          </a:xfrm>
          <a:prstGeom prst="straightConnector1">
            <a:avLst/>
          </a:prstGeom>
          <a:noFill/>
          <a:ln w="9525" cap="flat" cmpd="sng">
            <a:solidFill>
              <a:schemeClr val="lt2"/>
            </a:solidFill>
            <a:prstDash val="solid"/>
            <a:round/>
            <a:headEnd type="none" w="med" len="med"/>
            <a:tailEnd type="none" w="med" len="med"/>
          </a:ln>
        </p:spPr>
      </p:cxnSp>
      <p:cxnSp>
        <p:nvCxnSpPr>
          <p:cNvPr id="7" name="Google Shape;199;p38">
            <a:extLst>
              <a:ext uri="{FF2B5EF4-FFF2-40B4-BE49-F238E27FC236}">
                <a16:creationId xmlns:a16="http://schemas.microsoft.com/office/drawing/2014/main" id="{24D6C69A-E37D-7A92-9C02-59159712B62E}"/>
              </a:ext>
            </a:extLst>
          </p:cNvPr>
          <p:cNvCxnSpPr>
            <a:cxnSpLocks/>
          </p:cNvCxnSpPr>
          <p:nvPr/>
        </p:nvCxnSpPr>
        <p:spPr>
          <a:xfrm>
            <a:off x="-15369" y="1225073"/>
            <a:ext cx="3803598" cy="0"/>
          </a:xfrm>
          <a:prstGeom prst="straightConnector1">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322035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9" name="Google Shape;209;p39"/>
          <p:cNvSpPr txBox="1">
            <a:spLocks noGrp="1"/>
          </p:cNvSpPr>
          <p:nvPr>
            <p:ph type="title"/>
          </p:nvPr>
        </p:nvSpPr>
        <p:spPr>
          <a:xfrm>
            <a:off x="589397" y="156797"/>
            <a:ext cx="8347079" cy="594290"/>
          </a:xfrm>
          <a:prstGeom prst="rect">
            <a:avLst/>
          </a:prstGeom>
        </p:spPr>
        <p:txBody>
          <a:bodyPr spcFirstLastPara="1" wrap="square" lIns="91425" tIns="91425" rIns="91425" bIns="91425" anchor="t" anchorCtr="0">
            <a:noAutofit/>
          </a:bodyPr>
          <a:lstStyle/>
          <a:p>
            <a:r>
              <a:rPr lang="en-IN" sz="3200" b="1" dirty="0">
                <a:solidFill>
                  <a:schemeClr val="accent3"/>
                </a:solidFill>
                <a:latin typeface="Arial" panose="020B0604020202020204" pitchFamily="34" charset="0"/>
                <a:cs typeface="Arial" panose="020B0604020202020204" pitchFamily="34" charset="0"/>
              </a:rPr>
              <a:t>ANALYTICAL APPROACH AND TOOLS</a:t>
            </a:r>
          </a:p>
        </p:txBody>
      </p:sp>
      <p:cxnSp>
        <p:nvCxnSpPr>
          <p:cNvPr id="222" name="Google Shape;222;p39"/>
          <p:cNvCxnSpPr>
            <a:cxnSpLocks/>
          </p:cNvCxnSpPr>
          <p:nvPr/>
        </p:nvCxnSpPr>
        <p:spPr>
          <a:xfrm>
            <a:off x="700391" y="686236"/>
            <a:ext cx="7581245" cy="0"/>
          </a:xfrm>
          <a:prstGeom prst="straightConnector1">
            <a:avLst/>
          </a:prstGeom>
          <a:noFill/>
          <a:ln w="9525" cap="flat" cmpd="sng">
            <a:solidFill>
              <a:schemeClr val="lt2"/>
            </a:solidFill>
            <a:prstDash val="solid"/>
            <a:round/>
            <a:headEnd type="none" w="med" len="med"/>
            <a:tailEnd type="none" w="med" len="med"/>
          </a:ln>
        </p:spPr>
      </p:cxnSp>
      <p:sp>
        <p:nvSpPr>
          <p:cNvPr id="5" name="TextBox 4">
            <a:extLst>
              <a:ext uri="{FF2B5EF4-FFF2-40B4-BE49-F238E27FC236}">
                <a16:creationId xmlns:a16="http://schemas.microsoft.com/office/drawing/2014/main" id="{0CF84748-0E2D-DA3E-8343-CAB53172362B}"/>
              </a:ext>
            </a:extLst>
          </p:cNvPr>
          <p:cNvSpPr txBox="1"/>
          <p:nvPr/>
        </p:nvSpPr>
        <p:spPr>
          <a:xfrm>
            <a:off x="589397" y="920888"/>
            <a:ext cx="7632152" cy="3903441"/>
          </a:xfrm>
          <a:prstGeom prst="rect">
            <a:avLst/>
          </a:prstGeom>
          <a:noFill/>
        </p:spPr>
        <p:txBody>
          <a:bodyPr wrap="square">
            <a:spAutoFit/>
          </a:bodyPr>
          <a:lstStyle/>
          <a:p>
            <a:pPr marL="285750" indent="-285750">
              <a:lnSpc>
                <a:spcPct val="200000"/>
              </a:lnSpc>
              <a:buClr>
                <a:schemeClr val="accent3"/>
              </a:buClr>
              <a:buFont typeface="Wingdings" panose="05000000000000000000" pitchFamily="2" charset="2"/>
              <a:buChar char="Ø"/>
            </a:pPr>
            <a:r>
              <a:rPr lang="en-US" sz="1400" b="1" dirty="0">
                <a:latin typeface="Arial" panose="020B0604020202020204" pitchFamily="34" charset="0"/>
                <a:cs typeface="Arial" panose="020B0604020202020204" pitchFamily="34" charset="0"/>
              </a:rPr>
              <a:t>Exploratory Data Analysis (EDA): </a:t>
            </a:r>
            <a:r>
              <a:rPr lang="en-US" sz="1400" dirty="0">
                <a:latin typeface="Arial" panose="020B0604020202020204" pitchFamily="34" charset="0"/>
                <a:cs typeface="Arial" panose="020B0604020202020204" pitchFamily="34" charset="0"/>
              </a:rPr>
              <a:t>Conducted EDA to understand patterns, trends, and relationships in the dataset. This included analyzing customer demographics, sales performance, and product popularity.</a:t>
            </a:r>
          </a:p>
          <a:p>
            <a:pPr marL="285750" indent="-285750">
              <a:lnSpc>
                <a:spcPct val="200000"/>
              </a:lnSpc>
              <a:buClr>
                <a:schemeClr val="accent3"/>
              </a:buClr>
              <a:buFont typeface="Wingdings" panose="05000000000000000000" pitchFamily="2" charset="2"/>
              <a:buChar char="Ø"/>
            </a:pPr>
            <a:r>
              <a:rPr lang="en-US" sz="1400" b="1" dirty="0">
                <a:latin typeface="Arial" panose="020B0604020202020204" pitchFamily="34" charset="0"/>
                <a:cs typeface="Arial" panose="020B0604020202020204" pitchFamily="34" charset="0"/>
              </a:rPr>
              <a:t>Segmentation and Filtering</a:t>
            </a:r>
            <a:r>
              <a:rPr lang="en-US" sz="1400" dirty="0">
                <a:latin typeface="Arial" panose="020B0604020202020204" pitchFamily="34" charset="0"/>
                <a:cs typeface="Arial" panose="020B0604020202020204" pitchFamily="34" charset="0"/>
              </a:rPr>
              <a:t>: Applied segmentation techniques to categorize customers by demographic factors (age, gender, location) and products by performance metrics (e.g., revenue, ratings).</a:t>
            </a:r>
          </a:p>
          <a:p>
            <a:pPr marL="285750" indent="-285750">
              <a:lnSpc>
                <a:spcPct val="200000"/>
              </a:lnSpc>
              <a:buClr>
                <a:schemeClr val="accent3"/>
              </a:buClr>
              <a:buFont typeface="Wingdings" panose="05000000000000000000" pitchFamily="2" charset="2"/>
              <a:buChar char="Ø"/>
            </a:pPr>
            <a:r>
              <a:rPr lang="en-US" sz="1400" b="1" dirty="0">
                <a:latin typeface="Arial" panose="020B0604020202020204" pitchFamily="34" charset="0"/>
                <a:cs typeface="Arial" panose="020B0604020202020204" pitchFamily="34" charset="0"/>
              </a:rPr>
              <a:t>KPI Calculation</a:t>
            </a:r>
            <a:r>
              <a:rPr lang="en-US" sz="1400" dirty="0">
                <a:latin typeface="Arial" panose="020B0604020202020204" pitchFamily="34" charset="0"/>
                <a:cs typeface="Arial" panose="020B0604020202020204" pitchFamily="34" charset="0"/>
              </a:rPr>
              <a:t>: Defined and calculated key performance indicators (KPIs) such as total revenue, order frequency, average rating, and customer satisfaction to identify trends and areas for improvement.</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1528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9" name="Google Shape;209;p39"/>
          <p:cNvSpPr txBox="1">
            <a:spLocks noGrp="1"/>
          </p:cNvSpPr>
          <p:nvPr>
            <p:ph type="title"/>
          </p:nvPr>
        </p:nvSpPr>
        <p:spPr>
          <a:xfrm>
            <a:off x="518062" y="156787"/>
            <a:ext cx="7730598" cy="594300"/>
          </a:xfrm>
          <a:prstGeom prst="rect">
            <a:avLst/>
          </a:prstGeom>
        </p:spPr>
        <p:txBody>
          <a:bodyPr spcFirstLastPara="1" wrap="square" lIns="91425" tIns="91425" rIns="91425" bIns="91425" anchor="t" anchorCtr="0">
            <a:noAutofit/>
          </a:bodyPr>
          <a:lstStyle/>
          <a:p>
            <a:r>
              <a:rPr lang="en-IN" sz="3200" b="1" dirty="0">
                <a:solidFill>
                  <a:schemeClr val="accent3"/>
                </a:solidFill>
                <a:latin typeface="Arial" panose="020B0604020202020204" pitchFamily="34" charset="0"/>
                <a:cs typeface="Arial" panose="020B0604020202020204" pitchFamily="34" charset="0"/>
              </a:rPr>
              <a:t>ANALYTICAL APPROACH AND TOOLS</a:t>
            </a:r>
          </a:p>
        </p:txBody>
      </p:sp>
      <p:cxnSp>
        <p:nvCxnSpPr>
          <p:cNvPr id="222" name="Google Shape;222;p39"/>
          <p:cNvCxnSpPr>
            <a:cxnSpLocks/>
          </p:cNvCxnSpPr>
          <p:nvPr/>
        </p:nvCxnSpPr>
        <p:spPr>
          <a:xfrm>
            <a:off x="570689" y="751087"/>
            <a:ext cx="7581245" cy="0"/>
          </a:xfrm>
          <a:prstGeom prst="straightConnector1">
            <a:avLst/>
          </a:prstGeom>
          <a:noFill/>
          <a:ln w="9525" cap="flat" cmpd="sng">
            <a:solidFill>
              <a:schemeClr val="lt2"/>
            </a:solidFill>
            <a:prstDash val="solid"/>
            <a:round/>
            <a:headEnd type="none" w="med" len="med"/>
            <a:tailEnd type="none" w="med" len="med"/>
          </a:ln>
        </p:spPr>
      </p:cxnSp>
      <p:sp>
        <p:nvSpPr>
          <p:cNvPr id="25" name="TextBox 24">
            <a:extLst>
              <a:ext uri="{FF2B5EF4-FFF2-40B4-BE49-F238E27FC236}">
                <a16:creationId xmlns:a16="http://schemas.microsoft.com/office/drawing/2014/main" id="{4319CDC7-144C-53DA-CFD3-4923F79916F3}"/>
              </a:ext>
            </a:extLst>
          </p:cNvPr>
          <p:cNvSpPr txBox="1"/>
          <p:nvPr/>
        </p:nvSpPr>
        <p:spPr>
          <a:xfrm>
            <a:off x="435927" y="1052258"/>
            <a:ext cx="8293026" cy="3246851"/>
          </a:xfrm>
          <a:prstGeom prst="rect">
            <a:avLst/>
          </a:prstGeom>
          <a:noFill/>
        </p:spPr>
        <p:txBody>
          <a:bodyPr wrap="square">
            <a:spAutoFit/>
          </a:bodyPr>
          <a:lstStyle/>
          <a:p>
            <a:pPr marL="285750" indent="-285750" algn="just">
              <a:lnSpc>
                <a:spcPct val="200000"/>
              </a:lnSpc>
              <a:spcAft>
                <a:spcPts val="800"/>
              </a:spcAft>
              <a:buClr>
                <a:schemeClr val="accent3"/>
              </a:buClr>
              <a:buFont typeface="Wingdings" panose="05000000000000000000" pitchFamily="2" charset="2"/>
              <a:buChar char="Ø"/>
              <a:tabLst>
                <a:tab pos="457200" algn="l"/>
              </a:tabLst>
            </a:pPr>
            <a:r>
              <a:rPr lang="en-US" sz="1400" b="1" kern="100" dirty="0">
                <a:effectLst/>
                <a:latin typeface="Arial" panose="020B0604020202020204" pitchFamily="34" charset="0"/>
                <a:ea typeface="Calibri" panose="020F0502020204030204" pitchFamily="34" charset="0"/>
                <a:cs typeface="Arial" panose="020B0604020202020204" pitchFamily="34" charset="0"/>
              </a:rPr>
              <a:t>Power BI</a:t>
            </a:r>
            <a:r>
              <a:rPr lang="en-US" sz="1400" kern="100" dirty="0">
                <a:effectLst/>
                <a:latin typeface="Arial" panose="020B0604020202020204" pitchFamily="34" charset="0"/>
                <a:ea typeface="Calibri" panose="020F0502020204030204" pitchFamily="34" charset="0"/>
                <a:cs typeface="Arial" panose="020B0604020202020204" pitchFamily="34" charset="0"/>
              </a:rPr>
              <a:t>: Utilized for creating interactive visualizations, dashboards, and reports to present key insights in an intuitive and visually appealing format. Slicers were used for dynamic filtering by product categories, customer attributes, and time periods.</a:t>
            </a:r>
          </a:p>
          <a:p>
            <a:pPr marL="285750" indent="-285750" algn="just">
              <a:lnSpc>
                <a:spcPct val="200000"/>
              </a:lnSpc>
              <a:spcAft>
                <a:spcPts val="800"/>
              </a:spcAft>
              <a:buClr>
                <a:schemeClr val="accent3"/>
              </a:buClr>
              <a:buFont typeface="Wingdings" panose="05000000000000000000" pitchFamily="2" charset="2"/>
              <a:buChar char="Ø"/>
              <a:tabLst>
                <a:tab pos="457200" algn="l"/>
              </a:tabLst>
            </a:pPr>
            <a:r>
              <a:rPr lang="en-US" sz="1400" b="1" kern="100" dirty="0">
                <a:effectLst/>
                <a:latin typeface="Arial" panose="020B0604020202020204" pitchFamily="34" charset="0"/>
                <a:ea typeface="Calibri" panose="020F0502020204030204" pitchFamily="34" charset="0"/>
                <a:cs typeface="Arial" panose="020B0604020202020204" pitchFamily="34" charset="0"/>
              </a:rPr>
              <a:t>DAX (Data Analysis Expressions): </a:t>
            </a:r>
            <a:r>
              <a:rPr lang="en-US" sz="1400" kern="100" dirty="0">
                <a:effectLst/>
                <a:latin typeface="Arial" panose="020B0604020202020204" pitchFamily="34" charset="0"/>
                <a:ea typeface="Calibri" panose="020F0502020204030204" pitchFamily="34" charset="0"/>
                <a:cs typeface="Arial" panose="020B0604020202020204" pitchFamily="34" charset="0"/>
              </a:rPr>
              <a:t>Used within Power BI to create custom measures for calculations like total sales, average ratings, and month-over-month sales comparisons.</a:t>
            </a:r>
          </a:p>
          <a:p>
            <a:pPr marL="285750" indent="-285750" algn="just">
              <a:lnSpc>
                <a:spcPct val="200000"/>
              </a:lnSpc>
              <a:spcAft>
                <a:spcPts val="800"/>
              </a:spcAft>
              <a:buClr>
                <a:schemeClr val="accent3"/>
              </a:buClr>
              <a:buFont typeface="Wingdings" panose="05000000000000000000" pitchFamily="2" charset="2"/>
              <a:buChar char="Ø"/>
              <a:tabLst>
                <a:tab pos="457200" algn="l"/>
              </a:tabLst>
            </a:pPr>
            <a:r>
              <a:rPr lang="en-US" sz="1400" b="1" kern="100" dirty="0">
                <a:effectLst/>
                <a:latin typeface="Arial" panose="020B0604020202020204" pitchFamily="34" charset="0"/>
                <a:ea typeface="Calibri" panose="020F0502020204030204" pitchFamily="34" charset="0"/>
                <a:cs typeface="Arial" panose="020B0604020202020204" pitchFamily="34" charset="0"/>
              </a:rPr>
              <a:t>SQL</a:t>
            </a:r>
            <a:r>
              <a:rPr lang="en-US" sz="1400" kern="100" dirty="0">
                <a:effectLst/>
                <a:latin typeface="Arial" panose="020B0604020202020204" pitchFamily="34" charset="0"/>
                <a:ea typeface="Calibri" panose="020F0502020204030204" pitchFamily="34" charset="0"/>
                <a:cs typeface="Arial" panose="020B0604020202020204" pitchFamily="34" charset="0"/>
              </a:rPr>
              <a:t>: Employed for querying datasets and calculating complex metrics such as total revenue per customer, order frequency, and top-performing products.</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6699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4" name="Title 3">
            <a:extLst>
              <a:ext uri="{FF2B5EF4-FFF2-40B4-BE49-F238E27FC236}">
                <a16:creationId xmlns:a16="http://schemas.microsoft.com/office/drawing/2014/main" id="{2B8036D3-4C99-6D86-0675-386B3062CF8C}"/>
              </a:ext>
            </a:extLst>
          </p:cNvPr>
          <p:cNvSpPr>
            <a:spLocks noGrp="1"/>
          </p:cNvSpPr>
          <p:nvPr>
            <p:ph type="title"/>
          </p:nvPr>
        </p:nvSpPr>
        <p:spPr>
          <a:xfrm>
            <a:off x="117882" y="311995"/>
            <a:ext cx="6077486" cy="431631"/>
          </a:xfrm>
        </p:spPr>
        <p:txBody>
          <a:bodyPr/>
          <a:lstStyle/>
          <a:p>
            <a:r>
              <a:rPr lang="en-IN" sz="2400" b="1" kern="0" dirty="0">
                <a:solidFill>
                  <a:schemeClr val="accent3"/>
                </a:solidFill>
                <a:effectLst/>
                <a:latin typeface="Arial" panose="020B0604020202020204" pitchFamily="34" charset="0"/>
                <a:ea typeface="Times New Roman" panose="02020603050405020304" pitchFamily="18" charset="0"/>
                <a:cs typeface="Arial" panose="020B0604020202020204" pitchFamily="34" charset="0"/>
              </a:rPr>
              <a:t>OBJECTIVE QUESTION ANALYSIS</a:t>
            </a:r>
            <a:br>
              <a:rPr lang="en-IN" sz="2400" b="1" kern="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br>
            <a:endParaRPr lang="en-IN" sz="2400" dirty="0">
              <a:solidFill>
                <a:schemeClr val="tx2"/>
              </a:solidFill>
            </a:endParaRPr>
          </a:p>
        </p:txBody>
      </p:sp>
      <p:cxnSp>
        <p:nvCxnSpPr>
          <p:cNvPr id="6" name="Google Shape;222;p39">
            <a:extLst>
              <a:ext uri="{FF2B5EF4-FFF2-40B4-BE49-F238E27FC236}">
                <a16:creationId xmlns:a16="http://schemas.microsoft.com/office/drawing/2014/main" id="{B2148188-0588-F783-4F98-9B0AF60FA2A5}"/>
              </a:ext>
            </a:extLst>
          </p:cNvPr>
          <p:cNvCxnSpPr>
            <a:cxnSpLocks/>
          </p:cNvCxnSpPr>
          <p:nvPr/>
        </p:nvCxnSpPr>
        <p:spPr>
          <a:xfrm>
            <a:off x="620894" y="575723"/>
            <a:ext cx="5071462" cy="0"/>
          </a:xfrm>
          <a:prstGeom prst="straightConnector1">
            <a:avLst/>
          </a:prstGeom>
          <a:noFill/>
          <a:ln w="9525" cap="flat" cmpd="sng">
            <a:solidFill>
              <a:schemeClr val="lt2"/>
            </a:solidFill>
            <a:prstDash val="solid"/>
            <a:round/>
            <a:headEnd type="none" w="med" len="med"/>
            <a:tailEnd type="none" w="med" len="med"/>
          </a:ln>
        </p:spPr>
      </p:cxnSp>
      <p:sp>
        <p:nvSpPr>
          <p:cNvPr id="3" name="TextBox 2">
            <a:extLst>
              <a:ext uri="{FF2B5EF4-FFF2-40B4-BE49-F238E27FC236}">
                <a16:creationId xmlns:a16="http://schemas.microsoft.com/office/drawing/2014/main" id="{D4C5CE21-7DAA-F6E6-3B2C-C2F69CF0396F}"/>
              </a:ext>
            </a:extLst>
          </p:cNvPr>
          <p:cNvSpPr txBox="1"/>
          <p:nvPr/>
        </p:nvSpPr>
        <p:spPr>
          <a:xfrm>
            <a:off x="372893" y="894590"/>
            <a:ext cx="5567464" cy="4031873"/>
          </a:xfrm>
          <a:prstGeom prst="rect">
            <a:avLst/>
          </a:prstGeom>
          <a:noFill/>
        </p:spPr>
        <p:txBody>
          <a:bodyPr wrap="square">
            <a:spAutoFit/>
          </a:bodyPr>
          <a:lstStyle/>
          <a:p>
            <a:pPr marL="742950" lvl="1" indent="-285750" algn="just">
              <a:buFont typeface="Arial" panose="020B0604020202020204" pitchFamily="34" charset="0"/>
              <a:buChar char="•"/>
            </a:pPr>
            <a:r>
              <a:rPr lang="en-GB" sz="1600" dirty="0">
                <a:effectLst/>
                <a:latin typeface="Arial" panose="020B0604020202020204" pitchFamily="34" charset="0"/>
                <a:ea typeface="Arial" panose="020B0604020202020204" pitchFamily="34" charset="0"/>
              </a:rPr>
              <a:t>The total revenue of 107.24M indicates that the business has generated substantial sales. This is a positive sign for the company's financial health.</a:t>
            </a:r>
          </a:p>
          <a:p>
            <a:pPr lvl="1" algn="just"/>
            <a:endParaRPr lang="en-GB" sz="1600" dirty="0">
              <a:effectLst/>
              <a:latin typeface="Arial" panose="020B0604020202020204" pitchFamily="34" charset="0"/>
              <a:ea typeface="Arial" panose="020B0604020202020204" pitchFamily="34" charset="0"/>
            </a:endParaRPr>
          </a:p>
          <a:p>
            <a:pPr marL="742950" lvl="1" indent="-285750" algn="just">
              <a:buFont typeface="Arial" panose="020B0604020202020204" pitchFamily="34" charset="0"/>
              <a:buChar char="•"/>
            </a:pPr>
            <a:r>
              <a:rPr lang="en-IN" sz="1600" dirty="0">
                <a:effectLst/>
                <a:latin typeface="Arial" panose="020B0604020202020204" pitchFamily="34" charset="0"/>
                <a:ea typeface="Arial" panose="020B0604020202020204" pitchFamily="34" charset="0"/>
              </a:rPr>
              <a:t>There was a substantial increase in the number of unique customers from 2018 to 2019. This indicates a successful acquisition or retention strategy that attracted new customers and/or retained existing ones during this period.</a:t>
            </a:r>
          </a:p>
          <a:p>
            <a:pPr lvl="1" algn="just"/>
            <a:endParaRPr lang="en-IN" sz="1600" dirty="0">
              <a:effectLst/>
              <a:latin typeface="Arial" panose="020B0604020202020204" pitchFamily="34" charset="0"/>
              <a:ea typeface="Arial" panose="020B0604020202020204" pitchFamily="34" charset="0"/>
            </a:endParaRPr>
          </a:p>
          <a:p>
            <a:pPr marL="742950" lvl="1" indent="-285750" algn="just">
              <a:buFont typeface="Arial" panose="020B0604020202020204" pitchFamily="34" charset="0"/>
              <a:buChar char="•"/>
            </a:pPr>
            <a:r>
              <a:rPr lang="en-IN" sz="1600" dirty="0">
                <a:effectLst/>
                <a:latin typeface="Arial" panose="020B0604020202020204" pitchFamily="34" charset="0"/>
                <a:ea typeface="Arial" panose="020B0604020202020204" pitchFamily="34" charset="0"/>
              </a:rPr>
              <a:t>The company offers a diverse range of products across different categories. This indicates a wide customer base or a strategy to cater to various market segments.</a:t>
            </a:r>
          </a:p>
          <a:p>
            <a:pPr marL="742950" lvl="1" indent="-285750" algn="just">
              <a:buFont typeface="Arial" panose="020B0604020202020204" pitchFamily="34" charset="0"/>
              <a:buChar char="•"/>
            </a:pPr>
            <a:endParaRPr lang="en-IN" sz="1600" dirty="0">
              <a:effectLst/>
              <a:latin typeface="Arial" panose="020B0604020202020204" pitchFamily="34" charset="0"/>
              <a:ea typeface="Arial" panose="020B0604020202020204" pitchFamily="34" charset="0"/>
            </a:endParaRPr>
          </a:p>
          <a:p>
            <a:pPr lvl="1" algn="just"/>
            <a:endParaRPr lang="en-IN" sz="1600" dirty="0">
              <a:effectLst/>
              <a:latin typeface="Arial" panose="020B0604020202020204" pitchFamily="34" charset="0"/>
              <a:ea typeface="Arial" panose="020B0604020202020204" pitchFamily="34" charset="0"/>
            </a:endParaRPr>
          </a:p>
        </p:txBody>
      </p:sp>
      <p:pic>
        <p:nvPicPr>
          <p:cNvPr id="2" name="Picture 1">
            <a:extLst>
              <a:ext uri="{FF2B5EF4-FFF2-40B4-BE49-F238E27FC236}">
                <a16:creationId xmlns:a16="http://schemas.microsoft.com/office/drawing/2014/main" id="{206BF47F-242D-21F8-0354-23200C296D42}"/>
              </a:ext>
            </a:extLst>
          </p:cNvPr>
          <p:cNvPicPr>
            <a:picLocks noChangeAspect="1"/>
          </p:cNvPicPr>
          <p:nvPr/>
        </p:nvPicPr>
        <p:blipFill>
          <a:blip r:embed="rId3"/>
          <a:stretch>
            <a:fillRect/>
          </a:stretch>
        </p:blipFill>
        <p:spPr>
          <a:xfrm>
            <a:off x="6259127" y="1696837"/>
            <a:ext cx="2371550" cy="16460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6" name="TextBox 5">
            <a:extLst>
              <a:ext uri="{FF2B5EF4-FFF2-40B4-BE49-F238E27FC236}">
                <a16:creationId xmlns:a16="http://schemas.microsoft.com/office/drawing/2014/main" id="{7EFBA80D-D7C0-CC40-84B5-981752762132}"/>
              </a:ext>
            </a:extLst>
          </p:cNvPr>
          <p:cNvSpPr txBox="1"/>
          <p:nvPr/>
        </p:nvSpPr>
        <p:spPr>
          <a:xfrm>
            <a:off x="237421" y="181584"/>
            <a:ext cx="4749625" cy="4770537"/>
          </a:xfrm>
          <a:prstGeom prst="rect">
            <a:avLst/>
          </a:prstGeom>
          <a:noFill/>
        </p:spPr>
        <p:txBody>
          <a:bodyPr wrap="square">
            <a:spAutoFit/>
          </a:bodyPr>
          <a:lstStyle/>
          <a:p>
            <a:pPr marL="285750" indent="-285750" algn="just">
              <a:buFont typeface="Arial" panose="020B0604020202020204" pitchFamily="34" charset="0"/>
              <a:buChar char="•"/>
            </a:pPr>
            <a:r>
              <a:rPr lang="en-IN" sz="1600" dirty="0">
                <a:effectLst/>
                <a:latin typeface="Arial" panose="020B0604020202020204" pitchFamily="34" charset="0"/>
                <a:ea typeface="Arial" panose="020B0604020202020204" pitchFamily="34" charset="0"/>
              </a:rPr>
              <a:t>The average delivery time of 9.41 days indicates that the company generally delivers products within a reasonable timeframe.</a:t>
            </a:r>
          </a:p>
          <a:p>
            <a:pPr marL="285750" indent="-285750" algn="just">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GB" sz="1600" dirty="0">
                <a:effectLst/>
                <a:latin typeface="Arial" panose="020B0604020202020204" pitchFamily="34" charset="0"/>
                <a:ea typeface="Arial" panose="020B0604020202020204" pitchFamily="34" charset="0"/>
              </a:rPr>
              <a:t>"Vitamins &amp; Dietary Supplements" and "Medical Supplies and Equipment" are the top-performing subcategories.</a:t>
            </a:r>
          </a:p>
          <a:p>
            <a:pPr marL="285750" indent="-285750" algn="just">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10.1'' Business Tablet with MT6582 Quad-Core Processor</a:t>
            </a:r>
            <a:r>
              <a:rPr lang="en-US" sz="1600" dirty="0">
                <a:latin typeface="Arial" panose="020B0604020202020204" pitchFamily="34" charset="0"/>
                <a:cs typeface="Arial" panose="020B0604020202020204" pitchFamily="34" charset="0"/>
              </a:rPr>
              <a:t> </a:t>
            </a:r>
            <a:r>
              <a:rPr lang="en-IN" sz="1600" dirty="0">
                <a:effectLst/>
                <a:latin typeface="Arial" panose="020B0604020202020204" pitchFamily="34" charset="0"/>
                <a:ea typeface="Arial" panose="020B0604020202020204" pitchFamily="34" charset="0"/>
                <a:cs typeface="Arial" panose="020B0604020202020204" pitchFamily="34" charset="0"/>
              </a:rPr>
              <a:t>has shown a significant increase in sales over the years, particularly from 2018 to 2020.</a:t>
            </a:r>
          </a:p>
          <a:p>
            <a:pPr marL="285750" indent="-285750" algn="just">
              <a:buFont typeface="Arial" panose="020B0604020202020204" pitchFamily="34" charset="0"/>
              <a:buChar char="•"/>
            </a:pPr>
            <a:endParaRPr lang="en-IN" sz="1600" dirty="0">
              <a:latin typeface="Arial" panose="020B0604020202020204" pitchFamily="34" charset="0"/>
              <a:ea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GB" sz="1600" dirty="0">
                <a:latin typeface="Arial" panose="020B0604020202020204" pitchFamily="34" charset="0"/>
                <a:ea typeface="Arial" panose="020B0604020202020204" pitchFamily="34" charset="0"/>
              </a:rPr>
              <a:t>T</a:t>
            </a:r>
            <a:r>
              <a:rPr lang="en-GB" sz="1600" dirty="0">
                <a:effectLst/>
                <a:latin typeface="Arial" panose="020B0604020202020204" pitchFamily="34" charset="0"/>
                <a:ea typeface="Arial" panose="020B0604020202020204" pitchFamily="34" charset="0"/>
              </a:rPr>
              <a:t>he relationship between the </a:t>
            </a:r>
            <a:r>
              <a:rPr lang="en-GB" sz="1600" b="1" dirty="0" err="1">
                <a:effectLst/>
                <a:latin typeface="Arial" panose="020B0604020202020204" pitchFamily="34" charset="0"/>
                <a:ea typeface="Arial" panose="020B0604020202020204" pitchFamily="34" charset="0"/>
              </a:rPr>
              <a:t>CustomerID</a:t>
            </a:r>
            <a:r>
              <a:rPr lang="en-GB" sz="1600" dirty="0">
                <a:effectLst/>
                <a:latin typeface="Arial" panose="020B0604020202020204" pitchFamily="34" charset="0"/>
                <a:ea typeface="Arial" panose="020B0604020202020204" pitchFamily="34" charset="0"/>
              </a:rPr>
              <a:t> in the </a:t>
            </a:r>
            <a:r>
              <a:rPr lang="en-GB" sz="1600" b="1" dirty="0">
                <a:effectLst/>
                <a:latin typeface="Arial" panose="020B0604020202020204" pitchFamily="34" charset="0"/>
                <a:ea typeface="Arial" panose="020B0604020202020204" pitchFamily="34" charset="0"/>
              </a:rPr>
              <a:t>Orders</a:t>
            </a:r>
            <a:r>
              <a:rPr lang="en-GB" sz="1600" dirty="0">
                <a:effectLst/>
                <a:latin typeface="Arial" panose="020B0604020202020204" pitchFamily="34" charset="0"/>
                <a:ea typeface="Arial" panose="020B0604020202020204" pitchFamily="34" charset="0"/>
              </a:rPr>
              <a:t> table and the </a:t>
            </a:r>
            <a:r>
              <a:rPr lang="en-GB" sz="1600" b="1" dirty="0">
                <a:effectLst/>
                <a:latin typeface="Arial" panose="020B0604020202020204" pitchFamily="34" charset="0"/>
                <a:ea typeface="Arial" panose="020B0604020202020204" pitchFamily="34" charset="0"/>
              </a:rPr>
              <a:t>Customer</a:t>
            </a:r>
            <a:r>
              <a:rPr lang="en-GB" sz="1600" dirty="0">
                <a:effectLst/>
                <a:latin typeface="Arial" panose="020B0604020202020204" pitchFamily="34" charset="0"/>
                <a:ea typeface="Arial" panose="020B0604020202020204" pitchFamily="34" charset="0"/>
              </a:rPr>
              <a:t> table, the relationship type will be a </a:t>
            </a:r>
            <a:r>
              <a:rPr lang="en-GB" sz="1600" b="1" dirty="0">
                <a:effectLst/>
                <a:latin typeface="Arial" panose="020B0604020202020204" pitchFamily="34" charset="0"/>
                <a:ea typeface="Arial" panose="020B0604020202020204" pitchFamily="34" charset="0"/>
              </a:rPr>
              <a:t>one-to-many (1:</a:t>
            </a:r>
            <a:r>
              <a:rPr lang="en-GB" sz="1600" b="1" i="1" dirty="0">
                <a:effectLst/>
                <a:latin typeface="Arial" panose="020B0604020202020204" pitchFamily="34" charset="0"/>
                <a:ea typeface="Arial" panose="020B0604020202020204" pitchFamily="34" charset="0"/>
              </a:rPr>
              <a:t>n</a:t>
            </a:r>
            <a:r>
              <a:rPr lang="en-GB" sz="1600" b="1" dirty="0">
                <a:effectLst/>
                <a:latin typeface="Arial" panose="020B0604020202020204" pitchFamily="34" charset="0"/>
                <a:ea typeface="Arial" panose="020B0604020202020204" pitchFamily="34" charset="0"/>
              </a:rPr>
              <a:t>) relationship</a:t>
            </a:r>
            <a:r>
              <a:rPr lang="en-GB" sz="1600" dirty="0">
                <a:effectLst/>
                <a:latin typeface="Arial" panose="020B0604020202020204" pitchFamily="34" charset="0"/>
                <a:ea typeface="Arial" panose="020B0604020202020204" pitchFamily="34" charset="0"/>
              </a:rPr>
              <a:t>.</a:t>
            </a:r>
            <a:endParaRPr lang="en-IN" sz="1600" dirty="0">
              <a:effectLst/>
              <a:latin typeface="Arial" panose="020B0604020202020204" pitchFamily="34" charset="0"/>
              <a:ea typeface="Arial" panose="020B0604020202020204" pitchFamily="34" charset="0"/>
            </a:endParaRPr>
          </a:p>
          <a:p>
            <a:pPr marL="285750" indent="-285750" algn="just">
              <a:buFont typeface="Arial" panose="020B0604020202020204" pitchFamily="34" charset="0"/>
              <a:buChar char="•"/>
            </a:pPr>
            <a:endParaRPr lang="en-IN" sz="1600" dirty="0">
              <a:effectLst/>
              <a:latin typeface="Arial" panose="020B0604020202020204" pitchFamily="34" charset="0"/>
              <a:ea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9C4F122F-1FE1-6BE5-4F5A-72BCE6148D07}"/>
              </a:ext>
            </a:extLst>
          </p:cNvPr>
          <p:cNvPicPr>
            <a:picLocks noChangeAspect="1"/>
          </p:cNvPicPr>
          <p:nvPr/>
        </p:nvPicPr>
        <p:blipFill>
          <a:blip r:embed="rId3"/>
          <a:stretch>
            <a:fillRect/>
          </a:stretch>
        </p:blipFill>
        <p:spPr>
          <a:xfrm>
            <a:off x="5198265" y="1251624"/>
            <a:ext cx="3505075" cy="2165485"/>
          </a:xfrm>
          <a:prstGeom prst="rect">
            <a:avLst/>
          </a:prstGeom>
        </p:spPr>
      </p:pic>
    </p:spTree>
    <p:extLst>
      <p:ext uri="{BB962C8B-B14F-4D97-AF65-F5344CB8AC3E}">
        <p14:creationId xmlns:p14="http://schemas.microsoft.com/office/powerpoint/2010/main" val="2612980838"/>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3324</TotalTime>
  <Words>2017</Words>
  <Application>Microsoft Office PowerPoint</Application>
  <PresentationFormat>On-screen Show (16:9)</PresentationFormat>
  <Paragraphs>126</Paragraphs>
  <Slides>25</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Algerian</vt:lpstr>
      <vt:lpstr>Wingdings</vt:lpstr>
      <vt:lpstr>Symbol</vt:lpstr>
      <vt:lpstr>Arial</vt:lpstr>
      <vt:lpstr>Manrope</vt:lpstr>
      <vt:lpstr>Calibri</vt:lpstr>
      <vt:lpstr>Righteous</vt:lpstr>
      <vt:lpstr>Corbel</vt:lpstr>
      <vt:lpstr>Times New Roman</vt:lpstr>
      <vt:lpstr>Basis</vt:lpstr>
      <vt:lpstr>PowerPoint Presentation</vt:lpstr>
      <vt:lpstr>ABOUT</vt:lpstr>
      <vt:lpstr>PowerPoint Presentation</vt:lpstr>
      <vt:lpstr>DATA SNAPSHOT  </vt:lpstr>
      <vt:lpstr>DATA CLEANING AND  PREPROCESSING</vt:lpstr>
      <vt:lpstr>ANALYTICAL APPROACH AND TOOLS</vt:lpstr>
      <vt:lpstr>ANALYTICAL APPROACH AND TOOLS</vt:lpstr>
      <vt:lpstr>OBJECTIVE QUESTION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Devika</dc:creator>
  <cp:lastModifiedBy>Devika Nithian N H</cp:lastModifiedBy>
  <cp:revision>127</cp:revision>
  <dcterms:modified xsi:type="dcterms:W3CDTF">2024-10-17T15:43:03Z</dcterms:modified>
</cp:coreProperties>
</file>