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0E224-3456-9C25-D45B-A6D2FBF6811D}" v="1489" dt="2024-10-27T20:41:45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74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61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204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281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623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5156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14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5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835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9401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22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357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64" r:id="rId8"/>
    <p:sldLayoutId id="2147483965" r:id="rId9"/>
    <p:sldLayoutId id="2147483966" r:id="rId10"/>
    <p:sldLayoutId id="21474839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7239" y="1955418"/>
            <a:ext cx="5047488" cy="330238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cs typeface="Calibri"/>
            </a:endParaRPr>
          </a:p>
          <a:p>
            <a:pPr algn="l"/>
            <a:r>
              <a:rPr lang="en-US" sz="3600" b="1" dirty="0">
                <a:solidFill>
                  <a:schemeClr val="accent6">
                    <a:lumMod val="49000"/>
                  </a:schemeClr>
                </a:solidFill>
                <a:latin typeface="Times New Roman"/>
                <a:cs typeface="Calibri"/>
              </a:rPr>
              <a:t>BAYESIAN INFERENCE</a:t>
            </a:r>
          </a:p>
          <a:p>
            <a:pPr algn="l"/>
            <a:r>
              <a:rPr lang="en-US" sz="3600" b="1" dirty="0">
                <a:solidFill>
                  <a:schemeClr val="accent6">
                    <a:lumMod val="49000"/>
                  </a:schemeClr>
                </a:solidFill>
                <a:latin typeface="Times New Roman"/>
                <a:cs typeface="Calibri"/>
              </a:rPr>
              <a:t>  ON  MNIST DATASET</a:t>
            </a:r>
            <a:endParaRPr lang="en-US" b="1" dirty="0">
              <a:solidFill>
                <a:schemeClr val="accent6">
                  <a:lumMod val="49000"/>
                </a:schemeClr>
              </a:solidFill>
              <a:cs typeface="Calibri"/>
            </a:endParaRPr>
          </a:p>
          <a:p>
            <a:pPr algn="l"/>
            <a:endParaRPr lang="en-US" b="1" dirty="0">
              <a:solidFill>
                <a:schemeClr val="accent6">
                  <a:lumMod val="49000"/>
                </a:schemeClr>
              </a:solidFill>
              <a:cs typeface="Calibri"/>
            </a:endParaRPr>
          </a:p>
          <a:p>
            <a:pPr algn="l"/>
            <a:r>
              <a:rPr lang="en-US" b="1" dirty="0">
                <a:solidFill>
                  <a:schemeClr val="accent6">
                    <a:lumMod val="49000"/>
                  </a:schemeClr>
                </a:solidFill>
                <a:cs typeface="Calibri"/>
              </a:rPr>
              <a:t>                              </a:t>
            </a:r>
          </a:p>
          <a:p>
            <a:pPr algn="l"/>
            <a:endParaRPr lang="en-US" b="1" dirty="0">
              <a:solidFill>
                <a:schemeClr val="accent6">
                  <a:lumMod val="49000"/>
                </a:schemeClr>
              </a:solidFill>
              <a:cs typeface="Calibri"/>
            </a:endParaRPr>
          </a:p>
          <a:p>
            <a:pPr algn="l"/>
            <a:r>
              <a:rPr lang="en-US" b="1" dirty="0">
                <a:solidFill>
                  <a:schemeClr val="accent6">
                    <a:lumMod val="49000"/>
                  </a:schemeClr>
                </a:solidFill>
                <a:cs typeface="Calibri"/>
              </a:rPr>
              <a:t>               </a:t>
            </a:r>
            <a:r>
              <a:rPr lang="en-US" b="1" dirty="0">
                <a:solidFill>
                  <a:schemeClr val="accent6">
                    <a:lumMod val="49000"/>
                  </a:schemeClr>
                </a:solidFill>
                <a:latin typeface="Times New Roman"/>
                <a:cs typeface="Calibri"/>
              </a:rPr>
              <a:t>BY</a:t>
            </a:r>
            <a:endParaRPr lang="en-US" b="1" dirty="0">
              <a:solidFill>
                <a:schemeClr val="accent6">
                  <a:lumMod val="49000"/>
                </a:schemeClr>
              </a:solidFill>
              <a:cs typeface="Calibri"/>
            </a:endParaRPr>
          </a:p>
          <a:p>
            <a:pPr algn="l"/>
            <a:r>
              <a:rPr lang="en-US" b="1" dirty="0">
                <a:solidFill>
                  <a:schemeClr val="accent6">
                    <a:lumMod val="49000"/>
                  </a:schemeClr>
                </a:solidFill>
                <a:latin typeface="Times New Roman"/>
                <a:cs typeface="Calibri"/>
              </a:rPr>
              <a:t>                     DEVIKA BYLAPUDI</a:t>
            </a:r>
          </a:p>
          <a:p>
            <a:pPr algn="l"/>
            <a:r>
              <a:rPr lang="en-US" dirty="0">
                <a:cs typeface="Calibri"/>
              </a:rPr>
              <a:t>                              </a:t>
            </a: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BEEEE00-370B-50D5-FA04-5603714A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29" r="16272" b="1"/>
          <a:stretch/>
        </p:blipFill>
        <p:spPr>
          <a:xfrm>
            <a:off x="5824849" y="16695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39337-65BA-5CAA-406A-C7B833D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5676" y="6428111"/>
            <a:ext cx="1459832" cy="263288"/>
          </a:xfrm>
        </p:spPr>
        <p:txBody>
          <a:bodyPr/>
          <a:lstStyle/>
          <a:p>
            <a:fld id="{35747434-7036-48DB-A148-6B3D8EE75CDA}" type="slidenum">
              <a:rPr lang="en-US" sz="2800" dirty="0" smtClean="0">
                <a:solidFill>
                  <a:schemeClr val="accent2"/>
                </a:solidFill>
                <a:latin typeface="Times New Roman"/>
                <a:cs typeface="Times New Roman"/>
              </a:rPr>
              <a:t>1</a:t>
            </a:fld>
            <a:endParaRPr lang="en-US" sz="2800">
              <a:solidFill>
                <a:schemeClr val="accent2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543A-9773-F490-74CD-A6CED6266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49" y="436217"/>
            <a:ext cx="5869159" cy="58290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900" dirty="0">
                <a:latin typeface="Times New Roman"/>
                <a:cs typeface="Calibri"/>
              </a:rPr>
              <a:t>                                                      </a:t>
            </a:r>
            <a:r>
              <a:rPr lang="en-US" b="1" dirty="0">
                <a:latin typeface="Times New Roman"/>
                <a:cs typeface="Calibri"/>
              </a:rPr>
              <a:t>BUSINESS USECASE</a:t>
            </a:r>
            <a:endParaRPr lang="en-US" dirty="0">
              <a:cs typeface="Calibri"/>
            </a:endParaRPr>
          </a:p>
          <a:p>
            <a:pPr marL="0" indent="0">
              <a:buClr>
                <a:srgbClr val="B1005E"/>
              </a:buClr>
              <a:buNone/>
            </a:pPr>
            <a:r>
              <a:rPr lang="en-US" b="1" dirty="0">
                <a:latin typeface="Times New Roman"/>
                <a:cs typeface="Calibri"/>
              </a:rPr>
              <a:t>REAL TIME FEEDBACK IN ACADEMICS:</a:t>
            </a:r>
          </a:p>
          <a:p>
            <a:r>
              <a:rPr lang="en-US" sz="1800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+mn-lt"/>
                <a:cs typeface="+mn-lt"/>
              </a:rPr>
              <a:t>Real-time feedback in education, especially when integrated with handwriting recognition technology, can transform the learning experience for students.</a:t>
            </a:r>
            <a:endParaRPr lang="en-US" sz="1800" b="1">
              <a:solidFill>
                <a:schemeClr val="accent2">
                  <a:lumMod val="49000"/>
                </a:schemeClr>
              </a:solidFill>
              <a:latin typeface="Times New Roman"/>
              <a:ea typeface="+mn-lt"/>
              <a:cs typeface="+mn-lt"/>
            </a:endParaRPr>
          </a:p>
          <a:p>
            <a:pPr>
              <a:buClr>
                <a:srgbClr val="B1005E"/>
              </a:buClr>
            </a:pPr>
            <a:r>
              <a:rPr lang="en-US" sz="1800" dirty="0">
                <a:latin typeface="Times New Roman"/>
                <a:ea typeface="+mn-lt"/>
                <a:cs typeface="+mn-lt"/>
              </a:rPr>
              <a:t>As students write their answers, the system can instantly analyze their handwriting and content, providing immediate corrections or suggestion</a:t>
            </a:r>
            <a:r>
              <a:rPr lang="en-US" sz="1800" dirty="0">
                <a:ea typeface="+mn-lt"/>
                <a:cs typeface="+mn-lt"/>
              </a:rPr>
              <a:t>s.</a:t>
            </a:r>
          </a:p>
          <a:p>
            <a:pPr>
              <a:buClr>
                <a:srgbClr val="B1005E"/>
              </a:buClr>
            </a:pPr>
            <a:r>
              <a:rPr lang="en-US" sz="1800" dirty="0">
                <a:latin typeface="Times New Roman"/>
                <a:ea typeface="+mn-lt"/>
                <a:cs typeface="+mn-lt"/>
              </a:rPr>
              <a:t>Instead of waiting for a teacher to grade assignments, students receive continuous assessment throughout their work.</a:t>
            </a:r>
            <a:endParaRPr lang="en-US" sz="1800" dirty="0">
              <a:cs typeface="Calibri"/>
            </a:endParaRPr>
          </a:p>
          <a:p>
            <a:pPr>
              <a:buClr>
                <a:srgbClr val="B1005E"/>
              </a:buClr>
            </a:pPr>
            <a:r>
              <a:rPr lang="en-US" sz="1800" dirty="0">
                <a:latin typeface="Times New Roman"/>
                <a:ea typeface="+mn-lt"/>
                <a:cs typeface="+mn-lt"/>
              </a:rPr>
              <a:t>Teachers can access real-time data on student performance, identifying common errors or misconceptions across the class. </a:t>
            </a:r>
            <a:endParaRPr lang="en-US" sz="1800" dirty="0">
              <a:latin typeface="Calibri"/>
              <a:ea typeface="+mn-lt"/>
              <a:cs typeface="+mn-lt"/>
            </a:endParaRPr>
          </a:p>
          <a:p>
            <a:pPr>
              <a:buClr>
                <a:srgbClr val="B1005E"/>
              </a:buClr>
            </a:pPr>
            <a:r>
              <a:rPr lang="en-US" sz="1800" dirty="0">
                <a:latin typeface="Times New Roman"/>
                <a:ea typeface="+mn-lt"/>
                <a:cs typeface="+mn-lt"/>
              </a:rPr>
              <a:t>Allows them to tailor instruction and address specific needs in subsequent lessons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  <p:sp>
        <p:nvSpPr>
          <p:cNvPr id="50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2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12F6F6-E55B-AE8D-F179-BF5770099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200" y="2437861"/>
            <a:ext cx="4659702" cy="32216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2A29C-B5D1-E177-DB09-305A4A87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9771" y="6400682"/>
            <a:ext cx="2743200" cy="23320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5747434-7036-48DB-A148-6B3D8EE75CDA}" type="slidenum">
              <a:rPr lang="en-US" sz="2800" dirty="0" smtClean="0">
                <a:solidFill>
                  <a:schemeClr val="tx2">
                    <a:lumMod val="76000"/>
                    <a:lumOff val="24000"/>
                  </a:schemeClr>
                </a:solidFill>
                <a:latin typeface="Times New Roman"/>
                <a:cs typeface="Times New Roman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2800">
              <a:solidFill>
                <a:schemeClr val="tx2">
                  <a:lumMod val="76000"/>
                  <a:lumOff val="24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877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C959-D0A2-325F-4277-26E0241C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40" y="331704"/>
            <a:ext cx="11019710" cy="6156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0813D-292E-283A-BF98-E565872C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2545" y="6257663"/>
            <a:ext cx="2743200" cy="233209"/>
          </a:xfrm>
        </p:spPr>
        <p:txBody>
          <a:bodyPr/>
          <a:lstStyle/>
          <a:p>
            <a:fld id="{35747434-7036-48DB-A148-6B3D8EE75CDA}" type="slidenum">
              <a:rPr lang="en-US" sz="2800" dirty="0" smtClean="0">
                <a:solidFill>
                  <a:schemeClr val="accent2">
                    <a:lumMod val="49000"/>
                  </a:schemeClr>
                </a:solidFill>
                <a:latin typeface="Times New Roman"/>
                <a:cs typeface="Times New Roman"/>
              </a:rPr>
              <a:t>3</a:t>
            </a:fld>
            <a:endParaRPr lang="en-US" sz="2800">
              <a:solidFill>
                <a:schemeClr val="accent2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9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BCA5480-1DB7-26C8-541D-5EC030A5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16" y="1446970"/>
            <a:ext cx="4113776" cy="3730458"/>
          </a:xfrm>
          <a:prstGeom prst="rect">
            <a:avLst/>
          </a:prstGeom>
        </p:spPr>
      </p:pic>
      <p:pic>
        <p:nvPicPr>
          <p:cNvPr id="14" name="Picture 13" descr="A screen shot of a number&#10;&#10;Description automatically generated">
            <a:extLst>
              <a:ext uri="{FF2B5EF4-FFF2-40B4-BE49-F238E27FC236}">
                <a16:creationId xmlns:a16="http://schemas.microsoft.com/office/drawing/2014/main" id="{B1EF8B4C-FA65-7B14-6B90-662DD142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2" y="1450427"/>
            <a:ext cx="4070112" cy="3729422"/>
          </a:xfrm>
          <a:prstGeom prst="rect">
            <a:avLst/>
          </a:prstGeom>
        </p:spPr>
      </p:pic>
      <p:pic>
        <p:nvPicPr>
          <p:cNvPr id="15" name="Picture 1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4865B5B-3695-FF4C-989C-A65338BC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727" y="1489651"/>
            <a:ext cx="4009099" cy="36620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F876E2-A16D-029C-FAE3-ABC6A9FEC462}"/>
              </a:ext>
            </a:extLst>
          </p:cNvPr>
          <p:cNvSpPr txBox="1"/>
          <p:nvPr/>
        </p:nvSpPr>
        <p:spPr>
          <a:xfrm>
            <a:off x="2045377" y="731427"/>
            <a:ext cx="81645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+mn-lt"/>
                <a:cs typeface="Times New Roman"/>
              </a:rPr>
              <a:t>Representation of handwritten information captured as pixels written as a matrix</a:t>
            </a:r>
            <a:endParaRPr lang="en-US" dirty="0">
              <a:solidFill>
                <a:schemeClr val="accent2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36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C687-D07F-A023-193D-040363E1F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72" y="411914"/>
            <a:ext cx="10799478" cy="6306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cs typeface="Calibri"/>
              </a:rPr>
              <a:t>Naïve Bayes Classifier:</a:t>
            </a:r>
          </a:p>
          <a:p>
            <a:pPr marL="0" indent="0">
              <a:buClr>
                <a:srgbClr val="B1005E"/>
              </a:buClr>
              <a:buNone/>
            </a:pPr>
            <a:r>
              <a:rPr lang="en-US" sz="1800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+mn-lt"/>
                <a:cs typeface="+mn-lt"/>
              </a:rPr>
              <a:t>Probabilistic classification algorithm based on Bayes' theorem. It's a simple yet effective technique often used for text classification, spam filtering.</a:t>
            </a:r>
            <a:endParaRPr lang="en-US">
              <a:solidFill>
                <a:schemeClr val="accent2">
                  <a:lumMod val="49000"/>
                </a:schemeClr>
              </a:solidFill>
              <a:cs typeface="Calibri"/>
            </a:endParaRPr>
          </a:p>
          <a:p>
            <a:pPr>
              <a:buClr>
                <a:srgbClr val="B1005E"/>
              </a:buClr>
            </a:pPr>
            <a:r>
              <a:rPr lang="en-US" sz="1800" dirty="0">
                <a:latin typeface="Times New Roman"/>
                <a:cs typeface="Calibri"/>
              </a:rPr>
              <a:t>In Training Phase,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the algorithm calculates the probability of each class (prior probability).   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Clr>
                <a:srgbClr val="B1005E"/>
              </a:buClr>
            </a:pPr>
            <a:r>
              <a:rPr lang="en-US" sz="1800" dirty="0">
                <a:latin typeface="Times New Roman"/>
                <a:ea typeface="+mn-lt"/>
                <a:cs typeface="+mn-lt"/>
              </a:rPr>
              <a:t>For each class, it calculates the probability of each feature given that class (conditional probability).   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Clr>
                <a:srgbClr val="B1005E"/>
              </a:buClr>
            </a:pPr>
            <a:r>
              <a:rPr lang="en-US" sz="1800" dirty="0">
                <a:latin typeface="Times New Roman"/>
                <a:ea typeface="+mn-lt"/>
                <a:cs typeface="+mn-lt"/>
              </a:rPr>
              <a:t>When a new data point is presented, the algorithm calculates the probability of each class given the features of the data point.  </a:t>
            </a:r>
            <a:endParaRPr lang="en-US" sz="1800">
              <a:latin typeface="Times New Roman"/>
              <a:cs typeface="Times New Roman"/>
            </a:endParaRPr>
          </a:p>
          <a:p>
            <a:pPr>
              <a:buClr>
                <a:srgbClr val="B1005E"/>
              </a:buClr>
            </a:pPr>
            <a:r>
              <a:rPr lang="en-US" sz="1800" dirty="0">
                <a:latin typeface="Times New Roman"/>
                <a:ea typeface="+mn-lt"/>
                <a:cs typeface="+mn-lt"/>
              </a:rPr>
              <a:t>The class with the highest probability is assigned to the new data point.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Clr>
                <a:srgbClr val="B1005E"/>
              </a:buClr>
              <a:buNone/>
            </a:pPr>
            <a:endParaRPr lang="en-US" sz="1800" dirty="0">
              <a:latin typeface="Times New Roman"/>
              <a:cs typeface="Calibri"/>
            </a:endParaRPr>
          </a:p>
          <a:p>
            <a:pPr marL="0" indent="0">
              <a:buClr>
                <a:srgbClr val="B1005E"/>
              </a:buClr>
              <a:buNone/>
            </a:pPr>
            <a:endParaRPr lang="en-US" sz="1800" dirty="0">
              <a:latin typeface="Times New Roman"/>
              <a:cs typeface="Times New Roman"/>
            </a:endParaRPr>
          </a:p>
          <a:p>
            <a:pPr marL="342900" indent="-342900">
              <a:buClr>
                <a:srgbClr val="B1005E"/>
              </a:buClr>
            </a:pPr>
            <a:endParaRPr lang="en-US" sz="1800" dirty="0">
              <a:latin typeface="Times New Roman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206D9-BBA9-97AA-3477-7D17D32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92624" y="6337873"/>
            <a:ext cx="2743200" cy="233209"/>
          </a:xfrm>
        </p:spPr>
        <p:txBody>
          <a:bodyPr/>
          <a:lstStyle/>
          <a:p>
            <a:fld id="{35747434-7036-48DB-A148-6B3D8EE75CDA}" type="slidenum">
              <a:rPr lang="en-US" sz="2800" dirty="0" smtClean="0">
                <a:solidFill>
                  <a:schemeClr val="accent2">
                    <a:lumMod val="49000"/>
                  </a:schemeClr>
                </a:solidFill>
                <a:latin typeface="Times New Roman"/>
                <a:cs typeface="Times New Roman"/>
              </a:rPr>
              <a:t>4</a:t>
            </a:fld>
            <a:endParaRPr lang="en-US" sz="2800">
              <a:solidFill>
                <a:schemeClr val="accent2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C5DA1BB-C432-E639-C4FB-F58C6B4E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24" y="4244139"/>
            <a:ext cx="4143375" cy="876300"/>
          </a:xfrm>
          <a:prstGeom prst="rect">
            <a:avLst/>
          </a:prstGeom>
        </p:spPr>
      </p:pic>
      <p:pic>
        <p:nvPicPr>
          <p:cNvPr id="6" name="Picture 5" descr="A close-up of a text&#10;&#10;Description automatically generated">
            <a:extLst>
              <a:ext uri="{FF2B5EF4-FFF2-40B4-BE49-F238E27FC236}">
                <a16:creationId xmlns:a16="http://schemas.microsoft.com/office/drawing/2014/main" id="{049F30A3-7162-D82F-8FD4-A5428C9D0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150" y="4144127"/>
            <a:ext cx="3766385" cy="107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9D87B8-FBE0-C849-23B1-FA719C3AA7A8}"/>
              </a:ext>
            </a:extLst>
          </p:cNvPr>
          <p:cNvSpPr txBox="1"/>
          <p:nvPr/>
        </p:nvSpPr>
        <p:spPr>
          <a:xfrm>
            <a:off x="1378911" y="377822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>
                    <a:lumMod val="49000"/>
                  </a:schemeClr>
                </a:solidFill>
                <a:latin typeface="Times New Roman"/>
                <a:cs typeface="Calibri"/>
              </a:rPr>
              <a:t>Accuracy of Training Data</a:t>
            </a:r>
            <a:endParaRPr lang="en-US" dirty="0">
              <a:solidFill>
                <a:schemeClr val="accent1">
                  <a:lumMod val="49000"/>
                </a:schemeClr>
              </a:solidFill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12F52-FD58-EA1E-BCF2-56A21C181371}"/>
              </a:ext>
            </a:extLst>
          </p:cNvPr>
          <p:cNvSpPr txBox="1"/>
          <p:nvPr/>
        </p:nvSpPr>
        <p:spPr>
          <a:xfrm>
            <a:off x="7526311" y="378322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Calibri"/>
              </a:rPr>
              <a:t>Accuracy of Testing Data</a:t>
            </a:r>
            <a:endParaRPr lang="en-US" dirty="0">
              <a:solidFill>
                <a:schemeClr val="accent2">
                  <a:lumMod val="49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337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8516-F6C1-A64B-4404-96CD734C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54" y="625694"/>
            <a:ext cx="10746696" cy="5411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49000"/>
                  </a:schemeClr>
                </a:solidFill>
              </a:rPr>
              <a:t>Non Naïve Bayes Classifier:</a:t>
            </a:r>
          </a:p>
          <a:p>
            <a:pPr marL="342900" indent="-342900"/>
            <a:r>
              <a:rPr lang="en-US" sz="1800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Roboto"/>
                <a:cs typeface="Roboto"/>
              </a:rPr>
              <a:t>Non-Naive Bayes classifier does not assume that features are independent of each other.</a:t>
            </a:r>
          </a:p>
          <a:p>
            <a:pPr marL="342900" indent="-342900">
              <a:buClr>
                <a:srgbClr val="B1005E"/>
              </a:buClr>
            </a:pPr>
            <a:r>
              <a:rPr lang="en-US" sz="1800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Roboto"/>
                <a:cs typeface="Roboto"/>
              </a:rPr>
              <a:t>Considers the relationships and dependencies between different features when making predictions.</a:t>
            </a:r>
          </a:p>
          <a:p>
            <a:pPr marL="342900" indent="-342900">
              <a:buClr>
                <a:srgbClr val="B1005E"/>
              </a:buClr>
            </a:pPr>
            <a:r>
              <a:rPr lang="en-US" sz="1800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+mn-lt"/>
                <a:cs typeface="+mn-lt"/>
              </a:rPr>
              <a:t>Accounts for feature dependencies by utilizing the full covariance matrix, offering a more thorough approach than the Naive Bayes classifier.</a:t>
            </a:r>
          </a:p>
          <a:p>
            <a:pPr marL="342900" indent="-342900">
              <a:buClr>
                <a:srgbClr val="B1005E"/>
              </a:buClr>
            </a:pPr>
            <a:r>
              <a:rPr lang="en-US" sz="1800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+mn-lt"/>
                <a:cs typeface="+mn-lt"/>
              </a:rPr>
              <a:t>Non-naive Bayes classifiers tend to be more computationally intensive than Naive Bayes because they have to model dependencies, requiring additional data and computational resources.</a:t>
            </a:r>
            <a:endParaRPr lang="en-US" sz="1800" dirty="0">
              <a:solidFill>
                <a:schemeClr val="accent2">
                  <a:lumMod val="49000"/>
                </a:schemeClr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8A692-7F0A-0FD1-413C-05A7F0ED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5426" y="6479509"/>
            <a:ext cx="2743200" cy="233209"/>
          </a:xfrm>
        </p:spPr>
        <p:txBody>
          <a:bodyPr/>
          <a:lstStyle/>
          <a:p>
            <a:fld id="{35747434-7036-48DB-A148-6B3D8EE75CDA}" type="slidenum">
              <a:rPr lang="en-US" sz="2800" dirty="0" smtClean="0">
                <a:solidFill>
                  <a:schemeClr val="accent2">
                    <a:lumMod val="49000"/>
                  </a:schemeClr>
                </a:solidFill>
                <a:latin typeface="Times New Roman"/>
                <a:cs typeface="Times New Roman"/>
              </a:rPr>
              <a:t>5</a:t>
            </a:fld>
            <a:endParaRPr lang="en-US" sz="2800">
              <a:solidFill>
                <a:schemeClr val="accent2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8777B8A5-30EA-CD62-06EE-3647A7D5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413" y="4237968"/>
            <a:ext cx="3981450" cy="1009650"/>
          </a:xfrm>
          <a:prstGeom prst="rect">
            <a:avLst/>
          </a:prstGeom>
        </p:spPr>
      </p:pic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4B7CF71-D21F-DB74-AED2-5D8DAF29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382" y="4239501"/>
            <a:ext cx="4057650" cy="971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2EF587-BCF9-D241-646A-6E62D630030A}"/>
              </a:ext>
            </a:extLst>
          </p:cNvPr>
          <p:cNvSpPr txBox="1"/>
          <p:nvPr/>
        </p:nvSpPr>
        <p:spPr>
          <a:xfrm>
            <a:off x="1352625" y="36268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Calibri"/>
              </a:rPr>
              <a:t>Accuracy of Training Data</a:t>
            </a:r>
            <a:endParaRPr lang="en-US" dirty="0">
              <a:solidFill>
                <a:schemeClr val="accent2">
                  <a:lumMod val="49000"/>
                </a:schemeClr>
              </a:solidFill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AE5FE-0707-2A92-74D4-33B72BE6946E}"/>
              </a:ext>
            </a:extLst>
          </p:cNvPr>
          <p:cNvSpPr txBox="1"/>
          <p:nvPr/>
        </p:nvSpPr>
        <p:spPr>
          <a:xfrm>
            <a:off x="7092666" y="362685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Calibri"/>
              </a:rPr>
              <a:t>Accuracy of Testing Data</a:t>
            </a:r>
            <a:endParaRPr lang="en-US" dirty="0">
              <a:solidFill>
                <a:schemeClr val="accent2">
                  <a:lumMod val="49000"/>
                </a:scheme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42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68AF-BDE4-8BBD-4E93-D4EDFEF9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40281"/>
            <a:ext cx="10659110" cy="5246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chemeClr val="accent2">
                  <a:lumMod val="49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Times New Roman"/>
              </a:rPr>
              <a:t>SUMMARY:</a:t>
            </a:r>
            <a:endParaRPr lang="en-US" dirty="0">
              <a:solidFill>
                <a:schemeClr val="accent2">
                  <a:lumMod val="49000"/>
                </a:schemeClr>
              </a:solidFill>
            </a:endParaRPr>
          </a:p>
          <a:p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Times New Roman"/>
              </a:rPr>
              <a:t>To provide the instance feedback for the students </a:t>
            </a:r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+mn-lt"/>
                <a:cs typeface="+mn-lt"/>
              </a:rPr>
              <a:t>to offer instant feedback, supporting self-paced learning and skill reinforcement.</a:t>
            </a:r>
          </a:p>
          <a:p>
            <a:pPr>
              <a:buClr>
                <a:srgbClr val="B1005E"/>
              </a:buClr>
            </a:pPr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Calibri"/>
                <a:cs typeface="Calibri"/>
              </a:rPr>
              <a:t>Applied Models are Naïve Bayes and Non Naïve Bayes Classifier.</a:t>
            </a:r>
          </a:p>
          <a:p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Times New Roman"/>
              </a:rPr>
              <a:t>Libraries used in the model : Pandas , NumPy , Matplotlib,  SciPy.</a:t>
            </a:r>
          </a:p>
          <a:p>
            <a:pPr>
              <a:buClr>
                <a:srgbClr val="B1005E"/>
              </a:buClr>
            </a:pPr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+mn-lt"/>
                <a:cs typeface="+mn-lt"/>
              </a:rPr>
              <a:t>Feed the model with the training dataset, allowing it to learn by adjusting internal parameters based on the data.</a:t>
            </a:r>
            <a:endParaRPr lang="en-US" dirty="0">
              <a:solidFill>
                <a:schemeClr val="accent2">
                  <a:lumMod val="49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>
              <a:buClr>
                <a:srgbClr val="B1005E"/>
              </a:buClr>
            </a:pPr>
            <a:r>
              <a:rPr lang="en-US" dirty="0">
                <a:solidFill>
                  <a:schemeClr val="accent2">
                    <a:lumMod val="49000"/>
                  </a:schemeClr>
                </a:solidFill>
                <a:latin typeface="Times New Roman"/>
                <a:ea typeface="+mn-lt"/>
                <a:cs typeface="+mn-lt"/>
              </a:rPr>
              <a:t>Use the model to make predictions on the test set and compare predictions to the actual labels to calculate metrics accuracy.</a:t>
            </a:r>
            <a:endParaRPr lang="en-US" dirty="0">
              <a:solidFill>
                <a:schemeClr val="accent2">
                  <a:lumMod val="49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buClr>
                <a:srgbClr val="B1005E"/>
              </a:buClr>
              <a:buNone/>
            </a:pPr>
            <a:endParaRPr lang="en-US" dirty="0">
              <a:solidFill>
                <a:schemeClr val="accent2">
                  <a:lumMod val="49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buClr>
                <a:srgbClr val="B1005E"/>
              </a:buClr>
            </a:pPr>
            <a:endParaRPr lang="en-US" dirty="0">
              <a:solidFill>
                <a:schemeClr val="accent2">
                  <a:lumMod val="49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342900" indent="-342900">
              <a:buClr>
                <a:srgbClr val="420023">
                  <a:lumMod val="75000"/>
                  <a:lumOff val="25000"/>
                </a:srgbClr>
              </a:buClr>
            </a:pPr>
            <a:endParaRPr lang="en-US" dirty="0">
              <a:solidFill>
                <a:schemeClr val="accent2">
                  <a:lumMod val="49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03E8-EB7A-0F37-9B10-ABB13C70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2466" y="6309062"/>
            <a:ext cx="2743200" cy="233209"/>
          </a:xfrm>
        </p:spPr>
        <p:txBody>
          <a:bodyPr/>
          <a:lstStyle/>
          <a:p>
            <a:fld id="{35747434-7036-48DB-A148-6B3D8EE75CDA}" type="slidenum">
              <a:rPr lang="en-US" sz="2800" dirty="0" smtClean="0">
                <a:solidFill>
                  <a:schemeClr val="accent2">
                    <a:lumMod val="49000"/>
                  </a:schemeClr>
                </a:solidFill>
                <a:latin typeface="Times New Roman"/>
                <a:cs typeface="Times New Roman"/>
              </a:rPr>
              <a:t>6</a:t>
            </a:fld>
            <a:endParaRPr lang="en-US" sz="2800">
              <a:solidFill>
                <a:schemeClr val="accent2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857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C670-80D6-F09E-3BF9-DC9A1A995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08177"/>
            <a:ext cx="10659110" cy="5507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Calibri"/>
              </a:rPr>
              <a:t>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E1A36-0264-7CA9-9B3B-0C2B5AAC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3012" y="6400682"/>
            <a:ext cx="2743200" cy="233209"/>
          </a:xfrm>
        </p:spPr>
        <p:txBody>
          <a:bodyPr/>
          <a:lstStyle/>
          <a:p>
            <a:fld id="{35747434-7036-48DB-A148-6B3D8EE75CDA}" type="slidenum">
              <a:rPr lang="en-US" sz="2800" dirty="0" smtClean="0">
                <a:solidFill>
                  <a:schemeClr val="accent2">
                    <a:lumMod val="49000"/>
                  </a:schemeClr>
                </a:solidFill>
                <a:latin typeface="Times New Roman"/>
                <a:cs typeface="Times New Roman"/>
              </a:rPr>
              <a:t>7</a:t>
            </a:fld>
            <a:endParaRPr lang="en-US" sz="2800">
              <a:solidFill>
                <a:schemeClr val="accent2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734FD628-AA03-1889-EB1D-CD753AF3F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145" y="519387"/>
            <a:ext cx="3760951" cy="3016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25926-CC6B-FD24-848B-AD0E02A90981}"/>
              </a:ext>
            </a:extLst>
          </p:cNvPr>
          <p:cNvSpPr txBox="1"/>
          <p:nvPr/>
        </p:nvSpPr>
        <p:spPr>
          <a:xfrm>
            <a:off x="3941881" y="84615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Calibri"/>
              </a:rPr>
              <a:t>       Q&amp;A</a:t>
            </a:r>
            <a:endParaRPr lang="en-US" sz="4000" dirty="0">
              <a:solidFill>
                <a:schemeClr val="accent2">
                  <a:lumMod val="49000"/>
                </a:schemeClr>
              </a:solidFill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D08F4-56D6-6F13-E984-8C0BD8B4B387}"/>
              </a:ext>
            </a:extLst>
          </p:cNvPr>
          <p:cNvSpPr txBox="1"/>
          <p:nvPr/>
        </p:nvSpPr>
        <p:spPr>
          <a:xfrm>
            <a:off x="2477177" y="4422773"/>
            <a:ext cx="724513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Calibri"/>
              </a:rPr>
              <a:t>       </a:t>
            </a:r>
            <a:r>
              <a:rPr lang="en-US" sz="6000" dirty="0">
                <a:solidFill>
                  <a:schemeClr val="accent2">
                    <a:lumMod val="49000"/>
                  </a:schemeClr>
                </a:solidFill>
                <a:latin typeface="Times New Roman"/>
                <a:cs typeface="Calibri"/>
              </a:rPr>
              <a:t> THANK YOU</a:t>
            </a:r>
            <a:endParaRPr lang="en-US" sz="6000">
              <a:solidFill>
                <a:schemeClr val="accent2">
                  <a:lumMod val="49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2338482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547</cp:revision>
  <dcterms:created xsi:type="dcterms:W3CDTF">2024-10-27T14:30:21Z</dcterms:created>
  <dcterms:modified xsi:type="dcterms:W3CDTF">2024-10-27T20:44:56Z</dcterms:modified>
</cp:coreProperties>
</file>