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76" r:id="rId4"/>
    <p:sldId id="277" r:id="rId5"/>
    <p:sldId id="278" r:id="rId6"/>
    <p:sldId id="275" r:id="rId7"/>
    <p:sldId id="299" r:id="rId8"/>
    <p:sldId id="266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8474455" name="Devika Bylapudi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9A3C3"/>
    <a:srgbClr val="2B8F66"/>
    <a:srgbClr val="EC1C24"/>
    <a:srgbClr val="F6921E"/>
    <a:srgbClr val="00A69C"/>
    <a:srgbClr val="DD4E30"/>
    <a:srgbClr val="82C69F"/>
    <a:srgbClr val="F5C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b="1">
                <a:sym typeface="+mn-ea"/>
              </a:rPr>
              <a:t>Enhance Educational Opportunities:</a:t>
            </a:r>
            <a:endParaRPr lang="en-US" altLang="en-US" b="1"/>
          </a:p>
          <a:p>
            <a:r>
              <a:rPr lang="en-US" altLang="en-US">
                <a:sym typeface="+mn-ea"/>
              </a:rPr>
              <a:t>Provide financial assistance and logistical support, such as free school meals, transport policies, and early years funding, to reduce barriers to education.</a:t>
            </a:r>
            <a:endParaRPr lang="en-US" altLang="en-US"/>
          </a:p>
          <a:p>
            <a:endParaRPr lang="en-US" altLang="en-US" b="1"/>
          </a:p>
          <a:p>
            <a:r>
              <a:rPr lang="en-US" altLang="en-US" b="1"/>
              <a:t>Facilitate Access to Education:</a:t>
            </a:r>
          </a:p>
          <a:p>
            <a:r>
              <a:rPr lang="en-US" altLang="en-US"/>
              <a:t>Ensure clear and fair processes for school admissions, transfers, and placements, including guidance for families on navigating these systems.</a:t>
            </a:r>
          </a:p>
          <a:p>
            <a:endParaRPr lang="en-US" altLang="en-US"/>
          </a:p>
          <a:p>
            <a:r>
              <a:rPr lang="en-US" altLang="en-US" b="1">
                <a:sym typeface="+mn-ea"/>
              </a:rPr>
              <a:t>Promote Compliance and Legal Awareness:</a:t>
            </a:r>
            <a:endParaRPr lang="en-US" altLang="en-US" b="1"/>
          </a:p>
          <a:p>
            <a:r>
              <a:rPr lang="en-US" altLang="en-US">
                <a:sym typeface="+mn-ea"/>
              </a:rPr>
              <a:t>Outline legal frameworks, including codes of conduct, by-laws, and processes for penalties, to ensure adherence to educational laws and regulations.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Streamline Administrative Processes:</a:t>
            </a:r>
          </a:p>
          <a:p>
            <a:r>
              <a:rPr lang="en-US" altLang="en-US"/>
              <a:t>Offer planning tools and structured protocols for school place management, appeals, and assessments to optimize resource allocation and decision-making.</a:t>
            </a:r>
          </a:p>
          <a:p>
            <a:endParaRPr lang="en-US" altLang="en-US"/>
          </a:p>
          <a:p>
            <a:r>
              <a:rPr lang="en-US" altLang="en-US" b="1"/>
              <a:t>Engage and Empower Parents and Educators:</a:t>
            </a:r>
          </a:p>
          <a:p>
            <a:r>
              <a:rPr lang="en-US" altLang="en-US"/>
              <a:t>Provide resources, training, and information to equip parents and educators with the knowledge to support children’s educational journeys effectively.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962-3816-43BA-9BCB-0E93DF6D0E5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7BC6-219C-41BA-B7BF-D5EC59099B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962-3816-43BA-9BCB-0E93DF6D0E5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7BC6-219C-41BA-B7BF-D5EC59099B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962-3816-43BA-9BCB-0E93DF6D0E5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7BC6-219C-41BA-B7BF-D5EC59099B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962-3816-43BA-9BCB-0E93DF6D0E5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7BC6-219C-41BA-B7BF-D5EC59099B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962-3816-43BA-9BCB-0E93DF6D0E5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7BC6-219C-41BA-B7BF-D5EC59099B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962-3816-43BA-9BCB-0E93DF6D0E5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7BC6-219C-41BA-B7BF-D5EC59099B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962-3816-43BA-9BCB-0E93DF6D0E5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7BC6-219C-41BA-B7BF-D5EC59099B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962-3816-43BA-9BCB-0E93DF6D0E5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7BC6-219C-41BA-B7BF-D5EC59099B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962-3816-43BA-9BCB-0E93DF6D0E5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7BC6-219C-41BA-B7BF-D5EC59099B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962-3816-43BA-9BCB-0E93DF6D0E5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7BC6-219C-41BA-B7BF-D5EC59099B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4962-3816-43BA-9BCB-0E93DF6D0E5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7BC6-219C-41BA-B7BF-D5EC59099B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AB924962-3816-43BA-9BCB-0E93DF6D0E5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FE987BC6-219C-41BA-B7BF-D5EC59099B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image" Target="../media/image1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2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tags" Target="../tags/tag5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image" Target="../media/image1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image" Target="../media/image2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0" y="8254"/>
            <a:ext cx="12192000" cy="4881093"/>
          </a:xfrm>
          <a:prstGeom prst="rect">
            <a:avLst/>
          </a:prstGeom>
          <a:solidFill>
            <a:srgbClr val="82C69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6" r="7389" b="84853"/>
          <a:stretch>
            <a:fillRect/>
          </a:stretch>
        </p:blipFill>
        <p:spPr>
          <a:xfrm>
            <a:off x="1687195" y="-3175"/>
            <a:ext cx="8772525" cy="2687955"/>
          </a:xfrm>
          <a:prstGeom prst="rect">
            <a:avLst/>
          </a:prstGeom>
        </p:spPr>
      </p:pic>
      <p:sp>
        <p:nvSpPr>
          <p:cNvPr id="21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0" y="4881093"/>
            <a:ext cx="12192000" cy="1976908"/>
          </a:xfrm>
          <a:prstGeom prst="rect">
            <a:avLst/>
          </a:prstGeom>
          <a:solidFill>
            <a:srgbClr val="F5C13A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2" t="724" r="34057" b="90923"/>
          <a:stretch>
            <a:fillRect/>
          </a:stretch>
        </p:blipFill>
        <p:spPr>
          <a:xfrm>
            <a:off x="3846830" y="205105"/>
            <a:ext cx="3967480" cy="22688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t="2395" r="84645" b="93484"/>
          <a:stretch>
            <a:fillRect/>
          </a:stretch>
        </p:blipFill>
        <p:spPr>
          <a:xfrm>
            <a:off x="912894" y="-136205"/>
            <a:ext cx="1458608" cy="13492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2" t="7630" r="75474" b="88472"/>
          <a:stretch>
            <a:fillRect/>
          </a:stretch>
        </p:blipFill>
        <p:spPr>
          <a:xfrm>
            <a:off x="29" y="1566279"/>
            <a:ext cx="1276283" cy="127628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t="12307" r="86125" b="83906"/>
          <a:stretch>
            <a:fillRect/>
          </a:stretch>
        </p:blipFill>
        <p:spPr>
          <a:xfrm>
            <a:off x="627017" y="3242030"/>
            <a:ext cx="1422143" cy="123981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2" t="9746" r="5952" b="86022"/>
          <a:stretch>
            <a:fillRect/>
          </a:stretch>
        </p:blipFill>
        <p:spPr>
          <a:xfrm>
            <a:off x="9929798" y="3030396"/>
            <a:ext cx="1349211" cy="13856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7" t="3174" r="3881" b="93039"/>
          <a:stretch>
            <a:fillRect/>
          </a:stretch>
        </p:blipFill>
        <p:spPr>
          <a:xfrm>
            <a:off x="9961570" y="388505"/>
            <a:ext cx="1385680" cy="123981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522220" y="4962525"/>
            <a:ext cx="5398770" cy="1625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</a:rPr>
              <a:t>      WORD WIZARDS TEAM BY </a:t>
            </a:r>
            <a:endParaRPr lang="en-GB" altLang="zh-CN" sz="2000" b="1" dirty="0">
              <a:solidFill>
                <a:schemeClr val="tx1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</a:endParaRPr>
          </a:p>
          <a:p>
            <a:pPr algn="ctr"/>
            <a:r>
              <a:rPr lang="en-GB" altLang="zh-CN" sz="2000" b="1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</a:rPr>
              <a:t>     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</a:rPr>
              <a:t>DEVIKA BYLAPUDI</a:t>
            </a:r>
          </a:p>
          <a:p>
            <a:pPr algn="ctr"/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</a:rPr>
              <a:t>ANJALI MISHRA</a:t>
            </a:r>
            <a:b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</a:rPr>
            </a:b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</a:rPr>
              <a:t>               SMITH KWABENA AGYEI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56" t="20493" r="3839" b="71711"/>
          <a:stretch>
            <a:fillRect/>
          </a:stretch>
        </p:blipFill>
        <p:spPr>
          <a:xfrm>
            <a:off x="1098576" y="5296749"/>
            <a:ext cx="605307" cy="90152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8" r="80462" b="64472"/>
          <a:stretch>
            <a:fillRect/>
          </a:stretch>
        </p:blipFill>
        <p:spPr>
          <a:xfrm>
            <a:off x="10428450" y="5613283"/>
            <a:ext cx="850559" cy="65682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049780" y="2685415"/>
            <a:ext cx="8007985" cy="1730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 sz="3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School Admission Guidelines in West Sussex District Council for Parents &amp; Guardians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 flipH="1">
            <a:off x="2495550" y="0"/>
            <a:ext cx="9696450" cy="1000760"/>
          </a:xfrm>
          <a:prstGeom prst="rect">
            <a:avLst/>
          </a:prstGeom>
          <a:solidFill>
            <a:srgbClr val="82C69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 flipH="1">
            <a:off x="0" y="0"/>
            <a:ext cx="2495550" cy="1000760"/>
          </a:xfrm>
          <a:prstGeom prst="rect">
            <a:avLst/>
          </a:prstGeom>
          <a:solidFill>
            <a:srgbClr val="F5C13A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21328" y="251470"/>
            <a:ext cx="512504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8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OBJECTIVES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1" t="15318" r="15590" b="76144"/>
          <a:stretch>
            <a:fillRect/>
          </a:stretch>
        </p:blipFill>
        <p:spPr>
          <a:xfrm>
            <a:off x="209785" y="333096"/>
            <a:ext cx="2068925" cy="66774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7" t="37867" r="28394" b="58235"/>
          <a:stretch>
            <a:fillRect/>
          </a:stretch>
        </p:blipFill>
        <p:spPr>
          <a:xfrm>
            <a:off x="8891105" y="381583"/>
            <a:ext cx="2813215" cy="61926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6856305" y="2264716"/>
            <a:ext cx="2801722" cy="1051953"/>
            <a:chOff x="1626835" y="2349127"/>
            <a:chExt cx="2492110" cy="935704"/>
          </a:xfrm>
        </p:grpSpPr>
        <p:sp>
          <p:nvSpPr>
            <p:cNvPr id="25" name="文本框 24"/>
            <p:cNvSpPr txBox="1"/>
            <p:nvPr/>
          </p:nvSpPr>
          <p:spPr>
            <a:xfrm>
              <a:off x="1806000" y="2349127"/>
              <a:ext cx="2133781" cy="3011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>
                  <a:solidFill>
                    <a:schemeClr val="bg1"/>
                  </a:solidFill>
                  <a:latin typeface="Calibri" panose="020F0502020204030204" charset="0"/>
                  <a:cs typeface="Calibri" panose="020F0502020204030204" charset="0"/>
                </a:rPr>
                <a:t>Title text addition</a:t>
              </a:r>
              <a:endParaRPr lang="zh-CN" altLang="en-US" sz="16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26835" y="2687681"/>
              <a:ext cx="2492110" cy="5971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Calibri" panose="020F0502020204030204" charset="0"/>
                  <a:ea typeface="+mj-ea"/>
                  <a:cs typeface="Calibri" panose="020F0502020204030204" charset="0"/>
                </a:rPr>
                <a:t>The user can demonstrate on a projector or computer, or print the presentation and make it film</a:t>
              </a: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11109325" y="6170930"/>
            <a:ext cx="734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648970" y="1608455"/>
            <a:ext cx="3016885" cy="1107440"/>
          </a:xfrm>
          <a:prstGeom prst="round2DiagRect">
            <a:avLst/>
          </a:prstGeom>
          <a:solidFill>
            <a:srgbClr val="82C69F"/>
          </a:solidFill>
          <a:ln w="9525">
            <a:noFill/>
          </a:ln>
          <a:effectLst/>
        </p:spPr>
        <p:txBody>
          <a:bodyPr rtlCol="0"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algn="ctr" eaLnBrk="1" hangingPunct="1">
              <a:buClrTx/>
              <a:buSzTx/>
              <a:buFontTx/>
              <a:buNone/>
            </a:pPr>
            <a:r>
              <a:rPr lang="en-GB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Enhance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Educational 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Opportunities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algn="l" eaLnBrk="1" hangingPunct="1">
              <a:buClrTx/>
              <a:buSzTx/>
              <a:buFontTx/>
              <a:buNone/>
            </a:pPr>
            <a:endParaRPr lang="en-US" altLang="en-US" b="1" dirty="0">
              <a:solidFill>
                <a:schemeClr val="tx1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4389120" y="1608455"/>
            <a:ext cx="3055620" cy="1107440"/>
          </a:xfrm>
          <a:prstGeom prst="round2DiagRect">
            <a:avLst/>
          </a:prstGeom>
          <a:solidFill>
            <a:srgbClr val="82C69F"/>
          </a:solidFill>
          <a:ln w="9525">
            <a:noFill/>
          </a:ln>
        </p:spPr>
        <p:txBody>
          <a:bodyPr rtlCol="0"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algn="ctr" eaLnBrk="1" hangingPunct="1">
              <a:buClrTx/>
              <a:buSzTx/>
              <a:buFontTx/>
              <a:buNone/>
            </a:pPr>
            <a:r>
              <a:rPr lang="en-GB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Facilitate Access to 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Education</a:t>
            </a:r>
            <a:endParaRPr 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algn="l" eaLnBrk="1" hangingPunct="1">
              <a:buClrTx/>
              <a:buSzTx/>
              <a:buFontTx/>
              <a:buNone/>
            </a:pPr>
            <a:endParaRPr lang="en-US" altLang="en-US" b="1" dirty="0">
              <a:solidFill>
                <a:schemeClr val="tx1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8168005" y="1578610"/>
            <a:ext cx="3300730" cy="1120140"/>
          </a:xfrm>
          <a:prstGeom prst="round2DiagRect">
            <a:avLst/>
          </a:prstGeom>
          <a:solidFill>
            <a:srgbClr val="82C69F"/>
          </a:solidFill>
          <a:ln w="9525">
            <a:noFill/>
          </a:ln>
        </p:spPr>
        <p:txBody>
          <a:bodyPr rtlCol="0"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Promote Compliance and Legal Awareness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algn="l" eaLnBrk="1" hangingPunct="1">
              <a:buClrTx/>
              <a:buSzTx/>
              <a:buFontTx/>
              <a:buNone/>
            </a:pPr>
            <a:endParaRPr lang="en-US" altLang="en-US" b="1" dirty="0">
              <a:solidFill>
                <a:schemeClr val="tx1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1743075" y="4062095"/>
            <a:ext cx="3460750" cy="1111885"/>
          </a:xfrm>
          <a:prstGeom prst="round2DiagRect">
            <a:avLst/>
          </a:prstGeom>
          <a:solidFill>
            <a:srgbClr val="82C69F"/>
          </a:solidFill>
          <a:ln w="9525">
            <a:noFill/>
          </a:ln>
        </p:spPr>
        <p:txBody>
          <a:bodyPr rtlCol="0"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algn="ctr" eaLnBrk="1" hangingPunct="1"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Streamline Administrative Processes</a:t>
            </a:r>
            <a:endParaRPr lang="en-US" altLang="en-US" b="1" dirty="0">
              <a:solidFill>
                <a:schemeClr val="tx1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6946900" y="4062095"/>
            <a:ext cx="3501390" cy="1111885"/>
          </a:xfrm>
          <a:prstGeom prst="round2DiagRect">
            <a:avLst/>
          </a:prstGeom>
          <a:solidFill>
            <a:srgbClr val="82C69F"/>
          </a:solidFill>
          <a:ln w="9525">
            <a:noFill/>
          </a:ln>
        </p:spPr>
        <p:txBody>
          <a:bodyPr rtlCol="0"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algn="ctr" eaLnBrk="1" hangingPunct="1">
              <a:buClrTx/>
              <a:buSzTx/>
              <a:buFontTx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Engage and Empower Parents and Educators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algn="ctr" eaLnBrk="1" hangingPunct="1">
              <a:buClrTx/>
              <a:buSzTx/>
              <a:buFontTx/>
              <a:buNone/>
            </a:pPr>
            <a:endParaRPr lang="en-US" altLang="en-US" b="1" dirty="0">
              <a:solidFill>
                <a:schemeClr val="tx1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7767955" y="1123950"/>
            <a:ext cx="468820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 flipH="1">
            <a:off x="2495550" y="0"/>
            <a:ext cx="9696450" cy="1000760"/>
          </a:xfrm>
          <a:prstGeom prst="rect">
            <a:avLst/>
          </a:prstGeom>
          <a:solidFill>
            <a:srgbClr val="82C69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600" dirty="0">
              <a:solidFill>
                <a:schemeClr val="tx1"/>
              </a:solidFill>
              <a:latin typeface="Times New Roman" panose="02020603050405020304" charset="0"/>
              <a:ea typeface="Calibri" panose="020F0502020204030204" charset="0"/>
              <a:cs typeface="Times New Roman" panose="02020603050405020304" charset="0"/>
            </a:endParaRPr>
          </a:p>
        </p:txBody>
      </p:sp>
      <p:sp>
        <p:nvSpPr>
          <p:cNvPr id="14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 flipH="1">
            <a:off x="0" y="0"/>
            <a:ext cx="2495550" cy="1000760"/>
          </a:xfrm>
          <a:prstGeom prst="rect">
            <a:avLst/>
          </a:prstGeom>
          <a:solidFill>
            <a:srgbClr val="F5C13A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82618" y="232420"/>
            <a:ext cx="512504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400" b="1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</a:rPr>
              <a:t>Data Set Description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1" t="15318" r="15590" b="76144"/>
          <a:stretch>
            <a:fillRect/>
          </a:stretch>
        </p:blipFill>
        <p:spPr>
          <a:xfrm>
            <a:off x="209785" y="333096"/>
            <a:ext cx="2068925" cy="66774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7" t="37867" r="28394" b="58235"/>
          <a:stretch>
            <a:fillRect/>
          </a:stretch>
        </p:blipFill>
        <p:spPr>
          <a:xfrm>
            <a:off x="8891105" y="381583"/>
            <a:ext cx="2813215" cy="619262"/>
          </a:xfrm>
          <a:prstGeom prst="rect">
            <a:avLst/>
          </a:prstGeom>
        </p:spPr>
      </p:pic>
      <p:cxnSp>
        <p:nvCxnSpPr>
          <p:cNvPr id="97" name="直接连接符 1"/>
          <p:cNvCxnSpPr/>
          <p:nvPr>
            <p:custDataLst>
              <p:tags r:id="rId1"/>
            </p:custDataLst>
          </p:nvPr>
        </p:nvCxnSpPr>
        <p:spPr>
          <a:xfrm>
            <a:off x="1297705" y="1805986"/>
            <a:ext cx="0" cy="251369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序号"/>
          <p:cNvSpPr/>
          <p:nvPr>
            <p:custDataLst>
              <p:tags r:id="rId2"/>
            </p:custDataLst>
          </p:nvPr>
        </p:nvSpPr>
        <p:spPr>
          <a:xfrm>
            <a:off x="1029653" y="1270516"/>
            <a:ext cx="535295" cy="535295"/>
          </a:xfrm>
          <a:prstGeom prst="ellipse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1</a:t>
            </a:r>
          </a:p>
        </p:txBody>
      </p:sp>
      <p:sp>
        <p:nvSpPr>
          <p:cNvPr id="99" name="圆角矩形 9"/>
          <p:cNvSpPr/>
          <p:nvPr>
            <p:custDataLst>
              <p:tags r:id="rId3"/>
            </p:custDataLst>
          </p:nvPr>
        </p:nvSpPr>
        <p:spPr>
          <a:xfrm>
            <a:off x="1677920" y="1200809"/>
            <a:ext cx="9506018" cy="70593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+mn-lt"/>
              <a:sym typeface="+mn-lt"/>
            </a:endParaRPr>
          </a:p>
        </p:txBody>
      </p:sp>
      <p:sp>
        <p:nvSpPr>
          <p:cNvPr id="100" name="圆角矩形 71"/>
          <p:cNvSpPr/>
          <p:nvPr>
            <p:custDataLst>
              <p:tags r:id="rId4"/>
            </p:custDataLst>
          </p:nvPr>
        </p:nvSpPr>
        <p:spPr>
          <a:xfrm flipH="1">
            <a:off x="1831658" y="1323023"/>
            <a:ext cx="1990090" cy="474980"/>
          </a:xfrm>
          <a:prstGeom prst="roundRect">
            <a:avLst>
              <a:gd name="adj" fmla="val 50000"/>
            </a:avLst>
          </a:prstGeom>
          <a:solidFill>
            <a:srgbClr val="82C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en-US" sz="1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Admission and Transfer Information</a:t>
            </a:r>
          </a:p>
        </p:txBody>
      </p:sp>
      <p:sp>
        <p:nvSpPr>
          <p:cNvPr id="101" name="矩形 30"/>
          <p:cNvSpPr/>
          <p:nvPr>
            <p:custDataLst>
              <p:tags r:id="rId5"/>
            </p:custDataLst>
          </p:nvPr>
        </p:nvSpPr>
        <p:spPr>
          <a:xfrm>
            <a:off x="3971290" y="1159510"/>
            <a:ext cx="6924675" cy="7429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875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Guidelines and protocols for school admissions, junior and secondary transfers</a:t>
            </a:r>
            <a:r>
              <a:rPr lang="en-GB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in-year admissions</a:t>
            </a:r>
            <a:r>
              <a:rPr lang="en-GB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for 2024-25 yr</a:t>
            </a:r>
          </a:p>
        </p:txBody>
      </p:sp>
      <p:sp>
        <p:nvSpPr>
          <p:cNvPr id="102" name="序号"/>
          <p:cNvSpPr/>
          <p:nvPr>
            <p:custDataLst>
              <p:tags r:id="rId6"/>
            </p:custDataLst>
          </p:nvPr>
        </p:nvSpPr>
        <p:spPr>
          <a:xfrm>
            <a:off x="1029653" y="2057561"/>
            <a:ext cx="535295" cy="535295"/>
          </a:xfrm>
          <a:prstGeom prst="ellipse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2</a:t>
            </a:r>
          </a:p>
        </p:txBody>
      </p:sp>
      <p:sp>
        <p:nvSpPr>
          <p:cNvPr id="103" name="圆角矩形 9"/>
          <p:cNvSpPr/>
          <p:nvPr>
            <p:custDataLst>
              <p:tags r:id="rId7"/>
            </p:custDataLst>
          </p:nvPr>
        </p:nvSpPr>
        <p:spPr>
          <a:xfrm>
            <a:off x="1677920" y="1989123"/>
            <a:ext cx="9506018" cy="70593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+mn-lt"/>
              <a:sym typeface="+mn-lt"/>
            </a:endParaRPr>
          </a:p>
        </p:txBody>
      </p:sp>
      <p:sp>
        <p:nvSpPr>
          <p:cNvPr id="104" name="圆角矩形 7"/>
          <p:cNvSpPr/>
          <p:nvPr>
            <p:custDataLst>
              <p:tags r:id="rId8"/>
            </p:custDataLst>
          </p:nvPr>
        </p:nvSpPr>
        <p:spPr>
          <a:xfrm flipH="1">
            <a:off x="1831658" y="2112963"/>
            <a:ext cx="1990090" cy="474980"/>
          </a:xfrm>
          <a:prstGeom prst="roundRect">
            <a:avLst>
              <a:gd name="adj" fmla="val 50000"/>
            </a:avLst>
          </a:prstGeom>
          <a:solidFill>
            <a:srgbClr val="82C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 fontScale="70000" lnSpcReduction="10000"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en-US" sz="1715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Legal and Policy Documents</a:t>
            </a:r>
          </a:p>
        </p:txBody>
      </p:sp>
      <p:sp>
        <p:nvSpPr>
          <p:cNvPr id="105" name="矩形 31"/>
          <p:cNvSpPr/>
          <p:nvPr>
            <p:custDataLst>
              <p:tags r:id="rId9"/>
            </p:custDataLst>
          </p:nvPr>
        </p:nvSpPr>
        <p:spPr>
          <a:xfrm>
            <a:off x="3972560" y="1949450"/>
            <a:ext cx="6923405" cy="7258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Policies on child employment, safeguarding, and educational supervision.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Codes of conduct and processes for fixed penalty notices.</a:t>
            </a:r>
          </a:p>
        </p:txBody>
      </p:sp>
      <p:sp>
        <p:nvSpPr>
          <p:cNvPr id="106" name="序号"/>
          <p:cNvSpPr/>
          <p:nvPr>
            <p:custDataLst>
              <p:tags r:id="rId10"/>
            </p:custDataLst>
          </p:nvPr>
        </p:nvSpPr>
        <p:spPr>
          <a:xfrm>
            <a:off x="1029653" y="2843974"/>
            <a:ext cx="535295" cy="535295"/>
          </a:xfrm>
          <a:prstGeom prst="ellipse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3</a:t>
            </a:r>
          </a:p>
        </p:txBody>
      </p:sp>
      <p:sp>
        <p:nvSpPr>
          <p:cNvPr id="107" name="圆角矩形 9"/>
          <p:cNvSpPr/>
          <p:nvPr>
            <p:custDataLst>
              <p:tags r:id="rId11"/>
            </p:custDataLst>
          </p:nvPr>
        </p:nvSpPr>
        <p:spPr>
          <a:xfrm>
            <a:off x="1677920" y="2778070"/>
            <a:ext cx="9506018" cy="70593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+mn-lt"/>
              <a:sym typeface="+mn-lt"/>
            </a:endParaRPr>
          </a:p>
        </p:txBody>
      </p:sp>
      <p:sp>
        <p:nvSpPr>
          <p:cNvPr id="108" name="圆角矩形 13"/>
          <p:cNvSpPr/>
          <p:nvPr>
            <p:custDataLst>
              <p:tags r:id="rId12"/>
            </p:custDataLst>
          </p:nvPr>
        </p:nvSpPr>
        <p:spPr>
          <a:xfrm flipH="1">
            <a:off x="1831658" y="2850833"/>
            <a:ext cx="1990090" cy="474980"/>
          </a:xfrm>
          <a:prstGeom prst="roundRect">
            <a:avLst>
              <a:gd name="adj" fmla="val 50000"/>
            </a:avLst>
          </a:prstGeom>
          <a:solidFill>
            <a:srgbClr val="82C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 fontScale="77500" lnSpcReduction="10000"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en-US" sz="1715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Parent </a:t>
            </a:r>
            <a:r>
              <a:rPr lang="en-GB" altLang="en-US" sz="1715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&amp; </a:t>
            </a:r>
            <a:r>
              <a:rPr lang="en-US" altLang="en-US" sz="1715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 Resources</a:t>
            </a:r>
          </a:p>
        </p:txBody>
      </p:sp>
      <p:sp>
        <p:nvSpPr>
          <p:cNvPr id="109" name="矩形 32"/>
          <p:cNvSpPr/>
          <p:nvPr>
            <p:custDataLst>
              <p:tags r:id="rId13"/>
            </p:custDataLst>
          </p:nvPr>
        </p:nvSpPr>
        <p:spPr>
          <a:xfrm>
            <a:off x="3971925" y="2849880"/>
            <a:ext cx="6786880" cy="609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Booklets and FAQs for parents about starting school, educational provisions, and school meals/transport.</a:t>
            </a:r>
            <a:r>
              <a:rPr lang="en-GB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Guidance for parents on legal and court actions.</a:t>
            </a:r>
            <a:endParaRPr lang="en-US" altLang="en-US" sz="15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GB" altLang="en-US" sz="15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0" name="序号"/>
          <p:cNvSpPr/>
          <p:nvPr>
            <p:custDataLst>
              <p:tags r:id="rId14"/>
            </p:custDataLst>
          </p:nvPr>
        </p:nvSpPr>
        <p:spPr>
          <a:xfrm>
            <a:off x="1029653" y="3630386"/>
            <a:ext cx="535295" cy="535295"/>
          </a:xfrm>
          <a:prstGeom prst="ellipse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4</a:t>
            </a:r>
          </a:p>
        </p:txBody>
      </p:sp>
      <p:sp>
        <p:nvSpPr>
          <p:cNvPr id="111" name="圆角矩形 9"/>
          <p:cNvSpPr/>
          <p:nvPr>
            <p:custDataLst>
              <p:tags r:id="rId15"/>
            </p:custDataLst>
          </p:nvPr>
        </p:nvSpPr>
        <p:spPr>
          <a:xfrm>
            <a:off x="1677920" y="3566383"/>
            <a:ext cx="9506018" cy="70593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+mn-lt"/>
              <a:sym typeface="+mn-lt"/>
            </a:endParaRPr>
          </a:p>
        </p:txBody>
      </p:sp>
      <p:sp>
        <p:nvSpPr>
          <p:cNvPr id="112" name="圆角矩形 20"/>
          <p:cNvSpPr/>
          <p:nvPr>
            <p:custDataLst>
              <p:tags r:id="rId16"/>
            </p:custDataLst>
          </p:nvPr>
        </p:nvSpPr>
        <p:spPr>
          <a:xfrm flipH="1">
            <a:off x="1831658" y="3683318"/>
            <a:ext cx="1990090" cy="474980"/>
          </a:xfrm>
          <a:prstGeom prst="roundRect">
            <a:avLst>
              <a:gd name="adj" fmla="val 50000"/>
            </a:avLst>
          </a:prstGeom>
          <a:solidFill>
            <a:srgbClr val="82C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en-US" sz="1600" b="1">
                <a:latin typeface="+mj-lt"/>
                <a:sym typeface="+mn-ea"/>
              </a:rPr>
              <a:t>Special Topics</a:t>
            </a:r>
          </a:p>
        </p:txBody>
      </p:sp>
      <p:sp>
        <p:nvSpPr>
          <p:cNvPr id="113" name="矩形 33"/>
          <p:cNvSpPr/>
          <p:nvPr>
            <p:custDataLst>
              <p:tags r:id="rId17"/>
            </p:custDataLst>
          </p:nvPr>
        </p:nvSpPr>
        <p:spPr>
          <a:xfrm>
            <a:off x="3973195" y="3529965"/>
            <a:ext cx="6922770" cy="6870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Support for children with autism.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School planning and transition timelines.</a:t>
            </a:r>
          </a:p>
        </p:txBody>
      </p:sp>
      <p:sp>
        <p:nvSpPr>
          <p:cNvPr id="114" name="序号"/>
          <p:cNvSpPr/>
          <p:nvPr>
            <p:custDataLst>
              <p:tags r:id="rId18"/>
            </p:custDataLst>
          </p:nvPr>
        </p:nvSpPr>
        <p:spPr>
          <a:xfrm>
            <a:off x="1029653" y="4417432"/>
            <a:ext cx="535295" cy="535295"/>
          </a:xfrm>
          <a:prstGeom prst="ellipse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5</a:t>
            </a:r>
          </a:p>
        </p:txBody>
      </p:sp>
      <p:sp>
        <p:nvSpPr>
          <p:cNvPr id="115" name="圆角矩形 9"/>
          <p:cNvSpPr/>
          <p:nvPr>
            <p:custDataLst>
              <p:tags r:id="rId19"/>
            </p:custDataLst>
          </p:nvPr>
        </p:nvSpPr>
        <p:spPr>
          <a:xfrm>
            <a:off x="1677920" y="4355330"/>
            <a:ext cx="9506018" cy="70593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+mn-lt"/>
              <a:sym typeface="+mn-lt"/>
            </a:endParaRPr>
          </a:p>
        </p:txBody>
      </p:sp>
      <p:sp>
        <p:nvSpPr>
          <p:cNvPr id="116" name="圆角矩形 26"/>
          <p:cNvSpPr/>
          <p:nvPr>
            <p:custDataLst>
              <p:tags r:id="rId20"/>
            </p:custDataLst>
          </p:nvPr>
        </p:nvSpPr>
        <p:spPr>
          <a:xfrm flipH="1">
            <a:off x="1831658" y="4510088"/>
            <a:ext cx="1990090" cy="474980"/>
          </a:xfrm>
          <a:prstGeom prst="roundRect">
            <a:avLst>
              <a:gd name="adj" fmla="val 50000"/>
            </a:avLst>
          </a:prstGeom>
          <a:solidFill>
            <a:srgbClr val="82C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en-US" sz="1600" b="1">
                <a:latin typeface="+mj-lt"/>
                <a:sym typeface="+mn-ea"/>
              </a:rPr>
              <a:t>Miscellaneous</a:t>
            </a:r>
          </a:p>
        </p:txBody>
      </p:sp>
      <p:sp>
        <p:nvSpPr>
          <p:cNvPr id="117" name="矩形 35"/>
          <p:cNvSpPr/>
          <p:nvPr>
            <p:custDataLst>
              <p:tags r:id="rId21"/>
            </p:custDataLst>
          </p:nvPr>
        </p:nvSpPr>
        <p:spPr>
          <a:xfrm>
            <a:off x="3973195" y="4401185"/>
            <a:ext cx="6922770" cy="6724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Training brochures for educators.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Claims process and other administrative policies.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8" name="序号"/>
          <p:cNvSpPr/>
          <p:nvPr>
            <p:custDataLst>
              <p:tags r:id="rId22"/>
            </p:custDataLst>
          </p:nvPr>
        </p:nvSpPr>
        <p:spPr>
          <a:xfrm>
            <a:off x="1029653" y="5203844"/>
            <a:ext cx="535295" cy="535295"/>
          </a:xfrm>
          <a:prstGeom prst="ellipse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6</a:t>
            </a:r>
          </a:p>
        </p:txBody>
      </p:sp>
      <p:sp>
        <p:nvSpPr>
          <p:cNvPr id="119" name="圆角矩形 9"/>
          <p:cNvSpPr/>
          <p:nvPr>
            <p:custDataLst>
              <p:tags r:id="rId23"/>
            </p:custDataLst>
          </p:nvPr>
        </p:nvSpPr>
        <p:spPr>
          <a:xfrm>
            <a:off x="1678237" y="5143959"/>
            <a:ext cx="9506018" cy="69579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+mn-lt"/>
              <a:sym typeface="+mn-lt"/>
            </a:endParaRPr>
          </a:p>
        </p:txBody>
      </p:sp>
      <p:sp>
        <p:nvSpPr>
          <p:cNvPr id="120" name="圆角矩形 33"/>
          <p:cNvSpPr/>
          <p:nvPr>
            <p:custDataLst>
              <p:tags r:id="rId24"/>
            </p:custDataLst>
          </p:nvPr>
        </p:nvSpPr>
        <p:spPr>
          <a:xfrm flipH="1">
            <a:off x="1852819" y="5259609"/>
            <a:ext cx="1985992" cy="474002"/>
          </a:xfrm>
          <a:prstGeom prst="roundRect">
            <a:avLst>
              <a:gd name="adj" fmla="val 50000"/>
            </a:avLst>
          </a:prstGeom>
          <a:solidFill>
            <a:srgbClr val="82C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GB" altLang="en-US" sz="1600" b="1" dirty="0">
                <a:latin typeface="+mj-lt"/>
                <a:sym typeface="+mn-ea"/>
              </a:rPr>
              <a:t>Reference</a:t>
            </a:r>
          </a:p>
        </p:txBody>
      </p:sp>
      <p:sp>
        <p:nvSpPr>
          <p:cNvPr id="121" name="矩形 36"/>
          <p:cNvSpPr/>
          <p:nvPr>
            <p:custDataLst>
              <p:tags r:id="rId25"/>
            </p:custDataLst>
          </p:nvPr>
        </p:nvSpPr>
        <p:spPr>
          <a:xfrm>
            <a:off x="3987411" y="5201625"/>
            <a:ext cx="6909147" cy="5899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00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From Official Website of West Sussex County Council of UK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Contains 37 pdf , 4 html and 1 doc</a:t>
            </a:r>
          </a:p>
        </p:txBody>
      </p:sp>
      <p:cxnSp>
        <p:nvCxnSpPr>
          <p:cNvPr id="122" name="直接连接符 26"/>
          <p:cNvCxnSpPr/>
          <p:nvPr>
            <p:custDataLst>
              <p:tags r:id="rId26"/>
            </p:custDataLst>
          </p:nvPr>
        </p:nvCxnSpPr>
        <p:spPr>
          <a:xfrm>
            <a:off x="1297705" y="2592398"/>
            <a:ext cx="0" cy="251369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27"/>
          <p:cNvCxnSpPr/>
          <p:nvPr>
            <p:custDataLst>
              <p:tags r:id="rId27"/>
            </p:custDataLst>
          </p:nvPr>
        </p:nvCxnSpPr>
        <p:spPr>
          <a:xfrm>
            <a:off x="1297705" y="3379444"/>
            <a:ext cx="0" cy="251369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28"/>
          <p:cNvCxnSpPr/>
          <p:nvPr>
            <p:custDataLst>
              <p:tags r:id="rId28"/>
            </p:custDataLst>
          </p:nvPr>
        </p:nvCxnSpPr>
        <p:spPr>
          <a:xfrm>
            <a:off x="1297705" y="4165856"/>
            <a:ext cx="0" cy="251369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29"/>
          <p:cNvCxnSpPr/>
          <p:nvPr>
            <p:custDataLst>
              <p:tags r:id="rId29"/>
            </p:custDataLst>
          </p:nvPr>
        </p:nvCxnSpPr>
        <p:spPr>
          <a:xfrm>
            <a:off x="1297705" y="4952902"/>
            <a:ext cx="0" cy="251371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 Box 126"/>
          <p:cNvSpPr txBox="1"/>
          <p:nvPr/>
        </p:nvSpPr>
        <p:spPr>
          <a:xfrm>
            <a:off x="10758170" y="6178550"/>
            <a:ext cx="542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 flipH="1">
            <a:off x="2495508" y="0"/>
            <a:ext cx="9696492" cy="1280160"/>
          </a:xfrm>
          <a:prstGeom prst="rect">
            <a:avLst/>
          </a:prstGeom>
          <a:solidFill>
            <a:srgbClr val="82C69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 flipH="1">
            <a:off x="0" y="0"/>
            <a:ext cx="2495508" cy="1280160"/>
          </a:xfrm>
          <a:prstGeom prst="rect">
            <a:avLst/>
          </a:prstGeom>
          <a:solidFill>
            <a:srgbClr val="F5C13A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21328" y="251470"/>
            <a:ext cx="512504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8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IMPLEMENTATION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1" t="15318" r="15590" b="76144"/>
          <a:stretch>
            <a:fillRect/>
          </a:stretch>
        </p:blipFill>
        <p:spPr>
          <a:xfrm>
            <a:off x="209785" y="333096"/>
            <a:ext cx="2068925" cy="66774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7" t="37867" r="28394" b="58235"/>
          <a:stretch>
            <a:fillRect/>
          </a:stretch>
        </p:blipFill>
        <p:spPr>
          <a:xfrm>
            <a:off x="8891105" y="381583"/>
            <a:ext cx="2813215" cy="619262"/>
          </a:xfrm>
          <a:prstGeom prst="rect">
            <a:avLst/>
          </a:prstGeom>
        </p:spPr>
      </p:pic>
      <p:sp>
        <p:nvSpPr>
          <p:cNvPr id="6" name="椭圆"/>
          <p:cNvSpPr/>
          <p:nvPr>
            <p:custDataLst>
              <p:tags r:id="rId1"/>
            </p:custDataLst>
          </p:nvPr>
        </p:nvSpPr>
        <p:spPr>
          <a:xfrm>
            <a:off x="1272858" y="2877503"/>
            <a:ext cx="928820" cy="929455"/>
          </a:xfrm>
          <a:prstGeom prst="ellipse">
            <a:avLst/>
          </a:prstGeom>
          <a:noFill/>
          <a:ln w="6350">
            <a:gradFill flip="none" rotWithShape="1">
              <a:gsLst>
                <a:gs pos="0">
                  <a:schemeClr val="accent1"/>
                </a:gs>
                <a:gs pos="88000">
                  <a:schemeClr val="accent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sym typeface="Arial" panose="020B0604020202020204" pitchFamily="34" charset="0"/>
            </a:endParaRPr>
          </a:p>
        </p:txBody>
      </p:sp>
      <p:sp>
        <p:nvSpPr>
          <p:cNvPr id="7" name="椭圆 1"/>
          <p:cNvSpPr/>
          <p:nvPr>
            <p:custDataLst>
              <p:tags r:id="rId2"/>
            </p:custDataLst>
          </p:nvPr>
        </p:nvSpPr>
        <p:spPr>
          <a:xfrm>
            <a:off x="1359218" y="2963863"/>
            <a:ext cx="757521" cy="757521"/>
          </a:xfrm>
          <a:prstGeom prst="ellipse">
            <a:avLst/>
          </a:prstGeom>
          <a:solidFill>
            <a:srgbClr val="82C69F"/>
          </a:solidFill>
          <a:ln w="9525">
            <a:noFill/>
          </a:ln>
        </p:spPr>
        <p:txBody>
          <a:bodyPr wrap="square" lIns="91440" tIns="45720" rIns="91440" bIns="45720" rtlCol="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01</a:t>
            </a:r>
          </a:p>
        </p:txBody>
      </p:sp>
      <p:sp>
        <p:nvSpPr>
          <p:cNvPr id="8" name="弧形 85"/>
          <p:cNvSpPr/>
          <p:nvPr>
            <p:custDataLst>
              <p:tags r:id="rId3"/>
            </p:custDataLst>
          </p:nvPr>
        </p:nvSpPr>
        <p:spPr>
          <a:xfrm rot="16200000">
            <a:off x="1203643" y="2841308"/>
            <a:ext cx="997974" cy="997974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sym typeface="Arial" panose="020B0604020202020204" pitchFamily="34" charset="0"/>
            </a:endParaRPr>
          </a:p>
        </p:txBody>
      </p:sp>
      <p:sp>
        <p:nvSpPr>
          <p:cNvPr id="9" name="椭圆"/>
          <p:cNvSpPr/>
          <p:nvPr>
            <p:custDataLst>
              <p:tags r:id="rId4"/>
            </p:custDataLst>
          </p:nvPr>
        </p:nvSpPr>
        <p:spPr>
          <a:xfrm>
            <a:off x="3006408" y="2877503"/>
            <a:ext cx="928820" cy="929455"/>
          </a:xfrm>
          <a:prstGeom prst="ellipse">
            <a:avLst/>
          </a:prstGeom>
          <a:noFill/>
          <a:ln w="6350">
            <a:gradFill flip="none" rotWithShape="1">
              <a:gsLst>
                <a:gs pos="0">
                  <a:schemeClr val="accent1"/>
                </a:gs>
                <a:gs pos="88000">
                  <a:schemeClr val="accent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sym typeface="Arial" panose="020B0604020202020204" pitchFamily="34" charset="0"/>
            </a:endParaRPr>
          </a:p>
        </p:txBody>
      </p:sp>
      <p:sp>
        <p:nvSpPr>
          <p:cNvPr id="10" name="椭圆 2"/>
          <p:cNvSpPr/>
          <p:nvPr>
            <p:custDataLst>
              <p:tags r:id="rId5"/>
            </p:custDataLst>
          </p:nvPr>
        </p:nvSpPr>
        <p:spPr>
          <a:xfrm>
            <a:off x="3092768" y="2963863"/>
            <a:ext cx="757521" cy="757521"/>
          </a:xfrm>
          <a:prstGeom prst="ellipse">
            <a:avLst/>
          </a:prstGeom>
          <a:solidFill>
            <a:srgbClr val="82C69F"/>
          </a:solidFill>
          <a:ln w="9525">
            <a:noFill/>
          </a:ln>
        </p:spPr>
        <p:txBody>
          <a:bodyPr wrap="square" lIns="91440" tIns="45720" rIns="91440" bIns="45720" rtlCol="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02</a:t>
            </a:r>
          </a:p>
        </p:txBody>
      </p:sp>
      <p:sp>
        <p:nvSpPr>
          <p:cNvPr id="11" name="弧形 85"/>
          <p:cNvSpPr/>
          <p:nvPr>
            <p:custDataLst>
              <p:tags r:id="rId6"/>
            </p:custDataLst>
          </p:nvPr>
        </p:nvSpPr>
        <p:spPr>
          <a:xfrm rot="16200000">
            <a:off x="2937828" y="2841308"/>
            <a:ext cx="997974" cy="997974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sym typeface="Arial" panose="020B0604020202020204" pitchFamily="34" charset="0"/>
            </a:endParaRPr>
          </a:p>
        </p:txBody>
      </p:sp>
      <p:sp>
        <p:nvSpPr>
          <p:cNvPr id="19" name="椭圆"/>
          <p:cNvSpPr/>
          <p:nvPr>
            <p:custDataLst>
              <p:tags r:id="rId7"/>
            </p:custDataLst>
          </p:nvPr>
        </p:nvSpPr>
        <p:spPr>
          <a:xfrm>
            <a:off x="4739958" y="2877503"/>
            <a:ext cx="928820" cy="929455"/>
          </a:xfrm>
          <a:prstGeom prst="ellipse">
            <a:avLst/>
          </a:prstGeom>
          <a:noFill/>
          <a:ln w="6350">
            <a:gradFill flip="none" rotWithShape="1">
              <a:gsLst>
                <a:gs pos="0">
                  <a:schemeClr val="accent1"/>
                </a:gs>
                <a:gs pos="88000">
                  <a:schemeClr val="accent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sym typeface="Arial" panose="020B0604020202020204" pitchFamily="34" charset="0"/>
            </a:endParaRPr>
          </a:p>
        </p:txBody>
      </p:sp>
      <p:sp>
        <p:nvSpPr>
          <p:cNvPr id="66" name="椭圆 3"/>
          <p:cNvSpPr/>
          <p:nvPr>
            <p:custDataLst>
              <p:tags r:id="rId8"/>
            </p:custDataLst>
          </p:nvPr>
        </p:nvSpPr>
        <p:spPr>
          <a:xfrm>
            <a:off x="4826318" y="2963863"/>
            <a:ext cx="757521" cy="757521"/>
          </a:xfrm>
          <a:prstGeom prst="ellipse">
            <a:avLst/>
          </a:prstGeom>
          <a:solidFill>
            <a:srgbClr val="82C69F"/>
          </a:solidFill>
          <a:ln w="9525">
            <a:noFill/>
          </a:ln>
        </p:spPr>
        <p:txBody>
          <a:bodyPr wrap="square" lIns="91440" tIns="45720" rIns="91440" bIns="45720" rtlCol="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03</a:t>
            </a:r>
          </a:p>
        </p:txBody>
      </p:sp>
      <p:sp>
        <p:nvSpPr>
          <p:cNvPr id="67" name="弧形 85"/>
          <p:cNvSpPr/>
          <p:nvPr>
            <p:custDataLst>
              <p:tags r:id="rId9"/>
            </p:custDataLst>
          </p:nvPr>
        </p:nvSpPr>
        <p:spPr>
          <a:xfrm rot="16200000">
            <a:off x="4670743" y="2841308"/>
            <a:ext cx="997974" cy="997974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sym typeface="Arial" panose="020B0604020202020204" pitchFamily="34" charset="0"/>
            </a:endParaRPr>
          </a:p>
        </p:txBody>
      </p:sp>
      <p:sp>
        <p:nvSpPr>
          <p:cNvPr id="68" name="椭圆"/>
          <p:cNvSpPr/>
          <p:nvPr>
            <p:custDataLst>
              <p:tags r:id="rId10"/>
            </p:custDataLst>
          </p:nvPr>
        </p:nvSpPr>
        <p:spPr>
          <a:xfrm>
            <a:off x="6473508" y="2877503"/>
            <a:ext cx="928820" cy="929455"/>
          </a:xfrm>
          <a:prstGeom prst="ellipse">
            <a:avLst/>
          </a:prstGeom>
          <a:noFill/>
          <a:ln w="6350">
            <a:gradFill flip="none" rotWithShape="1">
              <a:gsLst>
                <a:gs pos="0">
                  <a:schemeClr val="accent1"/>
                </a:gs>
                <a:gs pos="88000">
                  <a:schemeClr val="accent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sym typeface="Arial" panose="020B0604020202020204" pitchFamily="34" charset="0"/>
            </a:endParaRPr>
          </a:p>
        </p:txBody>
      </p:sp>
      <p:sp>
        <p:nvSpPr>
          <p:cNvPr id="69" name="椭圆 4"/>
          <p:cNvSpPr/>
          <p:nvPr>
            <p:custDataLst>
              <p:tags r:id="rId11"/>
            </p:custDataLst>
          </p:nvPr>
        </p:nvSpPr>
        <p:spPr>
          <a:xfrm>
            <a:off x="6559233" y="2963863"/>
            <a:ext cx="757521" cy="757521"/>
          </a:xfrm>
          <a:prstGeom prst="ellipse">
            <a:avLst/>
          </a:prstGeom>
          <a:solidFill>
            <a:srgbClr val="82C69F"/>
          </a:solidFill>
          <a:ln w="9525">
            <a:noFill/>
          </a:ln>
        </p:spPr>
        <p:txBody>
          <a:bodyPr wrap="square" lIns="91440" tIns="45720" rIns="91440" bIns="45720" rtlCol="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04</a:t>
            </a:r>
          </a:p>
        </p:txBody>
      </p:sp>
      <p:sp>
        <p:nvSpPr>
          <p:cNvPr id="70" name="弧形 85"/>
          <p:cNvSpPr/>
          <p:nvPr>
            <p:custDataLst>
              <p:tags r:id="rId12"/>
            </p:custDataLst>
          </p:nvPr>
        </p:nvSpPr>
        <p:spPr>
          <a:xfrm rot="16200000">
            <a:off x="6404928" y="2841308"/>
            <a:ext cx="997974" cy="997974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sym typeface="Arial" panose="020B0604020202020204" pitchFamily="34" charset="0"/>
            </a:endParaRPr>
          </a:p>
        </p:txBody>
      </p:sp>
      <p:sp>
        <p:nvSpPr>
          <p:cNvPr id="71" name="椭圆"/>
          <p:cNvSpPr/>
          <p:nvPr>
            <p:custDataLst>
              <p:tags r:id="rId13"/>
            </p:custDataLst>
          </p:nvPr>
        </p:nvSpPr>
        <p:spPr>
          <a:xfrm>
            <a:off x="8207693" y="2877503"/>
            <a:ext cx="928820" cy="929455"/>
          </a:xfrm>
          <a:prstGeom prst="ellipse">
            <a:avLst/>
          </a:prstGeom>
          <a:noFill/>
          <a:ln w="6350">
            <a:gradFill flip="none" rotWithShape="1">
              <a:gsLst>
                <a:gs pos="0">
                  <a:schemeClr val="accent1"/>
                </a:gs>
                <a:gs pos="88000">
                  <a:schemeClr val="accent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sym typeface="Arial" panose="020B0604020202020204" pitchFamily="34" charset="0"/>
            </a:endParaRPr>
          </a:p>
        </p:txBody>
      </p:sp>
      <p:sp>
        <p:nvSpPr>
          <p:cNvPr id="72" name="椭圆 5"/>
          <p:cNvSpPr/>
          <p:nvPr>
            <p:custDataLst>
              <p:tags r:id="rId14"/>
            </p:custDataLst>
          </p:nvPr>
        </p:nvSpPr>
        <p:spPr>
          <a:xfrm>
            <a:off x="8292148" y="2963863"/>
            <a:ext cx="757521" cy="757521"/>
          </a:xfrm>
          <a:prstGeom prst="ellipse">
            <a:avLst/>
          </a:prstGeom>
          <a:solidFill>
            <a:srgbClr val="82C69F"/>
          </a:solidFill>
          <a:ln w="9525">
            <a:noFill/>
          </a:ln>
        </p:spPr>
        <p:txBody>
          <a:bodyPr wrap="square" lIns="91440" tIns="45720" rIns="91440" bIns="45720" rtlCol="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05</a:t>
            </a:r>
          </a:p>
        </p:txBody>
      </p:sp>
      <p:sp>
        <p:nvSpPr>
          <p:cNvPr id="73" name="弧形 85"/>
          <p:cNvSpPr/>
          <p:nvPr>
            <p:custDataLst>
              <p:tags r:id="rId15"/>
            </p:custDataLst>
          </p:nvPr>
        </p:nvSpPr>
        <p:spPr>
          <a:xfrm rot="16200000">
            <a:off x="8138478" y="2841308"/>
            <a:ext cx="997974" cy="997974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sym typeface="Arial" panose="020B0604020202020204" pitchFamily="34" charset="0"/>
            </a:endParaRPr>
          </a:p>
        </p:txBody>
      </p:sp>
      <p:sp>
        <p:nvSpPr>
          <p:cNvPr id="74" name="椭圆"/>
          <p:cNvSpPr/>
          <p:nvPr>
            <p:custDataLst>
              <p:tags r:id="rId16"/>
            </p:custDataLst>
          </p:nvPr>
        </p:nvSpPr>
        <p:spPr>
          <a:xfrm>
            <a:off x="9940608" y="2877503"/>
            <a:ext cx="928820" cy="929455"/>
          </a:xfrm>
          <a:prstGeom prst="ellipse">
            <a:avLst/>
          </a:prstGeom>
          <a:noFill/>
          <a:ln w="6350">
            <a:gradFill flip="none" rotWithShape="1">
              <a:gsLst>
                <a:gs pos="0">
                  <a:schemeClr val="accent1"/>
                </a:gs>
                <a:gs pos="88000">
                  <a:schemeClr val="accent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sym typeface="Arial" panose="020B0604020202020204" pitchFamily="34" charset="0"/>
            </a:endParaRPr>
          </a:p>
        </p:txBody>
      </p:sp>
      <p:sp>
        <p:nvSpPr>
          <p:cNvPr id="75" name="椭圆 6"/>
          <p:cNvSpPr/>
          <p:nvPr>
            <p:custDataLst>
              <p:tags r:id="rId17"/>
            </p:custDataLst>
          </p:nvPr>
        </p:nvSpPr>
        <p:spPr>
          <a:xfrm>
            <a:off x="10026333" y="2963863"/>
            <a:ext cx="757521" cy="757521"/>
          </a:xfrm>
          <a:prstGeom prst="ellipse">
            <a:avLst/>
          </a:prstGeom>
          <a:solidFill>
            <a:srgbClr val="82C69F"/>
          </a:solidFill>
          <a:ln w="9525">
            <a:noFill/>
          </a:ln>
        </p:spPr>
        <p:txBody>
          <a:bodyPr wrap="square" lIns="91440" tIns="45720" rIns="91440" bIns="45720" rtlCol="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Calibri" panose="020F0502020204030204" charset="0"/>
                <a:cs typeface="Calibri" panose="020F0502020204030204" charset="0"/>
                <a:sym typeface="+mn-ea"/>
              </a:rPr>
              <a:t>06</a:t>
            </a:r>
          </a:p>
        </p:txBody>
      </p:sp>
      <p:sp>
        <p:nvSpPr>
          <p:cNvPr id="76" name="弧形 85"/>
          <p:cNvSpPr/>
          <p:nvPr>
            <p:custDataLst>
              <p:tags r:id="rId18"/>
            </p:custDataLst>
          </p:nvPr>
        </p:nvSpPr>
        <p:spPr>
          <a:xfrm rot="16200000">
            <a:off x="9872028" y="2841308"/>
            <a:ext cx="997974" cy="997974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400" b="0" i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sym typeface="Arial" panose="020B0604020202020204" pitchFamily="34" charset="0"/>
            </a:endParaRPr>
          </a:p>
        </p:txBody>
      </p:sp>
      <p:cxnSp>
        <p:nvCxnSpPr>
          <p:cNvPr id="77" name="直接连接符 65"/>
          <p:cNvCxnSpPr/>
          <p:nvPr>
            <p:custDataLst>
              <p:tags r:id="rId19"/>
            </p:custDataLst>
          </p:nvPr>
        </p:nvCxnSpPr>
        <p:spPr>
          <a:xfrm>
            <a:off x="2221548" y="3341053"/>
            <a:ext cx="784802" cy="2538"/>
          </a:xfrm>
          <a:prstGeom prst="line">
            <a:avLst/>
          </a:prstGeom>
          <a:ln w="158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2"/>
          <p:cNvCxnSpPr/>
          <p:nvPr>
            <p:custDataLst>
              <p:tags r:id="rId20"/>
            </p:custDataLst>
          </p:nvPr>
        </p:nvCxnSpPr>
        <p:spPr>
          <a:xfrm>
            <a:off x="3955098" y="3341053"/>
            <a:ext cx="784802" cy="2538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3"/>
          <p:cNvCxnSpPr/>
          <p:nvPr>
            <p:custDataLst>
              <p:tags r:id="rId21"/>
            </p:custDataLst>
          </p:nvPr>
        </p:nvCxnSpPr>
        <p:spPr>
          <a:xfrm>
            <a:off x="5688648" y="3341053"/>
            <a:ext cx="784802" cy="2538"/>
          </a:xfrm>
          <a:prstGeom prst="line">
            <a:avLst/>
          </a:prstGeom>
          <a:ln w="158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4"/>
          <p:cNvCxnSpPr/>
          <p:nvPr>
            <p:custDataLst>
              <p:tags r:id="rId22"/>
            </p:custDataLst>
          </p:nvPr>
        </p:nvCxnSpPr>
        <p:spPr>
          <a:xfrm>
            <a:off x="7422198" y="3341053"/>
            <a:ext cx="784802" cy="2538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75"/>
          <p:cNvCxnSpPr/>
          <p:nvPr>
            <p:custDataLst>
              <p:tags r:id="rId23"/>
            </p:custDataLst>
          </p:nvPr>
        </p:nvCxnSpPr>
        <p:spPr>
          <a:xfrm>
            <a:off x="9155748" y="3341053"/>
            <a:ext cx="784802" cy="2538"/>
          </a:xfrm>
          <a:prstGeom prst="line">
            <a:avLst/>
          </a:prstGeom>
          <a:ln w="158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"/>
          <p:cNvSpPr/>
          <p:nvPr>
            <p:custDataLst>
              <p:tags r:id="rId24"/>
            </p:custDataLst>
          </p:nvPr>
        </p:nvSpPr>
        <p:spPr>
          <a:xfrm>
            <a:off x="701358" y="2083118"/>
            <a:ext cx="217080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t" anchorCtr="0">
            <a:normAutofit fontScale="90000" lnSpcReduction="10000"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Gathered Unstructured Data</a:t>
            </a:r>
          </a:p>
        </p:txBody>
      </p:sp>
      <p:sp>
        <p:nvSpPr>
          <p:cNvPr id="85" name="矩形 10"/>
          <p:cNvSpPr/>
          <p:nvPr>
            <p:custDataLst>
              <p:tags r:id="rId25"/>
            </p:custDataLst>
          </p:nvPr>
        </p:nvSpPr>
        <p:spPr>
          <a:xfrm>
            <a:off x="4085273" y="2083118"/>
            <a:ext cx="216915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t" anchorCtr="0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</a:p>
        </p:txBody>
      </p:sp>
      <p:sp>
        <p:nvSpPr>
          <p:cNvPr id="87" name="矩形 12"/>
          <p:cNvSpPr/>
          <p:nvPr>
            <p:custDataLst>
              <p:tags r:id="rId26"/>
            </p:custDataLst>
          </p:nvPr>
        </p:nvSpPr>
        <p:spPr>
          <a:xfrm>
            <a:off x="7552373" y="2083118"/>
            <a:ext cx="216915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t" anchorCtr="0">
            <a:normAutofit fontScale="90000" lnSpcReduction="10000"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Populate Index &amp; Upserting</a:t>
            </a:r>
          </a:p>
        </p:txBody>
      </p:sp>
      <p:sp>
        <p:nvSpPr>
          <p:cNvPr id="89" name="矩形 14"/>
          <p:cNvSpPr/>
          <p:nvPr>
            <p:custDataLst>
              <p:tags r:id="rId27"/>
            </p:custDataLst>
          </p:nvPr>
        </p:nvSpPr>
        <p:spPr>
          <a:xfrm>
            <a:off x="2379663" y="4092258"/>
            <a:ext cx="216915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Ingestion</a:t>
            </a:r>
            <a:endParaRPr lang="en-GB" alt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en-GB" altLang="en-US" sz="16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1" name="矩形 17"/>
          <p:cNvSpPr/>
          <p:nvPr>
            <p:custDataLst>
              <p:tags r:id="rId28"/>
            </p:custDataLst>
          </p:nvPr>
        </p:nvSpPr>
        <p:spPr>
          <a:xfrm>
            <a:off x="5853113" y="4092258"/>
            <a:ext cx="216915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Splitting &amp; Chunking</a:t>
            </a:r>
          </a:p>
        </p:txBody>
      </p:sp>
      <p:sp>
        <p:nvSpPr>
          <p:cNvPr id="93" name="矩形 19"/>
          <p:cNvSpPr/>
          <p:nvPr>
            <p:custDataLst>
              <p:tags r:id="rId29"/>
            </p:custDataLst>
          </p:nvPr>
        </p:nvSpPr>
        <p:spPr>
          <a:xfrm>
            <a:off x="9322753" y="4092258"/>
            <a:ext cx="216915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lIns="0" tIns="0" rIns="0" bIns="0" rtlCol="0" anchor="b" anchorCtr="0">
            <a:normAutofit fontScale="90000" lnSpcReduction="10000"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Implement RAG with LLM Model</a:t>
            </a:r>
          </a:p>
        </p:txBody>
      </p:sp>
      <p:sp>
        <p:nvSpPr>
          <p:cNvPr id="97" name="Text Box 96"/>
          <p:cNvSpPr txBox="1"/>
          <p:nvPr/>
        </p:nvSpPr>
        <p:spPr>
          <a:xfrm>
            <a:off x="10221595" y="5894705"/>
            <a:ext cx="1482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>
                <a:latin typeface="Times New Roman" panose="02020603050405020304" charset="0"/>
                <a:cs typeface="Times New Roman" panose="02020603050405020304" charset="0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 flipH="1">
            <a:off x="2495508" y="0"/>
            <a:ext cx="9696492" cy="1280160"/>
          </a:xfrm>
          <a:prstGeom prst="rect">
            <a:avLst/>
          </a:prstGeom>
          <a:solidFill>
            <a:srgbClr val="82C69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 flipH="1">
            <a:off x="0" y="0"/>
            <a:ext cx="2495508" cy="1280160"/>
          </a:xfrm>
          <a:prstGeom prst="rect">
            <a:avLst/>
          </a:prstGeom>
          <a:solidFill>
            <a:srgbClr val="F5C13A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21328" y="251470"/>
            <a:ext cx="5125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Results</a:t>
            </a:r>
            <a:endParaRPr lang="zh-CN" altLang="en-US" sz="48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1" t="15318" r="15590" b="76144"/>
          <a:stretch>
            <a:fillRect/>
          </a:stretch>
        </p:blipFill>
        <p:spPr>
          <a:xfrm>
            <a:off x="209785" y="333096"/>
            <a:ext cx="2068925" cy="66774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7" t="37867" r="28394" b="58235"/>
          <a:stretch>
            <a:fillRect/>
          </a:stretch>
        </p:blipFill>
        <p:spPr>
          <a:xfrm>
            <a:off x="8891105" y="381583"/>
            <a:ext cx="2813215" cy="619262"/>
          </a:xfrm>
          <a:prstGeom prst="rect">
            <a:avLst/>
          </a:prstGeom>
        </p:spPr>
      </p:pic>
      <p:sp>
        <p:nvSpPr>
          <p:cNvPr id="2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446125" y="-1721867"/>
            <a:ext cx="997131" cy="1599112"/>
          </a:xfrm>
          <a:prstGeom prst="rect">
            <a:avLst/>
          </a:prstGeom>
          <a:solidFill>
            <a:srgbClr val="00A69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443256" y="-1721867"/>
            <a:ext cx="997131" cy="1599112"/>
          </a:xfrm>
          <a:prstGeom prst="rect">
            <a:avLst/>
          </a:prstGeom>
          <a:solidFill>
            <a:srgbClr val="F6921E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440387" y="-1735497"/>
            <a:ext cx="997131" cy="1599112"/>
          </a:xfrm>
          <a:prstGeom prst="rect">
            <a:avLst/>
          </a:prstGeom>
          <a:solidFill>
            <a:srgbClr val="EC1C24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437518" y="-1721867"/>
            <a:ext cx="997131" cy="1599112"/>
          </a:xfrm>
          <a:prstGeom prst="rect">
            <a:avLst/>
          </a:prstGeom>
          <a:solidFill>
            <a:srgbClr val="2B8F66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5434649" y="-1742161"/>
            <a:ext cx="997131" cy="1599112"/>
          </a:xfrm>
          <a:prstGeom prst="rect">
            <a:avLst/>
          </a:prstGeom>
          <a:solidFill>
            <a:srgbClr val="39A3C3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6" name="Freeform 50"/>
          <p:cNvSpPr>
            <a:spLocks noEditPoints="1"/>
          </p:cNvSpPr>
          <p:nvPr/>
        </p:nvSpPr>
        <p:spPr bwMode="auto">
          <a:xfrm>
            <a:off x="2627508" y="3732993"/>
            <a:ext cx="1096527" cy="897311"/>
          </a:xfrm>
          <a:custGeom>
            <a:avLst/>
            <a:gdLst>
              <a:gd name="T0" fmla="*/ 707 w 819"/>
              <a:gd name="T1" fmla="*/ 107 h 670"/>
              <a:gd name="T2" fmla="*/ 733 w 819"/>
              <a:gd name="T3" fmla="*/ 246 h 670"/>
              <a:gd name="T4" fmla="*/ 721 w 819"/>
              <a:gd name="T5" fmla="*/ 326 h 670"/>
              <a:gd name="T6" fmla="*/ 700 w 819"/>
              <a:gd name="T7" fmla="*/ 420 h 670"/>
              <a:gd name="T8" fmla="*/ 741 w 819"/>
              <a:gd name="T9" fmla="*/ 465 h 670"/>
              <a:gd name="T10" fmla="*/ 817 w 819"/>
              <a:gd name="T11" fmla="*/ 551 h 670"/>
              <a:gd name="T12" fmla="*/ 816 w 819"/>
              <a:gd name="T13" fmla="*/ 589 h 670"/>
              <a:gd name="T14" fmla="*/ 700 w 819"/>
              <a:gd name="T15" fmla="*/ 558 h 670"/>
              <a:gd name="T16" fmla="*/ 717 w 819"/>
              <a:gd name="T17" fmla="*/ 496 h 670"/>
              <a:gd name="T18" fmla="*/ 662 w 819"/>
              <a:gd name="T19" fmla="*/ 376 h 670"/>
              <a:gd name="T20" fmla="*/ 691 w 819"/>
              <a:gd name="T21" fmla="*/ 304 h 670"/>
              <a:gd name="T22" fmla="*/ 698 w 819"/>
              <a:gd name="T23" fmla="*/ 233 h 670"/>
              <a:gd name="T24" fmla="*/ 685 w 819"/>
              <a:gd name="T25" fmla="*/ 137 h 670"/>
              <a:gd name="T26" fmla="*/ 630 w 819"/>
              <a:gd name="T27" fmla="*/ 113 h 670"/>
              <a:gd name="T28" fmla="*/ 615 w 819"/>
              <a:gd name="T29" fmla="*/ 75 h 670"/>
              <a:gd name="T30" fmla="*/ 228 w 819"/>
              <a:gd name="T31" fmla="*/ 116 h 670"/>
              <a:gd name="T32" fmla="*/ 157 w 819"/>
              <a:gd name="T33" fmla="*/ 124 h 670"/>
              <a:gd name="T34" fmla="*/ 113 w 819"/>
              <a:gd name="T35" fmla="*/ 190 h 670"/>
              <a:gd name="T36" fmla="*/ 127 w 819"/>
              <a:gd name="T37" fmla="*/ 284 h 670"/>
              <a:gd name="T38" fmla="*/ 142 w 819"/>
              <a:gd name="T39" fmla="*/ 323 h 670"/>
              <a:gd name="T40" fmla="*/ 139 w 819"/>
              <a:gd name="T41" fmla="*/ 466 h 670"/>
              <a:gd name="T42" fmla="*/ 53 w 819"/>
              <a:gd name="T43" fmla="*/ 525 h 670"/>
              <a:gd name="T44" fmla="*/ 13 w 819"/>
              <a:gd name="T45" fmla="*/ 594 h 670"/>
              <a:gd name="T46" fmla="*/ 0 w 819"/>
              <a:gd name="T47" fmla="*/ 579 h 670"/>
              <a:gd name="T48" fmla="*/ 40 w 819"/>
              <a:gd name="T49" fmla="*/ 486 h 670"/>
              <a:gd name="T50" fmla="*/ 100 w 819"/>
              <a:gd name="T51" fmla="*/ 454 h 670"/>
              <a:gd name="T52" fmla="*/ 113 w 819"/>
              <a:gd name="T53" fmla="*/ 349 h 670"/>
              <a:gd name="T54" fmla="*/ 89 w 819"/>
              <a:gd name="T55" fmla="*/ 300 h 670"/>
              <a:gd name="T56" fmla="*/ 81 w 819"/>
              <a:gd name="T57" fmla="*/ 161 h 670"/>
              <a:gd name="T58" fmla="*/ 168 w 819"/>
              <a:gd name="T59" fmla="*/ 80 h 670"/>
              <a:gd name="T60" fmla="*/ 375 w 819"/>
              <a:gd name="T61" fmla="*/ 51 h 670"/>
              <a:gd name="T62" fmla="*/ 299 w 819"/>
              <a:gd name="T63" fmla="*/ 145 h 670"/>
              <a:gd name="T64" fmla="*/ 322 w 819"/>
              <a:gd name="T65" fmla="*/ 238 h 670"/>
              <a:gd name="T66" fmla="*/ 320 w 819"/>
              <a:gd name="T67" fmla="*/ 300 h 670"/>
              <a:gd name="T68" fmla="*/ 351 w 819"/>
              <a:gd name="T69" fmla="*/ 346 h 670"/>
              <a:gd name="T70" fmla="*/ 331 w 819"/>
              <a:gd name="T71" fmla="*/ 507 h 670"/>
              <a:gd name="T72" fmla="*/ 232 w 819"/>
              <a:gd name="T73" fmla="*/ 559 h 670"/>
              <a:gd name="T74" fmla="*/ 644 w 819"/>
              <a:gd name="T75" fmla="*/ 613 h 670"/>
              <a:gd name="T76" fmla="*/ 547 w 819"/>
              <a:gd name="T77" fmla="*/ 542 h 670"/>
              <a:gd name="T78" fmla="*/ 457 w 819"/>
              <a:gd name="T79" fmla="*/ 448 h 670"/>
              <a:gd name="T80" fmla="*/ 495 w 819"/>
              <a:gd name="T81" fmla="*/ 306 h 670"/>
              <a:gd name="T82" fmla="*/ 504 w 819"/>
              <a:gd name="T83" fmla="*/ 289 h 670"/>
              <a:gd name="T84" fmla="*/ 516 w 819"/>
              <a:gd name="T85" fmla="*/ 203 h 670"/>
              <a:gd name="T86" fmla="*/ 488 w 819"/>
              <a:gd name="T87" fmla="*/ 67 h 670"/>
              <a:gd name="T88" fmla="*/ 450 w 819"/>
              <a:gd name="T89" fmla="*/ 1 h 670"/>
              <a:gd name="T90" fmla="*/ 551 w 819"/>
              <a:gd name="T91" fmla="*/ 119 h 670"/>
              <a:gd name="T92" fmla="*/ 542 w 819"/>
              <a:gd name="T93" fmla="*/ 285 h 670"/>
              <a:gd name="T94" fmla="*/ 517 w 819"/>
              <a:gd name="T95" fmla="*/ 338 h 670"/>
              <a:gd name="T96" fmla="*/ 500 w 819"/>
              <a:gd name="T97" fmla="*/ 459 h 670"/>
              <a:gd name="T98" fmla="*/ 558 w 819"/>
              <a:gd name="T99" fmla="*/ 507 h 670"/>
              <a:gd name="T100" fmla="*/ 669 w 819"/>
              <a:gd name="T101" fmla="*/ 579 h 670"/>
              <a:gd name="T102" fmla="*/ 687 w 819"/>
              <a:gd name="T103" fmla="*/ 658 h 670"/>
              <a:gd name="T104" fmla="*/ 149 w 819"/>
              <a:gd name="T105" fmla="*/ 670 h 670"/>
              <a:gd name="T106" fmla="*/ 131 w 819"/>
              <a:gd name="T107" fmla="*/ 656 h 670"/>
              <a:gd name="T108" fmla="*/ 164 w 819"/>
              <a:gd name="T109" fmla="*/ 562 h 670"/>
              <a:gd name="T110" fmla="*/ 263 w 819"/>
              <a:gd name="T111" fmla="*/ 505 h 670"/>
              <a:gd name="T112" fmla="*/ 326 w 819"/>
              <a:gd name="T113" fmla="*/ 442 h 670"/>
              <a:gd name="T114" fmla="*/ 296 w 819"/>
              <a:gd name="T115" fmla="*/ 330 h 670"/>
              <a:gd name="T116" fmla="*/ 280 w 819"/>
              <a:gd name="T117" fmla="*/ 264 h 670"/>
              <a:gd name="T118" fmla="*/ 269 w 819"/>
              <a:gd name="T119" fmla="*/ 110 h 670"/>
              <a:gd name="T120" fmla="*/ 367 w 819"/>
              <a:gd name="T121" fmla="*/ 13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19" h="670">
                <a:moveTo>
                  <a:pt x="615" y="75"/>
                </a:moveTo>
                <a:lnTo>
                  <a:pt x="635" y="76"/>
                </a:lnTo>
                <a:lnTo>
                  <a:pt x="652" y="80"/>
                </a:lnTo>
                <a:lnTo>
                  <a:pt x="668" y="85"/>
                </a:lnTo>
                <a:lnTo>
                  <a:pt x="678" y="90"/>
                </a:lnTo>
                <a:lnTo>
                  <a:pt x="694" y="98"/>
                </a:lnTo>
                <a:lnTo>
                  <a:pt x="707" y="107"/>
                </a:lnTo>
                <a:lnTo>
                  <a:pt x="717" y="119"/>
                </a:lnTo>
                <a:lnTo>
                  <a:pt x="728" y="137"/>
                </a:lnTo>
                <a:lnTo>
                  <a:pt x="738" y="161"/>
                </a:lnTo>
                <a:lnTo>
                  <a:pt x="745" y="183"/>
                </a:lnTo>
                <a:lnTo>
                  <a:pt x="744" y="207"/>
                </a:lnTo>
                <a:lnTo>
                  <a:pt x="740" y="228"/>
                </a:lnTo>
                <a:lnTo>
                  <a:pt x="733" y="246"/>
                </a:lnTo>
                <a:lnTo>
                  <a:pt x="727" y="262"/>
                </a:lnTo>
                <a:lnTo>
                  <a:pt x="729" y="283"/>
                </a:lnTo>
                <a:lnTo>
                  <a:pt x="730" y="300"/>
                </a:lnTo>
                <a:lnTo>
                  <a:pt x="728" y="311"/>
                </a:lnTo>
                <a:lnTo>
                  <a:pt x="725" y="319"/>
                </a:lnTo>
                <a:lnTo>
                  <a:pt x="723" y="325"/>
                </a:lnTo>
                <a:lnTo>
                  <a:pt x="721" y="326"/>
                </a:lnTo>
                <a:lnTo>
                  <a:pt x="717" y="332"/>
                </a:lnTo>
                <a:lnTo>
                  <a:pt x="712" y="340"/>
                </a:lnTo>
                <a:lnTo>
                  <a:pt x="707" y="349"/>
                </a:lnTo>
                <a:lnTo>
                  <a:pt x="703" y="364"/>
                </a:lnTo>
                <a:lnTo>
                  <a:pt x="700" y="380"/>
                </a:lnTo>
                <a:lnTo>
                  <a:pt x="699" y="402"/>
                </a:lnTo>
                <a:lnTo>
                  <a:pt x="700" y="420"/>
                </a:lnTo>
                <a:lnTo>
                  <a:pt x="706" y="435"/>
                </a:lnTo>
                <a:lnTo>
                  <a:pt x="712" y="445"/>
                </a:lnTo>
                <a:lnTo>
                  <a:pt x="720" y="454"/>
                </a:lnTo>
                <a:lnTo>
                  <a:pt x="727" y="459"/>
                </a:lnTo>
                <a:lnTo>
                  <a:pt x="734" y="463"/>
                </a:lnTo>
                <a:lnTo>
                  <a:pt x="738" y="465"/>
                </a:lnTo>
                <a:lnTo>
                  <a:pt x="741" y="465"/>
                </a:lnTo>
                <a:lnTo>
                  <a:pt x="754" y="470"/>
                </a:lnTo>
                <a:lnTo>
                  <a:pt x="767" y="478"/>
                </a:lnTo>
                <a:lnTo>
                  <a:pt x="780" y="486"/>
                </a:lnTo>
                <a:lnTo>
                  <a:pt x="792" y="497"/>
                </a:lnTo>
                <a:lnTo>
                  <a:pt x="804" y="512"/>
                </a:lnTo>
                <a:lnTo>
                  <a:pt x="812" y="530"/>
                </a:lnTo>
                <a:lnTo>
                  <a:pt x="817" y="551"/>
                </a:lnTo>
                <a:lnTo>
                  <a:pt x="819" y="577"/>
                </a:lnTo>
                <a:lnTo>
                  <a:pt x="819" y="577"/>
                </a:lnTo>
                <a:lnTo>
                  <a:pt x="819" y="579"/>
                </a:lnTo>
                <a:lnTo>
                  <a:pt x="819" y="581"/>
                </a:lnTo>
                <a:lnTo>
                  <a:pt x="818" y="584"/>
                </a:lnTo>
                <a:lnTo>
                  <a:pt x="817" y="586"/>
                </a:lnTo>
                <a:lnTo>
                  <a:pt x="816" y="589"/>
                </a:lnTo>
                <a:lnTo>
                  <a:pt x="813" y="592"/>
                </a:lnTo>
                <a:lnTo>
                  <a:pt x="810" y="593"/>
                </a:lnTo>
                <a:lnTo>
                  <a:pt x="806" y="594"/>
                </a:lnTo>
                <a:lnTo>
                  <a:pt x="801" y="596"/>
                </a:lnTo>
                <a:lnTo>
                  <a:pt x="717" y="596"/>
                </a:lnTo>
                <a:lnTo>
                  <a:pt x="710" y="576"/>
                </a:lnTo>
                <a:lnTo>
                  <a:pt x="700" y="558"/>
                </a:lnTo>
                <a:lnTo>
                  <a:pt x="780" y="558"/>
                </a:lnTo>
                <a:lnTo>
                  <a:pt x="776" y="539"/>
                </a:lnTo>
                <a:lnTo>
                  <a:pt x="767" y="525"/>
                </a:lnTo>
                <a:lnTo>
                  <a:pt x="757" y="514"/>
                </a:lnTo>
                <a:lnTo>
                  <a:pt x="744" y="507"/>
                </a:lnTo>
                <a:lnTo>
                  <a:pt x="729" y="501"/>
                </a:lnTo>
                <a:lnTo>
                  <a:pt x="717" y="496"/>
                </a:lnTo>
                <a:lnTo>
                  <a:pt x="706" y="490"/>
                </a:lnTo>
                <a:lnTo>
                  <a:pt x="693" y="479"/>
                </a:lnTo>
                <a:lnTo>
                  <a:pt x="681" y="466"/>
                </a:lnTo>
                <a:lnTo>
                  <a:pt x="670" y="448"/>
                </a:lnTo>
                <a:lnTo>
                  <a:pt x="664" y="427"/>
                </a:lnTo>
                <a:lnTo>
                  <a:pt x="661" y="402"/>
                </a:lnTo>
                <a:lnTo>
                  <a:pt x="662" y="376"/>
                </a:lnTo>
                <a:lnTo>
                  <a:pt x="666" y="355"/>
                </a:lnTo>
                <a:lnTo>
                  <a:pt x="672" y="336"/>
                </a:lnTo>
                <a:lnTo>
                  <a:pt x="678" y="323"/>
                </a:lnTo>
                <a:lnTo>
                  <a:pt x="685" y="313"/>
                </a:lnTo>
                <a:lnTo>
                  <a:pt x="690" y="305"/>
                </a:lnTo>
                <a:lnTo>
                  <a:pt x="691" y="304"/>
                </a:lnTo>
                <a:lnTo>
                  <a:pt x="691" y="304"/>
                </a:lnTo>
                <a:lnTo>
                  <a:pt x="693" y="300"/>
                </a:lnTo>
                <a:lnTo>
                  <a:pt x="693" y="293"/>
                </a:lnTo>
                <a:lnTo>
                  <a:pt x="693" y="284"/>
                </a:lnTo>
                <a:lnTo>
                  <a:pt x="690" y="270"/>
                </a:lnTo>
                <a:lnTo>
                  <a:pt x="689" y="258"/>
                </a:lnTo>
                <a:lnTo>
                  <a:pt x="693" y="245"/>
                </a:lnTo>
                <a:lnTo>
                  <a:pt x="698" y="233"/>
                </a:lnTo>
                <a:lnTo>
                  <a:pt x="703" y="220"/>
                </a:lnTo>
                <a:lnTo>
                  <a:pt x="707" y="204"/>
                </a:lnTo>
                <a:lnTo>
                  <a:pt x="707" y="190"/>
                </a:lnTo>
                <a:lnTo>
                  <a:pt x="704" y="174"/>
                </a:lnTo>
                <a:lnTo>
                  <a:pt x="696" y="157"/>
                </a:lnTo>
                <a:lnTo>
                  <a:pt x="690" y="145"/>
                </a:lnTo>
                <a:lnTo>
                  <a:pt x="685" y="137"/>
                </a:lnTo>
                <a:lnTo>
                  <a:pt x="678" y="132"/>
                </a:lnTo>
                <a:lnTo>
                  <a:pt x="672" y="128"/>
                </a:lnTo>
                <a:lnTo>
                  <a:pt x="662" y="124"/>
                </a:lnTo>
                <a:lnTo>
                  <a:pt x="657" y="122"/>
                </a:lnTo>
                <a:lnTo>
                  <a:pt x="652" y="118"/>
                </a:lnTo>
                <a:lnTo>
                  <a:pt x="641" y="115"/>
                </a:lnTo>
                <a:lnTo>
                  <a:pt x="630" y="113"/>
                </a:lnTo>
                <a:lnTo>
                  <a:pt x="615" y="111"/>
                </a:lnTo>
                <a:lnTo>
                  <a:pt x="601" y="113"/>
                </a:lnTo>
                <a:lnTo>
                  <a:pt x="590" y="116"/>
                </a:lnTo>
                <a:lnTo>
                  <a:pt x="589" y="118"/>
                </a:lnTo>
                <a:lnTo>
                  <a:pt x="577" y="81"/>
                </a:lnTo>
                <a:lnTo>
                  <a:pt x="596" y="76"/>
                </a:lnTo>
                <a:lnTo>
                  <a:pt x="615" y="75"/>
                </a:lnTo>
                <a:close/>
                <a:moveTo>
                  <a:pt x="204" y="75"/>
                </a:moveTo>
                <a:lnTo>
                  <a:pt x="223" y="76"/>
                </a:lnTo>
                <a:lnTo>
                  <a:pt x="241" y="81"/>
                </a:lnTo>
                <a:lnTo>
                  <a:pt x="237" y="89"/>
                </a:lnTo>
                <a:lnTo>
                  <a:pt x="235" y="97"/>
                </a:lnTo>
                <a:lnTo>
                  <a:pt x="231" y="106"/>
                </a:lnTo>
                <a:lnTo>
                  <a:pt x="228" y="116"/>
                </a:lnTo>
                <a:lnTo>
                  <a:pt x="218" y="113"/>
                </a:lnTo>
                <a:lnTo>
                  <a:pt x="204" y="111"/>
                </a:lnTo>
                <a:lnTo>
                  <a:pt x="190" y="113"/>
                </a:lnTo>
                <a:lnTo>
                  <a:pt x="178" y="115"/>
                </a:lnTo>
                <a:lnTo>
                  <a:pt x="168" y="118"/>
                </a:lnTo>
                <a:lnTo>
                  <a:pt x="163" y="122"/>
                </a:lnTo>
                <a:lnTo>
                  <a:pt x="157" y="124"/>
                </a:lnTo>
                <a:lnTo>
                  <a:pt x="148" y="128"/>
                </a:lnTo>
                <a:lnTo>
                  <a:pt x="142" y="132"/>
                </a:lnTo>
                <a:lnTo>
                  <a:pt x="135" y="137"/>
                </a:lnTo>
                <a:lnTo>
                  <a:pt x="130" y="145"/>
                </a:lnTo>
                <a:lnTo>
                  <a:pt x="123" y="157"/>
                </a:lnTo>
                <a:lnTo>
                  <a:pt x="115" y="174"/>
                </a:lnTo>
                <a:lnTo>
                  <a:pt x="113" y="190"/>
                </a:lnTo>
                <a:lnTo>
                  <a:pt x="113" y="204"/>
                </a:lnTo>
                <a:lnTo>
                  <a:pt x="117" y="220"/>
                </a:lnTo>
                <a:lnTo>
                  <a:pt x="122" y="233"/>
                </a:lnTo>
                <a:lnTo>
                  <a:pt x="127" y="245"/>
                </a:lnTo>
                <a:lnTo>
                  <a:pt x="131" y="258"/>
                </a:lnTo>
                <a:lnTo>
                  <a:pt x="130" y="270"/>
                </a:lnTo>
                <a:lnTo>
                  <a:pt x="127" y="284"/>
                </a:lnTo>
                <a:lnTo>
                  <a:pt x="127" y="293"/>
                </a:lnTo>
                <a:lnTo>
                  <a:pt x="127" y="300"/>
                </a:lnTo>
                <a:lnTo>
                  <a:pt x="129" y="304"/>
                </a:lnTo>
                <a:lnTo>
                  <a:pt x="129" y="304"/>
                </a:lnTo>
                <a:lnTo>
                  <a:pt x="130" y="305"/>
                </a:lnTo>
                <a:lnTo>
                  <a:pt x="135" y="313"/>
                </a:lnTo>
                <a:lnTo>
                  <a:pt x="142" y="323"/>
                </a:lnTo>
                <a:lnTo>
                  <a:pt x="148" y="336"/>
                </a:lnTo>
                <a:lnTo>
                  <a:pt x="153" y="355"/>
                </a:lnTo>
                <a:lnTo>
                  <a:pt x="157" y="376"/>
                </a:lnTo>
                <a:lnTo>
                  <a:pt x="159" y="402"/>
                </a:lnTo>
                <a:lnTo>
                  <a:pt x="156" y="427"/>
                </a:lnTo>
                <a:lnTo>
                  <a:pt x="149" y="448"/>
                </a:lnTo>
                <a:lnTo>
                  <a:pt x="139" y="466"/>
                </a:lnTo>
                <a:lnTo>
                  <a:pt x="127" y="479"/>
                </a:lnTo>
                <a:lnTo>
                  <a:pt x="114" y="490"/>
                </a:lnTo>
                <a:lnTo>
                  <a:pt x="102" y="496"/>
                </a:lnTo>
                <a:lnTo>
                  <a:pt x="91" y="501"/>
                </a:lnTo>
                <a:lnTo>
                  <a:pt x="76" y="507"/>
                </a:lnTo>
                <a:lnTo>
                  <a:pt x="63" y="514"/>
                </a:lnTo>
                <a:lnTo>
                  <a:pt x="53" y="525"/>
                </a:lnTo>
                <a:lnTo>
                  <a:pt x="43" y="539"/>
                </a:lnTo>
                <a:lnTo>
                  <a:pt x="40" y="558"/>
                </a:lnTo>
                <a:lnTo>
                  <a:pt x="119" y="558"/>
                </a:lnTo>
                <a:lnTo>
                  <a:pt x="110" y="576"/>
                </a:lnTo>
                <a:lnTo>
                  <a:pt x="102" y="596"/>
                </a:lnTo>
                <a:lnTo>
                  <a:pt x="19" y="596"/>
                </a:lnTo>
                <a:lnTo>
                  <a:pt x="13" y="594"/>
                </a:lnTo>
                <a:lnTo>
                  <a:pt x="9" y="593"/>
                </a:lnTo>
                <a:lnTo>
                  <a:pt x="7" y="592"/>
                </a:lnTo>
                <a:lnTo>
                  <a:pt x="4" y="589"/>
                </a:lnTo>
                <a:lnTo>
                  <a:pt x="3" y="586"/>
                </a:lnTo>
                <a:lnTo>
                  <a:pt x="2" y="584"/>
                </a:lnTo>
                <a:lnTo>
                  <a:pt x="0" y="581"/>
                </a:lnTo>
                <a:lnTo>
                  <a:pt x="0" y="579"/>
                </a:lnTo>
                <a:lnTo>
                  <a:pt x="0" y="577"/>
                </a:lnTo>
                <a:lnTo>
                  <a:pt x="0" y="577"/>
                </a:lnTo>
                <a:lnTo>
                  <a:pt x="3" y="551"/>
                </a:lnTo>
                <a:lnTo>
                  <a:pt x="8" y="530"/>
                </a:lnTo>
                <a:lnTo>
                  <a:pt x="16" y="512"/>
                </a:lnTo>
                <a:lnTo>
                  <a:pt x="28" y="497"/>
                </a:lnTo>
                <a:lnTo>
                  <a:pt x="40" y="486"/>
                </a:lnTo>
                <a:lnTo>
                  <a:pt x="53" y="478"/>
                </a:lnTo>
                <a:lnTo>
                  <a:pt x="66" y="470"/>
                </a:lnTo>
                <a:lnTo>
                  <a:pt x="79" y="465"/>
                </a:lnTo>
                <a:lnTo>
                  <a:pt x="81" y="465"/>
                </a:lnTo>
                <a:lnTo>
                  <a:pt x="85" y="463"/>
                </a:lnTo>
                <a:lnTo>
                  <a:pt x="93" y="459"/>
                </a:lnTo>
                <a:lnTo>
                  <a:pt x="100" y="454"/>
                </a:lnTo>
                <a:lnTo>
                  <a:pt x="108" y="445"/>
                </a:lnTo>
                <a:lnTo>
                  <a:pt x="114" y="435"/>
                </a:lnTo>
                <a:lnTo>
                  <a:pt x="119" y="420"/>
                </a:lnTo>
                <a:lnTo>
                  <a:pt x="121" y="402"/>
                </a:lnTo>
                <a:lnTo>
                  <a:pt x="119" y="380"/>
                </a:lnTo>
                <a:lnTo>
                  <a:pt x="117" y="364"/>
                </a:lnTo>
                <a:lnTo>
                  <a:pt x="113" y="349"/>
                </a:lnTo>
                <a:lnTo>
                  <a:pt x="108" y="340"/>
                </a:lnTo>
                <a:lnTo>
                  <a:pt x="102" y="332"/>
                </a:lnTo>
                <a:lnTo>
                  <a:pt x="98" y="326"/>
                </a:lnTo>
                <a:lnTo>
                  <a:pt x="97" y="325"/>
                </a:lnTo>
                <a:lnTo>
                  <a:pt x="95" y="319"/>
                </a:lnTo>
                <a:lnTo>
                  <a:pt x="92" y="311"/>
                </a:lnTo>
                <a:lnTo>
                  <a:pt x="89" y="300"/>
                </a:lnTo>
                <a:lnTo>
                  <a:pt x="91" y="283"/>
                </a:lnTo>
                <a:lnTo>
                  <a:pt x="93" y="262"/>
                </a:lnTo>
                <a:lnTo>
                  <a:pt x="87" y="246"/>
                </a:lnTo>
                <a:lnTo>
                  <a:pt x="80" y="228"/>
                </a:lnTo>
                <a:lnTo>
                  <a:pt x="76" y="207"/>
                </a:lnTo>
                <a:lnTo>
                  <a:pt x="75" y="183"/>
                </a:lnTo>
                <a:lnTo>
                  <a:pt x="81" y="161"/>
                </a:lnTo>
                <a:lnTo>
                  <a:pt x="92" y="137"/>
                </a:lnTo>
                <a:lnTo>
                  <a:pt x="102" y="119"/>
                </a:lnTo>
                <a:lnTo>
                  <a:pt x="113" y="107"/>
                </a:lnTo>
                <a:lnTo>
                  <a:pt x="126" y="98"/>
                </a:lnTo>
                <a:lnTo>
                  <a:pt x="142" y="90"/>
                </a:lnTo>
                <a:lnTo>
                  <a:pt x="152" y="85"/>
                </a:lnTo>
                <a:lnTo>
                  <a:pt x="168" y="80"/>
                </a:lnTo>
                <a:lnTo>
                  <a:pt x="185" y="76"/>
                </a:lnTo>
                <a:lnTo>
                  <a:pt x="204" y="75"/>
                </a:lnTo>
                <a:close/>
                <a:moveTo>
                  <a:pt x="432" y="37"/>
                </a:moveTo>
                <a:lnTo>
                  <a:pt x="413" y="38"/>
                </a:lnTo>
                <a:lnTo>
                  <a:pt x="395" y="42"/>
                </a:lnTo>
                <a:lnTo>
                  <a:pt x="382" y="47"/>
                </a:lnTo>
                <a:lnTo>
                  <a:pt x="375" y="51"/>
                </a:lnTo>
                <a:lnTo>
                  <a:pt x="369" y="54"/>
                </a:lnTo>
                <a:lnTo>
                  <a:pt x="352" y="61"/>
                </a:lnTo>
                <a:lnTo>
                  <a:pt x="339" y="71"/>
                </a:lnTo>
                <a:lnTo>
                  <a:pt x="326" y="82"/>
                </a:lnTo>
                <a:lnTo>
                  <a:pt x="314" y="101"/>
                </a:lnTo>
                <a:lnTo>
                  <a:pt x="304" y="124"/>
                </a:lnTo>
                <a:lnTo>
                  <a:pt x="299" y="145"/>
                </a:lnTo>
                <a:lnTo>
                  <a:pt x="300" y="167"/>
                </a:lnTo>
                <a:lnTo>
                  <a:pt x="304" y="190"/>
                </a:lnTo>
                <a:lnTo>
                  <a:pt x="312" y="208"/>
                </a:lnTo>
                <a:lnTo>
                  <a:pt x="318" y="224"/>
                </a:lnTo>
                <a:lnTo>
                  <a:pt x="320" y="226"/>
                </a:lnTo>
                <a:lnTo>
                  <a:pt x="321" y="230"/>
                </a:lnTo>
                <a:lnTo>
                  <a:pt x="322" y="238"/>
                </a:lnTo>
                <a:lnTo>
                  <a:pt x="321" y="249"/>
                </a:lnTo>
                <a:lnTo>
                  <a:pt x="317" y="267"/>
                </a:lnTo>
                <a:lnTo>
                  <a:pt x="317" y="281"/>
                </a:lnTo>
                <a:lnTo>
                  <a:pt x="317" y="291"/>
                </a:lnTo>
                <a:lnTo>
                  <a:pt x="318" y="297"/>
                </a:lnTo>
                <a:lnTo>
                  <a:pt x="320" y="300"/>
                </a:lnTo>
                <a:lnTo>
                  <a:pt x="320" y="300"/>
                </a:lnTo>
                <a:lnTo>
                  <a:pt x="320" y="301"/>
                </a:lnTo>
                <a:lnTo>
                  <a:pt x="321" y="302"/>
                </a:lnTo>
                <a:lnTo>
                  <a:pt x="324" y="305"/>
                </a:lnTo>
                <a:lnTo>
                  <a:pt x="325" y="306"/>
                </a:lnTo>
                <a:lnTo>
                  <a:pt x="333" y="317"/>
                </a:lnTo>
                <a:lnTo>
                  <a:pt x="342" y="330"/>
                </a:lnTo>
                <a:lnTo>
                  <a:pt x="351" y="346"/>
                </a:lnTo>
                <a:lnTo>
                  <a:pt x="358" y="366"/>
                </a:lnTo>
                <a:lnTo>
                  <a:pt x="363" y="391"/>
                </a:lnTo>
                <a:lnTo>
                  <a:pt x="365" y="420"/>
                </a:lnTo>
                <a:lnTo>
                  <a:pt x="363" y="448"/>
                </a:lnTo>
                <a:lnTo>
                  <a:pt x="355" y="471"/>
                </a:lnTo>
                <a:lnTo>
                  <a:pt x="344" y="491"/>
                </a:lnTo>
                <a:lnTo>
                  <a:pt x="331" y="507"/>
                </a:lnTo>
                <a:lnTo>
                  <a:pt x="317" y="520"/>
                </a:lnTo>
                <a:lnTo>
                  <a:pt x="301" y="530"/>
                </a:lnTo>
                <a:lnTo>
                  <a:pt x="286" y="538"/>
                </a:lnTo>
                <a:lnTo>
                  <a:pt x="272" y="542"/>
                </a:lnTo>
                <a:lnTo>
                  <a:pt x="271" y="542"/>
                </a:lnTo>
                <a:lnTo>
                  <a:pt x="252" y="550"/>
                </a:lnTo>
                <a:lnTo>
                  <a:pt x="232" y="559"/>
                </a:lnTo>
                <a:lnTo>
                  <a:pt x="214" y="568"/>
                </a:lnTo>
                <a:lnTo>
                  <a:pt x="198" y="580"/>
                </a:lnTo>
                <a:lnTo>
                  <a:pt x="185" y="594"/>
                </a:lnTo>
                <a:lnTo>
                  <a:pt x="176" y="613"/>
                </a:lnTo>
                <a:lnTo>
                  <a:pt x="169" y="632"/>
                </a:lnTo>
                <a:lnTo>
                  <a:pt x="651" y="632"/>
                </a:lnTo>
                <a:lnTo>
                  <a:pt x="644" y="613"/>
                </a:lnTo>
                <a:lnTo>
                  <a:pt x="635" y="594"/>
                </a:lnTo>
                <a:lnTo>
                  <a:pt x="622" y="580"/>
                </a:lnTo>
                <a:lnTo>
                  <a:pt x="606" y="568"/>
                </a:lnTo>
                <a:lnTo>
                  <a:pt x="588" y="559"/>
                </a:lnTo>
                <a:lnTo>
                  <a:pt x="568" y="550"/>
                </a:lnTo>
                <a:lnTo>
                  <a:pt x="549" y="542"/>
                </a:lnTo>
                <a:lnTo>
                  <a:pt x="547" y="542"/>
                </a:lnTo>
                <a:lnTo>
                  <a:pt x="534" y="538"/>
                </a:lnTo>
                <a:lnTo>
                  <a:pt x="518" y="530"/>
                </a:lnTo>
                <a:lnTo>
                  <a:pt x="503" y="520"/>
                </a:lnTo>
                <a:lnTo>
                  <a:pt x="488" y="507"/>
                </a:lnTo>
                <a:lnTo>
                  <a:pt x="475" y="491"/>
                </a:lnTo>
                <a:lnTo>
                  <a:pt x="465" y="471"/>
                </a:lnTo>
                <a:lnTo>
                  <a:pt x="457" y="448"/>
                </a:lnTo>
                <a:lnTo>
                  <a:pt x="454" y="420"/>
                </a:lnTo>
                <a:lnTo>
                  <a:pt x="457" y="391"/>
                </a:lnTo>
                <a:lnTo>
                  <a:pt x="462" y="366"/>
                </a:lnTo>
                <a:lnTo>
                  <a:pt x="469" y="346"/>
                </a:lnTo>
                <a:lnTo>
                  <a:pt x="478" y="330"/>
                </a:lnTo>
                <a:lnTo>
                  <a:pt x="487" y="317"/>
                </a:lnTo>
                <a:lnTo>
                  <a:pt x="495" y="306"/>
                </a:lnTo>
                <a:lnTo>
                  <a:pt x="496" y="305"/>
                </a:lnTo>
                <a:lnTo>
                  <a:pt x="499" y="302"/>
                </a:lnTo>
                <a:lnTo>
                  <a:pt x="500" y="301"/>
                </a:lnTo>
                <a:lnTo>
                  <a:pt x="501" y="298"/>
                </a:lnTo>
                <a:lnTo>
                  <a:pt x="501" y="298"/>
                </a:lnTo>
                <a:lnTo>
                  <a:pt x="503" y="294"/>
                </a:lnTo>
                <a:lnTo>
                  <a:pt x="504" y="289"/>
                </a:lnTo>
                <a:lnTo>
                  <a:pt x="504" y="280"/>
                </a:lnTo>
                <a:lnTo>
                  <a:pt x="504" y="267"/>
                </a:lnTo>
                <a:lnTo>
                  <a:pt x="500" y="251"/>
                </a:lnTo>
                <a:lnTo>
                  <a:pt x="500" y="236"/>
                </a:lnTo>
                <a:lnTo>
                  <a:pt x="507" y="221"/>
                </a:lnTo>
                <a:lnTo>
                  <a:pt x="511" y="213"/>
                </a:lnTo>
                <a:lnTo>
                  <a:pt x="516" y="203"/>
                </a:lnTo>
                <a:lnTo>
                  <a:pt x="520" y="190"/>
                </a:lnTo>
                <a:lnTo>
                  <a:pt x="521" y="173"/>
                </a:lnTo>
                <a:lnTo>
                  <a:pt x="520" y="152"/>
                </a:lnTo>
                <a:lnTo>
                  <a:pt x="515" y="128"/>
                </a:lnTo>
                <a:lnTo>
                  <a:pt x="505" y="101"/>
                </a:lnTo>
                <a:lnTo>
                  <a:pt x="496" y="81"/>
                </a:lnTo>
                <a:lnTo>
                  <a:pt x="488" y="67"/>
                </a:lnTo>
                <a:lnTo>
                  <a:pt x="481" y="56"/>
                </a:lnTo>
                <a:lnTo>
                  <a:pt x="474" y="50"/>
                </a:lnTo>
                <a:lnTo>
                  <a:pt x="467" y="44"/>
                </a:lnTo>
                <a:lnTo>
                  <a:pt x="452" y="39"/>
                </a:lnTo>
                <a:lnTo>
                  <a:pt x="432" y="37"/>
                </a:lnTo>
                <a:close/>
                <a:moveTo>
                  <a:pt x="432" y="0"/>
                </a:moveTo>
                <a:lnTo>
                  <a:pt x="450" y="1"/>
                </a:lnTo>
                <a:lnTo>
                  <a:pt x="469" y="5"/>
                </a:lnTo>
                <a:lnTo>
                  <a:pt x="486" y="12"/>
                </a:lnTo>
                <a:lnTo>
                  <a:pt x="501" y="23"/>
                </a:lnTo>
                <a:lnTo>
                  <a:pt x="515" y="39"/>
                </a:lnTo>
                <a:lnTo>
                  <a:pt x="528" y="60"/>
                </a:lnTo>
                <a:lnTo>
                  <a:pt x="539" y="86"/>
                </a:lnTo>
                <a:lnTo>
                  <a:pt x="551" y="119"/>
                </a:lnTo>
                <a:lnTo>
                  <a:pt x="558" y="149"/>
                </a:lnTo>
                <a:lnTo>
                  <a:pt x="558" y="177"/>
                </a:lnTo>
                <a:lnTo>
                  <a:pt x="555" y="202"/>
                </a:lnTo>
                <a:lnTo>
                  <a:pt x="547" y="224"/>
                </a:lnTo>
                <a:lnTo>
                  <a:pt x="537" y="242"/>
                </a:lnTo>
                <a:lnTo>
                  <a:pt x="541" y="266"/>
                </a:lnTo>
                <a:lnTo>
                  <a:pt x="542" y="285"/>
                </a:lnTo>
                <a:lnTo>
                  <a:pt x="539" y="300"/>
                </a:lnTo>
                <a:lnTo>
                  <a:pt x="537" y="310"/>
                </a:lnTo>
                <a:lnTo>
                  <a:pt x="534" y="318"/>
                </a:lnTo>
                <a:lnTo>
                  <a:pt x="530" y="322"/>
                </a:lnTo>
                <a:lnTo>
                  <a:pt x="529" y="323"/>
                </a:lnTo>
                <a:lnTo>
                  <a:pt x="524" y="330"/>
                </a:lnTo>
                <a:lnTo>
                  <a:pt x="517" y="338"/>
                </a:lnTo>
                <a:lnTo>
                  <a:pt x="511" y="348"/>
                </a:lnTo>
                <a:lnTo>
                  <a:pt x="503" y="361"/>
                </a:lnTo>
                <a:lnTo>
                  <a:pt x="498" y="377"/>
                </a:lnTo>
                <a:lnTo>
                  <a:pt x="494" y="397"/>
                </a:lnTo>
                <a:lnTo>
                  <a:pt x="491" y="420"/>
                </a:lnTo>
                <a:lnTo>
                  <a:pt x="494" y="442"/>
                </a:lnTo>
                <a:lnTo>
                  <a:pt x="500" y="459"/>
                </a:lnTo>
                <a:lnTo>
                  <a:pt x="509" y="474"/>
                </a:lnTo>
                <a:lnTo>
                  <a:pt x="520" y="486"/>
                </a:lnTo>
                <a:lnTo>
                  <a:pt x="530" y="493"/>
                </a:lnTo>
                <a:lnTo>
                  <a:pt x="541" y="500"/>
                </a:lnTo>
                <a:lnTo>
                  <a:pt x="550" y="504"/>
                </a:lnTo>
                <a:lnTo>
                  <a:pt x="556" y="505"/>
                </a:lnTo>
                <a:lnTo>
                  <a:pt x="558" y="507"/>
                </a:lnTo>
                <a:lnTo>
                  <a:pt x="572" y="512"/>
                </a:lnTo>
                <a:lnTo>
                  <a:pt x="588" y="517"/>
                </a:lnTo>
                <a:lnTo>
                  <a:pt x="605" y="525"/>
                </a:lnTo>
                <a:lnTo>
                  <a:pt x="623" y="535"/>
                </a:lnTo>
                <a:lnTo>
                  <a:pt x="640" y="547"/>
                </a:lnTo>
                <a:lnTo>
                  <a:pt x="656" y="562"/>
                </a:lnTo>
                <a:lnTo>
                  <a:pt x="669" y="579"/>
                </a:lnTo>
                <a:lnTo>
                  <a:pt x="679" y="599"/>
                </a:lnTo>
                <a:lnTo>
                  <a:pt x="686" y="623"/>
                </a:lnTo>
                <a:lnTo>
                  <a:pt x="689" y="652"/>
                </a:lnTo>
                <a:lnTo>
                  <a:pt x="689" y="652"/>
                </a:lnTo>
                <a:lnTo>
                  <a:pt x="689" y="653"/>
                </a:lnTo>
                <a:lnTo>
                  <a:pt x="689" y="656"/>
                </a:lnTo>
                <a:lnTo>
                  <a:pt x="687" y="658"/>
                </a:lnTo>
                <a:lnTo>
                  <a:pt x="687" y="661"/>
                </a:lnTo>
                <a:lnTo>
                  <a:pt x="685" y="664"/>
                </a:lnTo>
                <a:lnTo>
                  <a:pt x="683" y="666"/>
                </a:lnTo>
                <a:lnTo>
                  <a:pt x="679" y="668"/>
                </a:lnTo>
                <a:lnTo>
                  <a:pt x="676" y="669"/>
                </a:lnTo>
                <a:lnTo>
                  <a:pt x="670" y="670"/>
                </a:lnTo>
                <a:lnTo>
                  <a:pt x="149" y="670"/>
                </a:lnTo>
                <a:lnTo>
                  <a:pt x="144" y="669"/>
                </a:lnTo>
                <a:lnTo>
                  <a:pt x="140" y="668"/>
                </a:lnTo>
                <a:lnTo>
                  <a:pt x="136" y="666"/>
                </a:lnTo>
                <a:lnTo>
                  <a:pt x="135" y="664"/>
                </a:lnTo>
                <a:lnTo>
                  <a:pt x="132" y="661"/>
                </a:lnTo>
                <a:lnTo>
                  <a:pt x="132" y="658"/>
                </a:lnTo>
                <a:lnTo>
                  <a:pt x="131" y="656"/>
                </a:lnTo>
                <a:lnTo>
                  <a:pt x="131" y="653"/>
                </a:lnTo>
                <a:lnTo>
                  <a:pt x="131" y="652"/>
                </a:lnTo>
                <a:lnTo>
                  <a:pt x="131" y="652"/>
                </a:lnTo>
                <a:lnTo>
                  <a:pt x="134" y="623"/>
                </a:lnTo>
                <a:lnTo>
                  <a:pt x="140" y="599"/>
                </a:lnTo>
                <a:lnTo>
                  <a:pt x="151" y="579"/>
                </a:lnTo>
                <a:lnTo>
                  <a:pt x="164" y="562"/>
                </a:lnTo>
                <a:lnTo>
                  <a:pt x="180" y="547"/>
                </a:lnTo>
                <a:lnTo>
                  <a:pt x="197" y="535"/>
                </a:lnTo>
                <a:lnTo>
                  <a:pt x="215" y="525"/>
                </a:lnTo>
                <a:lnTo>
                  <a:pt x="232" y="517"/>
                </a:lnTo>
                <a:lnTo>
                  <a:pt x="248" y="512"/>
                </a:lnTo>
                <a:lnTo>
                  <a:pt x="262" y="507"/>
                </a:lnTo>
                <a:lnTo>
                  <a:pt x="263" y="505"/>
                </a:lnTo>
                <a:lnTo>
                  <a:pt x="270" y="504"/>
                </a:lnTo>
                <a:lnTo>
                  <a:pt x="279" y="500"/>
                </a:lnTo>
                <a:lnTo>
                  <a:pt x="289" y="493"/>
                </a:lnTo>
                <a:lnTo>
                  <a:pt x="300" y="486"/>
                </a:lnTo>
                <a:lnTo>
                  <a:pt x="310" y="474"/>
                </a:lnTo>
                <a:lnTo>
                  <a:pt x="320" y="459"/>
                </a:lnTo>
                <a:lnTo>
                  <a:pt x="326" y="442"/>
                </a:lnTo>
                <a:lnTo>
                  <a:pt x="329" y="420"/>
                </a:lnTo>
                <a:lnTo>
                  <a:pt x="326" y="397"/>
                </a:lnTo>
                <a:lnTo>
                  <a:pt x="322" y="377"/>
                </a:lnTo>
                <a:lnTo>
                  <a:pt x="317" y="361"/>
                </a:lnTo>
                <a:lnTo>
                  <a:pt x="309" y="348"/>
                </a:lnTo>
                <a:lnTo>
                  <a:pt x="303" y="338"/>
                </a:lnTo>
                <a:lnTo>
                  <a:pt x="296" y="330"/>
                </a:lnTo>
                <a:lnTo>
                  <a:pt x="291" y="323"/>
                </a:lnTo>
                <a:lnTo>
                  <a:pt x="289" y="322"/>
                </a:lnTo>
                <a:lnTo>
                  <a:pt x="287" y="317"/>
                </a:lnTo>
                <a:lnTo>
                  <a:pt x="283" y="310"/>
                </a:lnTo>
                <a:lnTo>
                  <a:pt x="280" y="298"/>
                </a:lnTo>
                <a:lnTo>
                  <a:pt x="279" y="284"/>
                </a:lnTo>
                <a:lnTo>
                  <a:pt x="280" y="264"/>
                </a:lnTo>
                <a:lnTo>
                  <a:pt x="284" y="241"/>
                </a:lnTo>
                <a:lnTo>
                  <a:pt x="278" y="225"/>
                </a:lnTo>
                <a:lnTo>
                  <a:pt x="271" y="205"/>
                </a:lnTo>
                <a:lnTo>
                  <a:pt x="265" y="183"/>
                </a:lnTo>
                <a:lnTo>
                  <a:pt x="261" y="160"/>
                </a:lnTo>
                <a:lnTo>
                  <a:pt x="262" y="135"/>
                </a:lnTo>
                <a:lnTo>
                  <a:pt x="269" y="110"/>
                </a:lnTo>
                <a:lnTo>
                  <a:pt x="280" y="85"/>
                </a:lnTo>
                <a:lnTo>
                  <a:pt x="293" y="64"/>
                </a:lnTo>
                <a:lnTo>
                  <a:pt x="307" y="50"/>
                </a:lnTo>
                <a:lnTo>
                  <a:pt x="321" y="38"/>
                </a:lnTo>
                <a:lnTo>
                  <a:pt x="337" y="29"/>
                </a:lnTo>
                <a:lnTo>
                  <a:pt x="355" y="20"/>
                </a:lnTo>
                <a:lnTo>
                  <a:pt x="367" y="13"/>
                </a:lnTo>
                <a:lnTo>
                  <a:pt x="386" y="6"/>
                </a:lnTo>
                <a:lnTo>
                  <a:pt x="409" y="1"/>
                </a:lnTo>
                <a:lnTo>
                  <a:pt x="43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121882" tIns="60941" rIns="121882" bIns="60941" numCol="1" anchor="t" anchorCtr="0" compatLnSpc="1"/>
          <a:lstStyle/>
          <a:p>
            <a:endParaRPr lang="zh-CN" altLang="en-US" sz="2400">
              <a:cs typeface="Calibri" panose="020F050202020403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E4134-1417-F2FB-6BEE-37EA8B769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17" y="2309784"/>
            <a:ext cx="10435501" cy="1280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55C751-4DB5-E5EF-8B59-DDC8903D1C9D}"/>
              </a:ext>
            </a:extLst>
          </p:cNvPr>
          <p:cNvSpPr txBox="1"/>
          <p:nvPr/>
        </p:nvSpPr>
        <p:spPr>
          <a:xfrm>
            <a:off x="808417" y="4181648"/>
            <a:ext cx="10338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Expected Result:</a:t>
            </a:r>
          </a:p>
          <a:p>
            <a:r>
              <a:rPr lang="en-US" dirty="0"/>
              <a:t>SIF stands for Supplementary Information Form, which is required for specific schools to gather </a:t>
            </a:r>
          </a:p>
          <a:p>
            <a:r>
              <a:rPr lang="en-US" dirty="0"/>
              <a:t>additional information supporting the application. Schools like St Wilfrid’s Catholic Primary School,</a:t>
            </a:r>
          </a:p>
          <a:p>
            <a:r>
              <a:rPr lang="en-US" dirty="0"/>
              <a:t> Arundel CE Primary School, and others specify the need for a SIF.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D70A0-DECE-2D7A-D426-307681DD8EFA}"/>
              </a:ext>
            </a:extLst>
          </p:cNvPr>
          <p:cNvSpPr txBox="1"/>
          <p:nvPr/>
        </p:nvSpPr>
        <p:spPr>
          <a:xfrm>
            <a:off x="735063" y="1742510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1: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 flipH="1">
            <a:off x="2495508" y="0"/>
            <a:ext cx="9696492" cy="1280160"/>
          </a:xfrm>
          <a:prstGeom prst="rect">
            <a:avLst/>
          </a:prstGeom>
          <a:solidFill>
            <a:srgbClr val="82C69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 flipH="1">
            <a:off x="0" y="0"/>
            <a:ext cx="2495508" cy="1280160"/>
          </a:xfrm>
          <a:prstGeom prst="rect">
            <a:avLst/>
          </a:prstGeom>
          <a:solidFill>
            <a:srgbClr val="F5C13A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21328" y="251470"/>
            <a:ext cx="5125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Results</a:t>
            </a:r>
            <a:endParaRPr lang="zh-CN" altLang="en-US" sz="48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1" t="15318" r="15590" b="76144"/>
          <a:stretch>
            <a:fillRect/>
          </a:stretch>
        </p:blipFill>
        <p:spPr>
          <a:xfrm>
            <a:off x="209785" y="333096"/>
            <a:ext cx="2068925" cy="66774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7" t="37867" r="28394" b="58235"/>
          <a:stretch>
            <a:fillRect/>
          </a:stretch>
        </p:blipFill>
        <p:spPr>
          <a:xfrm>
            <a:off x="8891105" y="381583"/>
            <a:ext cx="2813215" cy="619262"/>
          </a:xfrm>
          <a:prstGeom prst="rect">
            <a:avLst/>
          </a:prstGeom>
        </p:spPr>
      </p:pic>
      <p:sp>
        <p:nvSpPr>
          <p:cNvPr id="2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446125" y="-1721867"/>
            <a:ext cx="997131" cy="1599112"/>
          </a:xfrm>
          <a:prstGeom prst="rect">
            <a:avLst/>
          </a:prstGeom>
          <a:solidFill>
            <a:srgbClr val="00A69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443256" y="-1721867"/>
            <a:ext cx="997131" cy="1599112"/>
          </a:xfrm>
          <a:prstGeom prst="rect">
            <a:avLst/>
          </a:prstGeom>
          <a:solidFill>
            <a:srgbClr val="F6921E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440387" y="-1735497"/>
            <a:ext cx="997131" cy="1599112"/>
          </a:xfrm>
          <a:prstGeom prst="rect">
            <a:avLst/>
          </a:prstGeom>
          <a:solidFill>
            <a:srgbClr val="EC1C24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437518" y="-1721867"/>
            <a:ext cx="997131" cy="1599112"/>
          </a:xfrm>
          <a:prstGeom prst="rect">
            <a:avLst/>
          </a:prstGeom>
          <a:solidFill>
            <a:srgbClr val="2B8F66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5434649" y="-1742161"/>
            <a:ext cx="997131" cy="1599112"/>
          </a:xfrm>
          <a:prstGeom prst="rect">
            <a:avLst/>
          </a:prstGeom>
          <a:solidFill>
            <a:srgbClr val="39A3C3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6D0F1-1251-9D2C-1D2F-E5AB1BADFFD3}"/>
              </a:ext>
            </a:extLst>
          </p:cNvPr>
          <p:cNvSpPr txBox="1"/>
          <p:nvPr/>
        </p:nvSpPr>
        <p:spPr>
          <a:xfrm>
            <a:off x="808417" y="4181648"/>
            <a:ext cx="10338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Expected Result:</a:t>
            </a:r>
          </a:p>
          <a:p>
            <a:r>
              <a:rPr lang="en-US" dirty="0"/>
              <a:t>One can contact West Sussex at </a:t>
            </a:r>
            <a:r>
              <a:rPr lang="en-US" dirty="0" err="1"/>
              <a:t>crossborder</a:t>
            </a:r>
            <a:r>
              <a:rPr lang="en-US" dirty="0"/>
              <a:t> PenaltyNotice@westsussex.gov.uk to find out if Penalty Notices have been issued previously for a pupil who has moved between Local Authority areas.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803B0-7C72-A36E-0916-85AC125AA974}"/>
              </a:ext>
            </a:extLst>
          </p:cNvPr>
          <p:cNvSpPr txBox="1"/>
          <p:nvPr/>
        </p:nvSpPr>
        <p:spPr>
          <a:xfrm>
            <a:off x="735063" y="1742510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2: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66960-F753-8A6D-AE1B-D89E9FD30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17" y="2422895"/>
            <a:ext cx="10762134" cy="1561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 flipH="1">
            <a:off x="2495508" y="0"/>
            <a:ext cx="9696492" cy="1280160"/>
          </a:xfrm>
          <a:prstGeom prst="rect">
            <a:avLst/>
          </a:prstGeom>
          <a:solidFill>
            <a:srgbClr val="82C69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 flipH="1">
            <a:off x="0" y="0"/>
            <a:ext cx="2495508" cy="1280160"/>
          </a:xfrm>
          <a:prstGeom prst="rect">
            <a:avLst/>
          </a:prstGeom>
          <a:solidFill>
            <a:srgbClr val="F5C13A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21355" y="251460"/>
            <a:ext cx="5125085" cy="749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altLang="zh-CN" sz="4000" b="1" dirty="0">
                <a:solidFill>
                  <a:schemeClr val="bg1"/>
                </a:solidFill>
                <a:latin typeface="Times New Roman" panose="02020603050405020304" charset="0"/>
                <a:ea typeface="Calibri" panose="020F0502020204030204" charset="0"/>
                <a:cs typeface="Times New Roman" panose="02020603050405020304" charset="0"/>
              </a:rPr>
              <a:t>Tools &amp; Dependencies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1" t="15318" r="15590" b="76144"/>
          <a:stretch>
            <a:fillRect/>
          </a:stretch>
        </p:blipFill>
        <p:spPr>
          <a:xfrm>
            <a:off x="209785" y="333096"/>
            <a:ext cx="2068925" cy="66774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7" t="37867" r="28394" b="58235"/>
          <a:stretch>
            <a:fillRect/>
          </a:stretch>
        </p:blipFill>
        <p:spPr>
          <a:xfrm>
            <a:off x="8891105" y="381583"/>
            <a:ext cx="2813215" cy="619262"/>
          </a:xfrm>
          <a:prstGeom prst="rect">
            <a:avLst/>
          </a:prstGeom>
        </p:spPr>
      </p:pic>
      <p:sp>
        <p:nvSpPr>
          <p:cNvPr id="26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446125" y="-1721867"/>
            <a:ext cx="997131" cy="1599112"/>
          </a:xfrm>
          <a:prstGeom prst="rect">
            <a:avLst/>
          </a:prstGeom>
          <a:solidFill>
            <a:srgbClr val="00A69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443256" y="-1721867"/>
            <a:ext cx="997131" cy="1599112"/>
          </a:xfrm>
          <a:prstGeom prst="rect">
            <a:avLst/>
          </a:prstGeom>
          <a:solidFill>
            <a:srgbClr val="F6921E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3440387" y="-1735497"/>
            <a:ext cx="997131" cy="1599112"/>
          </a:xfrm>
          <a:prstGeom prst="rect">
            <a:avLst/>
          </a:prstGeom>
          <a:solidFill>
            <a:srgbClr val="EC1C24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4437518" y="-1721867"/>
            <a:ext cx="997131" cy="1599112"/>
          </a:xfrm>
          <a:prstGeom prst="rect">
            <a:avLst/>
          </a:prstGeom>
          <a:solidFill>
            <a:srgbClr val="2B8F66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5434649" y="-1742161"/>
            <a:ext cx="997131" cy="1599112"/>
          </a:xfrm>
          <a:prstGeom prst="rect">
            <a:avLst/>
          </a:prstGeom>
          <a:solidFill>
            <a:srgbClr val="39A3C3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0" y="-1"/>
            <a:ext cx="12192000" cy="4881093"/>
          </a:xfrm>
          <a:prstGeom prst="rect">
            <a:avLst/>
          </a:prstGeom>
          <a:solidFill>
            <a:srgbClr val="82C69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1446125" y="-1721867"/>
            <a:ext cx="997131" cy="1599112"/>
          </a:xfrm>
          <a:prstGeom prst="rect">
            <a:avLst/>
          </a:prstGeom>
          <a:solidFill>
            <a:srgbClr val="82C69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2443256" y="-1721867"/>
            <a:ext cx="997131" cy="1599112"/>
          </a:xfrm>
          <a:prstGeom prst="rect">
            <a:avLst/>
          </a:prstGeom>
          <a:solidFill>
            <a:srgbClr val="F5C13A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6" r="7389" b="84853"/>
          <a:stretch>
            <a:fillRect/>
          </a:stretch>
        </p:blipFill>
        <p:spPr>
          <a:xfrm>
            <a:off x="1687195" y="-3175"/>
            <a:ext cx="8772525" cy="3244850"/>
          </a:xfrm>
          <a:prstGeom prst="rect">
            <a:avLst/>
          </a:prstGeom>
        </p:spPr>
      </p:pic>
      <p:sp>
        <p:nvSpPr>
          <p:cNvPr id="21" name="Rectangle 6" descr="e7d195523061f1c0deeec63e560781cfd59afb0ea006f2a87ABB68BF51EA6619813959095094C18C62A12F549504892A4AAA8C1554C6663626E05CA27F281A14E6983772AFC3FB97135759321DEA3D70DBDC3F267C2A72094B3A9B655CEBC4A445944AB6F04D4566D28CDB915840310B983D9CB53150E02C53515D74B3A50BE16B4C01DB772DD75A6907B2F45F8222C2"/>
          <p:cNvSpPr/>
          <p:nvPr/>
        </p:nvSpPr>
        <p:spPr>
          <a:xfrm>
            <a:off x="0" y="4881093"/>
            <a:ext cx="12192000" cy="1976908"/>
          </a:xfrm>
          <a:prstGeom prst="rect">
            <a:avLst/>
          </a:prstGeom>
          <a:solidFill>
            <a:srgbClr val="F5C13A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  <a:ea typeface="仿宋_GB2312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SimSun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tx1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2" t="724" r="34057" b="90923"/>
          <a:stretch>
            <a:fillRect/>
          </a:stretch>
        </p:blipFill>
        <p:spPr>
          <a:xfrm>
            <a:off x="3978604" y="325828"/>
            <a:ext cx="3967179" cy="25872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t="2395" r="84645" b="93484"/>
          <a:stretch>
            <a:fillRect/>
          </a:stretch>
        </p:blipFill>
        <p:spPr>
          <a:xfrm>
            <a:off x="448709" y="106365"/>
            <a:ext cx="1458608" cy="13492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2" t="7630" r="75474" b="88472"/>
          <a:stretch>
            <a:fillRect/>
          </a:stretch>
        </p:blipFill>
        <p:spPr>
          <a:xfrm>
            <a:off x="1445924" y="1753604"/>
            <a:ext cx="1276283" cy="127628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t="12307" r="86125" b="83906"/>
          <a:stretch>
            <a:fillRect/>
          </a:stretch>
        </p:blipFill>
        <p:spPr>
          <a:xfrm>
            <a:off x="449217" y="3649065"/>
            <a:ext cx="1422143" cy="123981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2" t="9746" r="5952" b="86022"/>
          <a:stretch>
            <a:fillRect/>
          </a:stretch>
        </p:blipFill>
        <p:spPr>
          <a:xfrm>
            <a:off x="9929798" y="3030396"/>
            <a:ext cx="1349211" cy="13856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7" t="3174" r="3881" b="93039"/>
          <a:stretch>
            <a:fillRect/>
          </a:stretch>
        </p:blipFill>
        <p:spPr>
          <a:xfrm>
            <a:off x="9961570" y="388505"/>
            <a:ext cx="1385680" cy="123981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4" t="14646" r="12461" b="75553"/>
          <a:stretch>
            <a:fillRect/>
          </a:stretch>
        </p:blipFill>
        <p:spPr>
          <a:xfrm>
            <a:off x="2049145" y="4773930"/>
            <a:ext cx="7827010" cy="19316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029275" y="5468967"/>
            <a:ext cx="808795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7F9F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</a:t>
            </a:r>
            <a:endParaRPr lang="zh-CN" altLang="en-US" sz="5400" b="1" dirty="0">
              <a:solidFill>
                <a:srgbClr val="F7F9F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56" t="20493" r="3839" b="71711"/>
          <a:stretch>
            <a:fillRect/>
          </a:stretch>
        </p:blipFill>
        <p:spPr>
          <a:xfrm>
            <a:off x="1098576" y="5296749"/>
            <a:ext cx="605307" cy="90152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8" r="80462" b="64472"/>
          <a:stretch>
            <a:fillRect/>
          </a:stretch>
        </p:blipFill>
        <p:spPr>
          <a:xfrm>
            <a:off x="10428450" y="5613283"/>
            <a:ext cx="850559" cy="656822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281680" y="3481705"/>
            <a:ext cx="52755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540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GB" altLang="en-US" sz="8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DEMO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14,3322286,3321384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229_4*l_h_f*1_2_1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366.80000000000007,&quot;left&quot;:79.42503937007874,&quot;top&quot;:86.67503937007874,&quot;width&quot;:801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diagram20238229_4*l_h_i*1_3_1"/>
  <p:tag name="KSO_WM_TEMPLATE_CATEGORY" val="diagram"/>
  <p:tag name="KSO_WM_TEMPLATE_INDEX" val="2023822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3"/>
  <p:tag name="KSO_WM_UNIT_FILL_TYPE" val="1"/>
  <p:tag name="KSO_WM_UNIT_FILL_FORE_SCHEMECOLOR_INDEX" val="13"/>
  <p:tag name="KSO_WM_UNIT_FILL_FORE_SCHEMECOLOR_INDEX_BRIGHTNESS" val="0.25"/>
  <p:tag name="KSO_WM_UNIT_TEXT_FILL_FORE_SCHEMECOLOR_INDEX" val="1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229_4*l_h_i*1_3_2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229_4*l_h_a*1_3_1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366.80000000000007,&quot;left&quot;:79.42503937007874,&quot;top&quot;:86.67503937007874,&quot;width&quot;:801.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229_4*l_h_f*1_3_1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366.80000000000007,&quot;left&quot;:79.42503937007874,&quot;top&quot;:86.67503937007874,&quot;width&quot;:801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diagram20238229_4*l_h_i*1_4_1"/>
  <p:tag name="KSO_WM_TEMPLATE_CATEGORY" val="diagram"/>
  <p:tag name="KSO_WM_TEMPLATE_INDEX" val="2023822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4"/>
  <p:tag name="KSO_WM_UNIT_FILL_TYPE" val="1"/>
  <p:tag name="KSO_WM_UNIT_FILL_FORE_SCHEMECOLOR_INDEX" val="13"/>
  <p:tag name="KSO_WM_UNIT_FILL_FORE_SCHEMECOLOR_INDEX_BRIGHTNESS" val="0.25"/>
  <p:tag name="KSO_WM_UNIT_TEXT_FILL_FORE_SCHEMECOLOR_INDEX" val="1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229_4*l_h_i*1_4_2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4_2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8229_4*l_h_a*1_4_1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366.80000000000007,&quot;left&quot;:79.42503937007874,&quot;top&quot;:86.67503937007874,&quot;width&quot;:801.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8229_4*l_h_f*1_4_1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366.80000000000007,&quot;left&quot;:79.42503937007874,&quot;top&quot;:86.67503937007874,&quot;width&quot;:801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1"/>
  <p:tag name="KSO_WM_UNIT_ID" val="diagram20238229_4*l_h_i*1_5_1"/>
  <p:tag name="KSO_WM_TEMPLATE_CATEGORY" val="diagram"/>
  <p:tag name="KSO_WM_TEMPLATE_INDEX" val="2023822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5"/>
  <p:tag name="KSO_WM_UNIT_FILL_TYPE" val="1"/>
  <p:tag name="KSO_WM_UNIT_FILL_FORE_SCHEMECOLOR_INDEX" val="13"/>
  <p:tag name="KSO_WM_UNIT_FILL_FORE_SCHEMECOLOR_INDEX_BRIGHTNESS" val="0.25"/>
  <p:tag name="KSO_WM_UNIT_TEXT_FILL_FORE_SCHEMECOLOR_INDEX" val="1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229_4*l_h_i*1_2_3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2_3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229_4*l_h_i*1_5_2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5_2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8229_4*l_h_a*1_5_1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366.80000000000007,&quot;left&quot;:79.42503937007874,&quot;top&quot;:86.67503937007874,&quot;width&quot;:801.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8229_4*l_h_f*1_5_1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366.80000000000007,&quot;left&quot;:79.42503937007874,&quot;top&quot;:86.67503937007874,&quot;width&quot;:801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6_1"/>
  <p:tag name="KSO_WM_UNIT_ID" val="diagram20238229_4*l_h_i*1_6_1"/>
  <p:tag name="KSO_WM_TEMPLATE_CATEGORY" val="diagram"/>
  <p:tag name="KSO_WM_TEMPLATE_INDEX" val="2023822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6"/>
  <p:tag name="KSO_WM_UNIT_FILL_TYPE" val="1"/>
  <p:tag name="KSO_WM_UNIT_FILL_FORE_SCHEMECOLOR_INDEX" val="13"/>
  <p:tag name="KSO_WM_UNIT_FILL_FORE_SCHEMECOLOR_INDEX_BRIGHTNESS" val="0.25"/>
  <p:tag name="KSO_WM_UNIT_TEXT_FILL_FORE_SCHEMECOLOR_INDEX" val="1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229_4*l_h_i*1_6_2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6_2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6_1"/>
  <p:tag name="KSO_WM_UNIT_ID" val="diagram20238229_4*l_h_a*1_6_1"/>
  <p:tag name="KSO_WM_TEMPLATE_CATEGORY" val="diagram"/>
  <p:tag name="KSO_WM_TEMPLATE_INDEX" val="2023822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6_1"/>
  <p:tag name="KSO_WM_UNIT_ID" val="diagram20238229_4*l_h_f*1_6_1"/>
  <p:tag name="KSO_WM_TEMPLATE_CATEGORY" val="diagram"/>
  <p:tag name="KSO_WM_TEMPLATE_INDEX" val="2023822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229_4*l_h_i*1_3_3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3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229_4*l_h_i*1_4_3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4_3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229_4*l_h_i*1_5_3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5_3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8229_4*l_h_i*1_1_1"/>
  <p:tag name="KSO_WM_TEMPLATE_CATEGORY" val="diagram"/>
  <p:tag name="KSO_WM_TEMPLATE_INDEX" val="2023822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1"/>
  <p:tag name="KSO_WM_UNIT_FILL_TYPE" val="1"/>
  <p:tag name="KSO_WM_UNIT_FILL_FORE_SCHEMECOLOR_INDEX" val="13"/>
  <p:tag name="KSO_WM_UNIT_FILL_FORE_SCHEMECOLOR_INDEX_BRIGHTNESS" val="0.25"/>
  <p:tag name="KSO_WM_UNIT_TEXT_FILL_FORE_SCHEMECOLOR_INDEX" val="1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229_4*l_h_i*1_6_3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6_3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99999952316284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38212_4*m_h_i*1_1_2"/>
  <p:tag name="KSO_WM_TEMPLATE_CATEGORY" val="diagram"/>
  <p:tag name="KSO_WM_TEMPLATE_INDEX" val="20238212"/>
  <p:tag name="KSO_WM_UNIT_LAYERLEVEL" val="1_1_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1"/>
  <p:tag name="KSO_WM_UNIT_ID" val="diagram20238212_4*m_h_i*1_1_1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38212_4*m_h_i*1_1_3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LINE_FORE_SCHEMECOLOR_INDEX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99999952316284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38212_4*m_h_i*1_2_3"/>
  <p:tag name="KSO_WM_TEMPLATE_CATEGORY" val="diagram"/>
  <p:tag name="KSO_WM_TEMPLATE_INDEX" val="20238212"/>
  <p:tag name="KSO_WM_UNIT_LAYERLEVEL" val="1_1_1"/>
  <p:tag name="KSO_WM_TAG_VERSION" val="3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1"/>
  <p:tag name="KSO_WM_UNIT_ID" val="diagram20238212_4*m_h_i*1_2_1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PRESET_TEXT" val="02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38212_4*m_h_i*1_2_4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LINE_FORE_SCHEMECOLOR_INDEX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99999952316284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38212_4*m_h_i*1_3_3"/>
  <p:tag name="KSO_WM_TEMPLATE_CATEGORY" val="diagram"/>
  <p:tag name="KSO_WM_TEMPLATE_INDEX" val="20238212"/>
  <p:tag name="KSO_WM_UNIT_LAYERLEVEL" val="1_1_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238212_4*m_h_i*1_3_1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PRESET_TEXT" val="03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38212_4*m_h_i*1_3_4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LINE_FORE_SCHEMECOLOR_INDEX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229_4*l_h_i*1_1_2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99999952316284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38212_4*m_h_i*1_4_3"/>
  <p:tag name="KSO_WM_TEMPLATE_CATEGORY" val="diagram"/>
  <p:tag name="KSO_WM_TEMPLATE_INDEX" val="20238212"/>
  <p:tag name="KSO_WM_UNIT_LAYERLEVEL" val="1_1_1"/>
  <p:tag name="KSO_WM_TAG_VERSION" val="3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1"/>
  <p:tag name="KSO_WM_UNIT_ID" val="diagram20238212_4*m_h_i*1_4_1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PRESET_TEXT" val="04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38212_4*m_h_i*1_4_4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LINE_FORE_SCHEMECOLOR_INDEX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99999952316284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238212_4*m_h_i*1_5_3"/>
  <p:tag name="KSO_WM_TEMPLATE_CATEGORY" val="diagram"/>
  <p:tag name="KSO_WM_TEMPLATE_INDEX" val="20238212"/>
  <p:tag name="KSO_WM_UNIT_LAYERLEVEL" val="1_1_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5_1"/>
  <p:tag name="KSO_WM_UNIT_ID" val="diagram20238212_4*m_h_i*1_5_1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PRESET_TEXT" val="05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4"/>
  <p:tag name="KSO_WM_UNIT_ID" val="diagram20238212_4*m_h_i*1_5_4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LINE_FORE_SCHEMECOLOR_INDEX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99999952316284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3"/>
  <p:tag name="KSO_WM_UNIT_ID" val="diagram20238212_4*m_h_i*1_6_3"/>
  <p:tag name="KSO_WM_TEMPLATE_CATEGORY" val="diagram"/>
  <p:tag name="KSO_WM_TEMPLATE_INDEX" val="20238212"/>
  <p:tag name="KSO_WM_UNIT_LAYERLEVEL" val="1_1_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6_1"/>
  <p:tag name="KSO_WM_UNIT_ID" val="diagram20238212_4*m_h_i*1_6_1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PRESET_TEXT" val="06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4"/>
  <p:tag name="KSO_WM_UNIT_ID" val="diagram20238212_4*m_h_i*1_6_4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LINE_FORE_SCHEMECOLOR_INDEX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38212_4*m_h_i*1_2_2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LINE_FORE_SCHEMECOLOR_INDEX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229_4*l_h_a*1_1_1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366.80000000000007,&quot;left&quot;:79.42503937007874,&quot;top&quot;:86.67503937007874,&quot;width&quot;:801.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38212_4*m_h_i*1_3_2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LINE_FORE_SCHEMECOLOR_INDEX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38212_4*m_h_i*1_4_2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LINE_FORE_SCHEMECOLOR_INDEX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238212_4*m_h_i*1_5_2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LINE_FORE_SCHEMECOLOR_INDEX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20238212_4*m_h_i*1_6_2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LINE_FORE_SCHEMECOLOR_INDEX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38212_4*m_h_a*1_1_1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PRESET_TEXT" val="Your title her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38212_4*m_h_a*1_3_1"/>
  <p:tag name="KSO_WM_TEMPLATE_CATEGORY" val="diagram"/>
  <p:tag name="KSO_WM_TEMPLATE_INDEX" val="20238212"/>
  <p:tag name="KSO_WM_UNIT_LAYERLEVEL" val="1_1_1"/>
  <p:tag name="KSO_WM_TAG_VERSION" val="3.0"/>
  <p:tag name="KSO_WM_UNIT_PRESET_TEXT" val="Your title her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5_1"/>
  <p:tag name="KSO_WM_UNIT_ID" val="diagram20238212_4*m_h_a*1_5_1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PRESET_TEXT" val="Your title her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38212_4*m_h_a*1_2_1"/>
  <p:tag name="KSO_WM_TEMPLATE_CATEGORY" val="diagram"/>
  <p:tag name="KSO_WM_TEMPLATE_INDEX" val="20238212"/>
  <p:tag name="KSO_WM_UNIT_LAYERLEVEL" val="1_1_1"/>
  <p:tag name="KSO_WM_TAG_VERSION" val="3.0"/>
  <p:tag name="KSO_WM_UNIT_PRESET_TEXT" val="Your title her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38212_4*m_h_a*1_4_1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PRESET_TEXT" val="Your title her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6_1"/>
  <p:tag name="KSO_WM_UNIT_ID" val="diagram20238212_4*m_h_a*1_6_1"/>
  <p:tag name="KSO_WM_TEMPLATE_CATEGORY" val="diagram"/>
  <p:tag name="KSO_WM_TEMPLATE_INDEX" val="20238212"/>
  <p:tag name="KSO_WM_UNIT_LAYERLEVEL" val="1_1_1"/>
  <p:tag name="KSO_WM_TAG_VERSION" val="3.0"/>
  <p:tag name="KSO_WM_BEAUTIFY_FLAG" val="#wm#"/>
  <p:tag name="KSO_WM_UNIT_PRESET_TEXT" val="Your title her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229_4*l_h_f*1_1_1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366.80000000000007,&quot;left&quot;:79.42503937007874,&quot;top&quot;:86.67503937007874,&quot;width&quot;:801.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8229_4*l_h_i*1_2_1"/>
  <p:tag name="KSO_WM_TEMPLATE_CATEGORY" val="diagram"/>
  <p:tag name="KSO_WM_TEMPLATE_INDEX" val="2023822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2"/>
  <p:tag name="KSO_WM_UNIT_FILL_TYPE" val="1"/>
  <p:tag name="KSO_WM_UNIT_FILL_FORE_SCHEMECOLOR_INDEX" val="13"/>
  <p:tag name="KSO_WM_UNIT_FILL_FORE_SCHEMECOLOR_INDEX_BRIGHTNESS" val="0.25"/>
  <p:tag name="KSO_WM_UNIT_TEXT_FILL_FORE_SCHEMECOLOR_INDEX" val="1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8229_4*l_h_i*1_2_2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3"/>
  <p:tag name="KSO_WM_DIAGRAM_VIRTUALLY_FRAME" val="{&quot;height&quot;:416.95,&quot;left&quot;:81.07503937007873,&quot;top&quot;:94.22503937007873,&quot;width&quot;:799.5749606299214}"/>
  <p:tag name="KSO_WM_DIAGRAM_COLOR_MATCH_VALUE" val="{&quot;shape&quot;:{&quot;fill&quot;:{&quot;solid&quot;:{&quot;brightness&quot;:0.25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229_4*l_h_a*1_2_1"/>
  <p:tag name="KSO_WM_TEMPLATE_CATEGORY" val="diagram"/>
  <p:tag name="KSO_WM_TEMPLATE_INDEX" val="20238229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366.80000000000007,&quot;left&quot;:79.42503937007874,&quot;top&quot;:86.67503937007874,&quot;width&quot;:801.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Titl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游ゴシック Light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Calibri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Widescreen</PresentationFormat>
  <Paragraphs>80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anjali mishra</cp:lastModifiedBy>
  <cp:revision>79</cp:revision>
  <dcterms:created xsi:type="dcterms:W3CDTF">2018-03-12T09:20:00Z</dcterms:created>
  <dcterms:modified xsi:type="dcterms:W3CDTF">2024-12-09T09:20:23Z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1033-12.2.0.18911</vt:lpwstr>
  </property>
  <property fmtid="{D5CDD505-2E9C-101B-9397-08002B2CF9AE}" pid="3" name="ICV">
    <vt:lpwstr>B59A70E7BB9A4994A27A133907D89D98_13</vt:lpwstr>
  </property>
</Properties>
</file>