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58" r:id="rId8"/>
    <p:sldId id="269" r:id="rId9"/>
    <p:sldId id="262" r:id="rId10"/>
    <p:sldId id="259" r:id="rId11"/>
    <p:sldId id="260" r:id="rId12"/>
    <p:sldId id="261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3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0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1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9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96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9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9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8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5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358C-842A-4E47-A818-1F7737CEDA91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5A5AEB-B0A2-45A8-AA15-B00A83CE3E26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pie-chart-return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587870/" TargetMode="External"/><Relationship Id="rId2" Type="http://schemas.openxmlformats.org/officeDocument/2006/relationships/hyperlink" Target="https://www.kaggle.com/datasets/raghadalharbi/breast-cancer-gene-expression-profiles-metabri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cbi.nlm.nih.gov/pmc/articles/PMC2394262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B1DE-0472-BC90-76F4-3FC66AF84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Study on survival rate of breast cancer patients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8FFB6-69E6-A935-643F-AC4135B44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120" y="4034124"/>
            <a:ext cx="8637072" cy="140655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 	                                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Submitted by,    </a:t>
            </a:r>
          </a:p>
          <a:p>
            <a:pPr algn="ctr"/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21375018:DEVIKA DIVAKARAN</a:t>
            </a:r>
          </a:p>
          <a:p>
            <a:pPr algn="ctr"/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					    21375037:MUHAMMED ASHIQUE M.K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777863-CFF1-8DC5-21EB-0C5AB1E255AE}"/>
              </a:ext>
            </a:extLst>
          </p:cNvPr>
          <p:cNvGrpSpPr/>
          <p:nvPr/>
        </p:nvGrpSpPr>
        <p:grpSpPr>
          <a:xfrm>
            <a:off x="128588" y="1073761"/>
            <a:ext cx="2586037" cy="4026877"/>
            <a:chOff x="481629" y="642625"/>
            <a:chExt cx="1936150" cy="4133353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017FFB-DA5A-525D-8CBB-2E3DD1B8D47F}"/>
                </a:ext>
              </a:extLst>
            </p:cNvPr>
            <p:cNvGrpSpPr/>
            <p:nvPr/>
          </p:nvGrpSpPr>
          <p:grpSpPr>
            <a:xfrm>
              <a:off x="481629" y="642625"/>
              <a:ext cx="1936150" cy="2030868"/>
              <a:chOff x="481629" y="1348154"/>
              <a:chExt cx="1936150" cy="2030868"/>
            </a:xfrm>
            <a:grpFill/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050A0D40-0F9F-4C8A-CF13-DD4AEB8ABD67}"/>
                  </a:ext>
                </a:extLst>
              </p:cNvPr>
              <p:cNvSpPr/>
              <p:nvPr/>
            </p:nvSpPr>
            <p:spPr>
              <a:xfrm>
                <a:off x="1389079" y="1348154"/>
                <a:ext cx="1028700" cy="982980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30A9880E-5583-4165-A61C-EF3FE6920EF2}"/>
                  </a:ext>
                </a:extLst>
              </p:cNvPr>
              <p:cNvSpPr/>
              <p:nvPr/>
            </p:nvSpPr>
            <p:spPr>
              <a:xfrm flipH="1">
                <a:off x="1389079" y="2396042"/>
                <a:ext cx="1028699" cy="982980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04D21E0E-BBDE-8590-B9A0-50CD2DF10885}"/>
                  </a:ext>
                </a:extLst>
              </p:cNvPr>
              <p:cNvSpPr/>
              <p:nvPr/>
            </p:nvSpPr>
            <p:spPr>
              <a:xfrm>
                <a:off x="481629" y="1348154"/>
                <a:ext cx="1028700" cy="982980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D9E51820-8FB0-E9CC-8E11-25ACC80B0C26}"/>
                  </a:ext>
                </a:extLst>
              </p:cNvPr>
              <p:cNvSpPr/>
              <p:nvPr/>
            </p:nvSpPr>
            <p:spPr>
              <a:xfrm flipH="1">
                <a:off x="481630" y="2396042"/>
                <a:ext cx="1028699" cy="982980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9863523-4A0C-7052-FD19-984EB0C10282}"/>
                </a:ext>
              </a:extLst>
            </p:cNvPr>
            <p:cNvGrpSpPr/>
            <p:nvPr/>
          </p:nvGrpSpPr>
          <p:grpSpPr>
            <a:xfrm>
              <a:off x="481629" y="2745110"/>
              <a:ext cx="1936150" cy="2030868"/>
              <a:chOff x="481629" y="1348154"/>
              <a:chExt cx="1936150" cy="2030868"/>
            </a:xfrm>
            <a:grpFill/>
          </p:grpSpPr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48FED3D8-A5EA-E935-324C-CEB161C64C2B}"/>
                  </a:ext>
                </a:extLst>
              </p:cNvPr>
              <p:cNvSpPr/>
              <p:nvPr/>
            </p:nvSpPr>
            <p:spPr>
              <a:xfrm>
                <a:off x="1389079" y="1348154"/>
                <a:ext cx="1028700" cy="982980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80B564D5-9220-4F65-ECA7-B5BEA99BD979}"/>
                  </a:ext>
                </a:extLst>
              </p:cNvPr>
              <p:cNvSpPr/>
              <p:nvPr/>
            </p:nvSpPr>
            <p:spPr>
              <a:xfrm flipH="1">
                <a:off x="1389079" y="2396042"/>
                <a:ext cx="1028699" cy="982980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24C2D70D-950D-7411-D4FB-D2B6016CE7B7}"/>
                  </a:ext>
                </a:extLst>
              </p:cNvPr>
              <p:cNvSpPr/>
              <p:nvPr/>
            </p:nvSpPr>
            <p:spPr>
              <a:xfrm>
                <a:off x="481629" y="1348154"/>
                <a:ext cx="1028700" cy="982980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D791E15C-2D00-86BA-DF7C-C62E07054F3D}"/>
                  </a:ext>
                </a:extLst>
              </p:cNvPr>
              <p:cNvSpPr/>
              <p:nvPr/>
            </p:nvSpPr>
            <p:spPr>
              <a:xfrm flipH="1">
                <a:off x="481630" y="2396042"/>
                <a:ext cx="1028699" cy="982980"/>
              </a:xfrm>
              <a:prstGeom prst="parallelogram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12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C1BF8-EFCF-A5E9-5099-0D589835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D72686-FD7A-B3AE-3BE8-AD6E283D33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931" y="2017343"/>
            <a:ext cx="5513070" cy="344152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D4161-8807-91C6-5514-E7921F16E412}"/>
              </a:ext>
            </a:extLst>
          </p:cNvPr>
          <p:cNvSpPr txBox="1"/>
          <p:nvPr/>
        </p:nvSpPr>
        <p:spPr>
          <a:xfrm>
            <a:off x="7235190" y="1864194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Overall survival</a:t>
            </a:r>
          </a:p>
          <a:p>
            <a:r>
              <a:rPr lang="en-IN" dirty="0"/>
              <a:t>1:patient died</a:t>
            </a:r>
          </a:p>
          <a:p>
            <a:r>
              <a:rPr lang="en-IN" dirty="0"/>
              <a:t>0:patient alive(censored)</a:t>
            </a:r>
          </a:p>
        </p:txBody>
      </p:sp>
    </p:spTree>
    <p:extLst>
      <p:ext uri="{BB962C8B-B14F-4D97-AF65-F5344CB8AC3E}">
        <p14:creationId xmlns:p14="http://schemas.microsoft.com/office/powerpoint/2010/main" val="95155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670DD5-7100-9142-9A5A-E08ECBE1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0"/>
            <a:ext cx="52959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F9E48-F3DC-4782-86F6-0E2FFC02248D}"/>
              </a:ext>
            </a:extLst>
          </p:cNvPr>
          <p:cNvSpPr txBox="1"/>
          <p:nvPr/>
        </p:nvSpPr>
        <p:spPr>
          <a:xfrm>
            <a:off x="6492240" y="3701177"/>
            <a:ext cx="4903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 of breast surgery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0:Mastectomy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1:breast conserving-Reference category</a:t>
            </a:r>
          </a:p>
          <a:p>
            <a:r>
              <a:rPr lang="en-IN" dirty="0"/>
              <a:t>Hormone 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0:Done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1:Not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43CCD-7CE1-21CC-D16E-DAA6AE9383C8}"/>
              </a:ext>
            </a:extLst>
          </p:cNvPr>
          <p:cNvSpPr txBox="1"/>
          <p:nvPr/>
        </p:nvSpPr>
        <p:spPr>
          <a:xfrm>
            <a:off x="5859780" y="502920"/>
            <a:ext cx="5452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have 0 category it takes as reference category. Hazard rate will be interpret for which have category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Cohort 5 is here taken as reference category. We will receive 4 hazard ratios. And will compare using cohort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76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B1FBA7-4B5B-010B-4439-1591D934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" y="274320"/>
            <a:ext cx="6610350" cy="327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70A18-32A0-DE10-220B-92AE1411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2" y="483870"/>
            <a:ext cx="341947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47C166-101E-5146-7FF8-9F12C3A1AB9A}"/>
              </a:ext>
            </a:extLst>
          </p:cNvPr>
          <p:cNvSpPr txBox="1"/>
          <p:nvPr/>
        </p:nvSpPr>
        <p:spPr>
          <a:xfrm>
            <a:off x="297180" y="3806190"/>
            <a:ext cx="11894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Exp(B) is the hazard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 value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+</a:t>
            </a:r>
            <a:r>
              <a:rPr lang="en-IN" dirty="0" err="1"/>
              <a:t>ve:Increased</a:t>
            </a:r>
            <a:r>
              <a:rPr lang="en-IN" dirty="0"/>
              <a:t> hazard and decreased survival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-</a:t>
            </a:r>
            <a:r>
              <a:rPr lang="en-IN" dirty="0" err="1"/>
              <a:t>ve:Decreased</a:t>
            </a:r>
            <a:r>
              <a:rPr lang="en-IN" dirty="0"/>
              <a:t> hazard and increased survival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increase of I year of age the chances of dying by breast cancer is 0.8%.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hazard rate of patients who received mastectomy is 19% higher than that of patients who were undergo breast conserving based on this result breast conserving is better than mastectomy.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Hazard rate of the patients in cohort 1 is 5.35 times higher than that of patients in cohort 5.That is people in cohort 1 corresponds to people in cohort 5 has 5.35 times higher chance of dying as compared to cohort 5.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F580-7308-EE7C-203F-2EC0288A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116" y="175869"/>
            <a:ext cx="9520158" cy="1049235"/>
          </a:xfrm>
        </p:spPr>
        <p:txBody>
          <a:bodyPr>
            <a:normAutofit/>
          </a:bodyPr>
          <a:lstStyle/>
          <a:p>
            <a:r>
              <a:rPr lang="en-IN" dirty="0"/>
              <a:t>Result and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AD483-CE0C-76DA-09EF-512B351F7F73}"/>
              </a:ext>
            </a:extLst>
          </p:cNvPr>
          <p:cNvSpPr txBox="1"/>
          <p:nvPr/>
        </p:nvSpPr>
        <p:spPr>
          <a:xfrm>
            <a:off x="1691640" y="1565910"/>
            <a:ext cx="9715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is a significant covariate hazard rate of the patient decreases by 0.8 percentage when age increases by 1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Hazard rate of the patients in cohort 1is 5.35 times higher than that of patients in cohort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Hazard rate of patient in cohort 4 is 3.76 higher than that of cohort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Hazard rate of patients in cohort 2,3,5 are almost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Hazard rate of patients who received radiotherapy is18.1% less than that of patients who doesn’t  receive or undergo radiotherapy.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Cellularity is not a significant covariate.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Hazard rate of patients who were undergo hormone therapy is 13% less than that of patients who were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hazard rate of patients who received mastectomy is 19% higher than that of patients who were undergo breast conserving based on this result breast conserving is better than mastectomy.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05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C1E7-1102-A337-54E1-60F10E8C5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806" y="697230"/>
            <a:ext cx="8561747" cy="308610"/>
          </a:xfrm>
        </p:spPr>
        <p:txBody>
          <a:bodyPr>
            <a:noAutofit/>
          </a:bodyPr>
          <a:lstStyle/>
          <a:p>
            <a:r>
              <a:rPr lang="en-IN" sz="4000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B59FE-0695-7CBE-74DB-2EBB66411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1143000"/>
            <a:ext cx="8561746" cy="3365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https://www.kaggle.com/datasets/raghadalharbi/breast-cancer-gene-expression-profiles-metabric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https://www.ncbi.nlm.nih.gov/pmc/articles/PMC3587870/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https://www.ncbi.nlm.nih.gov/pmc/articles/PMC2394262/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70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3379-F761-D273-ED79-5E4A3FC4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860" y="1474471"/>
            <a:ext cx="4206240" cy="1808034"/>
          </a:xfrm>
        </p:spPr>
        <p:txBody>
          <a:bodyPr>
            <a:normAutofit/>
          </a:bodyPr>
          <a:lstStyle/>
          <a:p>
            <a:r>
              <a:rPr lang="en-IN" sz="4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413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2E36-1701-A843-C897-B5184A6B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E107-7EDA-868E-60CA-DC2CFFB3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19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FCFF-E8F1-4131-10B5-F41EB933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breast cancer</a:t>
            </a:r>
            <a:br>
              <a:rPr lang="en-IN" dirty="0"/>
            </a:br>
            <a:r>
              <a:rPr lang="en-IN" dirty="0" err="1"/>
              <a:t>treatments,stages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59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D4B6-06D4-0917-3F37-22E168D7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26835"/>
            <a:ext cx="9520158" cy="1049235"/>
          </a:xfrm>
        </p:spPr>
        <p:txBody>
          <a:bodyPr>
            <a:normAutofit/>
          </a:bodyPr>
          <a:lstStyle/>
          <a:p>
            <a:r>
              <a:rPr lang="en-IN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E0E3B-66DE-9CD2-760D-70232584E8E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34696" y="1576070"/>
            <a:ext cx="8562975" cy="9779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Aim of study is to evaluate the association between different treatments and other factors on survival time of breast cancer patients using cox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604A-4EA3-3763-206D-3DF475ADD7FB}"/>
              </a:ext>
            </a:extLst>
          </p:cNvPr>
          <p:cNvSpPr txBox="1"/>
          <p:nvPr/>
        </p:nvSpPr>
        <p:spPr>
          <a:xfrm>
            <a:off x="1534696" y="2880360"/>
            <a:ext cx="747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METHOD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34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171B-F8E1-D475-1E56-159C939F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98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5BF5-B66B-3C50-F5F9-09420981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55" y="130519"/>
            <a:ext cx="9520157" cy="1059305"/>
          </a:xfrm>
        </p:spPr>
        <p:txBody>
          <a:bodyPr/>
          <a:lstStyle/>
          <a:p>
            <a:r>
              <a:rPr lang="en-IN" dirty="0"/>
              <a:t>Data used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65C7A9-F069-9F6E-31E9-786F607A73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" b="6352"/>
          <a:stretch/>
        </p:blipFill>
        <p:spPr>
          <a:xfrm>
            <a:off x="145220" y="1708240"/>
            <a:ext cx="6309572" cy="344152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89B0969-875F-573B-4A29-A417D63B2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" b="6760"/>
          <a:stretch/>
        </p:blipFill>
        <p:spPr>
          <a:xfrm>
            <a:off x="6557664" y="1708240"/>
            <a:ext cx="5489116" cy="3441519"/>
          </a:xfrm>
        </p:spPr>
      </p:pic>
    </p:spTree>
    <p:extLst>
      <p:ext uri="{BB962C8B-B14F-4D97-AF65-F5344CB8AC3E}">
        <p14:creationId xmlns:p14="http://schemas.microsoft.com/office/powerpoint/2010/main" val="643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C915-BE49-8EB1-E9F3-470B37A2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5771"/>
            <a:ext cx="9603275" cy="697229"/>
          </a:xfrm>
        </p:spPr>
        <p:txBody>
          <a:bodyPr>
            <a:normAutofit/>
          </a:bodyPr>
          <a:lstStyle/>
          <a:p>
            <a:r>
              <a:rPr lang="en-IN" dirty="0"/>
              <a:t>Variable under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8F9A-A78A-A714-5AF3-A1036044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249" y="982980"/>
            <a:ext cx="9917461" cy="5875020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Dependent variable-Dying from breast cancer-Overall survival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Age: Age of the patient at diagnosis time(covariate)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Type of breast surgery:(categorical)-factors</a:t>
            </a:r>
            <a:endParaRPr lang="en-US" sz="16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1- MASTECTOMY, which refers to a surgery to remove all breast tissue from a breast as a way to treat or prevent breast cancer.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2- BREAST CONSERVING, which refers to a surgery where only the part of the breast that has cancer is removed</a:t>
            </a:r>
          </a:p>
          <a:p>
            <a:r>
              <a:rPr lang="en-US" sz="1600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Cellularity: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Cancer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cellularity post chemotherapy, which refers to the amount of tumor cells in the specimen and their arrangement into clusters.</a:t>
            </a:r>
          </a:p>
          <a:p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Hormone 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therapy:Whether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not the patient had hormonal as a treatment(1/0)</a:t>
            </a:r>
          </a:p>
          <a:p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survival </a:t>
            </a:r>
            <a:r>
              <a:rPr lang="en-US" sz="1600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months: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the time of the intervention to death</a:t>
            </a:r>
          </a:p>
          <a:p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sz="1600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survival: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wether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patient is alive of dead</a:t>
            </a:r>
          </a:p>
          <a:p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 </a:t>
            </a:r>
            <a:r>
              <a:rPr lang="en-US" sz="1600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therapy: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Whether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not the patient had radio as a treatment (1/0)</a:t>
            </a:r>
          </a:p>
          <a:p>
            <a:r>
              <a:rPr lang="en-US" sz="1600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Cohort:A</a:t>
            </a:r>
            <a:r>
              <a:rPr lang="en-US" sz="1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collection of individual share certain characteristic or have been exposed to similar experiences.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22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4180-EC82-BE76-0AF0-40800329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876" y="553059"/>
            <a:ext cx="9520158" cy="1049235"/>
          </a:xfrm>
        </p:spPr>
        <p:txBody>
          <a:bodyPr/>
          <a:lstStyle/>
          <a:p>
            <a:r>
              <a:rPr lang="en-IN" dirty="0"/>
              <a:t>Method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65C71-976F-B72E-B527-E67AFF921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16960" r="31375" b="25012"/>
          <a:stretch/>
        </p:blipFill>
        <p:spPr>
          <a:xfrm>
            <a:off x="914400" y="1840229"/>
            <a:ext cx="4766310" cy="4188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497920-F64B-F825-3124-42AB0FB03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1" t="21153" r="33360" b="31981"/>
          <a:stretch/>
        </p:blipFill>
        <p:spPr>
          <a:xfrm>
            <a:off x="6008662" y="1931670"/>
            <a:ext cx="5093678" cy="40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2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FB5FB-8F9F-2DAC-1749-6AE198D2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8580"/>
            <a:ext cx="5694045" cy="3360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DA9EE-98CB-4AEA-AA29-707C4483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2" y="68581"/>
            <a:ext cx="5694043" cy="3360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BBD38-4295-044E-4449-7EFE4D27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3684207"/>
            <a:ext cx="5535931" cy="3173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55367-17B8-637D-5FBE-69E6D84E2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2" y="3545922"/>
            <a:ext cx="5846445" cy="34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12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370</TotalTime>
  <Words>657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Inter</vt:lpstr>
      <vt:lpstr>Palatino Linotype</vt:lpstr>
      <vt:lpstr>Wingdings</vt:lpstr>
      <vt:lpstr>Gallery</vt:lpstr>
      <vt:lpstr>Study on survival rate of breast cancer patients</vt:lpstr>
      <vt:lpstr>introduction</vt:lpstr>
      <vt:lpstr>What is breast cancer treatments,stages </vt:lpstr>
      <vt:lpstr>Objective</vt:lpstr>
      <vt:lpstr>PowerPoint Presentation</vt:lpstr>
      <vt:lpstr>Data used</vt:lpstr>
      <vt:lpstr>Variable under study</vt:lpstr>
      <vt:lpstr>Method Used</vt:lpstr>
      <vt:lpstr>PowerPoint Presentation</vt:lpstr>
      <vt:lpstr>OUTPUT</vt:lpstr>
      <vt:lpstr>PowerPoint Presentation</vt:lpstr>
      <vt:lpstr>PowerPoint Presentation</vt:lpstr>
      <vt:lpstr>Result and 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 survival rate of breast cancer patients</dc:title>
  <dc:creator>Devika Divakaran</dc:creator>
  <cp:lastModifiedBy>Devika Divakaran</cp:lastModifiedBy>
  <cp:revision>13</cp:revision>
  <dcterms:created xsi:type="dcterms:W3CDTF">2023-04-17T07:26:12Z</dcterms:created>
  <dcterms:modified xsi:type="dcterms:W3CDTF">2023-04-24T09:20:39Z</dcterms:modified>
</cp:coreProperties>
</file>