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67" r:id="rId3"/>
    <p:sldId id="257" r:id="rId4"/>
    <p:sldId id="258" r:id="rId5"/>
    <p:sldId id="261" r:id="rId6"/>
    <p:sldId id="268" r:id="rId7"/>
    <p:sldId id="269" r:id="rId8"/>
    <p:sldId id="263" r:id="rId9"/>
    <p:sldId id="260" r:id="rId10"/>
    <p:sldId id="264" r:id="rId11"/>
    <p:sldId id="265" r:id="rId12"/>
    <p:sldId id="270" r:id="rId13"/>
    <p:sldId id="266" r:id="rId14"/>
  </p:sldIdLst>
  <p:sldSz cx="18288000" cy="10287000"/>
  <p:notesSz cx="6858000" cy="9144000"/>
  <p:embeddedFontLst>
    <p:embeddedFont>
      <p:font typeface="Berkshire Swash" panose="020B0604020202020204" charset="0"/>
      <p:regular r:id="rId15"/>
    </p:embeddedFont>
    <p:embeddedFont>
      <p:font typeface="Lora" pitchFamily="2" charset="0"/>
      <p:regular r:id="rId16"/>
      <p:bold r:id="rId17"/>
      <p:italic r:id="rId18"/>
      <p:boldItalic r:id="rId19"/>
    </p:embeddedFont>
    <p:embeddedFont>
      <p:font typeface="Lora Bold" charset="0"/>
      <p:regular r:id="rId20"/>
    </p:embeddedFont>
    <p:embeddedFont>
      <p:font typeface="Times New Roman Bold" panose="02020803070505020304" pitchFamily="18" charset="0"/>
      <p:regular r:id="rId21"/>
      <p:bold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5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8.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1/5/2025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1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1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2.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2.jp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1.jp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5.jpe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4.jpe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3.jp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5" Type="http://schemas.openxmlformats.org/officeDocument/2006/relationships/image" Target="../media/image4.svg"/><Relationship Id="rId10" Type="http://schemas.openxmlformats.org/officeDocument/2006/relationships/image" Target="../media/image10.png"/><Relationship Id="rId4" Type="http://schemas.openxmlformats.org/officeDocument/2006/relationships/image" Target="../media/image3.png"/><Relationship Id="rId9" Type="http://schemas.openxmlformats.org/officeDocument/2006/relationships/image" Target="../media/image8.sv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svg"/><Relationship Id="rId10" Type="http://schemas.openxmlformats.org/officeDocument/2006/relationships/image" Target="../media/image16.jpeg"/><Relationship Id="rId4" Type="http://schemas.openxmlformats.org/officeDocument/2006/relationships/image" Target="../media/image3.png"/><Relationship Id="rId9" Type="http://schemas.openxmlformats.org/officeDocument/2006/relationships/image" Target="../media/image8.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5656597" y="-82091"/>
            <a:ext cx="2900936" cy="5823047"/>
          </a:xfrm>
          <a:custGeom>
            <a:avLst/>
            <a:gdLst/>
            <a:ahLst/>
            <a:cxnLst/>
            <a:rect l="l" t="t" r="r" b="b"/>
            <a:pathLst>
              <a:path w="2900936" h="5823047">
                <a:moveTo>
                  <a:pt x="0" y="5823047"/>
                </a:moveTo>
                <a:lnTo>
                  <a:pt x="2900936" y="5823047"/>
                </a:lnTo>
                <a:lnTo>
                  <a:pt x="2900936" y="0"/>
                </a:lnTo>
                <a:lnTo>
                  <a:pt x="0" y="0"/>
                </a:lnTo>
                <a:lnTo>
                  <a:pt x="0" y="582304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0" y="4463953"/>
            <a:ext cx="2900936" cy="5823047"/>
          </a:xfrm>
          <a:custGeom>
            <a:avLst/>
            <a:gdLst/>
            <a:ahLst/>
            <a:cxnLst/>
            <a:rect l="l" t="t" r="r" b="b"/>
            <a:pathLst>
              <a:path w="2900936" h="5823047">
                <a:moveTo>
                  <a:pt x="2900936" y="0"/>
                </a:moveTo>
                <a:lnTo>
                  <a:pt x="0" y="0"/>
                </a:lnTo>
                <a:lnTo>
                  <a:pt x="0" y="5823047"/>
                </a:lnTo>
                <a:lnTo>
                  <a:pt x="2900936" y="5823047"/>
                </a:lnTo>
                <a:lnTo>
                  <a:pt x="290093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549533" y="6976757"/>
            <a:ext cx="3738467" cy="3310243"/>
          </a:xfrm>
          <a:custGeom>
            <a:avLst/>
            <a:gdLst/>
            <a:ahLst/>
            <a:cxnLst/>
            <a:rect l="l" t="t" r="r" b="b"/>
            <a:pathLst>
              <a:path w="3738467" h="3310243">
                <a:moveTo>
                  <a:pt x="0" y="0"/>
                </a:moveTo>
                <a:lnTo>
                  <a:pt x="3738467" y="0"/>
                </a:lnTo>
                <a:lnTo>
                  <a:pt x="3738467" y="3310243"/>
                </a:lnTo>
                <a:lnTo>
                  <a:pt x="0" y="33102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4357592" cy="3858450"/>
          </a:xfrm>
          <a:custGeom>
            <a:avLst/>
            <a:gdLst/>
            <a:ahLst/>
            <a:cxnLst/>
            <a:rect l="l" t="t" r="r" b="b"/>
            <a:pathLst>
              <a:path w="4357592" h="3858450">
                <a:moveTo>
                  <a:pt x="0" y="0"/>
                </a:moveTo>
                <a:lnTo>
                  <a:pt x="4357592" y="0"/>
                </a:lnTo>
                <a:lnTo>
                  <a:pt x="4357592" y="3858450"/>
                </a:lnTo>
                <a:lnTo>
                  <a:pt x="0" y="38584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561551" y="6745102"/>
            <a:ext cx="1661135" cy="5503762"/>
          </a:xfrm>
          <a:custGeom>
            <a:avLst/>
            <a:gdLst/>
            <a:ahLst/>
            <a:cxnLst/>
            <a:rect l="l" t="t" r="r" b="b"/>
            <a:pathLst>
              <a:path w="1661135" h="5503762">
                <a:moveTo>
                  <a:pt x="1661136" y="0"/>
                </a:moveTo>
                <a:lnTo>
                  <a:pt x="0" y="0"/>
                </a:lnTo>
                <a:lnTo>
                  <a:pt x="0" y="5503761"/>
                </a:lnTo>
                <a:lnTo>
                  <a:pt x="1661136" y="5503761"/>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0" name="Freeform 10"/>
          <p:cNvSpPr/>
          <p:nvPr/>
        </p:nvSpPr>
        <p:spPr>
          <a:xfrm>
            <a:off x="303850" y="536940"/>
            <a:ext cx="1953204" cy="1310194"/>
          </a:xfrm>
          <a:custGeom>
            <a:avLst/>
            <a:gdLst/>
            <a:ahLst/>
            <a:cxnLst/>
            <a:rect l="l" t="t" r="r" b="b"/>
            <a:pathLst>
              <a:path w="1953204" h="1310194">
                <a:moveTo>
                  <a:pt x="0" y="0"/>
                </a:moveTo>
                <a:lnTo>
                  <a:pt x="1953204" y="0"/>
                </a:lnTo>
                <a:lnTo>
                  <a:pt x="1953204" y="1310194"/>
                </a:lnTo>
                <a:lnTo>
                  <a:pt x="0" y="1310194"/>
                </a:lnTo>
                <a:lnTo>
                  <a:pt x="0" y="0"/>
                </a:lnTo>
                <a:close/>
              </a:path>
            </a:pathLst>
          </a:custGeom>
          <a:blipFill>
            <a:blip r:embed="rId10"/>
            <a:stretch>
              <a:fillRect/>
            </a:stretch>
          </a:blipFill>
        </p:spPr>
      </p:sp>
      <p:sp>
        <p:nvSpPr>
          <p:cNvPr id="11" name="TextBox 11"/>
          <p:cNvSpPr txBox="1"/>
          <p:nvPr/>
        </p:nvSpPr>
        <p:spPr>
          <a:xfrm>
            <a:off x="895080" y="4123997"/>
            <a:ext cx="15810400" cy="4658754"/>
          </a:xfrm>
          <a:prstGeom prst="rect">
            <a:avLst/>
          </a:prstGeom>
        </p:spPr>
        <p:txBody>
          <a:bodyPr lIns="0" tIns="0" rIns="0" bIns="0" rtlCol="0" anchor="t">
            <a:spAutoFit/>
          </a:bodyPr>
          <a:lstStyle/>
          <a:p>
            <a:pPr algn="ctr">
              <a:lnSpc>
                <a:spcPts val="12545"/>
              </a:lnSpc>
            </a:pPr>
            <a:r>
              <a:rPr lang="en-US" sz="8961" dirty="0">
                <a:solidFill>
                  <a:srgbClr val="000000"/>
                </a:solidFill>
                <a:latin typeface="Berkshire Swash"/>
                <a:ea typeface="Berkshire Swash"/>
                <a:cs typeface="Berkshire Swash"/>
                <a:sym typeface="Berkshire Swash"/>
              </a:rPr>
              <a:t>Real-Time Cyber Threat Detection on Telegram</a:t>
            </a:r>
          </a:p>
          <a:p>
            <a:pPr algn="ctr">
              <a:lnSpc>
                <a:spcPts val="12545"/>
              </a:lnSpc>
            </a:pPr>
            <a:endParaRPr lang="en-US" sz="8961" dirty="0">
              <a:solidFill>
                <a:srgbClr val="000000"/>
              </a:solidFill>
              <a:latin typeface="Berkshire Swash"/>
              <a:ea typeface="Berkshire Swash"/>
              <a:cs typeface="Berkshire Swash"/>
              <a:sym typeface="Berkshire Swash"/>
            </a:endParaRPr>
          </a:p>
        </p:txBody>
      </p:sp>
      <p:sp>
        <p:nvSpPr>
          <p:cNvPr id="12" name="TextBox 12"/>
          <p:cNvSpPr txBox="1"/>
          <p:nvPr/>
        </p:nvSpPr>
        <p:spPr>
          <a:xfrm>
            <a:off x="2120765" y="1439617"/>
            <a:ext cx="14298001" cy="2684380"/>
          </a:xfrm>
          <a:prstGeom prst="rect">
            <a:avLst/>
          </a:prstGeom>
        </p:spPr>
        <p:txBody>
          <a:bodyPr lIns="0" tIns="0" rIns="0" bIns="0" rtlCol="0" anchor="t">
            <a:spAutoFit/>
          </a:bodyPr>
          <a:lstStyle/>
          <a:p>
            <a:pPr algn="ctr">
              <a:lnSpc>
                <a:spcPts val="7163"/>
              </a:lnSpc>
            </a:pPr>
            <a:r>
              <a:rPr lang="en-US" sz="5116">
                <a:solidFill>
                  <a:srgbClr val="000000"/>
                </a:solidFill>
                <a:latin typeface="Berkshire Swash"/>
                <a:ea typeface="Berkshire Swash"/>
                <a:cs typeface="Berkshire Swash"/>
                <a:sym typeface="Berkshire Swash"/>
              </a:rPr>
              <a:t>Shri Vishnu Engineering College For Women</a:t>
            </a:r>
          </a:p>
          <a:p>
            <a:pPr algn="ctr">
              <a:lnSpc>
                <a:spcPts val="7163"/>
              </a:lnSpc>
            </a:pPr>
            <a:r>
              <a:rPr lang="en-US" sz="5116">
                <a:solidFill>
                  <a:srgbClr val="000000"/>
                </a:solidFill>
                <a:latin typeface="Berkshire Swash"/>
                <a:ea typeface="Berkshire Swash"/>
                <a:cs typeface="Berkshire Swash"/>
                <a:sym typeface="Berkshire Swash"/>
              </a:rPr>
              <a:t>(Autonomous)</a:t>
            </a:r>
          </a:p>
          <a:p>
            <a:pPr algn="ctr">
              <a:lnSpc>
                <a:spcPts val="7163"/>
              </a:lnSpc>
              <a:spcBef>
                <a:spcPct val="0"/>
              </a:spcBef>
            </a:pPr>
            <a:endParaRPr lang="en-US" sz="5116">
              <a:solidFill>
                <a:srgbClr val="000000"/>
              </a:solidFill>
              <a:latin typeface="Berkshire Swash"/>
              <a:ea typeface="Berkshire Swash"/>
              <a:cs typeface="Berkshire Swash"/>
              <a:sym typeface="Berkshire Swash"/>
            </a:endParaRPr>
          </a:p>
        </p:txBody>
      </p:sp>
      <p:sp>
        <p:nvSpPr>
          <p:cNvPr id="13" name="TextBox 13"/>
          <p:cNvSpPr txBox="1"/>
          <p:nvPr/>
        </p:nvSpPr>
        <p:spPr>
          <a:xfrm>
            <a:off x="5664467" y="3250638"/>
            <a:ext cx="7210597" cy="994292"/>
          </a:xfrm>
          <a:prstGeom prst="rect">
            <a:avLst/>
          </a:prstGeom>
        </p:spPr>
        <p:txBody>
          <a:bodyPr lIns="0" tIns="0" rIns="0" bIns="0" rtlCol="0" anchor="t">
            <a:spAutoFit/>
          </a:bodyPr>
          <a:lstStyle/>
          <a:p>
            <a:pPr algn="ctr">
              <a:lnSpc>
                <a:spcPts val="3989"/>
              </a:lnSpc>
            </a:pPr>
            <a:r>
              <a:rPr lang="en-US" sz="2849">
                <a:solidFill>
                  <a:srgbClr val="000000"/>
                </a:solidFill>
                <a:latin typeface="Berkshire Swash"/>
                <a:ea typeface="Berkshire Swash"/>
                <a:cs typeface="Berkshire Swash"/>
                <a:sym typeface="Berkshire Swash"/>
              </a:rPr>
              <a:t>Department Of Computer Science Engineering </a:t>
            </a:r>
          </a:p>
          <a:p>
            <a:pPr algn="ctr">
              <a:lnSpc>
                <a:spcPts val="3989"/>
              </a:lnSpc>
              <a:spcBef>
                <a:spcPct val="0"/>
              </a:spcBef>
            </a:pPr>
            <a:endParaRPr lang="en-US" sz="2849">
              <a:solidFill>
                <a:srgbClr val="000000"/>
              </a:solidFill>
              <a:latin typeface="Berkshire Swash"/>
              <a:ea typeface="Berkshire Swash"/>
              <a:cs typeface="Berkshire Swash"/>
              <a:sym typeface="Berkshire Swash"/>
            </a:endParaRPr>
          </a:p>
        </p:txBody>
      </p:sp>
      <p:sp>
        <p:nvSpPr>
          <p:cNvPr id="14" name="TextBox 14"/>
          <p:cNvSpPr txBox="1"/>
          <p:nvPr/>
        </p:nvSpPr>
        <p:spPr>
          <a:xfrm>
            <a:off x="15384054" y="7307417"/>
            <a:ext cx="2069425" cy="3014381"/>
          </a:xfrm>
          <a:prstGeom prst="rect">
            <a:avLst/>
          </a:prstGeom>
        </p:spPr>
        <p:txBody>
          <a:bodyPr lIns="0" tIns="0" rIns="0" bIns="0" rtlCol="0" anchor="t">
            <a:spAutoFit/>
          </a:bodyPr>
          <a:lstStyle/>
          <a:p>
            <a:pPr algn="ctr">
              <a:lnSpc>
                <a:spcPts val="3953"/>
              </a:lnSpc>
            </a:pPr>
            <a:r>
              <a:rPr lang="en-US" sz="2823" b="1">
                <a:solidFill>
                  <a:srgbClr val="000000"/>
                </a:solidFill>
                <a:latin typeface="Times New Roman Bold"/>
                <a:ea typeface="Times New Roman Bold"/>
                <a:cs typeface="Times New Roman Bold"/>
                <a:sym typeface="Times New Roman Bold"/>
              </a:rPr>
              <a:t>Presented By:</a:t>
            </a:r>
          </a:p>
          <a:p>
            <a:pPr algn="ctr">
              <a:lnSpc>
                <a:spcPts val="3953"/>
              </a:lnSpc>
            </a:pPr>
            <a:r>
              <a:rPr lang="en-US" sz="2823" b="1">
                <a:solidFill>
                  <a:srgbClr val="000000"/>
                </a:solidFill>
                <a:latin typeface="Times New Roman Bold"/>
                <a:ea typeface="Times New Roman Bold"/>
                <a:cs typeface="Times New Roman Bold"/>
                <a:sym typeface="Times New Roman Bold"/>
              </a:rPr>
              <a:t>22B01A0573</a:t>
            </a:r>
          </a:p>
          <a:p>
            <a:pPr algn="ctr">
              <a:lnSpc>
                <a:spcPts val="3953"/>
              </a:lnSpc>
            </a:pPr>
            <a:r>
              <a:rPr lang="en-US" sz="2823" b="1">
                <a:solidFill>
                  <a:srgbClr val="000000"/>
                </a:solidFill>
                <a:latin typeface="Times New Roman Bold"/>
                <a:ea typeface="Times New Roman Bold"/>
                <a:cs typeface="Times New Roman Bold"/>
                <a:sym typeface="Times New Roman Bold"/>
              </a:rPr>
              <a:t>22B01A0586</a:t>
            </a:r>
          </a:p>
          <a:p>
            <a:pPr algn="ctr">
              <a:lnSpc>
                <a:spcPts val="3953"/>
              </a:lnSpc>
            </a:pPr>
            <a:r>
              <a:rPr lang="en-US" sz="2823" b="1">
                <a:solidFill>
                  <a:srgbClr val="000000"/>
                </a:solidFill>
                <a:latin typeface="Times New Roman Bold"/>
                <a:ea typeface="Times New Roman Bold"/>
                <a:cs typeface="Times New Roman Bold"/>
                <a:sym typeface="Times New Roman Bold"/>
              </a:rPr>
              <a:t>22B01A05B3</a:t>
            </a:r>
          </a:p>
          <a:p>
            <a:pPr algn="ctr">
              <a:lnSpc>
                <a:spcPts val="3953"/>
              </a:lnSpc>
            </a:pPr>
            <a:r>
              <a:rPr lang="en-US" sz="2823" b="1">
                <a:solidFill>
                  <a:srgbClr val="000000"/>
                </a:solidFill>
                <a:latin typeface="Times New Roman Bold"/>
                <a:ea typeface="Times New Roman Bold"/>
                <a:cs typeface="Times New Roman Bold"/>
                <a:sym typeface="Times New Roman Bold"/>
              </a:rPr>
              <a:t>23B05A0511</a:t>
            </a:r>
          </a:p>
          <a:p>
            <a:pPr algn="ctr">
              <a:lnSpc>
                <a:spcPts val="3953"/>
              </a:lnSpc>
              <a:spcBef>
                <a:spcPct val="0"/>
              </a:spcBef>
            </a:pPr>
            <a:endParaRPr lang="en-US" sz="2823" b="1">
              <a:solidFill>
                <a:srgbClr val="000000"/>
              </a:solidFill>
              <a:latin typeface="Times New Roman Bold"/>
              <a:ea typeface="Times New Roman Bold"/>
              <a:cs typeface="Times New Roman Bold"/>
              <a:sym typeface="Times New Roman Bold"/>
            </a:endParaRPr>
          </a:p>
        </p:txBody>
      </p:sp>
      <p:sp>
        <p:nvSpPr>
          <p:cNvPr id="15" name="TextBox 15"/>
          <p:cNvSpPr txBox="1"/>
          <p:nvPr/>
        </p:nvSpPr>
        <p:spPr>
          <a:xfrm>
            <a:off x="-120594" y="8511536"/>
            <a:ext cx="3142124" cy="1445903"/>
          </a:xfrm>
          <a:prstGeom prst="rect">
            <a:avLst/>
          </a:prstGeom>
        </p:spPr>
        <p:txBody>
          <a:bodyPr lIns="0" tIns="0" rIns="0" bIns="0" rtlCol="0" anchor="t">
            <a:spAutoFit/>
          </a:bodyPr>
          <a:lstStyle/>
          <a:p>
            <a:pPr algn="ctr">
              <a:lnSpc>
                <a:spcPts val="3868"/>
              </a:lnSpc>
            </a:pPr>
            <a:r>
              <a:rPr lang="en-US" sz="2763">
                <a:solidFill>
                  <a:srgbClr val="000000"/>
                </a:solidFill>
                <a:latin typeface="Berkshire Swash"/>
                <a:ea typeface="Berkshire Swash"/>
                <a:cs typeface="Berkshire Swash"/>
                <a:sym typeface="Berkshire Swash"/>
              </a:rPr>
              <a:t>Guided By:</a:t>
            </a:r>
          </a:p>
          <a:p>
            <a:pPr algn="ctr">
              <a:lnSpc>
                <a:spcPts val="3868"/>
              </a:lnSpc>
            </a:pPr>
            <a:r>
              <a:rPr lang="en-US" sz="2763">
                <a:solidFill>
                  <a:srgbClr val="000000"/>
                </a:solidFill>
                <a:latin typeface="Berkshire Swash"/>
                <a:ea typeface="Berkshire Swash"/>
                <a:cs typeface="Berkshire Swash"/>
                <a:sym typeface="Berkshire Swash"/>
              </a:rPr>
              <a:t>Mr. P.Naga Raju</a:t>
            </a:r>
          </a:p>
          <a:p>
            <a:pPr algn="ctr">
              <a:lnSpc>
                <a:spcPts val="3868"/>
              </a:lnSpc>
              <a:spcBef>
                <a:spcPct val="0"/>
              </a:spcBef>
            </a:pPr>
            <a:endParaRPr lang="en-US" sz="2763">
              <a:solidFill>
                <a:srgbClr val="000000"/>
              </a:solidFill>
              <a:latin typeface="Berkshire Swash"/>
              <a:ea typeface="Berkshire Swash"/>
              <a:cs typeface="Berkshire Swash"/>
              <a:sym typeface="Berkshire Swash"/>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82091"/>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1921892" y="1732834"/>
            <a:ext cx="8134168" cy="2178779"/>
          </a:xfrm>
          <a:prstGeom prst="rect">
            <a:avLst/>
          </a:prstGeom>
        </p:spPr>
        <p:txBody>
          <a:bodyPr lIns="0" tIns="0" rIns="0" bIns="0" rtlCol="0" anchor="t">
            <a:spAutoFit/>
          </a:bodyPr>
          <a:lstStyle/>
          <a:p>
            <a:pPr algn="ctr">
              <a:lnSpc>
                <a:spcPts val="8883"/>
              </a:lnSpc>
            </a:pPr>
            <a:r>
              <a:rPr lang="en-US" sz="6345">
                <a:solidFill>
                  <a:srgbClr val="000000"/>
                </a:solidFill>
                <a:latin typeface="Berkshire Swash"/>
                <a:ea typeface="Berkshire Swash"/>
                <a:cs typeface="Berkshire Swash"/>
                <a:sym typeface="Berkshire Swash"/>
              </a:rPr>
              <a:t>PROPOSED WORK</a:t>
            </a:r>
          </a:p>
          <a:p>
            <a:pPr algn="ctr">
              <a:lnSpc>
                <a:spcPts val="8883"/>
              </a:lnSpc>
            </a:pPr>
            <a:endParaRPr lang="en-US" sz="6345">
              <a:solidFill>
                <a:srgbClr val="000000"/>
              </a:solidFill>
              <a:latin typeface="Berkshire Swash"/>
              <a:ea typeface="Berkshire Swash"/>
              <a:cs typeface="Berkshire Swash"/>
              <a:sym typeface="Berkshire Swash"/>
            </a:endParaRPr>
          </a:p>
        </p:txBody>
      </p:sp>
      <p:sp>
        <p:nvSpPr>
          <p:cNvPr id="10" name="TextBox 10"/>
          <p:cNvSpPr txBox="1"/>
          <p:nvPr/>
        </p:nvSpPr>
        <p:spPr>
          <a:xfrm>
            <a:off x="2683910" y="3371336"/>
            <a:ext cx="13588666" cy="5260542"/>
          </a:xfrm>
          <a:prstGeom prst="rect">
            <a:avLst/>
          </a:prstGeom>
        </p:spPr>
        <p:txBody>
          <a:bodyPr lIns="0" tIns="0" rIns="0" bIns="0" rtlCol="0" anchor="t">
            <a:spAutoFit/>
          </a:bodyPr>
          <a:lstStyle/>
          <a:p>
            <a:pPr algn="l">
              <a:lnSpc>
                <a:spcPts val="4197"/>
              </a:lnSpc>
            </a:pPr>
            <a:r>
              <a:rPr lang="en-US" sz="2998" b="1">
                <a:solidFill>
                  <a:srgbClr val="000000"/>
                </a:solidFill>
                <a:latin typeface="Lora Bold"/>
                <a:ea typeface="Lora Bold"/>
                <a:cs typeface="Lora Bold"/>
                <a:sym typeface="Lora Bold"/>
              </a:rPr>
              <a:t>1.Specific Focus on Financial Scams</a:t>
            </a:r>
          </a:p>
          <a:p>
            <a:pPr marL="647383" lvl="1" indent="-323692" algn="l">
              <a:lnSpc>
                <a:spcPts val="4197"/>
              </a:lnSpc>
              <a:buFont typeface="Arial"/>
              <a:buChar char="•"/>
            </a:pPr>
            <a:r>
              <a:rPr lang="en-US" sz="2998">
                <a:solidFill>
                  <a:srgbClr val="000000"/>
                </a:solidFill>
                <a:latin typeface="Lora"/>
                <a:ea typeface="Lora"/>
                <a:cs typeface="Lora"/>
                <a:sym typeface="Lora"/>
              </a:rPr>
              <a:t>Existing tools focus on general threats like malware or illegal trading.</a:t>
            </a:r>
          </a:p>
          <a:p>
            <a:pPr marL="647383" lvl="1" indent="-323692" algn="l">
              <a:lnSpc>
                <a:spcPts val="4197"/>
              </a:lnSpc>
              <a:buFont typeface="Arial"/>
              <a:buChar char="•"/>
            </a:pPr>
            <a:r>
              <a:rPr lang="en-US" sz="2998">
                <a:solidFill>
                  <a:srgbClr val="000000"/>
                </a:solidFill>
                <a:latin typeface="Lora"/>
                <a:ea typeface="Lora"/>
                <a:cs typeface="Lora"/>
                <a:sym typeface="Lora"/>
              </a:rPr>
              <a:t>Your project specifically targets scams like fake money offers, phishing for bank details, and fake government alerts.</a:t>
            </a:r>
          </a:p>
          <a:p>
            <a:pPr algn="l">
              <a:lnSpc>
                <a:spcPts val="4197"/>
              </a:lnSpc>
            </a:pPr>
            <a:endParaRPr lang="en-US" sz="2998">
              <a:solidFill>
                <a:srgbClr val="000000"/>
              </a:solidFill>
              <a:latin typeface="Lora"/>
              <a:ea typeface="Lora"/>
              <a:cs typeface="Lora"/>
              <a:sym typeface="Lora"/>
            </a:endParaRPr>
          </a:p>
          <a:p>
            <a:pPr algn="l">
              <a:lnSpc>
                <a:spcPts val="4197"/>
              </a:lnSpc>
            </a:pPr>
            <a:r>
              <a:rPr lang="en-US" sz="2998" b="1">
                <a:solidFill>
                  <a:srgbClr val="000000"/>
                </a:solidFill>
                <a:latin typeface="Lora Bold"/>
                <a:ea typeface="Lora Bold"/>
                <a:cs typeface="Lora Bold"/>
                <a:sym typeface="Lora Bold"/>
              </a:rPr>
              <a:t>2.Machine Learning for Better Detection</a:t>
            </a:r>
          </a:p>
          <a:p>
            <a:pPr marL="647383" lvl="1" indent="-323692" algn="l">
              <a:lnSpc>
                <a:spcPts val="4197"/>
              </a:lnSpc>
              <a:buFont typeface="Arial"/>
              <a:buChar char="•"/>
            </a:pPr>
            <a:r>
              <a:rPr lang="en-US" sz="2998">
                <a:solidFill>
                  <a:srgbClr val="000000"/>
                </a:solidFill>
                <a:latin typeface="Lora"/>
                <a:ea typeface="Lora"/>
                <a:cs typeface="Lora"/>
                <a:sym typeface="Lora"/>
              </a:rPr>
              <a:t>Most systems rely on fixed rules, which miss new or modified scams.</a:t>
            </a:r>
          </a:p>
          <a:p>
            <a:pPr marL="647383" lvl="1" indent="-323692" algn="l">
              <a:lnSpc>
                <a:spcPts val="4197"/>
              </a:lnSpc>
              <a:buFont typeface="Arial"/>
              <a:buChar char="•"/>
            </a:pPr>
            <a:r>
              <a:rPr lang="en-US" sz="2998">
                <a:solidFill>
                  <a:srgbClr val="000000"/>
                </a:solidFill>
                <a:latin typeface="Lora"/>
                <a:ea typeface="Lora"/>
                <a:cs typeface="Lora"/>
                <a:sym typeface="Lora"/>
              </a:rPr>
              <a:t>Your project uses machine learning to adapt and detect evolving scam patterns.</a:t>
            </a:r>
          </a:p>
          <a:p>
            <a:pPr algn="l">
              <a:lnSpc>
                <a:spcPts val="4197"/>
              </a:lnSpc>
            </a:pPr>
            <a:endParaRPr lang="en-US" sz="2998">
              <a:solidFill>
                <a:srgbClr val="000000"/>
              </a:solidFill>
              <a:latin typeface="Lora"/>
              <a:ea typeface="Lora"/>
              <a:cs typeface="Lora"/>
              <a:sym typeface="Lora"/>
            </a:endParaRPr>
          </a:p>
        </p:txBody>
      </p:sp>
      <p:sp>
        <p:nvSpPr>
          <p:cNvPr id="11" name="Freeform 11"/>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95066" y="275024"/>
            <a:ext cx="1310553" cy="1193134"/>
          </a:xfrm>
          <a:custGeom>
            <a:avLst/>
            <a:gdLst/>
            <a:ahLst/>
            <a:cxnLst/>
            <a:rect l="l" t="t" r="r" b="b"/>
            <a:pathLst>
              <a:path w="1310553" h="1193134">
                <a:moveTo>
                  <a:pt x="0" y="0"/>
                </a:moveTo>
                <a:lnTo>
                  <a:pt x="1310553" y="0"/>
                </a:lnTo>
                <a:lnTo>
                  <a:pt x="1310553" y="1193134"/>
                </a:lnTo>
                <a:lnTo>
                  <a:pt x="0" y="1193134"/>
                </a:lnTo>
                <a:lnTo>
                  <a:pt x="0" y="0"/>
                </a:lnTo>
                <a:close/>
              </a:path>
            </a:pathLst>
          </a:custGeom>
          <a:blipFill>
            <a:blip r:embed="rId10"/>
            <a:stretch>
              <a:fillRect/>
            </a:stretch>
          </a:blipFill>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277126"/>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2115077" y="1901871"/>
            <a:ext cx="8134168" cy="2178779"/>
          </a:xfrm>
          <a:prstGeom prst="rect">
            <a:avLst/>
          </a:prstGeom>
        </p:spPr>
        <p:txBody>
          <a:bodyPr lIns="0" tIns="0" rIns="0" bIns="0" rtlCol="0" anchor="t">
            <a:spAutoFit/>
          </a:bodyPr>
          <a:lstStyle/>
          <a:p>
            <a:pPr algn="ctr">
              <a:lnSpc>
                <a:spcPts val="8883"/>
              </a:lnSpc>
            </a:pPr>
            <a:r>
              <a:rPr lang="en-US" sz="6345">
                <a:solidFill>
                  <a:srgbClr val="000000"/>
                </a:solidFill>
                <a:latin typeface="Berkshire Swash"/>
                <a:ea typeface="Berkshire Swash"/>
                <a:cs typeface="Berkshire Swash"/>
                <a:sym typeface="Berkshire Swash"/>
              </a:rPr>
              <a:t>PROPOSED WORK</a:t>
            </a:r>
          </a:p>
          <a:p>
            <a:pPr algn="ctr">
              <a:lnSpc>
                <a:spcPts val="8883"/>
              </a:lnSpc>
            </a:pPr>
            <a:endParaRPr lang="en-US" sz="6345">
              <a:solidFill>
                <a:srgbClr val="000000"/>
              </a:solidFill>
              <a:latin typeface="Berkshire Swash"/>
              <a:ea typeface="Berkshire Swash"/>
              <a:cs typeface="Berkshire Swash"/>
              <a:sym typeface="Berkshire Swash"/>
            </a:endParaRPr>
          </a:p>
        </p:txBody>
      </p:sp>
      <p:sp>
        <p:nvSpPr>
          <p:cNvPr id="10" name="TextBox 10"/>
          <p:cNvSpPr txBox="1"/>
          <p:nvPr/>
        </p:nvSpPr>
        <p:spPr>
          <a:xfrm>
            <a:off x="2852947" y="3371336"/>
            <a:ext cx="13588666" cy="5260542"/>
          </a:xfrm>
          <a:prstGeom prst="rect">
            <a:avLst/>
          </a:prstGeom>
        </p:spPr>
        <p:txBody>
          <a:bodyPr lIns="0" tIns="0" rIns="0" bIns="0" rtlCol="0" anchor="t">
            <a:spAutoFit/>
          </a:bodyPr>
          <a:lstStyle/>
          <a:p>
            <a:pPr algn="l">
              <a:lnSpc>
                <a:spcPts val="4197"/>
              </a:lnSpc>
            </a:pPr>
            <a:r>
              <a:rPr lang="en-US" sz="2998" b="1">
                <a:solidFill>
                  <a:srgbClr val="000000"/>
                </a:solidFill>
                <a:latin typeface="Lora Bold"/>
                <a:ea typeface="Lora Bold"/>
                <a:cs typeface="Lora Bold"/>
                <a:sym typeface="Lora Bold"/>
              </a:rPr>
              <a:t>3.Real-Time Alerts</a:t>
            </a:r>
          </a:p>
          <a:p>
            <a:pPr marL="647383" lvl="1" indent="-323692" algn="l">
              <a:lnSpc>
                <a:spcPts val="4197"/>
              </a:lnSpc>
              <a:buFont typeface="Arial"/>
              <a:buChar char="•"/>
            </a:pPr>
            <a:r>
              <a:rPr lang="en-US" sz="2998">
                <a:solidFill>
                  <a:srgbClr val="000000"/>
                </a:solidFill>
                <a:latin typeface="Lora"/>
                <a:ea typeface="Lora"/>
                <a:cs typeface="Lora"/>
                <a:sym typeface="Lora"/>
              </a:rPr>
              <a:t>Many solutions provide delayed reports.</a:t>
            </a:r>
          </a:p>
          <a:p>
            <a:pPr marL="647383" lvl="1" indent="-323692" algn="l">
              <a:lnSpc>
                <a:spcPts val="4197"/>
              </a:lnSpc>
              <a:buFont typeface="Arial"/>
              <a:buChar char="•"/>
            </a:pPr>
            <a:r>
              <a:rPr lang="en-US" sz="2998">
                <a:solidFill>
                  <a:srgbClr val="000000"/>
                </a:solidFill>
                <a:latin typeface="Lora"/>
                <a:ea typeface="Lora"/>
                <a:cs typeface="Lora"/>
                <a:sym typeface="Lora"/>
              </a:rPr>
              <a:t>Your project detects scams in real time and sends immediate alerts to reduce response time.</a:t>
            </a:r>
          </a:p>
          <a:p>
            <a:pPr algn="l">
              <a:lnSpc>
                <a:spcPts val="4197"/>
              </a:lnSpc>
            </a:pPr>
            <a:endParaRPr lang="en-US" sz="2998">
              <a:solidFill>
                <a:srgbClr val="000000"/>
              </a:solidFill>
              <a:latin typeface="Lora"/>
              <a:ea typeface="Lora"/>
              <a:cs typeface="Lora"/>
              <a:sym typeface="Lora"/>
            </a:endParaRPr>
          </a:p>
          <a:p>
            <a:pPr algn="l">
              <a:lnSpc>
                <a:spcPts val="4197"/>
              </a:lnSpc>
            </a:pPr>
            <a:r>
              <a:rPr lang="en-US" sz="2998" b="1">
                <a:solidFill>
                  <a:srgbClr val="000000"/>
                </a:solidFill>
                <a:latin typeface="Lora Bold"/>
                <a:ea typeface="Lora Bold"/>
                <a:cs typeface="Lora Bold"/>
                <a:sym typeface="Lora Bold"/>
              </a:rPr>
              <a:t>4.Customizable and Open for Everyone</a:t>
            </a:r>
          </a:p>
          <a:p>
            <a:pPr marL="647383" lvl="1" indent="-323692" algn="l">
              <a:lnSpc>
                <a:spcPts val="4197"/>
              </a:lnSpc>
              <a:buFont typeface="Arial"/>
              <a:buChar char="•"/>
            </a:pPr>
            <a:r>
              <a:rPr lang="en-US" sz="2998">
                <a:solidFill>
                  <a:srgbClr val="000000"/>
                </a:solidFill>
                <a:latin typeface="Lora"/>
                <a:ea typeface="Lora"/>
                <a:cs typeface="Lora"/>
                <a:sym typeface="Lora"/>
              </a:rPr>
              <a:t>Current tools are often proprietary and not widely accessible.</a:t>
            </a:r>
          </a:p>
          <a:p>
            <a:pPr marL="647383" lvl="1" indent="-323692" algn="l">
              <a:lnSpc>
                <a:spcPts val="4197"/>
              </a:lnSpc>
              <a:buFont typeface="Arial"/>
              <a:buChar char="•"/>
            </a:pPr>
            <a:r>
              <a:rPr lang="en-US" sz="2998">
                <a:solidFill>
                  <a:srgbClr val="000000"/>
                </a:solidFill>
                <a:latin typeface="Lora"/>
                <a:ea typeface="Lora"/>
                <a:cs typeface="Lora"/>
                <a:sym typeface="Lora"/>
              </a:rPr>
              <a:t>Your project is open-source and can be easily customized by individuals or organizations.</a:t>
            </a:r>
          </a:p>
          <a:p>
            <a:pPr algn="l">
              <a:lnSpc>
                <a:spcPts val="4197"/>
              </a:lnSpc>
            </a:pPr>
            <a:endParaRPr lang="en-US" sz="2998">
              <a:solidFill>
                <a:srgbClr val="000000"/>
              </a:solidFill>
              <a:latin typeface="Lora"/>
              <a:ea typeface="Lora"/>
              <a:cs typeface="Lora"/>
              <a:sym typeface="Lora"/>
            </a:endParaRPr>
          </a:p>
        </p:txBody>
      </p:sp>
      <p:sp>
        <p:nvSpPr>
          <p:cNvPr id="11" name="Freeform 11"/>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65287" y="242645"/>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6E6A502-BC90-06FB-1C23-1D337EC9B85E}"/>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A3DD366-C25A-1294-E88E-217FDEA86AA9}"/>
              </a:ext>
            </a:extLst>
          </p:cNvPr>
          <p:cNvSpPr/>
          <p:nvPr/>
        </p:nvSpPr>
        <p:spPr>
          <a:xfrm flipV="1">
            <a:off x="16003042" y="-277126"/>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D97C8CB8-0652-B279-5A5C-524E16F0CF5E}"/>
              </a:ext>
            </a:extLst>
          </p:cNvPr>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4399CA1D-0BE8-61EC-BBA3-BD07019D90B8}"/>
              </a:ext>
            </a:extLst>
          </p:cNvPr>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FF2B5EF4-FFF2-40B4-BE49-F238E27FC236}">
                <a16:creationId xmlns:a16="http://schemas.microsoft.com/office/drawing/2014/main" id="{DA636A28-55A1-3EE7-C837-4160213E4849}"/>
              </a:ext>
            </a:extLst>
          </p:cNvPr>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7E3331CB-8A1E-D6F1-5B99-BC535D0769AE}"/>
              </a:ext>
            </a:extLst>
          </p:cNvPr>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B3090FAC-AB3B-9DE7-D370-8F91376987ED}"/>
              </a:ext>
            </a:extLst>
          </p:cNvPr>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736B4EA7-0489-F5DF-BEDE-8362AD482A4B}"/>
              </a:ext>
            </a:extLst>
          </p:cNvPr>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a:extLst>
              <a:ext uri="{FF2B5EF4-FFF2-40B4-BE49-F238E27FC236}">
                <a16:creationId xmlns:a16="http://schemas.microsoft.com/office/drawing/2014/main" id="{F49C8100-90B1-8AAC-A534-05EC84C60326}"/>
              </a:ext>
            </a:extLst>
          </p:cNvPr>
          <p:cNvSpPr txBox="1"/>
          <p:nvPr/>
        </p:nvSpPr>
        <p:spPr>
          <a:xfrm>
            <a:off x="119275" y="1355395"/>
            <a:ext cx="8134168" cy="1062086"/>
          </a:xfrm>
          <a:prstGeom prst="rect">
            <a:avLst/>
          </a:prstGeom>
        </p:spPr>
        <p:txBody>
          <a:bodyPr lIns="0" tIns="0" rIns="0" bIns="0" rtlCol="0" anchor="t">
            <a:spAutoFit/>
          </a:bodyPr>
          <a:lstStyle/>
          <a:p>
            <a:pPr algn="ctr">
              <a:lnSpc>
                <a:spcPts val="8883"/>
              </a:lnSpc>
            </a:pPr>
            <a:r>
              <a:rPr lang="en-US" sz="6345" dirty="0">
                <a:solidFill>
                  <a:srgbClr val="000000"/>
                </a:solidFill>
                <a:latin typeface="Berkshire Swash"/>
                <a:ea typeface="Berkshire Swash"/>
                <a:cs typeface="Berkshire Swash"/>
                <a:sym typeface="Berkshire Swash"/>
              </a:rPr>
              <a:t>References</a:t>
            </a:r>
          </a:p>
        </p:txBody>
      </p:sp>
      <p:sp>
        <p:nvSpPr>
          <p:cNvPr id="10" name="TextBox 10">
            <a:extLst>
              <a:ext uri="{FF2B5EF4-FFF2-40B4-BE49-F238E27FC236}">
                <a16:creationId xmlns:a16="http://schemas.microsoft.com/office/drawing/2014/main" id="{B20786D6-7B30-30AE-D5E7-E6F5DA543E35}"/>
              </a:ext>
            </a:extLst>
          </p:cNvPr>
          <p:cNvSpPr txBox="1"/>
          <p:nvPr/>
        </p:nvSpPr>
        <p:spPr>
          <a:xfrm>
            <a:off x="2197914" y="2584224"/>
            <a:ext cx="13588666" cy="6412012"/>
          </a:xfrm>
          <a:prstGeom prst="rect">
            <a:avLst/>
          </a:prstGeom>
        </p:spPr>
        <p:txBody>
          <a:bodyPr lIns="0" tIns="0" rIns="0" bIns="0" rtlCol="0" anchor="t">
            <a:spAutoFit/>
          </a:bodyPr>
          <a:lstStyle/>
          <a:p>
            <a:pPr algn="l"/>
            <a:endParaRPr lang="en-US" sz="3200" dirty="0">
              <a:solidFill>
                <a:srgbClr val="000000"/>
              </a:solidFill>
              <a:latin typeface="Calibri" panose="020F0502020204030204" pitchFamily="34" charset="0"/>
            </a:endParaRPr>
          </a:p>
          <a:p>
            <a:pPr marL="457200" indent="-457200" algn="l">
              <a:buFont typeface="Arial" panose="020B0604020202020204" pitchFamily="34" charset="0"/>
              <a:buChar char="•"/>
            </a:pPr>
            <a:r>
              <a:rPr lang="en-US" sz="3200" b="0" i="0" dirty="0" err="1">
                <a:solidFill>
                  <a:srgbClr val="000000"/>
                </a:solidFill>
                <a:effectLst/>
                <a:latin typeface="Calibri" panose="020F0502020204030204" pitchFamily="34" charset="0"/>
              </a:rPr>
              <a:t>Alansari</a:t>
            </a:r>
            <a:r>
              <a:rPr lang="en-US" sz="3200" b="0" i="0" dirty="0">
                <a:solidFill>
                  <a:srgbClr val="000000"/>
                </a:solidFill>
                <a:effectLst/>
                <a:latin typeface="Calibri" panose="020F0502020204030204" pitchFamily="34" charset="0"/>
              </a:rPr>
              <a:t>, M.M.H., </a:t>
            </a:r>
            <a:r>
              <a:rPr lang="en-US" sz="3200" b="0" i="0" dirty="0" err="1">
                <a:solidFill>
                  <a:srgbClr val="000000"/>
                </a:solidFill>
                <a:effectLst/>
                <a:latin typeface="Calibri" panose="020F0502020204030204" pitchFamily="34" charset="0"/>
              </a:rPr>
              <a:t>Aljazzaf</a:t>
            </a:r>
            <a:r>
              <a:rPr lang="en-US" sz="3200" b="0" i="0" dirty="0">
                <a:solidFill>
                  <a:srgbClr val="000000"/>
                </a:solidFill>
                <a:effectLst/>
                <a:latin typeface="Calibri" panose="020F0502020204030204" pitchFamily="34" charset="0"/>
              </a:rPr>
              <a:t>, Z.M. and Sarfraz, M. (2019). On Cyber Crimes and Cyber Security. </a:t>
            </a:r>
            <a:r>
              <a:rPr lang="en-US" sz="3200" b="0" i="1" dirty="0">
                <a:solidFill>
                  <a:srgbClr val="000000"/>
                </a:solidFill>
                <a:effectLst/>
                <a:latin typeface="Calibri" panose="020F0502020204030204" pitchFamily="34" charset="0"/>
              </a:rPr>
              <a:t>Developments in Information Security and Cybernetic Wars</a:t>
            </a:r>
            <a:r>
              <a:rPr lang="en-US" sz="3200" b="0" i="0" dirty="0">
                <a:solidFill>
                  <a:srgbClr val="000000"/>
                </a:solidFill>
                <a:effectLst/>
                <a:latin typeface="Calibri" panose="020F0502020204030204" pitchFamily="34" charset="0"/>
              </a:rPr>
              <a:t>, pp.1–41. </a:t>
            </a:r>
            <a:r>
              <a:rPr lang="en-US" sz="3200" b="0" i="0" dirty="0" err="1">
                <a:solidFill>
                  <a:srgbClr val="000000"/>
                </a:solidFill>
                <a:effectLst/>
                <a:latin typeface="Calibri" panose="020F0502020204030204" pitchFamily="34" charset="0"/>
              </a:rPr>
              <a:t>doi:https</a:t>
            </a:r>
            <a:r>
              <a:rPr lang="en-US" sz="3200" b="0" i="0" dirty="0">
                <a:solidFill>
                  <a:srgbClr val="000000"/>
                </a:solidFill>
                <a:effectLst/>
                <a:latin typeface="Calibri" panose="020F0502020204030204" pitchFamily="34" charset="0"/>
              </a:rPr>
              <a:t>://doi.org/10.4018/978-1-5225-8304-2.ch001.</a:t>
            </a:r>
          </a:p>
          <a:p>
            <a:pPr marL="457200" indent="-457200" algn="l">
              <a:buFont typeface="Arial" panose="020B0604020202020204" pitchFamily="34" charset="0"/>
              <a:buChar char="•"/>
            </a:pPr>
            <a:endParaRPr lang="en-US" sz="3200" b="0" i="0" dirty="0">
              <a:solidFill>
                <a:srgbClr val="000000"/>
              </a:solidFill>
              <a:effectLst/>
              <a:latin typeface="Calibri" panose="020F0502020204030204" pitchFamily="34" charset="0"/>
            </a:endParaRPr>
          </a:p>
          <a:p>
            <a:pPr marL="457200" indent="-457200" algn="l">
              <a:buFont typeface="Arial" panose="020B0604020202020204" pitchFamily="34" charset="0"/>
              <a:buChar char="•"/>
            </a:pPr>
            <a:r>
              <a:rPr lang="en-US" sz="3200" b="0" i="0" dirty="0">
                <a:solidFill>
                  <a:srgbClr val="000000"/>
                </a:solidFill>
                <a:effectLst/>
                <a:latin typeface="Calibri" panose="020F0502020204030204" pitchFamily="34" charset="0"/>
              </a:rPr>
              <a:t>Kashyap, S. (2017). Prevention of Cyber Crimes in India A Comparative Study. </a:t>
            </a:r>
            <a:r>
              <a:rPr lang="en-US" sz="3200" b="0" i="1" dirty="0">
                <a:solidFill>
                  <a:srgbClr val="000000"/>
                </a:solidFill>
                <a:effectLst/>
                <a:latin typeface="Calibri" panose="020F0502020204030204" pitchFamily="34" charset="0"/>
              </a:rPr>
              <a:t>Inflibnet.ac.in</a:t>
            </a:r>
            <a:r>
              <a:rPr lang="en-US" sz="3200" b="0" i="0" dirty="0">
                <a:solidFill>
                  <a:srgbClr val="000000"/>
                </a:solidFill>
                <a:effectLst/>
                <a:latin typeface="Calibri" panose="020F0502020204030204" pitchFamily="34" charset="0"/>
              </a:rPr>
              <a:t>. [online] </a:t>
            </a:r>
            <a:r>
              <a:rPr lang="en-US" sz="3200" b="0" i="0" dirty="0" err="1">
                <a:solidFill>
                  <a:srgbClr val="000000"/>
                </a:solidFill>
                <a:effectLst/>
                <a:latin typeface="Calibri" panose="020F0502020204030204" pitchFamily="34" charset="0"/>
              </a:rPr>
              <a:t>doi:http</a:t>
            </a:r>
            <a:r>
              <a:rPr lang="en-US" sz="3200" b="0" i="0" dirty="0">
                <a:solidFill>
                  <a:srgbClr val="000000"/>
                </a:solidFill>
                <a:effectLst/>
                <a:latin typeface="Calibri" panose="020F0502020204030204" pitchFamily="34" charset="0"/>
              </a:rPr>
              <a:t>://hdl.handle.net/10603/379851.</a:t>
            </a:r>
          </a:p>
          <a:p>
            <a:pPr marL="457200" indent="-457200" algn="l">
              <a:buFont typeface="Arial" panose="020B0604020202020204" pitchFamily="34" charset="0"/>
              <a:buChar char="•"/>
            </a:pPr>
            <a:endParaRPr lang="en-US" sz="3200" b="0" i="0" dirty="0">
              <a:solidFill>
                <a:srgbClr val="000000"/>
              </a:solidFill>
              <a:effectLst/>
              <a:latin typeface="Calibri" panose="020F0502020204030204" pitchFamily="34" charset="0"/>
            </a:endParaRPr>
          </a:p>
          <a:p>
            <a:pPr marL="457200" indent="-457200" algn="l">
              <a:buFont typeface="Arial" panose="020B0604020202020204" pitchFamily="34" charset="0"/>
              <a:buChar char="•"/>
            </a:pPr>
            <a:r>
              <a:rPr lang="en-US" sz="3200" dirty="0" err="1"/>
              <a:t>Anuraj</a:t>
            </a:r>
            <a:r>
              <a:rPr lang="en-US" sz="3200" dirty="0"/>
              <a:t> Singh (2007), Volume 05, Issue 06, PP. 11273- 11279</a:t>
            </a:r>
            <a:r>
              <a:rPr lang="en-US" sz="3200" b="0" i="0" dirty="0">
                <a:solidFill>
                  <a:srgbClr val="000000"/>
                </a:solidFill>
                <a:effectLst/>
                <a:latin typeface="Calibri" panose="020F0502020204030204" pitchFamily="34" charset="0"/>
              </a:rPr>
              <a:t>‌</a:t>
            </a:r>
          </a:p>
          <a:p>
            <a:pPr marL="457200" indent="-457200" algn="l">
              <a:buFont typeface="Arial" panose="020B0604020202020204" pitchFamily="34" charset="0"/>
              <a:buChar char="•"/>
            </a:pPr>
            <a:endParaRPr lang="en-US" sz="3200" b="0" i="0" dirty="0">
              <a:solidFill>
                <a:srgbClr val="000000"/>
              </a:solidFill>
              <a:effectLst/>
              <a:latin typeface="Calibri" panose="020F0502020204030204" pitchFamily="34" charset="0"/>
            </a:endParaRPr>
          </a:p>
          <a:p>
            <a:pPr algn="l"/>
            <a:r>
              <a:rPr lang="en-US" sz="3200" b="0" i="0" dirty="0">
                <a:solidFill>
                  <a:srgbClr val="000000"/>
                </a:solidFill>
                <a:effectLst/>
                <a:latin typeface="Calibri" panose="020F0502020204030204" pitchFamily="34" charset="0"/>
              </a:rPr>
              <a:t>‌</a:t>
            </a:r>
          </a:p>
          <a:p>
            <a:pPr algn="l"/>
            <a:r>
              <a:rPr lang="en-US" sz="3200" b="0" i="0" dirty="0">
                <a:solidFill>
                  <a:srgbClr val="000000"/>
                </a:solidFill>
                <a:effectLst/>
                <a:latin typeface="Calibri" panose="020F0502020204030204" pitchFamily="34" charset="0"/>
              </a:rPr>
              <a:t>‌</a:t>
            </a:r>
          </a:p>
          <a:p>
            <a:pPr marL="457200" indent="-457200" algn="l">
              <a:lnSpc>
                <a:spcPts val="4197"/>
              </a:lnSpc>
              <a:buFont typeface="Arial" panose="020B0604020202020204" pitchFamily="34" charset="0"/>
              <a:buChar char="•"/>
            </a:pPr>
            <a:endParaRPr lang="en-US" sz="2998" dirty="0">
              <a:solidFill>
                <a:srgbClr val="000000"/>
              </a:solidFill>
              <a:latin typeface="Lora"/>
              <a:ea typeface="Lora"/>
              <a:cs typeface="Lora"/>
              <a:sym typeface="Lora"/>
            </a:endParaRPr>
          </a:p>
        </p:txBody>
      </p:sp>
      <p:sp>
        <p:nvSpPr>
          <p:cNvPr id="11" name="Freeform 11">
            <a:extLst>
              <a:ext uri="{FF2B5EF4-FFF2-40B4-BE49-F238E27FC236}">
                <a16:creationId xmlns:a16="http://schemas.microsoft.com/office/drawing/2014/main" id="{33F39B4B-D9B7-4B43-EDF3-EF81D479C527}"/>
              </a:ext>
            </a:extLst>
          </p:cNvPr>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70B37391-45E8-AD22-23A7-15278BC58022}"/>
              </a:ext>
            </a:extLst>
          </p:cNvPr>
          <p:cNvSpPr/>
          <p:nvPr/>
        </p:nvSpPr>
        <p:spPr>
          <a:xfrm>
            <a:off x="165287" y="242645"/>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Tree>
    <p:extLst>
      <p:ext uri="{BB962C8B-B14F-4D97-AF65-F5344CB8AC3E}">
        <p14:creationId xmlns:p14="http://schemas.microsoft.com/office/powerpoint/2010/main" val="32954828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5656597" y="-82091"/>
            <a:ext cx="2900936" cy="5823047"/>
          </a:xfrm>
          <a:custGeom>
            <a:avLst/>
            <a:gdLst/>
            <a:ahLst/>
            <a:cxnLst/>
            <a:rect l="l" t="t" r="r" b="b"/>
            <a:pathLst>
              <a:path w="2900936" h="5823047">
                <a:moveTo>
                  <a:pt x="0" y="5823047"/>
                </a:moveTo>
                <a:lnTo>
                  <a:pt x="2900936" y="5823047"/>
                </a:lnTo>
                <a:lnTo>
                  <a:pt x="2900936" y="0"/>
                </a:lnTo>
                <a:lnTo>
                  <a:pt x="0" y="0"/>
                </a:lnTo>
                <a:lnTo>
                  <a:pt x="0" y="5823047"/>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4504503"/>
            <a:ext cx="2900936" cy="5823047"/>
          </a:xfrm>
          <a:custGeom>
            <a:avLst/>
            <a:gdLst/>
            <a:ahLst/>
            <a:cxnLst/>
            <a:rect l="l" t="t" r="r" b="b"/>
            <a:pathLst>
              <a:path w="2900936" h="5823047">
                <a:moveTo>
                  <a:pt x="2900936" y="0"/>
                </a:moveTo>
                <a:lnTo>
                  <a:pt x="0" y="0"/>
                </a:lnTo>
                <a:lnTo>
                  <a:pt x="0" y="5823047"/>
                </a:lnTo>
                <a:lnTo>
                  <a:pt x="2900936" y="5823047"/>
                </a:lnTo>
                <a:lnTo>
                  <a:pt x="2900936"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4549533" y="6976757"/>
            <a:ext cx="3738467" cy="3310243"/>
          </a:xfrm>
          <a:custGeom>
            <a:avLst/>
            <a:gdLst/>
            <a:ahLst/>
            <a:cxnLst/>
            <a:rect l="l" t="t" r="r" b="b"/>
            <a:pathLst>
              <a:path w="3738467" h="3310243">
                <a:moveTo>
                  <a:pt x="0" y="0"/>
                </a:moveTo>
                <a:lnTo>
                  <a:pt x="3738467" y="0"/>
                </a:lnTo>
                <a:lnTo>
                  <a:pt x="3738467" y="3310243"/>
                </a:lnTo>
                <a:lnTo>
                  <a:pt x="0" y="3310243"/>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4357592" cy="3858450"/>
          </a:xfrm>
          <a:custGeom>
            <a:avLst/>
            <a:gdLst/>
            <a:ahLst/>
            <a:cxnLst/>
            <a:rect l="l" t="t" r="r" b="b"/>
            <a:pathLst>
              <a:path w="4357592" h="3858450">
                <a:moveTo>
                  <a:pt x="0" y="0"/>
                </a:moveTo>
                <a:lnTo>
                  <a:pt x="4357592" y="0"/>
                </a:lnTo>
                <a:lnTo>
                  <a:pt x="4357592" y="3858450"/>
                </a:lnTo>
                <a:lnTo>
                  <a:pt x="0" y="3858450"/>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5037222" y="4094580"/>
            <a:ext cx="8213556" cy="1888291"/>
          </a:xfrm>
          <a:prstGeom prst="rect">
            <a:avLst/>
          </a:prstGeom>
        </p:spPr>
        <p:txBody>
          <a:bodyPr lIns="0" tIns="0" rIns="0" bIns="0" rtlCol="0" anchor="t">
            <a:spAutoFit/>
          </a:bodyPr>
          <a:lstStyle/>
          <a:p>
            <a:pPr algn="ctr">
              <a:lnSpc>
                <a:spcPts val="15671"/>
              </a:lnSpc>
            </a:pPr>
            <a:r>
              <a:rPr lang="en-US" sz="11193">
                <a:solidFill>
                  <a:srgbClr val="000000"/>
                </a:solidFill>
                <a:latin typeface="Berkshire Swash"/>
                <a:ea typeface="Berkshire Swash"/>
                <a:cs typeface="Berkshire Swash"/>
                <a:sym typeface="Berkshire Swash"/>
              </a:rPr>
              <a:t>Thank You</a:t>
            </a:r>
          </a:p>
        </p:txBody>
      </p:sp>
      <p:sp>
        <p:nvSpPr>
          <p:cNvPr id="10" name="Freeform 10"/>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1" name="Freeform 11"/>
          <p:cNvSpPr/>
          <p:nvPr/>
        </p:nvSpPr>
        <p:spPr>
          <a:xfrm>
            <a:off x="451970" y="656718"/>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68560"/>
            <a:ext cx="2284958" cy="4586594"/>
          </a:xfrm>
          <a:custGeom>
            <a:avLst/>
            <a:gdLst/>
            <a:ahLst/>
            <a:cxnLst/>
            <a:rect l="l" t="t" r="r" b="b"/>
            <a:pathLst>
              <a:path w="2284958" h="4586594">
                <a:moveTo>
                  <a:pt x="0" y="4586595"/>
                </a:moveTo>
                <a:lnTo>
                  <a:pt x="2284958" y="4586595"/>
                </a:lnTo>
                <a:lnTo>
                  <a:pt x="2284958" y="0"/>
                </a:lnTo>
                <a:lnTo>
                  <a:pt x="0" y="0"/>
                </a:lnTo>
                <a:lnTo>
                  <a:pt x="0" y="458659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476919" y="6151203"/>
            <a:ext cx="2285093" cy="4586865"/>
          </a:xfrm>
          <a:custGeom>
            <a:avLst/>
            <a:gdLst/>
            <a:ahLst/>
            <a:cxnLst/>
            <a:rect l="l" t="t" r="r" b="b"/>
            <a:pathLst>
              <a:path w="2285093" h="4586865">
                <a:moveTo>
                  <a:pt x="2285093" y="0"/>
                </a:moveTo>
                <a:lnTo>
                  <a:pt x="0" y="0"/>
                </a:lnTo>
                <a:lnTo>
                  <a:pt x="0" y="4586866"/>
                </a:lnTo>
                <a:lnTo>
                  <a:pt x="2285093" y="4586866"/>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62776" y="-2732512"/>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803779" y="7923491"/>
            <a:ext cx="3014968" cy="2669617"/>
          </a:xfrm>
          <a:custGeom>
            <a:avLst/>
            <a:gdLst/>
            <a:ahLst/>
            <a:cxnLst/>
            <a:rect l="l" t="t" r="r" b="b"/>
            <a:pathLst>
              <a:path w="3014968" h="2669617">
                <a:moveTo>
                  <a:pt x="0" y="0"/>
                </a:moveTo>
                <a:lnTo>
                  <a:pt x="3014968" y="0"/>
                </a:lnTo>
                <a:lnTo>
                  <a:pt x="3014968" y="2669618"/>
                </a:lnTo>
                <a:lnTo>
                  <a:pt x="0" y="26696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476919" y="-304457"/>
            <a:ext cx="3011238" cy="2666315"/>
          </a:xfrm>
          <a:custGeom>
            <a:avLst/>
            <a:gdLst/>
            <a:ahLst/>
            <a:cxnLst/>
            <a:rect l="l" t="t" r="r" b="b"/>
            <a:pathLst>
              <a:path w="3011238" h="2666315">
                <a:moveTo>
                  <a:pt x="0" y="0"/>
                </a:moveTo>
                <a:lnTo>
                  <a:pt x="3011238" y="0"/>
                </a:lnTo>
                <a:lnTo>
                  <a:pt x="3011238" y="2666314"/>
                </a:lnTo>
                <a:lnTo>
                  <a:pt x="0" y="26663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143884" y="7155620"/>
            <a:ext cx="1661135" cy="5503762"/>
          </a:xfrm>
          <a:custGeom>
            <a:avLst/>
            <a:gdLst/>
            <a:ahLst/>
            <a:cxnLst/>
            <a:rect l="l" t="t" r="r" b="b"/>
            <a:pathLst>
              <a:path w="1661135" h="5503762">
                <a:moveTo>
                  <a:pt x="1661135" y="0"/>
                </a:moveTo>
                <a:lnTo>
                  <a:pt x="0" y="0"/>
                </a:lnTo>
                <a:lnTo>
                  <a:pt x="0" y="5503762"/>
                </a:lnTo>
                <a:lnTo>
                  <a:pt x="1661135" y="5503762"/>
                </a:lnTo>
                <a:lnTo>
                  <a:pt x="166113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1461497" y="1888033"/>
            <a:ext cx="7264835" cy="2203424"/>
          </a:xfrm>
          <a:prstGeom prst="rect">
            <a:avLst/>
          </a:prstGeom>
        </p:spPr>
        <p:txBody>
          <a:bodyPr lIns="0" tIns="0" rIns="0" bIns="0" rtlCol="0" anchor="t">
            <a:spAutoFit/>
          </a:bodyPr>
          <a:lstStyle/>
          <a:p>
            <a:pPr algn="ctr">
              <a:lnSpc>
                <a:spcPts val="8883"/>
              </a:lnSpc>
            </a:pPr>
            <a:r>
              <a:rPr lang="en-US" sz="6600" dirty="0">
                <a:solidFill>
                  <a:srgbClr val="000000"/>
                </a:solidFill>
                <a:latin typeface="Berkshire Swash"/>
                <a:ea typeface="Berkshire Swash"/>
                <a:cs typeface="Berkshire Swash"/>
                <a:sym typeface="Berkshire Swash"/>
              </a:rPr>
              <a:t>ABSTRACT</a:t>
            </a:r>
          </a:p>
          <a:p>
            <a:pPr algn="ctr">
              <a:lnSpc>
                <a:spcPts val="8883"/>
              </a:lnSpc>
            </a:pPr>
            <a:endParaRPr lang="en-US" sz="6345" dirty="0">
              <a:solidFill>
                <a:srgbClr val="000000"/>
              </a:solidFill>
              <a:latin typeface="Berkshire Swash"/>
              <a:ea typeface="Berkshire Swash"/>
              <a:cs typeface="Berkshire Swash"/>
              <a:sym typeface="Berkshire Swash"/>
            </a:endParaRPr>
          </a:p>
        </p:txBody>
      </p:sp>
      <p:sp>
        <p:nvSpPr>
          <p:cNvPr id="10" name="TextBox 10"/>
          <p:cNvSpPr txBox="1"/>
          <p:nvPr/>
        </p:nvSpPr>
        <p:spPr>
          <a:xfrm>
            <a:off x="1808174" y="3258651"/>
            <a:ext cx="15075707" cy="5468677"/>
          </a:xfrm>
          <a:prstGeom prst="rect">
            <a:avLst/>
          </a:prstGeom>
        </p:spPr>
        <p:txBody>
          <a:bodyPr lIns="0" tIns="0" rIns="0" bIns="0" rtlCol="0" anchor="t">
            <a:spAutoFit/>
          </a:bodyPr>
          <a:lstStyle/>
          <a:p>
            <a:pPr algn="just">
              <a:lnSpc>
                <a:spcPts val="3919"/>
              </a:lnSpc>
            </a:pPr>
            <a:r>
              <a:rPr lang="en-US" sz="2800" dirty="0">
                <a:solidFill>
                  <a:srgbClr val="000000"/>
                </a:solidFill>
                <a:effectLst/>
                <a:latin typeface="Lora" pitchFamily="2" charset="0"/>
                <a:ea typeface="Arial MT"/>
              </a:rPr>
              <a:t>This project focuses on developing a web-based cybersecurity solution to detect and mitigate suspicious activities on Telegram. As cybercriminals increasingly exploit platforms like Telegram to spread scams, phishing links, and fraudulent schemes, there is a growing need for automated tools that can enhance user safety. The solution will continuously monitor messages in real-time to identify potential threats, such as fake money offers, malicious links, and impersonation scams. Detected suspicious messages will be logged in a secure database, and a Flask-based web dashboard will allow users to view alerts and message history. To ensure timely action, the solution will also provide real-time notifications through email or Telegram. By offering an automated way to detect cyber threats, this project aims to contribute to enhancing online security and reducing the impact of digital fraud</a:t>
            </a:r>
            <a:endParaRPr lang="en-US" sz="2800" dirty="0">
              <a:solidFill>
                <a:srgbClr val="000000"/>
              </a:solidFill>
              <a:latin typeface="Lora" pitchFamily="2" charset="0"/>
              <a:ea typeface="Lora"/>
              <a:cs typeface="Lora"/>
              <a:sym typeface="Lora"/>
            </a:endParaRPr>
          </a:p>
        </p:txBody>
      </p:sp>
      <p:sp>
        <p:nvSpPr>
          <p:cNvPr id="11" name="Freeform 11"/>
          <p:cNvSpPr/>
          <p:nvPr/>
        </p:nvSpPr>
        <p:spPr>
          <a:xfrm>
            <a:off x="165287" y="242645"/>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
        <p:nvSpPr>
          <p:cNvPr id="12" name="Freeform 12"/>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extLst>
      <p:ext uri="{BB962C8B-B14F-4D97-AF65-F5344CB8AC3E}">
        <p14:creationId xmlns:p14="http://schemas.microsoft.com/office/powerpoint/2010/main" val="290532169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68560"/>
            <a:ext cx="2284958" cy="4586594"/>
          </a:xfrm>
          <a:custGeom>
            <a:avLst/>
            <a:gdLst/>
            <a:ahLst/>
            <a:cxnLst/>
            <a:rect l="l" t="t" r="r" b="b"/>
            <a:pathLst>
              <a:path w="2284958" h="4586594">
                <a:moveTo>
                  <a:pt x="0" y="4586595"/>
                </a:moveTo>
                <a:lnTo>
                  <a:pt x="2284958" y="4586595"/>
                </a:lnTo>
                <a:lnTo>
                  <a:pt x="2284958" y="0"/>
                </a:lnTo>
                <a:lnTo>
                  <a:pt x="0" y="0"/>
                </a:lnTo>
                <a:lnTo>
                  <a:pt x="0" y="458659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476919" y="6151203"/>
            <a:ext cx="2285093" cy="4586865"/>
          </a:xfrm>
          <a:custGeom>
            <a:avLst/>
            <a:gdLst/>
            <a:ahLst/>
            <a:cxnLst/>
            <a:rect l="l" t="t" r="r" b="b"/>
            <a:pathLst>
              <a:path w="2285093" h="4586865">
                <a:moveTo>
                  <a:pt x="2285093" y="0"/>
                </a:moveTo>
                <a:lnTo>
                  <a:pt x="0" y="0"/>
                </a:lnTo>
                <a:lnTo>
                  <a:pt x="0" y="4586866"/>
                </a:lnTo>
                <a:lnTo>
                  <a:pt x="2285093" y="4586866"/>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62776" y="-2732512"/>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803779" y="7923491"/>
            <a:ext cx="3014968" cy="2669617"/>
          </a:xfrm>
          <a:custGeom>
            <a:avLst/>
            <a:gdLst/>
            <a:ahLst/>
            <a:cxnLst/>
            <a:rect l="l" t="t" r="r" b="b"/>
            <a:pathLst>
              <a:path w="3014968" h="2669617">
                <a:moveTo>
                  <a:pt x="0" y="0"/>
                </a:moveTo>
                <a:lnTo>
                  <a:pt x="3014968" y="0"/>
                </a:lnTo>
                <a:lnTo>
                  <a:pt x="3014968" y="2669618"/>
                </a:lnTo>
                <a:lnTo>
                  <a:pt x="0" y="2669618"/>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476919" y="-304457"/>
            <a:ext cx="3011238" cy="2666315"/>
          </a:xfrm>
          <a:custGeom>
            <a:avLst/>
            <a:gdLst/>
            <a:ahLst/>
            <a:cxnLst/>
            <a:rect l="l" t="t" r="r" b="b"/>
            <a:pathLst>
              <a:path w="3011238" h="2666315">
                <a:moveTo>
                  <a:pt x="0" y="0"/>
                </a:moveTo>
                <a:lnTo>
                  <a:pt x="3011238" y="0"/>
                </a:lnTo>
                <a:lnTo>
                  <a:pt x="3011238" y="2666314"/>
                </a:lnTo>
                <a:lnTo>
                  <a:pt x="0" y="2666314"/>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143884" y="7155620"/>
            <a:ext cx="1661135" cy="5503762"/>
          </a:xfrm>
          <a:custGeom>
            <a:avLst/>
            <a:gdLst/>
            <a:ahLst/>
            <a:cxnLst/>
            <a:rect l="l" t="t" r="r" b="b"/>
            <a:pathLst>
              <a:path w="1661135" h="5503762">
                <a:moveTo>
                  <a:pt x="1661135" y="0"/>
                </a:moveTo>
                <a:lnTo>
                  <a:pt x="0" y="0"/>
                </a:lnTo>
                <a:lnTo>
                  <a:pt x="0" y="5503762"/>
                </a:lnTo>
                <a:lnTo>
                  <a:pt x="1661135" y="5503762"/>
                </a:lnTo>
                <a:lnTo>
                  <a:pt x="1661135"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1461497" y="1888033"/>
            <a:ext cx="7264835" cy="2178779"/>
          </a:xfrm>
          <a:prstGeom prst="rect">
            <a:avLst/>
          </a:prstGeom>
        </p:spPr>
        <p:txBody>
          <a:bodyPr lIns="0" tIns="0" rIns="0" bIns="0" rtlCol="0" anchor="t">
            <a:spAutoFit/>
          </a:bodyPr>
          <a:lstStyle/>
          <a:p>
            <a:pPr algn="ctr">
              <a:lnSpc>
                <a:spcPts val="8883"/>
              </a:lnSpc>
            </a:pPr>
            <a:r>
              <a:rPr lang="en-US" sz="6345">
                <a:solidFill>
                  <a:srgbClr val="000000"/>
                </a:solidFill>
                <a:latin typeface="Berkshire Swash"/>
                <a:ea typeface="Berkshire Swash"/>
                <a:cs typeface="Berkshire Swash"/>
                <a:sym typeface="Berkshire Swash"/>
              </a:rPr>
              <a:t>INTRODUCTION</a:t>
            </a:r>
          </a:p>
          <a:p>
            <a:pPr algn="ctr">
              <a:lnSpc>
                <a:spcPts val="8883"/>
              </a:lnSpc>
            </a:pPr>
            <a:endParaRPr lang="en-US" sz="6345">
              <a:solidFill>
                <a:srgbClr val="000000"/>
              </a:solidFill>
              <a:latin typeface="Berkshire Swash"/>
              <a:ea typeface="Berkshire Swash"/>
              <a:cs typeface="Berkshire Swash"/>
              <a:sym typeface="Berkshire Swash"/>
            </a:endParaRPr>
          </a:p>
        </p:txBody>
      </p:sp>
      <p:sp>
        <p:nvSpPr>
          <p:cNvPr id="10" name="TextBox 10"/>
          <p:cNvSpPr txBox="1"/>
          <p:nvPr/>
        </p:nvSpPr>
        <p:spPr>
          <a:xfrm>
            <a:off x="1808174" y="3258651"/>
            <a:ext cx="15075707" cy="5434330"/>
          </a:xfrm>
          <a:prstGeom prst="rect">
            <a:avLst/>
          </a:prstGeom>
        </p:spPr>
        <p:txBody>
          <a:bodyPr lIns="0" tIns="0" rIns="0" bIns="0" rtlCol="0" anchor="t">
            <a:spAutoFit/>
          </a:bodyPr>
          <a:lstStyle/>
          <a:p>
            <a:pPr algn="just">
              <a:lnSpc>
                <a:spcPts val="3919"/>
              </a:lnSpc>
            </a:pPr>
            <a:r>
              <a:rPr lang="en-US" sz="2799" dirty="0">
                <a:solidFill>
                  <a:srgbClr val="000000"/>
                </a:solidFill>
                <a:latin typeface="Lora"/>
                <a:ea typeface="Lora"/>
                <a:cs typeface="Lora"/>
                <a:sym typeface="Lora"/>
              </a:rPr>
              <a:t>In today’s digital world, communication platforms like Telegram are widely used for personal, professional, and community interactions. However, these platforms have also become attractive targets for cybercriminals, who exploit their openness to spread scams, phishing links, and fraudulent schemes.</a:t>
            </a:r>
          </a:p>
          <a:p>
            <a:pPr algn="just">
              <a:lnSpc>
                <a:spcPts val="3919"/>
              </a:lnSpc>
            </a:pPr>
            <a:endParaRPr lang="en-US" sz="2799" dirty="0">
              <a:solidFill>
                <a:srgbClr val="000000"/>
              </a:solidFill>
              <a:latin typeface="Lora"/>
              <a:ea typeface="Lora"/>
              <a:cs typeface="Lora"/>
              <a:sym typeface="Lora"/>
            </a:endParaRPr>
          </a:p>
          <a:p>
            <a:pPr algn="just">
              <a:lnSpc>
                <a:spcPts val="3919"/>
              </a:lnSpc>
            </a:pPr>
            <a:r>
              <a:rPr lang="en-US" sz="2799" dirty="0">
                <a:solidFill>
                  <a:srgbClr val="000000"/>
                </a:solidFill>
                <a:latin typeface="Lora"/>
                <a:ea typeface="Lora"/>
                <a:cs typeface="Lora"/>
                <a:sym typeface="Lora"/>
              </a:rPr>
              <a:t>This project, "Real-Time Cyber Threat Detection on Telegram", aims to enhance cybersecurity by developing a web-based solution that monitors Telegram messages, detects potential cyber threats such as scams and phishing, and provides real-time alerts to users. By automating threat detection and offering proactive alerts, this solution addresses the increasing risks posed by online fraud and malicious activities on communication platforms.</a:t>
            </a:r>
          </a:p>
        </p:txBody>
      </p:sp>
      <p:sp>
        <p:nvSpPr>
          <p:cNvPr id="11" name="Freeform 11"/>
          <p:cNvSpPr/>
          <p:nvPr/>
        </p:nvSpPr>
        <p:spPr>
          <a:xfrm>
            <a:off x="165287" y="242645"/>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
        <p:nvSpPr>
          <p:cNvPr id="12" name="Freeform 12"/>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82091"/>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2260185" y="1998464"/>
            <a:ext cx="8061724" cy="2178779"/>
          </a:xfrm>
          <a:prstGeom prst="rect">
            <a:avLst/>
          </a:prstGeom>
        </p:spPr>
        <p:txBody>
          <a:bodyPr lIns="0" tIns="0" rIns="0" bIns="0" rtlCol="0" anchor="t">
            <a:spAutoFit/>
          </a:bodyPr>
          <a:lstStyle/>
          <a:p>
            <a:pPr algn="ctr">
              <a:lnSpc>
                <a:spcPts val="8883"/>
              </a:lnSpc>
            </a:pPr>
            <a:r>
              <a:rPr lang="en-US" sz="6345">
                <a:solidFill>
                  <a:srgbClr val="000000"/>
                </a:solidFill>
                <a:latin typeface="Berkshire Swash"/>
                <a:ea typeface="Berkshire Swash"/>
                <a:cs typeface="Berkshire Swash"/>
                <a:sym typeface="Berkshire Swash"/>
              </a:rPr>
              <a:t>TECHNOLOGIES</a:t>
            </a:r>
          </a:p>
          <a:p>
            <a:pPr algn="ctr">
              <a:lnSpc>
                <a:spcPts val="8883"/>
              </a:lnSpc>
            </a:pPr>
            <a:endParaRPr lang="en-US" sz="6345">
              <a:solidFill>
                <a:srgbClr val="000000"/>
              </a:solidFill>
              <a:latin typeface="Berkshire Swash"/>
              <a:ea typeface="Berkshire Swash"/>
              <a:cs typeface="Berkshire Swash"/>
              <a:sym typeface="Berkshire Swash"/>
            </a:endParaRPr>
          </a:p>
        </p:txBody>
      </p:sp>
      <p:sp>
        <p:nvSpPr>
          <p:cNvPr id="10" name="TextBox 10"/>
          <p:cNvSpPr txBox="1"/>
          <p:nvPr/>
        </p:nvSpPr>
        <p:spPr>
          <a:xfrm>
            <a:off x="4242067" y="3769663"/>
            <a:ext cx="13172987" cy="3714886"/>
          </a:xfrm>
          <a:prstGeom prst="rect">
            <a:avLst/>
          </a:prstGeom>
        </p:spPr>
        <p:txBody>
          <a:bodyPr lIns="0" tIns="0" rIns="0" bIns="0" rtlCol="0" anchor="t">
            <a:spAutoFit/>
          </a:bodyPr>
          <a:lstStyle/>
          <a:p>
            <a:pPr algn="l">
              <a:lnSpc>
                <a:spcPts val="4234"/>
              </a:lnSpc>
            </a:pPr>
            <a:r>
              <a:rPr lang="en-US" sz="3024">
                <a:solidFill>
                  <a:srgbClr val="000000"/>
                </a:solidFill>
                <a:latin typeface="Lora"/>
                <a:ea typeface="Lora"/>
                <a:cs typeface="Lora"/>
                <a:sym typeface="Lora"/>
              </a:rPr>
              <a:t>1. Programming Language : Python  </a:t>
            </a:r>
          </a:p>
          <a:p>
            <a:pPr algn="l">
              <a:lnSpc>
                <a:spcPts val="4234"/>
              </a:lnSpc>
            </a:pPr>
            <a:r>
              <a:rPr lang="en-US" sz="3024">
                <a:solidFill>
                  <a:srgbClr val="000000"/>
                </a:solidFill>
                <a:latin typeface="Lora"/>
                <a:ea typeface="Lora"/>
                <a:cs typeface="Lora"/>
                <a:sym typeface="Lora"/>
              </a:rPr>
              <a:t>2. Libraries:  </a:t>
            </a:r>
          </a:p>
          <a:p>
            <a:pPr algn="l">
              <a:lnSpc>
                <a:spcPts val="4234"/>
              </a:lnSpc>
            </a:pPr>
            <a:r>
              <a:rPr lang="en-US" sz="3024">
                <a:solidFill>
                  <a:srgbClr val="000000"/>
                </a:solidFill>
                <a:latin typeface="Lora"/>
                <a:ea typeface="Lora"/>
                <a:cs typeface="Lora"/>
                <a:sym typeface="Lora"/>
              </a:rPr>
              <a:t>   - python-telegram-bot  </a:t>
            </a:r>
          </a:p>
          <a:p>
            <a:pPr algn="l">
              <a:lnSpc>
                <a:spcPts val="4234"/>
              </a:lnSpc>
            </a:pPr>
            <a:r>
              <a:rPr lang="en-US" sz="3024">
                <a:solidFill>
                  <a:srgbClr val="000000"/>
                </a:solidFill>
                <a:latin typeface="Lora"/>
                <a:ea typeface="Lora"/>
                <a:cs typeface="Lora"/>
                <a:sym typeface="Lora"/>
              </a:rPr>
              <a:t>   - Scikit-learn  </a:t>
            </a:r>
          </a:p>
          <a:p>
            <a:pPr algn="l">
              <a:lnSpc>
                <a:spcPts val="4234"/>
              </a:lnSpc>
            </a:pPr>
            <a:r>
              <a:rPr lang="en-US" sz="3024">
                <a:solidFill>
                  <a:srgbClr val="000000"/>
                </a:solidFill>
                <a:latin typeface="Lora"/>
                <a:ea typeface="Lora"/>
                <a:cs typeface="Lora"/>
                <a:sym typeface="Lora"/>
              </a:rPr>
              <a:t>   - Flask   </a:t>
            </a:r>
          </a:p>
          <a:p>
            <a:pPr algn="l">
              <a:lnSpc>
                <a:spcPts val="4234"/>
              </a:lnSpc>
            </a:pPr>
            <a:r>
              <a:rPr lang="en-US" sz="3024">
                <a:solidFill>
                  <a:srgbClr val="000000"/>
                </a:solidFill>
                <a:latin typeface="Lora"/>
                <a:ea typeface="Lora"/>
                <a:cs typeface="Lora"/>
                <a:sym typeface="Lora"/>
              </a:rPr>
              <a:t>   - smtplib  </a:t>
            </a:r>
          </a:p>
          <a:p>
            <a:pPr algn="l">
              <a:lnSpc>
                <a:spcPts val="4234"/>
              </a:lnSpc>
            </a:pPr>
            <a:r>
              <a:rPr lang="en-US" sz="3024">
                <a:solidFill>
                  <a:srgbClr val="000000"/>
                </a:solidFill>
                <a:latin typeface="Lora"/>
                <a:ea typeface="Lora"/>
                <a:cs typeface="Lora"/>
                <a:sym typeface="Lora"/>
              </a:rPr>
              <a:t>3. Database : MongoDB</a:t>
            </a:r>
          </a:p>
        </p:txBody>
      </p:sp>
      <p:sp>
        <p:nvSpPr>
          <p:cNvPr id="11" name="Freeform 11"/>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388251" y="465011"/>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0"/>
            <a:stretch>
              <a:fillRect/>
            </a:stretch>
          </a:blipFill>
        </p:spPr>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446163"/>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3" y="-2092629"/>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5068312" y="1395578"/>
            <a:ext cx="7029069" cy="1715662"/>
          </a:xfrm>
          <a:prstGeom prst="rect">
            <a:avLst/>
          </a:prstGeom>
        </p:spPr>
        <p:txBody>
          <a:bodyPr lIns="0" tIns="0" rIns="0" bIns="0" rtlCol="0" anchor="t">
            <a:spAutoFit/>
          </a:bodyPr>
          <a:lstStyle/>
          <a:p>
            <a:pPr algn="ctr">
              <a:lnSpc>
                <a:spcPts val="6931"/>
              </a:lnSpc>
            </a:pPr>
            <a:r>
              <a:rPr lang="en-US" sz="4951" dirty="0">
                <a:solidFill>
                  <a:srgbClr val="000000"/>
                </a:solidFill>
                <a:latin typeface="Berkshire Swash"/>
                <a:ea typeface="Berkshire Swash"/>
                <a:cs typeface="Berkshire Swash"/>
                <a:sym typeface="Berkshire Swash"/>
              </a:rPr>
              <a:t>Real-life scenarios</a:t>
            </a:r>
          </a:p>
          <a:p>
            <a:pPr algn="ctr">
              <a:lnSpc>
                <a:spcPts val="6931"/>
              </a:lnSpc>
            </a:pPr>
            <a:endParaRPr lang="en-US" sz="4951" dirty="0">
              <a:solidFill>
                <a:srgbClr val="000000"/>
              </a:solidFill>
              <a:latin typeface="Berkshire Swash"/>
              <a:ea typeface="Berkshire Swash"/>
              <a:cs typeface="Berkshire Swash"/>
              <a:sym typeface="Berkshire Swash"/>
            </a:endParaRPr>
          </a:p>
        </p:txBody>
      </p:sp>
      <p:sp>
        <p:nvSpPr>
          <p:cNvPr id="11" name="Freeform 11"/>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219721" y="223427"/>
            <a:ext cx="1505619" cy="1370723"/>
          </a:xfrm>
          <a:custGeom>
            <a:avLst/>
            <a:gdLst/>
            <a:ahLst/>
            <a:cxnLst/>
            <a:rect l="l" t="t" r="r" b="b"/>
            <a:pathLst>
              <a:path w="1505619" h="1370723">
                <a:moveTo>
                  <a:pt x="0" y="0"/>
                </a:moveTo>
                <a:lnTo>
                  <a:pt x="1505619" y="0"/>
                </a:lnTo>
                <a:lnTo>
                  <a:pt x="1505619" y="1370722"/>
                </a:lnTo>
                <a:lnTo>
                  <a:pt x="0" y="1370722"/>
                </a:lnTo>
                <a:lnTo>
                  <a:pt x="0" y="0"/>
                </a:lnTo>
                <a:close/>
              </a:path>
            </a:pathLst>
          </a:custGeom>
          <a:blipFill>
            <a:blip r:embed="rId10"/>
            <a:stretch>
              <a:fillRect/>
            </a:stretch>
          </a:blipFill>
        </p:spPr>
      </p:sp>
      <p:pic>
        <p:nvPicPr>
          <p:cNvPr id="14" name="Picture 13">
            <a:extLst>
              <a:ext uri="{FF2B5EF4-FFF2-40B4-BE49-F238E27FC236}">
                <a16:creationId xmlns:a16="http://schemas.microsoft.com/office/drawing/2014/main" id="{8EF5B4BE-6398-2F01-F6B9-F376B898E8D0}"/>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972530" y="2945913"/>
            <a:ext cx="8426708" cy="5308860"/>
          </a:xfrm>
          <a:prstGeom prst="rect">
            <a:avLst/>
          </a:prstGeom>
        </p:spPr>
      </p:pic>
      <p:pic>
        <p:nvPicPr>
          <p:cNvPr id="16" name="Picture 15">
            <a:extLst>
              <a:ext uri="{FF2B5EF4-FFF2-40B4-BE49-F238E27FC236}">
                <a16:creationId xmlns:a16="http://schemas.microsoft.com/office/drawing/2014/main" id="{54B26DF7-ABDF-9A1A-A869-3262E789641F}"/>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9755202" y="2951998"/>
            <a:ext cx="7315200" cy="5934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B54A83-38F3-5093-7930-546ABA9256B1}"/>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3B2A247E-EB78-3B07-A06C-A84C8E3AFE89}"/>
              </a:ext>
            </a:extLst>
          </p:cNvPr>
          <p:cNvSpPr/>
          <p:nvPr/>
        </p:nvSpPr>
        <p:spPr>
          <a:xfrm flipV="1">
            <a:off x="16003042" y="-446163"/>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3CD52B48-DF77-7ACD-347C-8B3A15D81A81}"/>
              </a:ext>
            </a:extLst>
          </p:cNvPr>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9EAB6EE7-DAD4-A1CF-DBDC-CE1C54B2508E}"/>
              </a:ext>
            </a:extLst>
          </p:cNvPr>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FF2B5EF4-FFF2-40B4-BE49-F238E27FC236}">
                <a16:creationId xmlns:a16="http://schemas.microsoft.com/office/drawing/2014/main" id="{3D778B83-E901-B5E4-401A-F9F9088C80F0}"/>
              </a:ext>
            </a:extLst>
          </p:cNvPr>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6A0CD2B9-CC4C-9A4B-7A01-1B30046F10F0}"/>
              </a:ext>
            </a:extLst>
          </p:cNvPr>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3F6B2CF5-3D42-794D-BE63-7916912D0D4F}"/>
              </a:ext>
            </a:extLst>
          </p:cNvPr>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B723EDF7-92EF-E79F-D11D-4591FF89F5A1}"/>
              </a:ext>
            </a:extLst>
          </p:cNvPr>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a:extLst>
              <a:ext uri="{FF2B5EF4-FFF2-40B4-BE49-F238E27FC236}">
                <a16:creationId xmlns:a16="http://schemas.microsoft.com/office/drawing/2014/main" id="{F64676F7-7772-9673-FFB2-A80B0C81B4CF}"/>
              </a:ext>
            </a:extLst>
          </p:cNvPr>
          <p:cNvSpPr txBox="1"/>
          <p:nvPr/>
        </p:nvSpPr>
        <p:spPr>
          <a:xfrm>
            <a:off x="5593816" y="1644140"/>
            <a:ext cx="5948516" cy="1709314"/>
          </a:xfrm>
          <a:prstGeom prst="rect">
            <a:avLst/>
          </a:prstGeom>
        </p:spPr>
        <p:txBody>
          <a:bodyPr wrap="square" lIns="0" tIns="0" rIns="0" bIns="0" rtlCol="0" anchor="t">
            <a:spAutoFit/>
          </a:bodyPr>
          <a:lstStyle/>
          <a:p>
            <a:pPr algn="ctr">
              <a:lnSpc>
                <a:spcPts val="6931"/>
              </a:lnSpc>
            </a:pPr>
            <a:r>
              <a:rPr lang="en-US" sz="4951" dirty="0">
                <a:solidFill>
                  <a:srgbClr val="000000"/>
                </a:solidFill>
                <a:latin typeface="Berkshire Swash"/>
                <a:ea typeface="Berkshire Swash"/>
                <a:cs typeface="Berkshire Swash"/>
                <a:sym typeface="Berkshire Swash"/>
              </a:rPr>
              <a:t>Real-life scenarios</a:t>
            </a:r>
          </a:p>
          <a:p>
            <a:pPr algn="ctr">
              <a:lnSpc>
                <a:spcPts val="6931"/>
              </a:lnSpc>
            </a:pPr>
            <a:endParaRPr lang="en-US" sz="4951" dirty="0">
              <a:solidFill>
                <a:srgbClr val="000000"/>
              </a:solidFill>
              <a:latin typeface="Berkshire Swash"/>
              <a:ea typeface="Berkshire Swash"/>
              <a:cs typeface="Berkshire Swash"/>
              <a:sym typeface="Berkshire Swash"/>
            </a:endParaRPr>
          </a:p>
        </p:txBody>
      </p:sp>
      <p:sp>
        <p:nvSpPr>
          <p:cNvPr id="11" name="Freeform 11">
            <a:extLst>
              <a:ext uri="{FF2B5EF4-FFF2-40B4-BE49-F238E27FC236}">
                <a16:creationId xmlns:a16="http://schemas.microsoft.com/office/drawing/2014/main" id="{CF8550D3-8D40-EBCB-C924-ED91423E56A7}"/>
              </a:ext>
            </a:extLst>
          </p:cNvPr>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4461BE30-19DB-7A05-419A-A6865596D846}"/>
              </a:ext>
            </a:extLst>
          </p:cNvPr>
          <p:cNvSpPr/>
          <p:nvPr/>
        </p:nvSpPr>
        <p:spPr>
          <a:xfrm>
            <a:off x="219721" y="223427"/>
            <a:ext cx="1505619" cy="1370723"/>
          </a:xfrm>
          <a:custGeom>
            <a:avLst/>
            <a:gdLst/>
            <a:ahLst/>
            <a:cxnLst/>
            <a:rect l="l" t="t" r="r" b="b"/>
            <a:pathLst>
              <a:path w="1505619" h="1370723">
                <a:moveTo>
                  <a:pt x="0" y="0"/>
                </a:moveTo>
                <a:lnTo>
                  <a:pt x="1505619" y="0"/>
                </a:lnTo>
                <a:lnTo>
                  <a:pt x="1505619" y="1370722"/>
                </a:lnTo>
                <a:lnTo>
                  <a:pt x="0" y="1370722"/>
                </a:lnTo>
                <a:lnTo>
                  <a:pt x="0" y="0"/>
                </a:lnTo>
                <a:close/>
              </a:path>
            </a:pathLst>
          </a:custGeom>
          <a:blipFill>
            <a:blip r:embed="rId10"/>
            <a:stretch>
              <a:fillRect/>
            </a:stretch>
          </a:blipFill>
        </p:spPr>
      </p:sp>
      <p:pic>
        <p:nvPicPr>
          <p:cNvPr id="14" name="Picture 13">
            <a:extLst>
              <a:ext uri="{FF2B5EF4-FFF2-40B4-BE49-F238E27FC236}">
                <a16:creationId xmlns:a16="http://schemas.microsoft.com/office/drawing/2014/main" id="{7740BAFE-2CFA-9233-E4C1-64CF5D83DA25}"/>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045200" y="3084479"/>
            <a:ext cx="4763570" cy="4727640"/>
          </a:xfrm>
          <a:prstGeom prst="rect">
            <a:avLst/>
          </a:prstGeom>
        </p:spPr>
      </p:pic>
      <p:sp>
        <p:nvSpPr>
          <p:cNvPr id="15" name="AutoShape 2" descr="Fake EPF Website Trying To Steal Your EPF Funds - LABOUR LAW ADVISOR">
            <a:extLst>
              <a:ext uri="{FF2B5EF4-FFF2-40B4-BE49-F238E27FC236}">
                <a16:creationId xmlns:a16="http://schemas.microsoft.com/office/drawing/2014/main" id="{3DABC89B-E059-F2B1-59BD-C1FC6588E321}"/>
              </a:ext>
            </a:extLst>
          </p:cNvPr>
          <p:cNvSpPr>
            <a:spLocks noChangeAspect="1" noChangeArrowheads="1"/>
          </p:cNvSpPr>
          <p:nvPr/>
        </p:nvSpPr>
        <p:spPr bwMode="auto">
          <a:xfrm>
            <a:off x="8991600" y="49911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4" descr="Fake EPF Website Trying To Steal Your EPF Funds - LABOUR LAW ADVISOR">
            <a:extLst>
              <a:ext uri="{FF2B5EF4-FFF2-40B4-BE49-F238E27FC236}">
                <a16:creationId xmlns:a16="http://schemas.microsoft.com/office/drawing/2014/main" id="{90135D45-C1D7-3FD4-B750-6BAD12C947F4}"/>
              </a:ext>
            </a:extLst>
          </p:cNvPr>
          <p:cNvSpPr>
            <a:spLocks noChangeAspect="1" noChangeArrowheads="1"/>
          </p:cNvSpPr>
          <p:nvPr/>
        </p:nvSpPr>
        <p:spPr bwMode="auto">
          <a:xfrm>
            <a:off x="9144000" y="51435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30" name="Picture 6" descr="Provident fund scam: EPFO probing more fraud firms claiming benefits ...">
            <a:extLst>
              <a:ext uri="{FF2B5EF4-FFF2-40B4-BE49-F238E27FC236}">
                <a16:creationId xmlns:a16="http://schemas.microsoft.com/office/drawing/2014/main" id="{42F51084-B7D0-3D25-E4C0-EADC620BD2DB}"/>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6088422" y="3057227"/>
            <a:ext cx="4652879" cy="4782144"/>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Watch: Scammer Pretending To Be Mumbai Police Officer Calls Real Cop ...">
            <a:extLst>
              <a:ext uri="{FF2B5EF4-FFF2-40B4-BE49-F238E27FC236}">
                <a16:creationId xmlns:a16="http://schemas.microsoft.com/office/drawing/2014/main" id="{D6E06E3F-426A-B64B-E4E7-4AFBAB703B36}"/>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11020953" y="3133929"/>
            <a:ext cx="6209192" cy="46287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6014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7A6449-4153-F84E-57A5-D4C6F575FE4A}"/>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114ED97-B900-523A-5FCD-FB3DFD7A6F65}"/>
              </a:ext>
            </a:extLst>
          </p:cNvPr>
          <p:cNvSpPr/>
          <p:nvPr/>
        </p:nvSpPr>
        <p:spPr>
          <a:xfrm flipV="1">
            <a:off x="16003042" y="-446163"/>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a:extLst>
              <a:ext uri="{FF2B5EF4-FFF2-40B4-BE49-F238E27FC236}">
                <a16:creationId xmlns:a16="http://schemas.microsoft.com/office/drawing/2014/main" id="{3316F6CA-3373-AE5D-1BDF-6B9BE84D6924}"/>
              </a:ext>
            </a:extLst>
          </p:cNvPr>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a:extLst>
              <a:ext uri="{FF2B5EF4-FFF2-40B4-BE49-F238E27FC236}">
                <a16:creationId xmlns:a16="http://schemas.microsoft.com/office/drawing/2014/main" id="{D42FE140-7BC0-D97C-C5B1-4FA42A62B8AF}"/>
              </a:ext>
            </a:extLst>
          </p:cNvPr>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a:extLst>
              <a:ext uri="{FF2B5EF4-FFF2-40B4-BE49-F238E27FC236}">
                <a16:creationId xmlns:a16="http://schemas.microsoft.com/office/drawing/2014/main" id="{FA6AD0EC-F3E8-F699-81D6-B3A26D544FFD}"/>
              </a:ext>
            </a:extLst>
          </p:cNvPr>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a:extLst>
              <a:ext uri="{FF2B5EF4-FFF2-40B4-BE49-F238E27FC236}">
                <a16:creationId xmlns:a16="http://schemas.microsoft.com/office/drawing/2014/main" id="{8F00F06B-5A1F-A83D-FEE2-C787598EA1B3}"/>
              </a:ext>
            </a:extLst>
          </p:cNvPr>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a:extLst>
              <a:ext uri="{FF2B5EF4-FFF2-40B4-BE49-F238E27FC236}">
                <a16:creationId xmlns:a16="http://schemas.microsoft.com/office/drawing/2014/main" id="{EC5D9792-76C3-35FB-21E9-510B08F1484B}"/>
              </a:ext>
            </a:extLst>
          </p:cNvPr>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a:extLst>
              <a:ext uri="{FF2B5EF4-FFF2-40B4-BE49-F238E27FC236}">
                <a16:creationId xmlns:a16="http://schemas.microsoft.com/office/drawing/2014/main" id="{34CFC079-B948-9B0E-3ECE-0E4A08E1FFA1}"/>
              </a:ext>
            </a:extLst>
          </p:cNvPr>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a:extLst>
              <a:ext uri="{FF2B5EF4-FFF2-40B4-BE49-F238E27FC236}">
                <a16:creationId xmlns:a16="http://schemas.microsoft.com/office/drawing/2014/main" id="{C491BA4F-FC1B-4A6D-81A3-7858D006474D}"/>
              </a:ext>
            </a:extLst>
          </p:cNvPr>
          <p:cNvSpPr txBox="1"/>
          <p:nvPr/>
        </p:nvSpPr>
        <p:spPr>
          <a:xfrm>
            <a:off x="4593100" y="2171700"/>
            <a:ext cx="7029069" cy="1715662"/>
          </a:xfrm>
          <a:prstGeom prst="rect">
            <a:avLst/>
          </a:prstGeom>
        </p:spPr>
        <p:txBody>
          <a:bodyPr lIns="0" tIns="0" rIns="0" bIns="0" rtlCol="0" anchor="t">
            <a:spAutoFit/>
          </a:bodyPr>
          <a:lstStyle/>
          <a:p>
            <a:pPr algn="ctr">
              <a:lnSpc>
                <a:spcPts val="6931"/>
              </a:lnSpc>
            </a:pPr>
            <a:r>
              <a:rPr lang="en-US" sz="4951" dirty="0">
                <a:solidFill>
                  <a:srgbClr val="000000"/>
                </a:solidFill>
                <a:latin typeface="Berkshire Swash"/>
                <a:ea typeface="Berkshire Swash"/>
                <a:cs typeface="Berkshire Swash"/>
                <a:sym typeface="Berkshire Swash"/>
              </a:rPr>
              <a:t>EXISTING WORK</a:t>
            </a:r>
          </a:p>
          <a:p>
            <a:pPr algn="ctr">
              <a:lnSpc>
                <a:spcPts val="6931"/>
              </a:lnSpc>
            </a:pPr>
            <a:endParaRPr lang="en-US" sz="4951" dirty="0">
              <a:solidFill>
                <a:srgbClr val="000000"/>
              </a:solidFill>
              <a:latin typeface="Berkshire Swash"/>
              <a:ea typeface="Berkshire Swash"/>
              <a:cs typeface="Berkshire Swash"/>
              <a:sym typeface="Berkshire Swash"/>
            </a:endParaRPr>
          </a:p>
        </p:txBody>
      </p:sp>
      <p:sp>
        <p:nvSpPr>
          <p:cNvPr id="10" name="TextBox 10">
            <a:extLst>
              <a:ext uri="{FF2B5EF4-FFF2-40B4-BE49-F238E27FC236}">
                <a16:creationId xmlns:a16="http://schemas.microsoft.com/office/drawing/2014/main" id="{541045C3-F74E-B696-06C8-CA86502F67BE}"/>
              </a:ext>
            </a:extLst>
          </p:cNvPr>
          <p:cNvSpPr txBox="1"/>
          <p:nvPr/>
        </p:nvSpPr>
        <p:spPr>
          <a:xfrm>
            <a:off x="4114800" y="3629104"/>
            <a:ext cx="8247981" cy="3042564"/>
          </a:xfrm>
          <a:prstGeom prst="rect">
            <a:avLst/>
          </a:prstGeom>
        </p:spPr>
        <p:txBody>
          <a:bodyPr wrap="square" lIns="0" tIns="0" rIns="0" bIns="0" rtlCol="0" anchor="t">
            <a:spAutoFit/>
          </a:bodyPr>
          <a:lstStyle/>
          <a:p>
            <a:pPr marL="762094" lvl="1" indent="-457200">
              <a:lnSpc>
                <a:spcPts val="3954"/>
              </a:lnSpc>
              <a:buFont typeface="Arial" panose="020B0604020202020204" pitchFamily="34" charset="0"/>
              <a:buChar char="•"/>
            </a:pPr>
            <a:r>
              <a:rPr lang="en-US" sz="2824" dirty="0">
                <a:solidFill>
                  <a:srgbClr val="000000"/>
                </a:solidFill>
                <a:latin typeface="Lora"/>
                <a:ea typeface="Lora"/>
                <a:cs typeface="Lora"/>
                <a:sym typeface="Lora"/>
              </a:rPr>
              <a:t>General Threat</a:t>
            </a:r>
          </a:p>
          <a:p>
            <a:pPr marL="762094" lvl="1" indent="-457200">
              <a:lnSpc>
                <a:spcPts val="3954"/>
              </a:lnSpc>
              <a:buFont typeface="Arial" panose="020B0604020202020204" pitchFamily="34" charset="0"/>
              <a:buChar char="•"/>
            </a:pPr>
            <a:r>
              <a:rPr lang="en-US" sz="2824" dirty="0">
                <a:solidFill>
                  <a:srgbClr val="000000"/>
                </a:solidFill>
                <a:latin typeface="Lora"/>
                <a:ea typeface="Lora"/>
                <a:cs typeface="Lora"/>
                <a:sym typeface="Lora"/>
              </a:rPr>
              <a:t>Signature-Based Detection</a:t>
            </a:r>
          </a:p>
          <a:p>
            <a:pPr marL="762094" lvl="1" indent="-457200">
              <a:lnSpc>
                <a:spcPts val="3954"/>
              </a:lnSpc>
              <a:buFont typeface="Arial" panose="020B0604020202020204" pitchFamily="34" charset="0"/>
              <a:buChar char="•"/>
            </a:pPr>
            <a:r>
              <a:rPr lang="en-US" sz="2824" dirty="0">
                <a:solidFill>
                  <a:srgbClr val="000000"/>
                </a:solidFill>
                <a:latin typeface="Lora"/>
                <a:ea typeface="Lora"/>
                <a:cs typeface="Lora"/>
                <a:sym typeface="Lora"/>
              </a:rPr>
              <a:t>Manual Monitoring</a:t>
            </a:r>
          </a:p>
          <a:p>
            <a:pPr marL="762094" lvl="1" indent="-457200">
              <a:lnSpc>
                <a:spcPts val="3954"/>
              </a:lnSpc>
              <a:buFont typeface="Arial" panose="020B0604020202020204" pitchFamily="34" charset="0"/>
              <a:buChar char="•"/>
            </a:pPr>
            <a:r>
              <a:rPr lang="en-US" sz="2824" dirty="0">
                <a:solidFill>
                  <a:srgbClr val="000000"/>
                </a:solidFill>
                <a:latin typeface="Lora"/>
                <a:ea typeface="Lora"/>
                <a:cs typeface="Lora"/>
                <a:sym typeface="Lora"/>
              </a:rPr>
              <a:t>Board Monitoring (Not Scam-Focused)</a:t>
            </a:r>
          </a:p>
          <a:p>
            <a:pPr marL="762094" lvl="1" indent="-457200">
              <a:lnSpc>
                <a:spcPts val="3954"/>
              </a:lnSpc>
              <a:buFont typeface="Arial" panose="020B0604020202020204" pitchFamily="34" charset="0"/>
              <a:buChar char="•"/>
            </a:pPr>
            <a:r>
              <a:rPr lang="en-US" sz="2824" dirty="0">
                <a:solidFill>
                  <a:srgbClr val="000000"/>
                </a:solidFill>
                <a:latin typeface="Lora"/>
                <a:ea typeface="Lora"/>
                <a:cs typeface="Lora"/>
                <a:sym typeface="Lora"/>
              </a:rPr>
              <a:t>Alerts and Reports.</a:t>
            </a:r>
            <a:endParaRPr lang="en-US" sz="3200" b="1" dirty="0">
              <a:solidFill>
                <a:srgbClr val="000000"/>
              </a:solidFill>
              <a:latin typeface="Lora Bold"/>
              <a:ea typeface="Lora Bold"/>
              <a:cs typeface="Lora Bold"/>
              <a:sym typeface="Lora Bold"/>
            </a:endParaRPr>
          </a:p>
          <a:p>
            <a:pPr marL="304894" lvl="1" algn="l">
              <a:lnSpc>
                <a:spcPts val="3954"/>
              </a:lnSpc>
            </a:pPr>
            <a:endParaRPr lang="en-US" sz="2824" dirty="0">
              <a:solidFill>
                <a:srgbClr val="000000"/>
              </a:solidFill>
              <a:latin typeface="Lora"/>
              <a:ea typeface="Lora"/>
              <a:cs typeface="Lora"/>
              <a:sym typeface="Lora"/>
            </a:endParaRPr>
          </a:p>
        </p:txBody>
      </p:sp>
      <p:sp>
        <p:nvSpPr>
          <p:cNvPr id="11" name="Freeform 11">
            <a:extLst>
              <a:ext uri="{FF2B5EF4-FFF2-40B4-BE49-F238E27FC236}">
                <a16:creationId xmlns:a16="http://schemas.microsoft.com/office/drawing/2014/main" id="{84889BE4-423B-9969-8B0A-8427E50B3851}"/>
              </a:ext>
            </a:extLst>
          </p:cNvPr>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a:extLst>
              <a:ext uri="{FF2B5EF4-FFF2-40B4-BE49-F238E27FC236}">
                <a16:creationId xmlns:a16="http://schemas.microsoft.com/office/drawing/2014/main" id="{D16FD050-4796-34CE-5321-DA210BBD39DB}"/>
              </a:ext>
            </a:extLst>
          </p:cNvPr>
          <p:cNvSpPr/>
          <p:nvPr/>
        </p:nvSpPr>
        <p:spPr>
          <a:xfrm>
            <a:off x="219721" y="223427"/>
            <a:ext cx="1505619" cy="1370723"/>
          </a:xfrm>
          <a:custGeom>
            <a:avLst/>
            <a:gdLst/>
            <a:ahLst/>
            <a:cxnLst/>
            <a:rect l="l" t="t" r="r" b="b"/>
            <a:pathLst>
              <a:path w="1505619" h="1370723">
                <a:moveTo>
                  <a:pt x="0" y="0"/>
                </a:moveTo>
                <a:lnTo>
                  <a:pt x="1505619" y="0"/>
                </a:lnTo>
                <a:lnTo>
                  <a:pt x="1505619" y="1370722"/>
                </a:lnTo>
                <a:lnTo>
                  <a:pt x="0" y="1370722"/>
                </a:lnTo>
                <a:lnTo>
                  <a:pt x="0" y="0"/>
                </a:lnTo>
                <a:close/>
              </a:path>
            </a:pathLst>
          </a:custGeom>
          <a:blipFill>
            <a:blip r:embed="rId10"/>
            <a:stretch>
              <a:fillRect/>
            </a:stretch>
          </a:blipFill>
        </p:spPr>
      </p:sp>
    </p:spTree>
    <p:extLst>
      <p:ext uri="{BB962C8B-B14F-4D97-AF65-F5344CB8AC3E}">
        <p14:creationId xmlns:p14="http://schemas.microsoft.com/office/powerpoint/2010/main" val="18831833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82091"/>
            <a:ext cx="2284958" cy="4586594"/>
          </a:xfrm>
          <a:custGeom>
            <a:avLst/>
            <a:gdLst/>
            <a:ahLst/>
            <a:cxnLst/>
            <a:rect l="l" t="t" r="r" b="b"/>
            <a:pathLst>
              <a:path w="2284958" h="4586594">
                <a:moveTo>
                  <a:pt x="0" y="4586594"/>
                </a:moveTo>
                <a:lnTo>
                  <a:pt x="2284958" y="4586594"/>
                </a:lnTo>
                <a:lnTo>
                  <a:pt x="2284958" y="0"/>
                </a:lnTo>
                <a:lnTo>
                  <a:pt x="0" y="0"/>
                </a:lnTo>
                <a:lnTo>
                  <a:pt x="0" y="4586594"/>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210678"/>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TextBox 9"/>
          <p:cNvSpPr txBox="1"/>
          <p:nvPr/>
        </p:nvSpPr>
        <p:spPr>
          <a:xfrm>
            <a:off x="4640816" y="2171101"/>
            <a:ext cx="8134168" cy="1943161"/>
          </a:xfrm>
          <a:prstGeom prst="rect">
            <a:avLst/>
          </a:prstGeom>
        </p:spPr>
        <p:txBody>
          <a:bodyPr lIns="0" tIns="0" rIns="0" bIns="0" rtlCol="0" anchor="t">
            <a:spAutoFit/>
          </a:bodyPr>
          <a:lstStyle/>
          <a:p>
            <a:pPr algn="ctr">
              <a:lnSpc>
                <a:spcPts val="6859"/>
              </a:lnSpc>
            </a:pPr>
            <a:r>
              <a:rPr lang="en-US" sz="4899" dirty="0">
                <a:solidFill>
                  <a:srgbClr val="000000"/>
                </a:solidFill>
                <a:latin typeface="Berkshire Swash"/>
                <a:ea typeface="Berkshire Swash"/>
                <a:cs typeface="Berkshire Swash"/>
                <a:sym typeface="Berkshire Swash"/>
              </a:rPr>
              <a:t>EXISTING WORK</a:t>
            </a:r>
          </a:p>
          <a:p>
            <a:pPr algn="ctr">
              <a:lnSpc>
                <a:spcPts val="8883"/>
              </a:lnSpc>
            </a:pPr>
            <a:endParaRPr lang="en-US" sz="4899" dirty="0">
              <a:solidFill>
                <a:srgbClr val="000000"/>
              </a:solidFill>
              <a:latin typeface="Berkshire Swash"/>
              <a:ea typeface="Berkshire Swash"/>
              <a:cs typeface="Berkshire Swash"/>
              <a:sym typeface="Berkshire Swash"/>
            </a:endParaRPr>
          </a:p>
        </p:txBody>
      </p:sp>
      <p:sp>
        <p:nvSpPr>
          <p:cNvPr id="10" name="TextBox 10"/>
          <p:cNvSpPr txBox="1"/>
          <p:nvPr/>
        </p:nvSpPr>
        <p:spPr>
          <a:xfrm>
            <a:off x="3271147" y="3017487"/>
            <a:ext cx="13392097" cy="3347263"/>
          </a:xfrm>
          <a:prstGeom prst="rect">
            <a:avLst/>
          </a:prstGeom>
        </p:spPr>
        <p:txBody>
          <a:bodyPr lIns="0" tIns="0" rIns="0" bIns="0" rtlCol="0" anchor="t">
            <a:spAutoFit/>
          </a:bodyPr>
          <a:lstStyle/>
          <a:p>
            <a:pPr marL="285750" indent="-285750" algn="l">
              <a:lnSpc>
                <a:spcPts val="4370"/>
              </a:lnSpc>
              <a:buFont typeface="Arial" panose="020B0604020202020204" pitchFamily="34" charset="0"/>
              <a:buChar char="•"/>
            </a:pPr>
            <a:endParaRPr dirty="0"/>
          </a:p>
          <a:p>
            <a:pPr marL="457200" indent="-457200">
              <a:lnSpc>
                <a:spcPts val="4370"/>
              </a:lnSpc>
              <a:buFont typeface="Arial" panose="020B0604020202020204" pitchFamily="34" charset="0"/>
              <a:buChar char="•"/>
            </a:pPr>
            <a:r>
              <a:rPr lang="en-US" sz="3121" dirty="0">
                <a:solidFill>
                  <a:srgbClr val="000000"/>
                </a:solidFill>
                <a:latin typeface="Lora"/>
                <a:ea typeface="Lora"/>
                <a:cs typeface="Lora"/>
                <a:sym typeface="Lora"/>
              </a:rPr>
              <a:t> Flare's Telegram Monitoring for Cybersecurity</a:t>
            </a:r>
          </a:p>
          <a:p>
            <a:pPr marL="457200" indent="-457200">
              <a:lnSpc>
                <a:spcPts val="4370"/>
              </a:lnSpc>
              <a:buFont typeface="Arial" panose="020B0604020202020204" pitchFamily="34" charset="0"/>
              <a:buChar char="•"/>
            </a:pPr>
            <a:r>
              <a:rPr lang="en-US" sz="3121" dirty="0">
                <a:solidFill>
                  <a:srgbClr val="000000"/>
                </a:solidFill>
                <a:latin typeface="Lora"/>
                <a:ea typeface="Lora"/>
                <a:cs typeface="Lora"/>
                <a:sym typeface="Lora"/>
              </a:rPr>
              <a:t> Eternity Project's Ransomware-as-a-Service (RaaS)</a:t>
            </a:r>
          </a:p>
          <a:p>
            <a:pPr marL="457200" indent="-457200">
              <a:lnSpc>
                <a:spcPts val="4370"/>
              </a:lnSpc>
              <a:buFont typeface="Arial" panose="020B0604020202020204" pitchFamily="34" charset="0"/>
              <a:buChar char="•"/>
            </a:pPr>
            <a:r>
              <a:rPr lang="en-US" sz="3121" dirty="0">
                <a:solidFill>
                  <a:srgbClr val="000000"/>
                </a:solidFill>
                <a:latin typeface="Lora"/>
                <a:ea typeface="Lora"/>
                <a:cs typeface="Lora"/>
                <a:sym typeface="Lora"/>
              </a:rPr>
              <a:t> Kaspersky's Discovery of a Global Telegram Malicious Campaign</a:t>
            </a:r>
          </a:p>
          <a:p>
            <a:pPr marL="457200" indent="-457200">
              <a:lnSpc>
                <a:spcPts val="4370"/>
              </a:lnSpc>
              <a:buFont typeface="Arial" panose="020B0604020202020204" pitchFamily="34" charset="0"/>
              <a:buChar char="•"/>
            </a:pPr>
            <a:r>
              <a:rPr lang="en-US" sz="3121" dirty="0">
                <a:solidFill>
                  <a:srgbClr val="000000"/>
                </a:solidFill>
                <a:latin typeface="Lora"/>
                <a:ea typeface="Lora"/>
                <a:cs typeface="Lora"/>
                <a:sym typeface="Lora"/>
              </a:rPr>
              <a:t> Machine Learning for Network Defense with Telegram Integration</a:t>
            </a:r>
          </a:p>
          <a:p>
            <a:pPr algn="l">
              <a:lnSpc>
                <a:spcPts val="4370"/>
              </a:lnSpc>
            </a:pPr>
            <a:endParaRPr lang="en-US" sz="3121" dirty="0">
              <a:solidFill>
                <a:srgbClr val="000000"/>
              </a:solidFill>
              <a:latin typeface="Lora"/>
              <a:ea typeface="Lora"/>
              <a:cs typeface="Lora"/>
              <a:sym typeface="Lora"/>
            </a:endParaRPr>
          </a:p>
        </p:txBody>
      </p:sp>
      <p:sp>
        <p:nvSpPr>
          <p:cNvPr id="11" name="Freeform 11"/>
          <p:cNvSpPr/>
          <p:nvPr/>
        </p:nvSpPr>
        <p:spPr>
          <a:xfrm>
            <a:off x="10321909" y="88863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346391" y="353526"/>
            <a:ext cx="1252279" cy="1140081"/>
          </a:xfrm>
          <a:custGeom>
            <a:avLst/>
            <a:gdLst/>
            <a:ahLst/>
            <a:cxnLst/>
            <a:rect l="l" t="t" r="r" b="b"/>
            <a:pathLst>
              <a:path w="1252279" h="1140081">
                <a:moveTo>
                  <a:pt x="0" y="0"/>
                </a:moveTo>
                <a:lnTo>
                  <a:pt x="1252279" y="0"/>
                </a:lnTo>
                <a:lnTo>
                  <a:pt x="1252279" y="1140081"/>
                </a:lnTo>
                <a:lnTo>
                  <a:pt x="0" y="1140081"/>
                </a:lnTo>
                <a:lnTo>
                  <a:pt x="0" y="0"/>
                </a:lnTo>
                <a:close/>
              </a:path>
            </a:pathLst>
          </a:custGeom>
          <a:blipFill>
            <a:blip r:embed="rId10"/>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V="1">
            <a:off x="16003042" y="-232359"/>
            <a:ext cx="2284958" cy="4586594"/>
          </a:xfrm>
          <a:custGeom>
            <a:avLst/>
            <a:gdLst/>
            <a:ahLst/>
            <a:cxnLst/>
            <a:rect l="l" t="t" r="r" b="b"/>
            <a:pathLst>
              <a:path w="2284958" h="4586594">
                <a:moveTo>
                  <a:pt x="0" y="4586595"/>
                </a:moveTo>
                <a:lnTo>
                  <a:pt x="2284958" y="4586595"/>
                </a:lnTo>
                <a:lnTo>
                  <a:pt x="2284958" y="0"/>
                </a:lnTo>
                <a:lnTo>
                  <a:pt x="0" y="0"/>
                </a:lnTo>
                <a:lnTo>
                  <a:pt x="0" y="4586595"/>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3" name="Freeform 3"/>
          <p:cNvSpPr/>
          <p:nvPr/>
        </p:nvSpPr>
        <p:spPr>
          <a:xfrm flipH="1">
            <a:off x="-170016" y="5740685"/>
            <a:ext cx="2285093" cy="4586865"/>
          </a:xfrm>
          <a:custGeom>
            <a:avLst/>
            <a:gdLst/>
            <a:ahLst/>
            <a:cxnLst/>
            <a:rect l="l" t="t" r="r" b="b"/>
            <a:pathLst>
              <a:path w="2285093" h="4586865">
                <a:moveTo>
                  <a:pt x="2285093" y="0"/>
                </a:moveTo>
                <a:lnTo>
                  <a:pt x="0" y="0"/>
                </a:lnTo>
                <a:lnTo>
                  <a:pt x="0" y="4586865"/>
                </a:lnTo>
                <a:lnTo>
                  <a:pt x="2285093" y="4586865"/>
                </a:lnTo>
                <a:lnTo>
                  <a:pt x="2285093"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4" name="Freeform 4"/>
          <p:cNvSpPr/>
          <p:nvPr/>
        </p:nvSpPr>
        <p:spPr>
          <a:xfrm rot="5400000">
            <a:off x="10844344" y="-2136444"/>
            <a:ext cx="1847134" cy="6120022"/>
          </a:xfrm>
          <a:custGeom>
            <a:avLst/>
            <a:gdLst/>
            <a:ahLst/>
            <a:cxnLst/>
            <a:rect l="l" t="t" r="r" b="b"/>
            <a:pathLst>
              <a:path w="1847134" h="6120022">
                <a:moveTo>
                  <a:pt x="0" y="0"/>
                </a:moveTo>
                <a:lnTo>
                  <a:pt x="1847134" y="0"/>
                </a:lnTo>
                <a:lnTo>
                  <a:pt x="1847134" y="6120022"/>
                </a:lnTo>
                <a:lnTo>
                  <a:pt x="0" y="6120022"/>
                </a:lnTo>
                <a:lnTo>
                  <a:pt x="0"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5" name="Freeform 5"/>
          <p:cNvSpPr/>
          <p:nvPr/>
        </p:nvSpPr>
        <p:spPr>
          <a:xfrm>
            <a:off x="15273032" y="7617383"/>
            <a:ext cx="3014968" cy="2669617"/>
          </a:xfrm>
          <a:custGeom>
            <a:avLst/>
            <a:gdLst/>
            <a:ahLst/>
            <a:cxnLst/>
            <a:rect l="l" t="t" r="r" b="b"/>
            <a:pathLst>
              <a:path w="3014968" h="2669617">
                <a:moveTo>
                  <a:pt x="0" y="0"/>
                </a:moveTo>
                <a:lnTo>
                  <a:pt x="3014968" y="0"/>
                </a:lnTo>
                <a:lnTo>
                  <a:pt x="3014968" y="2669617"/>
                </a:lnTo>
                <a:lnTo>
                  <a:pt x="0" y="2669617"/>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6" name="Freeform 6"/>
          <p:cNvSpPr/>
          <p:nvPr/>
        </p:nvSpPr>
        <p:spPr>
          <a:xfrm rot="-10800000">
            <a:off x="0" y="-82091"/>
            <a:ext cx="3011238" cy="2666315"/>
          </a:xfrm>
          <a:custGeom>
            <a:avLst/>
            <a:gdLst/>
            <a:ahLst/>
            <a:cxnLst/>
            <a:rect l="l" t="t" r="r" b="b"/>
            <a:pathLst>
              <a:path w="3011238" h="2666315">
                <a:moveTo>
                  <a:pt x="0" y="0"/>
                </a:moveTo>
                <a:lnTo>
                  <a:pt x="3011238" y="0"/>
                </a:lnTo>
                <a:lnTo>
                  <a:pt x="3011238" y="2666315"/>
                </a:lnTo>
                <a:lnTo>
                  <a:pt x="0" y="2666315"/>
                </a:lnTo>
                <a:lnTo>
                  <a:pt x="0" y="0"/>
                </a:lnTo>
                <a:close/>
              </a:path>
            </a:pathLst>
          </a:custGeom>
          <a:blipFill>
            <a:blip r:embed="rId6">
              <a:extLst>
                <a:ext uri="{96DAC541-7B7A-43D3-8B79-37D633B846F1}">
                  <asvg:svgBlip xmlns:asvg="http://schemas.microsoft.com/office/drawing/2016/SVG/main" r:embed="rId7"/>
                </a:ext>
              </a:extLst>
            </a:blip>
            <a:stretch>
              <a:fillRect/>
            </a:stretch>
          </a:blipFill>
        </p:spPr>
      </p:sp>
      <p:sp>
        <p:nvSpPr>
          <p:cNvPr id="7" name="Freeform 7"/>
          <p:cNvSpPr/>
          <p:nvPr/>
        </p:nvSpPr>
        <p:spPr>
          <a:xfrm rot="5400000" flipH="1">
            <a:off x="5440705" y="6710565"/>
            <a:ext cx="1661135" cy="5503762"/>
          </a:xfrm>
          <a:custGeom>
            <a:avLst/>
            <a:gdLst/>
            <a:ahLst/>
            <a:cxnLst/>
            <a:rect l="l" t="t" r="r" b="b"/>
            <a:pathLst>
              <a:path w="1661135" h="5503762">
                <a:moveTo>
                  <a:pt x="1661136" y="0"/>
                </a:moveTo>
                <a:lnTo>
                  <a:pt x="0" y="0"/>
                </a:lnTo>
                <a:lnTo>
                  <a:pt x="0" y="5503762"/>
                </a:lnTo>
                <a:lnTo>
                  <a:pt x="1661136" y="5503762"/>
                </a:lnTo>
                <a:lnTo>
                  <a:pt x="1661136" y="0"/>
                </a:lnTo>
                <a:close/>
              </a:path>
            </a:pathLst>
          </a:custGeom>
          <a:blipFill>
            <a:blip r:embed="rId4">
              <a:extLst>
                <a:ext uri="{96DAC541-7B7A-43D3-8B79-37D633B846F1}">
                  <asvg:svgBlip xmlns:asvg="http://schemas.microsoft.com/office/drawing/2016/SVG/main" r:embed="rId5"/>
                </a:ext>
              </a:extLst>
            </a:blip>
            <a:stretch>
              <a:fillRect/>
            </a:stretch>
          </a:blipFill>
        </p:spPr>
      </p:sp>
      <p:sp>
        <p:nvSpPr>
          <p:cNvPr id="8" name="Freeform 8"/>
          <p:cNvSpPr/>
          <p:nvPr/>
        </p:nvSpPr>
        <p:spPr>
          <a:xfrm>
            <a:off x="5068312" y="656718"/>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9" name="Freeform 9"/>
          <p:cNvSpPr/>
          <p:nvPr/>
        </p:nvSpPr>
        <p:spPr>
          <a:xfrm>
            <a:off x="6109639" y="3255713"/>
            <a:ext cx="6068722" cy="6374569"/>
          </a:xfrm>
          <a:custGeom>
            <a:avLst/>
            <a:gdLst/>
            <a:ahLst/>
            <a:cxnLst/>
            <a:rect l="l" t="t" r="r" b="b"/>
            <a:pathLst>
              <a:path w="6068722" h="6374569">
                <a:moveTo>
                  <a:pt x="0" y="0"/>
                </a:moveTo>
                <a:lnTo>
                  <a:pt x="6068722" y="0"/>
                </a:lnTo>
                <a:lnTo>
                  <a:pt x="6068722" y="6374569"/>
                </a:lnTo>
                <a:lnTo>
                  <a:pt x="0" y="6374569"/>
                </a:lnTo>
                <a:lnTo>
                  <a:pt x="0" y="0"/>
                </a:lnTo>
                <a:close/>
              </a:path>
            </a:pathLst>
          </a:custGeom>
          <a:blipFill>
            <a:blip r:embed="rId10"/>
            <a:stretch>
              <a:fillRect t="-401" b="-401"/>
            </a:stretch>
          </a:blipFill>
        </p:spPr>
      </p:sp>
      <p:sp>
        <p:nvSpPr>
          <p:cNvPr id="10" name="TextBox 10"/>
          <p:cNvSpPr txBox="1"/>
          <p:nvPr/>
        </p:nvSpPr>
        <p:spPr>
          <a:xfrm>
            <a:off x="4997759" y="1956163"/>
            <a:ext cx="7770452" cy="1847930"/>
          </a:xfrm>
          <a:prstGeom prst="rect">
            <a:avLst/>
          </a:prstGeom>
        </p:spPr>
        <p:txBody>
          <a:bodyPr lIns="0" tIns="0" rIns="0" bIns="0" rtlCol="0" anchor="t">
            <a:spAutoFit/>
          </a:bodyPr>
          <a:lstStyle/>
          <a:p>
            <a:pPr algn="ctr">
              <a:lnSpc>
                <a:spcPts val="7500"/>
              </a:lnSpc>
            </a:pPr>
            <a:r>
              <a:rPr lang="en-US" sz="5357">
                <a:solidFill>
                  <a:srgbClr val="000000"/>
                </a:solidFill>
                <a:latin typeface="Berkshire Swash"/>
                <a:ea typeface="Berkshire Swash"/>
                <a:cs typeface="Berkshire Swash"/>
                <a:sym typeface="Berkshire Swash"/>
              </a:rPr>
              <a:t>WORK FLOW</a:t>
            </a:r>
          </a:p>
          <a:p>
            <a:pPr algn="ctr">
              <a:lnSpc>
                <a:spcPts val="7500"/>
              </a:lnSpc>
            </a:pPr>
            <a:endParaRPr lang="en-US" sz="5357">
              <a:solidFill>
                <a:srgbClr val="000000"/>
              </a:solidFill>
              <a:latin typeface="Berkshire Swash"/>
              <a:ea typeface="Berkshire Swash"/>
              <a:cs typeface="Berkshire Swash"/>
              <a:sym typeface="Berkshire Swash"/>
            </a:endParaRPr>
          </a:p>
        </p:txBody>
      </p:sp>
      <p:sp>
        <p:nvSpPr>
          <p:cNvPr id="11" name="Freeform 11"/>
          <p:cNvSpPr/>
          <p:nvPr/>
        </p:nvSpPr>
        <p:spPr>
          <a:xfrm>
            <a:off x="11303776" y="8952191"/>
            <a:ext cx="2928869" cy="743964"/>
          </a:xfrm>
          <a:custGeom>
            <a:avLst/>
            <a:gdLst/>
            <a:ahLst/>
            <a:cxnLst/>
            <a:rect l="l" t="t" r="r" b="b"/>
            <a:pathLst>
              <a:path w="2928869" h="743964">
                <a:moveTo>
                  <a:pt x="0" y="0"/>
                </a:moveTo>
                <a:lnTo>
                  <a:pt x="2928869" y="0"/>
                </a:lnTo>
                <a:lnTo>
                  <a:pt x="2928869" y="743964"/>
                </a:lnTo>
                <a:lnTo>
                  <a:pt x="0" y="743964"/>
                </a:lnTo>
                <a:lnTo>
                  <a:pt x="0" y="0"/>
                </a:lnTo>
                <a:close/>
              </a:path>
            </a:pathLst>
          </a:custGeom>
          <a:blipFill>
            <a:blip r:embed="rId8">
              <a:extLst>
                <a:ext uri="{96DAC541-7B7A-43D3-8B79-37D633B846F1}">
                  <asvg:svgBlip xmlns:asvg="http://schemas.microsoft.com/office/drawing/2016/SVG/main" r:embed="rId9"/>
                </a:ext>
              </a:extLst>
            </a:blip>
            <a:stretch>
              <a:fillRect/>
            </a:stretch>
          </a:blipFill>
        </p:spPr>
      </p:sp>
      <p:sp>
        <p:nvSpPr>
          <p:cNvPr id="12" name="Freeform 12"/>
          <p:cNvSpPr/>
          <p:nvPr/>
        </p:nvSpPr>
        <p:spPr>
          <a:xfrm>
            <a:off x="165287" y="275024"/>
            <a:ext cx="1726826" cy="1572110"/>
          </a:xfrm>
          <a:custGeom>
            <a:avLst/>
            <a:gdLst/>
            <a:ahLst/>
            <a:cxnLst/>
            <a:rect l="l" t="t" r="r" b="b"/>
            <a:pathLst>
              <a:path w="1726826" h="1572110">
                <a:moveTo>
                  <a:pt x="0" y="0"/>
                </a:moveTo>
                <a:lnTo>
                  <a:pt x="1726826" y="0"/>
                </a:lnTo>
                <a:lnTo>
                  <a:pt x="1726826" y="1572110"/>
                </a:lnTo>
                <a:lnTo>
                  <a:pt x="0" y="1572110"/>
                </a:lnTo>
                <a:lnTo>
                  <a:pt x="0" y="0"/>
                </a:lnTo>
                <a:close/>
              </a:path>
            </a:pathLst>
          </a:custGeom>
          <a:blipFill>
            <a:blip r:embed="rId11"/>
            <a:stretch>
              <a:fillRect/>
            </a:stretch>
          </a:blipFill>
        </p:spPr>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52</TotalTime>
  <Words>629</Words>
  <Application>Microsoft Office PowerPoint</Application>
  <PresentationFormat>Custom</PresentationFormat>
  <Paragraphs>67</Paragraphs>
  <Slides>13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13</vt:i4>
      </vt:variant>
    </vt:vector>
  </HeadingPairs>
  <TitlesOfParts>
    <vt:vector size="20" baseType="lpstr">
      <vt:lpstr>Lora Bold</vt:lpstr>
      <vt:lpstr>Arial</vt:lpstr>
      <vt:lpstr>Calibri</vt:lpstr>
      <vt:lpstr>Berkshire Swash</vt:lpstr>
      <vt:lpstr>Lora</vt:lpstr>
      <vt:lpstr>Times New Roman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dc:title>
  <dc:creator>HP</dc:creator>
  <cp:lastModifiedBy>Devi Kandula</cp:lastModifiedBy>
  <cp:revision>4</cp:revision>
  <dcterms:created xsi:type="dcterms:W3CDTF">2006-08-16T00:00:00Z</dcterms:created>
  <dcterms:modified xsi:type="dcterms:W3CDTF">2025-01-05T12:27:08Z</dcterms:modified>
  <dc:identifier>DAGbUPhmNfY</dc:identifier>
</cp:coreProperties>
</file>