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7" r:id="rId3"/>
    <p:sldId id="257" r:id="rId4"/>
    <p:sldId id="258" r:id="rId5"/>
    <p:sldId id="261" r:id="rId6"/>
    <p:sldId id="268" r:id="rId7"/>
    <p:sldId id="269" r:id="rId8"/>
    <p:sldId id="263" r:id="rId9"/>
    <p:sldId id="264" r:id="rId10"/>
    <p:sldId id="265" r:id="rId11"/>
    <p:sldId id="260" r:id="rId12"/>
    <p:sldId id="271" r:id="rId13"/>
    <p:sldId id="272" r:id="rId14"/>
    <p:sldId id="273" r:id="rId15"/>
    <p:sldId id="275" r:id="rId16"/>
    <p:sldId id="270" r:id="rId17"/>
    <p:sldId id="266" r:id="rId18"/>
  </p:sldIdLst>
  <p:sldSz cx="18288000" cy="10287000"/>
  <p:notesSz cx="6858000" cy="9144000"/>
  <p:embeddedFontLst>
    <p:embeddedFont>
      <p:font typeface="Berkshire Swash" panose="020B0604020202020204" charset="0"/>
      <p:regular r:id="rId19"/>
    </p:embeddedFont>
    <p:embeddedFont>
      <p:font typeface="Lora" pitchFamily="2" charset="0"/>
      <p:regular r:id="rId20"/>
      <p:bold r:id="rId21"/>
      <p:italic r:id="rId22"/>
      <p:boldItalic r:id="rId23"/>
    </p:embeddedFont>
    <p:embeddedFont>
      <p:font typeface="Times New Roman Bold" panose="02020803070505020304" pitchFamily="18"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22" autoAdjust="0"/>
  </p:normalViewPr>
  <p:slideViewPr>
    <p:cSldViewPr>
      <p:cViewPr varScale="1">
        <p:scale>
          <a:sx n="45" d="100"/>
          <a:sy n="45" d="100"/>
        </p:scale>
        <p:origin x="75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1.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2.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7.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5656597" y="-82091"/>
            <a:ext cx="2900936" cy="5823047"/>
          </a:xfrm>
          <a:custGeom>
            <a:avLst/>
            <a:gdLst/>
            <a:ahLst/>
            <a:cxnLst/>
            <a:rect l="l" t="t" r="r" b="b"/>
            <a:pathLst>
              <a:path w="2900936" h="5823047">
                <a:moveTo>
                  <a:pt x="0" y="5823047"/>
                </a:moveTo>
                <a:lnTo>
                  <a:pt x="2900936" y="5823047"/>
                </a:lnTo>
                <a:lnTo>
                  <a:pt x="2900936" y="0"/>
                </a:lnTo>
                <a:lnTo>
                  <a:pt x="0" y="0"/>
                </a:lnTo>
                <a:lnTo>
                  <a:pt x="0" y="582304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4463953"/>
            <a:ext cx="2900936" cy="5823047"/>
          </a:xfrm>
          <a:custGeom>
            <a:avLst/>
            <a:gdLst/>
            <a:ahLst/>
            <a:cxnLst/>
            <a:rect l="l" t="t" r="r" b="b"/>
            <a:pathLst>
              <a:path w="2900936" h="5823047">
                <a:moveTo>
                  <a:pt x="2900936" y="0"/>
                </a:moveTo>
                <a:lnTo>
                  <a:pt x="0" y="0"/>
                </a:lnTo>
                <a:lnTo>
                  <a:pt x="0" y="5823047"/>
                </a:lnTo>
                <a:lnTo>
                  <a:pt x="2900936" y="5823047"/>
                </a:lnTo>
                <a:lnTo>
                  <a:pt x="290093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549533" y="6976757"/>
            <a:ext cx="3738467" cy="3310243"/>
          </a:xfrm>
          <a:custGeom>
            <a:avLst/>
            <a:gdLst/>
            <a:ahLst/>
            <a:cxnLst/>
            <a:rect l="l" t="t" r="r" b="b"/>
            <a:pathLst>
              <a:path w="3738467" h="3310243">
                <a:moveTo>
                  <a:pt x="0" y="0"/>
                </a:moveTo>
                <a:lnTo>
                  <a:pt x="3738467" y="0"/>
                </a:lnTo>
                <a:lnTo>
                  <a:pt x="3738467" y="3310243"/>
                </a:lnTo>
                <a:lnTo>
                  <a:pt x="0" y="33102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4357592" cy="3858450"/>
          </a:xfrm>
          <a:custGeom>
            <a:avLst/>
            <a:gdLst/>
            <a:ahLst/>
            <a:cxnLst/>
            <a:rect l="l" t="t" r="r" b="b"/>
            <a:pathLst>
              <a:path w="4357592" h="3858450">
                <a:moveTo>
                  <a:pt x="0" y="0"/>
                </a:moveTo>
                <a:lnTo>
                  <a:pt x="4357592" y="0"/>
                </a:lnTo>
                <a:lnTo>
                  <a:pt x="4357592" y="3858450"/>
                </a:lnTo>
                <a:lnTo>
                  <a:pt x="0" y="38584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561551" y="6745102"/>
            <a:ext cx="1661135" cy="5503762"/>
          </a:xfrm>
          <a:custGeom>
            <a:avLst/>
            <a:gdLst/>
            <a:ahLst/>
            <a:cxnLst/>
            <a:rect l="l" t="t" r="r" b="b"/>
            <a:pathLst>
              <a:path w="1661135" h="5503762">
                <a:moveTo>
                  <a:pt x="1661136" y="0"/>
                </a:moveTo>
                <a:lnTo>
                  <a:pt x="0" y="0"/>
                </a:lnTo>
                <a:lnTo>
                  <a:pt x="0" y="5503761"/>
                </a:lnTo>
                <a:lnTo>
                  <a:pt x="1661136" y="5503761"/>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303850" y="536940"/>
            <a:ext cx="1953204" cy="1310194"/>
          </a:xfrm>
          <a:custGeom>
            <a:avLst/>
            <a:gdLst/>
            <a:ahLst/>
            <a:cxnLst/>
            <a:rect l="l" t="t" r="r" b="b"/>
            <a:pathLst>
              <a:path w="1953204" h="1310194">
                <a:moveTo>
                  <a:pt x="0" y="0"/>
                </a:moveTo>
                <a:lnTo>
                  <a:pt x="1953204" y="0"/>
                </a:lnTo>
                <a:lnTo>
                  <a:pt x="1953204" y="1310194"/>
                </a:lnTo>
                <a:lnTo>
                  <a:pt x="0" y="1310194"/>
                </a:lnTo>
                <a:lnTo>
                  <a:pt x="0" y="0"/>
                </a:lnTo>
                <a:close/>
              </a:path>
            </a:pathLst>
          </a:custGeom>
          <a:blipFill>
            <a:blip r:embed="rId10"/>
            <a:stretch>
              <a:fillRect/>
            </a:stretch>
          </a:blipFill>
        </p:spPr>
      </p:sp>
      <p:sp>
        <p:nvSpPr>
          <p:cNvPr id="11" name="TextBox 11"/>
          <p:cNvSpPr txBox="1"/>
          <p:nvPr/>
        </p:nvSpPr>
        <p:spPr>
          <a:xfrm>
            <a:off x="895080" y="4123997"/>
            <a:ext cx="15810400" cy="6302303"/>
          </a:xfrm>
          <a:prstGeom prst="rect">
            <a:avLst/>
          </a:prstGeom>
        </p:spPr>
        <p:txBody>
          <a:bodyPr lIns="0" tIns="0" rIns="0" bIns="0" rtlCol="0" anchor="t">
            <a:spAutoFit/>
          </a:bodyPr>
          <a:lstStyle/>
          <a:p>
            <a:pPr algn="ctr">
              <a:lnSpc>
                <a:spcPts val="12545"/>
              </a:lnSpc>
            </a:pPr>
            <a:r>
              <a:rPr lang="en-US" sz="8961" dirty="0">
                <a:solidFill>
                  <a:srgbClr val="000000"/>
                </a:solidFill>
                <a:latin typeface="Berkshire Swash"/>
                <a:ea typeface="Berkshire Swash"/>
                <a:cs typeface="Berkshire Swash"/>
                <a:sym typeface="Berkshire Swash"/>
              </a:rPr>
              <a:t>Real-Time</a:t>
            </a:r>
          </a:p>
          <a:p>
            <a:pPr algn="ctr">
              <a:lnSpc>
                <a:spcPts val="12545"/>
              </a:lnSpc>
            </a:pPr>
            <a:r>
              <a:rPr lang="en-US" sz="8961" dirty="0">
                <a:solidFill>
                  <a:srgbClr val="000000"/>
                </a:solidFill>
                <a:latin typeface="Berkshire Swash"/>
                <a:ea typeface="Berkshire Swash"/>
                <a:cs typeface="Berkshire Swash"/>
                <a:sym typeface="Berkshire Swash"/>
              </a:rPr>
              <a:t> Spam Detection</a:t>
            </a:r>
          </a:p>
          <a:p>
            <a:pPr algn="ctr">
              <a:lnSpc>
                <a:spcPts val="12545"/>
              </a:lnSpc>
            </a:pPr>
            <a:r>
              <a:rPr lang="en-US" sz="8961" dirty="0">
                <a:solidFill>
                  <a:srgbClr val="000000"/>
                </a:solidFill>
                <a:latin typeface="Berkshire Swash"/>
                <a:ea typeface="Berkshire Swash"/>
                <a:cs typeface="Berkshire Swash"/>
                <a:sym typeface="Berkshire Swash"/>
              </a:rPr>
              <a:t> on Telegram</a:t>
            </a:r>
          </a:p>
          <a:p>
            <a:pPr algn="ctr">
              <a:lnSpc>
                <a:spcPts val="12545"/>
              </a:lnSpc>
            </a:pPr>
            <a:endParaRPr lang="en-US" sz="8961" dirty="0">
              <a:solidFill>
                <a:srgbClr val="000000"/>
              </a:solidFill>
              <a:latin typeface="Berkshire Swash"/>
              <a:ea typeface="Berkshire Swash"/>
              <a:cs typeface="Berkshire Swash"/>
              <a:sym typeface="Berkshire Swash"/>
            </a:endParaRPr>
          </a:p>
        </p:txBody>
      </p:sp>
      <p:sp>
        <p:nvSpPr>
          <p:cNvPr id="12" name="TextBox 12"/>
          <p:cNvSpPr txBox="1"/>
          <p:nvPr/>
        </p:nvSpPr>
        <p:spPr>
          <a:xfrm>
            <a:off x="2120765" y="1439617"/>
            <a:ext cx="14298001" cy="2684380"/>
          </a:xfrm>
          <a:prstGeom prst="rect">
            <a:avLst/>
          </a:prstGeom>
        </p:spPr>
        <p:txBody>
          <a:bodyPr lIns="0" tIns="0" rIns="0" bIns="0" rtlCol="0" anchor="t">
            <a:spAutoFit/>
          </a:bodyPr>
          <a:lstStyle/>
          <a:p>
            <a:pPr algn="ctr">
              <a:lnSpc>
                <a:spcPts val="7163"/>
              </a:lnSpc>
            </a:pPr>
            <a:r>
              <a:rPr lang="en-US" sz="5116">
                <a:solidFill>
                  <a:srgbClr val="000000"/>
                </a:solidFill>
                <a:latin typeface="Berkshire Swash"/>
                <a:ea typeface="Berkshire Swash"/>
                <a:cs typeface="Berkshire Swash"/>
                <a:sym typeface="Berkshire Swash"/>
              </a:rPr>
              <a:t>Shri Vishnu Engineering College For Women</a:t>
            </a:r>
          </a:p>
          <a:p>
            <a:pPr algn="ctr">
              <a:lnSpc>
                <a:spcPts val="7163"/>
              </a:lnSpc>
            </a:pPr>
            <a:r>
              <a:rPr lang="en-US" sz="5116">
                <a:solidFill>
                  <a:srgbClr val="000000"/>
                </a:solidFill>
                <a:latin typeface="Berkshire Swash"/>
                <a:ea typeface="Berkshire Swash"/>
                <a:cs typeface="Berkshire Swash"/>
                <a:sym typeface="Berkshire Swash"/>
              </a:rPr>
              <a:t>(Autonomous)</a:t>
            </a:r>
          </a:p>
          <a:p>
            <a:pPr algn="ctr">
              <a:lnSpc>
                <a:spcPts val="7163"/>
              </a:lnSpc>
              <a:spcBef>
                <a:spcPct val="0"/>
              </a:spcBef>
            </a:pPr>
            <a:endParaRPr lang="en-US" sz="5116">
              <a:solidFill>
                <a:srgbClr val="000000"/>
              </a:solidFill>
              <a:latin typeface="Berkshire Swash"/>
              <a:ea typeface="Berkshire Swash"/>
              <a:cs typeface="Berkshire Swash"/>
              <a:sym typeface="Berkshire Swash"/>
            </a:endParaRPr>
          </a:p>
        </p:txBody>
      </p:sp>
      <p:sp>
        <p:nvSpPr>
          <p:cNvPr id="13" name="TextBox 13"/>
          <p:cNvSpPr txBox="1"/>
          <p:nvPr/>
        </p:nvSpPr>
        <p:spPr>
          <a:xfrm>
            <a:off x="5664467" y="3250638"/>
            <a:ext cx="7210597" cy="994292"/>
          </a:xfrm>
          <a:prstGeom prst="rect">
            <a:avLst/>
          </a:prstGeom>
        </p:spPr>
        <p:txBody>
          <a:bodyPr lIns="0" tIns="0" rIns="0" bIns="0" rtlCol="0" anchor="t">
            <a:spAutoFit/>
          </a:bodyPr>
          <a:lstStyle/>
          <a:p>
            <a:pPr algn="ctr">
              <a:lnSpc>
                <a:spcPts val="3989"/>
              </a:lnSpc>
            </a:pPr>
            <a:r>
              <a:rPr lang="en-US" sz="2849">
                <a:solidFill>
                  <a:srgbClr val="000000"/>
                </a:solidFill>
                <a:latin typeface="Berkshire Swash"/>
                <a:ea typeface="Berkshire Swash"/>
                <a:cs typeface="Berkshire Swash"/>
                <a:sym typeface="Berkshire Swash"/>
              </a:rPr>
              <a:t>Department Of Computer Science Engineering </a:t>
            </a:r>
          </a:p>
          <a:p>
            <a:pPr algn="ctr">
              <a:lnSpc>
                <a:spcPts val="3989"/>
              </a:lnSpc>
              <a:spcBef>
                <a:spcPct val="0"/>
              </a:spcBef>
            </a:pPr>
            <a:endParaRPr lang="en-US" sz="2849">
              <a:solidFill>
                <a:srgbClr val="000000"/>
              </a:solidFill>
              <a:latin typeface="Berkshire Swash"/>
              <a:ea typeface="Berkshire Swash"/>
              <a:cs typeface="Berkshire Swash"/>
              <a:sym typeface="Berkshire Swash"/>
            </a:endParaRPr>
          </a:p>
        </p:txBody>
      </p:sp>
      <p:sp>
        <p:nvSpPr>
          <p:cNvPr id="14" name="TextBox 14"/>
          <p:cNvSpPr txBox="1"/>
          <p:nvPr/>
        </p:nvSpPr>
        <p:spPr>
          <a:xfrm>
            <a:off x="15384054" y="7307417"/>
            <a:ext cx="2069425" cy="3014381"/>
          </a:xfrm>
          <a:prstGeom prst="rect">
            <a:avLst/>
          </a:prstGeom>
        </p:spPr>
        <p:txBody>
          <a:bodyPr lIns="0" tIns="0" rIns="0" bIns="0" rtlCol="0" anchor="t">
            <a:spAutoFit/>
          </a:bodyPr>
          <a:lstStyle/>
          <a:p>
            <a:pPr algn="ctr">
              <a:lnSpc>
                <a:spcPts val="3953"/>
              </a:lnSpc>
            </a:pPr>
            <a:r>
              <a:rPr lang="en-US" sz="2823" b="1">
                <a:solidFill>
                  <a:srgbClr val="000000"/>
                </a:solidFill>
                <a:latin typeface="Times New Roman Bold"/>
                <a:ea typeface="Times New Roman Bold"/>
                <a:cs typeface="Times New Roman Bold"/>
                <a:sym typeface="Times New Roman Bold"/>
              </a:rPr>
              <a:t>Presented By:</a:t>
            </a:r>
          </a:p>
          <a:p>
            <a:pPr algn="ctr">
              <a:lnSpc>
                <a:spcPts val="3953"/>
              </a:lnSpc>
            </a:pPr>
            <a:r>
              <a:rPr lang="en-US" sz="2823" b="1">
                <a:solidFill>
                  <a:srgbClr val="000000"/>
                </a:solidFill>
                <a:latin typeface="Times New Roman Bold"/>
                <a:ea typeface="Times New Roman Bold"/>
                <a:cs typeface="Times New Roman Bold"/>
                <a:sym typeface="Times New Roman Bold"/>
              </a:rPr>
              <a:t>22B01A0573</a:t>
            </a:r>
          </a:p>
          <a:p>
            <a:pPr algn="ctr">
              <a:lnSpc>
                <a:spcPts val="3953"/>
              </a:lnSpc>
            </a:pPr>
            <a:r>
              <a:rPr lang="en-US" sz="2823" b="1">
                <a:solidFill>
                  <a:srgbClr val="000000"/>
                </a:solidFill>
                <a:latin typeface="Times New Roman Bold"/>
                <a:ea typeface="Times New Roman Bold"/>
                <a:cs typeface="Times New Roman Bold"/>
                <a:sym typeface="Times New Roman Bold"/>
              </a:rPr>
              <a:t>22B01A0586</a:t>
            </a:r>
          </a:p>
          <a:p>
            <a:pPr algn="ctr">
              <a:lnSpc>
                <a:spcPts val="3953"/>
              </a:lnSpc>
            </a:pPr>
            <a:r>
              <a:rPr lang="en-US" sz="2823" b="1">
                <a:solidFill>
                  <a:srgbClr val="000000"/>
                </a:solidFill>
                <a:latin typeface="Times New Roman Bold"/>
                <a:ea typeface="Times New Roman Bold"/>
                <a:cs typeface="Times New Roman Bold"/>
                <a:sym typeface="Times New Roman Bold"/>
              </a:rPr>
              <a:t>22B01A05B3</a:t>
            </a:r>
          </a:p>
          <a:p>
            <a:pPr algn="ctr">
              <a:lnSpc>
                <a:spcPts val="3953"/>
              </a:lnSpc>
            </a:pPr>
            <a:r>
              <a:rPr lang="en-US" sz="2823" b="1">
                <a:solidFill>
                  <a:srgbClr val="000000"/>
                </a:solidFill>
                <a:latin typeface="Times New Roman Bold"/>
                <a:ea typeface="Times New Roman Bold"/>
                <a:cs typeface="Times New Roman Bold"/>
                <a:sym typeface="Times New Roman Bold"/>
              </a:rPr>
              <a:t>23B05A0511</a:t>
            </a:r>
          </a:p>
          <a:p>
            <a:pPr algn="ctr">
              <a:lnSpc>
                <a:spcPts val="3953"/>
              </a:lnSpc>
              <a:spcBef>
                <a:spcPct val="0"/>
              </a:spcBef>
            </a:pPr>
            <a:endParaRPr lang="en-US" sz="2823" b="1">
              <a:solidFill>
                <a:srgbClr val="000000"/>
              </a:solidFill>
              <a:latin typeface="Times New Roman Bold"/>
              <a:ea typeface="Times New Roman Bold"/>
              <a:cs typeface="Times New Roman Bold"/>
              <a:sym typeface="Times New Roman Bold"/>
            </a:endParaRPr>
          </a:p>
        </p:txBody>
      </p:sp>
      <p:sp>
        <p:nvSpPr>
          <p:cNvPr id="15" name="TextBox 15"/>
          <p:cNvSpPr txBox="1"/>
          <p:nvPr/>
        </p:nvSpPr>
        <p:spPr>
          <a:xfrm>
            <a:off x="-120594" y="8511536"/>
            <a:ext cx="3142124" cy="1445903"/>
          </a:xfrm>
          <a:prstGeom prst="rect">
            <a:avLst/>
          </a:prstGeom>
        </p:spPr>
        <p:txBody>
          <a:bodyPr lIns="0" tIns="0" rIns="0" bIns="0" rtlCol="0" anchor="t">
            <a:spAutoFit/>
          </a:bodyPr>
          <a:lstStyle/>
          <a:p>
            <a:pPr algn="ctr">
              <a:lnSpc>
                <a:spcPts val="3868"/>
              </a:lnSpc>
            </a:pPr>
            <a:r>
              <a:rPr lang="en-US" sz="2763">
                <a:solidFill>
                  <a:srgbClr val="000000"/>
                </a:solidFill>
                <a:latin typeface="Berkshire Swash"/>
                <a:ea typeface="Berkshire Swash"/>
                <a:cs typeface="Berkshire Swash"/>
                <a:sym typeface="Berkshire Swash"/>
              </a:rPr>
              <a:t>Guided By:</a:t>
            </a:r>
          </a:p>
          <a:p>
            <a:pPr algn="ctr">
              <a:lnSpc>
                <a:spcPts val="3868"/>
              </a:lnSpc>
            </a:pPr>
            <a:r>
              <a:rPr lang="en-US" sz="2763">
                <a:solidFill>
                  <a:srgbClr val="000000"/>
                </a:solidFill>
                <a:latin typeface="Berkshire Swash"/>
                <a:ea typeface="Berkshire Swash"/>
                <a:cs typeface="Berkshire Swash"/>
                <a:sym typeface="Berkshire Swash"/>
              </a:rPr>
              <a:t>Mr. P.Naga Raju</a:t>
            </a:r>
          </a:p>
          <a:p>
            <a:pPr algn="ctr">
              <a:lnSpc>
                <a:spcPts val="3868"/>
              </a:lnSpc>
              <a:spcBef>
                <a:spcPct val="0"/>
              </a:spcBef>
            </a:pPr>
            <a:endParaRPr lang="en-US" sz="2763">
              <a:solidFill>
                <a:srgbClr val="000000"/>
              </a:solidFill>
              <a:latin typeface="Berkshire Swash"/>
              <a:ea typeface="Berkshire Swash"/>
              <a:cs typeface="Berkshire Swash"/>
              <a:sym typeface="Berkshire Swas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277126"/>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4640816" y="1988058"/>
            <a:ext cx="8134168" cy="1769715"/>
          </a:xfrm>
          <a:prstGeom prst="rect">
            <a:avLst/>
          </a:prstGeom>
        </p:spPr>
        <p:txBody>
          <a:bodyPr lIns="0" tIns="0" rIns="0" bIns="0" rtlCol="0" anchor="t">
            <a:spAutoFit/>
          </a:bodyPr>
          <a:lstStyle/>
          <a:p>
            <a:pPr algn="ctr">
              <a:lnSpc>
                <a:spcPts val="6931"/>
              </a:lnSpc>
            </a:pPr>
            <a:r>
              <a:rPr lang="en-US" sz="6600" dirty="0">
                <a:solidFill>
                  <a:srgbClr val="000000"/>
                </a:solidFill>
                <a:latin typeface="Berkshire Swash"/>
                <a:ea typeface="Berkshire Swash"/>
                <a:cs typeface="Berkshire Swash"/>
                <a:sym typeface="Berkshire Swash"/>
              </a:rPr>
              <a:t>Real-life scenarios</a:t>
            </a:r>
          </a:p>
          <a:p>
            <a:pPr algn="ctr">
              <a:lnSpc>
                <a:spcPts val="6931"/>
              </a:lnSpc>
            </a:pPr>
            <a:endParaRPr lang="en-US" sz="6600" dirty="0">
              <a:solidFill>
                <a:srgbClr val="000000"/>
              </a:solidFill>
              <a:latin typeface="Berkshire Swash"/>
              <a:ea typeface="Berkshire Swash"/>
              <a:cs typeface="Berkshire Swash"/>
              <a:sym typeface="Berkshire Swash"/>
            </a:endParaRPr>
          </a:p>
        </p:txBody>
      </p:sp>
      <p:sp>
        <p:nvSpPr>
          <p:cNvPr id="11" name="Freeform 11"/>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65287" y="242645"/>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pic>
        <p:nvPicPr>
          <p:cNvPr id="18" name="Picture 17">
            <a:extLst>
              <a:ext uri="{FF2B5EF4-FFF2-40B4-BE49-F238E27FC236}">
                <a16:creationId xmlns:a16="http://schemas.microsoft.com/office/drawing/2014/main" id="{A7BA6E81-68D0-9DC5-3CC4-64F77C123859}"/>
              </a:ext>
            </a:extLst>
          </p:cNvPr>
          <p:cNvPicPr>
            <a:picLocks noChangeAspect="1"/>
          </p:cNvPicPr>
          <p:nvPr/>
        </p:nvPicPr>
        <p:blipFill>
          <a:blip r:embed="rId11"/>
          <a:stretch>
            <a:fillRect/>
          </a:stretch>
        </p:blipFill>
        <p:spPr>
          <a:xfrm>
            <a:off x="2286000" y="5143500"/>
            <a:ext cx="15160359" cy="1945434"/>
          </a:xfrm>
          <a:prstGeom prst="rect">
            <a:avLst/>
          </a:prstGeom>
        </p:spPr>
      </p:pic>
      <p:sp>
        <p:nvSpPr>
          <p:cNvPr id="14" name="TextBox 13">
            <a:extLst>
              <a:ext uri="{FF2B5EF4-FFF2-40B4-BE49-F238E27FC236}">
                <a16:creationId xmlns:a16="http://schemas.microsoft.com/office/drawing/2014/main" id="{9996F82C-52C0-ED95-B50D-362C23EE827C}"/>
              </a:ext>
            </a:extLst>
          </p:cNvPr>
          <p:cNvSpPr txBox="1"/>
          <p:nvPr/>
        </p:nvSpPr>
        <p:spPr>
          <a:xfrm>
            <a:off x="1308447" y="3546581"/>
            <a:ext cx="6477000" cy="2354491"/>
          </a:xfrm>
          <a:prstGeom prst="rect">
            <a:avLst/>
          </a:prstGeom>
          <a:noFill/>
        </p:spPr>
        <p:txBody>
          <a:bodyPr wrap="square" rtlCol="0">
            <a:spAutoFit/>
          </a:bodyPr>
          <a:lstStyle/>
          <a:p>
            <a:pPr algn="ctr">
              <a:lnSpc>
                <a:spcPts val="6931"/>
              </a:lnSpc>
            </a:pPr>
            <a:r>
              <a:rPr lang="en-US" sz="3200" dirty="0">
                <a:solidFill>
                  <a:srgbClr val="000000"/>
                </a:solidFill>
                <a:latin typeface="Lora" pitchFamily="2" charset="0"/>
                <a:ea typeface="Berkshire Swash"/>
                <a:cs typeface="Berkshire Swash"/>
                <a:sym typeface="Berkshire Swash"/>
              </a:rPr>
              <a:t>For Non-Admin Users:</a:t>
            </a:r>
          </a:p>
          <a:p>
            <a:pPr algn="ctr">
              <a:lnSpc>
                <a:spcPts val="6931"/>
              </a:lnSpc>
            </a:pPr>
            <a:endParaRPr lang="en-US" sz="3200" dirty="0">
              <a:solidFill>
                <a:srgbClr val="000000"/>
              </a:solidFill>
              <a:latin typeface="Berkshire Swash"/>
              <a:ea typeface="Berkshire Swash"/>
              <a:cs typeface="Berkshire Swash"/>
              <a:sym typeface="Berkshire Swash"/>
            </a:endParaRPr>
          </a:p>
          <a:p>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232359"/>
            <a:ext cx="2284958" cy="4586594"/>
          </a:xfrm>
          <a:custGeom>
            <a:avLst/>
            <a:gdLst/>
            <a:ahLst/>
            <a:cxnLst/>
            <a:rect l="l" t="t" r="r" b="b"/>
            <a:pathLst>
              <a:path w="2284958" h="4586594">
                <a:moveTo>
                  <a:pt x="0" y="4586595"/>
                </a:moveTo>
                <a:lnTo>
                  <a:pt x="2284958" y="4586595"/>
                </a:lnTo>
                <a:lnTo>
                  <a:pt x="2284958" y="0"/>
                </a:lnTo>
                <a:lnTo>
                  <a:pt x="0" y="0"/>
                </a:lnTo>
                <a:lnTo>
                  <a:pt x="0" y="458659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42530"/>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1303776" y="8952191"/>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65287" y="275024"/>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pic>
        <p:nvPicPr>
          <p:cNvPr id="14" name="Picture 13">
            <a:extLst>
              <a:ext uri="{FF2B5EF4-FFF2-40B4-BE49-F238E27FC236}">
                <a16:creationId xmlns:a16="http://schemas.microsoft.com/office/drawing/2014/main" id="{AB29264E-C38B-F244-3A17-41586BF2935F}"/>
              </a:ext>
            </a:extLst>
          </p:cNvPr>
          <p:cNvPicPr>
            <a:picLocks noChangeAspect="1"/>
          </p:cNvPicPr>
          <p:nvPr/>
        </p:nvPicPr>
        <p:blipFill>
          <a:blip r:embed="rId11"/>
          <a:stretch>
            <a:fillRect/>
          </a:stretch>
        </p:blipFill>
        <p:spPr>
          <a:xfrm>
            <a:off x="1440070" y="3944401"/>
            <a:ext cx="15423864" cy="2531268"/>
          </a:xfrm>
          <a:prstGeom prst="rect">
            <a:avLst/>
          </a:prstGeom>
        </p:spPr>
      </p:pic>
      <p:sp>
        <p:nvSpPr>
          <p:cNvPr id="16" name="TextBox 15">
            <a:extLst>
              <a:ext uri="{FF2B5EF4-FFF2-40B4-BE49-F238E27FC236}">
                <a16:creationId xmlns:a16="http://schemas.microsoft.com/office/drawing/2014/main" id="{3268EB82-9E3A-071A-AECF-E3B994956CBC}"/>
              </a:ext>
            </a:extLst>
          </p:cNvPr>
          <p:cNvSpPr txBox="1"/>
          <p:nvPr/>
        </p:nvSpPr>
        <p:spPr>
          <a:xfrm>
            <a:off x="3732377" y="2127249"/>
            <a:ext cx="9229060" cy="1816266"/>
          </a:xfrm>
          <a:prstGeom prst="rect">
            <a:avLst/>
          </a:prstGeom>
          <a:noFill/>
        </p:spPr>
        <p:txBody>
          <a:bodyPr wrap="square">
            <a:spAutoFit/>
          </a:bodyPr>
          <a:lstStyle/>
          <a:p>
            <a:pPr algn="ctr">
              <a:lnSpc>
                <a:spcPts val="6931"/>
              </a:lnSpc>
            </a:pPr>
            <a:r>
              <a:rPr lang="en-US" sz="5400" dirty="0">
                <a:solidFill>
                  <a:srgbClr val="000000"/>
                </a:solidFill>
                <a:latin typeface="Berkshire Swash"/>
                <a:ea typeface="Berkshire Swash"/>
                <a:cs typeface="Berkshire Swash"/>
                <a:sym typeface="Berkshire Swash"/>
              </a:rPr>
              <a:t>Database Storage</a:t>
            </a:r>
          </a:p>
          <a:p>
            <a:pPr algn="ctr">
              <a:lnSpc>
                <a:spcPts val="6931"/>
              </a:lnSpc>
            </a:pPr>
            <a:endParaRPr lang="en-US" sz="5400" dirty="0">
              <a:solidFill>
                <a:srgbClr val="000000"/>
              </a:solidFill>
              <a:latin typeface="Berkshire Swash"/>
              <a:ea typeface="Berkshire Swash"/>
              <a:cs typeface="Berkshire Swash"/>
              <a:sym typeface="Berkshire Swash"/>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C14F2907-9B8D-C534-C785-0D370E8E0CFC}"/>
              </a:ext>
            </a:extLst>
          </p:cNvPr>
          <p:cNvSpPr/>
          <p:nvPr/>
        </p:nvSpPr>
        <p:spPr>
          <a:xfrm flipV="1">
            <a:off x="16099777" y="-772445"/>
            <a:ext cx="2284958" cy="4586594"/>
          </a:xfrm>
          <a:custGeom>
            <a:avLst/>
            <a:gdLst/>
            <a:ahLst/>
            <a:cxnLst/>
            <a:rect l="l" t="t" r="r" b="b"/>
            <a:pathLst>
              <a:path w="2284958" h="4586594">
                <a:moveTo>
                  <a:pt x="0" y="4586595"/>
                </a:moveTo>
                <a:lnTo>
                  <a:pt x="2284958" y="4586595"/>
                </a:lnTo>
                <a:lnTo>
                  <a:pt x="2284958" y="0"/>
                </a:lnTo>
                <a:lnTo>
                  <a:pt x="0" y="0"/>
                </a:lnTo>
                <a:lnTo>
                  <a:pt x="0" y="458659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8B933F9F-6D6C-E396-25A6-24F0EB926F06}"/>
              </a:ext>
            </a:extLst>
          </p:cNvPr>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AE2088C0-C317-1F97-84F5-7AE3B058269D}"/>
              </a:ext>
            </a:extLst>
          </p:cNvPr>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FF2B5EF4-FFF2-40B4-BE49-F238E27FC236}">
                <a16:creationId xmlns:a16="http://schemas.microsoft.com/office/drawing/2014/main" id="{CAD69531-CD82-E94C-D215-2A53298A2872}"/>
              </a:ext>
            </a:extLst>
          </p:cNvPr>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9F267A43-E35D-ED19-AAA5-DA9AA31E05FA}"/>
              </a:ext>
            </a:extLst>
          </p:cNvPr>
          <p:cNvSpPr/>
          <p:nvPr/>
        </p:nvSpPr>
        <p:spPr>
          <a:xfrm rot="10800000">
            <a:off x="0" y="-42530"/>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55989692-984C-2A78-2D29-BFB2CA5D90FD}"/>
              </a:ext>
            </a:extLst>
          </p:cNvPr>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9F83FF6D-8482-7A54-30AB-32E0A9F1AF0D}"/>
              </a:ext>
            </a:extLst>
          </p:cNvPr>
          <p:cNvSpPr/>
          <p:nvPr/>
        </p:nvSpPr>
        <p:spPr>
          <a:xfrm>
            <a:off x="5143962" y="317115"/>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11">
            <a:extLst>
              <a:ext uri="{FF2B5EF4-FFF2-40B4-BE49-F238E27FC236}">
                <a16:creationId xmlns:a16="http://schemas.microsoft.com/office/drawing/2014/main" id="{EAEF63B9-29A8-6316-35FD-77BFF398430A}"/>
              </a:ext>
            </a:extLst>
          </p:cNvPr>
          <p:cNvSpPr/>
          <p:nvPr/>
        </p:nvSpPr>
        <p:spPr>
          <a:xfrm>
            <a:off x="11303776" y="8952191"/>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2">
            <a:extLst>
              <a:ext uri="{FF2B5EF4-FFF2-40B4-BE49-F238E27FC236}">
                <a16:creationId xmlns:a16="http://schemas.microsoft.com/office/drawing/2014/main" id="{130F0EEF-7CA9-391E-873F-73F0CD5835FB}"/>
              </a:ext>
            </a:extLst>
          </p:cNvPr>
          <p:cNvSpPr/>
          <p:nvPr/>
        </p:nvSpPr>
        <p:spPr>
          <a:xfrm>
            <a:off x="165287" y="275024"/>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
        <p:nvSpPr>
          <p:cNvPr id="14" name="Rectangle 3">
            <a:extLst>
              <a:ext uri="{FF2B5EF4-FFF2-40B4-BE49-F238E27FC236}">
                <a16:creationId xmlns:a16="http://schemas.microsoft.com/office/drawing/2014/main" id="{ED1DA3DA-2D32-80C0-7FDF-6D8C7C422297}"/>
              </a:ext>
            </a:extLst>
          </p:cNvPr>
          <p:cNvSpPr>
            <a:spLocks noChangeArrowheads="1"/>
          </p:cNvSpPr>
          <p:nvPr/>
        </p:nvSpPr>
        <p:spPr bwMode="auto">
          <a:xfrm>
            <a:off x="1899201" y="2447428"/>
            <a:ext cx="12991804" cy="664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Real-Time Protection</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The bot automatically monitors and moderates group chats, preventing spam, scam messages, and malicious links in real time.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Reduces Admin Burden</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Group administrators no longer need to manually monitor every message, as the bot automates spam detection and action.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Customizable Filters</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Spam keywords and patterns can be easily updated or extended to adapt to new scam techniques.</a:t>
            </a:r>
          </a:p>
        </p:txBody>
      </p:sp>
      <p:sp>
        <p:nvSpPr>
          <p:cNvPr id="16" name="TextBox 15">
            <a:extLst>
              <a:ext uri="{FF2B5EF4-FFF2-40B4-BE49-F238E27FC236}">
                <a16:creationId xmlns:a16="http://schemas.microsoft.com/office/drawing/2014/main" id="{894B944F-C3C6-1932-1B10-F009E54FCA30}"/>
              </a:ext>
            </a:extLst>
          </p:cNvPr>
          <p:cNvSpPr txBox="1"/>
          <p:nvPr/>
        </p:nvSpPr>
        <p:spPr>
          <a:xfrm>
            <a:off x="3592979" y="1436709"/>
            <a:ext cx="9229060" cy="1796774"/>
          </a:xfrm>
          <a:prstGeom prst="rect">
            <a:avLst/>
          </a:prstGeom>
          <a:noFill/>
        </p:spPr>
        <p:txBody>
          <a:bodyPr wrap="square">
            <a:spAutoFit/>
          </a:bodyPr>
          <a:lstStyle/>
          <a:p>
            <a:pPr algn="ctr">
              <a:lnSpc>
                <a:spcPts val="6931"/>
              </a:lnSpc>
            </a:pPr>
            <a:r>
              <a:rPr lang="en-US" sz="4800" dirty="0">
                <a:solidFill>
                  <a:srgbClr val="000000"/>
                </a:solidFill>
                <a:latin typeface="Berkshire Swash"/>
                <a:ea typeface="Berkshire Swash"/>
                <a:cs typeface="Berkshire Swash"/>
                <a:sym typeface="Berkshire Swash"/>
              </a:rPr>
              <a:t>Advantages</a:t>
            </a:r>
          </a:p>
          <a:p>
            <a:pPr algn="ctr">
              <a:lnSpc>
                <a:spcPts val="6931"/>
              </a:lnSpc>
            </a:pPr>
            <a:endParaRPr lang="en-US" sz="4800" dirty="0">
              <a:solidFill>
                <a:srgbClr val="000000"/>
              </a:solidFill>
              <a:latin typeface="Berkshire Swash"/>
              <a:ea typeface="Berkshire Swash"/>
              <a:cs typeface="Berkshire Swash"/>
              <a:sym typeface="Berkshire Swash"/>
            </a:endParaRPr>
          </a:p>
        </p:txBody>
      </p:sp>
    </p:spTree>
    <p:extLst>
      <p:ext uri="{BB962C8B-B14F-4D97-AF65-F5344CB8AC3E}">
        <p14:creationId xmlns:p14="http://schemas.microsoft.com/office/powerpoint/2010/main" val="1921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222A69B-1B76-020D-403B-017D7B617D5A}"/>
              </a:ext>
            </a:extLst>
          </p:cNvPr>
          <p:cNvSpPr/>
          <p:nvPr/>
        </p:nvSpPr>
        <p:spPr>
          <a:xfrm flipV="1">
            <a:off x="16003042" y="-232359"/>
            <a:ext cx="2284958" cy="4586594"/>
          </a:xfrm>
          <a:custGeom>
            <a:avLst/>
            <a:gdLst/>
            <a:ahLst/>
            <a:cxnLst/>
            <a:rect l="l" t="t" r="r" b="b"/>
            <a:pathLst>
              <a:path w="2284958" h="4586594">
                <a:moveTo>
                  <a:pt x="0" y="4586595"/>
                </a:moveTo>
                <a:lnTo>
                  <a:pt x="2284958" y="4586595"/>
                </a:lnTo>
                <a:lnTo>
                  <a:pt x="2284958" y="0"/>
                </a:lnTo>
                <a:lnTo>
                  <a:pt x="0" y="0"/>
                </a:lnTo>
                <a:lnTo>
                  <a:pt x="0" y="458659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29B28913-E9C5-3581-0EDD-A8325775698E}"/>
              </a:ext>
            </a:extLst>
          </p:cNvPr>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9AE60957-1B77-A89E-47EE-D5B4675D5CA8}"/>
              </a:ext>
            </a:extLst>
          </p:cNvPr>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FF2B5EF4-FFF2-40B4-BE49-F238E27FC236}">
                <a16:creationId xmlns:a16="http://schemas.microsoft.com/office/drawing/2014/main" id="{4E1E25C5-AF26-6F6E-B4D5-9AE8C24C62C4}"/>
              </a:ext>
            </a:extLst>
          </p:cNvPr>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80C47DEB-23BD-7CEF-A42A-492239BA63C1}"/>
              </a:ext>
            </a:extLst>
          </p:cNvPr>
          <p:cNvSpPr/>
          <p:nvPr/>
        </p:nvSpPr>
        <p:spPr>
          <a:xfrm rot="10800000">
            <a:off x="0" y="-42530"/>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0AA81633-B4C1-2373-4734-A67FC3973A96}"/>
              </a:ext>
            </a:extLst>
          </p:cNvPr>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7305E41E-D4A1-B806-4535-0366783632B0}"/>
              </a:ext>
            </a:extLst>
          </p:cNvPr>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11">
            <a:extLst>
              <a:ext uri="{FF2B5EF4-FFF2-40B4-BE49-F238E27FC236}">
                <a16:creationId xmlns:a16="http://schemas.microsoft.com/office/drawing/2014/main" id="{1EA20E97-2A87-8BD7-72E3-C131460BEED8}"/>
              </a:ext>
            </a:extLst>
          </p:cNvPr>
          <p:cNvSpPr/>
          <p:nvPr/>
        </p:nvSpPr>
        <p:spPr>
          <a:xfrm>
            <a:off x="11303776" y="8952191"/>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2">
            <a:extLst>
              <a:ext uri="{FF2B5EF4-FFF2-40B4-BE49-F238E27FC236}">
                <a16:creationId xmlns:a16="http://schemas.microsoft.com/office/drawing/2014/main" id="{3209362E-0182-40E9-BCFC-BE0AAB7CA051}"/>
              </a:ext>
            </a:extLst>
          </p:cNvPr>
          <p:cNvSpPr/>
          <p:nvPr/>
        </p:nvSpPr>
        <p:spPr>
          <a:xfrm>
            <a:off x="165287" y="275024"/>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
        <p:nvSpPr>
          <p:cNvPr id="12" name="Rectangle 1">
            <a:extLst>
              <a:ext uri="{FF2B5EF4-FFF2-40B4-BE49-F238E27FC236}">
                <a16:creationId xmlns:a16="http://schemas.microsoft.com/office/drawing/2014/main" id="{83F5CAEE-B646-26C5-C3E8-F780484A9578}"/>
              </a:ext>
            </a:extLst>
          </p:cNvPr>
          <p:cNvSpPr>
            <a:spLocks noChangeArrowheads="1"/>
          </p:cNvSpPr>
          <p:nvPr/>
        </p:nvSpPr>
        <p:spPr bwMode="auto">
          <a:xfrm>
            <a:off x="2452349" y="1954985"/>
            <a:ext cx="13716843" cy="664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Database Logging</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Actions (like message deletions, user mutes) are logged in a MySQL database, which helps in tracking spam trends and reporting.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Simple Deployment</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Runs without a web interface, making it easier to deploy for users who don’t want to host a web server.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Lightweight</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Doesn’t require large resources or dependencies like Flask or Django, so it can run on basic systems or cloud instances.</a:t>
            </a:r>
          </a:p>
        </p:txBody>
      </p:sp>
    </p:spTree>
    <p:extLst>
      <p:ext uri="{BB962C8B-B14F-4D97-AF65-F5344CB8AC3E}">
        <p14:creationId xmlns:p14="http://schemas.microsoft.com/office/powerpoint/2010/main" val="182116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E8D61D7-439D-4049-6262-EC7B218BF413}"/>
              </a:ext>
            </a:extLst>
          </p:cNvPr>
          <p:cNvSpPr/>
          <p:nvPr/>
        </p:nvSpPr>
        <p:spPr>
          <a:xfrm flipV="1">
            <a:off x="16003042" y="-232359"/>
            <a:ext cx="2284958" cy="4586594"/>
          </a:xfrm>
          <a:custGeom>
            <a:avLst/>
            <a:gdLst/>
            <a:ahLst/>
            <a:cxnLst/>
            <a:rect l="l" t="t" r="r" b="b"/>
            <a:pathLst>
              <a:path w="2284958" h="4586594">
                <a:moveTo>
                  <a:pt x="0" y="4586595"/>
                </a:moveTo>
                <a:lnTo>
                  <a:pt x="2284958" y="4586595"/>
                </a:lnTo>
                <a:lnTo>
                  <a:pt x="2284958" y="0"/>
                </a:lnTo>
                <a:lnTo>
                  <a:pt x="0" y="0"/>
                </a:lnTo>
                <a:lnTo>
                  <a:pt x="0" y="458659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1298E511-E67F-EC00-24C6-C33B6EC7FF07}"/>
              </a:ext>
            </a:extLst>
          </p:cNvPr>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7E4B970B-5029-D9BE-0E35-61312CD88DB8}"/>
              </a:ext>
            </a:extLst>
          </p:cNvPr>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FF2B5EF4-FFF2-40B4-BE49-F238E27FC236}">
                <a16:creationId xmlns:a16="http://schemas.microsoft.com/office/drawing/2014/main" id="{633B0178-F49D-DC32-1FEE-E190CDF8E4E6}"/>
              </a:ext>
            </a:extLst>
          </p:cNvPr>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119C25A6-DED6-625F-972E-4AA1AF2E8753}"/>
              </a:ext>
            </a:extLst>
          </p:cNvPr>
          <p:cNvSpPr/>
          <p:nvPr/>
        </p:nvSpPr>
        <p:spPr>
          <a:xfrm rot="10800000">
            <a:off x="0" y="-42530"/>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A633E610-4961-6A43-392A-4DC213100F95}"/>
              </a:ext>
            </a:extLst>
          </p:cNvPr>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C79E6123-1D5E-6B93-08F7-12BFA2537F69}"/>
              </a:ext>
            </a:extLst>
          </p:cNvPr>
          <p:cNvSpPr/>
          <p:nvPr/>
        </p:nvSpPr>
        <p:spPr>
          <a:xfrm>
            <a:off x="5779031" y="317115"/>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dirty="0"/>
          </a:p>
        </p:txBody>
      </p:sp>
      <p:sp>
        <p:nvSpPr>
          <p:cNvPr id="9" name="Freeform 11">
            <a:extLst>
              <a:ext uri="{FF2B5EF4-FFF2-40B4-BE49-F238E27FC236}">
                <a16:creationId xmlns:a16="http://schemas.microsoft.com/office/drawing/2014/main" id="{B33021BD-90C9-1A76-89E9-6A9614FD961B}"/>
              </a:ext>
            </a:extLst>
          </p:cNvPr>
          <p:cNvSpPr/>
          <p:nvPr/>
        </p:nvSpPr>
        <p:spPr>
          <a:xfrm>
            <a:off x="11303776" y="8952191"/>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2">
            <a:extLst>
              <a:ext uri="{FF2B5EF4-FFF2-40B4-BE49-F238E27FC236}">
                <a16:creationId xmlns:a16="http://schemas.microsoft.com/office/drawing/2014/main" id="{1DD8F267-2DCE-2BAF-03C5-D0F9EAEBAABE}"/>
              </a:ext>
            </a:extLst>
          </p:cNvPr>
          <p:cNvSpPr/>
          <p:nvPr/>
        </p:nvSpPr>
        <p:spPr>
          <a:xfrm>
            <a:off x="165287" y="275024"/>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
        <p:nvSpPr>
          <p:cNvPr id="12" name="TextBox 11">
            <a:extLst>
              <a:ext uri="{FF2B5EF4-FFF2-40B4-BE49-F238E27FC236}">
                <a16:creationId xmlns:a16="http://schemas.microsoft.com/office/drawing/2014/main" id="{F319BC38-7390-EAB6-CC40-6C146AD671F1}"/>
              </a:ext>
            </a:extLst>
          </p:cNvPr>
          <p:cNvSpPr txBox="1"/>
          <p:nvPr/>
        </p:nvSpPr>
        <p:spPr>
          <a:xfrm>
            <a:off x="3733800" y="1170490"/>
            <a:ext cx="9229060" cy="1796774"/>
          </a:xfrm>
          <a:prstGeom prst="rect">
            <a:avLst/>
          </a:prstGeom>
          <a:noFill/>
        </p:spPr>
        <p:txBody>
          <a:bodyPr wrap="square">
            <a:spAutoFit/>
          </a:bodyPr>
          <a:lstStyle/>
          <a:p>
            <a:pPr algn="ctr">
              <a:lnSpc>
                <a:spcPts val="6931"/>
              </a:lnSpc>
            </a:pPr>
            <a:r>
              <a:rPr lang="en-US" sz="4800" dirty="0">
                <a:solidFill>
                  <a:srgbClr val="000000"/>
                </a:solidFill>
                <a:latin typeface="Berkshire Swash"/>
                <a:ea typeface="Berkshire Swash"/>
                <a:cs typeface="Berkshire Swash"/>
                <a:sym typeface="Berkshire Swash"/>
              </a:rPr>
              <a:t>Disadvantages</a:t>
            </a:r>
          </a:p>
          <a:p>
            <a:pPr algn="ctr">
              <a:lnSpc>
                <a:spcPts val="6931"/>
              </a:lnSpc>
            </a:pPr>
            <a:endParaRPr lang="en-US" sz="4800" dirty="0">
              <a:solidFill>
                <a:srgbClr val="000000"/>
              </a:solidFill>
              <a:latin typeface="Berkshire Swash"/>
              <a:ea typeface="Berkshire Swash"/>
              <a:cs typeface="Berkshire Swash"/>
              <a:sym typeface="Berkshire Swash"/>
            </a:endParaRPr>
          </a:p>
        </p:txBody>
      </p:sp>
      <p:sp>
        <p:nvSpPr>
          <p:cNvPr id="13" name="Rectangle 1">
            <a:extLst>
              <a:ext uri="{FF2B5EF4-FFF2-40B4-BE49-F238E27FC236}">
                <a16:creationId xmlns:a16="http://schemas.microsoft.com/office/drawing/2014/main" id="{B02E16BE-CF49-2365-AB41-7545428C556A}"/>
              </a:ext>
            </a:extLst>
          </p:cNvPr>
          <p:cNvSpPr>
            <a:spLocks noChangeArrowheads="1"/>
          </p:cNvSpPr>
          <p:nvPr/>
        </p:nvSpPr>
        <p:spPr bwMode="auto">
          <a:xfrm>
            <a:off x="1892113" y="1993798"/>
            <a:ext cx="15838809" cy="7468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No Web Interface</a:t>
            </a:r>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3600" b="0" i="0" u="none" strike="noStrike" cap="none" normalizeH="0" baseline="0" dirty="0">
                <a:ln>
                  <a:noFill/>
                </a:ln>
                <a:solidFill>
                  <a:schemeClr val="tx1"/>
                </a:solidFill>
                <a:effectLst/>
                <a:latin typeface="Arial" panose="020B0604020202020204" pitchFamily="34" charset="0"/>
              </a:rPr>
              <a:t>Without Flask or any frontend, administrators must access logs manually via the database, which is not user-friendly.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Limited Spam Detection Intelligence</a:t>
            </a:r>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3600" b="0" i="0" u="none" strike="noStrike" cap="none" normalizeH="0" baseline="0" dirty="0">
                <a:ln>
                  <a:noFill/>
                </a:ln>
                <a:solidFill>
                  <a:schemeClr val="tx1"/>
                </a:solidFill>
                <a:effectLst/>
                <a:latin typeface="Arial" panose="020B0604020202020204" pitchFamily="34" charset="0"/>
              </a:rPr>
              <a:t>Relies on keyword matching and link patterns. It may not catch advanced or cleverly disguised spam (e.g., with Unicode obfuscation).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False Positives/Negatives</a:t>
            </a:r>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3600" b="0" i="0" u="none" strike="noStrike" cap="none" normalizeH="0" baseline="0" dirty="0">
                <a:ln>
                  <a:noFill/>
                </a:ln>
                <a:solidFill>
                  <a:schemeClr val="tx1"/>
                </a:solidFill>
                <a:effectLst/>
                <a:latin typeface="Arial" panose="020B0604020202020204" pitchFamily="34" charset="0"/>
              </a:rPr>
              <a:t>Legitimate messages may get flagged or spam might go undetected if not properly filtered.</a:t>
            </a:r>
          </a:p>
        </p:txBody>
      </p:sp>
    </p:spTree>
    <p:extLst>
      <p:ext uri="{BB962C8B-B14F-4D97-AF65-F5344CB8AC3E}">
        <p14:creationId xmlns:p14="http://schemas.microsoft.com/office/powerpoint/2010/main" val="383578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54F9699D-0C26-5568-1154-0F90E531DD33}"/>
              </a:ext>
            </a:extLst>
          </p:cNvPr>
          <p:cNvSpPr/>
          <p:nvPr/>
        </p:nvSpPr>
        <p:spPr>
          <a:xfrm flipV="1">
            <a:off x="16003042" y="-232359"/>
            <a:ext cx="2284958" cy="4586594"/>
          </a:xfrm>
          <a:custGeom>
            <a:avLst/>
            <a:gdLst/>
            <a:ahLst/>
            <a:cxnLst/>
            <a:rect l="l" t="t" r="r" b="b"/>
            <a:pathLst>
              <a:path w="2284958" h="4586594">
                <a:moveTo>
                  <a:pt x="0" y="4586595"/>
                </a:moveTo>
                <a:lnTo>
                  <a:pt x="2284958" y="4586595"/>
                </a:lnTo>
                <a:lnTo>
                  <a:pt x="2284958" y="0"/>
                </a:lnTo>
                <a:lnTo>
                  <a:pt x="0" y="0"/>
                </a:lnTo>
                <a:lnTo>
                  <a:pt x="0" y="458659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8B67C8F6-089F-D5C9-CF11-57054D757E05}"/>
              </a:ext>
            </a:extLst>
          </p:cNvPr>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E772C001-7EAF-73E0-47E6-284C9FDE8395}"/>
              </a:ext>
            </a:extLst>
          </p:cNvPr>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FF2B5EF4-FFF2-40B4-BE49-F238E27FC236}">
                <a16:creationId xmlns:a16="http://schemas.microsoft.com/office/drawing/2014/main" id="{3E48B28A-A270-4E00-1FED-157A3D265695}"/>
              </a:ext>
            </a:extLst>
          </p:cNvPr>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98B1711E-B252-39C7-FB64-91252EC7F7DB}"/>
              </a:ext>
            </a:extLst>
          </p:cNvPr>
          <p:cNvSpPr/>
          <p:nvPr/>
        </p:nvSpPr>
        <p:spPr>
          <a:xfrm rot="10800000">
            <a:off x="0" y="-42530"/>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CB8B2CAD-EFBC-C84D-B072-33933B1FEBC7}"/>
              </a:ext>
            </a:extLst>
          </p:cNvPr>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11">
            <a:extLst>
              <a:ext uri="{FF2B5EF4-FFF2-40B4-BE49-F238E27FC236}">
                <a16:creationId xmlns:a16="http://schemas.microsoft.com/office/drawing/2014/main" id="{1C54693D-F48F-6EE5-FF9F-0D7B1B3CDA78}"/>
              </a:ext>
            </a:extLst>
          </p:cNvPr>
          <p:cNvSpPr/>
          <p:nvPr/>
        </p:nvSpPr>
        <p:spPr>
          <a:xfrm>
            <a:off x="11303776" y="8952191"/>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2">
            <a:extLst>
              <a:ext uri="{FF2B5EF4-FFF2-40B4-BE49-F238E27FC236}">
                <a16:creationId xmlns:a16="http://schemas.microsoft.com/office/drawing/2014/main" id="{7FDC0881-3A6B-0766-AB4C-BD66C1ED6A3A}"/>
              </a:ext>
            </a:extLst>
          </p:cNvPr>
          <p:cNvSpPr/>
          <p:nvPr/>
        </p:nvSpPr>
        <p:spPr>
          <a:xfrm>
            <a:off x="165287" y="275024"/>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
        <p:nvSpPr>
          <p:cNvPr id="11" name="TextBox 10">
            <a:extLst>
              <a:ext uri="{FF2B5EF4-FFF2-40B4-BE49-F238E27FC236}">
                <a16:creationId xmlns:a16="http://schemas.microsoft.com/office/drawing/2014/main" id="{2E5AC4C4-C825-B3FE-058F-CD3ADB0CB6A7}"/>
              </a:ext>
            </a:extLst>
          </p:cNvPr>
          <p:cNvSpPr txBox="1"/>
          <p:nvPr/>
        </p:nvSpPr>
        <p:spPr>
          <a:xfrm>
            <a:off x="2327441" y="2886112"/>
            <a:ext cx="13633118" cy="6001643"/>
          </a:xfrm>
          <a:prstGeom prst="rect">
            <a:avLst/>
          </a:prstGeom>
          <a:noFill/>
        </p:spPr>
        <p:txBody>
          <a:bodyPr wrap="square" rtlCol="0">
            <a:spAutoFit/>
          </a:bodyPr>
          <a:lstStyle/>
          <a:p>
            <a:r>
              <a:rPr lang="en-US" sz="3200" b="1" dirty="0" err="1"/>
              <a:t>Combot</a:t>
            </a:r>
            <a:r>
              <a:rPr lang="en-US" sz="3200" b="1" dirty="0"/>
              <a:t> Anti-Spam</a:t>
            </a:r>
            <a:endParaRPr lang="en-US" sz="3200" dirty="0"/>
          </a:p>
          <a:p>
            <a:pPr lvl="1"/>
            <a:r>
              <a:rPr lang="en-US" sz="3200" dirty="0"/>
              <a:t>Uses a BotFather-created bot.</a:t>
            </a:r>
          </a:p>
          <a:p>
            <a:pPr lvl="1"/>
            <a:r>
              <a:rPr lang="en-US" sz="3200" dirty="0"/>
              <a:t>Provides auto-moderation and spam detection in real time.</a:t>
            </a:r>
          </a:p>
          <a:p>
            <a:pPr lvl="1"/>
            <a:r>
              <a:rPr lang="en-US" sz="3200" dirty="0"/>
              <a:t>Has admin tools and statistical dashboards.</a:t>
            </a:r>
          </a:p>
          <a:p>
            <a:r>
              <a:rPr lang="en-US" sz="3200" b="1" dirty="0" err="1"/>
              <a:t>Shieldy</a:t>
            </a:r>
            <a:r>
              <a:rPr lang="en-US" sz="3200" b="1" dirty="0"/>
              <a:t> Bot</a:t>
            </a:r>
            <a:endParaRPr lang="en-US" sz="3200" dirty="0"/>
          </a:p>
          <a:p>
            <a:pPr lvl="1"/>
            <a:r>
              <a:rPr lang="en-US" sz="3200" dirty="0"/>
              <a:t>Created using </a:t>
            </a:r>
            <a:r>
              <a:rPr lang="en-US" sz="3200" dirty="0" err="1"/>
              <a:t>BotFather</a:t>
            </a:r>
            <a:r>
              <a:rPr lang="en-US" sz="3200" dirty="0"/>
              <a:t>, allows auto-kicking or muting of users who don't respond to CAPTCHA.</a:t>
            </a:r>
          </a:p>
          <a:p>
            <a:pPr lvl="1"/>
            <a:r>
              <a:rPr lang="en-US" sz="3200" dirty="0"/>
              <a:t>Useful against join-and-spam bots.</a:t>
            </a:r>
          </a:p>
          <a:p>
            <a:r>
              <a:rPr lang="en-US" sz="3200" b="1" dirty="0"/>
              <a:t>Miss Rose Bot</a:t>
            </a:r>
            <a:endParaRPr lang="en-US" sz="3200" dirty="0"/>
          </a:p>
          <a:p>
            <a:pPr lvl="1"/>
            <a:r>
              <a:rPr lang="en-US" sz="3200" dirty="0"/>
              <a:t>A very popular moderation bot created using </a:t>
            </a:r>
            <a:r>
              <a:rPr lang="en-US" sz="3200" dirty="0" err="1"/>
              <a:t>BotFather</a:t>
            </a:r>
            <a:r>
              <a:rPr lang="en-US" sz="3200" dirty="0"/>
              <a:t>.</a:t>
            </a:r>
          </a:p>
          <a:p>
            <a:pPr lvl="1"/>
            <a:r>
              <a:rPr lang="en-US" sz="3200" dirty="0"/>
              <a:t>Offers anti-spam, anti-flood, word bans, and more.</a:t>
            </a:r>
          </a:p>
          <a:p>
            <a:endParaRPr lang="en-US" sz="3200" dirty="0"/>
          </a:p>
        </p:txBody>
      </p:sp>
      <p:sp>
        <p:nvSpPr>
          <p:cNvPr id="13" name="TextBox 12">
            <a:extLst>
              <a:ext uri="{FF2B5EF4-FFF2-40B4-BE49-F238E27FC236}">
                <a16:creationId xmlns:a16="http://schemas.microsoft.com/office/drawing/2014/main" id="{48E4F8B8-688D-3366-AB3D-C84CDB8BA576}"/>
              </a:ext>
            </a:extLst>
          </p:cNvPr>
          <p:cNvSpPr txBox="1"/>
          <p:nvPr/>
        </p:nvSpPr>
        <p:spPr>
          <a:xfrm>
            <a:off x="2918250" y="1546251"/>
            <a:ext cx="9229060" cy="1816266"/>
          </a:xfrm>
          <a:prstGeom prst="rect">
            <a:avLst/>
          </a:prstGeom>
          <a:noFill/>
        </p:spPr>
        <p:txBody>
          <a:bodyPr wrap="square">
            <a:spAutoFit/>
          </a:bodyPr>
          <a:lstStyle/>
          <a:p>
            <a:pPr algn="ctr">
              <a:lnSpc>
                <a:spcPts val="6931"/>
              </a:lnSpc>
            </a:pPr>
            <a:r>
              <a:rPr lang="en-US" sz="5400" dirty="0">
                <a:solidFill>
                  <a:srgbClr val="000000"/>
                </a:solidFill>
                <a:latin typeface="Berkshire Swash"/>
                <a:ea typeface="Berkshire Swash"/>
                <a:cs typeface="Berkshire Swash"/>
                <a:sym typeface="Berkshire Swash"/>
              </a:rPr>
              <a:t>Existing Work</a:t>
            </a:r>
          </a:p>
          <a:p>
            <a:pPr algn="ctr">
              <a:lnSpc>
                <a:spcPts val="6931"/>
              </a:lnSpc>
            </a:pPr>
            <a:endParaRPr lang="en-US" sz="5400" dirty="0">
              <a:solidFill>
                <a:srgbClr val="000000"/>
              </a:solidFill>
              <a:latin typeface="Berkshire Swash"/>
              <a:ea typeface="Berkshire Swash"/>
              <a:cs typeface="Berkshire Swash"/>
              <a:sym typeface="Berkshire Swash"/>
            </a:endParaRPr>
          </a:p>
        </p:txBody>
      </p:sp>
    </p:spTree>
    <p:extLst>
      <p:ext uri="{BB962C8B-B14F-4D97-AF65-F5344CB8AC3E}">
        <p14:creationId xmlns:p14="http://schemas.microsoft.com/office/powerpoint/2010/main" val="249954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6A502-BC90-06FB-1C23-1D337EC9B85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A3DD366-C25A-1294-E88E-217FDEA86AA9}"/>
              </a:ext>
            </a:extLst>
          </p:cNvPr>
          <p:cNvSpPr/>
          <p:nvPr/>
        </p:nvSpPr>
        <p:spPr>
          <a:xfrm flipV="1">
            <a:off x="16003042" y="-277126"/>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D97C8CB8-0652-B279-5A5C-524E16F0CF5E}"/>
              </a:ext>
            </a:extLst>
          </p:cNvPr>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4399CA1D-0BE8-61EC-BBA3-BD07019D90B8}"/>
              </a:ext>
            </a:extLst>
          </p:cNvPr>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FF2B5EF4-FFF2-40B4-BE49-F238E27FC236}">
                <a16:creationId xmlns:a16="http://schemas.microsoft.com/office/drawing/2014/main" id="{DA636A28-55A1-3EE7-C837-4160213E4849}"/>
              </a:ext>
            </a:extLst>
          </p:cNvPr>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7E3331CB-8A1E-D6F1-5B99-BC535D0769AE}"/>
              </a:ext>
            </a:extLst>
          </p:cNvPr>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B3090FAC-AB3B-9DE7-D370-8F91376987ED}"/>
              </a:ext>
            </a:extLst>
          </p:cNvPr>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736B4EA7-0489-F5DF-BEDE-8362AD482A4B}"/>
              </a:ext>
            </a:extLst>
          </p:cNvPr>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a:extLst>
              <a:ext uri="{FF2B5EF4-FFF2-40B4-BE49-F238E27FC236}">
                <a16:creationId xmlns:a16="http://schemas.microsoft.com/office/drawing/2014/main" id="{F49C8100-90B1-8AAC-A534-05EC84C60326}"/>
              </a:ext>
            </a:extLst>
          </p:cNvPr>
          <p:cNvSpPr txBox="1"/>
          <p:nvPr/>
        </p:nvSpPr>
        <p:spPr>
          <a:xfrm>
            <a:off x="119275" y="1355395"/>
            <a:ext cx="8134168" cy="1062086"/>
          </a:xfrm>
          <a:prstGeom prst="rect">
            <a:avLst/>
          </a:prstGeom>
        </p:spPr>
        <p:txBody>
          <a:bodyPr lIns="0" tIns="0" rIns="0" bIns="0" rtlCol="0" anchor="t">
            <a:spAutoFit/>
          </a:bodyPr>
          <a:lstStyle/>
          <a:p>
            <a:pPr algn="ctr">
              <a:lnSpc>
                <a:spcPts val="8883"/>
              </a:lnSpc>
            </a:pPr>
            <a:r>
              <a:rPr lang="en-US" sz="6345" dirty="0">
                <a:solidFill>
                  <a:srgbClr val="000000"/>
                </a:solidFill>
                <a:latin typeface="Berkshire Swash"/>
                <a:ea typeface="Berkshire Swash"/>
                <a:cs typeface="Berkshire Swash"/>
                <a:sym typeface="Berkshire Swash"/>
              </a:rPr>
              <a:t>References</a:t>
            </a:r>
          </a:p>
        </p:txBody>
      </p:sp>
      <p:sp>
        <p:nvSpPr>
          <p:cNvPr id="10" name="TextBox 10">
            <a:extLst>
              <a:ext uri="{FF2B5EF4-FFF2-40B4-BE49-F238E27FC236}">
                <a16:creationId xmlns:a16="http://schemas.microsoft.com/office/drawing/2014/main" id="{B20786D6-7B30-30AE-D5E7-E6F5DA543E35}"/>
              </a:ext>
            </a:extLst>
          </p:cNvPr>
          <p:cNvSpPr txBox="1"/>
          <p:nvPr/>
        </p:nvSpPr>
        <p:spPr>
          <a:xfrm>
            <a:off x="2197914" y="2584224"/>
            <a:ext cx="13588666" cy="6412012"/>
          </a:xfrm>
          <a:prstGeom prst="rect">
            <a:avLst/>
          </a:prstGeom>
        </p:spPr>
        <p:txBody>
          <a:bodyPr lIns="0" tIns="0" rIns="0" bIns="0" rtlCol="0" anchor="t">
            <a:spAutoFit/>
          </a:bodyPr>
          <a:lstStyle/>
          <a:p>
            <a:pPr algn="l"/>
            <a:endParaRPr lang="en-US" sz="3200" dirty="0">
              <a:solidFill>
                <a:srgbClr val="000000"/>
              </a:solidFill>
              <a:latin typeface="Calibri" panose="020F0502020204030204" pitchFamily="34" charset="0"/>
            </a:endParaRPr>
          </a:p>
          <a:p>
            <a:pPr marL="457200" indent="-457200" algn="l">
              <a:buFont typeface="Arial" panose="020B0604020202020204" pitchFamily="34" charset="0"/>
              <a:buChar char="•"/>
            </a:pPr>
            <a:r>
              <a:rPr lang="en-US" sz="3200" b="0" i="0" dirty="0" err="1">
                <a:solidFill>
                  <a:srgbClr val="000000"/>
                </a:solidFill>
                <a:effectLst/>
                <a:latin typeface="Calibri" panose="020F0502020204030204" pitchFamily="34" charset="0"/>
              </a:rPr>
              <a:t>Alansari</a:t>
            </a:r>
            <a:r>
              <a:rPr lang="en-US" sz="3200" b="0" i="0" dirty="0">
                <a:solidFill>
                  <a:srgbClr val="000000"/>
                </a:solidFill>
                <a:effectLst/>
                <a:latin typeface="Calibri" panose="020F0502020204030204" pitchFamily="34" charset="0"/>
              </a:rPr>
              <a:t>, M.M.H., </a:t>
            </a:r>
            <a:r>
              <a:rPr lang="en-US" sz="3200" b="0" i="0" dirty="0" err="1">
                <a:solidFill>
                  <a:srgbClr val="000000"/>
                </a:solidFill>
                <a:effectLst/>
                <a:latin typeface="Calibri" panose="020F0502020204030204" pitchFamily="34" charset="0"/>
              </a:rPr>
              <a:t>Aljazzaf</a:t>
            </a:r>
            <a:r>
              <a:rPr lang="en-US" sz="3200" b="0" i="0" dirty="0">
                <a:solidFill>
                  <a:srgbClr val="000000"/>
                </a:solidFill>
                <a:effectLst/>
                <a:latin typeface="Calibri" panose="020F0502020204030204" pitchFamily="34" charset="0"/>
              </a:rPr>
              <a:t>, Z.M. and Sarfraz, M. (2019). On Cyber Crimes and Cyber Security. </a:t>
            </a:r>
            <a:r>
              <a:rPr lang="en-US" sz="3200" b="0" i="1" dirty="0">
                <a:solidFill>
                  <a:srgbClr val="000000"/>
                </a:solidFill>
                <a:effectLst/>
                <a:latin typeface="Calibri" panose="020F0502020204030204" pitchFamily="34" charset="0"/>
              </a:rPr>
              <a:t>Developments in Information Security and Cybernetic Wars</a:t>
            </a:r>
            <a:r>
              <a:rPr lang="en-US" sz="3200" b="0" i="0" dirty="0">
                <a:solidFill>
                  <a:srgbClr val="000000"/>
                </a:solidFill>
                <a:effectLst/>
                <a:latin typeface="Calibri" panose="020F0502020204030204" pitchFamily="34" charset="0"/>
              </a:rPr>
              <a:t>, pp.1–41. </a:t>
            </a:r>
            <a:r>
              <a:rPr lang="en-US" sz="3200" b="0" i="0" dirty="0" err="1">
                <a:solidFill>
                  <a:srgbClr val="000000"/>
                </a:solidFill>
                <a:effectLst/>
                <a:latin typeface="Calibri" panose="020F0502020204030204" pitchFamily="34" charset="0"/>
              </a:rPr>
              <a:t>doi:https</a:t>
            </a:r>
            <a:r>
              <a:rPr lang="en-US" sz="3200" b="0" i="0" dirty="0">
                <a:solidFill>
                  <a:srgbClr val="000000"/>
                </a:solidFill>
                <a:effectLst/>
                <a:latin typeface="Calibri" panose="020F0502020204030204" pitchFamily="34" charset="0"/>
              </a:rPr>
              <a:t>://doi.org/10.4018/978-1-5225-8304-2.ch001.</a:t>
            </a:r>
          </a:p>
          <a:p>
            <a:pPr marL="457200" indent="-457200" algn="l">
              <a:buFont typeface="Arial" panose="020B0604020202020204" pitchFamily="34" charset="0"/>
              <a:buChar char="•"/>
            </a:pPr>
            <a:endParaRPr lang="en-US" sz="3200" b="0" i="0" dirty="0">
              <a:solidFill>
                <a:srgbClr val="000000"/>
              </a:solidFill>
              <a:effectLst/>
              <a:latin typeface="Calibri" panose="020F0502020204030204" pitchFamily="34" charset="0"/>
            </a:endParaRPr>
          </a:p>
          <a:p>
            <a:pPr marL="457200" indent="-457200" algn="l">
              <a:buFont typeface="Arial" panose="020B0604020202020204" pitchFamily="34" charset="0"/>
              <a:buChar char="•"/>
            </a:pPr>
            <a:r>
              <a:rPr lang="en-US" sz="3200" b="0" i="0" dirty="0">
                <a:solidFill>
                  <a:srgbClr val="000000"/>
                </a:solidFill>
                <a:effectLst/>
                <a:latin typeface="Calibri" panose="020F0502020204030204" pitchFamily="34" charset="0"/>
              </a:rPr>
              <a:t>Kashyap, S. (2017). Prevention of Cyber Crimes in India A Comparative Study. </a:t>
            </a:r>
            <a:r>
              <a:rPr lang="en-US" sz="3200" b="0" i="1" dirty="0">
                <a:solidFill>
                  <a:srgbClr val="000000"/>
                </a:solidFill>
                <a:effectLst/>
                <a:latin typeface="Calibri" panose="020F0502020204030204" pitchFamily="34" charset="0"/>
              </a:rPr>
              <a:t>Inflibnet.ac.in</a:t>
            </a:r>
            <a:r>
              <a:rPr lang="en-US" sz="3200" b="0" i="0" dirty="0">
                <a:solidFill>
                  <a:srgbClr val="000000"/>
                </a:solidFill>
                <a:effectLst/>
                <a:latin typeface="Calibri" panose="020F0502020204030204" pitchFamily="34" charset="0"/>
              </a:rPr>
              <a:t>. [online] </a:t>
            </a:r>
            <a:r>
              <a:rPr lang="en-US" sz="3200" b="0" i="0" dirty="0" err="1">
                <a:solidFill>
                  <a:srgbClr val="000000"/>
                </a:solidFill>
                <a:effectLst/>
                <a:latin typeface="Calibri" panose="020F0502020204030204" pitchFamily="34" charset="0"/>
              </a:rPr>
              <a:t>doi:http</a:t>
            </a:r>
            <a:r>
              <a:rPr lang="en-US" sz="3200" b="0" i="0" dirty="0">
                <a:solidFill>
                  <a:srgbClr val="000000"/>
                </a:solidFill>
                <a:effectLst/>
                <a:latin typeface="Calibri" panose="020F0502020204030204" pitchFamily="34" charset="0"/>
              </a:rPr>
              <a:t>://hdl.handle.net/10603/379851.</a:t>
            </a:r>
          </a:p>
          <a:p>
            <a:pPr marL="457200" indent="-457200" algn="l">
              <a:buFont typeface="Arial" panose="020B0604020202020204" pitchFamily="34" charset="0"/>
              <a:buChar char="•"/>
            </a:pPr>
            <a:endParaRPr lang="en-US" sz="3200" b="0" i="0" dirty="0">
              <a:solidFill>
                <a:srgbClr val="000000"/>
              </a:solidFill>
              <a:effectLst/>
              <a:latin typeface="Calibri" panose="020F0502020204030204" pitchFamily="34" charset="0"/>
            </a:endParaRPr>
          </a:p>
          <a:p>
            <a:pPr marL="457200" indent="-457200" algn="l">
              <a:buFont typeface="Arial" panose="020B0604020202020204" pitchFamily="34" charset="0"/>
              <a:buChar char="•"/>
            </a:pPr>
            <a:r>
              <a:rPr lang="en-US" sz="3200" dirty="0" err="1"/>
              <a:t>Anuraj</a:t>
            </a:r>
            <a:r>
              <a:rPr lang="en-US" sz="3200" dirty="0"/>
              <a:t> Singh (2007), Volume 05, Issue 06, PP. 11273- 11279</a:t>
            </a:r>
            <a:r>
              <a:rPr lang="en-US" sz="3200" b="0" i="0" dirty="0">
                <a:solidFill>
                  <a:srgbClr val="000000"/>
                </a:solidFill>
                <a:effectLst/>
                <a:latin typeface="Calibri" panose="020F0502020204030204" pitchFamily="34" charset="0"/>
              </a:rPr>
              <a:t>‌</a:t>
            </a:r>
          </a:p>
          <a:p>
            <a:pPr marL="457200" indent="-457200" algn="l">
              <a:buFont typeface="Arial" panose="020B0604020202020204" pitchFamily="34" charset="0"/>
              <a:buChar char="•"/>
            </a:pPr>
            <a:endParaRPr lang="en-US" sz="3200" b="0" i="0" dirty="0">
              <a:solidFill>
                <a:srgbClr val="000000"/>
              </a:solidFill>
              <a:effectLst/>
              <a:latin typeface="Calibri" panose="020F0502020204030204" pitchFamily="34" charset="0"/>
            </a:endParaRPr>
          </a:p>
          <a:p>
            <a:pPr algn="l"/>
            <a:r>
              <a:rPr lang="en-US" sz="3200" b="0" i="0" dirty="0">
                <a:solidFill>
                  <a:srgbClr val="000000"/>
                </a:solidFill>
                <a:effectLst/>
                <a:latin typeface="Calibri" panose="020F0502020204030204" pitchFamily="34" charset="0"/>
              </a:rPr>
              <a:t>‌</a:t>
            </a:r>
          </a:p>
          <a:p>
            <a:pPr algn="l"/>
            <a:r>
              <a:rPr lang="en-US" sz="3200" b="0" i="0" dirty="0">
                <a:solidFill>
                  <a:srgbClr val="000000"/>
                </a:solidFill>
                <a:effectLst/>
                <a:latin typeface="Calibri" panose="020F0502020204030204" pitchFamily="34" charset="0"/>
              </a:rPr>
              <a:t>‌</a:t>
            </a:r>
          </a:p>
          <a:p>
            <a:pPr marL="457200" indent="-457200" algn="l">
              <a:lnSpc>
                <a:spcPts val="4197"/>
              </a:lnSpc>
              <a:buFont typeface="Arial" panose="020B0604020202020204" pitchFamily="34" charset="0"/>
              <a:buChar char="•"/>
            </a:pPr>
            <a:endParaRPr lang="en-US" sz="2998" dirty="0">
              <a:solidFill>
                <a:srgbClr val="000000"/>
              </a:solidFill>
              <a:latin typeface="Lora"/>
              <a:ea typeface="Lora"/>
              <a:cs typeface="Lora"/>
              <a:sym typeface="Lora"/>
            </a:endParaRPr>
          </a:p>
        </p:txBody>
      </p:sp>
      <p:sp>
        <p:nvSpPr>
          <p:cNvPr id="11" name="Freeform 11">
            <a:extLst>
              <a:ext uri="{FF2B5EF4-FFF2-40B4-BE49-F238E27FC236}">
                <a16:creationId xmlns:a16="http://schemas.microsoft.com/office/drawing/2014/main" id="{33F39B4B-D9B7-4B43-EDF3-EF81D479C527}"/>
              </a:ext>
            </a:extLst>
          </p:cNvPr>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70B37391-45E8-AD22-23A7-15278BC58022}"/>
              </a:ext>
            </a:extLst>
          </p:cNvPr>
          <p:cNvSpPr/>
          <p:nvPr/>
        </p:nvSpPr>
        <p:spPr>
          <a:xfrm>
            <a:off x="165287" y="242645"/>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Tree>
    <p:extLst>
      <p:ext uri="{BB962C8B-B14F-4D97-AF65-F5344CB8AC3E}">
        <p14:creationId xmlns:p14="http://schemas.microsoft.com/office/powerpoint/2010/main" val="3295482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5656597" y="-82091"/>
            <a:ext cx="2900936" cy="5823047"/>
          </a:xfrm>
          <a:custGeom>
            <a:avLst/>
            <a:gdLst/>
            <a:ahLst/>
            <a:cxnLst/>
            <a:rect l="l" t="t" r="r" b="b"/>
            <a:pathLst>
              <a:path w="2900936" h="5823047">
                <a:moveTo>
                  <a:pt x="0" y="5823047"/>
                </a:moveTo>
                <a:lnTo>
                  <a:pt x="2900936" y="5823047"/>
                </a:lnTo>
                <a:lnTo>
                  <a:pt x="2900936" y="0"/>
                </a:lnTo>
                <a:lnTo>
                  <a:pt x="0" y="0"/>
                </a:lnTo>
                <a:lnTo>
                  <a:pt x="0" y="582304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4504503"/>
            <a:ext cx="2900936" cy="5823047"/>
          </a:xfrm>
          <a:custGeom>
            <a:avLst/>
            <a:gdLst/>
            <a:ahLst/>
            <a:cxnLst/>
            <a:rect l="l" t="t" r="r" b="b"/>
            <a:pathLst>
              <a:path w="2900936" h="5823047">
                <a:moveTo>
                  <a:pt x="2900936" y="0"/>
                </a:moveTo>
                <a:lnTo>
                  <a:pt x="0" y="0"/>
                </a:lnTo>
                <a:lnTo>
                  <a:pt x="0" y="5823047"/>
                </a:lnTo>
                <a:lnTo>
                  <a:pt x="2900936" y="5823047"/>
                </a:lnTo>
                <a:lnTo>
                  <a:pt x="290093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549533" y="6976757"/>
            <a:ext cx="3738467" cy="3310243"/>
          </a:xfrm>
          <a:custGeom>
            <a:avLst/>
            <a:gdLst/>
            <a:ahLst/>
            <a:cxnLst/>
            <a:rect l="l" t="t" r="r" b="b"/>
            <a:pathLst>
              <a:path w="3738467" h="3310243">
                <a:moveTo>
                  <a:pt x="0" y="0"/>
                </a:moveTo>
                <a:lnTo>
                  <a:pt x="3738467" y="0"/>
                </a:lnTo>
                <a:lnTo>
                  <a:pt x="3738467" y="3310243"/>
                </a:lnTo>
                <a:lnTo>
                  <a:pt x="0" y="33102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4357592" cy="3858450"/>
          </a:xfrm>
          <a:custGeom>
            <a:avLst/>
            <a:gdLst/>
            <a:ahLst/>
            <a:cxnLst/>
            <a:rect l="l" t="t" r="r" b="b"/>
            <a:pathLst>
              <a:path w="4357592" h="3858450">
                <a:moveTo>
                  <a:pt x="0" y="0"/>
                </a:moveTo>
                <a:lnTo>
                  <a:pt x="4357592" y="0"/>
                </a:lnTo>
                <a:lnTo>
                  <a:pt x="4357592" y="3858450"/>
                </a:lnTo>
                <a:lnTo>
                  <a:pt x="0" y="38584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5037222" y="4094580"/>
            <a:ext cx="8213556" cy="1888291"/>
          </a:xfrm>
          <a:prstGeom prst="rect">
            <a:avLst/>
          </a:prstGeom>
        </p:spPr>
        <p:txBody>
          <a:bodyPr lIns="0" tIns="0" rIns="0" bIns="0" rtlCol="0" anchor="t">
            <a:spAutoFit/>
          </a:bodyPr>
          <a:lstStyle/>
          <a:p>
            <a:pPr algn="ctr">
              <a:lnSpc>
                <a:spcPts val="15671"/>
              </a:lnSpc>
            </a:pPr>
            <a:r>
              <a:rPr lang="en-US" sz="11193">
                <a:solidFill>
                  <a:srgbClr val="000000"/>
                </a:solidFill>
                <a:latin typeface="Berkshire Swash"/>
                <a:ea typeface="Berkshire Swash"/>
                <a:cs typeface="Berkshire Swash"/>
                <a:sym typeface="Berkshire Swash"/>
              </a:rPr>
              <a:t>Thank You</a:t>
            </a:r>
          </a:p>
        </p:txBody>
      </p:sp>
      <p:sp>
        <p:nvSpPr>
          <p:cNvPr id="10" name="Freeform 10"/>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451970" y="656718"/>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478542"/>
            <a:ext cx="2284958" cy="4586594"/>
          </a:xfrm>
          <a:custGeom>
            <a:avLst/>
            <a:gdLst/>
            <a:ahLst/>
            <a:cxnLst/>
            <a:rect l="l" t="t" r="r" b="b"/>
            <a:pathLst>
              <a:path w="2284958" h="4586594">
                <a:moveTo>
                  <a:pt x="0" y="4586595"/>
                </a:moveTo>
                <a:lnTo>
                  <a:pt x="2284958" y="4586595"/>
                </a:lnTo>
                <a:lnTo>
                  <a:pt x="2284958" y="0"/>
                </a:lnTo>
                <a:lnTo>
                  <a:pt x="0" y="0"/>
                </a:lnTo>
                <a:lnTo>
                  <a:pt x="0" y="458659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476919" y="6151203"/>
            <a:ext cx="2285093" cy="4586865"/>
          </a:xfrm>
          <a:custGeom>
            <a:avLst/>
            <a:gdLst/>
            <a:ahLst/>
            <a:cxnLst/>
            <a:rect l="l" t="t" r="r" b="b"/>
            <a:pathLst>
              <a:path w="2285093" h="4586865">
                <a:moveTo>
                  <a:pt x="2285093" y="0"/>
                </a:moveTo>
                <a:lnTo>
                  <a:pt x="0" y="0"/>
                </a:lnTo>
                <a:lnTo>
                  <a:pt x="0" y="4586866"/>
                </a:lnTo>
                <a:lnTo>
                  <a:pt x="2285093" y="4586866"/>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62776" y="-2732512"/>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803779" y="7923491"/>
            <a:ext cx="3014968" cy="2669617"/>
          </a:xfrm>
          <a:custGeom>
            <a:avLst/>
            <a:gdLst/>
            <a:ahLst/>
            <a:cxnLst/>
            <a:rect l="l" t="t" r="r" b="b"/>
            <a:pathLst>
              <a:path w="3014968" h="2669617">
                <a:moveTo>
                  <a:pt x="0" y="0"/>
                </a:moveTo>
                <a:lnTo>
                  <a:pt x="3014968" y="0"/>
                </a:lnTo>
                <a:lnTo>
                  <a:pt x="3014968" y="2669618"/>
                </a:lnTo>
                <a:lnTo>
                  <a:pt x="0" y="26696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476919" y="-304457"/>
            <a:ext cx="3011238" cy="2666315"/>
          </a:xfrm>
          <a:custGeom>
            <a:avLst/>
            <a:gdLst/>
            <a:ahLst/>
            <a:cxnLst/>
            <a:rect l="l" t="t" r="r" b="b"/>
            <a:pathLst>
              <a:path w="3011238" h="2666315">
                <a:moveTo>
                  <a:pt x="0" y="0"/>
                </a:moveTo>
                <a:lnTo>
                  <a:pt x="3011238" y="0"/>
                </a:lnTo>
                <a:lnTo>
                  <a:pt x="3011238" y="2666314"/>
                </a:lnTo>
                <a:lnTo>
                  <a:pt x="0" y="26663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143884" y="7155620"/>
            <a:ext cx="1661135" cy="5503762"/>
          </a:xfrm>
          <a:custGeom>
            <a:avLst/>
            <a:gdLst/>
            <a:ahLst/>
            <a:cxnLst/>
            <a:rect l="l" t="t" r="r" b="b"/>
            <a:pathLst>
              <a:path w="1661135" h="5503762">
                <a:moveTo>
                  <a:pt x="1661135" y="0"/>
                </a:moveTo>
                <a:lnTo>
                  <a:pt x="0" y="0"/>
                </a:lnTo>
                <a:lnTo>
                  <a:pt x="0" y="5503762"/>
                </a:lnTo>
                <a:lnTo>
                  <a:pt x="1661135" y="5503762"/>
                </a:lnTo>
                <a:lnTo>
                  <a:pt x="166113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1353800" y="9258299"/>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dirty="0"/>
          </a:p>
        </p:txBody>
      </p:sp>
      <p:sp>
        <p:nvSpPr>
          <p:cNvPr id="9" name="TextBox 9"/>
          <p:cNvSpPr txBox="1"/>
          <p:nvPr/>
        </p:nvSpPr>
        <p:spPr>
          <a:xfrm>
            <a:off x="665627" y="1569383"/>
            <a:ext cx="7264835" cy="2203424"/>
          </a:xfrm>
          <a:prstGeom prst="rect">
            <a:avLst/>
          </a:prstGeom>
        </p:spPr>
        <p:txBody>
          <a:bodyPr lIns="0" tIns="0" rIns="0" bIns="0" rtlCol="0" anchor="t">
            <a:spAutoFit/>
          </a:bodyPr>
          <a:lstStyle/>
          <a:p>
            <a:pPr algn="ctr">
              <a:lnSpc>
                <a:spcPts val="8883"/>
              </a:lnSpc>
            </a:pPr>
            <a:r>
              <a:rPr lang="en-US" sz="6600" dirty="0">
                <a:solidFill>
                  <a:srgbClr val="000000"/>
                </a:solidFill>
                <a:latin typeface="Berkshire Swash"/>
                <a:ea typeface="Berkshire Swash"/>
                <a:cs typeface="Berkshire Swash"/>
                <a:sym typeface="Berkshire Swash"/>
              </a:rPr>
              <a:t>ABSTRACT</a:t>
            </a:r>
          </a:p>
          <a:p>
            <a:pPr algn="ctr">
              <a:lnSpc>
                <a:spcPts val="8883"/>
              </a:lnSpc>
            </a:pPr>
            <a:endParaRPr lang="en-US" sz="6345" dirty="0">
              <a:solidFill>
                <a:srgbClr val="000000"/>
              </a:solidFill>
              <a:latin typeface="Berkshire Swash"/>
              <a:ea typeface="Berkshire Swash"/>
              <a:cs typeface="Berkshire Swash"/>
              <a:sym typeface="Berkshire Swash"/>
            </a:endParaRPr>
          </a:p>
        </p:txBody>
      </p:sp>
      <p:sp>
        <p:nvSpPr>
          <p:cNvPr id="10" name="TextBox 10"/>
          <p:cNvSpPr txBox="1"/>
          <p:nvPr/>
        </p:nvSpPr>
        <p:spPr>
          <a:xfrm>
            <a:off x="1720180" y="2980332"/>
            <a:ext cx="15418329" cy="7040261"/>
          </a:xfrm>
          <a:prstGeom prst="rect">
            <a:avLst/>
          </a:prstGeom>
        </p:spPr>
        <p:txBody>
          <a:bodyPr wrap="square" lIns="0" tIns="0" rIns="0" bIns="0" rtlCol="0" anchor="t">
            <a:spAutoFit/>
          </a:bodyPr>
          <a:lstStyle/>
          <a:p>
            <a:pPr>
              <a:lnSpc>
                <a:spcPct val="150000"/>
              </a:lnSpc>
            </a:pPr>
            <a:r>
              <a:rPr lang="en-US" sz="2800" dirty="0">
                <a:latin typeface="Lora" pitchFamily="2" charset="0"/>
              </a:rPr>
              <a:t>This project aims to develop an automated </a:t>
            </a:r>
            <a:r>
              <a:rPr lang="en-US" sz="2800" b="1" dirty="0">
                <a:latin typeface="Lora" pitchFamily="2" charset="0"/>
              </a:rPr>
              <a:t>Spam Detection System for Telegram</a:t>
            </a:r>
            <a:r>
              <a:rPr lang="en-US" sz="2800" dirty="0">
                <a:latin typeface="Lora" pitchFamily="2" charset="0"/>
              </a:rPr>
              <a:t> groups using Python. With the rising abuse of Telegram by spammers to spread phishing links, fake job offers, investment scams, and promotional messages, there is a strong need for tools that can monitor and moderate group chats in real time.</a:t>
            </a:r>
          </a:p>
          <a:p>
            <a:pPr>
              <a:lnSpc>
                <a:spcPct val="150000"/>
              </a:lnSpc>
            </a:pPr>
            <a:endParaRPr lang="en-US" sz="2800" dirty="0">
              <a:latin typeface="Lora" pitchFamily="2" charset="0"/>
            </a:endParaRPr>
          </a:p>
          <a:p>
            <a:pPr>
              <a:lnSpc>
                <a:spcPct val="150000"/>
              </a:lnSpc>
            </a:pPr>
            <a:r>
              <a:rPr lang="en-US" sz="2800" dirty="0">
                <a:latin typeface="Lora" pitchFamily="2" charset="0"/>
              </a:rPr>
              <a:t>The proposed system uses the </a:t>
            </a:r>
            <a:r>
              <a:rPr lang="en-US" sz="2800" b="1" dirty="0">
                <a:latin typeface="Lora" pitchFamily="2" charset="0"/>
              </a:rPr>
              <a:t>python-telegram-bot</a:t>
            </a:r>
            <a:r>
              <a:rPr lang="en-US" sz="2800" dirty="0">
                <a:latin typeface="Lora" pitchFamily="2" charset="0"/>
              </a:rPr>
              <a:t> library to detect spam based on predefined keywords, suspicious link patterns, and message frequency (flooding). Once a message is identified as spam, it is immediately deleted, and the user may be temporarily muted if necessary. The system also intelligently checks user roles to avoid acting on admins or group owners.</a:t>
            </a:r>
          </a:p>
          <a:p>
            <a:pPr>
              <a:lnSpc>
                <a:spcPct val="150000"/>
              </a:lnSpc>
            </a:pPr>
            <a:endParaRPr lang="en-US" sz="2800" dirty="0">
              <a:latin typeface="Lora" pitchFamily="2" charset="0"/>
            </a:endParaRPr>
          </a:p>
        </p:txBody>
      </p:sp>
      <p:sp>
        <p:nvSpPr>
          <p:cNvPr id="11" name="Freeform 11"/>
          <p:cNvSpPr/>
          <p:nvPr/>
        </p:nvSpPr>
        <p:spPr>
          <a:xfrm>
            <a:off x="165287" y="242645"/>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
        <p:nvSpPr>
          <p:cNvPr id="12" name="Freeform 12"/>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290532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68560"/>
            <a:ext cx="2284958" cy="4586594"/>
          </a:xfrm>
          <a:custGeom>
            <a:avLst/>
            <a:gdLst/>
            <a:ahLst/>
            <a:cxnLst/>
            <a:rect l="l" t="t" r="r" b="b"/>
            <a:pathLst>
              <a:path w="2284958" h="4586594">
                <a:moveTo>
                  <a:pt x="0" y="4586595"/>
                </a:moveTo>
                <a:lnTo>
                  <a:pt x="2284958" y="4586595"/>
                </a:lnTo>
                <a:lnTo>
                  <a:pt x="2284958" y="0"/>
                </a:lnTo>
                <a:lnTo>
                  <a:pt x="0" y="0"/>
                </a:lnTo>
                <a:lnTo>
                  <a:pt x="0" y="458659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476919" y="6151203"/>
            <a:ext cx="2285093" cy="4586865"/>
          </a:xfrm>
          <a:custGeom>
            <a:avLst/>
            <a:gdLst/>
            <a:ahLst/>
            <a:cxnLst/>
            <a:rect l="l" t="t" r="r" b="b"/>
            <a:pathLst>
              <a:path w="2285093" h="4586865">
                <a:moveTo>
                  <a:pt x="2285093" y="0"/>
                </a:moveTo>
                <a:lnTo>
                  <a:pt x="0" y="0"/>
                </a:lnTo>
                <a:lnTo>
                  <a:pt x="0" y="4586866"/>
                </a:lnTo>
                <a:lnTo>
                  <a:pt x="2285093" y="4586866"/>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62776" y="-2732512"/>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803779" y="7923491"/>
            <a:ext cx="3014968" cy="2669617"/>
          </a:xfrm>
          <a:custGeom>
            <a:avLst/>
            <a:gdLst/>
            <a:ahLst/>
            <a:cxnLst/>
            <a:rect l="l" t="t" r="r" b="b"/>
            <a:pathLst>
              <a:path w="3014968" h="2669617">
                <a:moveTo>
                  <a:pt x="0" y="0"/>
                </a:moveTo>
                <a:lnTo>
                  <a:pt x="3014968" y="0"/>
                </a:lnTo>
                <a:lnTo>
                  <a:pt x="3014968" y="2669618"/>
                </a:lnTo>
                <a:lnTo>
                  <a:pt x="0" y="26696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476919" y="-304457"/>
            <a:ext cx="3011238" cy="2666315"/>
          </a:xfrm>
          <a:custGeom>
            <a:avLst/>
            <a:gdLst/>
            <a:ahLst/>
            <a:cxnLst/>
            <a:rect l="l" t="t" r="r" b="b"/>
            <a:pathLst>
              <a:path w="3011238" h="2666315">
                <a:moveTo>
                  <a:pt x="0" y="0"/>
                </a:moveTo>
                <a:lnTo>
                  <a:pt x="3011238" y="0"/>
                </a:lnTo>
                <a:lnTo>
                  <a:pt x="3011238" y="2666314"/>
                </a:lnTo>
                <a:lnTo>
                  <a:pt x="0" y="26663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143884" y="7155620"/>
            <a:ext cx="1661135" cy="5503762"/>
          </a:xfrm>
          <a:custGeom>
            <a:avLst/>
            <a:gdLst/>
            <a:ahLst/>
            <a:cxnLst/>
            <a:rect l="l" t="t" r="r" b="b"/>
            <a:pathLst>
              <a:path w="1661135" h="5503762">
                <a:moveTo>
                  <a:pt x="1661135" y="0"/>
                </a:moveTo>
                <a:lnTo>
                  <a:pt x="0" y="0"/>
                </a:lnTo>
                <a:lnTo>
                  <a:pt x="0" y="5503762"/>
                </a:lnTo>
                <a:lnTo>
                  <a:pt x="1661135" y="5503762"/>
                </a:lnTo>
                <a:lnTo>
                  <a:pt x="166113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1461497" y="1888033"/>
            <a:ext cx="7264835" cy="2203424"/>
          </a:xfrm>
          <a:prstGeom prst="rect">
            <a:avLst/>
          </a:prstGeom>
        </p:spPr>
        <p:txBody>
          <a:bodyPr lIns="0" tIns="0" rIns="0" bIns="0" rtlCol="0" anchor="t">
            <a:spAutoFit/>
          </a:bodyPr>
          <a:lstStyle/>
          <a:p>
            <a:pPr algn="ctr">
              <a:lnSpc>
                <a:spcPts val="8883"/>
              </a:lnSpc>
            </a:pPr>
            <a:r>
              <a:rPr lang="en-US" sz="6000" dirty="0">
                <a:solidFill>
                  <a:srgbClr val="000000"/>
                </a:solidFill>
                <a:latin typeface="Berkshire Swash"/>
                <a:ea typeface="Berkshire Swash"/>
                <a:cs typeface="Berkshire Swash"/>
                <a:sym typeface="Berkshire Swash"/>
              </a:rPr>
              <a:t>ABSTRACT</a:t>
            </a:r>
          </a:p>
          <a:p>
            <a:pPr algn="ctr">
              <a:lnSpc>
                <a:spcPts val="8883"/>
              </a:lnSpc>
            </a:pPr>
            <a:endParaRPr lang="en-US" sz="6000" dirty="0">
              <a:solidFill>
                <a:srgbClr val="000000"/>
              </a:solidFill>
              <a:latin typeface="Berkshire Swash"/>
              <a:ea typeface="Berkshire Swash"/>
              <a:cs typeface="Berkshire Swash"/>
              <a:sym typeface="Berkshire Swash"/>
            </a:endParaRPr>
          </a:p>
        </p:txBody>
      </p:sp>
      <p:sp>
        <p:nvSpPr>
          <p:cNvPr id="10" name="TextBox 10"/>
          <p:cNvSpPr txBox="1"/>
          <p:nvPr/>
        </p:nvSpPr>
        <p:spPr>
          <a:xfrm>
            <a:off x="1808174" y="3258651"/>
            <a:ext cx="15075707" cy="3808607"/>
          </a:xfrm>
          <a:prstGeom prst="rect">
            <a:avLst/>
          </a:prstGeom>
        </p:spPr>
        <p:txBody>
          <a:bodyPr lIns="0" tIns="0" rIns="0" bIns="0" rtlCol="0" anchor="t">
            <a:spAutoFit/>
          </a:bodyPr>
          <a:lstStyle/>
          <a:p>
            <a:pPr>
              <a:lnSpc>
                <a:spcPct val="150000"/>
              </a:lnSpc>
            </a:pPr>
            <a:r>
              <a:rPr lang="en-US" sz="2800" dirty="0">
                <a:latin typeface="Lora" pitchFamily="2" charset="0"/>
              </a:rPr>
              <a:t>All detected spam messages and actions taken are </a:t>
            </a:r>
            <a:r>
              <a:rPr lang="en-US" sz="2800" b="1" dirty="0">
                <a:latin typeface="Lora" pitchFamily="2" charset="0"/>
              </a:rPr>
              <a:t>securely logged into a MySQL database</a:t>
            </a:r>
            <a:r>
              <a:rPr lang="en-US" sz="2800" dirty="0">
                <a:latin typeface="Lora" pitchFamily="2" charset="0"/>
              </a:rPr>
              <a:t>, allowing for future analysis and transparency. This approach ensures effective content moderation and helps prevent group disruption caused by malicious users.</a:t>
            </a:r>
          </a:p>
          <a:p>
            <a:pPr>
              <a:lnSpc>
                <a:spcPct val="150000"/>
              </a:lnSpc>
            </a:pPr>
            <a:r>
              <a:rPr lang="en-US" sz="2800" dirty="0">
                <a:latin typeface="Lora" pitchFamily="2" charset="0"/>
              </a:rPr>
              <a:t>By combining real-time detection, automation, and reliable logging, this project enhances safety in Telegram communities and offers a lightweight yet powerful solution for group administrators.</a:t>
            </a:r>
          </a:p>
        </p:txBody>
      </p:sp>
      <p:sp>
        <p:nvSpPr>
          <p:cNvPr id="11" name="Freeform 11"/>
          <p:cNvSpPr/>
          <p:nvPr/>
        </p:nvSpPr>
        <p:spPr>
          <a:xfrm>
            <a:off x="165287" y="242645"/>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
        <p:nvSpPr>
          <p:cNvPr id="12" name="Freeform 12"/>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82091"/>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3290197" y="2005376"/>
            <a:ext cx="8061724" cy="2178779"/>
          </a:xfrm>
          <a:prstGeom prst="rect">
            <a:avLst/>
          </a:prstGeom>
        </p:spPr>
        <p:txBody>
          <a:bodyPr lIns="0" tIns="0" rIns="0" bIns="0" rtlCol="0" anchor="t">
            <a:spAutoFit/>
          </a:bodyPr>
          <a:lstStyle/>
          <a:p>
            <a:pPr algn="ctr">
              <a:lnSpc>
                <a:spcPts val="8883"/>
              </a:lnSpc>
            </a:pPr>
            <a:r>
              <a:rPr lang="en-US" sz="6345" dirty="0">
                <a:solidFill>
                  <a:srgbClr val="000000"/>
                </a:solidFill>
                <a:latin typeface="Berkshire Swash"/>
                <a:ea typeface="Berkshire Swash"/>
                <a:cs typeface="Berkshire Swash"/>
                <a:sym typeface="Berkshire Swash"/>
              </a:rPr>
              <a:t>TECHNOLOGIES</a:t>
            </a:r>
          </a:p>
          <a:p>
            <a:pPr algn="ctr">
              <a:lnSpc>
                <a:spcPts val="8883"/>
              </a:lnSpc>
            </a:pPr>
            <a:endParaRPr lang="en-US" sz="6345" dirty="0">
              <a:solidFill>
                <a:srgbClr val="000000"/>
              </a:solidFill>
              <a:latin typeface="Berkshire Swash"/>
              <a:ea typeface="Berkshire Swash"/>
              <a:cs typeface="Berkshire Swash"/>
              <a:sym typeface="Berkshire Swash"/>
            </a:endParaRPr>
          </a:p>
        </p:txBody>
      </p:sp>
      <p:sp>
        <p:nvSpPr>
          <p:cNvPr id="10" name="TextBox 10"/>
          <p:cNvSpPr txBox="1"/>
          <p:nvPr/>
        </p:nvSpPr>
        <p:spPr>
          <a:xfrm>
            <a:off x="4242067" y="3769663"/>
            <a:ext cx="13172987" cy="1728487"/>
          </a:xfrm>
          <a:prstGeom prst="rect">
            <a:avLst/>
          </a:prstGeom>
        </p:spPr>
        <p:txBody>
          <a:bodyPr lIns="0" tIns="0" rIns="0" bIns="0" rtlCol="0" anchor="t">
            <a:spAutoFit/>
          </a:bodyPr>
          <a:lstStyle/>
          <a:p>
            <a:pPr marL="457200" indent="-457200" algn="l">
              <a:lnSpc>
                <a:spcPct val="200000"/>
              </a:lnSpc>
              <a:buFont typeface="Wingdings" panose="05000000000000000000" pitchFamily="2" charset="2"/>
              <a:buChar char="ü"/>
            </a:pPr>
            <a:r>
              <a:rPr lang="en-US" sz="3024" dirty="0">
                <a:solidFill>
                  <a:srgbClr val="000000"/>
                </a:solidFill>
                <a:latin typeface="Lora"/>
                <a:ea typeface="Lora"/>
                <a:cs typeface="Lora"/>
                <a:sym typeface="Lora"/>
              </a:rPr>
              <a:t>Programming Language : Python  </a:t>
            </a:r>
          </a:p>
          <a:p>
            <a:pPr marL="457200" indent="-457200" algn="l">
              <a:lnSpc>
                <a:spcPct val="200000"/>
              </a:lnSpc>
              <a:buFont typeface="Wingdings" panose="05000000000000000000" pitchFamily="2" charset="2"/>
              <a:buChar char="ü"/>
            </a:pPr>
            <a:r>
              <a:rPr lang="en-US" sz="3024" dirty="0">
                <a:solidFill>
                  <a:srgbClr val="000000"/>
                </a:solidFill>
                <a:latin typeface="Lora"/>
                <a:ea typeface="Lora"/>
                <a:cs typeface="Lora"/>
                <a:sym typeface="Lora"/>
              </a:rPr>
              <a:t>Database : </a:t>
            </a:r>
            <a:r>
              <a:rPr lang="en-US" sz="3024" dirty="0" err="1">
                <a:solidFill>
                  <a:srgbClr val="000000"/>
                </a:solidFill>
                <a:latin typeface="Lora"/>
                <a:ea typeface="Lora"/>
                <a:cs typeface="Lora"/>
                <a:sym typeface="Lora"/>
              </a:rPr>
              <a:t>MySql</a:t>
            </a:r>
            <a:endParaRPr lang="en-US" sz="3024" dirty="0">
              <a:solidFill>
                <a:srgbClr val="000000"/>
              </a:solidFill>
              <a:latin typeface="Lora"/>
              <a:ea typeface="Lora"/>
              <a:cs typeface="Lora"/>
              <a:sym typeface="Lora"/>
            </a:endParaRPr>
          </a:p>
        </p:txBody>
      </p:sp>
      <p:sp>
        <p:nvSpPr>
          <p:cNvPr id="11" name="Freeform 11"/>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388251" y="465011"/>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446163"/>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3" y="-2092629"/>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25265" y="223427"/>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dirty="0"/>
          </a:p>
        </p:txBody>
      </p:sp>
      <p:sp>
        <p:nvSpPr>
          <p:cNvPr id="9" name="TextBox 9"/>
          <p:cNvSpPr txBox="1"/>
          <p:nvPr/>
        </p:nvSpPr>
        <p:spPr>
          <a:xfrm>
            <a:off x="1159432" y="908788"/>
            <a:ext cx="7029069" cy="1715662"/>
          </a:xfrm>
          <a:prstGeom prst="rect">
            <a:avLst/>
          </a:prstGeom>
        </p:spPr>
        <p:txBody>
          <a:bodyPr lIns="0" tIns="0" rIns="0" bIns="0" rtlCol="0" anchor="t">
            <a:spAutoFit/>
          </a:bodyPr>
          <a:lstStyle/>
          <a:p>
            <a:pPr algn="ctr">
              <a:lnSpc>
                <a:spcPts val="6931"/>
              </a:lnSpc>
            </a:pPr>
            <a:r>
              <a:rPr lang="en-US" sz="4951" dirty="0">
                <a:solidFill>
                  <a:srgbClr val="000000"/>
                </a:solidFill>
                <a:latin typeface="Berkshire Swash"/>
                <a:ea typeface="Berkshire Swash"/>
                <a:cs typeface="Berkshire Swash"/>
                <a:sym typeface="Berkshire Swash"/>
              </a:rPr>
              <a:t>Real-life scenarios</a:t>
            </a:r>
          </a:p>
          <a:p>
            <a:pPr algn="ctr">
              <a:lnSpc>
                <a:spcPts val="6931"/>
              </a:lnSpc>
            </a:pPr>
            <a:endParaRPr lang="en-US" sz="4951" dirty="0">
              <a:solidFill>
                <a:srgbClr val="000000"/>
              </a:solidFill>
              <a:latin typeface="Berkshire Swash"/>
              <a:ea typeface="Berkshire Swash"/>
              <a:cs typeface="Berkshire Swash"/>
              <a:sym typeface="Berkshire Swash"/>
            </a:endParaRPr>
          </a:p>
        </p:txBody>
      </p:sp>
      <p:sp>
        <p:nvSpPr>
          <p:cNvPr id="11" name="Freeform 11"/>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219721" y="223427"/>
            <a:ext cx="1505619" cy="1370723"/>
          </a:xfrm>
          <a:custGeom>
            <a:avLst/>
            <a:gdLst/>
            <a:ahLst/>
            <a:cxnLst/>
            <a:rect l="l" t="t" r="r" b="b"/>
            <a:pathLst>
              <a:path w="1505619" h="1370723">
                <a:moveTo>
                  <a:pt x="0" y="0"/>
                </a:moveTo>
                <a:lnTo>
                  <a:pt x="1505619" y="0"/>
                </a:lnTo>
                <a:lnTo>
                  <a:pt x="1505619" y="1370722"/>
                </a:lnTo>
                <a:lnTo>
                  <a:pt x="0" y="1370722"/>
                </a:lnTo>
                <a:lnTo>
                  <a:pt x="0" y="0"/>
                </a:lnTo>
                <a:close/>
              </a:path>
            </a:pathLst>
          </a:custGeom>
          <a:blipFill>
            <a:blip r:embed="rId10"/>
            <a:stretch>
              <a:fillRect/>
            </a:stretch>
          </a:blipFill>
        </p:spPr>
      </p:sp>
      <p:pic>
        <p:nvPicPr>
          <p:cNvPr id="13" name="Picture 12">
            <a:extLst>
              <a:ext uri="{FF2B5EF4-FFF2-40B4-BE49-F238E27FC236}">
                <a16:creationId xmlns:a16="http://schemas.microsoft.com/office/drawing/2014/main" id="{8193962F-6CDE-71D1-E5D4-E9D039CDCCAF}"/>
              </a:ext>
            </a:extLst>
          </p:cNvPr>
          <p:cNvPicPr>
            <a:picLocks noChangeAspect="1"/>
          </p:cNvPicPr>
          <p:nvPr/>
        </p:nvPicPr>
        <p:blipFill>
          <a:blip r:embed="rId11"/>
          <a:stretch>
            <a:fillRect/>
          </a:stretch>
        </p:blipFill>
        <p:spPr>
          <a:xfrm>
            <a:off x="2198060" y="2449290"/>
            <a:ext cx="4694210" cy="6044728"/>
          </a:xfrm>
          <a:prstGeom prst="rect">
            <a:avLst/>
          </a:prstGeom>
        </p:spPr>
      </p:pic>
      <p:pic>
        <p:nvPicPr>
          <p:cNvPr id="17" name="Picture 16">
            <a:extLst>
              <a:ext uri="{FF2B5EF4-FFF2-40B4-BE49-F238E27FC236}">
                <a16:creationId xmlns:a16="http://schemas.microsoft.com/office/drawing/2014/main" id="{43228A4E-3DFF-40D9-3FD7-25050467090E}"/>
              </a:ext>
            </a:extLst>
          </p:cNvPr>
          <p:cNvPicPr>
            <a:picLocks noChangeAspect="1"/>
          </p:cNvPicPr>
          <p:nvPr/>
        </p:nvPicPr>
        <p:blipFill>
          <a:blip r:embed="rId12"/>
          <a:stretch>
            <a:fillRect/>
          </a:stretch>
        </p:blipFill>
        <p:spPr>
          <a:xfrm>
            <a:off x="7925721" y="2642649"/>
            <a:ext cx="8340102" cy="2519051"/>
          </a:xfrm>
          <a:prstGeom prst="rect">
            <a:avLst/>
          </a:prstGeom>
        </p:spPr>
      </p:pic>
      <p:pic>
        <p:nvPicPr>
          <p:cNvPr id="22" name="Picture 21">
            <a:extLst>
              <a:ext uri="{FF2B5EF4-FFF2-40B4-BE49-F238E27FC236}">
                <a16:creationId xmlns:a16="http://schemas.microsoft.com/office/drawing/2014/main" id="{FFB65C76-7A38-EAE2-1041-17AA4EC2524B}"/>
              </a:ext>
            </a:extLst>
          </p:cNvPr>
          <p:cNvPicPr>
            <a:picLocks noChangeAspect="1"/>
          </p:cNvPicPr>
          <p:nvPr/>
        </p:nvPicPr>
        <p:blipFill>
          <a:blip r:embed="rId13"/>
          <a:stretch>
            <a:fillRect/>
          </a:stretch>
        </p:blipFill>
        <p:spPr>
          <a:xfrm>
            <a:off x="7925781" y="5992054"/>
            <a:ext cx="8248428" cy="11560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4A83-38F3-5093-7930-546ABA9256B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B2A247E-EB78-3B07-A06C-A84C8E3AFE89}"/>
              </a:ext>
            </a:extLst>
          </p:cNvPr>
          <p:cNvSpPr/>
          <p:nvPr/>
        </p:nvSpPr>
        <p:spPr>
          <a:xfrm flipV="1">
            <a:off x="16003042" y="-446163"/>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3CD52B48-DF77-7ACD-347C-8B3A15D81A81}"/>
              </a:ext>
            </a:extLst>
          </p:cNvPr>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9EAB6EE7-DAD4-A1CF-DBDC-CE1C54B2508E}"/>
              </a:ext>
            </a:extLst>
          </p:cNvPr>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FF2B5EF4-FFF2-40B4-BE49-F238E27FC236}">
                <a16:creationId xmlns:a16="http://schemas.microsoft.com/office/drawing/2014/main" id="{3D778B83-E901-B5E4-401A-F9F9088C80F0}"/>
              </a:ext>
            </a:extLst>
          </p:cNvPr>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6A0CD2B9-CC4C-9A4B-7A01-1B30046F10F0}"/>
              </a:ext>
            </a:extLst>
          </p:cNvPr>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3F6B2CF5-3D42-794D-BE63-7916912D0D4F}"/>
              </a:ext>
            </a:extLst>
          </p:cNvPr>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B723EDF7-92EF-E79F-D11D-4591FF89F5A1}"/>
              </a:ext>
            </a:extLst>
          </p:cNvPr>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a:extLst>
              <a:ext uri="{FF2B5EF4-FFF2-40B4-BE49-F238E27FC236}">
                <a16:creationId xmlns:a16="http://schemas.microsoft.com/office/drawing/2014/main" id="{F64676F7-7772-9673-FFB2-A80B0C81B4CF}"/>
              </a:ext>
            </a:extLst>
          </p:cNvPr>
          <p:cNvSpPr txBox="1"/>
          <p:nvPr/>
        </p:nvSpPr>
        <p:spPr>
          <a:xfrm>
            <a:off x="5593816" y="1644140"/>
            <a:ext cx="5948516" cy="1709314"/>
          </a:xfrm>
          <a:prstGeom prst="rect">
            <a:avLst/>
          </a:prstGeom>
        </p:spPr>
        <p:txBody>
          <a:bodyPr wrap="square" lIns="0" tIns="0" rIns="0" bIns="0" rtlCol="0" anchor="t">
            <a:spAutoFit/>
          </a:bodyPr>
          <a:lstStyle/>
          <a:p>
            <a:pPr algn="ctr">
              <a:lnSpc>
                <a:spcPts val="6931"/>
              </a:lnSpc>
            </a:pPr>
            <a:r>
              <a:rPr lang="en-US" sz="4951" dirty="0">
                <a:solidFill>
                  <a:srgbClr val="000000"/>
                </a:solidFill>
                <a:latin typeface="Berkshire Swash"/>
                <a:ea typeface="Berkshire Swash"/>
                <a:cs typeface="Berkshire Swash"/>
                <a:sym typeface="Berkshire Swash"/>
              </a:rPr>
              <a:t>Real-life scenarios</a:t>
            </a:r>
          </a:p>
          <a:p>
            <a:pPr algn="ctr">
              <a:lnSpc>
                <a:spcPts val="6931"/>
              </a:lnSpc>
            </a:pPr>
            <a:endParaRPr lang="en-US" sz="4951" dirty="0">
              <a:solidFill>
                <a:srgbClr val="000000"/>
              </a:solidFill>
              <a:latin typeface="Berkshire Swash"/>
              <a:ea typeface="Berkshire Swash"/>
              <a:cs typeface="Berkshire Swash"/>
              <a:sym typeface="Berkshire Swash"/>
            </a:endParaRPr>
          </a:p>
        </p:txBody>
      </p:sp>
      <p:sp>
        <p:nvSpPr>
          <p:cNvPr id="12" name="Freeform 12">
            <a:extLst>
              <a:ext uri="{FF2B5EF4-FFF2-40B4-BE49-F238E27FC236}">
                <a16:creationId xmlns:a16="http://schemas.microsoft.com/office/drawing/2014/main" id="{4461BE30-19DB-7A05-419A-A6865596D846}"/>
              </a:ext>
            </a:extLst>
          </p:cNvPr>
          <p:cNvSpPr/>
          <p:nvPr/>
        </p:nvSpPr>
        <p:spPr>
          <a:xfrm>
            <a:off x="219721" y="223427"/>
            <a:ext cx="1505619" cy="1370723"/>
          </a:xfrm>
          <a:custGeom>
            <a:avLst/>
            <a:gdLst/>
            <a:ahLst/>
            <a:cxnLst/>
            <a:rect l="l" t="t" r="r" b="b"/>
            <a:pathLst>
              <a:path w="1505619" h="1370723">
                <a:moveTo>
                  <a:pt x="0" y="0"/>
                </a:moveTo>
                <a:lnTo>
                  <a:pt x="1505619" y="0"/>
                </a:lnTo>
                <a:lnTo>
                  <a:pt x="1505619" y="1370722"/>
                </a:lnTo>
                <a:lnTo>
                  <a:pt x="0" y="1370722"/>
                </a:lnTo>
                <a:lnTo>
                  <a:pt x="0" y="0"/>
                </a:lnTo>
                <a:close/>
              </a:path>
            </a:pathLst>
          </a:custGeom>
          <a:blipFill>
            <a:blip r:embed="rId10"/>
            <a:stretch>
              <a:fillRect/>
            </a:stretch>
          </a:blipFill>
        </p:spPr>
      </p:sp>
      <p:sp>
        <p:nvSpPr>
          <p:cNvPr id="15" name="AutoShape 2" descr="Fake EPF Website Trying To Steal Your EPF Funds - LABOUR LAW ADVISOR">
            <a:extLst>
              <a:ext uri="{FF2B5EF4-FFF2-40B4-BE49-F238E27FC236}">
                <a16:creationId xmlns:a16="http://schemas.microsoft.com/office/drawing/2014/main" id="{3DABC89B-E059-F2B1-59BD-C1FC6588E321}"/>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4" descr="Fake EPF Website Trying To Steal Your EPF Funds - LABOUR LAW ADVISOR">
            <a:extLst>
              <a:ext uri="{FF2B5EF4-FFF2-40B4-BE49-F238E27FC236}">
                <a16:creationId xmlns:a16="http://schemas.microsoft.com/office/drawing/2014/main" id="{90135D45-C1D7-3FD4-B750-6BAD12C947F4}"/>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 name="Picture 20">
            <a:extLst>
              <a:ext uri="{FF2B5EF4-FFF2-40B4-BE49-F238E27FC236}">
                <a16:creationId xmlns:a16="http://schemas.microsoft.com/office/drawing/2014/main" id="{DE6375D7-0069-5E4C-5768-B1B97AECF342}"/>
              </a:ext>
            </a:extLst>
          </p:cNvPr>
          <p:cNvPicPr>
            <a:picLocks noChangeAspect="1"/>
          </p:cNvPicPr>
          <p:nvPr/>
        </p:nvPicPr>
        <p:blipFill>
          <a:blip r:embed="rId11"/>
          <a:stretch>
            <a:fillRect/>
          </a:stretch>
        </p:blipFill>
        <p:spPr>
          <a:xfrm>
            <a:off x="4397508" y="3199779"/>
            <a:ext cx="8549589" cy="5520207"/>
          </a:xfrm>
          <a:prstGeom prst="rect">
            <a:avLst/>
          </a:prstGeom>
        </p:spPr>
      </p:pic>
    </p:spTree>
    <p:extLst>
      <p:ext uri="{BB962C8B-B14F-4D97-AF65-F5344CB8AC3E}">
        <p14:creationId xmlns:p14="http://schemas.microsoft.com/office/powerpoint/2010/main" val="13601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A6449-4153-F84E-57A5-D4C6F575FE4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114ED97-B900-523A-5FCD-FB3DFD7A6F65}"/>
              </a:ext>
            </a:extLst>
          </p:cNvPr>
          <p:cNvSpPr/>
          <p:nvPr/>
        </p:nvSpPr>
        <p:spPr>
          <a:xfrm flipV="1">
            <a:off x="16003042" y="-446163"/>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3316F6CA-3373-AE5D-1BDF-6B9BE84D6924}"/>
              </a:ext>
            </a:extLst>
          </p:cNvPr>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D42FE140-7BC0-D97C-C5B1-4FA42A62B8AF}"/>
              </a:ext>
            </a:extLst>
          </p:cNvPr>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FF2B5EF4-FFF2-40B4-BE49-F238E27FC236}">
                <a16:creationId xmlns:a16="http://schemas.microsoft.com/office/drawing/2014/main" id="{FA6AD0EC-F3E8-F699-81D6-B3A26D544FFD}"/>
              </a:ext>
            </a:extLst>
          </p:cNvPr>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8F00F06B-5A1F-A83D-FEE2-C787598EA1B3}"/>
              </a:ext>
            </a:extLst>
          </p:cNvPr>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EC5D9792-76C3-35FB-21E9-510B08F1484B}"/>
              </a:ext>
            </a:extLst>
          </p:cNvPr>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a:extLst>
              <a:ext uri="{FF2B5EF4-FFF2-40B4-BE49-F238E27FC236}">
                <a16:creationId xmlns:a16="http://schemas.microsoft.com/office/drawing/2014/main" id="{C491BA4F-FC1B-4A6D-81A3-7858D006474D}"/>
              </a:ext>
            </a:extLst>
          </p:cNvPr>
          <p:cNvSpPr txBox="1"/>
          <p:nvPr/>
        </p:nvSpPr>
        <p:spPr>
          <a:xfrm>
            <a:off x="5102228" y="1853336"/>
            <a:ext cx="7029069" cy="1715662"/>
          </a:xfrm>
          <a:prstGeom prst="rect">
            <a:avLst/>
          </a:prstGeom>
        </p:spPr>
        <p:txBody>
          <a:bodyPr lIns="0" tIns="0" rIns="0" bIns="0" rtlCol="0" anchor="t">
            <a:spAutoFit/>
          </a:bodyPr>
          <a:lstStyle/>
          <a:p>
            <a:pPr algn="ctr">
              <a:lnSpc>
                <a:spcPts val="6931"/>
              </a:lnSpc>
            </a:pPr>
            <a:r>
              <a:rPr lang="en-US" sz="4951" dirty="0">
                <a:solidFill>
                  <a:srgbClr val="000000"/>
                </a:solidFill>
                <a:latin typeface="Berkshire Swash"/>
                <a:ea typeface="Berkshire Swash"/>
                <a:cs typeface="Berkshire Swash"/>
                <a:sym typeface="Berkshire Swash"/>
              </a:rPr>
              <a:t>Real-life scenarios</a:t>
            </a:r>
          </a:p>
          <a:p>
            <a:pPr algn="ctr">
              <a:lnSpc>
                <a:spcPts val="6931"/>
              </a:lnSpc>
            </a:pPr>
            <a:endParaRPr lang="en-US" sz="4951" dirty="0">
              <a:solidFill>
                <a:srgbClr val="000000"/>
              </a:solidFill>
              <a:latin typeface="Berkshire Swash"/>
              <a:ea typeface="Berkshire Swash"/>
              <a:cs typeface="Berkshire Swash"/>
              <a:sym typeface="Berkshire Swash"/>
            </a:endParaRPr>
          </a:p>
        </p:txBody>
      </p:sp>
      <p:sp>
        <p:nvSpPr>
          <p:cNvPr id="11" name="Freeform 11">
            <a:extLst>
              <a:ext uri="{FF2B5EF4-FFF2-40B4-BE49-F238E27FC236}">
                <a16:creationId xmlns:a16="http://schemas.microsoft.com/office/drawing/2014/main" id="{84889BE4-423B-9969-8B0A-8427E50B3851}"/>
              </a:ext>
            </a:extLst>
          </p:cNvPr>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D16FD050-4796-34CE-5321-DA210BBD39DB}"/>
              </a:ext>
            </a:extLst>
          </p:cNvPr>
          <p:cNvSpPr/>
          <p:nvPr/>
        </p:nvSpPr>
        <p:spPr>
          <a:xfrm>
            <a:off x="219721" y="223427"/>
            <a:ext cx="1505619" cy="1370723"/>
          </a:xfrm>
          <a:custGeom>
            <a:avLst/>
            <a:gdLst/>
            <a:ahLst/>
            <a:cxnLst/>
            <a:rect l="l" t="t" r="r" b="b"/>
            <a:pathLst>
              <a:path w="1505619" h="1370723">
                <a:moveTo>
                  <a:pt x="0" y="0"/>
                </a:moveTo>
                <a:lnTo>
                  <a:pt x="1505619" y="0"/>
                </a:lnTo>
                <a:lnTo>
                  <a:pt x="1505619" y="1370722"/>
                </a:lnTo>
                <a:lnTo>
                  <a:pt x="0" y="1370722"/>
                </a:lnTo>
                <a:lnTo>
                  <a:pt x="0" y="0"/>
                </a:lnTo>
                <a:close/>
              </a:path>
            </a:pathLst>
          </a:custGeom>
          <a:blipFill>
            <a:blip r:embed="rId10"/>
            <a:stretch>
              <a:fillRect/>
            </a:stretch>
          </a:blipFill>
        </p:spPr>
      </p:sp>
      <p:pic>
        <p:nvPicPr>
          <p:cNvPr id="14" name="Picture 13">
            <a:extLst>
              <a:ext uri="{FF2B5EF4-FFF2-40B4-BE49-F238E27FC236}">
                <a16:creationId xmlns:a16="http://schemas.microsoft.com/office/drawing/2014/main" id="{A102D8C5-51AF-C254-00BC-DBA91F2E2268}"/>
              </a:ext>
            </a:extLst>
          </p:cNvPr>
          <p:cNvPicPr>
            <a:picLocks noChangeAspect="1"/>
          </p:cNvPicPr>
          <p:nvPr/>
        </p:nvPicPr>
        <p:blipFill>
          <a:blip r:embed="rId11"/>
          <a:stretch>
            <a:fillRect/>
          </a:stretch>
        </p:blipFill>
        <p:spPr>
          <a:xfrm>
            <a:off x="1689898" y="3716622"/>
            <a:ext cx="6800181" cy="2624630"/>
          </a:xfrm>
          <a:prstGeom prst="rect">
            <a:avLst/>
          </a:prstGeom>
        </p:spPr>
      </p:pic>
      <p:pic>
        <p:nvPicPr>
          <p:cNvPr id="16" name="Picture 15">
            <a:extLst>
              <a:ext uri="{FF2B5EF4-FFF2-40B4-BE49-F238E27FC236}">
                <a16:creationId xmlns:a16="http://schemas.microsoft.com/office/drawing/2014/main" id="{1BBB5302-03F0-4EBF-3546-9F532029DD50}"/>
              </a:ext>
            </a:extLst>
          </p:cNvPr>
          <p:cNvPicPr>
            <a:picLocks noChangeAspect="1"/>
          </p:cNvPicPr>
          <p:nvPr/>
        </p:nvPicPr>
        <p:blipFill>
          <a:blip r:embed="rId12"/>
          <a:stretch>
            <a:fillRect/>
          </a:stretch>
        </p:blipFill>
        <p:spPr>
          <a:xfrm>
            <a:off x="9853196" y="3464366"/>
            <a:ext cx="6301204" cy="2909670"/>
          </a:xfrm>
          <a:prstGeom prst="rect">
            <a:avLst/>
          </a:prstGeom>
        </p:spPr>
      </p:pic>
      <p:sp>
        <p:nvSpPr>
          <p:cNvPr id="21" name="Freeform 8">
            <a:extLst>
              <a:ext uri="{FF2B5EF4-FFF2-40B4-BE49-F238E27FC236}">
                <a16:creationId xmlns:a16="http://schemas.microsoft.com/office/drawing/2014/main" id="{7D414EC0-DEDF-5DA6-32DD-CF7C9BE710A5}"/>
              </a:ext>
            </a:extLst>
          </p:cNvPr>
          <p:cNvSpPr/>
          <p:nvPr/>
        </p:nvSpPr>
        <p:spPr>
          <a:xfrm>
            <a:off x="5102228" y="507102"/>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188318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82091"/>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210678"/>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4640816" y="2171101"/>
            <a:ext cx="8134168" cy="1709314"/>
          </a:xfrm>
          <a:prstGeom prst="rect">
            <a:avLst/>
          </a:prstGeom>
        </p:spPr>
        <p:txBody>
          <a:bodyPr lIns="0" tIns="0" rIns="0" bIns="0" rtlCol="0" anchor="t">
            <a:spAutoFit/>
          </a:bodyPr>
          <a:lstStyle/>
          <a:p>
            <a:pPr algn="ctr">
              <a:lnSpc>
                <a:spcPts val="6931"/>
              </a:lnSpc>
            </a:pPr>
            <a:r>
              <a:rPr lang="en-US" sz="4800" dirty="0">
                <a:solidFill>
                  <a:srgbClr val="000000"/>
                </a:solidFill>
                <a:latin typeface="Berkshire Swash"/>
                <a:ea typeface="Berkshire Swash"/>
                <a:cs typeface="Berkshire Swash"/>
                <a:sym typeface="Berkshire Swash"/>
              </a:rPr>
              <a:t>Real-life scenarios</a:t>
            </a:r>
          </a:p>
          <a:p>
            <a:pPr algn="ctr">
              <a:lnSpc>
                <a:spcPts val="6931"/>
              </a:lnSpc>
            </a:pPr>
            <a:endParaRPr lang="en-US" sz="4800" dirty="0">
              <a:solidFill>
                <a:srgbClr val="000000"/>
              </a:solidFill>
              <a:latin typeface="Berkshire Swash"/>
              <a:ea typeface="Berkshire Swash"/>
              <a:cs typeface="Berkshire Swash"/>
              <a:sym typeface="Berkshire Swash"/>
            </a:endParaRPr>
          </a:p>
        </p:txBody>
      </p:sp>
      <p:sp>
        <p:nvSpPr>
          <p:cNvPr id="11" name="Freeform 11"/>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346391" y="353526"/>
            <a:ext cx="1252279" cy="1140081"/>
          </a:xfrm>
          <a:custGeom>
            <a:avLst/>
            <a:gdLst/>
            <a:ahLst/>
            <a:cxnLst/>
            <a:rect l="l" t="t" r="r" b="b"/>
            <a:pathLst>
              <a:path w="1252279" h="1140081">
                <a:moveTo>
                  <a:pt x="0" y="0"/>
                </a:moveTo>
                <a:lnTo>
                  <a:pt x="1252279" y="0"/>
                </a:lnTo>
                <a:lnTo>
                  <a:pt x="1252279" y="1140081"/>
                </a:lnTo>
                <a:lnTo>
                  <a:pt x="0" y="1140081"/>
                </a:lnTo>
                <a:lnTo>
                  <a:pt x="0" y="0"/>
                </a:lnTo>
                <a:close/>
              </a:path>
            </a:pathLst>
          </a:custGeom>
          <a:blipFill>
            <a:blip r:embed="rId10"/>
            <a:stretch>
              <a:fillRect/>
            </a:stretch>
          </a:blipFill>
        </p:spPr>
      </p:sp>
      <p:pic>
        <p:nvPicPr>
          <p:cNvPr id="20" name="Picture 19">
            <a:extLst>
              <a:ext uri="{FF2B5EF4-FFF2-40B4-BE49-F238E27FC236}">
                <a16:creationId xmlns:a16="http://schemas.microsoft.com/office/drawing/2014/main" id="{70FA54F8-82D9-7E67-5B7B-0138DA8C309A}"/>
              </a:ext>
            </a:extLst>
          </p:cNvPr>
          <p:cNvPicPr>
            <a:picLocks noChangeAspect="1"/>
          </p:cNvPicPr>
          <p:nvPr/>
        </p:nvPicPr>
        <p:blipFill>
          <a:blip r:embed="rId11"/>
          <a:stretch>
            <a:fillRect/>
          </a:stretch>
        </p:blipFill>
        <p:spPr>
          <a:xfrm>
            <a:off x="9142228" y="4884681"/>
            <a:ext cx="7307978" cy="1943161"/>
          </a:xfrm>
          <a:prstGeom prst="rect">
            <a:avLst/>
          </a:prstGeom>
        </p:spPr>
      </p:pic>
      <p:pic>
        <p:nvPicPr>
          <p:cNvPr id="18" name="Picture 17">
            <a:extLst>
              <a:ext uri="{FF2B5EF4-FFF2-40B4-BE49-F238E27FC236}">
                <a16:creationId xmlns:a16="http://schemas.microsoft.com/office/drawing/2014/main" id="{351624C3-47CF-77B9-CBC5-5E74A1DEEB51}"/>
              </a:ext>
            </a:extLst>
          </p:cNvPr>
          <p:cNvPicPr>
            <a:picLocks noChangeAspect="1"/>
          </p:cNvPicPr>
          <p:nvPr/>
        </p:nvPicPr>
        <p:blipFill>
          <a:blip r:embed="rId12"/>
          <a:stretch>
            <a:fillRect/>
          </a:stretch>
        </p:blipFill>
        <p:spPr>
          <a:xfrm>
            <a:off x="2483280" y="3543301"/>
            <a:ext cx="5658292" cy="50885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82091"/>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1921892" y="1732834"/>
            <a:ext cx="8134168" cy="1769715"/>
          </a:xfrm>
          <a:prstGeom prst="rect">
            <a:avLst/>
          </a:prstGeom>
        </p:spPr>
        <p:txBody>
          <a:bodyPr lIns="0" tIns="0" rIns="0" bIns="0" rtlCol="0" anchor="t">
            <a:spAutoFit/>
          </a:bodyPr>
          <a:lstStyle/>
          <a:p>
            <a:pPr algn="ctr">
              <a:lnSpc>
                <a:spcPts val="6931"/>
              </a:lnSpc>
            </a:pPr>
            <a:r>
              <a:rPr lang="en-US" sz="6600" dirty="0">
                <a:solidFill>
                  <a:srgbClr val="000000"/>
                </a:solidFill>
                <a:latin typeface="Berkshire Swash"/>
                <a:ea typeface="Berkshire Swash"/>
                <a:cs typeface="Berkshire Swash"/>
                <a:sym typeface="Berkshire Swash"/>
              </a:rPr>
              <a:t>Real-life scenarios</a:t>
            </a:r>
          </a:p>
          <a:p>
            <a:pPr algn="ctr">
              <a:lnSpc>
                <a:spcPts val="6931"/>
              </a:lnSpc>
            </a:pPr>
            <a:endParaRPr lang="en-US" sz="6600" dirty="0">
              <a:solidFill>
                <a:srgbClr val="000000"/>
              </a:solidFill>
              <a:latin typeface="Berkshire Swash"/>
              <a:ea typeface="Berkshire Swash"/>
              <a:cs typeface="Berkshire Swash"/>
              <a:sym typeface="Berkshire Swash"/>
            </a:endParaRPr>
          </a:p>
        </p:txBody>
      </p:sp>
      <p:sp>
        <p:nvSpPr>
          <p:cNvPr id="12" name="Freeform 12"/>
          <p:cNvSpPr/>
          <p:nvPr/>
        </p:nvSpPr>
        <p:spPr>
          <a:xfrm>
            <a:off x="195066" y="275024"/>
            <a:ext cx="1310553" cy="1193134"/>
          </a:xfrm>
          <a:custGeom>
            <a:avLst/>
            <a:gdLst/>
            <a:ahLst/>
            <a:cxnLst/>
            <a:rect l="l" t="t" r="r" b="b"/>
            <a:pathLst>
              <a:path w="1310553" h="1193134">
                <a:moveTo>
                  <a:pt x="0" y="0"/>
                </a:moveTo>
                <a:lnTo>
                  <a:pt x="1310553" y="0"/>
                </a:lnTo>
                <a:lnTo>
                  <a:pt x="1310553" y="1193134"/>
                </a:lnTo>
                <a:lnTo>
                  <a:pt x="0" y="1193134"/>
                </a:lnTo>
                <a:lnTo>
                  <a:pt x="0" y="0"/>
                </a:lnTo>
                <a:close/>
              </a:path>
            </a:pathLst>
          </a:custGeom>
          <a:blipFill>
            <a:blip r:embed="rId10"/>
            <a:stretch>
              <a:fillRect/>
            </a:stretch>
          </a:blipFill>
        </p:spPr>
      </p:sp>
      <p:pic>
        <p:nvPicPr>
          <p:cNvPr id="14" name="Picture 13">
            <a:extLst>
              <a:ext uri="{FF2B5EF4-FFF2-40B4-BE49-F238E27FC236}">
                <a16:creationId xmlns:a16="http://schemas.microsoft.com/office/drawing/2014/main" id="{15CD3A7F-63D9-43FB-E40E-B2ECB8E4C9BC}"/>
              </a:ext>
            </a:extLst>
          </p:cNvPr>
          <p:cNvPicPr>
            <a:picLocks noChangeAspect="1"/>
          </p:cNvPicPr>
          <p:nvPr/>
        </p:nvPicPr>
        <p:blipFill>
          <a:blip r:embed="rId11"/>
          <a:stretch>
            <a:fillRect/>
          </a:stretch>
        </p:blipFill>
        <p:spPr>
          <a:xfrm>
            <a:off x="2394430" y="4551095"/>
            <a:ext cx="12878602" cy="2379180"/>
          </a:xfrm>
          <a:prstGeom prst="rect">
            <a:avLst/>
          </a:prstGeom>
        </p:spPr>
      </p:pic>
      <p:pic>
        <p:nvPicPr>
          <p:cNvPr id="16" name="Picture 15">
            <a:extLst>
              <a:ext uri="{FF2B5EF4-FFF2-40B4-BE49-F238E27FC236}">
                <a16:creationId xmlns:a16="http://schemas.microsoft.com/office/drawing/2014/main" id="{688C1875-E28D-5C4E-E4C8-D53FB4D67A51}"/>
              </a:ext>
            </a:extLst>
          </p:cNvPr>
          <p:cNvPicPr>
            <a:picLocks noChangeAspect="1"/>
          </p:cNvPicPr>
          <p:nvPr/>
        </p:nvPicPr>
        <p:blipFill>
          <a:blip r:embed="rId12"/>
          <a:stretch>
            <a:fillRect/>
          </a:stretch>
        </p:blipFill>
        <p:spPr>
          <a:xfrm>
            <a:off x="2394430" y="7223863"/>
            <a:ext cx="10615609" cy="1270427"/>
          </a:xfrm>
          <a:prstGeom prst="rect">
            <a:avLst/>
          </a:prstGeom>
        </p:spPr>
      </p:pic>
      <p:sp>
        <p:nvSpPr>
          <p:cNvPr id="20" name="TextBox 19">
            <a:extLst>
              <a:ext uri="{FF2B5EF4-FFF2-40B4-BE49-F238E27FC236}">
                <a16:creationId xmlns:a16="http://schemas.microsoft.com/office/drawing/2014/main" id="{5DEAB4C9-60BF-F54F-FD46-94983B68D293}"/>
              </a:ext>
            </a:extLst>
          </p:cNvPr>
          <p:cNvSpPr txBox="1"/>
          <p:nvPr/>
        </p:nvSpPr>
        <p:spPr>
          <a:xfrm>
            <a:off x="-1095139" y="3063137"/>
            <a:ext cx="9229060" cy="2354491"/>
          </a:xfrm>
          <a:prstGeom prst="rect">
            <a:avLst/>
          </a:prstGeom>
          <a:noFill/>
        </p:spPr>
        <p:txBody>
          <a:bodyPr wrap="square">
            <a:spAutoFit/>
          </a:bodyPr>
          <a:lstStyle/>
          <a:p>
            <a:pPr algn="ctr">
              <a:lnSpc>
                <a:spcPts val="6931"/>
              </a:lnSpc>
            </a:pPr>
            <a:r>
              <a:rPr lang="en-US" sz="3200" dirty="0">
                <a:solidFill>
                  <a:srgbClr val="000000"/>
                </a:solidFill>
                <a:latin typeface="Lora" pitchFamily="2" charset="0"/>
                <a:ea typeface="Berkshire Swash"/>
                <a:cs typeface="Berkshire Swash"/>
                <a:sym typeface="Berkshire Swash"/>
              </a:rPr>
              <a:t>For Admins:</a:t>
            </a:r>
          </a:p>
          <a:p>
            <a:pPr algn="ctr">
              <a:lnSpc>
                <a:spcPts val="6931"/>
              </a:lnSpc>
            </a:pPr>
            <a:endParaRPr lang="en-US" sz="3200" dirty="0">
              <a:solidFill>
                <a:srgbClr val="000000"/>
              </a:solidFill>
              <a:latin typeface="Berkshire Swash"/>
              <a:ea typeface="Berkshire Swash"/>
              <a:cs typeface="Berkshire Swash"/>
              <a:sym typeface="Berkshire Swash"/>
            </a:endParaRPr>
          </a:p>
          <a:p>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662</Words>
  <Application>Microsoft Office PowerPoint</Application>
  <PresentationFormat>Custom</PresentationFormat>
  <Paragraphs>65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Berkshire Swash</vt:lpstr>
      <vt:lpstr>Calibri</vt:lpstr>
      <vt:lpstr>Lora</vt:lpstr>
      <vt:lpstr>Times New Roman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HP</dc:creator>
  <cp:lastModifiedBy>musangi pranavi sri</cp:lastModifiedBy>
  <cp:revision>5</cp:revision>
  <dcterms:created xsi:type="dcterms:W3CDTF">2006-08-16T00:00:00Z</dcterms:created>
  <dcterms:modified xsi:type="dcterms:W3CDTF">2025-06-09T17:35:07Z</dcterms:modified>
  <dc:identifier>DAGbUPhmNfY</dc:identifier>
</cp:coreProperties>
</file>