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69" r:id="rId3"/>
    <p:sldId id="271" r:id="rId4"/>
    <p:sldId id="270" r:id="rId5"/>
    <p:sldId id="274" r:id="rId6"/>
    <p:sldId id="296" r:id="rId7"/>
    <p:sldId id="259" r:id="rId8"/>
    <p:sldId id="263" r:id="rId9"/>
    <p:sldId id="297" r:id="rId10"/>
    <p:sldId id="298" r:id="rId11"/>
    <p:sldId id="299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89" r:id="rId20"/>
    <p:sldId id="290" r:id="rId21"/>
    <p:sldId id="264" r:id="rId22"/>
    <p:sldId id="265" r:id="rId23"/>
    <p:sldId id="266" r:id="rId24"/>
    <p:sldId id="267" r:id="rId25"/>
    <p:sldId id="300" r:id="rId26"/>
    <p:sldId id="301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B44B-1038-48B8-8792-55E6B80B54E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21FB1-A68B-4243-80AA-C1C7AD91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E411E9-8DAC-4465-B859-12B265B09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3689C-20DF-4938-96EB-0622D987806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B14C1BC-34E7-4A09-B029-F17E18323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0FF38D4-48B7-4F31-973A-594B83695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4C09-C267-44B1-8D16-C6745197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CD1B-1DC2-4F39-978E-1EE152D3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08A7-CB65-4ADA-ADFA-D264EC3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FC4D-5E0F-4ACD-B5F2-8E2CEFC5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9391-41D6-4FA0-8506-25F7FF9D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6489-594A-4AF8-A8C4-95488DB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DFAB-FF68-4F39-BFFD-EAE86002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901E-A3AE-42AF-B7B9-5D03D3C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BAE9-333D-42C8-B57A-5CB0500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75C9-140C-4997-99A5-CBF140A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0E94D-693E-428E-84C2-0556693E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BD1C-7BA9-4AF8-ABD5-942D4B4F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CCE-2FE5-4EDB-886F-07E48E4B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B4B4-B131-4A39-BE16-19A4E5D2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17A3-C2B6-4CE1-8AD3-83EF7D05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51B8-1D55-44A7-B7AB-9C40217A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1F67-B8FB-4FEF-BFE2-4CCE37EB4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A92B95A6-0873-4DB7-9FD9-BCC26AC949C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7AE7-272C-4D63-BFDC-C2BA8D0F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87864-B9A4-47D5-9FEB-053A603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6A9C5-CE69-4817-9978-2320D17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7526780-9F14-4BAB-8337-7589AFDB4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D3A2-3962-489D-AE50-4EC8C7D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88E9-DCA1-4E7F-8731-025704FC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8537-4916-4EDE-A4BE-26E7E55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98E7-38F3-4A88-B9F7-8124622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C2B6-3301-43A0-8C33-90BD22D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189-C3E3-45BB-93DE-EF89849F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84DE-E101-48B9-9659-98512136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6420-1F3A-4D18-995B-BE969491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E3E5-DF0A-4807-8264-4E45C4B7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24D3-46C8-4379-8BA0-BB8841F9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8283-4DA6-49C2-86F4-E6B22EF1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C0EA-904A-4F24-8EFD-6902684D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1C302-A900-48ED-B7A9-DC3D910A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5472-B397-427D-9991-2D851747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8548D-7878-49B4-A45B-6DD0C3D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2415-4993-4F7B-8192-1DE3D92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C59-7B47-404D-8372-97E5995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9133-0781-4B16-9E08-6EA7C27B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593B-77CB-43EC-B6CE-33DA8CA7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E5B1D-3577-481B-949C-EB2FB940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1FD3A-6C05-46FB-A81F-4B0F818EC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4CD00-6CF2-4FE7-8145-8E8FCE40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C0A0A-2CC9-4FBC-BDEC-B34BAD5E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3C91D-C62C-4940-B4B5-1B72AF8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27D7-2FBC-4AE2-A258-BE6A0483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DF24F-3A2F-4C92-9099-B0C14D9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6BB4-2E6F-4D3C-8DAA-68630C0D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DCE4-31BE-4B55-9812-B3233000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203A7-EBE0-41E7-973B-2C11254E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F91B-7B97-4E36-8AB5-0B37CD06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3511-DD26-4CA2-AF54-F80097D9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819D-F48F-428E-8FCA-38544B25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DF2F-870E-4717-A125-1C54E0AC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BC25-2217-40F4-8448-498DBE0B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8CCF-5F37-487E-BD37-C7B39DF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38D1-D28E-49E3-A889-297E352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A7301-8CC6-49E1-B9C4-706DF6FB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21A0-156E-460D-A189-EFA9A12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ECA9B-F12A-45DF-B6A6-5E9084E2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3882-0024-45CE-B50F-2297FC1A3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D426-5C00-4FCF-863F-114E53F5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33ED-32B9-4253-8038-D3FDCD83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9C62-E59E-4587-B61B-D3A2C66F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B920-B4F4-4AE4-BCF5-56C78403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F6C3-FBBB-4638-A294-3BEAC6A6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E01A-BE3A-4A86-BD90-B0BED331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7687-87AF-41F4-B098-10E8A631C1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8BFE-14B7-44CC-826E-A6C0838B9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1AB9-7F73-458F-AAEC-F9F324E7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bioportal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ancerimagingarchive.net/display/Public/LIDC-IDRI" TargetMode="External"/><Relationship Id="rId2" Type="http://schemas.openxmlformats.org/officeDocument/2006/relationships/hyperlink" Target="http://adni.loni.usc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rt.or.jp/data/english/jsrt/" TargetMode="External"/><Relationship Id="rId5" Type="http://schemas.openxmlformats.org/officeDocument/2006/relationships/hyperlink" Target="https://brainweb.bic.mni.mcgill.ca/brainweb/" TargetMode="External"/><Relationship Id="rId4" Type="http://schemas.openxmlformats.org/officeDocument/2006/relationships/hyperlink" Target="http://www.oasis-brain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http://www.state.ma.us/envir/collage.gi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5652-AFEE-4168-B03D-670A996D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Bio-medical Image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863B-911C-4A1E-81AE-1E145278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R. Devika Rubi</a:t>
            </a:r>
          </a:p>
        </p:txBody>
      </p:sp>
    </p:spTree>
    <p:extLst>
      <p:ext uri="{BB962C8B-B14F-4D97-AF65-F5344CB8AC3E}">
        <p14:creationId xmlns:p14="http://schemas.microsoft.com/office/powerpoint/2010/main" val="35261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4E6A-6D43-44AA-BE93-7261D354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109815"/>
            <a:ext cx="10910455" cy="521565"/>
          </a:xfrm>
        </p:spPr>
        <p:txBody>
          <a:bodyPr>
            <a:noAutofit/>
          </a:bodyPr>
          <a:lstStyle/>
          <a:p>
            <a:r>
              <a:rPr lang="en-US" sz="3600" b="1" dirty="0"/>
              <a:t>Inverse table for the standard genetic code (</a:t>
            </a:r>
            <a:r>
              <a:rPr lang="en-US" sz="3600" b="1" dirty="0" err="1"/>
              <a:t>Dr.Dayhoff</a:t>
            </a:r>
            <a:r>
              <a:rPr lang="en-US" sz="3600" dirty="0"/>
              <a:t> </a:t>
            </a:r>
            <a:r>
              <a:rPr lang="en-US" sz="3600" b="1" dirty="0"/>
              <a:t>)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701ACA-B44C-4661-8B2D-BB285B4FD9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186" y="1122218"/>
          <a:ext cx="10799614" cy="5610099"/>
        </p:xfrm>
        <a:graphic>
          <a:graphicData uri="http://schemas.openxmlformats.org/drawingml/2006/table">
            <a:tbl>
              <a:tblPr/>
              <a:tblGrid>
                <a:gridCol w="1542802">
                  <a:extLst>
                    <a:ext uri="{9D8B030D-6E8A-4147-A177-3AD203B41FA5}">
                      <a16:colId xmlns:a16="http://schemas.microsoft.com/office/drawing/2014/main" val="1243019296"/>
                    </a:ext>
                  </a:extLst>
                </a:gridCol>
                <a:gridCol w="2391885">
                  <a:extLst>
                    <a:ext uri="{9D8B030D-6E8A-4147-A177-3AD203B41FA5}">
                      <a16:colId xmlns:a16="http://schemas.microsoft.com/office/drawing/2014/main" val="3667406581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1039424704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1678350328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487908580"/>
                    </a:ext>
                  </a:extLst>
                </a:gridCol>
                <a:gridCol w="2204853">
                  <a:extLst>
                    <a:ext uri="{9D8B030D-6E8A-4147-A177-3AD203B41FA5}">
                      <a16:colId xmlns:a16="http://schemas.microsoft.com/office/drawing/2014/main" val="3901489437"/>
                    </a:ext>
                  </a:extLst>
                </a:gridCol>
                <a:gridCol w="1542802">
                  <a:extLst>
                    <a:ext uri="{9D8B030D-6E8A-4147-A177-3AD203B41FA5}">
                      <a16:colId xmlns:a16="http://schemas.microsoft.com/office/drawing/2014/main" val="264224240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Amino acid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DNA codons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Compressed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12"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Amino acid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DNA codons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Compressed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60058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Ala / A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GCT, GCC, GCA, GCG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GCN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Leu / L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TTA, TTG, CTT, CTC, CTA, CTG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YTR, CTN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52078"/>
                  </a:ext>
                </a:extLst>
              </a:tr>
              <a:tr h="73326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Arg / R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CGT, CGC, CGA, CGG, AGA, AGG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CGN, AGR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Lys / K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AAA, AAG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58060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Asn / N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AAT, AAC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Met / M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34735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Asp / D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GAT, GAC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Phe / F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TTT, TTC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TTY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36540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Cys / C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TGT, TGC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TGY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Pro / P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CCT, CCC, CCA, CCG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CCN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90174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Gln / Q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CAA, CAG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Ser / S</a:t>
                      </a:r>
                      <a:endParaRPr lang="en-US" sz="1800" dirty="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TCT, TCC, TCA, TCG, AGT, AGC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TCN, AGY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47127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Glu / E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GAA, GAG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GAR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Thr</a:t>
                      </a:r>
                      <a:r>
                        <a:rPr lang="en-US" sz="1800" b="1" dirty="0">
                          <a:effectLst/>
                        </a:rPr>
                        <a:t> / T</a:t>
                      </a:r>
                      <a:endParaRPr lang="en-US" sz="1800" dirty="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ACT, ACC, ACA, ACG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ACN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7818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Gly / G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GGT, GGC, GGA, GGG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GGN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Trp / W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TGG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42652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His / H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CAT, CAC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Tyr / Y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TAT, TAC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35204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Ile / I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ATT, ATC, ATA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ATH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Val / V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GTT, GTC, GTA, GTG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GTN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02600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START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STOP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TAA, TGA, TAG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TRA, TAG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139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D59659-A2CD-437D-8EF8-E34AA826E7A1}"/>
              </a:ext>
            </a:extLst>
          </p:cNvPr>
          <p:cNvSpPr/>
          <p:nvPr/>
        </p:nvSpPr>
        <p:spPr>
          <a:xfrm>
            <a:off x="443345" y="631380"/>
            <a:ext cx="9531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Dr.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Dayhoff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American Physical Chemist - “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Mother and Father of bioinformatics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0E2E97F-0A26-43AD-8827-B128AA14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14" y="4195166"/>
            <a:ext cx="8527986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P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G S T G L I P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H F Q A R P L S T L P 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 T W L S D I P L V Q 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8585607-D8C5-4C83-A753-CDA398D4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9" y="228600"/>
            <a:ext cx="8832271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i-FI" altLang="en-US" sz="2800" dirty="0"/>
              <a:t>DNA to Protein Conversion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3362DDC-6CA6-4070-9821-C58E9EDD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9" y="914401"/>
            <a:ext cx="80979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i-FI" altLang="en-US" sz="2400" dirty="0"/>
              <a:t>Part of the sequence from psoriasis associated gene HCR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518721A-C2A2-4455-A6F1-7C32FE1AE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4" y="2691961"/>
            <a:ext cx="83691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i-FI" altLang="en-US" sz="2000" dirty="0"/>
              <a:t> Three different reading frames can be used, but only one is the right one</a:t>
            </a:r>
          </a:p>
          <a:p>
            <a:endParaRPr lang="fi-FI" altLang="en-US" sz="2000" dirty="0"/>
          </a:p>
          <a:p>
            <a:pPr>
              <a:buFontTx/>
              <a:buChar char="•"/>
            </a:pPr>
            <a:r>
              <a:rPr lang="fi-FI" altLang="en-US" sz="2000" dirty="0"/>
              <a:t>Translate tools are found from the internet</a:t>
            </a:r>
            <a:endParaRPr lang="en-US" altLang="en-US" sz="2000" dirty="0"/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647E20C3-EC05-4FC0-ABB6-EEE7DF87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4" y="1585617"/>
            <a:ext cx="8652676" cy="70788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err="1">
                <a:latin typeface="Arial Unicode MS"/>
              </a:rPr>
              <a:t>atgtttccac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cttcaggttc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cactgggctg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attcccccct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cccactttca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agctcggccc</a:t>
            </a:r>
            <a:r>
              <a:rPr lang="en-US" altLang="en-US" sz="2000" dirty="0">
                <a:latin typeface="Arial Unicode MS"/>
              </a:rPr>
              <a:t> </a:t>
            </a:r>
            <a:endParaRPr lang="fi-FI" altLang="en-US" sz="2000" dirty="0">
              <a:latin typeface="Arial Unicode MS"/>
            </a:endParaRPr>
          </a:p>
          <a:p>
            <a:r>
              <a:rPr lang="en-US" altLang="en-US" sz="2000" dirty="0" err="1">
                <a:latin typeface="Arial Unicode MS"/>
              </a:rPr>
              <a:t>ctttcaactc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tgccaagaat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ggctcccacc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tggctctcag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acattcccct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ggtccaaccc</a:t>
            </a:r>
            <a:r>
              <a:rPr lang="en-US" altLang="en-US" sz="2000" dirty="0">
                <a:latin typeface="Arial Unicode MS"/>
              </a:rPr>
              <a:t> </a:t>
            </a:r>
            <a:endParaRPr lang="en-US" altLang="en-US" sz="3200" dirty="0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77BD1375-2EE4-4E53-A796-0718F8E1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41726"/>
            <a:ext cx="187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i-FI" altLang="en-US" sz="2000" dirty="0"/>
              <a:t>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73A8-C629-4BB5-8BB4-151073B6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15B1-AE00-4399-BD82-6A48A19A126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80A8468-52C5-49AD-8651-FA06A252A1D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750F5-A5B9-4BA2-8ED4-B1341080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3" y="309354"/>
            <a:ext cx="11464637" cy="6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C36C-7719-499B-AB81-AB5CFF0B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C3D8C-C846-46A0-811C-ECB55EB6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5381"/>
            <a:ext cx="11439669" cy="64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269-9B5B-4A3D-ACB7-FD68641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5BE6-7E1E-46B3-A66F-F797CD183A0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CE311F3-47CF-4B00-B45E-85F81930B30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8734-A5C0-453A-B246-1114BAC0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430089"/>
            <a:ext cx="11468263" cy="62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2C271-71A8-4F97-8BF9-38E514FE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6221"/>
            <a:ext cx="11748654" cy="65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FAA5-2050-4E7E-B44A-673A889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AD73D-04D3-49C0-A942-D95C5E7472C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5560EB0-AA92-4966-96D6-68FDFB7A431B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8CEA4-E2D1-49C5-B77E-DB961666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199439"/>
            <a:ext cx="11448942" cy="64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5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01AAF-50FF-4273-A061-B786ED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401782"/>
            <a:ext cx="10931236" cy="61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EAB3-9882-4B77-95DE-27188D7D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D3FAB-929B-45E1-81C2-1A8B1A5E9D6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E99508E-8589-4746-B439-5B62944492A9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F2082-00E7-4801-8797-69D64D25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75" y="216419"/>
            <a:ext cx="11221605" cy="63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022A-F2AF-4AF3-A61F-F3A00E96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43453"/>
            <a:ext cx="10855036" cy="537584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repositories - TCGA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EF6A-C488-4E7E-89A9-CFFB8AA6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681037"/>
            <a:ext cx="11568546" cy="6033510"/>
          </a:xfrm>
        </p:spPr>
        <p:txBody>
          <a:bodyPr>
            <a:normAutofit/>
          </a:bodyPr>
          <a:lstStyle/>
          <a:p>
            <a:r>
              <a:rPr lang="en-US" sz="2200" dirty="0"/>
              <a:t>The Cancer Genome Atlas (TCGA), a landmark cancer genomics program, molecularly characterized over 20,000 primary cancer and matched normal samples spanning 33 cancer types, started in 2006</a:t>
            </a:r>
          </a:p>
          <a:p>
            <a:r>
              <a:rPr lang="en-US" sz="2200" dirty="0"/>
              <a:t>Over the next dozen years, TCGA generated over 2.5 petabytes of genomic, epigenomic, transcriptomic, and proteomic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0EC86-DC79-4EE2-8D43-3CF0068E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2410691"/>
            <a:ext cx="11215254" cy="41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F0C-CEB8-40AB-A57E-0D58BE00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" y="76345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D58C-59A4-49E9-926A-04B5FA39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59" y="681037"/>
            <a:ext cx="7359006" cy="5899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X-Ray</a:t>
            </a:r>
          </a:p>
          <a:p>
            <a:pPr lvl="1"/>
            <a:r>
              <a:rPr lang="en-US" dirty="0"/>
              <a:t>Uses invisible electromagnetic energy beams to produce images on a photographic film</a:t>
            </a:r>
          </a:p>
          <a:p>
            <a:pPr lvl="1"/>
            <a:r>
              <a:rPr lang="en-US" dirty="0"/>
              <a:t>Produce images of internal tissues, bones and organs for many reasons including diagnosing tumors or bone injuries</a:t>
            </a:r>
          </a:p>
          <a:p>
            <a:pPr lvl="1"/>
            <a:r>
              <a:rPr lang="en-US" dirty="0"/>
              <a:t>The Light or rays are absorbed by different parts of body in different quantity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Bones observe more radiation(white), soft tissue permit more of the rays to pass through them, producing gray shades</a:t>
            </a:r>
          </a:p>
          <a:p>
            <a:pPr lvl="2"/>
            <a:r>
              <a:rPr lang="en-US" dirty="0"/>
              <a:t>Mammogram (analog) images are, a kind of x-ray used for the examination of breast cancer</a:t>
            </a:r>
          </a:p>
          <a:p>
            <a:pPr lvl="2"/>
            <a:r>
              <a:rPr lang="en-US" dirty="0"/>
              <a:t>Digital mammography allowing the radiologist to capture and manipulate the images, so that abnormalities can been seen</a:t>
            </a:r>
          </a:p>
          <a:p>
            <a:pPr lvl="3"/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By manipulating the contrast, making the images lighter or darker, malignant masses within the tissue can be identified </a:t>
            </a:r>
          </a:p>
          <a:p>
            <a:pPr lvl="2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9455C8-EF51-49E1-A67C-F7802280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68" y="3893127"/>
            <a:ext cx="3764071" cy="26877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014DF3-A8A5-4B26-8589-144106F6A931}"/>
              </a:ext>
            </a:extLst>
          </p:cNvPr>
          <p:cNvSpPr txBox="1">
            <a:spLocks/>
          </p:cNvSpPr>
          <p:nvPr/>
        </p:nvSpPr>
        <p:spPr>
          <a:xfrm>
            <a:off x="7716981" y="3228109"/>
            <a:ext cx="4211783" cy="46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Digital Mammography</a:t>
            </a:r>
          </a:p>
          <a:p>
            <a:pPr algn="ctr"/>
            <a:r>
              <a:rPr lang="en-US" sz="2400" b="1" dirty="0"/>
              <a:t>(John Hopkins Breast Center)</a:t>
            </a:r>
          </a:p>
        </p:txBody>
      </p:sp>
      <p:pic>
        <p:nvPicPr>
          <p:cNvPr id="1028" name="Picture 4" descr="Image result for xray brain">
            <a:extLst>
              <a:ext uri="{FF2B5EF4-FFF2-40B4-BE49-F238E27FC236}">
                <a16:creationId xmlns:a16="http://schemas.microsoft.com/office/drawing/2014/main" id="{1B7305D4-AEE0-48AF-BC5B-8F929FFD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19" y="540327"/>
            <a:ext cx="3421568" cy="24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3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66CE-C636-438F-9589-3B46E9D6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143453"/>
            <a:ext cx="11236037" cy="715530"/>
          </a:xfrm>
        </p:spPr>
        <p:txBody>
          <a:bodyPr>
            <a:normAutofit fontScale="90000"/>
          </a:bodyPr>
          <a:lstStyle/>
          <a:p>
            <a:r>
              <a:rPr lang="en-US" dirty="0"/>
              <a:t>TCGA – GDC (Genomic Data Commons) Data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BCA05-A633-41A4-B883-BB306C82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28" y="858983"/>
            <a:ext cx="11416146" cy="5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99B07A-4940-4CE3-9554-69490F875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58982"/>
            <a:ext cx="8959167" cy="53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3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92A0-C82F-4064-A184-A6ADBFD0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TCGA – WSI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7CE2BD-8762-47CE-8AEC-B19BC52A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218"/>
            <a:ext cx="10515600" cy="50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0053-FF0C-41D2-B4D1-D21F65F5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89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Cancer Imaging Archive</a:t>
            </a:r>
            <a:r>
              <a:rPr lang="en-US" dirty="0"/>
              <a:t> (</a:t>
            </a:r>
            <a:r>
              <a:rPr lang="en-US" b="1" dirty="0"/>
              <a:t>TCIA</a:t>
            </a:r>
            <a:r>
              <a:rPr lang="en-US" dirty="0"/>
              <a:t>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608FB-85E1-4284-B5ED-46ECE4E7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1038"/>
            <a:ext cx="10952018" cy="5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CB38-E84C-418A-976C-99517CEC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5147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Cancer Imaging Archive</a:t>
            </a:r>
            <a:r>
              <a:rPr lang="en-US" dirty="0"/>
              <a:t> (</a:t>
            </a:r>
            <a:r>
              <a:rPr lang="en-US" b="1" dirty="0"/>
              <a:t>TCIA</a:t>
            </a:r>
            <a:r>
              <a:rPr lang="en-US" dirty="0"/>
              <a:t>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59EFD-B254-4BAA-BDA0-F4CD331EF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1038"/>
            <a:ext cx="10965873" cy="5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1F9D-C28D-45C7-88FC-01C4B79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80110"/>
            <a:ext cx="10813473" cy="817418"/>
          </a:xfrm>
        </p:spPr>
        <p:txBody>
          <a:bodyPr/>
          <a:lstStyle/>
          <a:p>
            <a:r>
              <a:rPr lang="en-US" dirty="0" err="1"/>
              <a:t>cBioPortal</a:t>
            </a:r>
            <a:r>
              <a:rPr lang="en-US" dirty="0"/>
              <a:t> (MSKCC)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EA25-B7AC-4696-B8A4-0D6B6ED4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858982"/>
            <a:ext cx="10813473" cy="5317981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cBioPortal</a:t>
            </a:r>
            <a:r>
              <a:rPr lang="en-US" sz="2400" dirty="0"/>
              <a:t> for Cancer Genomics provides visualization, analysis, and download of large-scale cancer genomics data sets</a:t>
            </a:r>
          </a:p>
          <a:p>
            <a:r>
              <a:rPr lang="en-US" sz="2400" dirty="0"/>
              <a:t> The </a:t>
            </a:r>
            <a:r>
              <a:rPr lang="en-US" sz="2400" dirty="0" err="1"/>
              <a:t>cBio</a:t>
            </a:r>
            <a:r>
              <a:rPr lang="en-US" sz="2400" dirty="0"/>
              <a:t> Cancer Genomics Portal (</a:t>
            </a:r>
            <a:r>
              <a:rPr lang="en-US" sz="2400" u="sng" dirty="0">
                <a:hlinkClick r:id="rId2"/>
              </a:rPr>
              <a:t>http://cbioportal.org</a:t>
            </a:r>
            <a:r>
              <a:rPr lang="en-US" sz="2400" dirty="0"/>
              <a:t>) is an open-access resource for interactive exploration of multidimensional cancer genomics data sets, currently providing access to data from more than 5,000 tumor samples from 20 cancer studies (</a:t>
            </a:r>
            <a:r>
              <a:rPr lang="en-US" sz="2400" dirty="0" err="1"/>
              <a:t>Eg.</a:t>
            </a:r>
            <a:r>
              <a:rPr lang="en-US" sz="2400" dirty="0"/>
              <a:t> TCGA, Genie…)</a:t>
            </a:r>
          </a:p>
          <a:p>
            <a:r>
              <a:rPr lang="en-US" sz="2400" dirty="0"/>
              <a:t>Non-synonymous mutations, DNA copy-number data (putative, discrete values per gene, e.g. "deeply deleted" or "amplified", as well as log2 or linear copy number data), mRNA and microRNA expression data, protein-level and phosphoprotein level data (RPPA or mass spectrometry based), DNA methylation data, and de-identified clinical data</a:t>
            </a:r>
          </a:p>
        </p:txBody>
      </p:sp>
    </p:spTree>
    <p:extLst>
      <p:ext uri="{BB962C8B-B14F-4D97-AF65-F5344CB8AC3E}">
        <p14:creationId xmlns:p14="http://schemas.microsoft.com/office/powerpoint/2010/main" val="7961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FC77-3D11-4A60-BF39-E145A271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138545"/>
            <a:ext cx="10910455" cy="5424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cBioPortal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8B75B-8D76-42DD-BE96-6A96910F3D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786534"/>
            <a:ext cx="6539345" cy="5822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3BC91-38BF-4E46-AC59-34753AE2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55" y="786534"/>
            <a:ext cx="5209310" cy="58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7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A134-B702-4F23-B48D-C04D96F7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143453"/>
            <a:ext cx="9718964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Medical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01A7-1509-4C62-9022-76B2E1EA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7308"/>
            <a:ext cx="11485418" cy="62206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Alzheimer's Disease Neuroimaging Initiative (</a:t>
            </a:r>
            <a:r>
              <a:rPr lang="en-US" b="1" dirty="0"/>
              <a:t>ADNI</a:t>
            </a:r>
            <a:r>
              <a:rPr lang="en-US" dirty="0"/>
              <a:t>) is a multisite study that aims to improve clinical trials for the prevention and treatment of Alzheimer’s disease (AD) - </a:t>
            </a:r>
            <a:r>
              <a:rPr lang="en-US" dirty="0">
                <a:hlinkClick r:id="rId2"/>
              </a:rPr>
              <a:t>http://adni.loni.usc.edu</a:t>
            </a:r>
            <a:endParaRPr lang="en-US" dirty="0"/>
          </a:p>
          <a:p>
            <a:r>
              <a:rPr lang="en-US" dirty="0"/>
              <a:t>The Lung Image Database Consortium image collection (</a:t>
            </a:r>
            <a:r>
              <a:rPr lang="en-US" b="1" dirty="0"/>
              <a:t>LIDC-IDRI</a:t>
            </a:r>
            <a:r>
              <a:rPr lang="en-US" dirty="0"/>
              <a:t>) consists of diagnostic and lung cancer screening thoracic computed tomography (CT) scans with marked-up annotated lesion - </a:t>
            </a:r>
            <a:r>
              <a:rPr lang="en-US" dirty="0">
                <a:hlinkClick r:id="rId3"/>
              </a:rPr>
              <a:t>https://wiki.cancerimagingarchive.net/display/Public/LIDC-IDRI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International Cancer Genome Consortium</a:t>
            </a:r>
            <a:r>
              <a:rPr lang="en-US" dirty="0"/>
              <a:t> (</a:t>
            </a:r>
            <a:r>
              <a:rPr lang="en-US" b="1" dirty="0"/>
              <a:t>ICGC</a:t>
            </a:r>
            <a:r>
              <a:rPr lang="en-US" dirty="0"/>
              <a:t>) -  Systematic studies of more than 25,000 cancer genomes at the genomic, epigenomic and transcriptomic levels ; The ICGC incorporates data from The Cancer Genome Atlas (TCGA) and the Sanger Cancer Genome Project.</a:t>
            </a:r>
          </a:p>
          <a:p>
            <a:r>
              <a:rPr lang="en-US" dirty="0"/>
              <a:t>American Association for Cancer Research (AACR) Project </a:t>
            </a:r>
            <a:r>
              <a:rPr lang="en-US" b="1" dirty="0"/>
              <a:t>GENIE</a:t>
            </a:r>
          </a:p>
          <a:p>
            <a:r>
              <a:rPr lang="en-US" dirty="0"/>
              <a:t>The Open Access Series of Imaging Studies (</a:t>
            </a:r>
            <a:r>
              <a:rPr lang="en-US" b="1" dirty="0"/>
              <a:t>OASIS</a:t>
            </a:r>
            <a:r>
              <a:rPr lang="en-US" dirty="0"/>
              <a:t>) is a project aimed at making neuroimaging data sets of the brain freely available to the scientific community - </a:t>
            </a:r>
            <a:r>
              <a:rPr lang="en-US" dirty="0">
                <a:hlinkClick r:id="rId4"/>
              </a:rPr>
              <a:t>http://www.oasis-brains.org</a:t>
            </a:r>
            <a:endParaRPr lang="en-US" dirty="0"/>
          </a:p>
          <a:p>
            <a:r>
              <a:rPr lang="en-US" dirty="0"/>
              <a:t>The Federal Interagency Traumatic Brain Injury Research (</a:t>
            </a:r>
            <a:r>
              <a:rPr lang="en-US" b="1" dirty="0"/>
              <a:t>FITBIR</a:t>
            </a:r>
            <a:r>
              <a:rPr lang="en-US" dirty="0"/>
              <a:t>) informatics system was developed to share data across the entire TBI research field and to facilitate collaboration between laboratories, as well as interconnectivity with other informatics platforms</a:t>
            </a:r>
          </a:p>
          <a:p>
            <a:r>
              <a:rPr lang="en-US" b="1" i="1" dirty="0" err="1"/>
              <a:t>BrainWeb</a:t>
            </a:r>
            <a:r>
              <a:rPr lang="en-US" b="1" i="1" dirty="0"/>
              <a:t>:</a:t>
            </a:r>
            <a:r>
              <a:rPr lang="en-US" b="1" dirty="0"/>
              <a:t> </a:t>
            </a:r>
            <a:r>
              <a:rPr lang="en-US" dirty="0"/>
              <a:t>Simulated Brain Database - </a:t>
            </a:r>
            <a:r>
              <a:rPr lang="en-US" dirty="0">
                <a:hlinkClick r:id="rId5"/>
              </a:rPr>
              <a:t>https://brainweb.bic.mni.mcgill.ca/brainweb/</a:t>
            </a:r>
            <a:endParaRPr lang="en-US" dirty="0"/>
          </a:p>
          <a:p>
            <a:r>
              <a:rPr lang="en-US" dirty="0"/>
              <a:t>Japanese Society of Radiological Technology - The aim of the Japanese Society of Radiological Technology (</a:t>
            </a:r>
            <a:r>
              <a:rPr lang="en-US" b="1" dirty="0"/>
              <a:t>JSRT</a:t>
            </a:r>
            <a:r>
              <a:rPr lang="en-US" dirty="0"/>
              <a:t>) is to contribute to the development and improvement of radiological science and technology in terms of research activity, intellectual exchange, and scientific communication with other related parties - </a:t>
            </a:r>
            <a:r>
              <a:rPr lang="en-US" dirty="0">
                <a:hlinkClick r:id="rId6"/>
              </a:rPr>
              <a:t>https://www.jsrt.or.jp/data/english/jsrt/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ENIGMA</a:t>
            </a:r>
            <a:r>
              <a:rPr lang="en-US" dirty="0"/>
              <a:t> (Enhancing Neuro Imaging Genetics through Meta Analysis) Network brings together researchers in imaging genomics to understand brain structure, function, and disease, based on brain imaging and genetic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86CD-7CD4-4514-8DC0-CF2F93F4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4" y="226581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Images…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2F4A-49AA-496B-A1B1-DB1F05C4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845129"/>
            <a:ext cx="6567054" cy="57862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Ultra-Sound Imaging</a:t>
            </a:r>
          </a:p>
          <a:p>
            <a:pPr lvl="1"/>
            <a:r>
              <a:rPr lang="en-US" dirty="0"/>
              <a:t>Uses sound as a physical phenomenon</a:t>
            </a:r>
          </a:p>
          <a:p>
            <a:pPr lvl="1"/>
            <a:r>
              <a:rPr lang="en-US" dirty="0"/>
              <a:t>Sound Is transferred as vibrations passing through an object or body</a:t>
            </a:r>
          </a:p>
          <a:p>
            <a:pPr lvl="1"/>
            <a:r>
              <a:rPr lang="en-US" dirty="0"/>
              <a:t>Sound passes only through matter and not through vacuum</a:t>
            </a:r>
          </a:p>
          <a:p>
            <a:pPr lvl="1"/>
            <a:r>
              <a:rPr lang="en-US" dirty="0"/>
              <a:t>Frequency or pitch is most important</a:t>
            </a:r>
          </a:p>
          <a:p>
            <a:pPr lvl="2"/>
            <a:r>
              <a:rPr lang="en-US" dirty="0"/>
              <a:t>Frequency is the sound characteristic, defined as the rate at which the object vibrate</a:t>
            </a:r>
          </a:p>
          <a:p>
            <a:pPr lvl="2"/>
            <a:endParaRPr lang="en-US" dirty="0"/>
          </a:p>
          <a:p>
            <a:pPr marL="234950" lvl="2" indent="-234950"/>
            <a:r>
              <a:rPr lang="en-US" sz="2800" dirty="0"/>
              <a:t>Color Doppler Imaging</a:t>
            </a:r>
          </a:p>
          <a:p>
            <a:pPr marL="692150" lvl="3" indent="-234950"/>
            <a:r>
              <a:rPr lang="en-US" sz="2600" dirty="0"/>
              <a:t>Digitized array of color as visual effect of the speed and direction of blood flow through blood vessels</a:t>
            </a:r>
          </a:p>
          <a:p>
            <a:pPr marL="692150" lvl="3" indent="-234950"/>
            <a:r>
              <a:rPr lang="en-US" sz="2600" dirty="0"/>
              <a:t>Color Doppler ultrasound can be used to listen to the fetal heartbeat, examine the fetal heart for defects, and estimate placental blood flow</a:t>
            </a:r>
          </a:p>
          <a:p>
            <a:pPr marL="692150" lvl="3" indent="-234950"/>
            <a:r>
              <a:rPr lang="en-US" sz="2600" dirty="0"/>
              <a:t>During this special type of ultrasound, distinct colors show the different rates of blood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808FA-8C81-4BA9-8A49-CD87E0AF4EC6}"/>
              </a:ext>
            </a:extLst>
          </p:cNvPr>
          <p:cNvSpPr/>
          <p:nvPr/>
        </p:nvSpPr>
        <p:spPr>
          <a:xfrm>
            <a:off x="8049491" y="692738"/>
            <a:ext cx="3165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Ultra Sound Fetal brain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F8B64-B74D-4F08-A668-F47243C9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18" y="3862881"/>
            <a:ext cx="4350327" cy="2768537"/>
          </a:xfrm>
          <a:prstGeom prst="rect">
            <a:avLst/>
          </a:prstGeom>
        </p:spPr>
      </p:pic>
      <p:pic>
        <p:nvPicPr>
          <p:cNvPr id="2054" name="Picture 6" descr="Image result for ultrasound brain imaging">
            <a:extLst>
              <a:ext uri="{FF2B5EF4-FFF2-40B4-BE49-F238E27FC236}">
                <a16:creationId xmlns:a16="http://schemas.microsoft.com/office/drawing/2014/main" id="{61D7C108-5E2D-423E-9117-286E3E31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2" y="1119732"/>
            <a:ext cx="3165762" cy="23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8AA-2AD0-4341-8CD0-C7115FF3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85018"/>
            <a:ext cx="9871364" cy="496020"/>
          </a:xfrm>
        </p:spPr>
        <p:txBody>
          <a:bodyPr>
            <a:normAutofit fontScale="90000"/>
          </a:bodyPr>
          <a:lstStyle/>
          <a:p>
            <a:r>
              <a:rPr lang="en-US" dirty="0"/>
              <a:t>MRI (Magnetic Resonance Imaging)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7590-7946-4C5F-889F-B6F919E1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6" y="886691"/>
            <a:ext cx="7158470" cy="5527964"/>
          </a:xfrm>
        </p:spPr>
        <p:txBody>
          <a:bodyPr/>
          <a:lstStyle/>
          <a:p>
            <a:r>
              <a:rPr lang="en-US" dirty="0"/>
              <a:t>Used for screening the breast and brain (internal injury to the brain)</a:t>
            </a:r>
          </a:p>
          <a:p>
            <a:r>
              <a:rPr lang="en-US" dirty="0"/>
              <a:t>Uses the magnetic properties of hydrogen nuclei (protons) </a:t>
            </a:r>
          </a:p>
          <a:p>
            <a:r>
              <a:rPr lang="en-US" dirty="0"/>
              <a:t>A small fraction of protons brought into alignment with a strong magnetic field within the MRI scanner </a:t>
            </a:r>
          </a:p>
          <a:p>
            <a:r>
              <a:rPr lang="en-US" dirty="0"/>
              <a:t>Nuclei are exposed to pulse of radiofrequency energy, displaces nuclei (in breast/brain tissue)</a:t>
            </a:r>
          </a:p>
          <a:p>
            <a:r>
              <a:rPr lang="en-US" dirty="0"/>
              <a:t>After the relaxation of nuclei, system releases an amount of energy which is electronically processed to construct image</a:t>
            </a:r>
          </a:p>
        </p:txBody>
      </p:sp>
      <p:pic>
        <p:nvPicPr>
          <p:cNvPr id="3074" name="Picture 2" descr="Image result for mri images of brain tumor">
            <a:extLst>
              <a:ext uri="{FF2B5EF4-FFF2-40B4-BE49-F238E27FC236}">
                <a16:creationId xmlns:a16="http://schemas.microsoft.com/office/drawing/2014/main" id="{4D317874-AC4B-4E9B-905D-B2FF7CB4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9" y="1564978"/>
            <a:ext cx="3500870" cy="37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C3A269-432A-4833-B635-8D0EB146C469}"/>
              </a:ext>
            </a:extLst>
          </p:cNvPr>
          <p:cNvSpPr txBox="1">
            <a:spLocks/>
          </p:cNvSpPr>
          <p:nvPr/>
        </p:nvSpPr>
        <p:spPr>
          <a:xfrm>
            <a:off x="8132618" y="886690"/>
            <a:ext cx="3740726" cy="4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Glioma (Brain Tumor) </a:t>
            </a:r>
          </a:p>
        </p:txBody>
      </p:sp>
    </p:spTree>
    <p:extLst>
      <p:ext uri="{BB962C8B-B14F-4D97-AF65-F5344CB8AC3E}">
        <p14:creationId xmlns:p14="http://schemas.microsoft.com/office/powerpoint/2010/main" val="21225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B76C-6B03-489E-AACB-CF37A9FE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8693727" cy="715530"/>
          </a:xfrm>
        </p:spPr>
        <p:txBody>
          <a:bodyPr/>
          <a:lstStyle/>
          <a:p>
            <a:r>
              <a:rPr lang="en-US" dirty="0"/>
              <a:t>Computed Tomography (CT)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FBBA-1534-4359-9EE3-36B88D03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01627"/>
            <a:ext cx="6499271" cy="56377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Makes use of computer-processed combinations of many X-ray measurements taken from different angles to produce cross-sectional (tomographic) images (virtual "slices") of specific areas of a scanned object</a:t>
            </a:r>
          </a:p>
          <a:p>
            <a:r>
              <a:rPr lang="en-US" dirty="0"/>
              <a:t>Allowing the user to see inside the object without cutting</a:t>
            </a:r>
          </a:p>
          <a:p>
            <a:r>
              <a:rPr lang="en-US" dirty="0"/>
              <a:t>Digital geometry processing is used to further generate a three-dimensional volume of the inside of the object from a small series of two-dimensional radiographic images taken around a single axis of rotation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4" name="Picture 4" descr="Image result for computed tomography brain">
            <a:extLst>
              <a:ext uri="{FF2B5EF4-FFF2-40B4-BE49-F238E27FC236}">
                <a16:creationId xmlns:a16="http://schemas.microsoft.com/office/drawing/2014/main" id="{0519C137-AEF3-4625-BFAA-B12A9188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10" y="2375191"/>
            <a:ext cx="4711863" cy="26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0A53F8-D463-4009-93D5-739D75D363EA}"/>
              </a:ext>
            </a:extLst>
          </p:cNvPr>
          <p:cNvSpPr/>
          <p:nvPr/>
        </p:nvSpPr>
        <p:spPr>
          <a:xfrm>
            <a:off x="7566268" y="1432550"/>
            <a:ext cx="3916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edium-content-title-font"/>
              </a:rPr>
              <a:t>Brain Hemorrhage – CT Image</a:t>
            </a:r>
            <a:endParaRPr lang="en-US" sz="2400" b="0" i="0" dirty="0">
              <a:effectLst/>
              <a:latin typeface="medium-content-title-font"/>
            </a:endParaRPr>
          </a:p>
        </p:txBody>
      </p:sp>
    </p:spTree>
    <p:extLst>
      <p:ext uri="{BB962C8B-B14F-4D97-AF65-F5344CB8AC3E}">
        <p14:creationId xmlns:p14="http://schemas.microsoft.com/office/powerpoint/2010/main" val="91305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BF3B-D290-43BE-A6D4-2BD18C0A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dirty="0"/>
              <a:t>Other Medical imaging modalities…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E34B-5BC5-48C2-B925-528CC92E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Radiography</a:t>
            </a:r>
          </a:p>
          <a:p>
            <a:r>
              <a:rPr lang="en-US" dirty="0"/>
              <a:t>Digital Radiography</a:t>
            </a:r>
          </a:p>
          <a:p>
            <a:r>
              <a:rPr lang="en-US" dirty="0"/>
              <a:t>Echocardiogram</a:t>
            </a:r>
          </a:p>
          <a:p>
            <a:r>
              <a:rPr lang="en-US" dirty="0"/>
              <a:t>Electrocardiogram (ECG/EKG)</a:t>
            </a:r>
          </a:p>
          <a:p>
            <a:r>
              <a:rPr lang="en-US" dirty="0"/>
              <a:t>Computer Tomography Angiography (CTA)</a:t>
            </a:r>
          </a:p>
          <a:p>
            <a:r>
              <a:rPr lang="en-US" dirty="0"/>
              <a:t>Positron Emission Tomography (PET)</a:t>
            </a:r>
          </a:p>
        </p:txBody>
      </p:sp>
    </p:spTree>
    <p:extLst>
      <p:ext uri="{BB962C8B-B14F-4D97-AF65-F5344CB8AC3E}">
        <p14:creationId xmlns:p14="http://schemas.microsoft.com/office/powerpoint/2010/main" val="261619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0DF88D-179E-4765-B6AE-ED60AA110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546" y="35033"/>
            <a:ext cx="10146145" cy="596900"/>
          </a:xfrm>
        </p:spPr>
        <p:txBody>
          <a:bodyPr>
            <a:normAutofit fontScale="90000"/>
          </a:bodyPr>
          <a:lstStyle/>
          <a:p>
            <a:r>
              <a:rPr lang="fi-FI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DNA - Introduction</a:t>
            </a: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DE0893-14F8-456E-96A3-7115D070AA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8655" y="708688"/>
            <a:ext cx="8201891" cy="5913785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A chromosome is a deoxyribonucleic acid (DNA) molecule with part or all of the genetic material (genome) of an organism</a:t>
            </a:r>
          </a:p>
          <a:p>
            <a:endParaRPr lang="fi-FI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Genetic material is located in nucleus</a:t>
            </a:r>
          </a:p>
          <a:p>
            <a:endParaRPr lang="fi-FI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The genetic information is stored in Deoxyribonucleic acid, DNA </a:t>
            </a:r>
          </a:p>
          <a:p>
            <a:endParaRPr lang="fi-FI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DNA contains the information needed to build an individual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0AEF550-2F78-4415-B72D-47C0163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860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9D8CC686-AAAA-42EC-8A55-18E588419192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84045" y="708688"/>
            <a:ext cx="3352799" cy="22492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3D8AF521-B76B-47B4-ABB7-8CC6561E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28364" y="3429000"/>
            <a:ext cx="3144981" cy="26310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A3C6DB6-16A3-4335-9E57-46C953F51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491" y="180109"/>
            <a:ext cx="10058400" cy="692727"/>
          </a:xfrm>
        </p:spPr>
        <p:txBody>
          <a:bodyPr>
            <a:normAutofit fontScale="90000"/>
          </a:bodyPr>
          <a:lstStyle/>
          <a:p>
            <a:r>
              <a:rPr lang="fi-FI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DNA needed for?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FCDD59D-B1BE-4AB4-A33E-18FDCF93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23" y="1871662"/>
            <a:ext cx="4370099" cy="311467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BCB20F0A-7B4A-46F8-80CF-CBEF8417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662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 sz="2800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00EE9442-EB61-4910-9943-8395A9BF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133601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 sz="2800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CA9A4080-F605-4A68-B2C1-39D6323D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90" y="872836"/>
            <a:ext cx="708703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i-FI" altLang="en-US" sz="2400" dirty="0"/>
              <a:t> Genetic information is  transferred from DNA and converted to protein</a:t>
            </a:r>
          </a:p>
          <a:p>
            <a:pPr>
              <a:buFontTx/>
              <a:buChar char="•"/>
            </a:pPr>
            <a:endParaRPr lang="fi-FI" altLang="en-US" sz="2400" dirty="0"/>
          </a:p>
          <a:p>
            <a:pPr>
              <a:buFontTx/>
              <a:buChar char="•"/>
            </a:pPr>
            <a:r>
              <a:rPr lang="fi-FI" altLang="en-US" sz="2400" dirty="0"/>
              <a:t>RNA molecules work as messengers</a:t>
            </a:r>
          </a:p>
          <a:p>
            <a:pPr>
              <a:buFontTx/>
              <a:buChar char="•"/>
            </a:pPr>
            <a:endParaRPr lang="fi-FI" altLang="en-US" sz="2400" dirty="0"/>
          </a:p>
          <a:p>
            <a:pPr>
              <a:buFontTx/>
              <a:buChar char="•"/>
            </a:pPr>
            <a:r>
              <a:rPr lang="fi-FI" altLang="en-US" sz="2400" dirty="0"/>
              <a:t>Proteins are the biological workers</a:t>
            </a:r>
          </a:p>
          <a:p>
            <a:pPr>
              <a:buFontTx/>
              <a:buChar char="•"/>
            </a:pPr>
            <a:r>
              <a:rPr lang="fi-FI" altLang="en-US" sz="2400" dirty="0"/>
              <a:t>Information of the DNA is copied to a RNA molecule in </a:t>
            </a:r>
            <a:r>
              <a:rPr lang="fi-FI" altLang="en-US" sz="2400" b="1" dirty="0"/>
              <a:t>transcription</a:t>
            </a:r>
          </a:p>
          <a:p>
            <a:pPr>
              <a:buFontTx/>
              <a:buChar char="•"/>
            </a:pPr>
            <a:endParaRPr lang="en-US" altLang="en-US" sz="2400" b="1" dirty="0"/>
          </a:p>
          <a:p>
            <a:pPr>
              <a:buFontTx/>
              <a:buChar char="•"/>
            </a:pPr>
            <a:r>
              <a:rPr lang="fi-FI" altLang="en-US" sz="2400" dirty="0"/>
              <a:t> RNA directs the protein synthesis in a </a:t>
            </a:r>
            <a:r>
              <a:rPr lang="fi-FI" altLang="en-US" sz="2400" b="1" dirty="0"/>
              <a:t>translation</a:t>
            </a:r>
          </a:p>
          <a:p>
            <a:pPr>
              <a:buFontTx/>
              <a:buChar char="•"/>
            </a:pPr>
            <a:endParaRPr lang="fi-FI" altLang="en-US" sz="2400" b="1" dirty="0"/>
          </a:p>
          <a:p>
            <a:pPr>
              <a:buFontTx/>
              <a:buChar char="•"/>
            </a:pPr>
            <a:r>
              <a:rPr lang="fi-FI" altLang="en-US" sz="2400" dirty="0"/>
              <a:t>Protein’s 3D structure determines it’s function</a:t>
            </a:r>
          </a:p>
          <a:p>
            <a:pPr>
              <a:buFontTx/>
              <a:buChar char="•"/>
            </a:pPr>
            <a:endParaRPr lang="fi-FI" altLang="en-US" sz="2400" dirty="0"/>
          </a:p>
          <a:p>
            <a:pPr>
              <a:buFontTx/>
              <a:buChar char="•"/>
            </a:pPr>
            <a:r>
              <a:rPr lang="fi-FI" altLang="en-US" sz="2400" dirty="0"/>
              <a:t>Information transfer only in one direction </a:t>
            </a:r>
            <a:endParaRPr lang="fi-FI" altLang="en-US" sz="2400" b="1" dirty="0"/>
          </a:p>
          <a:p>
            <a:pPr>
              <a:buFontTx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7217BA2-28EE-4540-8E07-EAFBF19AF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8873" y="110836"/>
            <a:ext cx="10016836" cy="706582"/>
          </a:xfrm>
          <a:ln w="34925" cmpd="dbl">
            <a:solidFill>
              <a:srgbClr val="990099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fi-FI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Genetic Code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ADDFC0A-A899-458C-8DCC-8D4363423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872" y="1198417"/>
            <a:ext cx="11000509" cy="5327073"/>
          </a:xfrm>
        </p:spPr>
        <p:txBody>
          <a:bodyPr>
            <a:normAutofit fontScale="85000" lnSpcReduction="10000"/>
          </a:bodyPr>
          <a:lstStyle/>
          <a:p>
            <a:r>
              <a:rPr lang="fi-FI" altLang="en-US" dirty="0">
                <a:latin typeface="Comic Sans MS" panose="030F0702030302020204" pitchFamily="66" charset="0"/>
              </a:rPr>
              <a:t>Describes how nucleotide sequence is converted to protein sequence</a:t>
            </a:r>
          </a:p>
          <a:p>
            <a:endParaRPr lang="fi-FI" altLang="en-US" dirty="0">
              <a:latin typeface="Comic Sans MS" panose="030F0702030302020204" pitchFamily="66" charset="0"/>
            </a:endParaRPr>
          </a:p>
          <a:p>
            <a:r>
              <a:rPr lang="fi-FI" altLang="en-US" dirty="0">
                <a:latin typeface="Comic Sans MS" panose="030F0702030302020204" pitchFamily="66" charset="0"/>
              </a:rPr>
              <a:t>Unit of three nucleotides </a:t>
            </a:r>
            <a:r>
              <a:rPr lang="fi-FI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= a </a:t>
            </a:r>
            <a:r>
              <a:rPr lang="fi-FI" altLang="en-US" b="1" dirty="0">
                <a:latin typeface="Comic Sans MS" panose="030F0702030302020204" pitchFamily="66" charset="0"/>
                <a:sym typeface="Wingdings" panose="05000000000000000000" pitchFamily="2" charset="2"/>
              </a:rPr>
              <a:t>codon</a:t>
            </a:r>
          </a:p>
          <a:p>
            <a:pPr>
              <a:buFontTx/>
              <a:buNone/>
            </a:pPr>
            <a:endParaRPr lang="fi-FI" altLang="en-US" b="1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fi-FI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A codon codes for a specific </a:t>
            </a:r>
            <a:r>
              <a:rPr lang="fi-FI" altLang="en-US" b="1" dirty="0">
                <a:latin typeface="Comic Sans MS" panose="030F0702030302020204" pitchFamily="66" charset="0"/>
                <a:sym typeface="Wingdings" panose="05000000000000000000" pitchFamily="2" charset="2"/>
              </a:rPr>
              <a:t>amino acid</a:t>
            </a:r>
            <a:r>
              <a:rPr lang="fi-FI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(structural component of protein)</a:t>
            </a:r>
          </a:p>
          <a:p>
            <a:pPr>
              <a:buFontTx/>
              <a:buNone/>
            </a:pPr>
            <a:endParaRPr lang="fi-FI" alt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fi-FI" altLang="en-US" b="1" dirty="0">
                <a:latin typeface="Comic Sans MS" panose="030F0702030302020204" pitchFamily="66" charset="0"/>
              </a:rPr>
              <a:t>A gene</a:t>
            </a:r>
            <a:r>
              <a:rPr lang="fi-FI" altLang="en-US" dirty="0">
                <a:latin typeface="Comic Sans MS" panose="030F0702030302020204" pitchFamily="66" charset="0"/>
              </a:rPr>
              <a:t>: DNA sequence that is needed to encode amino acid sequence of a protein</a:t>
            </a:r>
          </a:p>
          <a:p>
            <a:endParaRPr lang="fi-FI" altLang="en-US" dirty="0">
              <a:latin typeface="Comic Sans MS" panose="030F0702030302020204" pitchFamily="66" charset="0"/>
            </a:endParaRPr>
          </a:p>
          <a:p>
            <a:r>
              <a:rPr lang="fi-FI" altLang="en-US" dirty="0">
                <a:latin typeface="Comic Sans MS" panose="030F0702030302020204" pitchFamily="66" charset="0"/>
              </a:rPr>
              <a:t>Composed of exons, introns and different control elements</a:t>
            </a:r>
          </a:p>
          <a:p>
            <a:endParaRPr lang="fi-FI" altLang="en-US" dirty="0">
              <a:latin typeface="Comic Sans MS" panose="030F0702030302020204" pitchFamily="66" charset="0"/>
            </a:endParaRPr>
          </a:p>
          <a:p>
            <a:r>
              <a:rPr lang="fi-FI" altLang="en-US" dirty="0">
                <a:latin typeface="Comic Sans MS" panose="030F0702030302020204" pitchFamily="66" charset="0"/>
              </a:rPr>
              <a:t>Exon – protein coding sequence</a:t>
            </a:r>
          </a:p>
          <a:p>
            <a:r>
              <a:rPr lang="fi-FI" altLang="en-US" dirty="0">
                <a:latin typeface="Comic Sans MS" panose="030F0702030302020204" pitchFamily="66" charset="0"/>
              </a:rPr>
              <a:t>Intron – intervening sequence</a:t>
            </a:r>
          </a:p>
          <a:p>
            <a:pPr>
              <a:buFontTx/>
              <a:buNone/>
            </a:pPr>
            <a:endParaRPr lang="fi-FI" altLang="en-US" dirty="0">
              <a:solidFill>
                <a:srgbClr val="990099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1517</Words>
  <Application>Microsoft Office PowerPoint</Application>
  <PresentationFormat>Widescreen</PresentationFormat>
  <Paragraphs>184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Comic Sans MS</vt:lpstr>
      <vt:lpstr>medium-content-title-font</vt:lpstr>
      <vt:lpstr>Times New Roman</vt:lpstr>
      <vt:lpstr>Office Theme</vt:lpstr>
      <vt:lpstr>Bio-medical Image Processing </vt:lpstr>
      <vt:lpstr>Medical Images</vt:lpstr>
      <vt:lpstr>Medical Images…</vt:lpstr>
      <vt:lpstr>MRI (Magnetic Resonance Imaging)</vt:lpstr>
      <vt:lpstr>Computed Tomography (CT)</vt:lpstr>
      <vt:lpstr>Other Medical imaging modalities…</vt:lpstr>
      <vt:lpstr>DNA - Introduction</vt:lpstr>
      <vt:lpstr>What is DNA needed for?</vt:lpstr>
      <vt:lpstr>The Genetic Code</vt:lpstr>
      <vt:lpstr>Inverse table for the standard genetic code (Dr.Dayhoff 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repositories - TCGA</vt:lpstr>
      <vt:lpstr>TCGA – GDC (Genomic Data Commons) Data Portal</vt:lpstr>
      <vt:lpstr>PowerPoint Presentation</vt:lpstr>
      <vt:lpstr>TCGA – WSI Images</vt:lpstr>
      <vt:lpstr>The Cancer Imaging Archive (TCIA) </vt:lpstr>
      <vt:lpstr>The Cancer Imaging Archive (TCIA) </vt:lpstr>
      <vt:lpstr>cBioPortal (MSKCC)</vt:lpstr>
      <vt:lpstr>cBioPortal</vt:lpstr>
      <vt:lpstr>Other Medical repositories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Rajasekaran Subramanian</dc:creator>
  <cp:lastModifiedBy>Rajasekaran Subramanian</cp:lastModifiedBy>
  <cp:revision>117</cp:revision>
  <dcterms:created xsi:type="dcterms:W3CDTF">2019-12-02T14:23:14Z</dcterms:created>
  <dcterms:modified xsi:type="dcterms:W3CDTF">2020-01-07T10:11:53Z</dcterms:modified>
</cp:coreProperties>
</file>