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59" r:id="rId3"/>
    <p:sldId id="263" r:id="rId4"/>
    <p:sldId id="297" r:id="rId5"/>
    <p:sldId id="298" r:id="rId6"/>
    <p:sldId id="299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91" r:id="rId15"/>
    <p:sldId id="293" r:id="rId16"/>
    <p:sldId id="292" r:id="rId17"/>
    <p:sldId id="294" r:id="rId18"/>
    <p:sldId id="310" r:id="rId19"/>
    <p:sldId id="312" r:id="rId20"/>
    <p:sldId id="311" r:id="rId21"/>
    <p:sldId id="313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sekaran Subramanian" initials="RS" lastIdx="1" clrIdx="0">
    <p:extLst>
      <p:ext uri="{19B8F6BF-5375-455C-9EA6-DF929625EA0E}">
        <p15:presenceInfo xmlns:p15="http://schemas.microsoft.com/office/powerpoint/2012/main" userId="b5ec7c475c4321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5B44B-1038-48B8-8792-55E6B80B54E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21FB1-A68B-4243-80AA-C1C7AD91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E411E9-8DAC-4465-B859-12B265B09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3689C-20DF-4938-96EB-0622D987806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B14C1BC-34E7-4A09-B029-F17E18323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0FF38D4-48B7-4F31-973A-594B83695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4C09-C267-44B1-8D16-C67451976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CCD1B-1DC2-4F39-978E-1EE152D3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08A7-CB65-4ADA-ADFA-D264EC3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FC4D-5E0F-4ACD-B5F2-8E2CEFC5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9391-41D6-4FA0-8506-25F7FF9D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6489-594A-4AF8-A8C4-95488DBF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9DFAB-FF68-4F39-BFFD-EAE860029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901E-A3AE-42AF-B7B9-5D03D3CF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1BAE9-333D-42C8-B57A-5CB05002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75C9-140C-4997-99A5-CBF140A6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0E94D-693E-428E-84C2-0556693E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4BD1C-7BA9-4AF8-ABD5-942D4B4F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CCE-2FE5-4EDB-886F-07E48E4B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B4B4-B131-4A39-BE16-19A4E5D2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17A3-C2B6-4CE1-8AD3-83EF7D05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51B8-1D55-44A7-B7AB-9C40217A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91F67-B8FB-4FEF-BFE2-4CCE37EB46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A92B95A6-0873-4DB7-9FD9-BCC26AC949C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47AE7-272C-4D63-BFDC-C2BA8D0F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87864-B9A4-47D5-9FEB-053A603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6A9C5-CE69-4817-9978-2320D172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7526780-9F14-4BAB-8337-7589AFDB4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04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D3A2-3962-489D-AE50-4EC8C7D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88E9-DCA1-4E7F-8731-025704FC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8537-4916-4EDE-A4BE-26E7E554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98E7-38F3-4A88-B9F7-8124622F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C2B6-3301-43A0-8C33-90BD22DB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A189-C3E3-45BB-93DE-EF89849F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84DE-E101-48B9-9659-98512136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6420-1F3A-4D18-995B-BE969491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E3E5-DF0A-4807-8264-4E45C4B7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24D3-46C8-4379-8BA0-BB8841F9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8283-4DA6-49C2-86F4-E6B22EF1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C0EA-904A-4F24-8EFD-6902684D9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1C302-A900-48ED-B7A9-DC3D910A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D5472-B397-427D-9991-2D851747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8548D-7878-49B4-A45B-6DD0C3DD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12415-4993-4F7B-8192-1DE3D92F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9C59-7B47-404D-8372-97E59951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9133-0781-4B16-9E08-6EA7C27B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0593B-77CB-43EC-B6CE-33DA8CA7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E5B1D-3577-481B-949C-EB2FB940A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1FD3A-6C05-46FB-A81F-4B0F818EC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4CD00-6CF2-4FE7-8145-8E8FCE40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C0A0A-2CC9-4FBC-BDEC-B34BAD5E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3C91D-C62C-4940-B4B5-1B72AF84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27D7-2FBC-4AE2-A258-BE6A0483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DF24F-3A2F-4C92-9099-B0C14D9D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6BB4-2E6F-4D3C-8DAA-68630C0D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DCE4-31BE-4B55-9812-B3233000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203A7-EBE0-41E7-973B-2C11254E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BF91B-7B97-4E36-8AB5-0B37CD06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3511-DD26-4CA2-AF54-F80097D9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819D-F48F-428E-8FCA-38544B25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DF2F-870E-4717-A125-1C54E0AC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FBC25-2217-40F4-8448-498DBE0B0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8CCF-5F37-487E-BD37-C7B39DFC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138D1-D28E-49E3-A889-297E3521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A7301-8CC6-49E1-B9C4-706DF6FB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21A0-156E-460D-A189-EFA9A12E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ECA9B-F12A-45DF-B6A6-5E9084E22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3882-0024-45CE-B50F-2297FC1A3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3D426-5C00-4FCF-863F-114E53F5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733ED-32B9-4253-8038-D3FDCD83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9C62-E59E-4587-B61B-D3A2C66F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B920-B4F4-4AE4-BCF5-56C78403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4F6C3-FBBB-4638-A294-3BEAC6A6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E01A-BE3A-4A86-BD90-B0BED331D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7687-87AF-41F4-B098-10E8A631C1F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8BFE-14B7-44CC-826E-A6C0838B9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1AB9-7F73-458F-AAEC-F9F324E7E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1F21-111F-4A17-9A56-DDE26905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http://www.state.ma.us/envir/collage.gi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5652-AFEE-4168-B03D-670A996DE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Bio-medical Image 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863B-911C-4A1E-81AE-1E1452785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R. Devika Rubi</a:t>
            </a:r>
          </a:p>
        </p:txBody>
      </p:sp>
    </p:spTree>
    <p:extLst>
      <p:ext uri="{BB962C8B-B14F-4D97-AF65-F5344CB8AC3E}">
        <p14:creationId xmlns:p14="http://schemas.microsoft.com/office/powerpoint/2010/main" val="352611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2C271-71A8-4F97-8BF9-38E514FE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36221"/>
            <a:ext cx="11748654" cy="65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7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FAA5-2050-4E7E-B44A-673A889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AD73D-04D3-49C0-A942-D95C5E7472C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5560EB0-AA92-4966-96D6-68FDFB7A431B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8CEA4-E2D1-49C5-B77E-DB961666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199439"/>
            <a:ext cx="11448942" cy="64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5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F01AAF-50FF-4273-A061-B786ED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401782"/>
            <a:ext cx="10931236" cy="61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2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EAB3-9882-4B77-95DE-27188D7D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D3FAB-929B-45E1-81C2-1A8B1A5E9D6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E99508E-8589-4746-B439-5B62944492A9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F2082-00E7-4801-8797-69D64D25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75" y="216419"/>
            <a:ext cx="11221605" cy="63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0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CD5E-DF89-4911-A426-50C25B8D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166256"/>
            <a:ext cx="10924309" cy="514782"/>
          </a:xfrm>
        </p:spPr>
        <p:txBody>
          <a:bodyPr>
            <a:normAutofit fontScale="90000"/>
          </a:bodyPr>
          <a:lstStyle/>
          <a:p>
            <a:r>
              <a:rPr lang="en-US" dirty="0"/>
              <a:t>Histopathology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74D5-5A5F-4492-A4A1-449F9DAF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831273"/>
            <a:ext cx="10924309" cy="5345690"/>
          </a:xfrm>
        </p:spPr>
        <p:txBody>
          <a:bodyPr>
            <a:normAutofit fontScale="92500" lnSpcReduction="10000"/>
          </a:bodyPr>
          <a:lstStyle/>
          <a:p>
            <a:r>
              <a:rPr lang="en-IN" i="1" dirty="0"/>
              <a:t>Histopathology</a:t>
            </a:r>
            <a:r>
              <a:rPr lang="en-IN" dirty="0"/>
              <a:t> (compound of three Greek words:  </a:t>
            </a:r>
            <a:r>
              <a:rPr lang="en-IN" dirty="0" err="1"/>
              <a:t>histos</a:t>
            </a:r>
            <a:r>
              <a:rPr lang="en-IN" dirty="0"/>
              <a:t> "tissue",  pathos "suffering", and -logia "study of") refers to the microscopic examination of tissue in order to study the manifestations of disease</a:t>
            </a:r>
            <a:endParaRPr lang="en-US" dirty="0"/>
          </a:p>
          <a:p>
            <a:endParaRPr lang="en-US" dirty="0"/>
          </a:p>
          <a:p>
            <a:r>
              <a:rPr lang="en-IN" i="1" dirty="0"/>
              <a:t>Histopathology</a:t>
            </a:r>
            <a:r>
              <a:rPr lang="en-IN" dirty="0"/>
              <a:t> is the diagnosis and study of diseases of the tissues, and involves examining tissues and/or cells under a microscope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Histopathologists are doctors who work closely with other clinical specialties. They can reach a diagnosis by examining a small piece of tissue from the skin, liver, kidney or other organ. This is called a </a:t>
            </a:r>
            <a:r>
              <a:rPr lang="en-IN" b="1" dirty="0"/>
              <a:t>biopsy</a:t>
            </a:r>
          </a:p>
          <a:p>
            <a:endParaRPr lang="en-US" dirty="0"/>
          </a:p>
          <a:p>
            <a:r>
              <a:rPr lang="en-IN" dirty="0"/>
              <a:t>They examine the tissue carefully under a microscope, looking for changes in cells that might explain what is causing a patient’s illness. Around </a:t>
            </a:r>
            <a:r>
              <a:rPr lang="en-IN" b="1" dirty="0"/>
              <a:t>20 million histopathology slides</a:t>
            </a:r>
            <a:r>
              <a:rPr lang="en-IN" dirty="0"/>
              <a:t> are examined in the UK each year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3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8260-543F-4BC2-8267-A397DD4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143453"/>
            <a:ext cx="10515600" cy="6462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WSI (Whole Slide Imaging) Imaging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14F2-F12B-4826-993A-44527A46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969817"/>
            <a:ext cx="10640291" cy="5207145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Histopathologists provide a diagnostic service for cancer; they handle the cells and tissues removed from suspicious ‘lumps and bumps’, identify the nature of the abnormality and, if malignant, provide information to the clinician about the </a:t>
            </a:r>
            <a:r>
              <a:rPr lang="en-IN" b="1" dirty="0"/>
              <a:t>type of cancer, its grade and, for some cancers, its responsiveness to certain treatments</a:t>
            </a:r>
          </a:p>
          <a:p>
            <a:endParaRPr lang="en-US" dirty="0"/>
          </a:p>
          <a:p>
            <a:r>
              <a:rPr lang="en-IN" b="1" dirty="0"/>
              <a:t>Whole slide imaging</a:t>
            </a:r>
            <a:r>
              <a:rPr lang="en-IN" dirty="0"/>
              <a:t> (WSI), which refers to scanning of conventional glass </a:t>
            </a:r>
            <a:r>
              <a:rPr lang="en-IN" b="1" dirty="0"/>
              <a:t>slides</a:t>
            </a:r>
            <a:r>
              <a:rPr lang="en-IN" dirty="0"/>
              <a:t> in order to produce digital </a:t>
            </a:r>
            <a:r>
              <a:rPr lang="en-IN" b="1" dirty="0"/>
              <a:t>slides</a:t>
            </a:r>
            <a:r>
              <a:rPr lang="en-IN" dirty="0"/>
              <a:t>, is the most recent </a:t>
            </a:r>
            <a:r>
              <a:rPr lang="en-IN" b="1" dirty="0"/>
              <a:t>imaging</a:t>
            </a:r>
            <a:r>
              <a:rPr lang="en-IN" dirty="0"/>
              <a:t> modality being employed by pathology departments worldwide. WSI continues to gain traction among pathologists for diagnostic, educational, and research purposes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Whole slide imaging, also known as virtual microscopy, refers to scanning a complete microscope slide and creating a single high-resolution digital file. This is commonly achieved by capturing many small high-resolution image tiles or strips and then montaging them to create a full image of a histological section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5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0129-88DE-476A-8AB8-59D836EB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439"/>
          </a:xfrm>
        </p:spPr>
        <p:txBody>
          <a:bodyPr>
            <a:normAutofit fontScale="90000"/>
          </a:bodyPr>
          <a:lstStyle/>
          <a:p>
            <a:r>
              <a:rPr lang="en-US" dirty="0"/>
              <a:t>WSI Imaging</a:t>
            </a: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0B82F165-324F-41B3-A09F-A17986DD86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49927" y="1136073"/>
            <a:ext cx="9919855" cy="3713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914AAC-E2FB-466F-AC5D-2C303924074E}"/>
              </a:ext>
            </a:extLst>
          </p:cNvPr>
          <p:cNvSpPr/>
          <p:nvPr/>
        </p:nvSpPr>
        <p:spPr>
          <a:xfrm>
            <a:off x="1149927" y="5073226"/>
            <a:ext cx="9919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Liberation Serif"/>
                <a:ea typeface="Noto Sans CJK SC"/>
                <a:cs typeface="Lohit Devanagari"/>
              </a:rPr>
              <a:t>The DICOM Standard now provides support for WSI digital slides, by incorporating a way to handle tiled large images as multi-frame images and multiple images at varying 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9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F778-0856-40EB-9506-F2836423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692"/>
          </a:xfrm>
        </p:spPr>
        <p:txBody>
          <a:bodyPr>
            <a:normAutofit fontScale="90000"/>
          </a:bodyPr>
          <a:lstStyle/>
          <a:p>
            <a:r>
              <a:rPr lang="en-US" dirty="0"/>
              <a:t>A .</a:t>
            </a:r>
            <a:r>
              <a:rPr lang="en-US" dirty="0" err="1"/>
              <a:t>svs</a:t>
            </a:r>
            <a:r>
              <a:rPr lang="en-US" dirty="0"/>
              <a:t> file (WSI Image) – Pyramid image</a:t>
            </a:r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FEFF024E-BF80-48A0-86CE-3FC35D3D3C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13202" y="1080655"/>
            <a:ext cx="8965596" cy="36991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2E198F-8627-4FC5-B2B6-0862CC6F5360}"/>
              </a:ext>
            </a:extLst>
          </p:cNvPr>
          <p:cNvSpPr/>
          <p:nvPr/>
        </p:nvSpPr>
        <p:spPr>
          <a:xfrm>
            <a:off x="1025236" y="593467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kern="150" dirty="0">
                <a:latin typeface="Liberation Serif"/>
                <a:ea typeface="Noto Sans CJK SC"/>
                <a:cs typeface="Lohit Devanagari"/>
              </a:rPr>
              <a:t>Most .</a:t>
            </a:r>
            <a:r>
              <a:rPr lang="en-IN" kern="150" dirty="0" err="1">
                <a:latin typeface="Liberation Serif"/>
                <a:ea typeface="Noto Sans CJK SC"/>
                <a:cs typeface="Lohit Devanagari"/>
              </a:rPr>
              <a:t>svs</a:t>
            </a:r>
            <a:r>
              <a:rPr lang="en-IN" kern="150" dirty="0">
                <a:latin typeface="Liberation Serif"/>
                <a:ea typeface="Noto Sans CJK SC"/>
                <a:cs typeface="Lohit Devanagari"/>
              </a:rPr>
              <a:t> images have between 15-20 levels, depending on the magnification of the image (typically 20x-40x) and the whole slide scanner (</a:t>
            </a:r>
            <a:r>
              <a:rPr lang="en-IN" b="1" kern="150" dirty="0" err="1">
                <a:latin typeface="Liberation Serif"/>
                <a:ea typeface="Noto Sans CJK SC"/>
                <a:cs typeface="Lohit Devanagari"/>
              </a:rPr>
              <a:t>HistomicsTK</a:t>
            </a:r>
            <a:r>
              <a:rPr lang="en-IN" b="1" kern="150" dirty="0">
                <a:latin typeface="Liberation Serif"/>
                <a:ea typeface="Noto Sans CJK SC"/>
                <a:cs typeface="Lohit Devanagari"/>
              </a:rPr>
              <a:t> worksheet</a:t>
            </a:r>
            <a:r>
              <a:rPr lang="en-IN" kern="150" dirty="0">
                <a:latin typeface="Liberation Serif"/>
                <a:ea typeface="Noto Sans CJK SC"/>
                <a:cs typeface="Lohit Devanagari"/>
              </a:rPr>
              <a:t>)</a:t>
            </a:r>
            <a:endParaRPr lang="en-US" kern="150" dirty="0">
              <a:latin typeface="Liberation Serif"/>
              <a:ea typeface="Noto Sans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77513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407E64-E733-4A94-9D66-FB679C05A9E3}"/>
              </a:ext>
            </a:extLst>
          </p:cNvPr>
          <p:cNvSpPr/>
          <p:nvPr/>
        </p:nvSpPr>
        <p:spPr>
          <a:xfrm>
            <a:off x="581891" y="318603"/>
            <a:ext cx="108204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3200" b="1" kern="150" dirty="0">
                <a:latin typeface="Liberation Serif"/>
              </a:rPr>
              <a:t>Reading Whole-slide Images using Large-image</a:t>
            </a:r>
            <a:endParaRPr lang="en-US" sz="3200" b="1" kern="150" dirty="0">
              <a:latin typeface="Liberation Serif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[1]: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import 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large_image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INFO:girder:Created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 LRU Cache for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tilesource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 with 167 maximum size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kern="150" dirty="0">
                <a:latin typeface="Liberation Mono"/>
                <a:ea typeface="DejaVu Sans Mono"/>
                <a:cs typeface="Liberation Mono"/>
              </a:rPr>
              <a:t>[2]: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wsi_url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= 'https://data.kitware.com/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api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/v1/file/5899dd6d8d777f07219fcb23/download'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wsi_path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= 'TCGA-02-0010-01Z-00-DX4.07de2e55-a8fe-40ee-9e98-bcb78050b9f7.svs'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 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if not 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os.path.isfile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(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wsi_path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):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   !curl -OJ "$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wsi_url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"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C97AA8B7-26BC-443C-A61E-88F153CFB40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1891" y="4350381"/>
            <a:ext cx="8639724" cy="218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4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1C4026-8C9E-49DB-BD38-0B5261BC32F4}"/>
              </a:ext>
            </a:extLst>
          </p:cNvPr>
          <p:cNvSpPr/>
          <p:nvPr/>
        </p:nvSpPr>
        <p:spPr>
          <a:xfrm>
            <a:off x="761999" y="192216"/>
            <a:ext cx="11000509" cy="647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IN" sz="4000" b="1" kern="150" dirty="0">
                <a:latin typeface="Liberation Serif"/>
              </a:rPr>
              <a:t>Loading a whole-slide image</a:t>
            </a:r>
            <a:endParaRPr lang="en-US" sz="4000" b="1" kern="150" dirty="0">
              <a:latin typeface="Liberation Serif"/>
            </a:endParaRPr>
          </a:p>
          <a:p>
            <a:pPr>
              <a:spcAft>
                <a:spcPts val="1415"/>
              </a:spcAft>
            </a:pPr>
            <a:r>
              <a:rPr lang="en-IN" kern="150" dirty="0">
                <a:latin typeface="Liberation Mono"/>
                <a:ea typeface="DejaVu Sans Mono"/>
                <a:cs typeface="Liberation Mono"/>
              </a:rPr>
              <a:t>[4]: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ts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= 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large_image.getTileSource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(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wsi_path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)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INFO:girder:Using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 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memcached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 for 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large_image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 caching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kern="150" dirty="0">
                <a:latin typeface="Liberation Mono"/>
                <a:ea typeface="DejaVu Sans Mono"/>
                <a:cs typeface="Liberation Mono"/>
              </a:rPr>
              <a:t>Using 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memcached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 for 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large_image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 caching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kern="150" dirty="0">
                <a:latin typeface="Liberation Mono"/>
                <a:ea typeface="DejaVu Sans Mono"/>
                <a:cs typeface="Liberation Mono"/>
              </a:rPr>
              <a:t>[5]: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ts.getMetadata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()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kern="150" dirty="0">
                <a:latin typeface="Liberation Mono"/>
                <a:ea typeface="DejaVu Sans Mono"/>
                <a:cs typeface="Liberation Mono"/>
              </a:rPr>
              <a:t>[5]:</a:t>
            </a:r>
          </a:p>
          <a:p>
            <a:r>
              <a:rPr lang="en-IN" dirty="0"/>
              <a:t>{'levels': 9,</a:t>
            </a:r>
            <a:endParaRPr lang="en-US" dirty="0"/>
          </a:p>
          <a:p>
            <a:r>
              <a:rPr lang="en-IN" dirty="0"/>
              <a:t> 'magnification': 20.0,</a:t>
            </a:r>
            <a:endParaRPr lang="en-US" dirty="0"/>
          </a:p>
          <a:p>
            <a:r>
              <a:rPr lang="en-IN" dirty="0"/>
              <a:t> '</a:t>
            </a:r>
            <a:r>
              <a:rPr lang="en-IN" dirty="0" err="1"/>
              <a:t>mm_x</a:t>
            </a:r>
            <a:r>
              <a:rPr lang="en-IN" dirty="0"/>
              <a:t>': 0.0005015,</a:t>
            </a:r>
            <a:endParaRPr lang="en-US" dirty="0"/>
          </a:p>
          <a:p>
            <a:r>
              <a:rPr lang="en-IN" dirty="0"/>
              <a:t> '</a:t>
            </a:r>
            <a:r>
              <a:rPr lang="en-IN" dirty="0" err="1"/>
              <a:t>mm_y</a:t>
            </a:r>
            <a:r>
              <a:rPr lang="en-IN" dirty="0"/>
              <a:t>': 0.0005015,</a:t>
            </a:r>
            <a:endParaRPr lang="en-US" dirty="0"/>
          </a:p>
          <a:p>
            <a:r>
              <a:rPr lang="en-IN" dirty="0"/>
              <a:t> '</a:t>
            </a:r>
            <a:r>
              <a:rPr lang="en-IN" dirty="0" err="1"/>
              <a:t>sizeX</a:t>
            </a:r>
            <a:r>
              <a:rPr lang="en-IN" dirty="0"/>
              <a:t>': 32001,</a:t>
            </a:r>
            <a:endParaRPr lang="en-US" dirty="0"/>
          </a:p>
          <a:p>
            <a:r>
              <a:rPr lang="en-IN" dirty="0"/>
              <a:t> '</a:t>
            </a:r>
            <a:r>
              <a:rPr lang="en-IN" dirty="0" err="1"/>
              <a:t>sizeY</a:t>
            </a:r>
            <a:r>
              <a:rPr lang="en-IN" dirty="0"/>
              <a:t>': 38474,</a:t>
            </a:r>
            <a:endParaRPr lang="en-US" dirty="0"/>
          </a:p>
          <a:p>
            <a:r>
              <a:rPr lang="en-IN" dirty="0"/>
              <a:t> '</a:t>
            </a:r>
            <a:r>
              <a:rPr lang="en-IN" dirty="0" err="1"/>
              <a:t>tileHeight</a:t>
            </a:r>
            <a:r>
              <a:rPr lang="en-IN" dirty="0"/>
              <a:t>': 240,</a:t>
            </a:r>
            <a:endParaRPr lang="en-US" dirty="0"/>
          </a:p>
          <a:p>
            <a:r>
              <a:rPr lang="en-IN" dirty="0"/>
              <a:t> '</a:t>
            </a:r>
            <a:r>
              <a:rPr lang="en-IN" dirty="0" err="1"/>
              <a:t>tileWidth</a:t>
            </a:r>
            <a:r>
              <a:rPr lang="en-IN" dirty="0"/>
              <a:t>': 240}</a:t>
            </a:r>
            <a:endParaRPr lang="en-US" dirty="0"/>
          </a:p>
          <a:p>
            <a:pPr>
              <a:spcAft>
                <a:spcPts val="1415"/>
              </a:spcAft>
            </a:pPr>
            <a:endParaRPr lang="en-US" kern="150" dirty="0">
              <a:latin typeface="Liberation Mono"/>
              <a:ea typeface="DejaVu Sans Mono"/>
              <a:cs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417918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A0DF88D-179E-4765-B6AE-ED60AA110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546" y="35033"/>
            <a:ext cx="10146145" cy="596900"/>
          </a:xfrm>
        </p:spPr>
        <p:txBody>
          <a:bodyPr>
            <a:normAutofit fontScale="90000"/>
          </a:bodyPr>
          <a:lstStyle/>
          <a:p>
            <a:r>
              <a:rPr lang="fi-FI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DNA - Introduction</a:t>
            </a: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DE0893-14F8-456E-96A3-7115D070AA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18655" y="708688"/>
            <a:ext cx="8201891" cy="5913785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sz="8800" dirty="0">
                <a:latin typeface="Calibri" panose="020F0502020204030204" pitchFamily="34" charset="0"/>
                <a:cs typeface="Calibri" panose="020F0502020204030204" pitchFamily="34" charset="0"/>
              </a:rPr>
              <a:t>A chromosome is a deoxyribonucleic acid (DNA) molecule with part or all of the genetic material (genome) of an organism</a:t>
            </a:r>
          </a:p>
          <a:p>
            <a:endParaRPr lang="fi-FI" alt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 altLang="en-US" sz="8800" dirty="0">
                <a:latin typeface="Calibri" panose="020F0502020204030204" pitchFamily="34" charset="0"/>
                <a:cs typeface="Calibri" panose="020F0502020204030204" pitchFamily="34" charset="0"/>
              </a:rPr>
              <a:t>Genetic material is located in nucleus</a:t>
            </a:r>
          </a:p>
          <a:p>
            <a:endParaRPr lang="fi-FI" alt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 altLang="en-US" sz="8800" dirty="0">
                <a:latin typeface="Calibri" panose="020F0502020204030204" pitchFamily="34" charset="0"/>
                <a:cs typeface="Calibri" panose="020F0502020204030204" pitchFamily="34" charset="0"/>
              </a:rPr>
              <a:t>The genetic information is stored in Deoxyribonucleic acid, DNA </a:t>
            </a:r>
          </a:p>
          <a:p>
            <a:endParaRPr lang="fi-FI" alt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 altLang="en-US" sz="8800" dirty="0">
                <a:latin typeface="Calibri" panose="020F0502020204030204" pitchFamily="34" charset="0"/>
                <a:cs typeface="Calibri" panose="020F0502020204030204" pitchFamily="34" charset="0"/>
              </a:rPr>
              <a:t>DNA contains the information needed to build an individual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0AEF550-2F78-4415-B72D-47C01639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860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9D8CC686-AAAA-42EC-8A55-18E588419192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84045" y="708688"/>
            <a:ext cx="3352799" cy="22492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3D8AF521-B76B-47B4-ABB7-8CC6561E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28364" y="3429000"/>
            <a:ext cx="3144981" cy="26310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F5CD1D-240D-489C-994B-B42EF419912A}"/>
              </a:ext>
            </a:extLst>
          </p:cNvPr>
          <p:cNvSpPr/>
          <p:nvPr/>
        </p:nvSpPr>
        <p:spPr>
          <a:xfrm>
            <a:off x="609600" y="279810"/>
            <a:ext cx="10972800" cy="549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415"/>
              </a:spcAft>
            </a:pPr>
            <a:r>
              <a:rPr lang="en-IN" sz="4000" b="1" kern="150" dirty="0" err="1">
                <a:latin typeface="Liberation Serif"/>
              </a:rPr>
              <a:t>getMagnificationForLevel</a:t>
            </a:r>
            <a:r>
              <a:rPr lang="en-IN" sz="4000" b="1" kern="150" dirty="0">
                <a:latin typeface="Liberation Serif"/>
              </a:rPr>
              <a:t>()</a:t>
            </a:r>
            <a:endParaRPr lang="en-US" sz="4000" b="1" kern="150" dirty="0">
              <a:latin typeface="Liberation Serif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2800" kern="150" dirty="0">
                <a:latin typeface="Liberation Serif"/>
                <a:ea typeface="Noto Sans CJK SC"/>
                <a:cs typeface="Lohit Devanagari"/>
              </a:rPr>
              <a:t>The </a:t>
            </a:r>
            <a:r>
              <a:rPr lang="en-IN" sz="2800" kern="150" dirty="0" err="1">
                <a:latin typeface="Liberation Mono"/>
                <a:ea typeface="DejaVu Sans Mono"/>
                <a:cs typeface="Liberation Mono"/>
              </a:rPr>
              <a:t>getMagnificationForLevel</a:t>
            </a:r>
            <a:r>
              <a:rPr lang="en-IN" sz="2800" kern="150" dirty="0">
                <a:latin typeface="Liberation Mono"/>
                <a:ea typeface="DejaVu Sans Mono"/>
                <a:cs typeface="Liberation Mono"/>
              </a:rPr>
              <a:t>()</a:t>
            </a:r>
            <a:r>
              <a:rPr lang="en-IN" sz="2800" kern="150" dirty="0">
                <a:latin typeface="Liberation Serif"/>
                <a:ea typeface="Noto Sans CJK SC"/>
                <a:cs typeface="Lohit Devanagari"/>
              </a:rPr>
              <a:t> function of the </a:t>
            </a:r>
            <a:r>
              <a:rPr lang="en-IN" sz="2800" kern="150" dirty="0" err="1">
                <a:latin typeface="Liberation Serif"/>
                <a:ea typeface="Noto Sans CJK SC"/>
                <a:cs typeface="Lohit Devanagari"/>
              </a:rPr>
              <a:t>TileSource</a:t>
            </a:r>
            <a:r>
              <a:rPr lang="en-IN" sz="2800" kern="150" dirty="0">
                <a:latin typeface="Liberation Serif"/>
                <a:ea typeface="Noto Sans CJK SC"/>
                <a:cs typeface="Lohit Devanagari"/>
              </a:rPr>
              <a:t> class returns a python </a:t>
            </a:r>
            <a:r>
              <a:rPr lang="en-IN" sz="2800" kern="150" dirty="0" err="1">
                <a:latin typeface="Liberation Serif"/>
                <a:ea typeface="Noto Sans CJK SC"/>
                <a:cs typeface="Lohit Devanagari"/>
              </a:rPr>
              <a:t>dict</a:t>
            </a:r>
            <a:r>
              <a:rPr lang="en-IN" sz="2800" kern="150" dirty="0">
                <a:latin typeface="Liberation Serif"/>
                <a:ea typeface="Noto Sans CJK SC"/>
                <a:cs typeface="Lohit Devanagari"/>
              </a:rPr>
              <a:t> containing the magnification and physical size of a pixel for a specified level in the image pyramid.</a:t>
            </a:r>
            <a:endParaRPr lang="en-US" sz="2800" kern="150" dirty="0">
              <a:latin typeface="Liberation Serif"/>
              <a:ea typeface="Noto Sans CJK SC"/>
              <a:cs typeface="Lohit Devanagari"/>
            </a:endParaRPr>
          </a:p>
          <a:p>
            <a:pPr>
              <a:spcAft>
                <a:spcPts val="1415"/>
              </a:spcAft>
            </a:pPr>
            <a:r>
              <a:rPr lang="en-IN" kern="150" dirty="0">
                <a:latin typeface="Liberation Mono"/>
                <a:ea typeface="DejaVu Sans Mono"/>
                <a:cs typeface="Liberation Mono"/>
              </a:rPr>
              <a:t>[7]: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# Get the magnification associated with Level 0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ts.getMagnificationForLevel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(level=0)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kern="150" dirty="0">
                <a:latin typeface="Liberation Mono"/>
                <a:ea typeface="DejaVu Sans Mono"/>
                <a:cs typeface="Liberation Mono"/>
              </a:rPr>
              <a:t>[7]: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{'level': 0,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 'magnification': 0.078125,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mm_x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0.128384,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mm_y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0.128384,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kern="150" dirty="0">
                <a:latin typeface="Liberation Mono"/>
                <a:ea typeface="DejaVu Sans Mono"/>
                <a:cs typeface="Liberation Mono"/>
              </a:rPr>
              <a:t> 'scale': 256.0}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243884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472BF-A3B6-4850-A7CC-CCFB7AA574E4}"/>
              </a:ext>
            </a:extLst>
          </p:cNvPr>
          <p:cNvSpPr/>
          <p:nvPr/>
        </p:nvSpPr>
        <p:spPr>
          <a:xfrm>
            <a:off x="637309" y="239529"/>
            <a:ext cx="9753600" cy="432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415"/>
              </a:spcAft>
            </a:pPr>
            <a:r>
              <a:rPr lang="en-IN" kern="150" dirty="0">
                <a:latin typeface="Liberation Mono"/>
                <a:ea typeface="DejaVu Sans Mono"/>
                <a:cs typeface="Liberation Mono"/>
              </a:rPr>
              <a:t>[8]: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# Get the magnification associated with all levels of the image pyramid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for 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i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in range(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ts.levels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):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   print('Level-{} : {}'.format(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       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i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, 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ts.getMagnificationForLevel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(level=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i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)))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Level-0 : {'magnification': 0.078125, 'scale': 256.0, 'level': 0,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mm_y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0.128384,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mm_x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0.128384}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Level-1 : {'magnification': 0.15625, 'scale': 128.0, 'level': 1,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mm_y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0.064192,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mm_x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0.064192}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Level-2 : {'magnification': 0.3125, 'scale': 64.0, 'level': 2,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mm_y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0.032096,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mm_x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0.032096}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Level-3 : {'magnification': 0.625, 'scale': 32.0, 'level': 3,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mm_y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0.016048,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mm_x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0.016048}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Level-4 : {'magnification': 1.25, 'scale': 16.0, 'level': 4,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mm_y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0.008024,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mm_x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0.008024}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Level-5 : {'magnification': 2.5, 'scale': 8.0, 'level': 5,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mm_y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0.004012,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mm_x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0.004012}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Level-6 : {'magnification': 5.0, 'scale': 4.0, 'level': 6,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mm_y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0.002006,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mm_x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0.002006}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kern="150" dirty="0">
                <a:latin typeface="Liberation Mono"/>
                <a:ea typeface="DejaVu Sans Mono"/>
                <a:cs typeface="Liberation Mono"/>
              </a:rPr>
              <a:t>Level-7 : {'magnification': 10.0, 'scale': 2.0, 'level': 7,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mm_y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0.001003,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mm_x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0.001003}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kern="150" dirty="0">
                <a:latin typeface="Liberation Mono"/>
                <a:ea typeface="DejaVu Sans Mono"/>
                <a:cs typeface="Liberation Mono"/>
              </a:rPr>
              <a:t>Level-8 : {'magnification': 20.0, 'level': 8, 'scale': 1.0,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mm_y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0.0005015, '</a:t>
            </a:r>
            <a:r>
              <a:rPr lang="en-IN" kern="150" dirty="0" err="1">
                <a:latin typeface="Liberation Mono"/>
                <a:ea typeface="DejaVu Sans Mono"/>
                <a:cs typeface="Liberation Mono"/>
              </a:rPr>
              <a:t>mm_x</a:t>
            </a:r>
            <a:r>
              <a:rPr lang="en-IN" kern="150" dirty="0">
                <a:latin typeface="Liberation Mono"/>
                <a:ea typeface="DejaVu Sans Mono"/>
                <a:cs typeface="Liberation Mono"/>
              </a:rPr>
              <a:t>': 0.00050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1509056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89ED70-8D2E-4CB4-97EF-22EDA14088FB}"/>
              </a:ext>
            </a:extLst>
          </p:cNvPr>
          <p:cNvSpPr/>
          <p:nvPr/>
        </p:nvSpPr>
        <p:spPr>
          <a:xfrm>
            <a:off x="0" y="0"/>
            <a:ext cx="11998036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415"/>
              </a:spcAft>
            </a:pPr>
            <a:r>
              <a:rPr lang="en-IN" kern="150" dirty="0">
                <a:latin typeface="Liberation Mono"/>
                <a:ea typeface="DejaVu Sans Mono"/>
                <a:cs typeface="Liberation Mono"/>
              </a:rPr>
              <a:t>[12]:</a:t>
            </a:r>
          </a:p>
          <a:p>
            <a:pPr>
              <a:spcAft>
                <a:spcPts val="1415"/>
              </a:spcAft>
            </a:pP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pos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= 1000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tile_info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= 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ts.getSingleTile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(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   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tile_size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=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dict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(width=1000, height=1000),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   scale=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dict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(magnification=20),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    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tile_position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=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pos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)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 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plt.imshow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(</a:t>
            </a:r>
            <a:r>
              <a:rPr lang="en-IN" b="1" kern="150" dirty="0" err="1">
                <a:latin typeface="Liberation Mono"/>
                <a:ea typeface="DejaVu Sans Mono"/>
                <a:cs typeface="Liberation Mono"/>
              </a:rPr>
              <a:t>tile_info</a:t>
            </a:r>
            <a:r>
              <a:rPr lang="en-IN" b="1" kern="150" dirty="0">
                <a:latin typeface="Liberation Mono"/>
                <a:ea typeface="DejaVu Sans Mono"/>
                <a:cs typeface="Liberation Mono"/>
              </a:rPr>
              <a:t>['tile'])</a:t>
            </a:r>
            <a:endParaRPr lang="en-US" kern="150" dirty="0">
              <a:latin typeface="Liberation Mono"/>
              <a:ea typeface="DejaVu Sans Mono"/>
              <a:cs typeface="Liberation Mono"/>
            </a:endParaRPr>
          </a:p>
        </p:txBody>
      </p:sp>
      <p:pic>
        <p:nvPicPr>
          <p:cNvPr id="5" name="Image2" title="../_images/examples_wsi-io-using-large-image_36_1.png">
            <a:extLst>
              <a:ext uri="{FF2B5EF4-FFF2-40B4-BE49-F238E27FC236}">
                <a16:creationId xmlns:a16="http://schemas.microsoft.com/office/drawing/2014/main" id="{D9BA6542-52FD-495B-92C7-86071D7818F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48000" y="2944396"/>
            <a:ext cx="4155498" cy="3784889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8912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A3C6DB6-16A3-4335-9E57-46C953F51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491" y="180109"/>
            <a:ext cx="10058400" cy="692727"/>
          </a:xfrm>
        </p:spPr>
        <p:txBody>
          <a:bodyPr>
            <a:normAutofit fontScale="90000"/>
          </a:bodyPr>
          <a:lstStyle/>
          <a:p>
            <a:r>
              <a:rPr lang="fi-FI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DNA needed for?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FCDD59D-B1BE-4AB4-A33E-18FDCF93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23" y="1871662"/>
            <a:ext cx="4370099" cy="3114675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Text Box 5">
            <a:extLst>
              <a:ext uri="{FF2B5EF4-FFF2-40B4-BE49-F238E27FC236}">
                <a16:creationId xmlns:a16="http://schemas.microsoft.com/office/drawing/2014/main" id="{BCB20F0A-7B4A-46F8-80CF-CBEF8417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6626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en-US" sz="2800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00EE9442-EB61-4910-9943-8395A9BFA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133601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en-US" sz="2800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CA9A4080-F605-4A68-B2C1-39D6323DF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90" y="872836"/>
            <a:ext cx="708703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fi-FI" altLang="en-US" sz="2400" dirty="0"/>
              <a:t> Genetic information is  transferred from DNA and converted to protein</a:t>
            </a:r>
          </a:p>
          <a:p>
            <a:pPr>
              <a:buFontTx/>
              <a:buChar char="•"/>
            </a:pPr>
            <a:endParaRPr lang="fi-FI" altLang="en-US" sz="2400" dirty="0"/>
          </a:p>
          <a:p>
            <a:pPr>
              <a:buFontTx/>
              <a:buChar char="•"/>
            </a:pPr>
            <a:r>
              <a:rPr lang="fi-FI" altLang="en-US" sz="2400" dirty="0"/>
              <a:t>RNA molecules work as messengers</a:t>
            </a:r>
          </a:p>
          <a:p>
            <a:pPr>
              <a:buFontTx/>
              <a:buChar char="•"/>
            </a:pPr>
            <a:endParaRPr lang="fi-FI" altLang="en-US" sz="2400" dirty="0"/>
          </a:p>
          <a:p>
            <a:pPr>
              <a:buFontTx/>
              <a:buChar char="•"/>
            </a:pPr>
            <a:r>
              <a:rPr lang="fi-FI" altLang="en-US" sz="2400" dirty="0"/>
              <a:t>Proteins are the biological workers</a:t>
            </a:r>
          </a:p>
          <a:p>
            <a:pPr>
              <a:buFontTx/>
              <a:buChar char="•"/>
            </a:pPr>
            <a:r>
              <a:rPr lang="fi-FI" altLang="en-US" sz="2400" dirty="0"/>
              <a:t>Information of the DNA is copied to a RNA molecule in </a:t>
            </a:r>
            <a:r>
              <a:rPr lang="fi-FI" altLang="en-US" sz="2400" b="1" dirty="0"/>
              <a:t>transcription</a:t>
            </a:r>
          </a:p>
          <a:p>
            <a:pPr>
              <a:buFontTx/>
              <a:buChar char="•"/>
            </a:pPr>
            <a:endParaRPr lang="en-US" altLang="en-US" sz="2400" b="1" dirty="0"/>
          </a:p>
          <a:p>
            <a:pPr>
              <a:buFontTx/>
              <a:buChar char="•"/>
            </a:pPr>
            <a:r>
              <a:rPr lang="fi-FI" altLang="en-US" sz="2400" dirty="0"/>
              <a:t> RNA directs the protein synthesis in a </a:t>
            </a:r>
            <a:r>
              <a:rPr lang="fi-FI" altLang="en-US" sz="2400" b="1" dirty="0"/>
              <a:t>translation</a:t>
            </a:r>
          </a:p>
          <a:p>
            <a:pPr>
              <a:buFontTx/>
              <a:buChar char="•"/>
            </a:pPr>
            <a:endParaRPr lang="fi-FI" altLang="en-US" sz="2400" b="1" dirty="0"/>
          </a:p>
          <a:p>
            <a:pPr>
              <a:buFontTx/>
              <a:buChar char="•"/>
            </a:pPr>
            <a:r>
              <a:rPr lang="fi-FI" altLang="en-US" sz="2400" dirty="0"/>
              <a:t>Protein’s 3D structure determines it’s function</a:t>
            </a:r>
          </a:p>
          <a:p>
            <a:pPr>
              <a:buFontTx/>
              <a:buChar char="•"/>
            </a:pPr>
            <a:endParaRPr lang="fi-FI" altLang="en-US" sz="2400" dirty="0"/>
          </a:p>
          <a:p>
            <a:pPr>
              <a:buFontTx/>
              <a:buChar char="•"/>
            </a:pPr>
            <a:r>
              <a:rPr lang="fi-FI" altLang="en-US" sz="2400" dirty="0"/>
              <a:t>Information transfer only in one direction </a:t>
            </a:r>
            <a:endParaRPr lang="fi-FI" altLang="en-US" sz="2400" b="1" dirty="0"/>
          </a:p>
          <a:p>
            <a:pPr>
              <a:buFontTx/>
              <a:buChar char="•"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7217BA2-28EE-4540-8E07-EAFBF19AF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8873" y="110836"/>
            <a:ext cx="10016836" cy="706582"/>
          </a:xfrm>
          <a:ln w="34925" cmpd="dbl">
            <a:solidFill>
              <a:srgbClr val="990099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fi-FI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Genetic Code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ADDFC0A-A899-458C-8DCC-8D4363423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872" y="1198417"/>
            <a:ext cx="11000509" cy="5327073"/>
          </a:xfrm>
        </p:spPr>
        <p:txBody>
          <a:bodyPr>
            <a:normAutofit fontScale="85000" lnSpcReduction="10000"/>
          </a:bodyPr>
          <a:lstStyle/>
          <a:p>
            <a:r>
              <a:rPr lang="fi-FI" altLang="en-US" dirty="0">
                <a:latin typeface="Comic Sans MS" panose="030F0702030302020204" pitchFamily="66" charset="0"/>
              </a:rPr>
              <a:t>Describes how nucleotide sequence is converted to protein sequence</a:t>
            </a:r>
          </a:p>
          <a:p>
            <a:endParaRPr lang="fi-FI" altLang="en-US" dirty="0">
              <a:latin typeface="Comic Sans MS" panose="030F0702030302020204" pitchFamily="66" charset="0"/>
            </a:endParaRPr>
          </a:p>
          <a:p>
            <a:r>
              <a:rPr lang="fi-FI" altLang="en-US" dirty="0">
                <a:latin typeface="Comic Sans MS" panose="030F0702030302020204" pitchFamily="66" charset="0"/>
              </a:rPr>
              <a:t>Unit of three nucleotides </a:t>
            </a:r>
            <a:r>
              <a:rPr lang="fi-FI" alt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= a </a:t>
            </a:r>
            <a:r>
              <a:rPr lang="fi-FI" altLang="en-US" b="1" dirty="0">
                <a:latin typeface="Comic Sans MS" panose="030F0702030302020204" pitchFamily="66" charset="0"/>
                <a:sym typeface="Wingdings" panose="05000000000000000000" pitchFamily="2" charset="2"/>
              </a:rPr>
              <a:t>codon</a:t>
            </a:r>
          </a:p>
          <a:p>
            <a:pPr>
              <a:buFontTx/>
              <a:buNone/>
            </a:pPr>
            <a:endParaRPr lang="fi-FI" altLang="en-US" b="1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fi-FI" alt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A codon codes for a specific </a:t>
            </a:r>
            <a:r>
              <a:rPr lang="fi-FI" altLang="en-US" b="1" dirty="0">
                <a:latin typeface="Comic Sans MS" panose="030F0702030302020204" pitchFamily="66" charset="0"/>
                <a:sym typeface="Wingdings" panose="05000000000000000000" pitchFamily="2" charset="2"/>
              </a:rPr>
              <a:t>amino acid</a:t>
            </a:r>
            <a:r>
              <a:rPr lang="fi-FI" alt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 (structural component of protein)</a:t>
            </a:r>
          </a:p>
          <a:p>
            <a:pPr>
              <a:buFontTx/>
              <a:buNone/>
            </a:pPr>
            <a:endParaRPr lang="fi-FI" alt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fi-FI" altLang="en-US" b="1" dirty="0">
                <a:latin typeface="Comic Sans MS" panose="030F0702030302020204" pitchFamily="66" charset="0"/>
              </a:rPr>
              <a:t>A gene</a:t>
            </a:r>
            <a:r>
              <a:rPr lang="fi-FI" altLang="en-US" dirty="0">
                <a:latin typeface="Comic Sans MS" panose="030F0702030302020204" pitchFamily="66" charset="0"/>
              </a:rPr>
              <a:t>: DNA sequence that is needed to encode amino acid sequence of a protein</a:t>
            </a:r>
          </a:p>
          <a:p>
            <a:endParaRPr lang="fi-FI" altLang="en-US" dirty="0">
              <a:latin typeface="Comic Sans MS" panose="030F0702030302020204" pitchFamily="66" charset="0"/>
            </a:endParaRPr>
          </a:p>
          <a:p>
            <a:r>
              <a:rPr lang="fi-FI" altLang="en-US" dirty="0">
                <a:latin typeface="Comic Sans MS" panose="030F0702030302020204" pitchFamily="66" charset="0"/>
              </a:rPr>
              <a:t>Composed of exons, introns and different control elements</a:t>
            </a:r>
          </a:p>
          <a:p>
            <a:endParaRPr lang="fi-FI" altLang="en-US" dirty="0">
              <a:latin typeface="Comic Sans MS" panose="030F0702030302020204" pitchFamily="66" charset="0"/>
            </a:endParaRPr>
          </a:p>
          <a:p>
            <a:r>
              <a:rPr lang="fi-FI" altLang="en-US" dirty="0">
                <a:latin typeface="Comic Sans MS" panose="030F0702030302020204" pitchFamily="66" charset="0"/>
              </a:rPr>
              <a:t>Exon – protein coding sequence</a:t>
            </a:r>
          </a:p>
          <a:p>
            <a:r>
              <a:rPr lang="fi-FI" altLang="en-US" dirty="0">
                <a:latin typeface="Comic Sans MS" panose="030F0702030302020204" pitchFamily="66" charset="0"/>
              </a:rPr>
              <a:t>Intron – intervening sequence</a:t>
            </a:r>
          </a:p>
          <a:p>
            <a:pPr>
              <a:buFontTx/>
              <a:buNone/>
            </a:pPr>
            <a:endParaRPr lang="fi-FI" altLang="en-US" dirty="0">
              <a:solidFill>
                <a:srgbClr val="990099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4E6A-6D43-44AA-BE93-7261D354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109815"/>
            <a:ext cx="10910455" cy="521565"/>
          </a:xfrm>
        </p:spPr>
        <p:txBody>
          <a:bodyPr>
            <a:noAutofit/>
          </a:bodyPr>
          <a:lstStyle/>
          <a:p>
            <a:r>
              <a:rPr lang="en-US" sz="3600" b="1" dirty="0"/>
              <a:t>Inverse table for the standard genetic code (</a:t>
            </a:r>
            <a:r>
              <a:rPr lang="en-US" sz="3600" b="1" dirty="0" err="1"/>
              <a:t>Dr.Dayhoff</a:t>
            </a:r>
            <a:r>
              <a:rPr lang="en-US" sz="3600" dirty="0"/>
              <a:t> </a:t>
            </a:r>
            <a:r>
              <a:rPr lang="en-US" sz="3600" b="1" dirty="0"/>
              <a:t>)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701ACA-B44C-4661-8B2D-BB285B4FD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369782"/>
              </p:ext>
            </p:extLst>
          </p:nvPr>
        </p:nvGraphicFramePr>
        <p:xfrm>
          <a:off x="554186" y="1122218"/>
          <a:ext cx="10799614" cy="5610099"/>
        </p:xfrm>
        <a:graphic>
          <a:graphicData uri="http://schemas.openxmlformats.org/drawingml/2006/table">
            <a:tbl>
              <a:tblPr/>
              <a:tblGrid>
                <a:gridCol w="1542802">
                  <a:extLst>
                    <a:ext uri="{9D8B030D-6E8A-4147-A177-3AD203B41FA5}">
                      <a16:colId xmlns:a16="http://schemas.microsoft.com/office/drawing/2014/main" val="1243019296"/>
                    </a:ext>
                  </a:extLst>
                </a:gridCol>
                <a:gridCol w="2391885">
                  <a:extLst>
                    <a:ext uri="{9D8B030D-6E8A-4147-A177-3AD203B41FA5}">
                      <a16:colId xmlns:a16="http://schemas.microsoft.com/office/drawing/2014/main" val="3667406581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1039424704"/>
                    </a:ext>
                  </a:extLst>
                </a:gridCol>
                <a:gridCol w="387927">
                  <a:extLst>
                    <a:ext uri="{9D8B030D-6E8A-4147-A177-3AD203B41FA5}">
                      <a16:colId xmlns:a16="http://schemas.microsoft.com/office/drawing/2014/main" val="1678350328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487908580"/>
                    </a:ext>
                  </a:extLst>
                </a:gridCol>
                <a:gridCol w="2204853">
                  <a:extLst>
                    <a:ext uri="{9D8B030D-6E8A-4147-A177-3AD203B41FA5}">
                      <a16:colId xmlns:a16="http://schemas.microsoft.com/office/drawing/2014/main" val="3901489437"/>
                    </a:ext>
                  </a:extLst>
                </a:gridCol>
                <a:gridCol w="1542802">
                  <a:extLst>
                    <a:ext uri="{9D8B030D-6E8A-4147-A177-3AD203B41FA5}">
                      <a16:colId xmlns:a16="http://schemas.microsoft.com/office/drawing/2014/main" val="264224240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Amino acid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DNA codons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Compressed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12"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Amino acid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DNA codons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Compressed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60058"/>
                  </a:ext>
                </a:extLst>
              </a:tr>
              <a:tr h="55381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Ala / A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GCT, GCC, GCA, GCG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GCN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Leu / L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TTA, TTG, CTT, CTC, CTA, CTG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YTR, CTN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252078"/>
                  </a:ext>
                </a:extLst>
              </a:tr>
              <a:tr h="73326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Arg / R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CGT, CGC, CGA, CGG, AGA, AGG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CGN, AGR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Lys / K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AAA, AAG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AAR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58060"/>
                  </a:ext>
                </a:extLst>
              </a:tr>
              <a:tr h="302463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Asn / N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AAT, AAC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AAY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Met / M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34735"/>
                  </a:ext>
                </a:extLst>
              </a:tr>
              <a:tr h="302463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Asp / D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GAT, GAC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GAY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Phe / F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TTT, TTC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TTY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36540"/>
                  </a:ext>
                </a:extLst>
              </a:tr>
              <a:tr h="50436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Cys / C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TGT, TGC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TGY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Pro / P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CCT, CCC, CCA, CCG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CCN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90174"/>
                  </a:ext>
                </a:extLst>
              </a:tr>
              <a:tr h="55381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Gln / Q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CAA, CAG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CAR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Ser / S</a:t>
                      </a:r>
                      <a:endParaRPr lang="en-US" sz="1800" dirty="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TCT, TCC, TCA, TCG, AGT, AGC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TCN, AGY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47127"/>
                  </a:ext>
                </a:extLst>
              </a:tr>
              <a:tr h="50436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Glu / E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GAA, GAG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GAR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</a:rPr>
                        <a:t>Thr</a:t>
                      </a:r>
                      <a:r>
                        <a:rPr lang="en-US" sz="1800" b="1" dirty="0">
                          <a:effectLst/>
                        </a:rPr>
                        <a:t> / T</a:t>
                      </a:r>
                      <a:endParaRPr lang="en-US" sz="1800" dirty="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ACT, ACC, ACA, ACG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ACN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37818"/>
                  </a:ext>
                </a:extLst>
              </a:tr>
              <a:tr h="50436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Gly / G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GGT, GGC, GGA, GGG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GGN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Trp / W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TGG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42652"/>
                  </a:ext>
                </a:extLst>
              </a:tr>
              <a:tr h="302463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His / H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CAT, CAC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CAY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Tyr / Y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TAT, TAC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TAY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35204"/>
                  </a:ext>
                </a:extLst>
              </a:tr>
              <a:tr h="50436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Ile / I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ATT, ATC, ATA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ATH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Val / V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GTT, GTC, GTA, GTG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GTN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02600"/>
                  </a:ext>
                </a:extLst>
              </a:tr>
              <a:tr h="302463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START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STOP</a:t>
                      </a:r>
                      <a:endParaRPr lang="en-US" sz="1800">
                        <a:effectLst/>
                      </a:endParaRP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TAA, TGA, TAG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TRA, TAG</a:t>
                      </a:r>
                    </a:p>
                  </a:txBody>
                  <a:tcPr marL="55786" marR="55786" marT="27893" marB="2789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01397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7D59659-A2CD-437D-8EF8-E34AA826E7A1}"/>
              </a:ext>
            </a:extLst>
          </p:cNvPr>
          <p:cNvSpPr/>
          <p:nvPr/>
        </p:nvSpPr>
        <p:spPr>
          <a:xfrm>
            <a:off x="443345" y="631380"/>
            <a:ext cx="9531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Dr.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Dayhoff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American Physical Chemist - “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Mother and Father of bioinformatics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1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0E2E97F-0A26-43AD-8827-B128AA14A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14" y="4195166"/>
            <a:ext cx="8527986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P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G S T G L I P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H F Q A R P L S T L P 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 T W L S D I P L V Q 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8585607-D8C5-4C83-A753-CDA398D4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19" y="228600"/>
            <a:ext cx="8832271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i-FI" altLang="en-US" sz="2800" dirty="0"/>
              <a:t>DNA to Protein Conversion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A3362DDC-6CA6-4070-9821-C58E9EDD6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19" y="914401"/>
            <a:ext cx="80979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fi-FI" altLang="en-US" sz="2400" dirty="0"/>
              <a:t>Part of the sequence from psoriasis associated gene HCR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518721A-C2A2-4455-A6F1-7C32FE1AE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4" y="2691961"/>
            <a:ext cx="83691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fi-FI" altLang="en-US" sz="2000" dirty="0"/>
              <a:t> Three different reading frames can be used, but only one is the right one</a:t>
            </a:r>
          </a:p>
          <a:p>
            <a:endParaRPr lang="fi-FI" altLang="en-US" sz="2000" dirty="0"/>
          </a:p>
          <a:p>
            <a:pPr>
              <a:buFontTx/>
              <a:buChar char="•"/>
            </a:pPr>
            <a:r>
              <a:rPr lang="fi-FI" altLang="en-US" sz="2000" dirty="0"/>
              <a:t>Translate tools are found from the internet</a:t>
            </a:r>
            <a:endParaRPr lang="en-US" altLang="en-US" sz="2000" dirty="0"/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647E20C3-EC05-4FC0-ABB6-EEE7DF87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4" y="1585617"/>
            <a:ext cx="8652676" cy="707886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 err="1">
                <a:latin typeface="Arial Unicode MS"/>
              </a:rPr>
              <a:t>atgtttccac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cttcaggttc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cactgggctg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attcccccct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cccactttca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agctcggccc</a:t>
            </a:r>
            <a:r>
              <a:rPr lang="en-US" altLang="en-US" sz="2000" dirty="0">
                <a:latin typeface="Arial Unicode MS"/>
              </a:rPr>
              <a:t> </a:t>
            </a:r>
            <a:endParaRPr lang="fi-FI" altLang="en-US" sz="2000" dirty="0">
              <a:latin typeface="Arial Unicode MS"/>
            </a:endParaRPr>
          </a:p>
          <a:p>
            <a:r>
              <a:rPr lang="en-US" altLang="en-US" sz="2000" dirty="0" err="1">
                <a:latin typeface="Arial Unicode MS"/>
              </a:rPr>
              <a:t>ctttcaactc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tgccaagaat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ggctcccacc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tggctctcag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acattcccct</a:t>
            </a:r>
            <a:r>
              <a:rPr lang="en-US" altLang="en-US" sz="2000" dirty="0">
                <a:latin typeface="Arial Unicode MS"/>
              </a:rPr>
              <a:t> </a:t>
            </a:r>
            <a:r>
              <a:rPr lang="en-US" altLang="en-US" sz="2000" dirty="0" err="1">
                <a:latin typeface="Arial Unicode MS"/>
              </a:rPr>
              <a:t>ggtccaaccc</a:t>
            </a:r>
            <a:r>
              <a:rPr lang="en-US" altLang="en-US" sz="2000" dirty="0">
                <a:latin typeface="Arial Unicode MS"/>
              </a:rPr>
              <a:t> </a:t>
            </a:r>
            <a:endParaRPr lang="en-US" altLang="en-US" sz="3200" dirty="0"/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77BD1375-2EE4-4E53-A796-0718F8E1D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41726"/>
            <a:ext cx="187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i-FI" altLang="en-US" sz="2000" dirty="0"/>
              <a:t>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73A8-C629-4BB5-8BB4-151073B6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815B1-AE00-4399-BD82-6A48A19A126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80A8468-52C5-49AD-8651-FA06A252A1D0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750F5-A5B9-4BA2-8ED4-B1341080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3" y="309354"/>
            <a:ext cx="11464637" cy="64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4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C36C-7719-499B-AB81-AB5CFF0B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C3D8C-C846-46A0-811C-ECB55EB6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5381"/>
            <a:ext cx="11439669" cy="64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1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269-9B5B-4A3D-ACB7-FD68641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85BE6-7E1E-46B3-A66F-F797CD183A0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CE311F3-47CF-4B00-B45E-85F81930B30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88734-A5C0-453A-B246-1114BAC0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430089"/>
            <a:ext cx="11468263" cy="62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5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1483</Words>
  <Application>Microsoft Office PowerPoint</Application>
  <PresentationFormat>Widescreen</PresentationFormat>
  <Paragraphs>196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Comic Sans MS</vt:lpstr>
      <vt:lpstr>Liberation Mono</vt:lpstr>
      <vt:lpstr>Liberation Serif</vt:lpstr>
      <vt:lpstr>Times New Roman</vt:lpstr>
      <vt:lpstr>Office Theme</vt:lpstr>
      <vt:lpstr>Bio-medical Image Processing </vt:lpstr>
      <vt:lpstr>DNA - Introduction</vt:lpstr>
      <vt:lpstr>What is DNA needed for?</vt:lpstr>
      <vt:lpstr>The Genetic Code</vt:lpstr>
      <vt:lpstr>Inverse table for the standard genetic code (Dr.Dayhoff 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Histopathology</vt:lpstr>
      <vt:lpstr>WSI (Whole Slide Imaging) Imaging</vt:lpstr>
      <vt:lpstr>WSI Imaging</vt:lpstr>
      <vt:lpstr>A .svs file (WSI Image) – Pyramid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Rajasekaran Subramanian</dc:creator>
  <cp:lastModifiedBy>Rajasekaran Subramanian</cp:lastModifiedBy>
  <cp:revision>137</cp:revision>
  <dcterms:created xsi:type="dcterms:W3CDTF">2019-12-02T14:23:14Z</dcterms:created>
  <dcterms:modified xsi:type="dcterms:W3CDTF">2019-12-07T04:54:04Z</dcterms:modified>
</cp:coreProperties>
</file>