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2" r:id="rId2"/>
    <p:sldId id="342" r:id="rId3"/>
    <p:sldId id="326" r:id="rId4"/>
    <p:sldId id="327" r:id="rId5"/>
    <p:sldId id="344" r:id="rId6"/>
    <p:sldId id="335" r:id="rId7"/>
    <p:sldId id="331" r:id="rId8"/>
    <p:sldId id="330" r:id="rId9"/>
    <p:sldId id="352" r:id="rId10"/>
    <p:sldId id="349" r:id="rId11"/>
    <p:sldId id="351" r:id="rId12"/>
    <p:sldId id="353" r:id="rId13"/>
    <p:sldId id="354" r:id="rId14"/>
    <p:sldId id="337" r:id="rId15"/>
    <p:sldId id="350" r:id="rId16"/>
    <p:sldId id="336" r:id="rId17"/>
    <p:sldId id="341" r:id="rId18"/>
    <p:sldId id="333" r:id="rId19"/>
    <p:sldId id="334" r:id="rId20"/>
    <p:sldId id="332" r:id="rId21"/>
    <p:sldId id="34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asekaran Subramanian" initials="RS" lastIdx="1" clrIdx="0">
    <p:extLst>
      <p:ext uri="{19B8F6BF-5375-455C-9EA6-DF929625EA0E}">
        <p15:presenceInfo xmlns:p15="http://schemas.microsoft.com/office/powerpoint/2012/main" userId="b5ec7c475c4321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5B44B-1038-48B8-8792-55E6B80B54E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21FB1-A68B-4243-80AA-C1C7AD91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7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4C09-C267-44B1-8D16-C67451976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CCD1B-1DC2-4F39-978E-1EE152D30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308A7-CB65-4ADA-ADFA-D264EC36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687-87AF-41F4-B098-10E8A631C1F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DFC4D-5E0F-4ACD-B5F2-8E2CEFC5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A9391-41D6-4FA0-8506-25F7FF9D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F21-111F-4A17-9A56-DDE26905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4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6489-594A-4AF8-A8C4-95488DBF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9DFAB-FF68-4F39-BFFD-EAE860029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2901E-A3AE-42AF-B7B9-5D03D3CF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687-87AF-41F4-B098-10E8A631C1F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1BAE9-333D-42C8-B57A-5CB050029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C75C9-140C-4997-99A5-CBF140A6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F21-111F-4A17-9A56-DDE26905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1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0E94D-693E-428E-84C2-0556693EE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4BD1C-7BA9-4AF8-ABD5-942D4B4F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7CCE-2FE5-4EDB-886F-07E48E4B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687-87AF-41F4-B098-10E8A631C1F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4B4B4-B131-4A39-BE16-19A4E5D24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617A3-C2B6-4CE1-8AD3-83EF7D05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F21-111F-4A17-9A56-DDE26905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5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D3A2-3962-489D-AE50-4EC8C7D2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88E9-DCA1-4E7F-8731-025704FC7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48537-4916-4EDE-A4BE-26E7E554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687-87AF-41F4-B098-10E8A631C1F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598E7-38F3-4A88-B9F7-8124622F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3C2B6-3301-43A0-8C33-90BD22DB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F21-111F-4A17-9A56-DDE26905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5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A189-C3E3-45BB-93DE-EF89849FD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684DE-E101-48B9-9659-985121363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46420-1F3A-4D18-995B-BE969491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687-87AF-41F4-B098-10E8A631C1F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FE3E5-DF0A-4807-8264-4E45C4B7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24D3-46C8-4379-8BA0-BB8841F9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F21-111F-4A17-9A56-DDE26905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8283-4DA6-49C2-86F4-E6B22EF1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EC0EA-904A-4F24-8EFD-6902684D9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1C302-A900-48ED-B7A9-DC3D910A4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D5472-B397-427D-9991-2D851747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687-87AF-41F4-B098-10E8A631C1F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8548D-7878-49B4-A45B-6DD0C3DD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12415-4993-4F7B-8192-1DE3D92F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F21-111F-4A17-9A56-DDE26905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4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9C59-7B47-404D-8372-97E59951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D9133-0781-4B16-9E08-6EA7C27BD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0593B-77CB-43EC-B6CE-33DA8CA78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E5B1D-3577-481B-949C-EB2FB940A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1FD3A-6C05-46FB-A81F-4B0F818EC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74CD00-6CF2-4FE7-8145-8E8FCE40A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687-87AF-41F4-B098-10E8A631C1F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5C0A0A-2CC9-4FBC-BDEC-B34BAD5E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F3C91D-C62C-4940-B4B5-1B72AF84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F21-111F-4A17-9A56-DDE26905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0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27D7-2FBC-4AE2-A258-BE6A0483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DF24F-3A2F-4C92-9099-B0C14D9D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687-87AF-41F4-B098-10E8A631C1F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B6BB4-2E6F-4D3C-8DAA-68630C0D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FDCE4-31BE-4B55-9812-B3233000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F21-111F-4A17-9A56-DDE26905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4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203A7-EBE0-41E7-973B-2C11254E2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687-87AF-41F4-B098-10E8A631C1F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BF91B-7B97-4E36-8AB5-0B37CD06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83511-DD26-4CA2-AF54-F80097D9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F21-111F-4A17-9A56-DDE26905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9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A819D-F48F-428E-8FCA-38544B25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BDF2F-870E-4717-A125-1C54E0AC0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FBC25-2217-40F4-8448-498DBE0B0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38CCF-5F37-487E-BD37-C7B39DFC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687-87AF-41F4-B098-10E8A631C1F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138D1-D28E-49E3-A889-297E3521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A7301-8CC6-49E1-B9C4-706DF6FB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F21-111F-4A17-9A56-DDE26905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9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21A0-156E-460D-A189-EFA9A12E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ECA9B-F12A-45DF-B6A6-5E9084E22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F3882-0024-45CE-B50F-2297FC1A3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3D426-5C00-4FCF-863F-114E53F51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687-87AF-41F4-B098-10E8A631C1F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733ED-32B9-4253-8038-D3FDCD83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C9C62-E59E-4587-B61B-D3A2C66F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F21-111F-4A17-9A56-DDE26905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0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AB920-B4F4-4AE4-BCF5-56C78403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4F6C3-FBBB-4638-A294-3BEAC6A61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DE01A-BE3A-4A86-BD90-B0BED331D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B7687-87AF-41F4-B098-10E8A631C1F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18BFE-14B7-44CC-826E-A6C0838B9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1AB9-7F73-458F-AAEC-F9F324E7E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C1F21-111F-4A17-9A56-DDE26905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7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5652-AFEE-4168-B03D-670A996DE8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Bio-medical Image Processing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2863B-911C-4A1E-81AE-1E1452785F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R. Devika Rubi</a:t>
            </a:r>
          </a:p>
        </p:txBody>
      </p:sp>
    </p:spTree>
    <p:extLst>
      <p:ext uri="{BB962C8B-B14F-4D97-AF65-F5344CB8AC3E}">
        <p14:creationId xmlns:p14="http://schemas.microsoft.com/office/powerpoint/2010/main" val="3526119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867D9-88F8-4B1C-B591-837D6FB9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326"/>
            <a:ext cx="10515600" cy="507711"/>
          </a:xfrm>
        </p:spPr>
        <p:txBody>
          <a:bodyPr>
            <a:normAutofit fontScale="90000"/>
          </a:bodyPr>
          <a:lstStyle/>
          <a:p>
            <a:r>
              <a:rPr lang="en-US" dirty="0"/>
              <a:t>Cartesian Coordinates and Polar Coordinates</a:t>
            </a:r>
          </a:p>
        </p:txBody>
      </p:sp>
      <p:pic>
        <p:nvPicPr>
          <p:cNvPr id="2050" name="Picture 2" descr="Image result for r theta and cartesian coordiantes&quot;">
            <a:extLst>
              <a:ext uri="{FF2B5EF4-FFF2-40B4-BE49-F238E27FC236}">
                <a16:creationId xmlns:a16="http://schemas.microsoft.com/office/drawing/2014/main" id="{5CCE639A-6C1F-4809-9790-7BFF5EC8BE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46161"/>
            <a:ext cx="7154237" cy="536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exp(ix)&quot;">
            <a:extLst>
              <a:ext uri="{FF2B5EF4-FFF2-40B4-BE49-F238E27FC236}">
                <a16:creationId xmlns:a16="http://schemas.microsoft.com/office/drawing/2014/main" id="{27EAA2F9-4E31-44AE-A9B3-54F9A2AF6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545" y="1488546"/>
            <a:ext cx="3880908" cy="38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D95E1D-552E-487D-8A66-23657BCC9602}"/>
              </a:ext>
            </a:extLst>
          </p:cNvPr>
          <p:cNvSpPr txBox="1"/>
          <p:nvPr/>
        </p:nvSpPr>
        <p:spPr>
          <a:xfrm>
            <a:off x="8963891" y="99760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Euler’s Formula</a:t>
            </a:r>
          </a:p>
        </p:txBody>
      </p:sp>
    </p:spTree>
    <p:extLst>
      <p:ext uri="{BB962C8B-B14F-4D97-AF65-F5344CB8AC3E}">
        <p14:creationId xmlns:p14="http://schemas.microsoft.com/office/powerpoint/2010/main" val="2482897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F66D-0F1E-48A9-883F-3379F11D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810" y="96836"/>
            <a:ext cx="10515600" cy="58420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DFT for 1-Dimensional</a:t>
            </a:r>
          </a:p>
        </p:txBody>
      </p:sp>
      <p:pic>
        <p:nvPicPr>
          <p:cNvPr id="10" name="Picture 4" descr="Image result for fourier transform in polar coordinates&quot;">
            <a:extLst>
              <a:ext uri="{FF2B5EF4-FFF2-40B4-BE49-F238E27FC236}">
                <a16:creationId xmlns:a16="http://schemas.microsoft.com/office/drawing/2014/main" id="{7D0B7022-770F-4CA9-AE9D-BE21A64A53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99" y="823838"/>
            <a:ext cx="6295256" cy="507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exp(ix)">
            <a:extLst>
              <a:ext uri="{FF2B5EF4-FFF2-40B4-BE49-F238E27FC236}">
                <a16:creationId xmlns:a16="http://schemas.microsoft.com/office/drawing/2014/main" id="{C43E0C2C-F3A0-4B11-AFA8-FC9AFACBB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418" y="1084115"/>
            <a:ext cx="3667992" cy="452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F25C3F-B810-4FAF-9C18-EBE4BA0893D6}"/>
              </a:ext>
            </a:extLst>
          </p:cNvPr>
          <p:cNvSpPr txBox="1"/>
          <p:nvPr/>
        </p:nvSpPr>
        <p:spPr>
          <a:xfrm>
            <a:off x="1052945" y="6165273"/>
            <a:ext cx="206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dft_idft.ipynb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939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41B4-D7E4-41C5-946C-C6406BB3D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3B6729-68BB-4BD9-BDE4-6F6F92E54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24318" y="-2101647"/>
            <a:ext cx="6548284" cy="10987550"/>
          </a:xfrm>
        </p:spPr>
      </p:pic>
    </p:spTree>
    <p:extLst>
      <p:ext uri="{BB962C8B-B14F-4D97-AF65-F5344CB8AC3E}">
        <p14:creationId xmlns:p14="http://schemas.microsoft.com/office/powerpoint/2010/main" val="190767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1F03-374B-49C7-A15B-62144A8F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F0A71B-083B-4B97-9BF7-643912DF4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30797" y="-2219634"/>
            <a:ext cx="6386050" cy="11326763"/>
          </a:xfrm>
        </p:spPr>
      </p:pic>
    </p:spTree>
    <p:extLst>
      <p:ext uri="{BB962C8B-B14F-4D97-AF65-F5344CB8AC3E}">
        <p14:creationId xmlns:p14="http://schemas.microsoft.com/office/powerpoint/2010/main" val="174407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E8C7C-2F58-4A20-88C7-5770DF4C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98872"/>
            <a:ext cx="10515600" cy="673966"/>
          </a:xfrm>
        </p:spPr>
        <p:txBody>
          <a:bodyPr>
            <a:normAutofit fontScale="90000"/>
          </a:bodyPr>
          <a:lstStyle/>
          <a:p>
            <a:r>
              <a:rPr lang="en-US" dirty="0"/>
              <a:t>Discrete Fourier Transform (DFT)</a:t>
            </a:r>
          </a:p>
        </p:txBody>
      </p:sp>
      <p:pic>
        <p:nvPicPr>
          <p:cNvPr id="6148" name="Picture 4" descr="Magnitude Spectrum">
            <a:extLst>
              <a:ext uri="{FF2B5EF4-FFF2-40B4-BE49-F238E27FC236}">
                <a16:creationId xmlns:a16="http://schemas.microsoft.com/office/drawing/2014/main" id="{3C6D8616-0ED2-4945-9555-C2FC476527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264" y="672306"/>
            <a:ext cx="4286250" cy="27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6DFF81-F4D7-475E-81F8-8D89BEFCE5CA}"/>
              </a:ext>
            </a:extLst>
          </p:cNvPr>
          <p:cNvSpPr txBox="1"/>
          <p:nvPr/>
        </p:nvSpPr>
        <p:spPr>
          <a:xfrm>
            <a:off x="2757714" y="3882230"/>
            <a:ext cx="138817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Fourier </a:t>
            </a:r>
          </a:p>
          <a:p>
            <a:r>
              <a:rPr lang="en-US" dirty="0"/>
              <a:t>Transform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2CE1E77-3B5C-46D4-892F-B1FC8FECA4EF}"/>
              </a:ext>
            </a:extLst>
          </p:cNvPr>
          <p:cNvSpPr/>
          <p:nvPr/>
        </p:nvSpPr>
        <p:spPr>
          <a:xfrm>
            <a:off x="4145890" y="4089753"/>
            <a:ext cx="58543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0CDD1C-5354-4615-B161-05D5A6A3D735}"/>
              </a:ext>
            </a:extLst>
          </p:cNvPr>
          <p:cNvSpPr txBox="1"/>
          <p:nvPr/>
        </p:nvSpPr>
        <p:spPr>
          <a:xfrm>
            <a:off x="4708134" y="3902434"/>
            <a:ext cx="188421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Magnitude </a:t>
            </a:r>
          </a:p>
          <a:p>
            <a:r>
              <a:rPr lang="en-US" dirty="0"/>
              <a:t>Spectrum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5A619C2-78EB-4F47-867C-0366F13DB3DB}"/>
              </a:ext>
            </a:extLst>
          </p:cNvPr>
          <p:cNvSpPr/>
          <p:nvPr/>
        </p:nvSpPr>
        <p:spPr>
          <a:xfrm>
            <a:off x="6556173" y="4112230"/>
            <a:ext cx="74501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643407-C817-46D9-90E6-50248C0C08BC}"/>
              </a:ext>
            </a:extLst>
          </p:cNvPr>
          <p:cNvSpPr txBox="1"/>
          <p:nvPr/>
        </p:nvSpPr>
        <p:spPr>
          <a:xfrm>
            <a:off x="7310334" y="3927564"/>
            <a:ext cx="113005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Inverse</a:t>
            </a:r>
          </a:p>
          <a:p>
            <a:r>
              <a:rPr lang="en-US" dirty="0"/>
              <a:t>Transform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26F8A0-73E9-4347-8164-778A733373A1}"/>
              </a:ext>
            </a:extLst>
          </p:cNvPr>
          <p:cNvSpPr txBox="1"/>
          <p:nvPr/>
        </p:nvSpPr>
        <p:spPr>
          <a:xfrm>
            <a:off x="377453" y="3879814"/>
            <a:ext cx="18842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Input Image f(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E789B-AEE5-4F81-B6EF-E126CABD85A5}"/>
              </a:ext>
            </a:extLst>
          </p:cNvPr>
          <p:cNvSpPr txBox="1"/>
          <p:nvPr/>
        </p:nvSpPr>
        <p:spPr>
          <a:xfrm>
            <a:off x="1205345" y="5444836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Magnitude_fft.ipynb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34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EB58-1A15-49EA-B20D-9AEC5351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673" y="157308"/>
            <a:ext cx="10515600" cy="480002"/>
          </a:xfrm>
        </p:spPr>
        <p:txBody>
          <a:bodyPr>
            <a:noAutofit/>
          </a:bodyPr>
          <a:lstStyle/>
          <a:p>
            <a:r>
              <a:rPr lang="en-US" sz="3600" dirty="0"/>
              <a:t>FFT and Polar FFT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F398CF-4EEB-4970-A41C-BD4814DF1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73" y="1063264"/>
            <a:ext cx="4926530" cy="24763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29A205-7AD9-4A09-85A6-BF4DFC1AF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3" y="1068425"/>
            <a:ext cx="5327072" cy="479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53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60C7-8A3B-4DAA-8787-5808D474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0" y="45531"/>
            <a:ext cx="9538855" cy="512618"/>
          </a:xfrm>
        </p:spPr>
        <p:txBody>
          <a:bodyPr>
            <a:normAutofit fontScale="90000"/>
          </a:bodyPr>
          <a:lstStyle/>
          <a:p>
            <a:r>
              <a:rPr lang="en-US" dirty="0"/>
              <a:t>Discrete Fourier Transform (DFT)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4DFDD97-5D16-4B38-8D01-40E9CD083A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67" y="924777"/>
            <a:ext cx="8479278" cy="381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EC957C-E52B-4373-A49B-307CBC188248}"/>
              </a:ext>
            </a:extLst>
          </p:cNvPr>
          <p:cNvSpPr txBox="1"/>
          <p:nvPr/>
        </p:nvSpPr>
        <p:spPr>
          <a:xfrm>
            <a:off x="275729" y="5163781"/>
            <a:ext cx="116405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Where  F(</a:t>
            </a:r>
            <a:r>
              <a:rPr lang="en-US" sz="2200" dirty="0" err="1"/>
              <a:t>u,v</a:t>
            </a:r>
            <a:r>
              <a:rPr lang="en-US" sz="2200" dirty="0"/>
              <a:t>) is the frequency domain image, M,N are maximum intensity values of the input image f(</a:t>
            </a:r>
            <a:r>
              <a:rPr lang="en-US" sz="2200" dirty="0" err="1"/>
              <a:t>m,n</a:t>
            </a:r>
            <a:r>
              <a:rPr lang="en-US" sz="2200" dirty="0"/>
              <a:t>)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A28BFBA-ABA2-4248-A9EE-81D483CD6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819" y="665020"/>
            <a:ext cx="3228110" cy="407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D981A4-5A7C-44EA-96F0-F059C68A50BC}"/>
              </a:ext>
            </a:extLst>
          </p:cNvPr>
          <p:cNvSpPr txBox="1"/>
          <p:nvPr/>
        </p:nvSpPr>
        <p:spPr>
          <a:xfrm>
            <a:off x="429491" y="5989417"/>
            <a:ext cx="206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dft_idft.ipynb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21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34CF-19FF-4F55-9244-37896444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206"/>
            <a:ext cx="10515600" cy="874450"/>
          </a:xfrm>
        </p:spPr>
        <p:txBody>
          <a:bodyPr/>
          <a:lstStyle/>
          <a:p>
            <a:r>
              <a:rPr lang="en-US" dirty="0"/>
              <a:t>Spectrum Image -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DA81B-1E22-4A62-B272-97EA1BF6D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18" y="942110"/>
            <a:ext cx="10841182" cy="523485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659EC0-022F-4786-AB60-D460B0C30624}"/>
              </a:ext>
            </a:extLst>
          </p:cNvPr>
          <p:cNvSpPr/>
          <p:nvPr/>
        </p:nvSpPr>
        <p:spPr>
          <a:xfrm>
            <a:off x="692727" y="3972772"/>
            <a:ext cx="106610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F(0,0) represents average brightness of the input image, which present either in the Top-Left Or Center (By Shift Operator) of the magnitude spectrum image</a:t>
            </a:r>
          </a:p>
          <a:p>
            <a:endParaRPr lang="en-US" sz="2400" dirty="0"/>
          </a:p>
          <a:p>
            <a:r>
              <a:rPr lang="en-US" sz="2400" dirty="0"/>
              <a:t>F(N-1, N-1) represents the highest frequency of the input image in the magnitude spectrum image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237D559-6C34-4C6E-936D-46CD2A2AB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236" y="896115"/>
            <a:ext cx="3311237" cy="262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937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0BC1-8FF0-4209-98D8-7A81A7AC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71" y="207738"/>
            <a:ext cx="10515600" cy="57698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Kernel/Mask/Filter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D118A-25FA-428A-9A06-C175F992F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8" y="914399"/>
            <a:ext cx="11756572" cy="5730875"/>
          </a:xfrm>
        </p:spPr>
        <p:txBody>
          <a:bodyPr>
            <a:normAutofit/>
          </a:bodyPr>
          <a:lstStyle/>
          <a:p>
            <a:r>
              <a:rPr lang="en-US" dirty="0"/>
              <a:t>A lot of times in texts/research papers/books related to image processing, use the terms mask, kernel, and filter interchangeably</a:t>
            </a:r>
          </a:p>
          <a:p>
            <a:pPr marL="0" indent="0">
              <a:buNone/>
            </a:pPr>
            <a:r>
              <a:rPr lang="en-US" dirty="0"/>
              <a:t>	“Is a square matrix of numbers that is used to compute various properties or characteristics in an image”</a:t>
            </a:r>
          </a:p>
          <a:p>
            <a:pPr marL="0" indent="0">
              <a:buNone/>
            </a:pPr>
            <a:r>
              <a:rPr lang="en-US" dirty="0"/>
              <a:t>				Average Kernel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Convolution:</a:t>
            </a:r>
          </a:p>
          <a:p>
            <a:pPr marL="0" indent="0">
              <a:buNone/>
            </a:pPr>
            <a:r>
              <a:rPr lang="en-US" dirty="0"/>
              <a:t>	“Is defined as the sum of the product of the corresponding elements of a kernel matrix to an image matrix” </a:t>
            </a:r>
          </a:p>
        </p:txBody>
      </p:sp>
      <p:pic>
        <p:nvPicPr>
          <p:cNvPr id="2050" name="Picture 2" descr="Image result for average kernel">
            <a:extLst>
              <a:ext uri="{FF2B5EF4-FFF2-40B4-BE49-F238E27FC236}">
                <a16:creationId xmlns:a16="http://schemas.microsoft.com/office/drawing/2014/main" id="{64C7CEF9-FD8C-409F-A953-1CE5FA879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513" y="3080657"/>
            <a:ext cx="2685824" cy="178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964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A28C-F15F-4609-8C28-F50F9640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791"/>
            <a:ext cx="10515600" cy="520246"/>
          </a:xfrm>
        </p:spPr>
        <p:txBody>
          <a:bodyPr>
            <a:normAutofit fontScale="90000"/>
          </a:bodyPr>
          <a:lstStyle/>
          <a:p>
            <a:r>
              <a:rPr lang="en-US" dirty="0"/>
              <a:t>Image Convolution</a:t>
            </a:r>
          </a:p>
        </p:txBody>
      </p:sp>
      <p:pic>
        <p:nvPicPr>
          <p:cNvPr id="3074" name="Picture 2" descr="Image result for image convolution&quot;">
            <a:extLst>
              <a:ext uri="{FF2B5EF4-FFF2-40B4-BE49-F238E27FC236}">
                <a16:creationId xmlns:a16="http://schemas.microsoft.com/office/drawing/2014/main" id="{E1F33A2F-1BD5-43BD-BB19-386F6E17EF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79022"/>
            <a:ext cx="9826170" cy="424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EB221E0-A37C-41DA-9369-51330FD2E96F}"/>
              </a:ext>
            </a:extLst>
          </p:cNvPr>
          <p:cNvSpPr/>
          <p:nvPr/>
        </p:nvSpPr>
        <p:spPr>
          <a:xfrm>
            <a:off x="486228" y="5496880"/>
            <a:ext cx="112195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Output Matrix = Sum of the product of corresponding elements of image matrix with Kernel Matrix </a:t>
            </a:r>
          </a:p>
          <a:p>
            <a:r>
              <a:rPr lang="en-US" sz="2400" dirty="0"/>
              <a:t>-102-103+495-103-98 = 89</a:t>
            </a:r>
          </a:p>
        </p:txBody>
      </p:sp>
    </p:spTree>
    <p:extLst>
      <p:ext uri="{BB962C8B-B14F-4D97-AF65-F5344CB8AC3E}">
        <p14:creationId xmlns:p14="http://schemas.microsoft.com/office/powerpoint/2010/main" val="33612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808A-8486-41C4-B2F4-15E47CFE1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308"/>
            <a:ext cx="10515600" cy="523729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Image - Basic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7652A-1AEA-4666-8042-E77586A32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345"/>
            <a:ext cx="10515600" cy="4971618"/>
          </a:xfrm>
        </p:spPr>
        <p:txBody>
          <a:bodyPr/>
          <a:lstStyle/>
          <a:p>
            <a:r>
              <a:rPr lang="en-US" dirty="0"/>
              <a:t>PIL Image – Read Image, Gray conversion, Binary, Display</a:t>
            </a:r>
          </a:p>
          <a:p>
            <a:r>
              <a:rPr lang="en-US" dirty="0" err="1"/>
              <a:t>Numpy</a:t>
            </a:r>
            <a:r>
              <a:rPr lang="en-US" dirty="0"/>
              <a:t> – Image to array Conversion, Shape, Ravel</a:t>
            </a:r>
          </a:p>
          <a:p>
            <a:r>
              <a:rPr lang="en-US" dirty="0"/>
              <a:t>Histogram – </a:t>
            </a:r>
            <a:r>
              <a:rPr lang="en-US" dirty="0" err="1"/>
              <a:t>Matplot</a:t>
            </a:r>
            <a:r>
              <a:rPr lang="en-US" dirty="0"/>
              <a:t>, CV2 – Gray and RGB </a:t>
            </a:r>
            <a:r>
              <a:rPr lang="en-US" dirty="0" err="1"/>
              <a:t>channelwise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Histogram_images.ipynb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1083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A8F3-0862-44F9-852E-FF491637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91" y="187181"/>
            <a:ext cx="10515600" cy="463984"/>
          </a:xfrm>
        </p:spPr>
        <p:txBody>
          <a:bodyPr>
            <a:noAutofit/>
          </a:bodyPr>
          <a:lstStyle/>
          <a:p>
            <a:r>
              <a:rPr lang="en-US" sz="3600" dirty="0"/>
              <a:t>Spatial </a:t>
            </a:r>
            <a:r>
              <a:rPr lang="en-US" sz="3600" dirty="0" err="1"/>
              <a:t>Kernal</a:t>
            </a:r>
            <a:r>
              <a:rPr lang="en-US" sz="3600" dirty="0"/>
              <a:t> vs Frequency </a:t>
            </a:r>
            <a:r>
              <a:rPr lang="en-US" sz="3600" dirty="0" err="1"/>
              <a:t>Kernal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CA516-0680-4E08-BC91-18763015D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92" y="831272"/>
            <a:ext cx="11201400" cy="583954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Fourier Transform converts spatial image data into a frequency representation</a:t>
            </a:r>
          </a:p>
          <a:p>
            <a:r>
              <a:rPr lang="en-US" dirty="0"/>
              <a:t>Both representations contain equivalent information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Spatial Domain </a:t>
            </a:r>
            <a:r>
              <a:rPr lang="en-US" dirty="0"/>
              <a:t>					</a:t>
            </a:r>
            <a:r>
              <a:rPr lang="en-US" b="1" dirty="0">
                <a:solidFill>
                  <a:srgbClr val="0070C0"/>
                </a:solidFill>
              </a:rPr>
              <a:t>Frequency Domain</a:t>
            </a:r>
          </a:p>
          <a:p>
            <a:pPr marL="0" indent="0">
              <a:buNone/>
            </a:pPr>
            <a:r>
              <a:rPr lang="en-US" dirty="0"/>
              <a:t>      Intuitive Representation	  	    		Non-intuitive representation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Designing filters can be hard                     		Designing filters often easier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Filtering with large kernels may result    		Filtering with large kernels can</a:t>
            </a:r>
          </a:p>
          <a:p>
            <a:pPr marL="0" indent="0">
              <a:buNone/>
            </a:pPr>
            <a:r>
              <a:rPr lang="en-US" dirty="0"/>
              <a:t>      in long processing times                            		be performed very quickly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Kernels applied directly to spatial data     		Image and Kernel must first be</a:t>
            </a:r>
          </a:p>
          <a:p>
            <a:pPr marL="0" indent="0">
              <a:buNone/>
            </a:pPr>
            <a:r>
              <a:rPr lang="en-US" dirty="0"/>
              <a:t>							converted to frequency domain</a:t>
            </a:r>
          </a:p>
          <a:p>
            <a:pPr marL="0" indent="0">
              <a:buNone/>
            </a:pPr>
            <a:r>
              <a:rPr lang="en-US" dirty="0"/>
              <a:t>							modified, then reconverted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2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41D1-8B8F-4B45-8A8F-A8712AD19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655" y="90199"/>
            <a:ext cx="10425545" cy="5748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Image Enhancement through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71EF2-B1AB-41E2-BF5F-051FFC1B0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65019"/>
            <a:ext cx="11360727" cy="5860472"/>
          </a:xfrm>
        </p:spPr>
        <p:txBody>
          <a:bodyPr/>
          <a:lstStyle/>
          <a:p>
            <a:r>
              <a:rPr lang="en-US" dirty="0"/>
              <a:t>Fourier transform is computed of both original image and suitable filter function</a:t>
            </a:r>
          </a:p>
          <a:p>
            <a:r>
              <a:rPr lang="en-US" dirty="0"/>
              <a:t>Then, a convolution is applied between the two , the inverse Fourier transform gives an enhanced 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33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5767-C8DD-4761-8FF6-1A6F59D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514" y="117248"/>
            <a:ext cx="10515600" cy="563789"/>
          </a:xfrm>
        </p:spPr>
        <p:txBody>
          <a:bodyPr>
            <a:normAutofit fontScale="90000"/>
          </a:bodyPr>
          <a:lstStyle/>
          <a:p>
            <a:r>
              <a:rPr lang="en-US" dirty="0"/>
              <a:t>Contrast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699B1-4152-4894-869C-15F0D86C3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486" y="681037"/>
            <a:ext cx="10860314" cy="5495926"/>
          </a:xfrm>
        </p:spPr>
        <p:txBody>
          <a:bodyPr/>
          <a:lstStyle/>
          <a:p>
            <a:r>
              <a:rPr lang="en-US" dirty="0"/>
              <a:t>Used to improve contrast of an image </a:t>
            </a:r>
          </a:p>
          <a:p>
            <a:r>
              <a:rPr lang="en-US" dirty="0"/>
              <a:t>Features or details which are </a:t>
            </a:r>
            <a:r>
              <a:rPr lang="en-US" u="sng" dirty="0"/>
              <a:t>not clear in original image </a:t>
            </a:r>
            <a:r>
              <a:rPr lang="en-US" dirty="0"/>
              <a:t>are now clear in the contrast-enhanced image</a:t>
            </a:r>
          </a:p>
          <a:p>
            <a:r>
              <a:rPr lang="en-US" dirty="0"/>
              <a:t>The transformation is </a:t>
            </a:r>
          </a:p>
          <a:p>
            <a:pPr lvl="1"/>
            <a:r>
              <a:rPr lang="en-US" dirty="0"/>
              <a:t>s = p * (r ^ y), where p = 1, y = 0.1, 0.9, 5, 10</a:t>
            </a:r>
          </a:p>
          <a:p>
            <a:r>
              <a:rPr lang="en-US" dirty="0"/>
              <a:t>Performance is improved by identifying lower and upper bounds of the enhanced transformation of the gray input image </a:t>
            </a:r>
          </a:p>
          <a:p>
            <a:r>
              <a:rPr lang="en-US" dirty="0"/>
              <a:t>The expression for improved contrast enhancement is</a:t>
            </a:r>
          </a:p>
          <a:p>
            <a:pPr lvl="2"/>
            <a:r>
              <a:rPr lang="en-US" dirty="0"/>
              <a:t>s1 = (s – c) * [ (b – a) /(d – c) ]</a:t>
            </a:r>
          </a:p>
          <a:p>
            <a:pPr lvl="2"/>
            <a:r>
              <a:rPr lang="en-US" dirty="0"/>
              <a:t>Where s1 is output image, s is the enhanced image,  a, b are the lower and upper bounds of gray scale values, c and d are the lower and upper bounds of the enhanced image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45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8C8B-B467-4F24-A5FA-21AC7D77D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507886"/>
            <a:ext cx="10515600" cy="621846"/>
          </a:xfrm>
        </p:spPr>
        <p:txBody>
          <a:bodyPr>
            <a:normAutofit fontScale="90000"/>
          </a:bodyPr>
          <a:lstStyle/>
          <a:p>
            <a:r>
              <a:rPr lang="en-US" dirty="0"/>
              <a:t>Contrast Enhancement 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31852-0B3F-43C6-8A87-79330C951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2" y="1129732"/>
            <a:ext cx="10515600" cy="518999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It observes the relationship between the gray values of original value and the enhanced image</a:t>
            </a:r>
          </a:p>
          <a:p>
            <a:r>
              <a:rPr lang="en-US" dirty="0"/>
              <a:t>Narrow range of dark input values into wider range of output values</a:t>
            </a:r>
          </a:p>
          <a:p>
            <a:r>
              <a:rPr lang="en-US" dirty="0" err="1"/>
              <a:t>Contrast_enhancement.ipynb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6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C6CE-A7BE-4815-A3C5-AE4CC2876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09" y="157308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dirty="0"/>
              <a:t>Image as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51BB1-BA13-4483-A1EC-AE5ADDC3A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09" y="789710"/>
            <a:ext cx="10792691" cy="5387253"/>
          </a:xfrm>
        </p:spPr>
        <p:txBody>
          <a:bodyPr/>
          <a:lstStyle/>
          <a:p>
            <a:r>
              <a:rPr lang="en-US" dirty="0"/>
              <a:t>According to the IEEE Transactions on Signal Processing, a signal can be audio, video, speech, </a:t>
            </a:r>
            <a:r>
              <a:rPr lang="en-US" u="sng" dirty="0"/>
              <a:t>image</a:t>
            </a:r>
            <a:r>
              <a:rPr lang="en-US" dirty="0"/>
              <a:t>, sonar and radar-related and so on</a:t>
            </a:r>
          </a:p>
          <a:p>
            <a:r>
              <a:rPr lang="en-US" dirty="0"/>
              <a:t>Any imaging device will allow light onto to its sensor</a:t>
            </a:r>
          </a:p>
          <a:p>
            <a:r>
              <a:rPr lang="en-US" dirty="0"/>
              <a:t>Light is a wave, which has a frequency, wavelength,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Different wavelengths/frequencies (</a:t>
            </a:r>
            <a:r>
              <a:rPr lang="en-US" u="sng" dirty="0"/>
              <a:t>Frequency Domain</a:t>
            </a:r>
            <a:r>
              <a:rPr lang="en-US" dirty="0"/>
              <a:t>) correspond to different colors which is an analog signal</a:t>
            </a:r>
          </a:p>
          <a:p>
            <a:r>
              <a:rPr lang="en-US" dirty="0"/>
              <a:t>When sensor detects "signal" it converts it into a digital equivalent by sampling and quantizing, i.e. detects it as a set of RGB values (</a:t>
            </a:r>
            <a:r>
              <a:rPr lang="en-US" u="sng" dirty="0"/>
              <a:t>Spatial domain</a:t>
            </a:r>
            <a:r>
              <a:rPr lang="en-US" dirty="0"/>
              <a:t>)</a:t>
            </a:r>
          </a:p>
          <a:p>
            <a:r>
              <a:rPr lang="en-US" dirty="0"/>
              <a:t>So an image is nothing more than a digital representation of light which is a wave with the context in which it's called a signal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6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5681-E9CA-44A0-AEF4-B117B4ED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9"/>
            <a:ext cx="10515600" cy="694418"/>
          </a:xfrm>
        </p:spPr>
        <p:txBody>
          <a:bodyPr>
            <a:normAutofit fontScale="90000"/>
          </a:bodyPr>
          <a:lstStyle/>
          <a:p>
            <a:r>
              <a:rPr lang="en-US" dirty="0"/>
              <a:t>Frequency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DD95C-B2A4-4C31-B951-1148AB04B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71" y="798287"/>
            <a:ext cx="11078029" cy="5378676"/>
          </a:xfrm>
        </p:spPr>
        <p:txBody>
          <a:bodyPr/>
          <a:lstStyle/>
          <a:p>
            <a:r>
              <a:rPr lang="en-US" b="1" dirty="0"/>
              <a:t>Frequency domain</a:t>
            </a:r>
            <a:r>
              <a:rPr lang="en-US" dirty="0"/>
              <a:t> analysis is used to indicate how signal energy can be distributed in a range of </a:t>
            </a:r>
            <a:r>
              <a:rPr lang="en-US" b="1" dirty="0"/>
              <a:t>frequency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83E5C6A-F476-4912-8009-145B6A2F5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72" y="1704523"/>
            <a:ext cx="10938164" cy="447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4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6DDFD-02C4-48F7-962A-6DBA64AD5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82" y="157018"/>
            <a:ext cx="10515600" cy="674256"/>
          </a:xfrm>
        </p:spPr>
        <p:txBody>
          <a:bodyPr>
            <a:normAutofit/>
          </a:bodyPr>
          <a:lstStyle/>
          <a:p>
            <a:r>
              <a:rPr lang="en-US" sz="3600" dirty="0"/>
              <a:t>Spatial Domain vs Frequency Domain</a:t>
            </a:r>
          </a:p>
        </p:txBody>
      </p:sp>
      <p:pic>
        <p:nvPicPr>
          <p:cNvPr id="4" name="Picture 2" descr="Image result for discrete fourier transform&quot;">
            <a:extLst>
              <a:ext uri="{FF2B5EF4-FFF2-40B4-BE49-F238E27FC236}">
                <a16:creationId xmlns:a16="http://schemas.microsoft.com/office/drawing/2014/main" id="{F741680D-83DD-47F9-B855-B660F25CD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8" y="734291"/>
            <a:ext cx="5756564" cy="514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magnitude and phase&quot;">
            <a:extLst>
              <a:ext uri="{FF2B5EF4-FFF2-40B4-BE49-F238E27FC236}">
                <a16:creationId xmlns:a16="http://schemas.microsoft.com/office/drawing/2014/main" id="{8EE17C75-1C33-462C-9333-5F943BDF96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65" y="831274"/>
            <a:ext cx="4538736" cy="504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3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DDAB-38C2-4AF4-8C4E-6B8185E49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83" y="198870"/>
            <a:ext cx="10515600" cy="590839"/>
          </a:xfrm>
        </p:spPr>
        <p:txBody>
          <a:bodyPr>
            <a:normAutofit fontScale="90000"/>
          </a:bodyPr>
          <a:lstStyle/>
          <a:p>
            <a:r>
              <a:rPr lang="en-US" dirty="0"/>
              <a:t>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E9CA1-B90E-46BC-B1CE-9D4C51B97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44" y="886691"/>
            <a:ext cx="11409219" cy="5181600"/>
          </a:xfrm>
        </p:spPr>
        <p:txBody>
          <a:bodyPr>
            <a:normAutofit/>
          </a:bodyPr>
          <a:lstStyle/>
          <a:p>
            <a:r>
              <a:rPr lang="en-US" dirty="0"/>
              <a:t>Switch between the spatial and</a:t>
            </a:r>
            <a:r>
              <a:rPr lang="en-US" b="1" dirty="0"/>
              <a:t> </a:t>
            </a:r>
            <a:r>
              <a:rPr lang="en-US" dirty="0"/>
              <a:t>Fourier (</a:t>
            </a:r>
            <a:r>
              <a:rPr lang="en-US" dirty="0" err="1"/>
              <a:t>i.e</a:t>
            </a:r>
            <a:r>
              <a:rPr lang="en-US" dirty="0"/>
              <a:t> frequency</a:t>
            </a:r>
            <a:r>
              <a:rPr lang="en-US" b="1" dirty="0"/>
              <a:t>) </a:t>
            </a:r>
            <a:r>
              <a:rPr lang="en-US" dirty="0"/>
              <a:t>domain</a:t>
            </a:r>
          </a:p>
          <a:p>
            <a:r>
              <a:rPr lang="en-US" dirty="0"/>
              <a:t>Used to </a:t>
            </a:r>
            <a:r>
              <a:rPr lang="en-US" u="sng" dirty="0"/>
              <a:t>decompose an image into its sine (imaginary) and cosine (real) components i.e. an array of complex numbers</a:t>
            </a:r>
          </a:p>
          <a:p>
            <a:r>
              <a:rPr lang="en-US" dirty="0"/>
              <a:t>The output of the transformation represents the image in the Fourier or frequency domain, while the input image is the spatial domain equivalent (Forward FFT), and vice versa (Inverse FFT)</a:t>
            </a:r>
          </a:p>
          <a:p>
            <a:r>
              <a:rPr lang="en-US" dirty="0"/>
              <a:t>The Fourier Transform is used in a wide range of applications, such as image analysis, image filtering, image reconstruction and image compression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1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DDAB-38C2-4AF4-8C4E-6B8185E49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83" y="198870"/>
            <a:ext cx="10515600" cy="590839"/>
          </a:xfrm>
        </p:spPr>
        <p:txBody>
          <a:bodyPr>
            <a:normAutofit fontScale="90000"/>
          </a:bodyPr>
          <a:lstStyle/>
          <a:p>
            <a:r>
              <a:rPr lang="en-US" dirty="0"/>
              <a:t>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E9CA1-B90E-46BC-B1CE-9D4C51B97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44" y="886691"/>
            <a:ext cx="11409219" cy="5181600"/>
          </a:xfrm>
        </p:spPr>
        <p:txBody>
          <a:bodyPr>
            <a:normAutofit/>
          </a:bodyPr>
          <a:lstStyle/>
          <a:p>
            <a:r>
              <a:rPr lang="en-US" dirty="0"/>
              <a:t>The Fourier Transform produces a complex number valued output image which can be displayed with two images, either with the real and imaginary part or with magnitude and phase</a:t>
            </a:r>
          </a:p>
          <a:p>
            <a:endParaRPr lang="en-US" dirty="0"/>
          </a:p>
        </p:txBody>
      </p:sp>
      <p:pic>
        <p:nvPicPr>
          <p:cNvPr id="8" name="Picture 7" descr="Image result for exp(ix)">
            <a:extLst>
              <a:ext uri="{FF2B5EF4-FFF2-40B4-BE49-F238E27FC236}">
                <a16:creationId xmlns:a16="http://schemas.microsoft.com/office/drawing/2014/main" id="{98447A35-2C40-4777-B667-091AF0989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542" y="2417615"/>
            <a:ext cx="3756657" cy="355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magnitude and phase&quot;">
            <a:extLst>
              <a:ext uri="{FF2B5EF4-FFF2-40B4-BE49-F238E27FC236}">
                <a16:creationId xmlns:a16="http://schemas.microsoft.com/office/drawing/2014/main" id="{AC062F96-AB63-49D5-97DC-5DD7B2900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652" y="1966426"/>
            <a:ext cx="4894804" cy="46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5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</TotalTime>
  <Words>905</Words>
  <Application>Microsoft Office PowerPoint</Application>
  <PresentationFormat>Widescreen</PresentationFormat>
  <Paragraphs>90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Bio-medical Image Processing </vt:lpstr>
      <vt:lpstr>Python Image - Basic functionalities</vt:lpstr>
      <vt:lpstr>Contrast Enhancement</vt:lpstr>
      <vt:lpstr>Contrast Enhancement ….</vt:lpstr>
      <vt:lpstr>Image as Signal</vt:lpstr>
      <vt:lpstr>Frequency Domain</vt:lpstr>
      <vt:lpstr>Spatial Domain vs Frequency Domain</vt:lpstr>
      <vt:lpstr>Fourier Transform</vt:lpstr>
      <vt:lpstr>Fourier Transform</vt:lpstr>
      <vt:lpstr>Cartesian Coordinates and Polar Coordinates</vt:lpstr>
      <vt:lpstr>DFT for 1-Dimensional</vt:lpstr>
      <vt:lpstr>PowerPoint Presentation</vt:lpstr>
      <vt:lpstr>PowerPoint Presentation</vt:lpstr>
      <vt:lpstr>Discrete Fourier Transform (DFT)</vt:lpstr>
      <vt:lpstr>FFT and Polar FFT</vt:lpstr>
      <vt:lpstr>Discrete Fourier Transform (DFT)</vt:lpstr>
      <vt:lpstr>Spectrum Image - Inference</vt:lpstr>
      <vt:lpstr>Kernel/Mask/Filter</vt:lpstr>
      <vt:lpstr>Image Convolution</vt:lpstr>
      <vt:lpstr>Spatial Kernal vs Frequency Kernal</vt:lpstr>
      <vt:lpstr>Image Enhancement through Fourier Transform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Rajasekaran Subramanian</dc:creator>
  <cp:lastModifiedBy>Rajasekaran Subramanian</cp:lastModifiedBy>
  <cp:revision>212</cp:revision>
  <dcterms:created xsi:type="dcterms:W3CDTF">2019-12-02T14:23:14Z</dcterms:created>
  <dcterms:modified xsi:type="dcterms:W3CDTF">2019-12-17T08:54:01Z</dcterms:modified>
</cp:coreProperties>
</file>