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4" r:id="rId2"/>
    <p:sldId id="335" r:id="rId3"/>
    <p:sldId id="339" r:id="rId4"/>
    <p:sldId id="338" r:id="rId5"/>
    <p:sldId id="340" r:id="rId6"/>
    <p:sldId id="341" r:id="rId7"/>
    <p:sldId id="365" r:id="rId8"/>
    <p:sldId id="366" r:id="rId9"/>
    <p:sldId id="342" r:id="rId10"/>
    <p:sldId id="354" r:id="rId11"/>
    <p:sldId id="343" r:id="rId12"/>
    <p:sldId id="367" r:id="rId13"/>
    <p:sldId id="344" r:id="rId14"/>
    <p:sldId id="345" r:id="rId15"/>
    <p:sldId id="368" r:id="rId16"/>
    <p:sldId id="369" r:id="rId17"/>
    <p:sldId id="346" r:id="rId18"/>
    <p:sldId id="347" r:id="rId19"/>
    <p:sldId id="370" r:id="rId20"/>
    <p:sldId id="349" r:id="rId21"/>
    <p:sldId id="350" r:id="rId22"/>
    <p:sldId id="372" r:id="rId23"/>
    <p:sldId id="371" r:id="rId24"/>
    <p:sldId id="355" r:id="rId25"/>
    <p:sldId id="351" r:id="rId26"/>
    <p:sldId id="373" r:id="rId27"/>
    <p:sldId id="356" r:id="rId28"/>
    <p:sldId id="348" r:id="rId29"/>
    <p:sldId id="374" r:id="rId30"/>
    <p:sldId id="360" r:id="rId31"/>
    <p:sldId id="361" r:id="rId32"/>
    <p:sldId id="352" r:id="rId33"/>
    <p:sldId id="363" r:id="rId34"/>
    <p:sldId id="364" r:id="rId35"/>
    <p:sldId id="362" r:id="rId36"/>
    <p:sldId id="357" r:id="rId37"/>
    <p:sldId id="35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C2B3-83D3-4D52-B7E2-A6D729FD10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FD0BA8-3A2A-4A0B-AE1A-9FD8C9A3BB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227228-089C-474B-AC4B-75BABF33FEE0}"/>
              </a:ext>
            </a:extLst>
          </p:cNvPr>
          <p:cNvSpPr>
            <a:spLocks noGrp="1"/>
          </p:cNvSpPr>
          <p:nvPr>
            <p:ph type="dt" sz="half" idx="10"/>
          </p:nvPr>
        </p:nvSpPr>
        <p:spPr/>
        <p:txBody>
          <a:bodyPr/>
          <a:lstStyle/>
          <a:p>
            <a:fld id="{D93CB2F0-A49F-4B32-969E-1344CDDC0414}" type="datetimeFigureOut">
              <a:rPr lang="en-US" smtClean="0"/>
              <a:t>2/3/2020</a:t>
            </a:fld>
            <a:endParaRPr lang="en-US"/>
          </a:p>
        </p:txBody>
      </p:sp>
      <p:sp>
        <p:nvSpPr>
          <p:cNvPr id="5" name="Footer Placeholder 4">
            <a:extLst>
              <a:ext uri="{FF2B5EF4-FFF2-40B4-BE49-F238E27FC236}">
                <a16:creationId xmlns:a16="http://schemas.microsoft.com/office/drawing/2014/main" id="{0294332A-65DB-46B5-81A1-CDCC6DCF5B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0E08F-C7EA-4829-9E9C-880EA23B33C7}"/>
              </a:ext>
            </a:extLst>
          </p:cNvPr>
          <p:cNvSpPr>
            <a:spLocks noGrp="1"/>
          </p:cNvSpPr>
          <p:nvPr>
            <p:ph type="sldNum" sz="quarter" idx="12"/>
          </p:nvPr>
        </p:nvSpPr>
        <p:spPr/>
        <p:txBody>
          <a:bodyPr/>
          <a:lstStyle/>
          <a:p>
            <a:fld id="{28193B0D-9A07-4BD6-900E-26FC235B6220}" type="slidenum">
              <a:rPr lang="en-US" smtClean="0"/>
              <a:t>‹#›</a:t>
            </a:fld>
            <a:endParaRPr lang="en-US"/>
          </a:p>
        </p:txBody>
      </p:sp>
    </p:spTree>
    <p:extLst>
      <p:ext uri="{BB962C8B-B14F-4D97-AF65-F5344CB8AC3E}">
        <p14:creationId xmlns:p14="http://schemas.microsoft.com/office/powerpoint/2010/main" val="254831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6746-1948-4CA4-9706-E8668A7BE5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912169-F23D-4FFF-81CA-EBA58EC4D0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04EE6-E7DA-4677-B595-98ADD32C06D1}"/>
              </a:ext>
            </a:extLst>
          </p:cNvPr>
          <p:cNvSpPr>
            <a:spLocks noGrp="1"/>
          </p:cNvSpPr>
          <p:nvPr>
            <p:ph type="dt" sz="half" idx="10"/>
          </p:nvPr>
        </p:nvSpPr>
        <p:spPr/>
        <p:txBody>
          <a:bodyPr/>
          <a:lstStyle/>
          <a:p>
            <a:fld id="{D93CB2F0-A49F-4B32-969E-1344CDDC0414}" type="datetimeFigureOut">
              <a:rPr lang="en-US" smtClean="0"/>
              <a:t>2/3/2020</a:t>
            </a:fld>
            <a:endParaRPr lang="en-US"/>
          </a:p>
        </p:txBody>
      </p:sp>
      <p:sp>
        <p:nvSpPr>
          <p:cNvPr id="5" name="Footer Placeholder 4">
            <a:extLst>
              <a:ext uri="{FF2B5EF4-FFF2-40B4-BE49-F238E27FC236}">
                <a16:creationId xmlns:a16="http://schemas.microsoft.com/office/drawing/2014/main" id="{722FFF52-D30A-45DD-8AB2-C0210DB97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1AB37-7077-45BE-9374-5093017B1EC6}"/>
              </a:ext>
            </a:extLst>
          </p:cNvPr>
          <p:cNvSpPr>
            <a:spLocks noGrp="1"/>
          </p:cNvSpPr>
          <p:nvPr>
            <p:ph type="sldNum" sz="quarter" idx="12"/>
          </p:nvPr>
        </p:nvSpPr>
        <p:spPr/>
        <p:txBody>
          <a:bodyPr/>
          <a:lstStyle/>
          <a:p>
            <a:fld id="{28193B0D-9A07-4BD6-900E-26FC235B6220}" type="slidenum">
              <a:rPr lang="en-US" smtClean="0"/>
              <a:t>‹#›</a:t>
            </a:fld>
            <a:endParaRPr lang="en-US"/>
          </a:p>
        </p:txBody>
      </p:sp>
    </p:spTree>
    <p:extLst>
      <p:ext uri="{BB962C8B-B14F-4D97-AF65-F5344CB8AC3E}">
        <p14:creationId xmlns:p14="http://schemas.microsoft.com/office/powerpoint/2010/main" val="2436618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98F9B8-B2EF-4F2C-95C6-9161EF24A7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AE48F5-9339-4776-B21E-CE1A97B84B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165D0-EF29-4963-9611-0F44401A9184}"/>
              </a:ext>
            </a:extLst>
          </p:cNvPr>
          <p:cNvSpPr>
            <a:spLocks noGrp="1"/>
          </p:cNvSpPr>
          <p:nvPr>
            <p:ph type="dt" sz="half" idx="10"/>
          </p:nvPr>
        </p:nvSpPr>
        <p:spPr/>
        <p:txBody>
          <a:bodyPr/>
          <a:lstStyle/>
          <a:p>
            <a:fld id="{D93CB2F0-A49F-4B32-969E-1344CDDC0414}" type="datetimeFigureOut">
              <a:rPr lang="en-US" smtClean="0"/>
              <a:t>2/3/2020</a:t>
            </a:fld>
            <a:endParaRPr lang="en-US"/>
          </a:p>
        </p:txBody>
      </p:sp>
      <p:sp>
        <p:nvSpPr>
          <p:cNvPr id="5" name="Footer Placeholder 4">
            <a:extLst>
              <a:ext uri="{FF2B5EF4-FFF2-40B4-BE49-F238E27FC236}">
                <a16:creationId xmlns:a16="http://schemas.microsoft.com/office/drawing/2014/main" id="{437BA2D0-C51B-406F-AA68-27B3A8E5C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ECE15-6EA0-45A8-9A9D-A48D6237C64E}"/>
              </a:ext>
            </a:extLst>
          </p:cNvPr>
          <p:cNvSpPr>
            <a:spLocks noGrp="1"/>
          </p:cNvSpPr>
          <p:nvPr>
            <p:ph type="sldNum" sz="quarter" idx="12"/>
          </p:nvPr>
        </p:nvSpPr>
        <p:spPr/>
        <p:txBody>
          <a:bodyPr/>
          <a:lstStyle/>
          <a:p>
            <a:fld id="{28193B0D-9A07-4BD6-900E-26FC235B6220}" type="slidenum">
              <a:rPr lang="en-US" smtClean="0"/>
              <a:t>‹#›</a:t>
            </a:fld>
            <a:endParaRPr lang="en-US"/>
          </a:p>
        </p:txBody>
      </p:sp>
    </p:spTree>
    <p:extLst>
      <p:ext uri="{BB962C8B-B14F-4D97-AF65-F5344CB8AC3E}">
        <p14:creationId xmlns:p14="http://schemas.microsoft.com/office/powerpoint/2010/main" val="169416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54E81-9BDE-4CD6-A80A-09AEA7C53B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1C08F3-DDE6-4821-A906-EE75D263C4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4A422-B5EF-459F-AD41-F414CBF6FD3D}"/>
              </a:ext>
            </a:extLst>
          </p:cNvPr>
          <p:cNvSpPr>
            <a:spLocks noGrp="1"/>
          </p:cNvSpPr>
          <p:nvPr>
            <p:ph type="dt" sz="half" idx="10"/>
          </p:nvPr>
        </p:nvSpPr>
        <p:spPr/>
        <p:txBody>
          <a:bodyPr/>
          <a:lstStyle/>
          <a:p>
            <a:fld id="{D93CB2F0-A49F-4B32-969E-1344CDDC0414}" type="datetimeFigureOut">
              <a:rPr lang="en-US" smtClean="0"/>
              <a:t>2/3/2020</a:t>
            </a:fld>
            <a:endParaRPr lang="en-US"/>
          </a:p>
        </p:txBody>
      </p:sp>
      <p:sp>
        <p:nvSpPr>
          <p:cNvPr id="5" name="Footer Placeholder 4">
            <a:extLst>
              <a:ext uri="{FF2B5EF4-FFF2-40B4-BE49-F238E27FC236}">
                <a16:creationId xmlns:a16="http://schemas.microsoft.com/office/drawing/2014/main" id="{DEED86E3-6B66-4389-92AC-8E10A9903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63B65-E184-4E2D-B472-4C239657FAA0}"/>
              </a:ext>
            </a:extLst>
          </p:cNvPr>
          <p:cNvSpPr>
            <a:spLocks noGrp="1"/>
          </p:cNvSpPr>
          <p:nvPr>
            <p:ph type="sldNum" sz="quarter" idx="12"/>
          </p:nvPr>
        </p:nvSpPr>
        <p:spPr/>
        <p:txBody>
          <a:bodyPr/>
          <a:lstStyle/>
          <a:p>
            <a:fld id="{28193B0D-9A07-4BD6-900E-26FC235B6220}" type="slidenum">
              <a:rPr lang="en-US" smtClean="0"/>
              <a:t>‹#›</a:t>
            </a:fld>
            <a:endParaRPr lang="en-US"/>
          </a:p>
        </p:txBody>
      </p:sp>
    </p:spTree>
    <p:extLst>
      <p:ext uri="{BB962C8B-B14F-4D97-AF65-F5344CB8AC3E}">
        <p14:creationId xmlns:p14="http://schemas.microsoft.com/office/powerpoint/2010/main" val="3775339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1862-FF29-4DF7-B4B7-D720B60621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0A6A1F-966A-43CC-9553-08CF69B5C1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54EBE1-5651-4431-AFED-6C0AB5B7F1E4}"/>
              </a:ext>
            </a:extLst>
          </p:cNvPr>
          <p:cNvSpPr>
            <a:spLocks noGrp="1"/>
          </p:cNvSpPr>
          <p:nvPr>
            <p:ph type="dt" sz="half" idx="10"/>
          </p:nvPr>
        </p:nvSpPr>
        <p:spPr/>
        <p:txBody>
          <a:bodyPr/>
          <a:lstStyle/>
          <a:p>
            <a:fld id="{D93CB2F0-A49F-4B32-969E-1344CDDC0414}" type="datetimeFigureOut">
              <a:rPr lang="en-US" smtClean="0"/>
              <a:t>2/3/2020</a:t>
            </a:fld>
            <a:endParaRPr lang="en-US"/>
          </a:p>
        </p:txBody>
      </p:sp>
      <p:sp>
        <p:nvSpPr>
          <p:cNvPr id="5" name="Footer Placeholder 4">
            <a:extLst>
              <a:ext uri="{FF2B5EF4-FFF2-40B4-BE49-F238E27FC236}">
                <a16:creationId xmlns:a16="http://schemas.microsoft.com/office/drawing/2014/main" id="{0CC0CD4D-7FDC-4ED8-8B04-9346457C8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24A81-B7D4-4A47-8FB9-2FF8B49FA1FD}"/>
              </a:ext>
            </a:extLst>
          </p:cNvPr>
          <p:cNvSpPr>
            <a:spLocks noGrp="1"/>
          </p:cNvSpPr>
          <p:nvPr>
            <p:ph type="sldNum" sz="quarter" idx="12"/>
          </p:nvPr>
        </p:nvSpPr>
        <p:spPr/>
        <p:txBody>
          <a:bodyPr/>
          <a:lstStyle/>
          <a:p>
            <a:fld id="{28193B0D-9A07-4BD6-900E-26FC235B6220}" type="slidenum">
              <a:rPr lang="en-US" smtClean="0"/>
              <a:t>‹#›</a:t>
            </a:fld>
            <a:endParaRPr lang="en-US"/>
          </a:p>
        </p:txBody>
      </p:sp>
    </p:spTree>
    <p:extLst>
      <p:ext uri="{BB962C8B-B14F-4D97-AF65-F5344CB8AC3E}">
        <p14:creationId xmlns:p14="http://schemas.microsoft.com/office/powerpoint/2010/main" val="149940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479C-B18C-4702-8165-789B201E3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09DE6-200F-447E-8C56-916068E92A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7D8FDE-BCC9-4DB1-A2C4-C3109EC7E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5F8512-E1D6-4C99-BA81-C91C3BDE9A72}"/>
              </a:ext>
            </a:extLst>
          </p:cNvPr>
          <p:cNvSpPr>
            <a:spLocks noGrp="1"/>
          </p:cNvSpPr>
          <p:nvPr>
            <p:ph type="dt" sz="half" idx="10"/>
          </p:nvPr>
        </p:nvSpPr>
        <p:spPr/>
        <p:txBody>
          <a:bodyPr/>
          <a:lstStyle/>
          <a:p>
            <a:fld id="{D93CB2F0-A49F-4B32-969E-1344CDDC0414}" type="datetimeFigureOut">
              <a:rPr lang="en-US" smtClean="0"/>
              <a:t>2/3/2020</a:t>
            </a:fld>
            <a:endParaRPr lang="en-US"/>
          </a:p>
        </p:txBody>
      </p:sp>
      <p:sp>
        <p:nvSpPr>
          <p:cNvPr id="6" name="Footer Placeholder 5">
            <a:extLst>
              <a:ext uri="{FF2B5EF4-FFF2-40B4-BE49-F238E27FC236}">
                <a16:creationId xmlns:a16="http://schemas.microsoft.com/office/drawing/2014/main" id="{A9820BA0-1E2F-4CD2-AFB5-D6E615D24B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947BA-6301-44DA-B97D-8D62C58EB93A}"/>
              </a:ext>
            </a:extLst>
          </p:cNvPr>
          <p:cNvSpPr>
            <a:spLocks noGrp="1"/>
          </p:cNvSpPr>
          <p:nvPr>
            <p:ph type="sldNum" sz="quarter" idx="12"/>
          </p:nvPr>
        </p:nvSpPr>
        <p:spPr/>
        <p:txBody>
          <a:bodyPr/>
          <a:lstStyle/>
          <a:p>
            <a:fld id="{28193B0D-9A07-4BD6-900E-26FC235B6220}" type="slidenum">
              <a:rPr lang="en-US" smtClean="0"/>
              <a:t>‹#›</a:t>
            </a:fld>
            <a:endParaRPr lang="en-US"/>
          </a:p>
        </p:txBody>
      </p:sp>
    </p:spTree>
    <p:extLst>
      <p:ext uri="{BB962C8B-B14F-4D97-AF65-F5344CB8AC3E}">
        <p14:creationId xmlns:p14="http://schemas.microsoft.com/office/powerpoint/2010/main" val="179804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EDAA-47AF-44B6-A5F2-39892DEEC1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C1720E-7003-4A1E-9784-F7CB0AFB22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24ED96-84D3-4D94-9060-215399BBB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3E5267-B610-4C6A-9958-93C416A1CC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FA615A-F62B-4334-90AA-6D7F76B9CE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6D8E67-35D4-4433-9B36-C79E924DBA0C}"/>
              </a:ext>
            </a:extLst>
          </p:cNvPr>
          <p:cNvSpPr>
            <a:spLocks noGrp="1"/>
          </p:cNvSpPr>
          <p:nvPr>
            <p:ph type="dt" sz="half" idx="10"/>
          </p:nvPr>
        </p:nvSpPr>
        <p:spPr/>
        <p:txBody>
          <a:bodyPr/>
          <a:lstStyle/>
          <a:p>
            <a:fld id="{D93CB2F0-A49F-4B32-969E-1344CDDC0414}" type="datetimeFigureOut">
              <a:rPr lang="en-US" smtClean="0"/>
              <a:t>2/3/2020</a:t>
            </a:fld>
            <a:endParaRPr lang="en-US"/>
          </a:p>
        </p:txBody>
      </p:sp>
      <p:sp>
        <p:nvSpPr>
          <p:cNvPr id="8" name="Footer Placeholder 7">
            <a:extLst>
              <a:ext uri="{FF2B5EF4-FFF2-40B4-BE49-F238E27FC236}">
                <a16:creationId xmlns:a16="http://schemas.microsoft.com/office/drawing/2014/main" id="{06A70C59-AB23-48A9-A71E-A69D5D3D2E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256FD8-3855-42A9-A941-510112B8A58A}"/>
              </a:ext>
            </a:extLst>
          </p:cNvPr>
          <p:cNvSpPr>
            <a:spLocks noGrp="1"/>
          </p:cNvSpPr>
          <p:nvPr>
            <p:ph type="sldNum" sz="quarter" idx="12"/>
          </p:nvPr>
        </p:nvSpPr>
        <p:spPr/>
        <p:txBody>
          <a:bodyPr/>
          <a:lstStyle/>
          <a:p>
            <a:fld id="{28193B0D-9A07-4BD6-900E-26FC235B6220}" type="slidenum">
              <a:rPr lang="en-US" smtClean="0"/>
              <a:t>‹#›</a:t>
            </a:fld>
            <a:endParaRPr lang="en-US"/>
          </a:p>
        </p:txBody>
      </p:sp>
    </p:spTree>
    <p:extLst>
      <p:ext uri="{BB962C8B-B14F-4D97-AF65-F5344CB8AC3E}">
        <p14:creationId xmlns:p14="http://schemas.microsoft.com/office/powerpoint/2010/main" val="421758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CD2A-3DE8-47DA-81B3-2BF23EFCD1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165110-BDE8-492D-9593-2EF4DFFBBA6E}"/>
              </a:ext>
            </a:extLst>
          </p:cNvPr>
          <p:cNvSpPr>
            <a:spLocks noGrp="1"/>
          </p:cNvSpPr>
          <p:nvPr>
            <p:ph type="dt" sz="half" idx="10"/>
          </p:nvPr>
        </p:nvSpPr>
        <p:spPr/>
        <p:txBody>
          <a:bodyPr/>
          <a:lstStyle/>
          <a:p>
            <a:fld id="{D93CB2F0-A49F-4B32-969E-1344CDDC0414}" type="datetimeFigureOut">
              <a:rPr lang="en-US" smtClean="0"/>
              <a:t>2/3/2020</a:t>
            </a:fld>
            <a:endParaRPr lang="en-US"/>
          </a:p>
        </p:txBody>
      </p:sp>
      <p:sp>
        <p:nvSpPr>
          <p:cNvPr id="4" name="Footer Placeholder 3">
            <a:extLst>
              <a:ext uri="{FF2B5EF4-FFF2-40B4-BE49-F238E27FC236}">
                <a16:creationId xmlns:a16="http://schemas.microsoft.com/office/drawing/2014/main" id="{FA6E0848-F9C5-4CBE-951C-5A236EE358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2960F3-2CED-4155-B7F2-7B6749F5DD44}"/>
              </a:ext>
            </a:extLst>
          </p:cNvPr>
          <p:cNvSpPr>
            <a:spLocks noGrp="1"/>
          </p:cNvSpPr>
          <p:nvPr>
            <p:ph type="sldNum" sz="quarter" idx="12"/>
          </p:nvPr>
        </p:nvSpPr>
        <p:spPr/>
        <p:txBody>
          <a:bodyPr/>
          <a:lstStyle/>
          <a:p>
            <a:fld id="{28193B0D-9A07-4BD6-900E-26FC235B6220}" type="slidenum">
              <a:rPr lang="en-US" smtClean="0"/>
              <a:t>‹#›</a:t>
            </a:fld>
            <a:endParaRPr lang="en-US"/>
          </a:p>
        </p:txBody>
      </p:sp>
    </p:spTree>
    <p:extLst>
      <p:ext uri="{BB962C8B-B14F-4D97-AF65-F5344CB8AC3E}">
        <p14:creationId xmlns:p14="http://schemas.microsoft.com/office/powerpoint/2010/main" val="52216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80773-BA39-42B3-B443-F9A5D17DB7D8}"/>
              </a:ext>
            </a:extLst>
          </p:cNvPr>
          <p:cNvSpPr>
            <a:spLocks noGrp="1"/>
          </p:cNvSpPr>
          <p:nvPr>
            <p:ph type="dt" sz="half" idx="10"/>
          </p:nvPr>
        </p:nvSpPr>
        <p:spPr/>
        <p:txBody>
          <a:bodyPr/>
          <a:lstStyle/>
          <a:p>
            <a:fld id="{D93CB2F0-A49F-4B32-969E-1344CDDC0414}" type="datetimeFigureOut">
              <a:rPr lang="en-US" smtClean="0"/>
              <a:t>2/3/2020</a:t>
            </a:fld>
            <a:endParaRPr lang="en-US"/>
          </a:p>
        </p:txBody>
      </p:sp>
      <p:sp>
        <p:nvSpPr>
          <p:cNvPr id="3" name="Footer Placeholder 2">
            <a:extLst>
              <a:ext uri="{FF2B5EF4-FFF2-40B4-BE49-F238E27FC236}">
                <a16:creationId xmlns:a16="http://schemas.microsoft.com/office/drawing/2014/main" id="{3EDBF42E-8DCE-4F1A-BFF6-6CAD9FAD6A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B3F84C-D639-42B5-BF75-6B72C21407BD}"/>
              </a:ext>
            </a:extLst>
          </p:cNvPr>
          <p:cNvSpPr>
            <a:spLocks noGrp="1"/>
          </p:cNvSpPr>
          <p:nvPr>
            <p:ph type="sldNum" sz="quarter" idx="12"/>
          </p:nvPr>
        </p:nvSpPr>
        <p:spPr/>
        <p:txBody>
          <a:bodyPr/>
          <a:lstStyle/>
          <a:p>
            <a:fld id="{28193B0D-9A07-4BD6-900E-26FC235B6220}" type="slidenum">
              <a:rPr lang="en-US" smtClean="0"/>
              <a:t>‹#›</a:t>
            </a:fld>
            <a:endParaRPr lang="en-US"/>
          </a:p>
        </p:txBody>
      </p:sp>
    </p:spTree>
    <p:extLst>
      <p:ext uri="{BB962C8B-B14F-4D97-AF65-F5344CB8AC3E}">
        <p14:creationId xmlns:p14="http://schemas.microsoft.com/office/powerpoint/2010/main" val="276222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0D28-3BFE-464A-B426-CB53F5D35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DBFDB-9D9D-4C8F-B73D-F92F550DBB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F5A290-DB88-4C89-B4DE-E8496B2CE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7BF2B-7E63-4405-ADA8-FFF33BC2F85B}"/>
              </a:ext>
            </a:extLst>
          </p:cNvPr>
          <p:cNvSpPr>
            <a:spLocks noGrp="1"/>
          </p:cNvSpPr>
          <p:nvPr>
            <p:ph type="dt" sz="half" idx="10"/>
          </p:nvPr>
        </p:nvSpPr>
        <p:spPr/>
        <p:txBody>
          <a:bodyPr/>
          <a:lstStyle/>
          <a:p>
            <a:fld id="{D93CB2F0-A49F-4B32-969E-1344CDDC0414}" type="datetimeFigureOut">
              <a:rPr lang="en-US" smtClean="0"/>
              <a:t>2/3/2020</a:t>
            </a:fld>
            <a:endParaRPr lang="en-US"/>
          </a:p>
        </p:txBody>
      </p:sp>
      <p:sp>
        <p:nvSpPr>
          <p:cNvPr id="6" name="Footer Placeholder 5">
            <a:extLst>
              <a:ext uri="{FF2B5EF4-FFF2-40B4-BE49-F238E27FC236}">
                <a16:creationId xmlns:a16="http://schemas.microsoft.com/office/drawing/2014/main" id="{2CC31094-27A7-4BFB-8B26-7136ABAD73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902C74-D1A4-4D53-83BB-EAE19AD21781}"/>
              </a:ext>
            </a:extLst>
          </p:cNvPr>
          <p:cNvSpPr>
            <a:spLocks noGrp="1"/>
          </p:cNvSpPr>
          <p:nvPr>
            <p:ph type="sldNum" sz="quarter" idx="12"/>
          </p:nvPr>
        </p:nvSpPr>
        <p:spPr/>
        <p:txBody>
          <a:bodyPr/>
          <a:lstStyle/>
          <a:p>
            <a:fld id="{28193B0D-9A07-4BD6-900E-26FC235B6220}" type="slidenum">
              <a:rPr lang="en-US" smtClean="0"/>
              <a:t>‹#›</a:t>
            </a:fld>
            <a:endParaRPr lang="en-US"/>
          </a:p>
        </p:txBody>
      </p:sp>
    </p:spTree>
    <p:extLst>
      <p:ext uri="{BB962C8B-B14F-4D97-AF65-F5344CB8AC3E}">
        <p14:creationId xmlns:p14="http://schemas.microsoft.com/office/powerpoint/2010/main" val="157439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D0D2B-2A42-4BEB-AEA6-B7F8CCBA3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B97066-A783-4E58-BA3A-8713D23734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2ADFF4-4169-4999-B4A5-1AFA4E901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EBE2ED-98DA-4AAB-8E4B-DF3A0EE75D55}"/>
              </a:ext>
            </a:extLst>
          </p:cNvPr>
          <p:cNvSpPr>
            <a:spLocks noGrp="1"/>
          </p:cNvSpPr>
          <p:nvPr>
            <p:ph type="dt" sz="half" idx="10"/>
          </p:nvPr>
        </p:nvSpPr>
        <p:spPr/>
        <p:txBody>
          <a:bodyPr/>
          <a:lstStyle/>
          <a:p>
            <a:fld id="{D93CB2F0-A49F-4B32-969E-1344CDDC0414}" type="datetimeFigureOut">
              <a:rPr lang="en-US" smtClean="0"/>
              <a:t>2/3/2020</a:t>
            </a:fld>
            <a:endParaRPr lang="en-US"/>
          </a:p>
        </p:txBody>
      </p:sp>
      <p:sp>
        <p:nvSpPr>
          <p:cNvPr id="6" name="Footer Placeholder 5">
            <a:extLst>
              <a:ext uri="{FF2B5EF4-FFF2-40B4-BE49-F238E27FC236}">
                <a16:creationId xmlns:a16="http://schemas.microsoft.com/office/drawing/2014/main" id="{DC7AE13E-8928-409E-A55B-E3F8CE625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17EE47-BF51-4EDD-8E8B-22A4CB4EE173}"/>
              </a:ext>
            </a:extLst>
          </p:cNvPr>
          <p:cNvSpPr>
            <a:spLocks noGrp="1"/>
          </p:cNvSpPr>
          <p:nvPr>
            <p:ph type="sldNum" sz="quarter" idx="12"/>
          </p:nvPr>
        </p:nvSpPr>
        <p:spPr/>
        <p:txBody>
          <a:bodyPr/>
          <a:lstStyle/>
          <a:p>
            <a:fld id="{28193B0D-9A07-4BD6-900E-26FC235B6220}" type="slidenum">
              <a:rPr lang="en-US" smtClean="0"/>
              <a:t>‹#›</a:t>
            </a:fld>
            <a:endParaRPr lang="en-US"/>
          </a:p>
        </p:txBody>
      </p:sp>
    </p:spTree>
    <p:extLst>
      <p:ext uri="{BB962C8B-B14F-4D97-AF65-F5344CB8AC3E}">
        <p14:creationId xmlns:p14="http://schemas.microsoft.com/office/powerpoint/2010/main" val="375236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1F9D1E-C4D4-476B-9E85-1B436C284C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3F2758-620B-4FCC-99E8-C75E3C85E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D4C7D-BAEB-4D00-970B-FB42FC3D8F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CB2F0-A49F-4B32-969E-1344CDDC0414}" type="datetimeFigureOut">
              <a:rPr lang="en-US" smtClean="0"/>
              <a:t>2/3/2020</a:t>
            </a:fld>
            <a:endParaRPr lang="en-US"/>
          </a:p>
        </p:txBody>
      </p:sp>
      <p:sp>
        <p:nvSpPr>
          <p:cNvPr id="5" name="Footer Placeholder 4">
            <a:extLst>
              <a:ext uri="{FF2B5EF4-FFF2-40B4-BE49-F238E27FC236}">
                <a16:creationId xmlns:a16="http://schemas.microsoft.com/office/drawing/2014/main" id="{0DDDE75B-0804-4049-ADD2-F1268AE04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B68C4F-F332-4389-A22E-E10E6D365D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93B0D-9A07-4BD6-900E-26FC235B6220}" type="slidenum">
              <a:rPr lang="en-US" smtClean="0"/>
              <a:t>‹#›</a:t>
            </a:fld>
            <a:endParaRPr lang="en-US"/>
          </a:p>
        </p:txBody>
      </p:sp>
    </p:spTree>
    <p:extLst>
      <p:ext uri="{BB962C8B-B14F-4D97-AF65-F5344CB8AC3E}">
        <p14:creationId xmlns:p14="http://schemas.microsoft.com/office/powerpoint/2010/main" val="2684530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web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f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ocs.opencv.org/master/d4/d86/group__imgproc__filter.html#ga9d7064d478c95d60003cf839430737e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opencv.org/master/d4/d86/group__imgproc__filter.html#ga9d7064d478c95d60003cf839430737e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ythontic.com/image-processing/pillow/introduction" TargetMode="External"/><Relationship Id="rId2" Type="http://schemas.openxmlformats.org/officeDocument/2006/relationships/hyperlink" Target="https://pythontic.com/numeric/statistics/mode" TargetMode="External"/><Relationship Id="rId1" Type="http://schemas.openxmlformats.org/officeDocument/2006/relationships/slideLayout" Target="../slideLayouts/slideLayout2.xml"/><Relationship Id="rId5" Type="http://schemas.openxmlformats.org/officeDocument/2006/relationships/hyperlink" Target="https://docs.opencv.org/master/d4/d86/group__imgproc__filter.html#ga9d7064d478c95d60003cf839430737ed" TargetMode="External"/><Relationship Id="rId4" Type="http://schemas.openxmlformats.org/officeDocument/2006/relationships/hyperlink" Target="https://pythontic.com/image-processing/pillow/median%20filter"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docs.opencv.org/master/d4/d86/group__imgproc__filter.html#ga9d7064d478c95d60003cf839430737e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opencv.org/master/d4/d86/group__imgproc__filter.html#ga9d7064d478c95d60003cf839430737e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cs.opencv.org/master/d4/d86/group__imgproc__filter.html#ga9d7064d478c95d60003cf839430737e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ocs.opencv.org/master/d4/d86/group__imgproc__filter.html#ga9d7064d478c95d60003cf839430737ed"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fif"/><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fif"/><Relationship Id="rId5" Type="http://schemas.openxmlformats.org/officeDocument/2006/relationships/image" Target="../media/image5.jfif"/><Relationship Id="rId4" Type="http://schemas.openxmlformats.org/officeDocument/2006/relationships/image" Target="../media/image4.jfif"/></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dirty="0"/>
              <a:t>Image Convolution</a:t>
            </a:r>
          </a:p>
        </p:txBody>
      </p:sp>
      <p:pic>
        <p:nvPicPr>
          <p:cNvPr id="3074" name="Picture 2" descr="Image result for image convolution&quot;">
            <a:extLst>
              <a:ext uri="{FF2B5EF4-FFF2-40B4-BE49-F238E27FC236}">
                <a16:creationId xmlns:a16="http://schemas.microsoft.com/office/drawing/2014/main" id="{E1F33A2F-1BD5-43BD-BB19-386F6E17EF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879022"/>
            <a:ext cx="9826170" cy="424452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EB221E0-A37C-41DA-9369-51330FD2E96F}"/>
              </a:ext>
            </a:extLst>
          </p:cNvPr>
          <p:cNvSpPr/>
          <p:nvPr/>
        </p:nvSpPr>
        <p:spPr>
          <a:xfrm>
            <a:off x="486228" y="5496880"/>
            <a:ext cx="11219543" cy="1200329"/>
          </a:xfrm>
          <a:prstGeom prst="rect">
            <a:avLst/>
          </a:prstGeom>
        </p:spPr>
        <p:txBody>
          <a:bodyPr wrap="square">
            <a:spAutoFit/>
          </a:bodyPr>
          <a:lstStyle/>
          <a:p>
            <a:r>
              <a:rPr lang="en-US" sz="2400" dirty="0"/>
              <a:t>Output Matrix = Sum of the product of corresponding elements of image matrix with Kernel Matrix </a:t>
            </a:r>
          </a:p>
          <a:p>
            <a:r>
              <a:rPr lang="en-US" sz="2400" dirty="0"/>
              <a:t>-102-103+495-103-98 = 89</a:t>
            </a:r>
          </a:p>
        </p:txBody>
      </p:sp>
    </p:spTree>
    <p:extLst>
      <p:ext uri="{BB962C8B-B14F-4D97-AF65-F5344CB8AC3E}">
        <p14:creationId xmlns:p14="http://schemas.microsoft.com/office/powerpoint/2010/main" val="336127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Gaussian Filter</a:t>
            </a:r>
          </a:p>
        </p:txBody>
      </p:sp>
      <p:pic>
        <p:nvPicPr>
          <p:cNvPr id="4" name="Picture 3">
            <a:extLst>
              <a:ext uri="{FF2B5EF4-FFF2-40B4-BE49-F238E27FC236}">
                <a16:creationId xmlns:a16="http://schemas.microsoft.com/office/drawing/2014/main" id="{1BBA6A44-7B93-4785-BB9D-B3FFD02DF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2043112"/>
            <a:ext cx="8096250" cy="2771775"/>
          </a:xfrm>
          <a:prstGeom prst="rect">
            <a:avLst/>
          </a:prstGeom>
        </p:spPr>
      </p:pic>
    </p:spTree>
    <p:extLst>
      <p:ext uri="{BB962C8B-B14F-4D97-AF65-F5344CB8AC3E}">
        <p14:creationId xmlns:p14="http://schemas.microsoft.com/office/powerpoint/2010/main" val="35993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dirty="0"/>
              <a:t>Gaussian filter</a:t>
            </a:r>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681037"/>
            <a:ext cx="10515600" cy="5495926"/>
          </a:xfrm>
        </p:spPr>
        <p:txBody>
          <a:bodyPr/>
          <a:lstStyle/>
          <a:p>
            <a:r>
              <a:rPr lang="en-US" dirty="0"/>
              <a:t>Gaussian filter does not produce artifacts when applied to a grayscale image</a:t>
            </a:r>
          </a:p>
          <a:p>
            <a:r>
              <a:rPr lang="en-US" dirty="0"/>
              <a:t>The filter can retain more detail than a 9 x 9 mean filter and remove some noise.</a:t>
            </a:r>
          </a:p>
          <a:p>
            <a:r>
              <a:rPr lang="en-US" dirty="0" err="1"/>
              <a:t>new_image</a:t>
            </a:r>
            <a:r>
              <a:rPr lang="en-US" dirty="0"/>
              <a:t> = cv2.GaussianBlur(image, (</a:t>
            </a:r>
            <a:r>
              <a:rPr lang="en-US" dirty="0" err="1"/>
              <a:t>figure_size</a:t>
            </a:r>
            <a:r>
              <a:rPr lang="en-US" dirty="0"/>
              <a:t>, </a:t>
            </a:r>
            <a:r>
              <a:rPr lang="en-US" dirty="0" err="1"/>
              <a:t>figure_size</a:t>
            </a:r>
            <a:r>
              <a:rPr lang="en-US" dirty="0"/>
              <a:t>),0)</a:t>
            </a:r>
          </a:p>
        </p:txBody>
      </p:sp>
      <p:pic>
        <p:nvPicPr>
          <p:cNvPr id="5" name="Picture 4">
            <a:extLst>
              <a:ext uri="{FF2B5EF4-FFF2-40B4-BE49-F238E27FC236}">
                <a16:creationId xmlns:a16="http://schemas.microsoft.com/office/drawing/2014/main" id="{FE64542E-BE8C-43B3-8457-63E7F94CA9A7}"/>
              </a:ext>
            </a:extLst>
          </p:cNvPr>
          <p:cNvPicPr>
            <a:picLocks noChangeAspect="1"/>
          </p:cNvPicPr>
          <p:nvPr/>
        </p:nvPicPr>
        <p:blipFill>
          <a:blip r:embed="rId2"/>
          <a:stretch>
            <a:fillRect/>
          </a:stretch>
        </p:blipFill>
        <p:spPr>
          <a:xfrm>
            <a:off x="1039090" y="2992582"/>
            <a:ext cx="10640291" cy="3704627"/>
          </a:xfrm>
          <a:prstGeom prst="rect">
            <a:avLst/>
          </a:prstGeom>
        </p:spPr>
      </p:pic>
    </p:spTree>
    <p:extLst>
      <p:ext uri="{BB962C8B-B14F-4D97-AF65-F5344CB8AC3E}">
        <p14:creationId xmlns:p14="http://schemas.microsoft.com/office/powerpoint/2010/main" val="55530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dirty="0"/>
              <a:t>Gaussian filter</a:t>
            </a:r>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681037"/>
            <a:ext cx="10515600" cy="5495926"/>
          </a:xfrm>
        </p:spPr>
        <p:txBody>
          <a:bodyPr/>
          <a:lstStyle/>
          <a:p>
            <a:r>
              <a:rPr lang="en-US" dirty="0" err="1"/>
              <a:t>new_image</a:t>
            </a:r>
            <a:r>
              <a:rPr lang="en-US" dirty="0"/>
              <a:t> = cv2.GaussianBlur(image, (</a:t>
            </a:r>
            <a:r>
              <a:rPr lang="en-US" dirty="0" err="1"/>
              <a:t>figure_size</a:t>
            </a:r>
            <a:r>
              <a:rPr lang="en-US" dirty="0"/>
              <a:t>, </a:t>
            </a:r>
            <a:r>
              <a:rPr lang="en-US" dirty="0" err="1"/>
              <a:t>figure_size</a:t>
            </a:r>
            <a:r>
              <a:rPr lang="en-US" dirty="0"/>
              <a:t>),0)</a:t>
            </a:r>
          </a:p>
        </p:txBody>
      </p:sp>
    </p:spTree>
    <p:extLst>
      <p:ext uri="{BB962C8B-B14F-4D97-AF65-F5344CB8AC3E}">
        <p14:creationId xmlns:p14="http://schemas.microsoft.com/office/powerpoint/2010/main" val="328974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Median Filter</a:t>
            </a:r>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568036"/>
            <a:ext cx="10515600" cy="5971309"/>
          </a:xfrm>
        </p:spPr>
        <p:txBody>
          <a:bodyPr>
            <a:normAutofit/>
          </a:bodyPr>
          <a:lstStyle/>
          <a:p>
            <a:r>
              <a:rPr lang="en-US" dirty="0"/>
              <a:t>The median filter calculates the median of the pixel intensities that surround the center pixel in a </a:t>
            </a:r>
            <a:r>
              <a:rPr lang="en-US" i="1" dirty="0"/>
              <a:t>n x n</a:t>
            </a:r>
            <a:r>
              <a:rPr lang="en-US" dirty="0"/>
              <a:t> kernel. </a:t>
            </a:r>
          </a:p>
          <a:p>
            <a:r>
              <a:rPr lang="en-US" dirty="0"/>
              <a:t>The median replaces the pixel intensity of the center pixel</a:t>
            </a:r>
          </a:p>
          <a:p>
            <a:r>
              <a:rPr lang="en-US" dirty="0"/>
              <a:t>removing salt and pepper noise than the mean and Gaussian filters</a:t>
            </a:r>
          </a:p>
          <a:p>
            <a:r>
              <a:rPr lang="en-US" dirty="0"/>
              <a:t>The median filter preserves the edges of an image</a:t>
            </a:r>
          </a:p>
          <a:p>
            <a:r>
              <a:rPr lang="en-US" dirty="0"/>
              <a:t>it does not deal with speckle noise</a:t>
            </a:r>
          </a:p>
          <a:p>
            <a:r>
              <a:rPr lang="en-US" dirty="0"/>
              <a:t>Unlike the mean and Gaussian filter, the median filter does not produce artifacts on a color image. </a:t>
            </a:r>
          </a:p>
          <a:p>
            <a:r>
              <a:rPr lang="en-US" dirty="0" err="1"/>
              <a:t>new_image</a:t>
            </a:r>
            <a:r>
              <a:rPr lang="en-US" dirty="0"/>
              <a:t> = cv2.medianBlur(image, </a:t>
            </a:r>
            <a:r>
              <a:rPr lang="en-US" dirty="0" err="1"/>
              <a:t>figure_size</a:t>
            </a:r>
            <a:r>
              <a:rPr lang="en-US" dirty="0"/>
              <a:t>)</a:t>
            </a:r>
          </a:p>
        </p:txBody>
      </p:sp>
      <p:pic>
        <p:nvPicPr>
          <p:cNvPr id="4" name="Picture 3">
            <a:extLst>
              <a:ext uri="{FF2B5EF4-FFF2-40B4-BE49-F238E27FC236}">
                <a16:creationId xmlns:a16="http://schemas.microsoft.com/office/drawing/2014/main" id="{F015EDCF-47D6-4998-8153-C9D2AACC1817}"/>
              </a:ext>
            </a:extLst>
          </p:cNvPr>
          <p:cNvPicPr>
            <a:picLocks noChangeAspect="1"/>
          </p:cNvPicPr>
          <p:nvPr/>
        </p:nvPicPr>
        <p:blipFill>
          <a:blip r:embed="rId2"/>
          <a:stretch>
            <a:fillRect/>
          </a:stretch>
        </p:blipFill>
        <p:spPr>
          <a:xfrm>
            <a:off x="8243455" y="4156364"/>
            <a:ext cx="3325090" cy="2133600"/>
          </a:xfrm>
          <a:prstGeom prst="rect">
            <a:avLst/>
          </a:prstGeom>
        </p:spPr>
      </p:pic>
    </p:spTree>
    <p:extLst>
      <p:ext uri="{BB962C8B-B14F-4D97-AF65-F5344CB8AC3E}">
        <p14:creationId xmlns:p14="http://schemas.microsoft.com/office/powerpoint/2010/main" val="164911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Conservative Filter</a:t>
            </a:r>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845127"/>
            <a:ext cx="10515600" cy="5331836"/>
          </a:xfrm>
        </p:spPr>
        <p:txBody>
          <a:bodyPr>
            <a:normAutofit lnSpcReduction="10000"/>
          </a:bodyPr>
          <a:lstStyle/>
          <a:p>
            <a:endParaRPr lang="en-US" dirty="0"/>
          </a:p>
          <a:p>
            <a:r>
              <a:rPr lang="en-US" dirty="0"/>
              <a:t>The conservative filter is used to remove salt and pepper noise. </a:t>
            </a:r>
          </a:p>
          <a:p>
            <a:r>
              <a:rPr lang="en-US" dirty="0"/>
              <a:t>Determines the minimum intensity and maximum intensity within a neighborhood of a pixel.</a:t>
            </a:r>
          </a:p>
          <a:p>
            <a:r>
              <a:rPr lang="en-US" dirty="0"/>
              <a:t>If the intensity of the center pixel is greater than the maximum value it is replaced by the maximum value.</a:t>
            </a:r>
          </a:p>
          <a:p>
            <a:r>
              <a:rPr lang="en-US" dirty="0"/>
              <a:t>If it is less than the minimum value than it is replaced by the minimum value. </a:t>
            </a:r>
          </a:p>
          <a:p>
            <a:r>
              <a:rPr lang="en-US" dirty="0"/>
              <a:t>The conservative filter preserves edges but does not remove speckle noise.</a:t>
            </a:r>
          </a:p>
          <a:p>
            <a:r>
              <a:rPr lang="en-US" dirty="0"/>
              <a:t>the filter is not able to remove as much salt-and-pepper noise as a median filter (although it does preserve more detail.)</a:t>
            </a:r>
          </a:p>
          <a:p>
            <a:endParaRPr lang="en-US" dirty="0"/>
          </a:p>
          <a:p>
            <a:endParaRPr lang="en-US" dirty="0"/>
          </a:p>
        </p:txBody>
      </p:sp>
    </p:spTree>
    <p:extLst>
      <p:ext uri="{BB962C8B-B14F-4D97-AF65-F5344CB8AC3E}">
        <p14:creationId xmlns:p14="http://schemas.microsoft.com/office/powerpoint/2010/main" val="504633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Conservative Filter</a:t>
            </a:r>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845127"/>
            <a:ext cx="10515600" cy="5331836"/>
          </a:xfrm>
        </p:spPr>
        <p:txBody>
          <a:bodyPr>
            <a:normAutofit fontScale="25000" lnSpcReduction="20000"/>
          </a:bodyPr>
          <a:lstStyle/>
          <a:p>
            <a:r>
              <a:rPr lang="en-US" sz="3400" dirty="0"/>
              <a:t># first a conservative filter for grayscale images will be defined.</a:t>
            </a:r>
          </a:p>
          <a:p>
            <a:r>
              <a:rPr lang="en-US" sz="3400" dirty="0"/>
              <a:t>def </a:t>
            </a:r>
            <a:r>
              <a:rPr lang="en-US" sz="3400" dirty="0" err="1"/>
              <a:t>conservative_smoothing_gray</a:t>
            </a:r>
            <a:r>
              <a:rPr lang="en-US" sz="3400" dirty="0"/>
              <a:t>(data, </a:t>
            </a:r>
            <a:r>
              <a:rPr lang="en-US" sz="3400" dirty="0" err="1"/>
              <a:t>filter_size</a:t>
            </a:r>
            <a:r>
              <a:rPr lang="en-US" sz="3400" dirty="0"/>
              <a:t>):</a:t>
            </a:r>
          </a:p>
          <a:p>
            <a:r>
              <a:rPr lang="en-US" sz="3400" dirty="0"/>
              <a:t>    temp = []</a:t>
            </a:r>
          </a:p>
          <a:p>
            <a:r>
              <a:rPr lang="en-US" sz="3400" dirty="0"/>
              <a:t>    indexer = </a:t>
            </a:r>
            <a:r>
              <a:rPr lang="en-US" sz="3400" dirty="0" err="1"/>
              <a:t>filter_size</a:t>
            </a:r>
            <a:r>
              <a:rPr lang="en-US" sz="3400" dirty="0"/>
              <a:t> // 2</a:t>
            </a:r>
          </a:p>
          <a:p>
            <a:r>
              <a:rPr lang="en-US" sz="3400" dirty="0"/>
              <a:t>    </a:t>
            </a:r>
            <a:r>
              <a:rPr lang="en-US" sz="3400" dirty="0" err="1"/>
              <a:t>new_image</a:t>
            </a:r>
            <a:r>
              <a:rPr lang="en-US" sz="3400" dirty="0"/>
              <a:t> = </a:t>
            </a:r>
            <a:r>
              <a:rPr lang="en-US" sz="3400" dirty="0" err="1"/>
              <a:t>data.copy</a:t>
            </a:r>
            <a:r>
              <a:rPr lang="en-US" sz="3400" dirty="0"/>
              <a:t>()</a:t>
            </a:r>
          </a:p>
          <a:p>
            <a:r>
              <a:rPr lang="en-US" sz="3400" dirty="0"/>
              <a:t>    </a:t>
            </a:r>
            <a:r>
              <a:rPr lang="en-US" sz="3400" dirty="0" err="1"/>
              <a:t>nrow</a:t>
            </a:r>
            <a:r>
              <a:rPr lang="en-US" sz="3400" dirty="0"/>
              <a:t>, </a:t>
            </a:r>
            <a:r>
              <a:rPr lang="en-US" sz="3400" dirty="0" err="1"/>
              <a:t>ncol</a:t>
            </a:r>
            <a:r>
              <a:rPr lang="en-US" sz="3400" dirty="0"/>
              <a:t> = </a:t>
            </a:r>
            <a:r>
              <a:rPr lang="en-US" sz="3400" dirty="0" err="1"/>
              <a:t>data.shape</a:t>
            </a:r>
            <a:endParaRPr lang="en-US" sz="3400" dirty="0"/>
          </a:p>
          <a:p>
            <a:r>
              <a:rPr lang="en-US" sz="3400" dirty="0"/>
              <a:t>    for </a:t>
            </a:r>
            <a:r>
              <a:rPr lang="en-US" sz="3400" dirty="0" err="1"/>
              <a:t>i</a:t>
            </a:r>
            <a:r>
              <a:rPr lang="en-US" sz="3400" dirty="0"/>
              <a:t> in range(</a:t>
            </a:r>
            <a:r>
              <a:rPr lang="en-US" sz="3400" dirty="0" err="1"/>
              <a:t>nrow</a:t>
            </a:r>
            <a:r>
              <a:rPr lang="en-US" sz="3400" dirty="0"/>
              <a:t>):</a:t>
            </a:r>
          </a:p>
          <a:p>
            <a:r>
              <a:rPr lang="en-US" sz="3400" dirty="0"/>
              <a:t>        for j in range(</a:t>
            </a:r>
            <a:r>
              <a:rPr lang="en-US" sz="3400" dirty="0" err="1"/>
              <a:t>ncol</a:t>
            </a:r>
            <a:r>
              <a:rPr lang="en-US" sz="3400" dirty="0"/>
              <a:t>):</a:t>
            </a:r>
          </a:p>
          <a:p>
            <a:r>
              <a:rPr lang="en-US" sz="3400" dirty="0"/>
              <a:t>            for k in range(</a:t>
            </a:r>
            <a:r>
              <a:rPr lang="en-US" sz="3400" dirty="0" err="1"/>
              <a:t>i</a:t>
            </a:r>
            <a:r>
              <a:rPr lang="en-US" sz="3400" dirty="0"/>
              <a:t>-indexer, i+indexer+1):</a:t>
            </a:r>
          </a:p>
          <a:p>
            <a:r>
              <a:rPr lang="en-US" sz="3400" dirty="0"/>
              <a:t>                for m in range(j-indexer, j+indexer+1):</a:t>
            </a:r>
          </a:p>
          <a:p>
            <a:r>
              <a:rPr lang="en-US" sz="3400" dirty="0"/>
              <a:t>                    if (k &gt; -1) and (k &lt; </a:t>
            </a:r>
            <a:r>
              <a:rPr lang="en-US" sz="3400" dirty="0" err="1"/>
              <a:t>nrow</a:t>
            </a:r>
            <a:r>
              <a:rPr lang="en-US" sz="3400" dirty="0"/>
              <a:t>):</a:t>
            </a:r>
          </a:p>
          <a:p>
            <a:r>
              <a:rPr lang="en-US" sz="3400" dirty="0"/>
              <a:t>                        if (m &gt; -1) and (m &lt; </a:t>
            </a:r>
            <a:r>
              <a:rPr lang="en-US" sz="3400" dirty="0" err="1"/>
              <a:t>ncol</a:t>
            </a:r>
            <a:r>
              <a:rPr lang="en-US" sz="3400" dirty="0"/>
              <a:t>):</a:t>
            </a:r>
          </a:p>
          <a:p>
            <a:r>
              <a:rPr lang="en-US" sz="3400" dirty="0"/>
              <a:t>                            </a:t>
            </a:r>
            <a:r>
              <a:rPr lang="en-US" sz="3400" dirty="0" err="1"/>
              <a:t>temp.append</a:t>
            </a:r>
            <a:r>
              <a:rPr lang="en-US" sz="3400" dirty="0"/>
              <a:t>(data[</a:t>
            </a:r>
            <a:r>
              <a:rPr lang="en-US" sz="3400" dirty="0" err="1"/>
              <a:t>k,m</a:t>
            </a:r>
            <a:r>
              <a:rPr lang="en-US" sz="3400" dirty="0"/>
              <a:t>])</a:t>
            </a:r>
          </a:p>
          <a:p>
            <a:r>
              <a:rPr lang="en-US" sz="3400" dirty="0"/>
              <a:t>            </a:t>
            </a:r>
            <a:r>
              <a:rPr lang="en-US" sz="3400" dirty="0" err="1"/>
              <a:t>temp.remove</a:t>
            </a:r>
            <a:r>
              <a:rPr lang="en-US" sz="3400" dirty="0"/>
              <a:t>(data[</a:t>
            </a:r>
            <a:r>
              <a:rPr lang="en-US" sz="3400" dirty="0" err="1"/>
              <a:t>i,j</a:t>
            </a:r>
            <a:r>
              <a:rPr lang="en-US" sz="3400" dirty="0"/>
              <a:t>])</a:t>
            </a:r>
          </a:p>
          <a:p>
            <a:r>
              <a:rPr lang="en-US" sz="3400" dirty="0"/>
              <a:t>            </a:t>
            </a:r>
            <a:r>
              <a:rPr lang="en-US" sz="3400" dirty="0" err="1"/>
              <a:t>max_value</a:t>
            </a:r>
            <a:r>
              <a:rPr lang="en-US" sz="3400" dirty="0"/>
              <a:t> = max(temp)</a:t>
            </a:r>
          </a:p>
          <a:p>
            <a:r>
              <a:rPr lang="en-US" sz="3400" dirty="0"/>
              <a:t>            </a:t>
            </a:r>
            <a:r>
              <a:rPr lang="en-US" sz="3400" dirty="0" err="1"/>
              <a:t>min_value</a:t>
            </a:r>
            <a:r>
              <a:rPr lang="en-US" sz="3400" dirty="0"/>
              <a:t> = min(temp)</a:t>
            </a:r>
          </a:p>
          <a:p>
            <a:r>
              <a:rPr lang="en-US" sz="3400" dirty="0"/>
              <a:t>            if data[</a:t>
            </a:r>
            <a:r>
              <a:rPr lang="en-US" sz="3400" dirty="0" err="1"/>
              <a:t>i,j</a:t>
            </a:r>
            <a:r>
              <a:rPr lang="en-US" sz="3400" dirty="0"/>
              <a:t>] &gt; </a:t>
            </a:r>
            <a:r>
              <a:rPr lang="en-US" sz="3400" dirty="0" err="1"/>
              <a:t>max_value</a:t>
            </a:r>
            <a:r>
              <a:rPr lang="en-US" sz="3400" dirty="0"/>
              <a:t>:</a:t>
            </a:r>
          </a:p>
          <a:p>
            <a:r>
              <a:rPr lang="en-US" sz="3400" dirty="0"/>
              <a:t>                </a:t>
            </a:r>
            <a:r>
              <a:rPr lang="en-US" sz="3400" dirty="0" err="1"/>
              <a:t>new_image</a:t>
            </a:r>
            <a:r>
              <a:rPr lang="en-US" sz="3400" dirty="0"/>
              <a:t>[</a:t>
            </a:r>
            <a:r>
              <a:rPr lang="en-US" sz="3400" dirty="0" err="1"/>
              <a:t>i,j</a:t>
            </a:r>
            <a:r>
              <a:rPr lang="en-US" sz="3400" dirty="0"/>
              <a:t>] = </a:t>
            </a:r>
            <a:r>
              <a:rPr lang="en-US" sz="3400" dirty="0" err="1"/>
              <a:t>max_value</a:t>
            </a:r>
            <a:endParaRPr lang="en-US" sz="3400" dirty="0"/>
          </a:p>
          <a:p>
            <a:r>
              <a:rPr lang="en-US" sz="3400" dirty="0"/>
              <a:t>            </a:t>
            </a:r>
            <a:r>
              <a:rPr lang="en-US" sz="3400" dirty="0" err="1"/>
              <a:t>elif</a:t>
            </a:r>
            <a:r>
              <a:rPr lang="en-US" sz="3400" dirty="0"/>
              <a:t> data[</a:t>
            </a:r>
            <a:r>
              <a:rPr lang="en-US" sz="3400" dirty="0" err="1"/>
              <a:t>i,j</a:t>
            </a:r>
            <a:r>
              <a:rPr lang="en-US" sz="3400" dirty="0"/>
              <a:t>] &lt; </a:t>
            </a:r>
            <a:r>
              <a:rPr lang="en-US" sz="3400" dirty="0" err="1"/>
              <a:t>min_value</a:t>
            </a:r>
            <a:r>
              <a:rPr lang="en-US" sz="3400" dirty="0"/>
              <a:t>:</a:t>
            </a:r>
          </a:p>
          <a:p>
            <a:r>
              <a:rPr lang="en-US" sz="3400" dirty="0"/>
              <a:t>                </a:t>
            </a:r>
            <a:r>
              <a:rPr lang="en-US" sz="3400" dirty="0" err="1"/>
              <a:t>new_image</a:t>
            </a:r>
            <a:r>
              <a:rPr lang="en-US" sz="3400" dirty="0"/>
              <a:t>[</a:t>
            </a:r>
            <a:r>
              <a:rPr lang="en-US" sz="3400" dirty="0" err="1"/>
              <a:t>i,j</a:t>
            </a:r>
            <a:r>
              <a:rPr lang="en-US" sz="3400" dirty="0"/>
              <a:t>] = </a:t>
            </a:r>
            <a:r>
              <a:rPr lang="en-US" sz="3400" dirty="0" err="1"/>
              <a:t>min_value</a:t>
            </a:r>
            <a:endParaRPr lang="en-US" sz="3400" dirty="0"/>
          </a:p>
          <a:p>
            <a:r>
              <a:rPr lang="en-US" sz="3400" dirty="0"/>
              <a:t>            temp =[]</a:t>
            </a:r>
          </a:p>
          <a:p>
            <a:r>
              <a:rPr lang="en-US" sz="3400" dirty="0"/>
              <a:t>    return </a:t>
            </a:r>
            <a:r>
              <a:rPr lang="en-US" sz="3400" dirty="0" err="1"/>
              <a:t>new_image.copy</a:t>
            </a:r>
            <a:r>
              <a:rPr lang="en-US" sz="3400" dirty="0"/>
              <a:t>()</a:t>
            </a:r>
          </a:p>
          <a:p>
            <a:endParaRPr lang="en-US" dirty="0"/>
          </a:p>
          <a:p>
            <a:endParaRPr lang="en-US" dirty="0"/>
          </a:p>
        </p:txBody>
      </p:sp>
    </p:spTree>
    <p:extLst>
      <p:ext uri="{BB962C8B-B14F-4D97-AF65-F5344CB8AC3E}">
        <p14:creationId xmlns:p14="http://schemas.microsoft.com/office/powerpoint/2010/main" val="1585254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Conservative Filter</a:t>
            </a:r>
          </a:p>
        </p:txBody>
      </p:sp>
      <p:pic>
        <p:nvPicPr>
          <p:cNvPr id="4" name="Content Placeholder 3">
            <a:extLst>
              <a:ext uri="{FF2B5EF4-FFF2-40B4-BE49-F238E27FC236}">
                <a16:creationId xmlns:a16="http://schemas.microsoft.com/office/drawing/2014/main" id="{02B777AC-E017-44A7-B941-73358DD70C4F}"/>
              </a:ext>
            </a:extLst>
          </p:cNvPr>
          <p:cNvPicPr>
            <a:picLocks noGrp="1" noChangeAspect="1"/>
          </p:cNvPicPr>
          <p:nvPr>
            <p:ph idx="1"/>
          </p:nvPr>
        </p:nvPicPr>
        <p:blipFill>
          <a:blip r:embed="rId2"/>
          <a:stretch>
            <a:fillRect/>
          </a:stretch>
        </p:blipFill>
        <p:spPr>
          <a:xfrm>
            <a:off x="838200" y="947579"/>
            <a:ext cx="10515600" cy="5126355"/>
          </a:xfrm>
          <a:prstGeom prst="rect">
            <a:avLst/>
          </a:prstGeom>
        </p:spPr>
      </p:pic>
    </p:spTree>
    <p:extLst>
      <p:ext uri="{BB962C8B-B14F-4D97-AF65-F5344CB8AC3E}">
        <p14:creationId xmlns:p14="http://schemas.microsoft.com/office/powerpoint/2010/main" val="1681203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Laplacian Filter</a:t>
            </a:r>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845127"/>
            <a:ext cx="10515600" cy="5331836"/>
          </a:xfrm>
        </p:spPr>
        <p:txBody>
          <a:bodyPr>
            <a:normAutofit/>
          </a:bodyPr>
          <a:lstStyle/>
          <a:p>
            <a:endParaRPr lang="en-US" dirty="0"/>
          </a:p>
          <a:p>
            <a:r>
              <a:rPr lang="en-US" dirty="0"/>
              <a:t>The Laplacian of an image highlights the areas of rapid changes in intensity and can thus be used for edge detection.</a:t>
            </a:r>
          </a:p>
          <a:p>
            <a:r>
              <a:rPr lang="en-US" dirty="0"/>
              <a:t>let </a:t>
            </a:r>
            <a:r>
              <a:rPr lang="en-US" i="1" dirty="0"/>
              <a:t>I(</a:t>
            </a:r>
            <a:r>
              <a:rPr lang="en-US" i="1" dirty="0" err="1"/>
              <a:t>x,y</a:t>
            </a:r>
            <a:r>
              <a:rPr lang="en-US" i="1" dirty="0"/>
              <a:t>)</a:t>
            </a:r>
            <a:r>
              <a:rPr lang="en-US" dirty="0"/>
              <a:t> represent the intensities of an image then the Laplacian of the image is given by the following formula:</a:t>
            </a:r>
          </a:p>
          <a:p>
            <a:r>
              <a:rPr lang="en-US" dirty="0"/>
              <a:t>                     </a:t>
            </a:r>
          </a:p>
          <a:p>
            <a:endParaRPr lang="en-US" dirty="0"/>
          </a:p>
          <a:p>
            <a:r>
              <a:rPr lang="en-US" dirty="0"/>
              <a:t>The discrete approximation of the Laplacian at a specific pixel can be determined by taking the weighted mean of the pixel intensities in a small neighborhood of the pixel                        </a:t>
            </a:r>
          </a:p>
        </p:txBody>
      </p:sp>
      <p:pic>
        <p:nvPicPr>
          <p:cNvPr id="5" name="Picture 4">
            <a:extLst>
              <a:ext uri="{FF2B5EF4-FFF2-40B4-BE49-F238E27FC236}">
                <a16:creationId xmlns:a16="http://schemas.microsoft.com/office/drawing/2014/main" id="{FE3A82CD-07DB-4166-B9C4-F62BC000B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7676" y="2964139"/>
            <a:ext cx="2156647" cy="929721"/>
          </a:xfrm>
          <a:prstGeom prst="rect">
            <a:avLst/>
          </a:prstGeom>
        </p:spPr>
      </p:pic>
    </p:spTree>
    <p:extLst>
      <p:ext uri="{BB962C8B-B14F-4D97-AF65-F5344CB8AC3E}">
        <p14:creationId xmlns:p14="http://schemas.microsoft.com/office/powerpoint/2010/main" val="545756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Laplacian Filter</a:t>
            </a:r>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845127"/>
            <a:ext cx="10515600" cy="5331836"/>
          </a:xfrm>
        </p:spPr>
        <p:txBody>
          <a:bodyPr>
            <a:normAutofit/>
          </a:bodyPr>
          <a:lstStyle/>
          <a:p>
            <a:r>
              <a:rPr lang="en-US" dirty="0"/>
              <a:t>two kernels which represent two different ways of approximating the Laplacian.</a:t>
            </a:r>
          </a:p>
          <a:p>
            <a:endParaRPr lang="en-US" dirty="0"/>
          </a:p>
          <a:p>
            <a:endParaRPr lang="en-US" dirty="0"/>
          </a:p>
          <a:p>
            <a:endParaRPr lang="en-US" dirty="0"/>
          </a:p>
          <a:p>
            <a:r>
              <a:rPr lang="en-US" u="sng" dirty="0"/>
              <a:t>Since the Laplacian filter detects the edges of an image it can be used along with a Gaussian filter in order to first remove speckle noise and then to highlight the edges of an image</a:t>
            </a:r>
            <a:r>
              <a:rPr lang="en-US" dirty="0"/>
              <a:t>. </a:t>
            </a:r>
          </a:p>
          <a:p>
            <a:r>
              <a:rPr lang="en-US" dirty="0"/>
              <a:t>This method is referred to as the </a:t>
            </a:r>
            <a:r>
              <a:rPr lang="en-US" b="1" dirty="0" err="1"/>
              <a:t>Lapalcian</a:t>
            </a:r>
            <a:r>
              <a:rPr lang="en-US" b="1" dirty="0"/>
              <a:t> of Gaussian filtering</a:t>
            </a:r>
            <a:r>
              <a:rPr lang="en-US" dirty="0"/>
              <a:t>. </a:t>
            </a:r>
          </a:p>
          <a:p>
            <a:r>
              <a:rPr lang="en-US" dirty="0"/>
              <a:t>while adding the Laplacian of an image to the original image may enhance the edges, some of the noise is also enhanced.</a:t>
            </a:r>
          </a:p>
        </p:txBody>
      </p:sp>
      <p:pic>
        <p:nvPicPr>
          <p:cNvPr id="11" name="Picture 10">
            <a:extLst>
              <a:ext uri="{FF2B5EF4-FFF2-40B4-BE49-F238E27FC236}">
                <a16:creationId xmlns:a16="http://schemas.microsoft.com/office/drawing/2014/main" id="{2F5B997E-7BBB-45E8-9F7C-B0DF83AEE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7474" y="1427884"/>
            <a:ext cx="3696999" cy="1717098"/>
          </a:xfrm>
          <a:prstGeom prst="rect">
            <a:avLst/>
          </a:prstGeom>
        </p:spPr>
      </p:pic>
    </p:spTree>
    <p:extLst>
      <p:ext uri="{BB962C8B-B14F-4D97-AF65-F5344CB8AC3E}">
        <p14:creationId xmlns:p14="http://schemas.microsoft.com/office/powerpoint/2010/main" val="410454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Laplacian Filter</a:t>
            </a:r>
          </a:p>
        </p:txBody>
      </p:sp>
      <p:sp>
        <p:nvSpPr>
          <p:cNvPr id="8" name="Content Placeholder 7">
            <a:extLst>
              <a:ext uri="{FF2B5EF4-FFF2-40B4-BE49-F238E27FC236}">
                <a16:creationId xmlns:a16="http://schemas.microsoft.com/office/drawing/2014/main" id="{F857AF8E-9576-4CB0-A2A0-434E2FF51601}"/>
              </a:ext>
            </a:extLst>
          </p:cNvPr>
          <p:cNvSpPr>
            <a:spLocks noGrp="1"/>
          </p:cNvSpPr>
          <p:nvPr>
            <p:ph idx="1"/>
          </p:nvPr>
        </p:nvSpPr>
        <p:spPr>
          <a:xfrm>
            <a:off x="838200" y="1066800"/>
            <a:ext cx="10515600" cy="5110163"/>
          </a:xfrm>
        </p:spPr>
        <p:txBody>
          <a:bodyPr/>
          <a:lstStyle/>
          <a:p>
            <a:r>
              <a:rPr lang="en-US" dirty="0" err="1"/>
              <a:t>new_image</a:t>
            </a:r>
            <a:r>
              <a:rPr lang="en-US" dirty="0"/>
              <a:t> = cv2.Laplacian(image2,cv2.CV_64F)</a:t>
            </a:r>
          </a:p>
          <a:p>
            <a:r>
              <a:rPr lang="en-US" dirty="0"/>
              <a:t> </a:t>
            </a:r>
            <a:r>
              <a:rPr lang="en-US" dirty="0" err="1"/>
              <a:t>plt.imshow</a:t>
            </a:r>
            <a:r>
              <a:rPr lang="en-US" dirty="0"/>
              <a:t>(image2 + </a:t>
            </a:r>
            <a:r>
              <a:rPr lang="en-US" dirty="0" err="1"/>
              <a:t>new_image</a:t>
            </a:r>
            <a:r>
              <a:rPr lang="en-US" dirty="0"/>
              <a:t>, </a:t>
            </a:r>
            <a:r>
              <a:rPr lang="en-US" dirty="0" err="1"/>
              <a:t>cmap</a:t>
            </a:r>
            <a:r>
              <a:rPr lang="en-US" dirty="0"/>
              <a:t>='gray'),</a:t>
            </a:r>
            <a:r>
              <a:rPr lang="en-US" dirty="0" err="1"/>
              <a:t>plt.title</a:t>
            </a:r>
            <a:r>
              <a:rPr lang="en-US" dirty="0"/>
              <a:t>('Resulting image')</a:t>
            </a:r>
          </a:p>
        </p:txBody>
      </p:sp>
      <p:pic>
        <p:nvPicPr>
          <p:cNvPr id="9" name="Picture 8">
            <a:extLst>
              <a:ext uri="{FF2B5EF4-FFF2-40B4-BE49-F238E27FC236}">
                <a16:creationId xmlns:a16="http://schemas.microsoft.com/office/drawing/2014/main" id="{ABEDB93C-6F15-4975-88C8-E3FAFA03ABAD}"/>
              </a:ext>
            </a:extLst>
          </p:cNvPr>
          <p:cNvPicPr>
            <a:picLocks noChangeAspect="1"/>
          </p:cNvPicPr>
          <p:nvPr/>
        </p:nvPicPr>
        <p:blipFill>
          <a:blip r:embed="rId2"/>
          <a:stretch>
            <a:fillRect/>
          </a:stretch>
        </p:blipFill>
        <p:spPr>
          <a:xfrm>
            <a:off x="1094508" y="2479965"/>
            <a:ext cx="9781310" cy="4087090"/>
          </a:xfrm>
          <a:prstGeom prst="rect">
            <a:avLst/>
          </a:prstGeom>
        </p:spPr>
      </p:pic>
    </p:spTree>
    <p:extLst>
      <p:ext uri="{BB962C8B-B14F-4D97-AF65-F5344CB8AC3E}">
        <p14:creationId xmlns:p14="http://schemas.microsoft.com/office/powerpoint/2010/main" val="230782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dirty="0"/>
              <a:t>Image Filters</a:t>
            </a:r>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p:txBody>
          <a:bodyPr/>
          <a:lstStyle/>
          <a:p>
            <a:r>
              <a:rPr lang="en-US" dirty="0"/>
              <a:t>image pre-processing to help improve the machine learning models that  planning to build</a:t>
            </a:r>
          </a:p>
          <a:p>
            <a:endParaRPr lang="en-US" dirty="0"/>
          </a:p>
          <a:p>
            <a:r>
              <a:rPr lang="en-US" dirty="0"/>
              <a:t>Image pre-processing involves applying image filters to an image</a:t>
            </a:r>
          </a:p>
          <a:p>
            <a:endParaRPr lang="en-US" dirty="0"/>
          </a:p>
          <a:p>
            <a:r>
              <a:rPr lang="en-US" dirty="0"/>
              <a:t>Image filters can be used to reduce the amount of noise in an image and to enhance the edges in an image.</a:t>
            </a:r>
          </a:p>
          <a:p>
            <a:endParaRPr lang="en-US" dirty="0"/>
          </a:p>
          <a:p>
            <a:endParaRPr lang="en-US" dirty="0"/>
          </a:p>
          <a:p>
            <a:endParaRPr lang="en-US" dirty="0"/>
          </a:p>
        </p:txBody>
      </p:sp>
    </p:spTree>
    <p:extLst>
      <p:ext uri="{BB962C8B-B14F-4D97-AF65-F5344CB8AC3E}">
        <p14:creationId xmlns:p14="http://schemas.microsoft.com/office/powerpoint/2010/main" val="224340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Frequency Filter</a:t>
            </a:r>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845127"/>
            <a:ext cx="10515600" cy="5331836"/>
          </a:xfrm>
        </p:spPr>
        <p:txBody>
          <a:bodyPr>
            <a:normAutofit/>
          </a:bodyPr>
          <a:lstStyle/>
          <a:p>
            <a:r>
              <a:rPr lang="en-US" dirty="0"/>
              <a:t>When applying frequency filters to an image it is important to first convert the image to the frequency domain representation of the image.</a:t>
            </a:r>
          </a:p>
          <a:p>
            <a:r>
              <a:rPr lang="en-US" dirty="0"/>
              <a:t>The Fourier transform (which decomposes a function into its sine and cosine components) can be applied to an image in order to obtain its frequency domain representation.</a:t>
            </a:r>
          </a:p>
          <a:p>
            <a:endParaRPr lang="en-US" dirty="0"/>
          </a:p>
          <a:p>
            <a:r>
              <a:rPr lang="en-US" dirty="0"/>
              <a:t>The reason we are interested in an image’s frequency domain representation is that it is less expensive to </a:t>
            </a:r>
            <a:r>
              <a:rPr lang="en-US" u="sng" dirty="0"/>
              <a:t>apply frequency filters to an image in the frequency domain than it is to apply the filters in the spatial domain.</a:t>
            </a:r>
          </a:p>
          <a:p>
            <a:endParaRPr lang="en-US" dirty="0"/>
          </a:p>
        </p:txBody>
      </p:sp>
    </p:spTree>
    <p:extLst>
      <p:ext uri="{BB962C8B-B14F-4D97-AF65-F5344CB8AC3E}">
        <p14:creationId xmlns:p14="http://schemas.microsoft.com/office/powerpoint/2010/main" val="1866872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Frequency Filter</a:t>
            </a:r>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845127"/>
            <a:ext cx="10515600" cy="5331836"/>
          </a:xfrm>
        </p:spPr>
        <p:txBody>
          <a:bodyPr>
            <a:normAutofit/>
          </a:bodyPr>
          <a:lstStyle/>
          <a:p>
            <a:r>
              <a:rPr lang="en-US" dirty="0"/>
              <a:t>it is less expensive to apply frequency filters to an image in the frequency domain than it is to apply the filters in the spatial domain. </a:t>
            </a:r>
          </a:p>
          <a:p>
            <a:endParaRPr lang="en-US" dirty="0"/>
          </a:p>
          <a:p>
            <a:r>
              <a:rPr lang="en-US" dirty="0"/>
              <a:t>This is due to the fact that each pixel in the frequency domain representation corresponds to a frequency rather than a location of the image.</a:t>
            </a:r>
          </a:p>
          <a:p>
            <a:endParaRPr lang="en-US" dirty="0"/>
          </a:p>
          <a:p>
            <a:r>
              <a:rPr lang="en-US" dirty="0"/>
              <a:t>a decent amount of detail was lost however some of the speckle noise was removed.</a:t>
            </a:r>
          </a:p>
        </p:txBody>
      </p:sp>
    </p:spTree>
    <p:extLst>
      <p:ext uri="{BB962C8B-B14F-4D97-AF65-F5344CB8AC3E}">
        <p14:creationId xmlns:p14="http://schemas.microsoft.com/office/powerpoint/2010/main" val="4217984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Frequency Filter</a:t>
            </a:r>
          </a:p>
        </p:txBody>
      </p:sp>
      <p:pic>
        <p:nvPicPr>
          <p:cNvPr id="4" name="Content Placeholder 3">
            <a:extLst>
              <a:ext uri="{FF2B5EF4-FFF2-40B4-BE49-F238E27FC236}">
                <a16:creationId xmlns:a16="http://schemas.microsoft.com/office/drawing/2014/main" id="{67BDC863-DBB5-469E-AB1A-80FBE9F7FBE5}"/>
              </a:ext>
            </a:extLst>
          </p:cNvPr>
          <p:cNvPicPr>
            <a:picLocks noGrp="1" noChangeAspect="1"/>
          </p:cNvPicPr>
          <p:nvPr>
            <p:ph idx="1"/>
          </p:nvPr>
        </p:nvPicPr>
        <p:blipFill>
          <a:blip r:embed="rId2"/>
          <a:stretch>
            <a:fillRect/>
          </a:stretch>
        </p:blipFill>
        <p:spPr>
          <a:xfrm>
            <a:off x="838200" y="947579"/>
            <a:ext cx="10515600" cy="5126355"/>
          </a:xfrm>
          <a:prstGeom prst="rect">
            <a:avLst/>
          </a:prstGeom>
        </p:spPr>
      </p:pic>
    </p:spTree>
    <p:extLst>
      <p:ext uri="{BB962C8B-B14F-4D97-AF65-F5344CB8AC3E}">
        <p14:creationId xmlns:p14="http://schemas.microsoft.com/office/powerpoint/2010/main" val="3040400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Frequency Filter</a:t>
            </a:r>
          </a:p>
        </p:txBody>
      </p:sp>
      <p:pic>
        <p:nvPicPr>
          <p:cNvPr id="4" name="Content Placeholder 3">
            <a:extLst>
              <a:ext uri="{FF2B5EF4-FFF2-40B4-BE49-F238E27FC236}">
                <a16:creationId xmlns:a16="http://schemas.microsoft.com/office/drawing/2014/main" id="{6DDD61B5-2093-4A01-8791-557588E218DF}"/>
              </a:ext>
            </a:extLst>
          </p:cNvPr>
          <p:cNvPicPr>
            <a:picLocks noGrp="1" noChangeAspect="1"/>
          </p:cNvPicPr>
          <p:nvPr>
            <p:ph idx="1"/>
          </p:nvPr>
        </p:nvPicPr>
        <p:blipFill>
          <a:blip r:embed="rId2"/>
          <a:stretch>
            <a:fillRect/>
          </a:stretch>
        </p:blipFill>
        <p:spPr>
          <a:xfrm>
            <a:off x="838200" y="947579"/>
            <a:ext cx="10515600" cy="5126355"/>
          </a:xfrm>
          <a:prstGeom prst="rect">
            <a:avLst/>
          </a:prstGeom>
        </p:spPr>
      </p:pic>
    </p:spTree>
    <p:extLst>
      <p:ext uri="{BB962C8B-B14F-4D97-AF65-F5344CB8AC3E}">
        <p14:creationId xmlns:p14="http://schemas.microsoft.com/office/powerpoint/2010/main" val="4289421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Frequency Filter</a:t>
            </a:r>
          </a:p>
        </p:txBody>
      </p:sp>
      <p:pic>
        <p:nvPicPr>
          <p:cNvPr id="5" name="Content Placeholder 4">
            <a:extLst>
              <a:ext uri="{FF2B5EF4-FFF2-40B4-BE49-F238E27FC236}">
                <a16:creationId xmlns:a16="http://schemas.microsoft.com/office/drawing/2014/main" id="{1C87FFB9-2B23-40BB-8763-82A661C3DD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713" y="681038"/>
            <a:ext cx="8902796" cy="5831283"/>
          </a:xfrm>
        </p:spPr>
      </p:pic>
    </p:spTree>
    <p:extLst>
      <p:ext uri="{BB962C8B-B14F-4D97-AF65-F5344CB8AC3E}">
        <p14:creationId xmlns:p14="http://schemas.microsoft.com/office/powerpoint/2010/main" val="3609360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Unsharp Filter</a:t>
            </a:r>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845127"/>
            <a:ext cx="10515600" cy="5331836"/>
          </a:xfrm>
        </p:spPr>
        <p:txBody>
          <a:bodyPr>
            <a:normAutofit/>
          </a:bodyPr>
          <a:lstStyle/>
          <a:p>
            <a:r>
              <a:rPr lang="en-US" dirty="0"/>
              <a:t>The Unsharp filter can be used to </a:t>
            </a:r>
            <a:r>
              <a:rPr lang="en-US" b="1" dirty="0"/>
              <a:t>enhance the edges of an image.</a:t>
            </a:r>
          </a:p>
          <a:p>
            <a:r>
              <a:rPr lang="en-US" dirty="0"/>
              <a:t>The </a:t>
            </a:r>
            <a:r>
              <a:rPr lang="en-US" dirty="0" err="1"/>
              <a:t>ImageFilter.Unsharpmask</a:t>
            </a:r>
            <a:r>
              <a:rPr lang="en-US" dirty="0"/>
              <a:t> function has three parameters. </a:t>
            </a:r>
          </a:p>
          <a:p>
            <a:r>
              <a:rPr lang="en-US" dirty="0"/>
              <a:t>The ‘radius’ parameter specifies how many neighboring pixels around edges get affected. </a:t>
            </a:r>
          </a:p>
          <a:p>
            <a:r>
              <a:rPr lang="en-US" dirty="0"/>
              <a:t>The ‘percentage’ parameter specifies how much darker or lighter the edges become. </a:t>
            </a:r>
          </a:p>
          <a:p>
            <a:r>
              <a:rPr lang="en-US" dirty="0"/>
              <a:t>The third parameter ‘threshold’ defines how far apart adjacent tonal values have to be before the filter does anything.</a:t>
            </a:r>
          </a:p>
        </p:txBody>
      </p:sp>
    </p:spTree>
    <p:extLst>
      <p:ext uri="{BB962C8B-B14F-4D97-AF65-F5344CB8AC3E}">
        <p14:creationId xmlns:p14="http://schemas.microsoft.com/office/powerpoint/2010/main" val="99073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Unsharp Filter</a:t>
            </a:r>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845127"/>
            <a:ext cx="10515600" cy="5331836"/>
          </a:xfrm>
        </p:spPr>
        <p:txBody>
          <a:bodyPr>
            <a:normAutofit/>
          </a:bodyPr>
          <a:lstStyle/>
          <a:p>
            <a:r>
              <a:rPr lang="en-US" dirty="0"/>
              <a:t>image2 = </a:t>
            </a:r>
            <a:r>
              <a:rPr lang="en-US" dirty="0" err="1"/>
              <a:t>Image.fromarray</a:t>
            </a:r>
            <a:r>
              <a:rPr lang="en-US" dirty="0"/>
              <a:t>(image2.astype('uint8'))</a:t>
            </a:r>
          </a:p>
          <a:p>
            <a:r>
              <a:rPr lang="en-US" dirty="0" err="1"/>
              <a:t>new_image</a:t>
            </a:r>
            <a:r>
              <a:rPr lang="en-US" dirty="0"/>
              <a:t> = image2.filter(</a:t>
            </a:r>
            <a:r>
              <a:rPr lang="en-US" dirty="0" err="1"/>
              <a:t>ImageFilter.UnsharpMask</a:t>
            </a:r>
            <a:r>
              <a:rPr lang="en-US" dirty="0"/>
              <a:t>(radius=2, percent=150))</a:t>
            </a:r>
          </a:p>
          <a:p>
            <a:endParaRPr lang="en-US" dirty="0"/>
          </a:p>
        </p:txBody>
      </p:sp>
      <p:pic>
        <p:nvPicPr>
          <p:cNvPr id="4" name="Picture 3">
            <a:extLst>
              <a:ext uri="{FF2B5EF4-FFF2-40B4-BE49-F238E27FC236}">
                <a16:creationId xmlns:a16="http://schemas.microsoft.com/office/drawing/2014/main" id="{E663A19C-5E3B-404F-BF07-5C860ACB1656}"/>
              </a:ext>
            </a:extLst>
          </p:cNvPr>
          <p:cNvPicPr>
            <a:picLocks noChangeAspect="1"/>
          </p:cNvPicPr>
          <p:nvPr/>
        </p:nvPicPr>
        <p:blipFill>
          <a:blip r:embed="rId2"/>
          <a:stretch>
            <a:fillRect/>
          </a:stretch>
        </p:blipFill>
        <p:spPr>
          <a:xfrm>
            <a:off x="838200" y="2240108"/>
            <a:ext cx="10986655" cy="4100945"/>
          </a:xfrm>
          <a:prstGeom prst="rect">
            <a:avLst/>
          </a:prstGeom>
        </p:spPr>
      </p:pic>
    </p:spTree>
    <p:extLst>
      <p:ext uri="{BB962C8B-B14F-4D97-AF65-F5344CB8AC3E}">
        <p14:creationId xmlns:p14="http://schemas.microsoft.com/office/powerpoint/2010/main" val="3979983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665018" y="290945"/>
            <a:ext cx="10688782" cy="651164"/>
          </a:xfrm>
        </p:spPr>
        <p:txBody>
          <a:bodyPr>
            <a:normAutofit fontScale="90000"/>
          </a:bodyPr>
          <a:lstStyle/>
          <a:p>
            <a:br>
              <a:rPr lang="en-US" b="1" dirty="0"/>
            </a:br>
            <a:endParaRPr lang="en-US" b="1" dirty="0"/>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1523999"/>
            <a:ext cx="10515600" cy="4652963"/>
          </a:xfrm>
        </p:spPr>
        <p:txBody>
          <a:bodyPr>
            <a:normAutofit/>
          </a:bodyPr>
          <a:lstStyle/>
          <a:p>
            <a:endParaRPr lang="en-US" dirty="0"/>
          </a:p>
          <a:p>
            <a:endParaRPr lang="en-US" dirty="0"/>
          </a:p>
          <a:p>
            <a:endParaRPr lang="en-US" dirty="0"/>
          </a:p>
        </p:txBody>
      </p:sp>
      <p:sp>
        <p:nvSpPr>
          <p:cNvPr id="4" name="Rectangle 3">
            <a:extLst>
              <a:ext uri="{FF2B5EF4-FFF2-40B4-BE49-F238E27FC236}">
                <a16:creationId xmlns:a16="http://schemas.microsoft.com/office/drawing/2014/main" id="{B298F276-A5E5-40D8-8772-3ECDECD76D88}"/>
              </a:ext>
            </a:extLst>
          </p:cNvPr>
          <p:cNvSpPr/>
          <p:nvPr/>
        </p:nvSpPr>
        <p:spPr>
          <a:xfrm>
            <a:off x="533400" y="616527"/>
            <a:ext cx="11125199" cy="4832092"/>
          </a:xfrm>
          <a:prstGeom prst="rect">
            <a:avLst/>
          </a:prstGeom>
        </p:spPr>
        <p:txBody>
          <a:bodyPr wrap="square">
            <a:spAutoFit/>
          </a:bodyPr>
          <a:lstStyle/>
          <a:p>
            <a:pPr marL="457200" indent="-457200">
              <a:buFont typeface="Arial" panose="020B0604020202020204" pitchFamily="34" charset="0"/>
              <a:buChar char="•"/>
            </a:pPr>
            <a:r>
              <a:rPr lang="en-US" sz="2800" b="1" dirty="0"/>
              <a:t>Bilateral Filtering</a:t>
            </a:r>
          </a:p>
          <a:p>
            <a:pPr marL="457200" indent="-457200">
              <a:buFont typeface="Arial" panose="020B0604020202020204" pitchFamily="34" charset="0"/>
              <a:buChar char="•"/>
            </a:pPr>
            <a:r>
              <a:rPr lang="en-US" sz="2800" dirty="0"/>
              <a:t>Bilateral filtering also takes a Gaussian filter in space, but one more Gaussian filter which is a function of pixel difference</a:t>
            </a:r>
            <a:r>
              <a:rPr lang="en-US" sz="2800" u="sng" dirty="0"/>
              <a:t>.(two gaussian)</a:t>
            </a:r>
          </a:p>
          <a:p>
            <a:pPr marL="457200" indent="-457200">
              <a:buFont typeface="Arial" panose="020B0604020202020204" pitchFamily="34" charset="0"/>
              <a:buChar char="•"/>
            </a:pPr>
            <a:r>
              <a:rPr lang="en-US" sz="2800" dirty="0"/>
              <a:t> The Gaussian function of space makes sure that only nearby pixels are considered for blurring, while the Gaussian function of intensity difference makes sure that only those pixels with similar intensities to the central pixel are considered for blurring.</a:t>
            </a:r>
          </a:p>
          <a:p>
            <a:pPr marL="457200" indent="-457200">
              <a:buFont typeface="Arial" panose="020B0604020202020204" pitchFamily="34" charset="0"/>
              <a:buChar char="•"/>
            </a:pPr>
            <a:r>
              <a:rPr lang="en-US" sz="2800" dirty="0"/>
              <a:t> So </a:t>
            </a:r>
            <a:r>
              <a:rPr lang="en-US" sz="2800" b="1" dirty="0"/>
              <a:t>it preserves the edges since pixels at edges will have large intensity variation.</a:t>
            </a:r>
          </a:p>
          <a:p>
            <a:pPr marL="457200" indent="-457200">
              <a:buFont typeface="Arial" panose="020B0604020202020204" pitchFamily="34" charset="0"/>
              <a:buChar char="•"/>
            </a:pPr>
            <a:r>
              <a:rPr lang="en-US" sz="2800" dirty="0"/>
              <a:t>The below sample shows use of a bilateral filter</a:t>
            </a:r>
          </a:p>
          <a:p>
            <a:pPr marL="457200" indent="-457200">
              <a:buFont typeface="Arial" panose="020B0604020202020204" pitchFamily="34" charset="0"/>
              <a:buChar char="•"/>
            </a:pPr>
            <a:r>
              <a:rPr lang="en-US" sz="2800" dirty="0"/>
              <a:t>blur = </a:t>
            </a:r>
            <a:r>
              <a:rPr lang="en-US" sz="2800" dirty="0" err="1">
                <a:hlinkClick r:id="rId2"/>
              </a:rPr>
              <a:t>cv.bilateralFilter</a:t>
            </a:r>
            <a:r>
              <a:rPr lang="en-US" sz="2800" dirty="0"/>
              <a:t>(img,9,75,75)</a:t>
            </a:r>
          </a:p>
        </p:txBody>
      </p:sp>
    </p:spTree>
    <p:extLst>
      <p:ext uri="{BB962C8B-B14F-4D97-AF65-F5344CB8AC3E}">
        <p14:creationId xmlns:p14="http://schemas.microsoft.com/office/powerpoint/2010/main" val="1220920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665018" y="290945"/>
            <a:ext cx="10688782" cy="651164"/>
          </a:xfrm>
        </p:spPr>
        <p:txBody>
          <a:bodyPr>
            <a:normAutofit fontScale="90000"/>
          </a:bodyPr>
          <a:lstStyle/>
          <a:p>
            <a:br>
              <a:rPr lang="en-US" b="1" dirty="0"/>
            </a:br>
            <a:endParaRPr lang="en-US" b="1" dirty="0"/>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1316182"/>
            <a:ext cx="10515600" cy="4860780"/>
          </a:xfrm>
        </p:spPr>
        <p:txBody>
          <a:bodyPr>
            <a:normAutofit/>
          </a:bodyPr>
          <a:lstStyle/>
          <a:p>
            <a:endParaRPr lang="en-US" dirty="0"/>
          </a:p>
          <a:p>
            <a:endParaRPr lang="en-US" dirty="0"/>
          </a:p>
          <a:p>
            <a:endParaRPr lang="en-US" dirty="0"/>
          </a:p>
        </p:txBody>
      </p:sp>
      <p:sp>
        <p:nvSpPr>
          <p:cNvPr id="4" name="Rectangle 3">
            <a:extLst>
              <a:ext uri="{FF2B5EF4-FFF2-40B4-BE49-F238E27FC236}">
                <a16:creationId xmlns:a16="http://schemas.microsoft.com/office/drawing/2014/main" id="{B298F276-A5E5-40D8-8772-3ECDECD76D88}"/>
              </a:ext>
            </a:extLst>
          </p:cNvPr>
          <p:cNvSpPr/>
          <p:nvPr/>
        </p:nvSpPr>
        <p:spPr>
          <a:xfrm>
            <a:off x="533400" y="502054"/>
            <a:ext cx="11125199" cy="4832092"/>
          </a:xfrm>
          <a:prstGeom prst="rect">
            <a:avLst/>
          </a:prstGeom>
        </p:spPr>
        <p:txBody>
          <a:bodyPr wrap="square">
            <a:spAutoFit/>
          </a:bodyPr>
          <a:lstStyle/>
          <a:p>
            <a:r>
              <a:rPr lang="en-US" sz="2800" b="1" dirty="0"/>
              <a:t>Bilateral Filtering</a:t>
            </a:r>
          </a:p>
          <a:p>
            <a:pPr marL="457200" indent="-457200">
              <a:buFont typeface="Arial" panose="020B0604020202020204" pitchFamily="34" charset="0"/>
              <a:buChar char="•"/>
            </a:pPr>
            <a:endParaRPr lang="en-US" sz="2800" b="1" dirty="0">
              <a:hlinkClick r:id="rId2" tooltip="Applies the bilateral filter to an image. "/>
            </a:endParaRPr>
          </a:p>
          <a:p>
            <a:pPr marL="457200" indent="-457200">
              <a:buFont typeface="Arial" panose="020B0604020202020204" pitchFamily="34" charset="0"/>
              <a:buChar char="•"/>
            </a:pPr>
            <a:r>
              <a:rPr lang="en-US" sz="2800" b="1" dirty="0" err="1">
                <a:hlinkClick r:id="rId2" tooltip="Applies the bilateral filter to an image. "/>
              </a:rPr>
              <a:t>cv.bilateralFilter</a:t>
            </a:r>
            <a:r>
              <a:rPr lang="en-US" sz="2800" b="1" dirty="0">
                <a:hlinkClick r:id="rId2" tooltip="Applies the bilateral filter to an image. "/>
              </a:rPr>
              <a:t>()</a:t>
            </a:r>
            <a:r>
              <a:rPr lang="en-US" sz="2800" dirty="0"/>
              <a:t> is highly effective in noise removal while keeping edges sharp. But the operation is slower compared to other filters. </a:t>
            </a:r>
          </a:p>
          <a:p>
            <a:pPr marL="457200" indent="-457200">
              <a:buFont typeface="Arial" panose="020B0604020202020204" pitchFamily="34" charset="0"/>
              <a:buChar char="•"/>
            </a:pPr>
            <a:r>
              <a:rPr lang="en-US" sz="2800" dirty="0"/>
              <a:t>We already saw that a Gaussian filter takes the </a:t>
            </a:r>
            <a:r>
              <a:rPr lang="en-US" sz="2800" dirty="0" err="1"/>
              <a:t>neighbourhood</a:t>
            </a:r>
            <a:r>
              <a:rPr lang="en-US" sz="2800" dirty="0"/>
              <a:t> around the pixel and finds its Gaussian weighted average. </a:t>
            </a:r>
          </a:p>
          <a:p>
            <a:pPr marL="457200" indent="-457200">
              <a:buFont typeface="Arial" panose="020B0604020202020204" pitchFamily="34" charset="0"/>
              <a:buChar char="•"/>
            </a:pPr>
            <a:r>
              <a:rPr lang="en-US" sz="2800" dirty="0"/>
              <a:t>This Gaussian filter is a function of space alone, that is, nearby pixels are considered while filtering. It doesn't consider whether pixels have almost the same intensity. </a:t>
            </a:r>
          </a:p>
          <a:p>
            <a:pPr marL="457200" indent="-457200">
              <a:buFont typeface="Arial" panose="020B0604020202020204" pitchFamily="34" charset="0"/>
              <a:buChar char="•"/>
            </a:pPr>
            <a:r>
              <a:rPr lang="en-US" sz="2800" dirty="0"/>
              <a:t>It doesn't consider whether a pixel is an edge pixel or not. So it blurs the edges also, which we don't want to do.</a:t>
            </a:r>
          </a:p>
        </p:txBody>
      </p:sp>
    </p:spTree>
    <p:extLst>
      <p:ext uri="{BB962C8B-B14F-4D97-AF65-F5344CB8AC3E}">
        <p14:creationId xmlns:p14="http://schemas.microsoft.com/office/powerpoint/2010/main" val="2813958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665018" y="290945"/>
            <a:ext cx="10688782" cy="651164"/>
          </a:xfrm>
        </p:spPr>
        <p:txBody>
          <a:bodyPr>
            <a:normAutofit fontScale="90000"/>
          </a:bodyPr>
          <a:lstStyle/>
          <a:p>
            <a:br>
              <a:rPr lang="en-US" b="1" dirty="0"/>
            </a:br>
            <a:endParaRPr lang="en-US" b="1" dirty="0"/>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1523999"/>
            <a:ext cx="10515600" cy="4652963"/>
          </a:xfrm>
        </p:spPr>
        <p:txBody>
          <a:bodyPr>
            <a:normAutofit/>
          </a:bodyPr>
          <a:lstStyle/>
          <a:p>
            <a:endParaRPr lang="en-US" dirty="0"/>
          </a:p>
          <a:p>
            <a:endParaRPr lang="en-US" dirty="0"/>
          </a:p>
          <a:p>
            <a:endParaRPr lang="en-US" dirty="0"/>
          </a:p>
        </p:txBody>
      </p:sp>
      <p:sp>
        <p:nvSpPr>
          <p:cNvPr id="4" name="Rectangle 3">
            <a:extLst>
              <a:ext uri="{FF2B5EF4-FFF2-40B4-BE49-F238E27FC236}">
                <a16:creationId xmlns:a16="http://schemas.microsoft.com/office/drawing/2014/main" id="{B298F276-A5E5-40D8-8772-3ECDECD76D88}"/>
              </a:ext>
            </a:extLst>
          </p:cNvPr>
          <p:cNvSpPr/>
          <p:nvPr/>
        </p:nvSpPr>
        <p:spPr>
          <a:xfrm>
            <a:off x="533400" y="616527"/>
            <a:ext cx="11125199" cy="523220"/>
          </a:xfrm>
          <a:prstGeom prst="rect">
            <a:avLst/>
          </a:prstGeom>
        </p:spPr>
        <p:txBody>
          <a:bodyPr wrap="square">
            <a:spAutoFit/>
          </a:bodyPr>
          <a:lstStyle/>
          <a:p>
            <a:pPr marL="457200" indent="-457200">
              <a:buFont typeface="Arial" panose="020B0604020202020204" pitchFamily="34" charset="0"/>
              <a:buChar char="•"/>
            </a:pPr>
            <a:r>
              <a:rPr lang="en-US" sz="2800" b="1" dirty="0"/>
              <a:t>Bilateral Filtering</a:t>
            </a:r>
          </a:p>
        </p:txBody>
      </p:sp>
      <p:pic>
        <p:nvPicPr>
          <p:cNvPr id="5" name="Picture 4">
            <a:extLst>
              <a:ext uri="{FF2B5EF4-FFF2-40B4-BE49-F238E27FC236}">
                <a16:creationId xmlns:a16="http://schemas.microsoft.com/office/drawing/2014/main" id="{A847C7C3-6D49-42E3-8EAB-1189EB9D4153}"/>
              </a:ext>
            </a:extLst>
          </p:cNvPr>
          <p:cNvPicPr>
            <a:picLocks noChangeAspect="1"/>
          </p:cNvPicPr>
          <p:nvPr/>
        </p:nvPicPr>
        <p:blipFill>
          <a:blip r:embed="rId2"/>
          <a:stretch>
            <a:fillRect/>
          </a:stretch>
        </p:blipFill>
        <p:spPr>
          <a:xfrm>
            <a:off x="346364" y="1267690"/>
            <a:ext cx="11540836" cy="5133109"/>
          </a:xfrm>
          <a:prstGeom prst="rect">
            <a:avLst/>
          </a:prstGeom>
        </p:spPr>
      </p:pic>
    </p:spTree>
    <p:extLst>
      <p:ext uri="{BB962C8B-B14F-4D97-AF65-F5344CB8AC3E}">
        <p14:creationId xmlns:p14="http://schemas.microsoft.com/office/powerpoint/2010/main" val="10262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dirty="0"/>
              <a:t>Image Filters</a:t>
            </a:r>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p:txBody>
          <a:bodyPr/>
          <a:lstStyle/>
          <a:p>
            <a:r>
              <a:rPr lang="en-US" dirty="0"/>
              <a:t>images also can be filtered with various low-pass filters (LPF), high-pass filters (HPF), </a:t>
            </a:r>
            <a:r>
              <a:rPr lang="en-US" dirty="0" err="1"/>
              <a:t>etc</a:t>
            </a:r>
            <a:endParaRPr lang="en-US" dirty="0"/>
          </a:p>
          <a:p>
            <a:r>
              <a:rPr lang="en-US" dirty="0"/>
              <a:t>A LPF helps in removing noise, or blurring the image</a:t>
            </a:r>
          </a:p>
          <a:p>
            <a:r>
              <a:rPr lang="en-US" dirty="0"/>
              <a:t>A HPF filters helps in finding edges in an image.</a:t>
            </a:r>
          </a:p>
          <a:p>
            <a:r>
              <a:rPr lang="en-US" dirty="0"/>
              <a:t>Speck noise is the noise that occurs during image acquisition </a:t>
            </a:r>
          </a:p>
          <a:p>
            <a:r>
              <a:rPr lang="en-US" dirty="0"/>
              <a:t>while salt-and-pepper noise (which refers to sparsely occurring white and black pixels) is caused by sudden disturbances in an image signal.</a:t>
            </a:r>
          </a:p>
        </p:txBody>
      </p:sp>
    </p:spTree>
    <p:extLst>
      <p:ext uri="{BB962C8B-B14F-4D97-AF65-F5344CB8AC3E}">
        <p14:creationId xmlns:p14="http://schemas.microsoft.com/office/powerpoint/2010/main" val="3358537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665018" y="290945"/>
            <a:ext cx="10688782" cy="651164"/>
          </a:xfrm>
        </p:spPr>
        <p:txBody>
          <a:bodyPr>
            <a:normAutofit fontScale="90000"/>
          </a:bodyPr>
          <a:lstStyle/>
          <a:p>
            <a:br>
              <a:rPr lang="en-US" b="1" dirty="0"/>
            </a:br>
            <a:endParaRPr lang="en-US" b="1" dirty="0"/>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1316182"/>
            <a:ext cx="10515600" cy="4860780"/>
          </a:xfrm>
        </p:spPr>
        <p:txBody>
          <a:bodyPr>
            <a:normAutofit/>
          </a:bodyPr>
          <a:lstStyle/>
          <a:p>
            <a:endParaRPr lang="en-US" dirty="0"/>
          </a:p>
          <a:p>
            <a:pPr lvl="0"/>
            <a:r>
              <a:rPr lang="en-IN" dirty="0"/>
              <a:t>The mode filter replaces each pixel of a Digital image with the </a:t>
            </a:r>
            <a:r>
              <a:rPr lang="en-IN" dirty="0">
                <a:hlinkClick r:id="rId2"/>
              </a:rPr>
              <a:t>mode value</a:t>
            </a:r>
            <a:r>
              <a:rPr lang="en-IN" dirty="0"/>
              <a:t> of its </a:t>
            </a:r>
            <a:r>
              <a:rPr lang="en-IN" dirty="0" err="1"/>
              <a:t>neighborhood</a:t>
            </a:r>
            <a:r>
              <a:rPr lang="en-IN" dirty="0"/>
              <a:t> pixel window.</a:t>
            </a:r>
            <a:endParaRPr lang="en-US" dirty="0"/>
          </a:p>
          <a:p>
            <a:pPr lvl="0"/>
            <a:r>
              <a:rPr lang="en-IN" dirty="0"/>
              <a:t>The class </a:t>
            </a:r>
            <a:r>
              <a:rPr lang="en-IN" dirty="0" err="1"/>
              <a:t>ImageFilter.ModeFilter</a:t>
            </a:r>
            <a:r>
              <a:rPr lang="en-IN" dirty="0"/>
              <a:t> implements the mode filter.</a:t>
            </a:r>
            <a:endParaRPr lang="en-US" dirty="0"/>
          </a:p>
          <a:p>
            <a:pPr lvl="0"/>
            <a:r>
              <a:rPr lang="en-IN" dirty="0"/>
              <a:t>As per </a:t>
            </a:r>
            <a:r>
              <a:rPr lang="en-IN" dirty="0">
                <a:hlinkClick r:id="rId3"/>
              </a:rPr>
              <a:t>Pillow's</a:t>
            </a:r>
            <a:r>
              <a:rPr lang="en-IN" dirty="0"/>
              <a:t> implementation, to consider a pixel value as mode, the value should at least occur twice in the </a:t>
            </a:r>
            <a:r>
              <a:rPr lang="en-IN" dirty="0" err="1"/>
              <a:t>neighborhood</a:t>
            </a:r>
            <a:r>
              <a:rPr lang="en-IN" dirty="0"/>
              <a:t>. Else the original pixel value is retained in the image.</a:t>
            </a:r>
            <a:endParaRPr lang="en-US" dirty="0"/>
          </a:p>
          <a:p>
            <a:pPr lvl="0"/>
            <a:r>
              <a:rPr lang="en-IN" dirty="0"/>
              <a:t>Similar to the </a:t>
            </a:r>
            <a:r>
              <a:rPr lang="en-IN" dirty="0">
                <a:hlinkClick r:id="rId4"/>
              </a:rPr>
              <a:t>median filter </a:t>
            </a:r>
            <a:r>
              <a:rPr lang="en-IN" dirty="0"/>
              <a:t>the mode filter as well is an edge preserving filter.</a:t>
            </a:r>
            <a:endParaRPr lang="en-US" dirty="0"/>
          </a:p>
          <a:p>
            <a:endParaRPr lang="en-US" dirty="0"/>
          </a:p>
          <a:p>
            <a:endParaRPr lang="en-US" dirty="0"/>
          </a:p>
        </p:txBody>
      </p:sp>
      <p:sp>
        <p:nvSpPr>
          <p:cNvPr id="4" name="Rectangle 3">
            <a:extLst>
              <a:ext uri="{FF2B5EF4-FFF2-40B4-BE49-F238E27FC236}">
                <a16:creationId xmlns:a16="http://schemas.microsoft.com/office/drawing/2014/main" id="{B298F276-A5E5-40D8-8772-3ECDECD76D88}"/>
              </a:ext>
            </a:extLst>
          </p:cNvPr>
          <p:cNvSpPr/>
          <p:nvPr/>
        </p:nvSpPr>
        <p:spPr>
          <a:xfrm>
            <a:off x="533400" y="502054"/>
            <a:ext cx="11125199" cy="954107"/>
          </a:xfrm>
          <a:prstGeom prst="rect">
            <a:avLst/>
          </a:prstGeom>
        </p:spPr>
        <p:txBody>
          <a:bodyPr wrap="square">
            <a:spAutoFit/>
          </a:bodyPr>
          <a:lstStyle/>
          <a:p>
            <a:r>
              <a:rPr lang="en-US" sz="2800" b="1" dirty="0"/>
              <a:t>Mode Filter</a:t>
            </a:r>
          </a:p>
          <a:p>
            <a:pPr marL="457200" indent="-457200">
              <a:buFont typeface="Arial" panose="020B0604020202020204" pitchFamily="34" charset="0"/>
              <a:buChar char="•"/>
            </a:pPr>
            <a:endParaRPr lang="en-US" sz="2800" b="1" dirty="0">
              <a:hlinkClick r:id="rId5" tooltip="Applies the bilateral filter to an image. "/>
            </a:endParaRPr>
          </a:p>
        </p:txBody>
      </p:sp>
    </p:spTree>
    <p:extLst>
      <p:ext uri="{BB962C8B-B14F-4D97-AF65-F5344CB8AC3E}">
        <p14:creationId xmlns:p14="http://schemas.microsoft.com/office/powerpoint/2010/main" val="2423696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665018" y="290944"/>
            <a:ext cx="10688782" cy="1025237"/>
          </a:xfrm>
        </p:spPr>
        <p:txBody>
          <a:bodyPr>
            <a:normAutofit fontScale="90000"/>
          </a:bodyPr>
          <a:lstStyle/>
          <a:p>
            <a:br>
              <a:rPr lang="en-US" b="1" dirty="0"/>
            </a:br>
            <a:r>
              <a:rPr lang="en-US" b="1" dirty="0"/>
              <a:t>Linear and </a:t>
            </a:r>
            <a:r>
              <a:rPr lang="en-IN" b="1" dirty="0"/>
              <a:t>Non</a:t>
            </a:r>
            <a:r>
              <a:rPr lang="en-IN" dirty="0"/>
              <a:t>-</a:t>
            </a:r>
            <a:r>
              <a:rPr lang="en-IN" b="1" dirty="0"/>
              <a:t>Linear Filtering</a:t>
            </a:r>
            <a:r>
              <a:rPr lang="en-IN" dirty="0"/>
              <a:t> of </a:t>
            </a:r>
            <a:r>
              <a:rPr lang="en-IN" b="1" dirty="0"/>
              <a:t>Images</a:t>
            </a:r>
            <a:r>
              <a:rPr lang="en-IN" dirty="0"/>
              <a:t> </a:t>
            </a:r>
            <a:br>
              <a:rPr lang="en-US" dirty="0"/>
            </a:br>
            <a:endParaRPr lang="en-US" b="1" dirty="0"/>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1316182"/>
            <a:ext cx="10515600" cy="4860780"/>
          </a:xfrm>
        </p:spPr>
        <p:txBody>
          <a:bodyPr>
            <a:normAutofit/>
          </a:bodyPr>
          <a:lstStyle/>
          <a:p>
            <a:endParaRPr lang="en-US" dirty="0"/>
          </a:p>
          <a:p>
            <a:r>
              <a:rPr lang="en-IN" b="1" dirty="0"/>
              <a:t>Linear filtering</a:t>
            </a:r>
            <a:r>
              <a:rPr lang="en-IN" dirty="0"/>
              <a:t> is </a:t>
            </a:r>
            <a:r>
              <a:rPr lang="en-IN" b="1" dirty="0"/>
              <a:t>filtering</a:t>
            </a:r>
            <a:r>
              <a:rPr lang="en-IN" dirty="0"/>
              <a:t> in which the value of an output pixel is a </a:t>
            </a:r>
            <a:r>
              <a:rPr lang="en-IN" b="1" dirty="0"/>
              <a:t>linear</a:t>
            </a:r>
            <a:r>
              <a:rPr lang="en-IN" dirty="0"/>
              <a:t> combination of the values of the pixels in the input pixel's </a:t>
            </a:r>
            <a:r>
              <a:rPr lang="en-IN" dirty="0" err="1"/>
              <a:t>neighborhood</a:t>
            </a:r>
            <a:r>
              <a:rPr lang="en-IN" dirty="0"/>
              <a:t>.</a:t>
            </a:r>
            <a:endParaRPr lang="en-US" dirty="0"/>
          </a:p>
          <a:p>
            <a:r>
              <a:rPr lang="en-IN" b="1" dirty="0"/>
              <a:t>Linear filtering</a:t>
            </a:r>
            <a:r>
              <a:rPr lang="en-IN" dirty="0"/>
              <a:t> of an image is accomplished through an operation called </a:t>
            </a:r>
            <a:r>
              <a:rPr lang="en-IN" b="1" dirty="0"/>
              <a:t>convolution</a:t>
            </a:r>
          </a:p>
          <a:p>
            <a:r>
              <a:rPr lang="en-IN" b="1" dirty="0"/>
              <a:t>Convolution</a:t>
            </a:r>
            <a:r>
              <a:rPr lang="en-IN" dirty="0"/>
              <a:t> is a </a:t>
            </a:r>
            <a:r>
              <a:rPr lang="en-IN" dirty="0" err="1"/>
              <a:t>neighborhood</a:t>
            </a:r>
            <a:r>
              <a:rPr lang="en-IN" dirty="0"/>
              <a:t> operation in which each output pixel is the weighted sum of </a:t>
            </a:r>
            <a:r>
              <a:rPr lang="en-IN" dirty="0" err="1"/>
              <a:t>neighboring</a:t>
            </a:r>
            <a:r>
              <a:rPr lang="en-IN" dirty="0"/>
              <a:t> input pixels.</a:t>
            </a:r>
          </a:p>
          <a:p>
            <a:r>
              <a:rPr lang="en-IN" dirty="0"/>
              <a:t>The matrix of weights is called the </a:t>
            </a:r>
            <a:r>
              <a:rPr lang="en-IN" b="1" dirty="0"/>
              <a:t>convolution</a:t>
            </a:r>
            <a:r>
              <a:rPr lang="en-IN" dirty="0"/>
              <a:t> kernel, also known as the </a:t>
            </a:r>
            <a:r>
              <a:rPr lang="en-IN" b="1" dirty="0"/>
              <a:t>filter</a:t>
            </a:r>
            <a:r>
              <a:rPr lang="en-IN" dirty="0"/>
              <a:t>.</a:t>
            </a:r>
            <a:endParaRPr lang="en-US" dirty="0"/>
          </a:p>
          <a:p>
            <a:endParaRPr lang="en-IN" b="1" dirty="0"/>
          </a:p>
          <a:p>
            <a:endParaRPr lang="en-US" dirty="0"/>
          </a:p>
          <a:p>
            <a:endParaRPr lang="en-US" dirty="0"/>
          </a:p>
        </p:txBody>
      </p:sp>
      <p:sp>
        <p:nvSpPr>
          <p:cNvPr id="4" name="Rectangle 3">
            <a:extLst>
              <a:ext uri="{FF2B5EF4-FFF2-40B4-BE49-F238E27FC236}">
                <a16:creationId xmlns:a16="http://schemas.microsoft.com/office/drawing/2014/main" id="{B298F276-A5E5-40D8-8772-3ECDECD76D88}"/>
              </a:ext>
            </a:extLst>
          </p:cNvPr>
          <p:cNvSpPr/>
          <p:nvPr/>
        </p:nvSpPr>
        <p:spPr>
          <a:xfrm>
            <a:off x="533400" y="502054"/>
            <a:ext cx="11125199" cy="523220"/>
          </a:xfrm>
          <a:prstGeom prst="rect">
            <a:avLst/>
          </a:prstGeom>
        </p:spPr>
        <p:txBody>
          <a:bodyPr wrap="square">
            <a:spAutoFit/>
          </a:bodyPr>
          <a:lstStyle/>
          <a:p>
            <a:pPr marL="457200" indent="-457200">
              <a:buFont typeface="Arial" panose="020B0604020202020204" pitchFamily="34" charset="0"/>
              <a:buChar char="•"/>
            </a:pPr>
            <a:endParaRPr lang="en-US" sz="2800" b="1" dirty="0">
              <a:hlinkClick r:id="rId2" tooltip="Applies the bilateral filter to an image. "/>
            </a:endParaRPr>
          </a:p>
        </p:txBody>
      </p:sp>
    </p:spTree>
    <p:extLst>
      <p:ext uri="{BB962C8B-B14F-4D97-AF65-F5344CB8AC3E}">
        <p14:creationId xmlns:p14="http://schemas.microsoft.com/office/powerpoint/2010/main" val="2354694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Image filters;</a:t>
            </a:r>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845127"/>
            <a:ext cx="10515600" cy="5331836"/>
          </a:xfrm>
        </p:spPr>
        <p:txBody>
          <a:bodyPr>
            <a:normAutofit/>
          </a:bodyPr>
          <a:lstStyle/>
          <a:p>
            <a:r>
              <a:rPr lang="en-US" dirty="0"/>
              <a:t>There is always a trade off between removing noise and preserving the edges of an image. </a:t>
            </a:r>
          </a:p>
          <a:p>
            <a:r>
              <a:rPr lang="en-US" dirty="0"/>
              <a:t>In order to remove the speckle noise in an image ,a blurring filter needs to be applied which in turn blurs the edges of the image.</a:t>
            </a:r>
          </a:p>
          <a:p>
            <a:r>
              <a:rPr lang="en-US" dirty="0"/>
              <a:t>To retain the edges of an image the only noise that can remove is the salt-and-pepper noise.</a:t>
            </a:r>
          </a:p>
        </p:txBody>
      </p:sp>
    </p:spTree>
    <p:extLst>
      <p:ext uri="{BB962C8B-B14F-4D97-AF65-F5344CB8AC3E}">
        <p14:creationId xmlns:p14="http://schemas.microsoft.com/office/powerpoint/2010/main" val="618025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665018" y="290944"/>
            <a:ext cx="10688782" cy="1025237"/>
          </a:xfrm>
        </p:spPr>
        <p:txBody>
          <a:bodyPr>
            <a:normAutofit fontScale="90000"/>
          </a:bodyPr>
          <a:lstStyle/>
          <a:p>
            <a:br>
              <a:rPr lang="en-US" b="1" dirty="0"/>
            </a:br>
            <a:r>
              <a:rPr lang="en-US" b="1" dirty="0"/>
              <a:t>Linear and </a:t>
            </a:r>
            <a:r>
              <a:rPr lang="en-IN" b="1" dirty="0"/>
              <a:t>Non</a:t>
            </a:r>
            <a:r>
              <a:rPr lang="en-IN" dirty="0"/>
              <a:t>-</a:t>
            </a:r>
            <a:r>
              <a:rPr lang="en-IN" b="1" dirty="0"/>
              <a:t>Linear Filtering</a:t>
            </a:r>
            <a:r>
              <a:rPr lang="en-IN" dirty="0"/>
              <a:t> of </a:t>
            </a:r>
            <a:r>
              <a:rPr lang="en-IN" b="1" dirty="0"/>
              <a:t>Images</a:t>
            </a:r>
            <a:r>
              <a:rPr lang="en-IN" dirty="0"/>
              <a:t> </a:t>
            </a:r>
            <a:br>
              <a:rPr lang="en-US" dirty="0"/>
            </a:br>
            <a:endParaRPr lang="en-US" b="1" dirty="0"/>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1316182"/>
            <a:ext cx="10515600" cy="4860780"/>
          </a:xfrm>
        </p:spPr>
        <p:txBody>
          <a:bodyPr>
            <a:normAutofit/>
          </a:bodyPr>
          <a:lstStyle/>
          <a:p>
            <a:endParaRPr lang="en-US" dirty="0"/>
          </a:p>
          <a:p>
            <a:endParaRPr lang="en-IN" b="1" dirty="0"/>
          </a:p>
          <a:p>
            <a:endParaRPr lang="en-US" dirty="0"/>
          </a:p>
          <a:p>
            <a:endParaRPr lang="en-US" dirty="0"/>
          </a:p>
        </p:txBody>
      </p:sp>
      <p:sp>
        <p:nvSpPr>
          <p:cNvPr id="4" name="Rectangle 3">
            <a:extLst>
              <a:ext uri="{FF2B5EF4-FFF2-40B4-BE49-F238E27FC236}">
                <a16:creationId xmlns:a16="http://schemas.microsoft.com/office/drawing/2014/main" id="{B298F276-A5E5-40D8-8772-3ECDECD76D88}"/>
              </a:ext>
            </a:extLst>
          </p:cNvPr>
          <p:cNvSpPr/>
          <p:nvPr/>
        </p:nvSpPr>
        <p:spPr>
          <a:xfrm>
            <a:off x="533400" y="502054"/>
            <a:ext cx="11125199" cy="523220"/>
          </a:xfrm>
          <a:prstGeom prst="rect">
            <a:avLst/>
          </a:prstGeom>
        </p:spPr>
        <p:txBody>
          <a:bodyPr wrap="square">
            <a:spAutoFit/>
          </a:bodyPr>
          <a:lstStyle/>
          <a:p>
            <a:pPr marL="457200" indent="-457200">
              <a:buFont typeface="Arial" panose="020B0604020202020204" pitchFamily="34" charset="0"/>
              <a:buChar char="•"/>
            </a:pPr>
            <a:endParaRPr lang="en-US" sz="2800" b="1" dirty="0">
              <a:hlinkClick r:id="rId2" tooltip="Applies the bilateral filter to an image. "/>
            </a:endParaRPr>
          </a:p>
        </p:txBody>
      </p:sp>
    </p:spTree>
    <p:extLst>
      <p:ext uri="{BB962C8B-B14F-4D97-AF65-F5344CB8AC3E}">
        <p14:creationId xmlns:p14="http://schemas.microsoft.com/office/powerpoint/2010/main" val="16303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665018" y="290944"/>
            <a:ext cx="10688782" cy="1025237"/>
          </a:xfrm>
        </p:spPr>
        <p:txBody>
          <a:bodyPr>
            <a:normAutofit fontScale="90000"/>
          </a:bodyPr>
          <a:lstStyle/>
          <a:p>
            <a:br>
              <a:rPr lang="en-US" b="1" dirty="0"/>
            </a:br>
            <a:r>
              <a:rPr lang="en-US" b="1" dirty="0"/>
              <a:t>Linear and </a:t>
            </a:r>
            <a:r>
              <a:rPr lang="en-IN" b="1" dirty="0"/>
              <a:t>Non</a:t>
            </a:r>
            <a:r>
              <a:rPr lang="en-IN" dirty="0"/>
              <a:t>-</a:t>
            </a:r>
            <a:r>
              <a:rPr lang="en-IN" b="1" dirty="0"/>
              <a:t>Linear Filtering</a:t>
            </a:r>
            <a:r>
              <a:rPr lang="en-IN" dirty="0"/>
              <a:t> of </a:t>
            </a:r>
            <a:r>
              <a:rPr lang="en-IN" b="1" dirty="0"/>
              <a:t>Images</a:t>
            </a:r>
            <a:r>
              <a:rPr lang="en-IN" dirty="0"/>
              <a:t> </a:t>
            </a:r>
            <a:br>
              <a:rPr lang="en-US" dirty="0"/>
            </a:br>
            <a:endParaRPr lang="en-US" b="1" dirty="0"/>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1316182"/>
            <a:ext cx="10515600" cy="4860780"/>
          </a:xfrm>
        </p:spPr>
        <p:txBody>
          <a:bodyPr>
            <a:normAutofit/>
          </a:bodyPr>
          <a:lstStyle/>
          <a:p>
            <a:endParaRPr lang="en-US" dirty="0"/>
          </a:p>
          <a:p>
            <a:endParaRPr lang="en-IN" b="1" dirty="0"/>
          </a:p>
          <a:p>
            <a:endParaRPr lang="en-US" dirty="0"/>
          </a:p>
          <a:p>
            <a:endParaRPr lang="en-US" dirty="0"/>
          </a:p>
        </p:txBody>
      </p:sp>
      <p:sp>
        <p:nvSpPr>
          <p:cNvPr id="4" name="Rectangle 3">
            <a:extLst>
              <a:ext uri="{FF2B5EF4-FFF2-40B4-BE49-F238E27FC236}">
                <a16:creationId xmlns:a16="http://schemas.microsoft.com/office/drawing/2014/main" id="{B298F276-A5E5-40D8-8772-3ECDECD76D88}"/>
              </a:ext>
            </a:extLst>
          </p:cNvPr>
          <p:cNvSpPr/>
          <p:nvPr/>
        </p:nvSpPr>
        <p:spPr>
          <a:xfrm>
            <a:off x="533400" y="502054"/>
            <a:ext cx="11125199" cy="523220"/>
          </a:xfrm>
          <a:prstGeom prst="rect">
            <a:avLst/>
          </a:prstGeom>
        </p:spPr>
        <p:txBody>
          <a:bodyPr wrap="square">
            <a:spAutoFit/>
          </a:bodyPr>
          <a:lstStyle/>
          <a:p>
            <a:pPr marL="457200" indent="-457200">
              <a:buFont typeface="Arial" panose="020B0604020202020204" pitchFamily="34" charset="0"/>
              <a:buChar char="•"/>
            </a:pPr>
            <a:endParaRPr lang="en-US" sz="2800" b="1" dirty="0">
              <a:hlinkClick r:id="rId2" tooltip="Applies the bilateral filter to an image. "/>
            </a:endParaRPr>
          </a:p>
        </p:txBody>
      </p:sp>
    </p:spTree>
    <p:extLst>
      <p:ext uri="{BB962C8B-B14F-4D97-AF65-F5344CB8AC3E}">
        <p14:creationId xmlns:p14="http://schemas.microsoft.com/office/powerpoint/2010/main" val="2394188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665018" y="290945"/>
            <a:ext cx="10688782" cy="651164"/>
          </a:xfrm>
        </p:spPr>
        <p:txBody>
          <a:bodyPr>
            <a:normAutofit fontScale="90000"/>
          </a:bodyPr>
          <a:lstStyle/>
          <a:p>
            <a:br>
              <a:rPr lang="en-US" b="1" dirty="0"/>
            </a:br>
            <a:endParaRPr lang="en-US" b="1" dirty="0"/>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1316182"/>
            <a:ext cx="10515600" cy="4860780"/>
          </a:xfrm>
        </p:spPr>
        <p:txBody>
          <a:bodyPr>
            <a:normAutofit/>
          </a:bodyPr>
          <a:lstStyle/>
          <a:p>
            <a:endParaRPr lang="en-US" dirty="0"/>
          </a:p>
          <a:p>
            <a:endParaRPr lang="en-US" dirty="0"/>
          </a:p>
          <a:p>
            <a:endParaRPr lang="en-US" dirty="0"/>
          </a:p>
        </p:txBody>
      </p:sp>
      <p:sp>
        <p:nvSpPr>
          <p:cNvPr id="4" name="Rectangle 3">
            <a:extLst>
              <a:ext uri="{FF2B5EF4-FFF2-40B4-BE49-F238E27FC236}">
                <a16:creationId xmlns:a16="http://schemas.microsoft.com/office/drawing/2014/main" id="{B298F276-A5E5-40D8-8772-3ECDECD76D88}"/>
              </a:ext>
            </a:extLst>
          </p:cNvPr>
          <p:cNvSpPr/>
          <p:nvPr/>
        </p:nvSpPr>
        <p:spPr>
          <a:xfrm>
            <a:off x="533400" y="502054"/>
            <a:ext cx="11125199" cy="954107"/>
          </a:xfrm>
          <a:prstGeom prst="rect">
            <a:avLst/>
          </a:prstGeom>
        </p:spPr>
        <p:txBody>
          <a:bodyPr wrap="square">
            <a:spAutoFit/>
          </a:bodyPr>
          <a:lstStyle/>
          <a:p>
            <a:r>
              <a:rPr lang="en-US" sz="2800" b="1" dirty="0"/>
              <a:t>Mode Filter</a:t>
            </a:r>
          </a:p>
          <a:p>
            <a:pPr marL="457200" indent="-457200">
              <a:buFont typeface="Arial" panose="020B0604020202020204" pitchFamily="34" charset="0"/>
              <a:buChar char="•"/>
            </a:pPr>
            <a:endParaRPr lang="en-US" sz="2800" b="1" dirty="0">
              <a:hlinkClick r:id="rId2" tooltip="Applies the bilateral filter to an image. "/>
            </a:endParaRPr>
          </a:p>
        </p:txBody>
      </p:sp>
    </p:spTree>
    <p:extLst>
      <p:ext uri="{BB962C8B-B14F-4D97-AF65-F5344CB8AC3E}">
        <p14:creationId xmlns:p14="http://schemas.microsoft.com/office/powerpoint/2010/main" val="136672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665018" y="290945"/>
            <a:ext cx="10688782" cy="651164"/>
          </a:xfrm>
        </p:spPr>
        <p:txBody>
          <a:bodyPr>
            <a:normAutofit fontScale="90000"/>
          </a:bodyPr>
          <a:lstStyle/>
          <a:p>
            <a:br>
              <a:rPr lang="en-US" b="1" dirty="0"/>
            </a:br>
            <a:endParaRPr lang="en-US" b="1" dirty="0"/>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1523999"/>
            <a:ext cx="10515600" cy="4652963"/>
          </a:xfrm>
        </p:spPr>
        <p:txBody>
          <a:bodyPr>
            <a:normAutofit/>
          </a:bodyPr>
          <a:lstStyle/>
          <a:p>
            <a:endParaRPr lang="en-US" dirty="0"/>
          </a:p>
          <a:p>
            <a:endParaRPr lang="en-US" dirty="0"/>
          </a:p>
          <a:p>
            <a:endParaRPr lang="en-US" dirty="0"/>
          </a:p>
        </p:txBody>
      </p:sp>
    </p:spTree>
    <p:extLst>
      <p:ext uri="{BB962C8B-B14F-4D97-AF65-F5344CB8AC3E}">
        <p14:creationId xmlns:p14="http://schemas.microsoft.com/office/powerpoint/2010/main" val="977280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665018" y="290945"/>
            <a:ext cx="10688782" cy="651164"/>
          </a:xfrm>
        </p:spPr>
        <p:txBody>
          <a:bodyPr>
            <a:normAutofit fontScale="90000"/>
          </a:bodyPr>
          <a:lstStyle/>
          <a:p>
            <a:br>
              <a:rPr lang="en-US" b="1" dirty="0"/>
            </a:br>
            <a:endParaRPr lang="en-US" b="1" dirty="0"/>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1523999"/>
            <a:ext cx="10515600" cy="4652963"/>
          </a:xfrm>
        </p:spPr>
        <p:txBody>
          <a:bodyPr>
            <a:normAutofit/>
          </a:bodyPr>
          <a:lstStyle/>
          <a:p>
            <a:endParaRPr lang="en-US" dirty="0"/>
          </a:p>
          <a:p>
            <a:endParaRPr lang="en-US" dirty="0"/>
          </a:p>
          <a:p>
            <a:endParaRPr lang="en-US" dirty="0"/>
          </a:p>
        </p:txBody>
      </p:sp>
    </p:spTree>
    <p:extLst>
      <p:ext uri="{BB962C8B-B14F-4D97-AF65-F5344CB8AC3E}">
        <p14:creationId xmlns:p14="http://schemas.microsoft.com/office/powerpoint/2010/main" val="3518574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dirty="0"/>
              <a:t>Image Filters</a:t>
            </a:r>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838200" y="955964"/>
            <a:ext cx="11353800" cy="5741245"/>
          </a:xfrm>
        </p:spPr>
        <p:txBody>
          <a:bodyPr/>
          <a:lstStyle/>
          <a:p>
            <a:endParaRPr lang="en-US" dirty="0"/>
          </a:p>
          <a:p>
            <a:endParaRPr lang="en-US" dirty="0"/>
          </a:p>
        </p:txBody>
      </p:sp>
      <p:pic>
        <p:nvPicPr>
          <p:cNvPr id="1026" name="Picture 2" descr="Image result for speckle noise image">
            <a:extLst>
              <a:ext uri="{FF2B5EF4-FFF2-40B4-BE49-F238E27FC236}">
                <a16:creationId xmlns:a16="http://schemas.microsoft.com/office/drawing/2014/main" id="{C167FCEE-81F7-4CDE-873C-66F9AC3A5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597" y="1533525"/>
            <a:ext cx="2419350" cy="1895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alt and pepper noise image">
            <a:extLst>
              <a:ext uri="{FF2B5EF4-FFF2-40B4-BE49-F238E27FC236}">
                <a16:creationId xmlns:a16="http://schemas.microsoft.com/office/drawing/2014/main" id="{59C70098-F57A-4E8C-9A25-95CBCE296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344" y="148034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EE1021E-5DC8-4B80-88AB-BE12ADBFB4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97" y="4281488"/>
            <a:ext cx="2466975" cy="1857375"/>
          </a:xfrm>
          <a:prstGeom prst="rect">
            <a:avLst/>
          </a:prstGeom>
        </p:spPr>
      </p:pic>
      <p:pic>
        <p:nvPicPr>
          <p:cNvPr id="8" name="Picture 7">
            <a:extLst>
              <a:ext uri="{FF2B5EF4-FFF2-40B4-BE49-F238E27FC236}">
                <a16:creationId xmlns:a16="http://schemas.microsoft.com/office/drawing/2014/main" id="{AF13D698-6A60-4B94-97CD-05B0126E6F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4437" y="4138612"/>
            <a:ext cx="2143125" cy="2143125"/>
          </a:xfrm>
          <a:prstGeom prst="rect">
            <a:avLst/>
          </a:prstGeom>
        </p:spPr>
      </p:pic>
      <p:pic>
        <p:nvPicPr>
          <p:cNvPr id="12" name="Picture 11">
            <a:extLst>
              <a:ext uri="{FF2B5EF4-FFF2-40B4-BE49-F238E27FC236}">
                <a16:creationId xmlns:a16="http://schemas.microsoft.com/office/drawing/2014/main" id="{E4B06920-1D2B-4B49-9D91-919BCD1A55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1243" y="1512743"/>
            <a:ext cx="2028825" cy="2257425"/>
          </a:xfrm>
          <a:prstGeom prst="rect">
            <a:avLst/>
          </a:prstGeom>
        </p:spPr>
      </p:pic>
      <p:pic>
        <p:nvPicPr>
          <p:cNvPr id="14" name="Picture 13">
            <a:extLst>
              <a:ext uri="{FF2B5EF4-FFF2-40B4-BE49-F238E27FC236}">
                <a16:creationId xmlns:a16="http://schemas.microsoft.com/office/drawing/2014/main" id="{55D7A919-4554-43B4-9A6D-3BDDBAB3EC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1374" y="4148137"/>
            <a:ext cx="2066925" cy="2209800"/>
          </a:xfrm>
          <a:prstGeom prst="rect">
            <a:avLst/>
          </a:prstGeom>
        </p:spPr>
      </p:pic>
      <p:pic>
        <p:nvPicPr>
          <p:cNvPr id="1030" name="Picture 6" descr="Image result for salt and pepper noise medical images">
            <a:extLst>
              <a:ext uri="{FF2B5EF4-FFF2-40B4-BE49-F238E27FC236}">
                <a16:creationId xmlns:a16="http://schemas.microsoft.com/office/drawing/2014/main" id="{9A8734DE-9B06-4507-80E5-4F94D54173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12803" y="1574655"/>
            <a:ext cx="2133600" cy="223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009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br>
              <a:rPr lang="en-US" b="1" dirty="0"/>
            </a:br>
            <a:r>
              <a:rPr lang="en-US" b="1" dirty="0"/>
              <a:t>Mean Filter</a:t>
            </a:r>
            <a:br>
              <a:rPr lang="en-US" b="1" dirty="0"/>
            </a:br>
            <a:endParaRPr lang="en-US" dirty="0"/>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a:xfrm>
            <a:off x="464127" y="681037"/>
            <a:ext cx="10515600" cy="5389418"/>
          </a:xfrm>
        </p:spPr>
        <p:txBody>
          <a:bodyPr>
            <a:normAutofit/>
          </a:bodyPr>
          <a:lstStyle/>
          <a:p>
            <a:r>
              <a:rPr lang="en-US" dirty="0"/>
              <a:t>The mean filter is used to blur an image in order to remove noise.</a:t>
            </a:r>
          </a:p>
          <a:p>
            <a:r>
              <a:rPr lang="en-US" dirty="0"/>
              <a:t>It involves determining the mean of the pixel values within a </a:t>
            </a:r>
            <a:r>
              <a:rPr lang="en-US" i="1" dirty="0"/>
              <a:t>n x n</a:t>
            </a:r>
            <a:r>
              <a:rPr lang="en-US" dirty="0"/>
              <a:t> kernel.</a:t>
            </a:r>
          </a:p>
          <a:p>
            <a:r>
              <a:rPr lang="en-US" dirty="0"/>
              <a:t> The pixel intensity of the center element is then replaced by the mean. </a:t>
            </a:r>
          </a:p>
          <a:p>
            <a:r>
              <a:rPr lang="en-US" dirty="0"/>
              <a:t>This eliminates some of the noise in the image and smooths the edges of the image.</a:t>
            </a:r>
          </a:p>
          <a:p>
            <a:r>
              <a:rPr lang="en-US" dirty="0"/>
              <a:t> The blur function from the Open-CV library can be used to apply a mean filter to an image.</a:t>
            </a:r>
          </a:p>
        </p:txBody>
      </p:sp>
      <p:pic>
        <p:nvPicPr>
          <p:cNvPr id="1026" name="Picture 2" descr="Image result for mean filter in image processing">
            <a:extLst>
              <a:ext uri="{FF2B5EF4-FFF2-40B4-BE49-F238E27FC236}">
                <a16:creationId xmlns:a16="http://schemas.microsoft.com/office/drawing/2014/main" id="{6D227E82-69F3-444D-9A4F-26121C999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647" y="4805795"/>
            <a:ext cx="161925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48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1127682"/>
          </a:xfrm>
        </p:spPr>
        <p:txBody>
          <a:bodyPr>
            <a:normAutofit/>
          </a:bodyPr>
          <a:lstStyle/>
          <a:p>
            <a:r>
              <a:rPr lang="en-US" b="1" dirty="0"/>
              <a:t>Mean Filter</a:t>
            </a:r>
            <a:endParaRPr lang="en-US" dirty="0"/>
          </a:p>
        </p:txBody>
      </p:sp>
      <p:sp>
        <p:nvSpPr>
          <p:cNvPr id="3" name="Content Placeholder 2">
            <a:extLst>
              <a:ext uri="{FF2B5EF4-FFF2-40B4-BE49-F238E27FC236}">
                <a16:creationId xmlns:a16="http://schemas.microsoft.com/office/drawing/2014/main" id="{E5CA8E15-A5CB-4D79-AD4A-0C3C15732D90}"/>
              </a:ext>
            </a:extLst>
          </p:cNvPr>
          <p:cNvSpPr>
            <a:spLocks noGrp="1"/>
          </p:cNvSpPr>
          <p:nvPr>
            <p:ph idx="1"/>
          </p:nvPr>
        </p:nvSpPr>
        <p:spPr/>
        <p:txBody>
          <a:bodyPr/>
          <a:lstStyle/>
          <a:p>
            <a:r>
              <a:rPr lang="en-US" dirty="0"/>
              <a:t>When dealing with color images it is first necessary to convert from RGB to HSV </a:t>
            </a:r>
          </a:p>
          <a:p>
            <a:r>
              <a:rPr lang="en-US" dirty="0"/>
              <a:t>since the dimensions of RGB are dependent on one another </a:t>
            </a:r>
          </a:p>
          <a:p>
            <a:r>
              <a:rPr lang="en-US" dirty="0"/>
              <a:t>where as the three dimensions in HSV are independent of one another (this allows us to apply filters to each of the three dimensions separately.)</a:t>
            </a:r>
          </a:p>
          <a:p>
            <a:r>
              <a:rPr lang="en-US" dirty="0"/>
              <a:t>mean filtering removes some of the noise and does not create artifacts for a grayscale image. </a:t>
            </a:r>
          </a:p>
          <a:p>
            <a:r>
              <a:rPr lang="en-US" dirty="0"/>
              <a:t>However, some detail has been lost.</a:t>
            </a:r>
          </a:p>
        </p:txBody>
      </p:sp>
    </p:spTree>
    <p:extLst>
      <p:ext uri="{BB962C8B-B14F-4D97-AF65-F5344CB8AC3E}">
        <p14:creationId xmlns:p14="http://schemas.microsoft.com/office/powerpoint/2010/main" val="167823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1127682"/>
          </a:xfrm>
        </p:spPr>
        <p:txBody>
          <a:bodyPr>
            <a:normAutofit/>
          </a:bodyPr>
          <a:lstStyle/>
          <a:p>
            <a:r>
              <a:rPr lang="en-US" b="1" dirty="0"/>
              <a:t>Mean Filter</a:t>
            </a:r>
            <a:endParaRPr lang="en-US" dirty="0"/>
          </a:p>
        </p:txBody>
      </p:sp>
      <p:pic>
        <p:nvPicPr>
          <p:cNvPr id="4" name="Content Placeholder 3">
            <a:extLst>
              <a:ext uri="{FF2B5EF4-FFF2-40B4-BE49-F238E27FC236}">
                <a16:creationId xmlns:a16="http://schemas.microsoft.com/office/drawing/2014/main" id="{C6C461CD-8826-429B-8EEC-E0768E87F11A}"/>
              </a:ext>
            </a:extLst>
          </p:cNvPr>
          <p:cNvPicPr>
            <a:picLocks noGrp="1" noChangeAspect="1"/>
          </p:cNvPicPr>
          <p:nvPr>
            <p:ph idx="1"/>
          </p:nvPr>
        </p:nvPicPr>
        <p:blipFill>
          <a:blip r:embed="rId2"/>
          <a:stretch>
            <a:fillRect/>
          </a:stretch>
        </p:blipFill>
        <p:spPr>
          <a:xfrm>
            <a:off x="996654" y="1108364"/>
            <a:ext cx="10198692" cy="4405745"/>
          </a:xfrm>
          <a:prstGeom prst="rect">
            <a:avLst/>
          </a:prstGeom>
        </p:spPr>
      </p:pic>
    </p:spTree>
    <p:extLst>
      <p:ext uri="{BB962C8B-B14F-4D97-AF65-F5344CB8AC3E}">
        <p14:creationId xmlns:p14="http://schemas.microsoft.com/office/powerpoint/2010/main" val="15784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277D-3264-448E-B3C0-E9418409D4B1}"/>
              </a:ext>
            </a:extLst>
          </p:cNvPr>
          <p:cNvSpPr>
            <a:spLocks noGrp="1"/>
          </p:cNvSpPr>
          <p:nvPr>
            <p:ph type="title"/>
          </p:nvPr>
        </p:nvSpPr>
        <p:spPr>
          <a:xfrm>
            <a:off x="838200" y="365125"/>
            <a:ext cx="10515600" cy="507711"/>
          </a:xfrm>
        </p:spPr>
        <p:txBody>
          <a:bodyPr>
            <a:normAutofit fontScale="90000"/>
          </a:bodyPr>
          <a:lstStyle/>
          <a:p>
            <a:r>
              <a:rPr lang="en-US" dirty="0"/>
              <a:t>Mean filter</a:t>
            </a:r>
          </a:p>
        </p:txBody>
      </p:sp>
      <p:pic>
        <p:nvPicPr>
          <p:cNvPr id="6" name="Content Placeholder 5">
            <a:extLst>
              <a:ext uri="{FF2B5EF4-FFF2-40B4-BE49-F238E27FC236}">
                <a16:creationId xmlns:a16="http://schemas.microsoft.com/office/drawing/2014/main" id="{F3AE1CD7-220D-4872-922E-042CD85A3D3F}"/>
              </a:ext>
            </a:extLst>
          </p:cNvPr>
          <p:cNvPicPr>
            <a:picLocks noGrp="1" noChangeAspect="1"/>
          </p:cNvPicPr>
          <p:nvPr>
            <p:ph idx="1"/>
          </p:nvPr>
        </p:nvPicPr>
        <p:blipFill>
          <a:blip r:embed="rId2"/>
          <a:stretch>
            <a:fillRect/>
          </a:stretch>
        </p:blipFill>
        <p:spPr>
          <a:xfrm>
            <a:off x="580144" y="983673"/>
            <a:ext cx="10032438" cy="2854036"/>
          </a:xfrm>
          <a:prstGeom prst="rect">
            <a:avLst/>
          </a:prstGeom>
        </p:spPr>
      </p:pic>
      <p:pic>
        <p:nvPicPr>
          <p:cNvPr id="7" name="Picture 6">
            <a:extLst>
              <a:ext uri="{FF2B5EF4-FFF2-40B4-BE49-F238E27FC236}">
                <a16:creationId xmlns:a16="http://schemas.microsoft.com/office/drawing/2014/main" id="{790ECC48-09FD-4891-A53F-6919CC484F19}"/>
              </a:ext>
            </a:extLst>
          </p:cNvPr>
          <p:cNvPicPr>
            <a:picLocks noChangeAspect="1"/>
          </p:cNvPicPr>
          <p:nvPr/>
        </p:nvPicPr>
        <p:blipFill>
          <a:blip r:embed="rId3"/>
          <a:stretch>
            <a:fillRect/>
          </a:stretch>
        </p:blipFill>
        <p:spPr>
          <a:xfrm>
            <a:off x="580144" y="4156364"/>
            <a:ext cx="10032438" cy="2244435"/>
          </a:xfrm>
          <a:prstGeom prst="rect">
            <a:avLst/>
          </a:prstGeom>
        </p:spPr>
      </p:pic>
    </p:spTree>
    <p:extLst>
      <p:ext uri="{BB962C8B-B14F-4D97-AF65-F5344CB8AC3E}">
        <p14:creationId xmlns:p14="http://schemas.microsoft.com/office/powerpoint/2010/main" val="269802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28C-F15F-4609-8C28-F50F96409628}"/>
              </a:ext>
            </a:extLst>
          </p:cNvPr>
          <p:cNvSpPr>
            <a:spLocks noGrp="1"/>
          </p:cNvSpPr>
          <p:nvPr>
            <p:ph type="title"/>
          </p:nvPr>
        </p:nvSpPr>
        <p:spPr>
          <a:xfrm>
            <a:off x="838200" y="160791"/>
            <a:ext cx="10515600" cy="520246"/>
          </a:xfrm>
        </p:spPr>
        <p:txBody>
          <a:bodyPr>
            <a:normAutofit fontScale="90000"/>
          </a:bodyPr>
          <a:lstStyle/>
          <a:p>
            <a:r>
              <a:rPr lang="en-US" b="1" dirty="0"/>
              <a:t>Gaussian Filter</a:t>
            </a:r>
          </a:p>
        </p:txBody>
      </p:sp>
      <p:pic>
        <p:nvPicPr>
          <p:cNvPr id="5" name="Content Placeholder 4">
            <a:extLst>
              <a:ext uri="{FF2B5EF4-FFF2-40B4-BE49-F238E27FC236}">
                <a16:creationId xmlns:a16="http://schemas.microsoft.com/office/drawing/2014/main" id="{B3510D55-82E6-4BFD-BDE9-249D1E74EC1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5564" y="1275413"/>
            <a:ext cx="3435927" cy="913606"/>
          </a:xfrm>
        </p:spPr>
      </p:pic>
      <p:sp>
        <p:nvSpPr>
          <p:cNvPr id="6" name="Rectangle 5">
            <a:extLst>
              <a:ext uri="{FF2B5EF4-FFF2-40B4-BE49-F238E27FC236}">
                <a16:creationId xmlns:a16="http://schemas.microsoft.com/office/drawing/2014/main" id="{C43DA5A3-4046-43C8-9EF6-02C9CB82B0FA}"/>
              </a:ext>
            </a:extLst>
          </p:cNvPr>
          <p:cNvSpPr/>
          <p:nvPr/>
        </p:nvSpPr>
        <p:spPr>
          <a:xfrm>
            <a:off x="838199" y="2706884"/>
            <a:ext cx="11187545" cy="3416320"/>
          </a:xfrm>
          <a:prstGeom prst="rect">
            <a:avLst/>
          </a:prstGeom>
        </p:spPr>
        <p:txBody>
          <a:bodyPr wrap="square">
            <a:spAutoFit/>
          </a:bodyPr>
          <a:lstStyle/>
          <a:p>
            <a:r>
              <a:rPr lang="en-US" sz="2400" dirty="0"/>
              <a:t>it involves a weighted average of the surrounding pixels and has a parameter sigma.</a:t>
            </a:r>
          </a:p>
          <a:p>
            <a:endParaRPr lang="en-US" sz="2400" dirty="0"/>
          </a:p>
          <a:p>
            <a:r>
              <a:rPr lang="en-US" sz="2400" dirty="0"/>
              <a:t>The kernel represents a discrete approximation of a Gaussian distribution.</a:t>
            </a:r>
          </a:p>
          <a:p>
            <a:endParaRPr lang="en-US" sz="2400" dirty="0"/>
          </a:p>
          <a:p>
            <a:r>
              <a:rPr lang="en-US" sz="2400" dirty="0"/>
              <a:t>Gaussian filter blurs the edges of an image and preserving edges</a:t>
            </a:r>
          </a:p>
          <a:p>
            <a:r>
              <a:rPr lang="en-US" sz="2400" dirty="0"/>
              <a:t>The function allows to specify the shape of the kernel and also specify the standard deviation for the x and y directions separately. </a:t>
            </a:r>
          </a:p>
          <a:p>
            <a:r>
              <a:rPr lang="en-US" sz="2400" dirty="0"/>
              <a:t>If only one sigma value is specified then it is considered the sigma value for both the x and y directions.</a:t>
            </a:r>
          </a:p>
        </p:txBody>
      </p:sp>
      <p:pic>
        <p:nvPicPr>
          <p:cNvPr id="8" name="Picture 7">
            <a:extLst>
              <a:ext uri="{FF2B5EF4-FFF2-40B4-BE49-F238E27FC236}">
                <a16:creationId xmlns:a16="http://schemas.microsoft.com/office/drawing/2014/main" id="{8A07B565-A8FD-4C2E-9C64-900F9E5957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4418" y="1337758"/>
            <a:ext cx="3321256" cy="754278"/>
          </a:xfrm>
          <a:prstGeom prst="rect">
            <a:avLst/>
          </a:prstGeom>
        </p:spPr>
      </p:pic>
    </p:spTree>
    <p:extLst>
      <p:ext uri="{BB962C8B-B14F-4D97-AF65-F5344CB8AC3E}">
        <p14:creationId xmlns:p14="http://schemas.microsoft.com/office/powerpoint/2010/main" val="214948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1284</TotalTime>
  <Words>1867</Words>
  <Application>Microsoft Office PowerPoint</Application>
  <PresentationFormat>Widescreen</PresentationFormat>
  <Paragraphs>177</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Image Convolution</vt:lpstr>
      <vt:lpstr>Image Filters</vt:lpstr>
      <vt:lpstr>Image Filters</vt:lpstr>
      <vt:lpstr>Image Filters</vt:lpstr>
      <vt:lpstr> Mean Filter </vt:lpstr>
      <vt:lpstr>Mean Filter</vt:lpstr>
      <vt:lpstr>Mean Filter</vt:lpstr>
      <vt:lpstr>Mean filter</vt:lpstr>
      <vt:lpstr>Gaussian Filter</vt:lpstr>
      <vt:lpstr>Gaussian Filter</vt:lpstr>
      <vt:lpstr>Gaussian filter</vt:lpstr>
      <vt:lpstr>Gaussian filter</vt:lpstr>
      <vt:lpstr>Median Filter</vt:lpstr>
      <vt:lpstr>Conservative Filter</vt:lpstr>
      <vt:lpstr>Conservative Filter</vt:lpstr>
      <vt:lpstr>Conservative Filter</vt:lpstr>
      <vt:lpstr>Laplacian Filter</vt:lpstr>
      <vt:lpstr>Laplacian Filter</vt:lpstr>
      <vt:lpstr>Laplacian Filter</vt:lpstr>
      <vt:lpstr>Frequency Filter</vt:lpstr>
      <vt:lpstr>Frequency Filter</vt:lpstr>
      <vt:lpstr>Frequency Filter</vt:lpstr>
      <vt:lpstr>Frequency Filter</vt:lpstr>
      <vt:lpstr>Frequency Filter</vt:lpstr>
      <vt:lpstr>Unsharp Filter</vt:lpstr>
      <vt:lpstr>Unsharp Filter</vt:lpstr>
      <vt:lpstr> </vt:lpstr>
      <vt:lpstr> </vt:lpstr>
      <vt:lpstr> </vt:lpstr>
      <vt:lpstr> </vt:lpstr>
      <vt:lpstr> Linear and Non-Linear Filtering of Images  </vt:lpstr>
      <vt:lpstr>Image filters;</vt:lpstr>
      <vt:lpstr> Linear and Non-Linear Filtering of Images  </vt:lpstr>
      <vt:lpstr> Linear and Non-Linear Filtering of Images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Convolution</dc:title>
  <dc:creator>Rajasekaran Subramanian</dc:creator>
  <cp:lastModifiedBy>Rajasekaran Subramanian</cp:lastModifiedBy>
  <cp:revision>62</cp:revision>
  <dcterms:created xsi:type="dcterms:W3CDTF">2020-01-26T15:24:11Z</dcterms:created>
  <dcterms:modified xsi:type="dcterms:W3CDTF">2020-02-03T00:24:04Z</dcterms:modified>
</cp:coreProperties>
</file>