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D780-D959-4D21-A521-336F6D88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9623C-8C00-4426-A387-56C07307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B12F-3A99-4BB2-8906-A2CCED80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1265-B2A7-41AA-AABC-9F74B043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C061-0CE2-4A89-9107-A6FEDB44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ABD0-6E70-49EC-821A-1BFF8F00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1E23-B72C-4B55-8585-F5242C456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B94C-AB8B-4964-ACA7-19C4F2E7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8643-7866-48D0-9FB1-EBD90B2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9E10-B1DB-4D81-9D24-BDBF0DDC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5DECE-7EA4-49E4-A911-D8C97D148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6FCA-7878-4DDC-A15A-C9F544FA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6AE8-BC39-4D0F-BCF1-243AEE56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74D0-C2DA-4659-AC99-CF5223D2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4D5A-5044-4733-BDD0-B7D4B365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7582-535D-479B-9875-45E2FA8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52EA-1464-4164-9C64-7BE8D8BD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916C-66B7-4AF6-A384-738EEBFA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105E-80D6-40C0-98A4-B75F35B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91928-F455-42D5-B80B-E36A27E8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0B7-FF29-4CDD-95B5-7B24F879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34CF-3FAB-4950-A494-B61A3242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80A8-D589-41D8-8D8E-BCA2EB28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73A2-2CB1-490E-9285-8C1A66EE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2C04-EC9F-40FB-AF83-7CBF56D8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6614-D84B-40B2-9D65-79ACBEAF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6E13-D115-4947-92C9-E6A05B92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FD7B-95FB-452F-BE50-A718B98E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094C-DCCC-4E87-85E0-4922FC2C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F8C12-33E0-40B4-A200-EE12DE95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F485-D1D5-4E9F-8A6B-A74EBAAF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56F6-D36A-4C06-9341-41CCEBA7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58A7-40C9-446C-8705-578FE8A1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FA4B5-3528-4946-9936-495936DD0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6DD6-FA20-4EFE-904D-1D83F2A63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5582A-CC1A-4321-84EF-1AA8EF48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81095-5345-4FCD-8B9A-98733C5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F2697-C229-42E9-8A7D-F751F2F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73BAB-60E4-4FB8-B560-AC722D5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A8BD-B0EE-4C6C-B2B1-CF2D7A8F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0AA0-DD63-47F0-9131-9EF8F358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6C2DC-915B-451B-A48A-377F4085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A5A9-CCFB-4D2C-AB76-668EA76C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70077-6DDA-46F3-B84A-EF7C44D1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0E91F-2B56-4D83-80E2-0994D8DE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FBCC1-4BCC-4BD1-B526-85625478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9BE8-CB19-43F0-B3F1-EFA2CA8A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B3F9-B0A7-487D-98C1-BD2A9489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2E6D8-8C0D-4059-B320-AA74579A9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06C3D-0361-4ED7-A962-F937E08C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9096-8218-4322-ACF5-94A9395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FA49E-FE2D-4407-9FB9-16CDF8E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00E-1428-4E36-9965-4ADAC8D2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4EDD-DEF1-41A6-B664-D443330DD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67922-4E9C-433D-AD55-AA59DE2BE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9EA4-CA4B-43ED-9E43-D576EBBB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39D7-2036-422F-BE86-8DD00F22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5CFA-E1D7-4108-A3A8-9E1889CD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AF3D0-C58E-4F64-A3B3-4DB2A43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FA34-32A8-4D38-9960-8EA852E8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DEC3-AE69-4B42-B571-FC21A9C8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0898-7A29-42AB-990E-FCE0A5075FA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729F-353A-4096-B128-980CB2DA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7186-B9EC-405B-8007-FE65E7ED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2CAC-A183-4326-8DEF-557B548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1019"/>
          </a:xfrm>
        </p:spPr>
        <p:txBody>
          <a:bodyPr>
            <a:normAutofit fontScale="90000"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199"/>
            <a:ext cx="9144000" cy="465512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Have seen many image smoothing techniques like Gaussian Blurring, Median Blurring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Those techniques took a small </a:t>
            </a:r>
            <a:r>
              <a:rPr lang="en-US" sz="2800" dirty="0" err="1"/>
              <a:t>neighbourhood</a:t>
            </a:r>
            <a:r>
              <a:rPr lang="en-US" sz="2800" dirty="0"/>
              <a:t> around a pixel and did some operations like gaussian weighted average, median of the values </a:t>
            </a:r>
            <a:r>
              <a:rPr lang="en-US" sz="2800" dirty="0" err="1"/>
              <a:t>etc</a:t>
            </a:r>
            <a:r>
              <a:rPr lang="en-US" sz="2800" dirty="0"/>
              <a:t> to replace the central element.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In short, noise removal at a pixel was local to its </a:t>
            </a:r>
            <a:r>
              <a:rPr lang="en-US" sz="2800" dirty="0" err="1"/>
              <a:t>neighbourhood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2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Image Restoration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1011381"/>
            <a:ext cx="11693235" cy="5624945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Image restoration is the operation of taking a corrupt/noisy image and estimating the clean, original image.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Corruption may come in many forms such as motion blur, noise and camera mis-focus. ...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More advanced image processing techniques must be applied to recover the object.</a:t>
            </a:r>
          </a:p>
        </p:txBody>
      </p:sp>
    </p:spTree>
    <p:extLst>
      <p:ext uri="{BB962C8B-B14F-4D97-AF65-F5344CB8AC3E}">
        <p14:creationId xmlns:p14="http://schemas.microsoft.com/office/powerpoint/2010/main" val="388441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Image Restoration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1011381"/>
            <a:ext cx="11693235" cy="562494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pPr algn="l"/>
            <a:r>
              <a:rPr lang="en-US" sz="2000" dirty="0"/>
              <a:t>import cv2</a:t>
            </a:r>
          </a:p>
          <a:p>
            <a:pPr algn="l"/>
            <a:r>
              <a:rPr lang="en-US" sz="2000" dirty="0" err="1"/>
              <a:t>img</a:t>
            </a:r>
            <a:r>
              <a:rPr lang="en-US" sz="2000" dirty="0"/>
              <a:t> = cv2.imread('people.jpg')</a:t>
            </a:r>
          </a:p>
          <a:p>
            <a:pPr algn="l"/>
            <a:r>
              <a:rPr lang="en-US" sz="2000" dirty="0"/>
              <a:t>grayscale = cv2.cvtColor(</a:t>
            </a:r>
            <a:r>
              <a:rPr lang="en-US" sz="2000" dirty="0" err="1"/>
              <a:t>img</a:t>
            </a:r>
            <a:r>
              <a:rPr lang="en-US" sz="2000" dirty="0"/>
              <a:t>, cv2.COLOR_BGR2GRAY)</a:t>
            </a:r>
          </a:p>
          <a:p>
            <a:pPr algn="l"/>
            <a:r>
              <a:rPr lang="en-US" sz="2000" dirty="0"/>
              <a:t># </a:t>
            </a:r>
            <a:r>
              <a:rPr lang="en-US" sz="2000" dirty="0" err="1"/>
              <a:t>edgekernel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([[-1,-1,-1], [-1,9,-1], [-1,-1,-1]])</a:t>
            </a:r>
          </a:p>
          <a:p>
            <a:pPr algn="l"/>
            <a:r>
              <a:rPr lang="en-US" sz="2000" dirty="0" err="1"/>
              <a:t>sharpen_kernel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([[0,-1,0], [-1,5,-1], [0,-1,0]])</a:t>
            </a:r>
          </a:p>
          <a:p>
            <a:pPr algn="l"/>
            <a:r>
              <a:rPr lang="en-US" sz="2000" dirty="0" err="1"/>
              <a:t>img</a:t>
            </a:r>
            <a:r>
              <a:rPr lang="en-US" sz="2000" dirty="0"/>
              <a:t> = cv2.filter2D(grayscale, -1, </a:t>
            </a:r>
            <a:r>
              <a:rPr lang="en-US" sz="2000" dirty="0" err="1"/>
              <a:t>sharpen_kernel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# Smooth out image</a:t>
            </a:r>
          </a:p>
          <a:p>
            <a:pPr algn="l"/>
            <a:r>
              <a:rPr lang="en-US" sz="2000" dirty="0"/>
              <a:t># blur = cv2.medianBlur(</a:t>
            </a:r>
            <a:r>
              <a:rPr lang="en-US" sz="2000" dirty="0" err="1"/>
              <a:t>img</a:t>
            </a:r>
            <a:r>
              <a:rPr lang="en-US" sz="2000" dirty="0"/>
              <a:t>, 3)</a:t>
            </a:r>
          </a:p>
          <a:p>
            <a:pPr algn="l"/>
            <a:r>
              <a:rPr lang="en-US" sz="2000" dirty="0"/>
              <a:t>blur = cv2.GaussianBlur(</a:t>
            </a:r>
            <a:r>
              <a:rPr lang="en-US" sz="2000" dirty="0" err="1"/>
              <a:t>img</a:t>
            </a:r>
            <a:r>
              <a:rPr lang="en-US" sz="2000" dirty="0"/>
              <a:t>, (3,3), 0)</a:t>
            </a:r>
          </a:p>
          <a:p>
            <a:pPr algn="l"/>
            <a:r>
              <a:rPr lang="en-US" sz="2000" dirty="0"/>
              <a:t>cv2.imshow('</a:t>
            </a:r>
            <a:r>
              <a:rPr lang="en-US" sz="2000" dirty="0" err="1"/>
              <a:t>img</a:t>
            </a:r>
            <a:r>
              <a:rPr lang="en-US" sz="2000" dirty="0"/>
              <a:t>',</a:t>
            </a:r>
            <a:r>
              <a:rPr lang="en-US" sz="2000" dirty="0" err="1"/>
              <a:t>img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cv2.imwrite('img.</a:t>
            </a:r>
            <a:r>
              <a:rPr lang="en-US" sz="2000" dirty="0" err="1"/>
              <a:t>png</a:t>
            </a:r>
            <a:r>
              <a:rPr lang="en-US" sz="2000" dirty="0"/>
              <a:t>',</a:t>
            </a:r>
            <a:r>
              <a:rPr lang="en-US" sz="2000" dirty="0" err="1"/>
              <a:t>img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cv2.imshow('</a:t>
            </a:r>
            <a:r>
              <a:rPr lang="en-US" sz="2000" dirty="0" err="1"/>
              <a:t>blur',blur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val="14898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Histogram Equalizer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988F-ECCE-4373-A021-E5CD53AA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1204480"/>
            <a:ext cx="91821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Histogram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l"/>
            <a:r>
              <a:rPr lang="en-US" dirty="0"/>
              <a:t>import cv2</a:t>
            </a:r>
          </a:p>
          <a:p>
            <a:pPr algn="l"/>
            <a:r>
              <a:rPr lang="en-US" dirty="0"/>
              <a:t># Load in image as grayscale</a:t>
            </a:r>
          </a:p>
          <a:p>
            <a:pPr algn="l"/>
            <a:r>
              <a:rPr lang="en-US" dirty="0"/>
              <a:t>image = cv2.imread('1.jpg', 0)</a:t>
            </a:r>
          </a:p>
          <a:p>
            <a:pPr algn="l"/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image.ravel</a:t>
            </a:r>
            <a:r>
              <a:rPr lang="en-US" dirty="0"/>
              <a:t>(), 256, [0,256])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15244-3D75-4CD0-B56F-BBBDA452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8" y="187036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4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Histogram Equalizer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equalize = cv2.equalizeHist(image)</a:t>
            </a:r>
          </a:p>
          <a:p>
            <a:pPr algn="l"/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equalize.ravel</a:t>
            </a:r>
            <a:r>
              <a:rPr lang="en-US" dirty="0"/>
              <a:t>(), 256, [0,256])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CEC5A-0729-402F-871D-3B31F0C6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31117"/>
            <a:ext cx="6096528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21673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CLAHE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1385455"/>
            <a:ext cx="11610108" cy="5250872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 some cases where there are intensity variations across a large region, CLAHE (Contrast Limited Adaptive Histogram Equalization) may be better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clahe</a:t>
            </a:r>
            <a:r>
              <a:rPr lang="en-US" dirty="0"/>
              <a:t> = cv2.createCLAHE().apply(image)</a:t>
            </a:r>
          </a:p>
          <a:p>
            <a:pPr algn="l"/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clahe.ravel</a:t>
            </a:r>
            <a:r>
              <a:rPr lang="en-US" dirty="0"/>
              <a:t>(), 256, [0,256])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124C3-D779-4AA4-8683-8E000760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71454"/>
            <a:ext cx="6096000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2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Histogram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1BD2A-48BB-41D0-91BF-A48F4C45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8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0215-8D4C-4B2E-8494-052C4BFD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dirty="0"/>
              <a:t>Unsharp Masking and </a:t>
            </a:r>
            <a:r>
              <a:rPr lang="en-US" dirty="0" err="1"/>
              <a:t>Highboost</a:t>
            </a:r>
            <a:r>
              <a:rPr lang="en-US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2289-70D2-4C4E-9FFB-05747BB1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9818"/>
            <a:ext cx="10868891" cy="5652655"/>
          </a:xfrm>
        </p:spPr>
        <p:txBody>
          <a:bodyPr>
            <a:normAutofit/>
          </a:bodyPr>
          <a:lstStyle/>
          <a:p>
            <a:r>
              <a:rPr lang="en-US" sz="3200" dirty="0"/>
              <a:t>sharpen an image or perform edge enhancement using a smoothing filter.</a:t>
            </a:r>
          </a:p>
          <a:p>
            <a:r>
              <a:rPr lang="en-US" sz="3200" dirty="0"/>
              <a:t> First blur the image. smoothing an image suppress most of the high-frequency components.</a:t>
            </a:r>
          </a:p>
          <a:p>
            <a:r>
              <a:rPr lang="en-US" sz="3200" dirty="0"/>
              <a:t> Then subtract this smoothed image from the original image(the resulting difference is known as a mask).</a:t>
            </a:r>
          </a:p>
          <a:p>
            <a:r>
              <a:rPr lang="en-US" sz="3200" dirty="0"/>
              <a:t> Thus, the output image will have most of the high-frequency components that are blocked by the smoothing filter.</a:t>
            </a:r>
          </a:p>
          <a:p>
            <a:r>
              <a:rPr lang="en-US" sz="3200" dirty="0"/>
              <a:t>    Adding this mask back to the original will enhance the high-frequency components. </a:t>
            </a:r>
          </a:p>
        </p:txBody>
      </p:sp>
    </p:spTree>
    <p:extLst>
      <p:ext uri="{BB962C8B-B14F-4D97-AF65-F5344CB8AC3E}">
        <p14:creationId xmlns:p14="http://schemas.microsoft.com/office/powerpoint/2010/main" val="394693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0215-8D4C-4B2E-8494-052C4BFD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dirty="0"/>
              <a:t>Unsharp Masking and </a:t>
            </a:r>
            <a:r>
              <a:rPr lang="en-US" dirty="0" err="1"/>
              <a:t>Highboost</a:t>
            </a:r>
            <a:r>
              <a:rPr lang="en-US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2289-70D2-4C4E-9FFB-05747BB1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9818"/>
            <a:ext cx="10868891" cy="565265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Because using a blurred or unsharp image to create a mask this technique is known as Unsharp Masking.</a:t>
            </a:r>
          </a:p>
          <a:p>
            <a:endParaRPr lang="en-US" sz="3200" dirty="0"/>
          </a:p>
          <a:p>
            <a:r>
              <a:rPr lang="en-US" sz="3200" dirty="0"/>
              <a:t>Thus, unsharp masking first produces a mask m(</a:t>
            </a:r>
            <a:r>
              <a:rPr lang="en-US" sz="3200" dirty="0" err="1"/>
              <a:t>x,y</a:t>
            </a:r>
            <a:r>
              <a:rPr lang="en-US" sz="3200" dirty="0"/>
              <a:t>) as</a:t>
            </a:r>
          </a:p>
          <a:p>
            <a:pPr marL="0" indent="0">
              <a:buNone/>
            </a:pPr>
            <a:r>
              <a:rPr lang="en-US" sz="3200" dirty="0"/>
              <a:t>                   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where, f(</a:t>
            </a:r>
            <a:r>
              <a:rPr lang="en-US" sz="3200" dirty="0" err="1"/>
              <a:t>x,y</a:t>
            </a:r>
            <a:r>
              <a:rPr lang="en-US" sz="3200" dirty="0"/>
              <a:t>) is the original image and fb(</a:t>
            </a:r>
            <a:r>
              <a:rPr lang="en-US" sz="3200" dirty="0" err="1"/>
              <a:t>x,y</a:t>
            </a:r>
            <a:r>
              <a:rPr lang="en-US" sz="3200" dirty="0"/>
              <a:t>) is the blurred version of the original image.</a:t>
            </a:r>
          </a:p>
          <a:p>
            <a:endParaRPr lang="en-US" sz="3200" dirty="0"/>
          </a:p>
          <a:p>
            <a:r>
              <a:rPr lang="en-US" sz="3200" dirty="0"/>
              <a:t>          Then this mask is added back to the original image which results in enhancing the high-frequency components.</a:t>
            </a:r>
          </a:p>
          <a:p>
            <a:endParaRPr lang="en-US" sz="3200" dirty="0"/>
          </a:p>
          <a:p>
            <a:r>
              <a:rPr lang="en-US" sz="3200" dirty="0"/>
              <a:t>where k specifies what portion of the mask to be added. When k= 1 this is known as Unsharp masking. For k&gt;1 we call this as high-boost filtering because we are boosting the high-frequency components by giving more weight to the masked (edge)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885AA-EE6E-459F-9DE3-4C78627F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31" y="2445760"/>
            <a:ext cx="56864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1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0215-8D4C-4B2E-8494-052C4BFD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dirty="0"/>
              <a:t>Unsharp Masking and </a:t>
            </a:r>
            <a:r>
              <a:rPr lang="en-US" dirty="0" err="1"/>
              <a:t>Highboost</a:t>
            </a:r>
            <a:r>
              <a:rPr lang="en-US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2289-70D2-4C4E-9FFB-05747BB1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9818"/>
            <a:ext cx="10868891" cy="5652655"/>
          </a:xfrm>
        </p:spPr>
        <p:txBody>
          <a:bodyPr>
            <a:normAutofit/>
          </a:bodyPr>
          <a:lstStyle/>
          <a:p>
            <a:r>
              <a:rPr lang="en-US" sz="3200" dirty="0"/>
              <a:t>Then this mask is added back to the original image which results in enhancing the high-frequency components.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where k specifies what portion of the mask to be added. </a:t>
            </a:r>
          </a:p>
          <a:p>
            <a:r>
              <a:rPr lang="en-US" sz="3200" dirty="0"/>
              <a:t>When k= 1 this is known as Unsharp masking.</a:t>
            </a:r>
          </a:p>
          <a:p>
            <a:r>
              <a:rPr lang="en-US" sz="3200" dirty="0"/>
              <a:t> For k&gt;1 we call this as high-boost filtering because we are boosting the high-frequency components by giving more weight to the masked (edge)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42E84-787B-4CD9-BDAF-67FC1980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4" y="2302885"/>
            <a:ext cx="5943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/>
          <a:lstStyle/>
          <a:p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E54C2-CAB7-4BE4-B83D-AC851A6C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90" y="858983"/>
            <a:ext cx="3810000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0B060-DCD2-4687-8C28-FE6798ADE02B}"/>
              </a:ext>
            </a:extLst>
          </p:cNvPr>
          <p:cNvSpPr/>
          <p:nvPr/>
        </p:nvSpPr>
        <p:spPr>
          <a:xfrm>
            <a:off x="512619" y="3428999"/>
            <a:ext cx="111667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blue patches in the image looks the similar.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Green patches looks similar. take a pixel,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take small window around it, search for similar windows in the image,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average all the windows and replace the pixel with the result.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method is Non-Local Means Denoising.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takes more time compared to blurring techniques, but its result is very good. </a:t>
            </a:r>
          </a:p>
        </p:txBody>
      </p:sp>
    </p:spTree>
    <p:extLst>
      <p:ext uri="{BB962C8B-B14F-4D97-AF65-F5344CB8AC3E}">
        <p14:creationId xmlns:p14="http://schemas.microsoft.com/office/powerpoint/2010/main" val="2530101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0215-8D4C-4B2E-8494-052C4BFD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dirty="0"/>
              <a:t>Unsharp Masking and </a:t>
            </a:r>
            <a:r>
              <a:rPr lang="en-US" dirty="0" err="1"/>
              <a:t>Highboost</a:t>
            </a:r>
            <a:r>
              <a:rPr lang="en-US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2289-70D2-4C4E-9FFB-05747BB1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9818"/>
            <a:ext cx="10868891" cy="5652655"/>
          </a:xfrm>
        </p:spPr>
        <p:txBody>
          <a:bodyPr>
            <a:normAutofit/>
          </a:bodyPr>
          <a:lstStyle/>
          <a:p>
            <a:r>
              <a:rPr lang="en-US" sz="3200" dirty="0"/>
              <a:t>We can also write the above two equations into one as the weighted average of the original and the blurred image.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Note: Instead of subtracting the blurred image from the original, we can directly use a negative Laplacian filter to obtain the mask.</a:t>
            </a:r>
          </a:p>
          <a:p>
            <a:endParaRPr lang="en-US" sz="3200" dirty="0"/>
          </a:p>
          <a:p>
            <a:r>
              <a:rPr lang="en-US" sz="3200" dirty="0"/>
              <a:t>If the image contains noise, this method will not produce satisfactory results, like most of the other sharpening filters.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7CDDB-6515-4256-8ACF-CC9F79C4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1" y="2225819"/>
            <a:ext cx="5943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0215-8D4C-4B2E-8494-052C4BFD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Unsharp Masking and </a:t>
            </a:r>
            <a:r>
              <a:rPr lang="en-US" b="1" dirty="0" err="1"/>
              <a:t>Highboost</a:t>
            </a:r>
            <a:r>
              <a:rPr lang="en-US" b="1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2289-70D2-4C4E-9FFB-05747BB1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10868891" cy="5250873"/>
          </a:xfrm>
        </p:spPr>
        <p:txBody>
          <a:bodyPr>
            <a:normAutofit fontScale="85000" lnSpcReduction="20000"/>
          </a:bodyPr>
          <a:lstStyle/>
          <a:p>
            <a:endParaRPr lang="en-US" sz="3200" dirty="0"/>
          </a:p>
          <a:p>
            <a:r>
              <a:rPr lang="en-US" sz="3200" dirty="0"/>
              <a:t>OpenCV-Python</a:t>
            </a:r>
          </a:p>
          <a:p>
            <a:r>
              <a:rPr lang="en-US" sz="3200" dirty="0"/>
              <a:t>Since in the last equation we described unsharp masking as the weighted average of the original and the input image, we will simply use OpenCV cv2.addWeighted() function.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import cv2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# Load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image = cv2.imread("D:/downloads/kang.jpg")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# Blur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gauss = cv2.GaussianBlur(image, (7,7), 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# Apply Unsharp masking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unsharp_image</a:t>
            </a:r>
            <a:r>
              <a:rPr lang="en-US" sz="3200" dirty="0"/>
              <a:t> = cv2.addWeighted(image, 2, gauss, -1, 0)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231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A3DA-9270-466A-B2E8-664F7222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b="1" dirty="0"/>
              <a:t>Unsharp Masking and </a:t>
            </a:r>
            <a:r>
              <a:rPr lang="en-US" b="1" dirty="0" err="1"/>
              <a:t>Highboost</a:t>
            </a:r>
            <a:r>
              <a:rPr lang="en-US" b="1" dirty="0"/>
              <a:t> filtering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82CC1-C769-40EE-BDDE-D80DAAD00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294" y="2464594"/>
            <a:ext cx="6677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7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E65-01A6-43C8-B170-1881C3C7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Overlays using Bitwise 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1E5B-B241-4849-8AA7-F8F07E4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8" y="928255"/>
            <a:ext cx="10411691" cy="5248708"/>
          </a:xfrm>
        </p:spPr>
        <p:txBody>
          <a:bodyPr/>
          <a:lstStyle/>
          <a:p>
            <a:r>
              <a:rPr lang="en-US" dirty="0"/>
              <a:t>to overlay an image to another image using OpenCV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FC18-CCAE-4A38-BBA5-20873089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70364"/>
            <a:ext cx="9410700" cy="40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8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38B9-829B-458D-A77C-19D3C8B7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1B7D-CF3A-4198-BE43-FF1C210E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/>
          <a:lstStyle/>
          <a:p>
            <a:r>
              <a:rPr lang="en-US" dirty="0" err="1"/>
              <a:t>TheAILearner</a:t>
            </a:r>
            <a:r>
              <a:rPr lang="en-US" dirty="0"/>
              <a:t> text is non-rectangular, we will be using OpenCV         cv2.bitwise_and(img1, img2, mask) </a:t>
            </a:r>
          </a:p>
          <a:p>
            <a:pPr marL="0" indent="0">
              <a:buNone/>
            </a:pPr>
            <a:r>
              <a:rPr lang="en-US" dirty="0"/>
              <a:t>where the mask is an 8-bit single channel array, that specifies elements of the output array to be changed.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Bitwise_and</a:t>
            </a:r>
            <a:r>
              <a:rPr lang="en-US" dirty="0"/>
              <a:t> you need to know the following two rules</a:t>
            </a:r>
          </a:p>
          <a:p>
            <a:pPr marL="0" indent="0">
              <a:buNone/>
            </a:pPr>
            <a:r>
              <a:rPr lang="en-US" dirty="0"/>
              <a:t>    Black + Any Color = Black</a:t>
            </a:r>
          </a:p>
          <a:p>
            <a:pPr marL="0" indent="0">
              <a:buNone/>
            </a:pPr>
            <a:r>
              <a:rPr lang="en-US" dirty="0"/>
              <a:t>    White + Any Color = That Color</a:t>
            </a:r>
          </a:p>
        </p:txBody>
      </p:sp>
    </p:spTree>
    <p:extLst>
      <p:ext uri="{BB962C8B-B14F-4D97-AF65-F5344CB8AC3E}">
        <p14:creationId xmlns:p14="http://schemas.microsoft.com/office/powerpoint/2010/main" val="310833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CD13-0C3A-4B8A-AB11-7125E043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5856-83FA-4CA6-83AD-D2E2F33A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256"/>
            <a:ext cx="10515600" cy="5248707"/>
          </a:xfrm>
        </p:spPr>
        <p:txBody>
          <a:bodyPr/>
          <a:lstStyle/>
          <a:p>
            <a:r>
              <a:rPr lang="en-US" dirty="0"/>
              <a:t>First load the two images</a:t>
            </a:r>
          </a:p>
          <a:p>
            <a:pPr marL="0" indent="0">
              <a:buNone/>
            </a:pPr>
            <a:r>
              <a:rPr lang="en-US" dirty="0"/>
              <a:t>img1 = cv2.imread('D:/downloads/pasta_screen.jpg')</a:t>
            </a:r>
          </a:p>
          <a:p>
            <a:pPr marL="0" indent="0">
              <a:buNone/>
            </a:pPr>
            <a:r>
              <a:rPr lang="en-US" dirty="0"/>
              <a:t>img2 = cv2.imread('D:/downloads/logo.jpg’)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1FE13-2366-47D6-AAA6-A6C535CA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937164"/>
            <a:ext cx="9410700" cy="29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CD13-0C3A-4B8A-AB11-7125E043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5856-83FA-4CA6-83AD-D2E2F33A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256"/>
            <a:ext cx="10515600" cy="52487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the region in the image where you want to put the logo. Here, we are putting this in the top left corner.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rows,cols,channels</a:t>
            </a:r>
            <a:r>
              <a:rPr lang="en-US" dirty="0"/>
              <a:t> = img2.shape</a:t>
            </a:r>
          </a:p>
          <a:p>
            <a:pPr marL="0" indent="0" algn="ctr">
              <a:buNone/>
            </a:pPr>
            <a:r>
              <a:rPr lang="en-US" dirty="0" err="1"/>
              <a:t>roi</a:t>
            </a:r>
            <a:r>
              <a:rPr lang="en-US" dirty="0"/>
              <a:t> = img1[0:rows, 0:cols ]</a:t>
            </a:r>
          </a:p>
          <a:p>
            <a:endParaRPr lang="en-US" dirty="0"/>
          </a:p>
          <a:p>
            <a:r>
              <a:rPr lang="en-US" dirty="0"/>
              <a:t>Now, we will create a mask. we will be using thresholding for this as shown in the code below. We will also create an inverse mask.</a:t>
            </a:r>
          </a:p>
          <a:p>
            <a:endParaRPr lang="en-US" dirty="0"/>
          </a:p>
          <a:p>
            <a:r>
              <a:rPr lang="en-US" dirty="0"/>
              <a:t> Depending on the image you need to change the thresholding function parameters.</a:t>
            </a:r>
          </a:p>
          <a:p>
            <a:pPr marL="0" indent="0">
              <a:buNone/>
            </a:pPr>
            <a:r>
              <a:rPr lang="en-US" dirty="0"/>
              <a:t>     img2gray = cv2.cvtColor(img2,cv2.COLOR_BGR2GRAY)</a:t>
            </a:r>
          </a:p>
          <a:p>
            <a:pPr marL="0" indent="0">
              <a:buNone/>
            </a:pPr>
            <a:r>
              <a:rPr lang="en-US" dirty="0"/>
              <a:t>     ret, mask = cv2.threshold(img2gray, 200, 255, cv2.THRESH_BINARY_INV)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mask_inv</a:t>
            </a:r>
            <a:r>
              <a:rPr lang="en-US" dirty="0"/>
              <a:t> = cv2.bitwise_not(mask)</a:t>
            </a:r>
          </a:p>
        </p:txBody>
      </p:sp>
    </p:spTree>
    <p:extLst>
      <p:ext uri="{BB962C8B-B14F-4D97-AF65-F5344CB8AC3E}">
        <p14:creationId xmlns:p14="http://schemas.microsoft.com/office/powerpoint/2010/main" val="234596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CD13-0C3A-4B8A-AB11-7125E043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5856-83FA-4CA6-83AD-D2E2F33A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256"/>
            <a:ext cx="10515600" cy="583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mask and </a:t>
            </a:r>
            <a:r>
              <a:rPr lang="en-US" dirty="0" err="1"/>
              <a:t>mask_inv</a:t>
            </a:r>
            <a:r>
              <a:rPr lang="en-US" dirty="0"/>
              <a:t> looks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black out the area of logo in the </a:t>
            </a:r>
            <a:r>
              <a:rPr lang="en-US" dirty="0" err="1"/>
              <a:t>roi</a:t>
            </a:r>
            <a:r>
              <a:rPr lang="en-US" dirty="0"/>
              <a:t> created above using the </a:t>
            </a:r>
            <a:r>
              <a:rPr lang="en-US" dirty="0" err="1"/>
              <a:t>bitwise_and</a:t>
            </a:r>
            <a:r>
              <a:rPr lang="en-US" dirty="0"/>
              <a:t> as shown in the code below</a:t>
            </a:r>
          </a:p>
          <a:p>
            <a:pPr marL="0" indent="0">
              <a:buNone/>
            </a:pPr>
            <a:r>
              <a:rPr lang="en-US" dirty="0"/>
              <a:t>img1_bg = cv2.bitwise_and(</a:t>
            </a:r>
            <a:r>
              <a:rPr lang="en-US" dirty="0" err="1"/>
              <a:t>roi,roi,mask</a:t>
            </a:r>
            <a:r>
              <a:rPr lang="en-US" dirty="0"/>
              <a:t> = </a:t>
            </a:r>
            <a:r>
              <a:rPr lang="en-US" dirty="0" err="1"/>
              <a:t>mask_inv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9EE4B-366C-4A22-AD1C-543C65D0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17" y="2327564"/>
            <a:ext cx="5041756" cy="1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967-42A4-4C3A-A9C4-AC5054E8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8BC6-3E4F-4F71-8A0C-817F8DEC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674"/>
            <a:ext cx="10702636" cy="5509200"/>
          </a:xfrm>
        </p:spPr>
        <p:txBody>
          <a:bodyPr/>
          <a:lstStyle/>
          <a:p>
            <a:r>
              <a:rPr lang="en-US" dirty="0"/>
              <a:t>This looks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we will extract the logo region (with colors) from the logo image using the following code</a:t>
            </a:r>
          </a:p>
          <a:p>
            <a:pPr marL="0" indent="0">
              <a:buNone/>
            </a:pPr>
            <a:r>
              <a:rPr lang="en-US" dirty="0"/>
              <a:t> img2_fg = cv2.bitwise_and(img2,img2,mask = mask)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AD487-F409-40AC-8E96-2D32A2C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2221"/>
            <a:ext cx="3096491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1817-2E9F-42F4-B917-154B937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3EE-1BCC-42B5-8590-9BE70260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/>
          <a:lstStyle/>
          <a:p>
            <a:r>
              <a:rPr lang="en-US" dirty="0"/>
              <a:t>The output looks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we will simply add the above two images because black has intensity 0 so adding this doesn’t change anything and outputs the same color. This is done using the following code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out_img</a:t>
            </a:r>
            <a:r>
              <a:rPr lang="en-US" dirty="0"/>
              <a:t> = cv2.add(img1_bg,img2_fg)</a:t>
            </a:r>
          </a:p>
          <a:p>
            <a:pPr marL="0" indent="0">
              <a:buNone/>
            </a:pPr>
            <a:r>
              <a:rPr lang="en-US" dirty="0"/>
              <a:t>   img1[0:rows, 0:cols ] = </a:t>
            </a:r>
            <a:r>
              <a:rPr lang="en-US" dirty="0" err="1"/>
              <a:t>out_img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F5C43-0A1A-4067-9C28-ECE665BE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28" y="1013764"/>
            <a:ext cx="2791690" cy="20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3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/>
          <a:lstStyle/>
          <a:p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E54C2-CAB7-4BE4-B83D-AC851A6C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90" y="858983"/>
            <a:ext cx="3810000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0B060-DCD2-4687-8C28-FE6798ADE02B}"/>
              </a:ext>
            </a:extLst>
          </p:cNvPr>
          <p:cNvSpPr/>
          <p:nvPr/>
        </p:nvSpPr>
        <p:spPr>
          <a:xfrm>
            <a:off x="512619" y="3428999"/>
            <a:ext cx="111667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blue patches in the image looks the similar.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Green patches looks similar. take a pixel,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take small window around it, search for similar windows in the image,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average all the windows and replace the pixel with the result.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method is Non-Local Means Denoising.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takes more time compared to blurring techniques, but its result is very good. </a:t>
            </a:r>
          </a:p>
        </p:txBody>
      </p:sp>
    </p:spTree>
    <p:extLst>
      <p:ext uri="{BB962C8B-B14F-4D97-AF65-F5344CB8AC3E}">
        <p14:creationId xmlns:p14="http://schemas.microsoft.com/office/powerpoint/2010/main" val="232674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003C-4629-42A7-9747-A7F25EE8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0102-AEA4-4959-AD31-43334E95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8" y="1191492"/>
            <a:ext cx="10411691" cy="4985471"/>
          </a:xfrm>
        </p:spPr>
        <p:txBody>
          <a:bodyPr/>
          <a:lstStyle/>
          <a:p>
            <a:r>
              <a:rPr lang="en-US" dirty="0"/>
              <a:t>The final output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84D85-57DF-40C2-B779-4795DB56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17858"/>
            <a:ext cx="5943600" cy="38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59CF-7EB0-4B5F-9D99-76E050F7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dirty="0"/>
              <a:t>Image Restoration –Inverse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7E9-C019-4ACB-9CF4-88F9F06F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688782" cy="5888181"/>
          </a:xfrm>
        </p:spPr>
        <p:txBody>
          <a:bodyPr>
            <a:noAutofit/>
          </a:bodyPr>
          <a:lstStyle/>
          <a:p>
            <a:r>
              <a:rPr lang="en-US" sz="2400" dirty="0"/>
              <a:t>Given a known image function, f(</a:t>
            </a:r>
            <a:r>
              <a:rPr lang="en-US" sz="2400" dirty="0" err="1"/>
              <a:t>x,y</a:t>
            </a:r>
            <a:r>
              <a:rPr lang="en-US" sz="2400" dirty="0"/>
              <a:t>), and a blurring function, h(</a:t>
            </a:r>
            <a:r>
              <a:rPr lang="en-US" sz="2400" dirty="0" err="1"/>
              <a:t>x,y</a:t>
            </a:r>
            <a:r>
              <a:rPr lang="en-US" sz="2400" dirty="0"/>
              <a:t>), we need to recover f(</a:t>
            </a:r>
            <a:r>
              <a:rPr lang="en-US" sz="2400" dirty="0" err="1"/>
              <a:t>x,y</a:t>
            </a:r>
            <a:r>
              <a:rPr lang="en-US" sz="2400" dirty="0"/>
              <a:t>) from the convolution g(</a:t>
            </a:r>
            <a:r>
              <a:rPr lang="en-US" sz="2400" dirty="0" err="1"/>
              <a:t>x,y</a:t>
            </a:r>
            <a:r>
              <a:rPr lang="en-US" sz="2400" dirty="0"/>
              <a:t>)=f(</a:t>
            </a:r>
            <a:r>
              <a:rPr lang="en-US" sz="2400" dirty="0" err="1"/>
              <a:t>x,y</a:t>
            </a:r>
            <a:r>
              <a:rPr lang="en-US" sz="2400" dirty="0"/>
              <a:t>)*h(</a:t>
            </a:r>
            <a:r>
              <a:rPr lang="en-US" sz="2400" dirty="0" err="1"/>
              <a:t>x,y</a:t>
            </a:r>
            <a:r>
              <a:rPr lang="en-US" sz="2400" dirty="0"/>
              <a:t>).</a:t>
            </a:r>
          </a:p>
          <a:p>
            <a:r>
              <a:rPr lang="en-US" sz="2400" dirty="0"/>
              <a:t>(Note: * is used to represent convolution and x is used to represent multiplication).</a:t>
            </a:r>
          </a:p>
          <a:p>
            <a:r>
              <a:rPr lang="en-US" sz="2400" dirty="0"/>
              <a:t>A Possible Solution: Inverse Filtering</a:t>
            </a:r>
          </a:p>
          <a:p>
            <a:r>
              <a:rPr lang="en-US" sz="2400" dirty="0"/>
              <a:t>In the frequency domain we have: G(</a:t>
            </a:r>
            <a:r>
              <a:rPr lang="en-US" sz="2400" dirty="0" err="1"/>
              <a:t>u,v</a:t>
            </a:r>
            <a:r>
              <a:rPr lang="en-US" sz="2400" dirty="0"/>
              <a:t>)=F(</a:t>
            </a:r>
            <a:r>
              <a:rPr lang="en-US" sz="2400" dirty="0" err="1"/>
              <a:t>u,v</a:t>
            </a:r>
            <a:r>
              <a:rPr lang="en-US" sz="2400" dirty="0"/>
              <a:t>) x H(</a:t>
            </a:r>
            <a:r>
              <a:rPr lang="en-US" sz="2400" dirty="0" err="1"/>
              <a:t>u,v</a:t>
            </a:r>
            <a:r>
              <a:rPr lang="en-US" sz="2400" dirty="0"/>
              <a:t>)</a:t>
            </a:r>
          </a:p>
          <a:p>
            <a:r>
              <a:rPr lang="en-US" sz="2400" dirty="0"/>
              <a:t>F is the FFT2 of the image matrix, f.</a:t>
            </a:r>
          </a:p>
          <a:p>
            <a:r>
              <a:rPr lang="en-US" sz="2400" dirty="0"/>
              <a:t>H is the FFT2 of the complex </a:t>
            </a:r>
            <a:r>
              <a:rPr lang="en-US" sz="2400" dirty="0" err="1"/>
              <a:t>distoring</a:t>
            </a:r>
            <a:r>
              <a:rPr lang="en-US" sz="2400" dirty="0"/>
              <a:t> function, h.</a:t>
            </a:r>
          </a:p>
          <a:p>
            <a:r>
              <a:rPr lang="en-US" sz="2400" dirty="0"/>
              <a:t>G is the FFT2 of the "observed" image, g</a:t>
            </a:r>
          </a:p>
          <a:p>
            <a:r>
              <a:rPr lang="en-US" sz="2400" dirty="0"/>
              <a:t>The noise solution to this problem is to filter by dividing the 2-dimensional </a:t>
            </a:r>
            <a:r>
              <a:rPr lang="en-US" sz="2400" dirty="0" err="1"/>
              <a:t>fft</a:t>
            </a:r>
            <a:r>
              <a:rPr lang="en-US" sz="2400" dirty="0"/>
              <a:t> of the blurred function by the reciprocal of H(</a:t>
            </a:r>
            <a:r>
              <a:rPr lang="en-US" sz="2400" dirty="0" err="1"/>
              <a:t>u,v</a:t>
            </a:r>
            <a:r>
              <a:rPr lang="en-US" sz="2400" dirty="0"/>
              <a:t>):</a:t>
            </a:r>
          </a:p>
          <a:p>
            <a:r>
              <a:rPr lang="en-US" sz="2400" dirty="0"/>
              <a:t>G(</a:t>
            </a:r>
            <a:r>
              <a:rPr lang="en-US" sz="2400" dirty="0" err="1"/>
              <a:t>u,v</a:t>
            </a:r>
            <a:r>
              <a:rPr lang="en-US" sz="2400" dirty="0"/>
              <a:t>)/H(</a:t>
            </a:r>
            <a:r>
              <a:rPr lang="en-US" sz="2400" dirty="0" err="1"/>
              <a:t>u,v</a:t>
            </a:r>
            <a:r>
              <a:rPr lang="en-US" sz="2400" dirty="0"/>
              <a:t>)=F(</a:t>
            </a:r>
            <a:r>
              <a:rPr lang="en-US" sz="2400" dirty="0" err="1"/>
              <a:t>u,v</a:t>
            </a:r>
            <a:r>
              <a:rPr lang="en-US" sz="2400" dirty="0"/>
              <a:t>) x H(</a:t>
            </a:r>
            <a:r>
              <a:rPr lang="en-US" sz="2400" dirty="0" err="1"/>
              <a:t>u,v</a:t>
            </a:r>
            <a:r>
              <a:rPr lang="en-US" sz="2400" dirty="0"/>
              <a:t>)/H(</a:t>
            </a:r>
            <a:r>
              <a:rPr lang="en-US" sz="2400" dirty="0" err="1"/>
              <a:t>u,v</a:t>
            </a:r>
            <a:r>
              <a:rPr lang="en-US" sz="2400" dirty="0"/>
              <a:t>) = F(</a:t>
            </a:r>
            <a:r>
              <a:rPr lang="en-US" sz="2400" dirty="0" err="1"/>
              <a:t>u,v</a:t>
            </a:r>
            <a:r>
              <a:rPr lang="en-US" sz="2400" dirty="0"/>
              <a:t>).</a:t>
            </a:r>
          </a:p>
          <a:p>
            <a:r>
              <a:rPr lang="en-US" sz="2400" dirty="0"/>
              <a:t>This is commonly </a:t>
            </a:r>
            <a:r>
              <a:rPr lang="en-US" sz="2400" dirty="0" err="1"/>
              <a:t>reffered</a:t>
            </a:r>
            <a:r>
              <a:rPr lang="en-US" sz="2400" dirty="0"/>
              <a:t> to as the inverse filtering method where 1/H(</a:t>
            </a:r>
            <a:r>
              <a:rPr lang="en-US" sz="2400" dirty="0" err="1"/>
              <a:t>u,v</a:t>
            </a:r>
            <a:r>
              <a:rPr lang="en-US" sz="2400" dirty="0"/>
              <a:t>) is the inverse filter.</a:t>
            </a:r>
          </a:p>
        </p:txBody>
      </p:sp>
    </p:spTree>
    <p:extLst>
      <p:ext uri="{BB962C8B-B14F-4D97-AF65-F5344CB8AC3E}">
        <p14:creationId xmlns:p14="http://schemas.microsoft.com/office/powerpoint/2010/main" val="273709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59CF-7EB0-4B5F-9D99-76E050F7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Restoration –Inverse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7E9-C019-4ACB-9CF4-88F9F06F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706100" cy="6974032"/>
          </a:xfrm>
        </p:spPr>
        <p:txBody>
          <a:bodyPr>
            <a:noAutofit/>
          </a:bodyPr>
          <a:lstStyle/>
          <a:p>
            <a:r>
              <a:rPr lang="en-US" sz="2400" dirty="0" err="1"/>
              <a:t>dft</a:t>
            </a:r>
            <a:r>
              <a:rPr lang="en-US" sz="2400" dirty="0"/>
              <a:t> = cv2.dft(np.float32(image2),flags = cv2.DFT_COMPLEX_OUTPUT</a:t>
            </a:r>
          </a:p>
          <a:p>
            <a:r>
              <a:rPr lang="en-US" sz="2400" dirty="0"/>
              <a:t># shift the zero-</a:t>
            </a:r>
            <a:r>
              <a:rPr lang="en-US" sz="2400" dirty="0" err="1"/>
              <a:t>frequncy</a:t>
            </a:r>
            <a:r>
              <a:rPr lang="en-US" sz="2400" dirty="0"/>
              <a:t> component to the center of the spectrum</a:t>
            </a:r>
          </a:p>
          <a:p>
            <a:r>
              <a:rPr lang="en-US" sz="2400" dirty="0" err="1"/>
              <a:t>dft_shift</a:t>
            </a:r>
            <a:r>
              <a:rPr lang="en-US" sz="2400" dirty="0"/>
              <a:t> = </a:t>
            </a:r>
            <a:r>
              <a:rPr lang="en-US" sz="2400" dirty="0" err="1"/>
              <a:t>np.fft.fftshift</a:t>
            </a:r>
            <a:r>
              <a:rPr lang="en-US" sz="2400" dirty="0"/>
              <a:t>(</a:t>
            </a:r>
            <a:r>
              <a:rPr lang="en-US" sz="2400" dirty="0" err="1"/>
              <a:t>dft</a:t>
            </a:r>
            <a:r>
              <a:rPr lang="en-US" sz="2400" dirty="0"/>
              <a:t>)</a:t>
            </a:r>
          </a:p>
          <a:p>
            <a:r>
              <a:rPr lang="en-US" sz="2400" dirty="0"/>
              <a:t>rows, cols = image2.shapecrow,ccol = rows//2 , cols//2</a:t>
            </a:r>
          </a:p>
          <a:p>
            <a:r>
              <a:rPr lang="en-US" sz="2400" dirty="0"/>
              <a:t># create a mask first, center square is 1, remaining all zeros</a:t>
            </a:r>
          </a:p>
          <a:p>
            <a:r>
              <a:rPr lang="en-US" sz="2400" dirty="0"/>
              <a:t>mask = </a:t>
            </a:r>
            <a:r>
              <a:rPr lang="en-US" sz="2400" dirty="0" err="1"/>
              <a:t>np.zeros</a:t>
            </a:r>
            <a:r>
              <a:rPr lang="en-US" sz="2400" dirty="0"/>
              <a:t>((rows,cols,2),np.uint8)</a:t>
            </a:r>
          </a:p>
          <a:p>
            <a:r>
              <a:rPr lang="en-US" sz="2400" dirty="0"/>
              <a:t>mask[crow-30:crow+30, ccol-30:ccol+30] =1</a:t>
            </a:r>
          </a:p>
          <a:p>
            <a:r>
              <a:rPr lang="en-US" sz="2400" dirty="0"/>
              <a:t># apply mask and inverse DFT</a:t>
            </a:r>
          </a:p>
          <a:p>
            <a:r>
              <a:rPr lang="en-US" sz="2400" dirty="0" err="1"/>
              <a:t>fshift</a:t>
            </a:r>
            <a:r>
              <a:rPr lang="en-US" sz="2400" dirty="0"/>
              <a:t> = </a:t>
            </a:r>
            <a:r>
              <a:rPr lang="en-US" sz="2400" dirty="0" err="1"/>
              <a:t>dft_shift</a:t>
            </a:r>
            <a:r>
              <a:rPr lang="en-US" sz="2400" dirty="0"/>
              <a:t>*</a:t>
            </a:r>
            <a:r>
              <a:rPr lang="en-US" sz="2400" dirty="0" err="1"/>
              <a:t>maskf_ishift</a:t>
            </a:r>
            <a:r>
              <a:rPr lang="en-US" sz="2400" dirty="0"/>
              <a:t> = </a:t>
            </a:r>
            <a:r>
              <a:rPr lang="en-US" sz="2400" dirty="0" err="1"/>
              <a:t>np.fft.ifftshift</a:t>
            </a:r>
            <a:r>
              <a:rPr lang="en-US" sz="2400" dirty="0"/>
              <a:t>(</a:t>
            </a:r>
            <a:r>
              <a:rPr lang="en-US" sz="2400" dirty="0" err="1"/>
              <a:t>fshift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img_back</a:t>
            </a:r>
            <a:r>
              <a:rPr lang="en-US" sz="2400" dirty="0"/>
              <a:t> = cv2.idft(</a:t>
            </a:r>
            <a:r>
              <a:rPr lang="en-US" sz="2400" dirty="0" err="1"/>
              <a:t>f_ishift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img_back</a:t>
            </a:r>
            <a:r>
              <a:rPr lang="en-US" sz="2400" dirty="0"/>
              <a:t> = cv2.magnitude(</a:t>
            </a:r>
            <a:r>
              <a:rPr lang="en-US" sz="2400" dirty="0" err="1"/>
              <a:t>img_back</a:t>
            </a:r>
            <a:r>
              <a:rPr lang="en-US" sz="2400" dirty="0"/>
              <a:t>[:,:,0],</a:t>
            </a:r>
            <a:r>
              <a:rPr lang="en-US" sz="2400" dirty="0" err="1"/>
              <a:t>img_back</a:t>
            </a:r>
            <a:r>
              <a:rPr lang="en-US" sz="2400" dirty="0"/>
              <a:t>[:,:,1])</a:t>
            </a:r>
          </a:p>
        </p:txBody>
      </p:sp>
    </p:spTree>
    <p:extLst>
      <p:ext uri="{BB962C8B-B14F-4D97-AF65-F5344CB8AC3E}">
        <p14:creationId xmlns:p14="http://schemas.microsoft.com/office/powerpoint/2010/main" val="1836478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6156-8E6D-43B1-B402-8AB964BD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Restoration –Inverse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4BD2-1EA0-44EC-9AF1-7736D4EE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721928"/>
          </a:xfrm>
        </p:spPr>
        <p:txBody>
          <a:bodyPr/>
          <a:lstStyle/>
          <a:p>
            <a:r>
              <a:rPr lang="en-US" sz="2400" dirty="0"/>
              <a:t># plot both images</a:t>
            </a:r>
          </a:p>
          <a:p>
            <a:r>
              <a:rPr lang="en-US" sz="2400" dirty="0" err="1"/>
              <a:t>plt.figure</a:t>
            </a:r>
            <a:r>
              <a:rPr lang="en-US" sz="2400" dirty="0"/>
              <a:t>(</a:t>
            </a:r>
            <a:r>
              <a:rPr lang="en-US" sz="2400" dirty="0" err="1"/>
              <a:t>figsize</a:t>
            </a:r>
            <a:r>
              <a:rPr lang="en-US" sz="2400" dirty="0"/>
              <a:t>=(11,6))</a:t>
            </a:r>
            <a:r>
              <a:rPr lang="en-US" sz="2400" dirty="0" err="1"/>
              <a:t>plt.subplot</a:t>
            </a:r>
            <a:r>
              <a:rPr lang="en-US" sz="2400" dirty="0"/>
              <a:t>(121),</a:t>
            </a:r>
          </a:p>
          <a:p>
            <a:r>
              <a:rPr lang="en-US" sz="2400" dirty="0" err="1"/>
              <a:t>plt.imshow</a:t>
            </a:r>
            <a:r>
              <a:rPr lang="en-US" sz="2400" dirty="0"/>
              <a:t>(image2, </a:t>
            </a:r>
            <a:r>
              <a:rPr lang="en-US" sz="2400" dirty="0" err="1"/>
              <a:t>cmap</a:t>
            </a:r>
            <a:r>
              <a:rPr lang="en-US" sz="2400" dirty="0"/>
              <a:t> = 'gray')</a:t>
            </a:r>
            <a:r>
              <a:rPr lang="en-US" sz="2400" dirty="0" err="1"/>
              <a:t>plt.title</a:t>
            </a:r>
            <a:r>
              <a:rPr lang="en-US" sz="2400" dirty="0"/>
              <a:t>('Input Image’), </a:t>
            </a:r>
          </a:p>
          <a:p>
            <a:r>
              <a:rPr lang="en-US" sz="2400" dirty="0" err="1"/>
              <a:t>plt.xticks</a:t>
            </a:r>
            <a:r>
              <a:rPr lang="en-US" sz="2400" dirty="0"/>
              <a:t>([]), </a:t>
            </a:r>
            <a:r>
              <a:rPr lang="en-US" sz="2400" dirty="0" err="1"/>
              <a:t>plt.yticks</a:t>
            </a:r>
            <a:r>
              <a:rPr lang="en-US" sz="2400" dirty="0"/>
              <a:t>([])</a:t>
            </a:r>
            <a:r>
              <a:rPr lang="en-US" sz="2400" dirty="0" err="1"/>
              <a:t>plt.subplot</a:t>
            </a:r>
            <a:r>
              <a:rPr lang="en-US" sz="2400" dirty="0"/>
              <a:t>(122),</a:t>
            </a:r>
          </a:p>
          <a:p>
            <a:r>
              <a:rPr lang="en-US" sz="2400" dirty="0" err="1"/>
              <a:t>plt.imshow</a:t>
            </a:r>
            <a:r>
              <a:rPr lang="en-US" sz="2400" dirty="0"/>
              <a:t>(</a:t>
            </a:r>
            <a:r>
              <a:rPr lang="en-US" sz="2400" dirty="0" err="1"/>
              <a:t>img_back</a:t>
            </a:r>
            <a:r>
              <a:rPr lang="en-US" sz="2400" dirty="0"/>
              <a:t>, </a:t>
            </a:r>
            <a:r>
              <a:rPr lang="en-US" sz="2400" dirty="0" err="1"/>
              <a:t>cmap</a:t>
            </a:r>
            <a:r>
              <a:rPr lang="en-US" sz="2400" dirty="0"/>
              <a:t> = 'gray’)</a:t>
            </a:r>
          </a:p>
          <a:p>
            <a:r>
              <a:rPr lang="en-US" sz="2400" dirty="0" err="1"/>
              <a:t>plt.title</a:t>
            </a:r>
            <a:r>
              <a:rPr lang="en-US" sz="2400" dirty="0"/>
              <a:t>('Low Pass Filter'), </a:t>
            </a:r>
            <a:r>
              <a:rPr lang="en-US" sz="2400" dirty="0" err="1"/>
              <a:t>plt.xticks</a:t>
            </a:r>
            <a:r>
              <a:rPr lang="en-US" sz="2400" dirty="0"/>
              <a:t>([]), </a:t>
            </a:r>
            <a:r>
              <a:rPr lang="en-US" sz="2400" dirty="0" err="1"/>
              <a:t>plt.yticks</a:t>
            </a:r>
            <a:r>
              <a:rPr lang="en-US" sz="2400" dirty="0"/>
              <a:t>([])</a:t>
            </a: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FA02D-78F1-4E64-B612-2F6691E7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95" y="3733800"/>
            <a:ext cx="5676900" cy="24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0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0A66-DCF6-4A87-A87D-BB77CFE2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dirty="0"/>
              <a:t>Theory</a:t>
            </a:r>
          </a:p>
          <a:p>
            <a:r>
              <a:rPr lang="en-US" dirty="0"/>
              <a:t>The inverse filtering is a restoration technique for deconvolution, i.e., when the image is blurred by a known lowpass filter, </a:t>
            </a:r>
          </a:p>
          <a:p>
            <a:r>
              <a:rPr lang="en-US" dirty="0"/>
              <a:t>it is possible to recover the image by inverse filtering or generalized inverse filtering.</a:t>
            </a:r>
          </a:p>
          <a:p>
            <a:r>
              <a:rPr lang="en-US" dirty="0"/>
              <a:t> However, inverse filtering is very sensitive to additive noise. </a:t>
            </a:r>
          </a:p>
          <a:p>
            <a:r>
              <a:rPr lang="en-US" dirty="0"/>
              <a:t>The approach of reducing one degradation at a time allows us to develop a restoration algorithm for each type of degradation and simply combine them. </a:t>
            </a:r>
          </a:p>
        </p:txBody>
      </p:sp>
    </p:spTree>
    <p:extLst>
      <p:ext uri="{BB962C8B-B14F-4D97-AF65-F5344CB8AC3E}">
        <p14:creationId xmlns:p14="http://schemas.microsoft.com/office/powerpoint/2010/main" val="380087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0A66-DCF6-4A87-A87D-BB77CFE2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dirty="0"/>
              <a:t>The Wiener filtering executes an optimal tradeoff between inverse filtering and noise smoothing.</a:t>
            </a:r>
          </a:p>
          <a:p>
            <a:r>
              <a:rPr lang="en-US" dirty="0"/>
              <a:t> It removes the additive noise and inverts the blurring simultaneously.</a:t>
            </a:r>
          </a:p>
          <a:p>
            <a:r>
              <a:rPr lang="en-US" dirty="0"/>
              <a:t>The Wiener filtering is optimal in terms of the mean square error. </a:t>
            </a:r>
          </a:p>
          <a:p>
            <a:r>
              <a:rPr lang="en-US" dirty="0"/>
              <a:t>In other words, it minimizes the overall mean square error in the process of inverse filtering and noise smoothing. </a:t>
            </a:r>
          </a:p>
          <a:p>
            <a:r>
              <a:rPr lang="en-US" dirty="0"/>
              <a:t>The Wiener filtering is a linear estimation of the original image. The approach is based on a stochastic framework</a:t>
            </a:r>
          </a:p>
        </p:txBody>
      </p:sp>
    </p:spTree>
    <p:extLst>
      <p:ext uri="{BB962C8B-B14F-4D97-AF65-F5344CB8AC3E}">
        <p14:creationId xmlns:p14="http://schemas.microsoft.com/office/powerpoint/2010/main" val="1372837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0A66-DCF6-4A87-A87D-BB77CFE2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647218" cy="5430982"/>
          </a:xfrm>
        </p:spPr>
        <p:txBody>
          <a:bodyPr>
            <a:noAutofit/>
          </a:bodyPr>
          <a:lstStyle/>
          <a:p>
            <a:r>
              <a:rPr lang="en-US" sz="1600" b="1" dirty="0"/>
              <a:t>import </a:t>
            </a:r>
            <a:r>
              <a:rPr lang="en-US" sz="1600" b="1" dirty="0" err="1"/>
              <a:t>os</a:t>
            </a:r>
            <a:endParaRPr lang="en-US" sz="1600" b="1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numpy</a:t>
            </a:r>
            <a:r>
              <a:rPr lang="en-US" sz="1600" b="1" dirty="0"/>
              <a:t> as np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numpy.fft</a:t>
            </a:r>
            <a:r>
              <a:rPr lang="en-US" sz="1600" b="1" dirty="0"/>
              <a:t> import fft2, ifft2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scipy.signal</a:t>
            </a:r>
            <a:r>
              <a:rPr lang="en-US" sz="1600" b="1" dirty="0"/>
              <a:t> import gaussian, convolve2d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r>
              <a:rPr lang="en-US" sz="1600" b="1" dirty="0"/>
              <a:t>def blur(</a:t>
            </a:r>
            <a:r>
              <a:rPr lang="en-US" sz="1600" b="1" dirty="0" err="1"/>
              <a:t>img</a:t>
            </a:r>
            <a:r>
              <a:rPr lang="en-US" sz="1600" b="1" dirty="0"/>
              <a:t>, </a:t>
            </a:r>
            <a:r>
              <a:rPr lang="en-US" sz="1600" b="1" dirty="0" err="1"/>
              <a:t>kernel_size</a:t>
            </a:r>
            <a:r>
              <a:rPr lang="en-US" sz="1600" b="1" dirty="0"/>
              <a:t> = 3):</a:t>
            </a:r>
          </a:p>
          <a:p>
            <a:r>
              <a:rPr lang="en-US" sz="1600" b="1" dirty="0"/>
              <a:t>	dummy = </a:t>
            </a:r>
            <a:r>
              <a:rPr lang="en-US" sz="1600" b="1" dirty="0" err="1"/>
              <a:t>np.copy</a:t>
            </a:r>
            <a:r>
              <a:rPr lang="en-US" sz="1600" b="1" dirty="0"/>
              <a:t>(</a:t>
            </a:r>
            <a:r>
              <a:rPr lang="en-US" sz="1600" b="1" dirty="0" err="1"/>
              <a:t>img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	h = </a:t>
            </a:r>
            <a:r>
              <a:rPr lang="en-US" sz="1600" b="1" dirty="0" err="1"/>
              <a:t>np.eye</a:t>
            </a:r>
            <a:r>
              <a:rPr lang="en-US" sz="1600" b="1" dirty="0"/>
              <a:t>(</a:t>
            </a:r>
            <a:r>
              <a:rPr lang="en-US" sz="1600" b="1" dirty="0" err="1"/>
              <a:t>kernel_size</a:t>
            </a:r>
            <a:r>
              <a:rPr lang="en-US" sz="1600" b="1" dirty="0"/>
              <a:t>) / </a:t>
            </a:r>
            <a:r>
              <a:rPr lang="en-US" sz="1600" b="1" dirty="0" err="1"/>
              <a:t>kernel_size</a:t>
            </a:r>
            <a:endParaRPr lang="en-US" sz="1600" b="1" dirty="0"/>
          </a:p>
          <a:p>
            <a:r>
              <a:rPr lang="en-US" sz="1600" b="1" dirty="0"/>
              <a:t>	dummy = convolve2d(dummy, h, mode = 'valid')</a:t>
            </a:r>
          </a:p>
          <a:p>
            <a:r>
              <a:rPr lang="en-US" sz="1600" b="1" dirty="0"/>
              <a:t>	return dummy</a:t>
            </a:r>
          </a:p>
          <a:p>
            <a:r>
              <a:rPr lang="en-US" sz="1600" b="1" dirty="0"/>
              <a:t>def </a:t>
            </a:r>
            <a:r>
              <a:rPr lang="en-US" sz="1600" b="1" dirty="0" err="1"/>
              <a:t>add_gaussian_noise</a:t>
            </a:r>
            <a:r>
              <a:rPr lang="en-US" sz="1600" b="1" dirty="0"/>
              <a:t>(</a:t>
            </a:r>
            <a:r>
              <a:rPr lang="en-US" sz="1600" b="1" dirty="0" err="1"/>
              <a:t>img</a:t>
            </a:r>
            <a:r>
              <a:rPr lang="en-US" sz="1600" b="1" dirty="0"/>
              <a:t>, sigma):</a:t>
            </a:r>
          </a:p>
          <a:p>
            <a:r>
              <a:rPr lang="en-US" sz="1600" b="1" dirty="0"/>
              <a:t>	gauss = </a:t>
            </a:r>
            <a:r>
              <a:rPr lang="en-US" sz="1600" b="1" dirty="0" err="1"/>
              <a:t>np.random.normal</a:t>
            </a:r>
            <a:r>
              <a:rPr lang="en-US" sz="1600" b="1" dirty="0"/>
              <a:t>(0, sigma, </a:t>
            </a:r>
            <a:r>
              <a:rPr lang="en-US" sz="1600" b="1" dirty="0" err="1"/>
              <a:t>np.shape</a:t>
            </a:r>
            <a:r>
              <a:rPr lang="en-US" sz="1600" b="1" dirty="0"/>
              <a:t>(</a:t>
            </a:r>
            <a:r>
              <a:rPr lang="en-US" sz="1600" b="1" dirty="0" err="1"/>
              <a:t>img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noisy_img</a:t>
            </a:r>
            <a:r>
              <a:rPr lang="en-US" sz="1600" b="1" dirty="0"/>
              <a:t> = </a:t>
            </a:r>
            <a:r>
              <a:rPr lang="en-US" sz="1600" b="1" dirty="0" err="1"/>
              <a:t>img</a:t>
            </a:r>
            <a:r>
              <a:rPr lang="en-US" sz="1600" b="1" dirty="0"/>
              <a:t> + gauss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noisy_img</a:t>
            </a:r>
            <a:r>
              <a:rPr lang="en-US" sz="1600" b="1" dirty="0"/>
              <a:t>[</a:t>
            </a:r>
            <a:r>
              <a:rPr lang="en-US" sz="1600" b="1" dirty="0" err="1"/>
              <a:t>noisy_img</a:t>
            </a:r>
            <a:r>
              <a:rPr lang="en-US" sz="1600" b="1" dirty="0"/>
              <a:t> &lt; 0] = 0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noisy_img</a:t>
            </a:r>
            <a:r>
              <a:rPr lang="en-US" sz="1600" b="1" dirty="0"/>
              <a:t>[</a:t>
            </a:r>
            <a:r>
              <a:rPr lang="en-US" sz="1600" b="1" dirty="0" err="1"/>
              <a:t>noisy_img</a:t>
            </a:r>
            <a:r>
              <a:rPr lang="en-US" sz="1600" b="1" dirty="0"/>
              <a:t> &gt; 255] = 255</a:t>
            </a:r>
          </a:p>
          <a:p>
            <a:r>
              <a:rPr lang="en-US" sz="1600" b="1" dirty="0"/>
              <a:t>	return </a:t>
            </a:r>
            <a:r>
              <a:rPr lang="en-US" sz="1600" b="1" dirty="0" err="1"/>
              <a:t>noisy_img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287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0A66-DCF6-4A87-A87D-BB77CFE2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647218" cy="5430982"/>
          </a:xfrm>
        </p:spPr>
        <p:txBody>
          <a:bodyPr>
            <a:noAutofit/>
          </a:bodyPr>
          <a:lstStyle/>
          <a:p>
            <a:r>
              <a:rPr lang="en-US" sz="1800" b="1" dirty="0"/>
              <a:t>def </a:t>
            </a:r>
            <a:r>
              <a:rPr lang="en-US" sz="1800" b="1" dirty="0" err="1"/>
              <a:t>wiener_filter</a:t>
            </a:r>
            <a:r>
              <a:rPr lang="en-US" sz="1800" b="1" dirty="0"/>
              <a:t>(</a:t>
            </a:r>
            <a:r>
              <a:rPr lang="en-US" sz="1800" b="1" dirty="0" err="1"/>
              <a:t>img</a:t>
            </a:r>
            <a:r>
              <a:rPr lang="en-US" sz="1800" b="1" dirty="0"/>
              <a:t>, kernel, K):</a:t>
            </a:r>
          </a:p>
          <a:p>
            <a:r>
              <a:rPr lang="en-US" sz="1800" b="1" dirty="0"/>
              <a:t>	kernel /= </a:t>
            </a:r>
            <a:r>
              <a:rPr lang="en-US" sz="1800" b="1" dirty="0" err="1"/>
              <a:t>np.sum</a:t>
            </a:r>
            <a:r>
              <a:rPr lang="en-US" sz="1800" b="1" dirty="0"/>
              <a:t>(kernel)</a:t>
            </a:r>
          </a:p>
          <a:p>
            <a:r>
              <a:rPr lang="en-US" sz="1800" b="1" dirty="0"/>
              <a:t>	dummy = </a:t>
            </a:r>
            <a:r>
              <a:rPr lang="en-US" sz="1800" b="1" dirty="0" err="1"/>
              <a:t>np.copy</a:t>
            </a:r>
            <a:r>
              <a:rPr lang="en-US" sz="1800" b="1" dirty="0"/>
              <a:t>(</a:t>
            </a:r>
            <a:r>
              <a:rPr lang="en-US" sz="1800" b="1" dirty="0" err="1"/>
              <a:t>img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	dummy = fft2(dummy)</a:t>
            </a:r>
          </a:p>
          <a:p>
            <a:r>
              <a:rPr lang="en-US" sz="1800" b="1" dirty="0"/>
              <a:t>	kernel = fft2(kernel, s = </a:t>
            </a:r>
            <a:r>
              <a:rPr lang="en-US" sz="1800" b="1" dirty="0" err="1"/>
              <a:t>img.shape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	kernel = </a:t>
            </a:r>
            <a:r>
              <a:rPr lang="en-US" sz="1800" b="1" dirty="0" err="1"/>
              <a:t>np.conj</a:t>
            </a:r>
            <a:r>
              <a:rPr lang="en-US" sz="1800" b="1" dirty="0"/>
              <a:t>(kernel) / (</a:t>
            </a:r>
            <a:r>
              <a:rPr lang="en-US" sz="1800" b="1" dirty="0" err="1"/>
              <a:t>np.abs</a:t>
            </a:r>
            <a:r>
              <a:rPr lang="en-US" sz="1800" b="1" dirty="0"/>
              <a:t>(kernel) ** 2 + K)</a:t>
            </a:r>
          </a:p>
          <a:p>
            <a:r>
              <a:rPr lang="en-US" sz="1800" b="1" dirty="0"/>
              <a:t>	dummy = dummy * kernel</a:t>
            </a:r>
          </a:p>
          <a:p>
            <a:r>
              <a:rPr lang="en-US" sz="1800" b="1" dirty="0"/>
              <a:t>	dummy = </a:t>
            </a:r>
            <a:r>
              <a:rPr lang="en-US" sz="1800" b="1" dirty="0" err="1"/>
              <a:t>np.abs</a:t>
            </a:r>
            <a:r>
              <a:rPr lang="en-US" sz="1800" b="1" dirty="0"/>
              <a:t>(ifft2(dummy))</a:t>
            </a:r>
          </a:p>
          <a:p>
            <a:r>
              <a:rPr lang="en-US" sz="1800" b="1" dirty="0"/>
              <a:t>	return dummy</a:t>
            </a:r>
          </a:p>
          <a:p>
            <a:r>
              <a:rPr lang="en-US" sz="1800" b="1" dirty="0"/>
              <a:t>def </a:t>
            </a:r>
            <a:r>
              <a:rPr lang="en-US" sz="1800" b="1" dirty="0" err="1"/>
              <a:t>gaussian_kernel</a:t>
            </a:r>
            <a:r>
              <a:rPr lang="en-US" sz="1800" b="1" dirty="0"/>
              <a:t>(</a:t>
            </a:r>
            <a:r>
              <a:rPr lang="en-US" sz="1800" b="1" dirty="0" err="1"/>
              <a:t>kernel_size</a:t>
            </a:r>
            <a:r>
              <a:rPr lang="en-US" sz="1800" b="1" dirty="0"/>
              <a:t> = 3):</a:t>
            </a:r>
          </a:p>
          <a:p>
            <a:r>
              <a:rPr lang="en-US" sz="1800" b="1" dirty="0"/>
              <a:t>	h = gaussian(</a:t>
            </a:r>
            <a:r>
              <a:rPr lang="en-US" sz="1800" b="1" dirty="0" err="1"/>
              <a:t>kernel_size</a:t>
            </a:r>
            <a:r>
              <a:rPr lang="en-US" sz="1800" b="1" dirty="0"/>
              <a:t>, </a:t>
            </a:r>
            <a:r>
              <a:rPr lang="en-US" sz="1800" b="1" dirty="0" err="1"/>
              <a:t>kernel_size</a:t>
            </a:r>
            <a:r>
              <a:rPr lang="en-US" sz="1800" b="1" dirty="0"/>
              <a:t> / 3).reshape(</a:t>
            </a:r>
            <a:r>
              <a:rPr lang="en-US" sz="1800" b="1" dirty="0" err="1"/>
              <a:t>kernel_size</a:t>
            </a:r>
            <a:r>
              <a:rPr lang="en-US" sz="1800" b="1" dirty="0"/>
              <a:t>, 1)</a:t>
            </a:r>
          </a:p>
          <a:p>
            <a:r>
              <a:rPr lang="en-US" sz="1800" b="1" dirty="0"/>
              <a:t>	h = np.dot(h, </a:t>
            </a:r>
            <a:r>
              <a:rPr lang="en-US" sz="1800" b="1" dirty="0" err="1"/>
              <a:t>h.transpose</a:t>
            </a:r>
            <a:r>
              <a:rPr lang="en-US" sz="1800" b="1" dirty="0"/>
              <a:t>())</a:t>
            </a:r>
          </a:p>
          <a:p>
            <a:r>
              <a:rPr lang="en-US" sz="1800" b="1" dirty="0"/>
              <a:t>	h /= </a:t>
            </a:r>
            <a:r>
              <a:rPr lang="en-US" sz="1800" b="1" dirty="0" err="1"/>
              <a:t>np.sum</a:t>
            </a:r>
            <a:r>
              <a:rPr lang="en-US" sz="1800" b="1" dirty="0"/>
              <a:t>(h)</a:t>
            </a:r>
          </a:p>
          <a:p>
            <a:r>
              <a:rPr lang="en-US" sz="1800" b="1" dirty="0"/>
              <a:t>	return h</a:t>
            </a:r>
          </a:p>
        </p:txBody>
      </p:sp>
    </p:spTree>
    <p:extLst>
      <p:ext uri="{BB962C8B-B14F-4D97-AF65-F5344CB8AC3E}">
        <p14:creationId xmlns:p14="http://schemas.microsoft.com/office/powerpoint/2010/main" val="1591602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0A66-DCF6-4A87-A87D-BB77CFE2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647218" cy="5430982"/>
          </a:xfrm>
        </p:spPr>
        <p:txBody>
          <a:bodyPr>
            <a:noAutofit/>
          </a:bodyPr>
          <a:lstStyle/>
          <a:p>
            <a:r>
              <a:rPr lang="en-US" sz="1800" b="1" dirty="0"/>
              <a:t>def rgb2gray(</a:t>
            </a:r>
            <a:r>
              <a:rPr lang="en-US" sz="1800" b="1" dirty="0" err="1"/>
              <a:t>rgb</a:t>
            </a:r>
            <a:r>
              <a:rPr lang="en-US" sz="1800" b="1" dirty="0"/>
              <a:t>):</a:t>
            </a:r>
          </a:p>
          <a:p>
            <a:r>
              <a:rPr lang="en-US" sz="1800" b="1" dirty="0"/>
              <a:t>	return np.dot(</a:t>
            </a:r>
            <a:r>
              <a:rPr lang="en-US" sz="1800" b="1" dirty="0" err="1"/>
              <a:t>rgb</a:t>
            </a:r>
            <a:r>
              <a:rPr lang="en-US" sz="1800" b="1" dirty="0"/>
              <a:t>[...,:3], [0.2989, 0.5870, 0.1140])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if __name__ == '__main__':</a:t>
            </a:r>
          </a:p>
          <a:p>
            <a:r>
              <a:rPr lang="en-US" sz="1800" b="1" dirty="0"/>
              <a:t>	# Load image and convert it to gray scale</a:t>
            </a:r>
          </a:p>
          <a:p>
            <a:r>
              <a:rPr lang="en-US" sz="1800" b="1" dirty="0"/>
              <a:t>	</a:t>
            </a:r>
            <a:r>
              <a:rPr lang="en-US" sz="1800" b="1" dirty="0" err="1"/>
              <a:t>file_name</a:t>
            </a:r>
            <a:r>
              <a:rPr lang="en-US" sz="1800" b="1" dirty="0"/>
              <a:t> = </a:t>
            </a:r>
            <a:r>
              <a:rPr lang="en-US" sz="1800" b="1" dirty="0" err="1"/>
              <a:t>os.path.join</a:t>
            </a:r>
            <a:r>
              <a:rPr lang="en-US" sz="1800" b="1" dirty="0"/>
              <a:t>('/home/raja/</a:t>
            </a:r>
            <a:r>
              <a:rPr lang="en-US" sz="1800" b="1" dirty="0" err="1"/>
              <a:t>kmit</a:t>
            </a:r>
            <a:r>
              <a:rPr lang="en-US" sz="1800" b="1" dirty="0"/>
              <a:t>/classes/lena_rgb.jpeg') </a:t>
            </a:r>
          </a:p>
          <a:p>
            <a:r>
              <a:rPr lang="en-US" sz="1800" b="1" dirty="0"/>
              <a:t>	</a:t>
            </a:r>
            <a:r>
              <a:rPr lang="en-US" sz="1800" b="1" dirty="0" err="1"/>
              <a:t>img</a:t>
            </a:r>
            <a:r>
              <a:rPr lang="en-US" sz="1800" b="1" dirty="0"/>
              <a:t> = rgb2gray(</a:t>
            </a:r>
            <a:r>
              <a:rPr lang="en-US" sz="1800" b="1" dirty="0" err="1"/>
              <a:t>plt.imread</a:t>
            </a:r>
            <a:r>
              <a:rPr lang="en-US" sz="1800" b="1" dirty="0"/>
              <a:t>(</a:t>
            </a:r>
            <a:r>
              <a:rPr lang="en-US" sz="1800" b="1" dirty="0" err="1"/>
              <a:t>file_name</a:t>
            </a:r>
            <a:r>
              <a:rPr lang="en-US" sz="1800" b="1" dirty="0"/>
              <a:t>))</a:t>
            </a:r>
          </a:p>
          <a:p>
            <a:endParaRPr lang="en-US" sz="1800" b="1" dirty="0"/>
          </a:p>
          <a:p>
            <a:r>
              <a:rPr lang="en-US" sz="1800" b="1" dirty="0"/>
              <a:t>	# Blur the image</a:t>
            </a:r>
          </a:p>
          <a:p>
            <a:r>
              <a:rPr lang="en-US" sz="1800" b="1" dirty="0"/>
              <a:t>	</a:t>
            </a:r>
            <a:r>
              <a:rPr lang="en-US" sz="1800" b="1" dirty="0" err="1"/>
              <a:t>blurred_img</a:t>
            </a:r>
            <a:r>
              <a:rPr lang="en-US" sz="1800" b="1" dirty="0"/>
              <a:t> = blur(</a:t>
            </a:r>
            <a:r>
              <a:rPr lang="en-US" sz="1800" b="1" dirty="0" err="1"/>
              <a:t>img</a:t>
            </a:r>
            <a:r>
              <a:rPr lang="en-US" sz="1800" b="1" dirty="0"/>
              <a:t>, </a:t>
            </a:r>
            <a:r>
              <a:rPr lang="en-US" sz="1800" b="1" dirty="0" err="1"/>
              <a:t>kernel_size</a:t>
            </a:r>
            <a:r>
              <a:rPr lang="en-US" sz="1800" b="1" dirty="0"/>
              <a:t> = 15)</a:t>
            </a:r>
          </a:p>
          <a:p>
            <a:endParaRPr lang="en-US" sz="1800" b="1" dirty="0"/>
          </a:p>
          <a:p>
            <a:r>
              <a:rPr lang="en-US" sz="1800" b="1" dirty="0"/>
              <a:t>	# Add Gaussian noise</a:t>
            </a:r>
          </a:p>
          <a:p>
            <a:r>
              <a:rPr lang="en-US" sz="1800" b="1" dirty="0"/>
              <a:t>	</a:t>
            </a:r>
            <a:r>
              <a:rPr lang="en-US" sz="1800" b="1" dirty="0" err="1"/>
              <a:t>noisy_img</a:t>
            </a:r>
            <a:r>
              <a:rPr lang="en-US" sz="1800" b="1" dirty="0"/>
              <a:t> = </a:t>
            </a:r>
            <a:r>
              <a:rPr lang="en-US" sz="1800" b="1" dirty="0" err="1"/>
              <a:t>add_gaussian_noise</a:t>
            </a:r>
            <a:r>
              <a:rPr lang="en-US" sz="1800" b="1" dirty="0"/>
              <a:t>(</a:t>
            </a:r>
            <a:r>
              <a:rPr lang="en-US" sz="1800" b="1" dirty="0" err="1"/>
              <a:t>blurred_img</a:t>
            </a:r>
            <a:r>
              <a:rPr lang="en-US" sz="1800" b="1" dirty="0"/>
              <a:t>, sigma = 20)</a:t>
            </a:r>
          </a:p>
          <a:p>
            <a:endParaRPr lang="en-US" sz="1800" b="1" dirty="0"/>
          </a:p>
          <a:p>
            <a:r>
              <a:rPr lang="en-US" sz="1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7149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0A66-DCF6-4A87-A87D-BB77CFE2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647218" cy="5430982"/>
          </a:xfrm>
        </p:spPr>
        <p:txBody>
          <a:bodyPr>
            <a:noAutofit/>
          </a:bodyPr>
          <a:lstStyle/>
          <a:p>
            <a:r>
              <a:rPr lang="en-US" sz="1800" b="1" dirty="0"/>
              <a:t>	# Apply Wiener Filter</a:t>
            </a:r>
          </a:p>
          <a:p>
            <a:r>
              <a:rPr lang="en-US" sz="1800" b="1" dirty="0"/>
              <a:t>	kernel = </a:t>
            </a:r>
            <a:r>
              <a:rPr lang="en-US" sz="1800" b="1" dirty="0" err="1"/>
              <a:t>gaussian_kernel</a:t>
            </a:r>
            <a:r>
              <a:rPr lang="en-US" sz="1800" b="1" dirty="0"/>
              <a:t>(3)</a:t>
            </a:r>
          </a:p>
          <a:p>
            <a:r>
              <a:rPr lang="en-US" sz="1800" b="1" dirty="0"/>
              <a:t>	</a:t>
            </a:r>
            <a:r>
              <a:rPr lang="en-US" sz="1800" b="1" dirty="0" err="1"/>
              <a:t>filtered_img</a:t>
            </a:r>
            <a:r>
              <a:rPr lang="en-US" sz="1800" b="1" dirty="0"/>
              <a:t> = </a:t>
            </a:r>
            <a:r>
              <a:rPr lang="en-US" sz="1800" b="1" dirty="0" err="1"/>
              <a:t>wiener_filter</a:t>
            </a:r>
            <a:r>
              <a:rPr lang="en-US" sz="1800" b="1" dirty="0"/>
              <a:t>(</a:t>
            </a:r>
            <a:r>
              <a:rPr lang="en-US" sz="1800" b="1" dirty="0" err="1"/>
              <a:t>noisy_img</a:t>
            </a:r>
            <a:r>
              <a:rPr lang="en-US" sz="1800" b="1" dirty="0"/>
              <a:t>, kernel, K = 10)</a:t>
            </a:r>
          </a:p>
          <a:p>
            <a:endParaRPr lang="en-US" sz="1800" b="1" dirty="0"/>
          </a:p>
          <a:p>
            <a:r>
              <a:rPr lang="en-US" sz="1800" b="1" dirty="0"/>
              <a:t>	# Display results</a:t>
            </a:r>
          </a:p>
          <a:p>
            <a:r>
              <a:rPr lang="en-US" sz="1800" b="1" dirty="0"/>
              <a:t>	display = [</a:t>
            </a:r>
            <a:r>
              <a:rPr lang="en-US" sz="1800" b="1" dirty="0" err="1"/>
              <a:t>img</a:t>
            </a:r>
            <a:r>
              <a:rPr lang="en-US" sz="1800" b="1" dirty="0"/>
              <a:t>, </a:t>
            </a:r>
            <a:r>
              <a:rPr lang="en-US" sz="1800" b="1" dirty="0" err="1"/>
              <a:t>blurred_img</a:t>
            </a:r>
            <a:r>
              <a:rPr lang="en-US" sz="1800" b="1" dirty="0"/>
              <a:t>, </a:t>
            </a:r>
            <a:r>
              <a:rPr lang="en-US" sz="1800" b="1" dirty="0" err="1"/>
              <a:t>noisy_img</a:t>
            </a:r>
            <a:r>
              <a:rPr lang="en-US" sz="1800" b="1" dirty="0"/>
              <a:t>, </a:t>
            </a:r>
            <a:r>
              <a:rPr lang="en-US" sz="1800" b="1" dirty="0" err="1"/>
              <a:t>filtered_img</a:t>
            </a:r>
            <a:r>
              <a:rPr lang="en-US" sz="1800" b="1" dirty="0"/>
              <a:t>]</a:t>
            </a:r>
          </a:p>
          <a:p>
            <a:r>
              <a:rPr lang="en-US" sz="1800" b="1" dirty="0"/>
              <a:t>	label = ['Original Image', 'Motion Blurred Image', 'Motion Blurring + Gaussian Noise', 'Wiener Filter applied']</a:t>
            </a:r>
          </a:p>
          <a:p>
            <a:r>
              <a:rPr lang="en-US" sz="1800" b="1" dirty="0"/>
              <a:t>	fig = </a:t>
            </a:r>
            <a:r>
              <a:rPr lang="en-US" sz="1800" b="1" dirty="0" err="1"/>
              <a:t>plt.figure</a:t>
            </a:r>
            <a:r>
              <a:rPr lang="en-US" sz="1800" b="1" dirty="0"/>
              <a:t>(</a:t>
            </a:r>
            <a:r>
              <a:rPr lang="en-US" sz="1800" b="1" dirty="0" err="1"/>
              <a:t>figsize</a:t>
            </a:r>
            <a:r>
              <a:rPr lang="en-US" sz="1800" b="1" dirty="0"/>
              <a:t>=(12, 10))</a:t>
            </a:r>
          </a:p>
          <a:p>
            <a:r>
              <a:rPr lang="en-US" sz="1800" b="1" dirty="0"/>
              <a:t>	for </a:t>
            </a:r>
            <a:r>
              <a:rPr lang="en-US" sz="1800" b="1" dirty="0" err="1"/>
              <a:t>i</a:t>
            </a:r>
            <a:r>
              <a:rPr lang="en-US" sz="1800" b="1" dirty="0"/>
              <a:t> in range(</a:t>
            </a:r>
            <a:r>
              <a:rPr lang="en-US" sz="1800" b="1" dirty="0" err="1"/>
              <a:t>len</a:t>
            </a:r>
            <a:r>
              <a:rPr lang="en-US" sz="1800" b="1" dirty="0"/>
              <a:t>(display)):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fig.add_subplot</a:t>
            </a:r>
            <a:r>
              <a:rPr lang="en-US" sz="1800" b="1" dirty="0"/>
              <a:t>(2, 2, i+1)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plt.imshow</a:t>
            </a:r>
            <a:r>
              <a:rPr lang="en-US" sz="1800" b="1" dirty="0"/>
              <a:t>(display[</a:t>
            </a:r>
            <a:r>
              <a:rPr lang="en-US" sz="1800" b="1" dirty="0" err="1"/>
              <a:t>i</a:t>
            </a:r>
            <a:r>
              <a:rPr lang="en-US" sz="1800" b="1" dirty="0"/>
              <a:t>], </a:t>
            </a:r>
            <a:r>
              <a:rPr lang="en-US" sz="1800" b="1" dirty="0" err="1"/>
              <a:t>cmap</a:t>
            </a:r>
            <a:r>
              <a:rPr lang="en-US" sz="1800" b="1" dirty="0"/>
              <a:t> = 'gray')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plt.title</a:t>
            </a:r>
            <a:r>
              <a:rPr lang="en-US" sz="1800" b="1" dirty="0"/>
              <a:t>(label[</a:t>
            </a:r>
            <a:r>
              <a:rPr lang="en-US" sz="1800" b="1" dirty="0" err="1"/>
              <a:t>i</a:t>
            </a:r>
            <a:r>
              <a:rPr lang="en-US" sz="1800" b="1" dirty="0"/>
              <a:t>])</a:t>
            </a:r>
          </a:p>
          <a:p>
            <a:r>
              <a:rPr lang="en-US" sz="1800" b="1" dirty="0"/>
              <a:t>	</a:t>
            </a:r>
            <a:r>
              <a:rPr lang="en-US" sz="1800" b="1" dirty="0" err="1"/>
              <a:t>plt.show</a:t>
            </a:r>
            <a:r>
              <a:rPr lang="en-US" sz="1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13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/>
          <a:lstStyle/>
          <a:p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E54C2-CAB7-4BE4-B83D-AC851A6C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90" y="858983"/>
            <a:ext cx="3810000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0B060-DCD2-4687-8C28-FE6798ADE02B}"/>
              </a:ext>
            </a:extLst>
          </p:cNvPr>
          <p:cNvSpPr/>
          <p:nvPr/>
        </p:nvSpPr>
        <p:spPr>
          <a:xfrm>
            <a:off x="512619" y="3428999"/>
            <a:ext cx="111667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method is Non-Local Means Denoising.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takes more time compared to blurring techniques, but its result is very good.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color images, image is converted to CIELAB </a:t>
            </a:r>
            <a:r>
              <a:rPr lang="en-US" sz="2800" dirty="0" err="1"/>
              <a:t>colorspace</a:t>
            </a:r>
            <a:r>
              <a:rPr lang="en-US" sz="2800" dirty="0"/>
              <a:t> and then it separately denoise L and AB components.</a:t>
            </a:r>
          </a:p>
        </p:txBody>
      </p:sp>
    </p:spTree>
    <p:extLst>
      <p:ext uri="{BB962C8B-B14F-4D97-AF65-F5344CB8AC3E}">
        <p14:creationId xmlns:p14="http://schemas.microsoft.com/office/powerpoint/2010/main" val="99579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–Wiener filter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891F1F-63E5-4FF6-8822-C933D34AD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13" y="1330325"/>
            <a:ext cx="6001536" cy="54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00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3B45-2BFF-4BFA-A944-41EDC99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 </a:t>
            </a:r>
            <a:r>
              <a:rPr lang="en-US" b="1" dirty="0"/>
              <a:t>average squared</a:t>
            </a:r>
            <a:r>
              <a:rPr lang="en-US" dirty="0"/>
              <a:t> difference between the estimated values and the actual value.</a:t>
            </a:r>
          </a:p>
          <a:p>
            <a:endParaRPr lang="en-US" dirty="0"/>
          </a:p>
        </p:txBody>
      </p:sp>
      <p:pic>
        <p:nvPicPr>
          <p:cNvPr id="4098" name="Picture 2" descr="Image result for mean square error">
            <a:extLst>
              <a:ext uri="{FF2B5EF4-FFF2-40B4-BE49-F238E27FC236}">
                <a16:creationId xmlns:a16="http://schemas.microsoft.com/office/drawing/2014/main" id="{8C76E39C-B0CD-4217-A175-AAD0A518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14" y="2877344"/>
            <a:ext cx="4076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ean square error">
            <a:extLst>
              <a:ext uri="{FF2B5EF4-FFF2-40B4-BE49-F238E27FC236}">
                <a16:creationId xmlns:a16="http://schemas.microsoft.com/office/drawing/2014/main" id="{DD995F7A-841B-4716-AD55-7546B0A2C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07" y="4731544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ean square error of image">
            <a:extLst>
              <a:ext uri="{FF2B5EF4-FFF2-40B4-BE49-F238E27FC236}">
                <a16:creationId xmlns:a16="http://schemas.microsoft.com/office/drawing/2014/main" id="{174E6053-7F29-4A38-9B53-CCED82B9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15491"/>
            <a:ext cx="6754957" cy="41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09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3B45-2BFF-4BFA-A944-41EDC99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import cv2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skimage.measure</a:t>
            </a:r>
            <a:r>
              <a:rPr lang="en-US" dirty="0"/>
              <a:t> import </a:t>
            </a:r>
            <a:r>
              <a:rPr lang="en-US" dirty="0" err="1"/>
              <a:t>compare_ssim</a:t>
            </a:r>
            <a:r>
              <a:rPr lang="en-US" dirty="0"/>
              <a:t> as </a:t>
            </a:r>
            <a:r>
              <a:rPr lang="en-US" dirty="0" err="1"/>
              <a:t>ssim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mse</a:t>
            </a:r>
            <a:r>
              <a:rPr lang="en-US" dirty="0"/>
              <a:t>(</a:t>
            </a:r>
            <a:r>
              <a:rPr lang="en-US" dirty="0" err="1"/>
              <a:t>imageA</a:t>
            </a:r>
            <a:r>
              <a:rPr lang="en-US" dirty="0"/>
              <a:t>, </a:t>
            </a:r>
            <a:r>
              <a:rPr lang="en-US" dirty="0" err="1"/>
              <a:t>imageB</a:t>
            </a:r>
            <a:r>
              <a:rPr lang="en-US" dirty="0"/>
              <a:t>):</a:t>
            </a:r>
          </a:p>
          <a:p>
            <a:r>
              <a:rPr lang="en-US" dirty="0"/>
              <a:t>    # the 'Mean Squared Error' between the two images is the</a:t>
            </a:r>
          </a:p>
          <a:p>
            <a:r>
              <a:rPr lang="en-US" dirty="0"/>
              <a:t>    # sum of the squared difference between the two images;</a:t>
            </a:r>
          </a:p>
          <a:p>
            <a:r>
              <a:rPr lang="en-US" dirty="0"/>
              <a:t>    # NOTE: the two images must have the same dimension</a:t>
            </a:r>
          </a:p>
          <a:p>
            <a:r>
              <a:rPr lang="en-US" dirty="0"/>
              <a:t>    err = </a:t>
            </a:r>
            <a:r>
              <a:rPr lang="en-US" dirty="0" err="1"/>
              <a:t>np.sum</a:t>
            </a:r>
            <a:r>
              <a:rPr lang="en-US" dirty="0"/>
              <a:t>((</a:t>
            </a:r>
            <a:r>
              <a:rPr lang="en-US" dirty="0" err="1"/>
              <a:t>imageA.astype</a:t>
            </a:r>
            <a:r>
              <a:rPr lang="en-US" dirty="0"/>
              <a:t>("float") - </a:t>
            </a:r>
            <a:r>
              <a:rPr lang="en-US" dirty="0" err="1"/>
              <a:t>imageB.astype</a:t>
            </a:r>
            <a:r>
              <a:rPr lang="en-US" dirty="0"/>
              <a:t>("float")) ** 2)</a:t>
            </a:r>
          </a:p>
          <a:p>
            <a:r>
              <a:rPr lang="en-US" dirty="0"/>
              <a:t>    err /= float(</a:t>
            </a:r>
            <a:r>
              <a:rPr lang="en-US" dirty="0" err="1"/>
              <a:t>imageA.shape</a:t>
            </a:r>
            <a:r>
              <a:rPr lang="en-US" dirty="0"/>
              <a:t>[0] * </a:t>
            </a:r>
            <a:r>
              <a:rPr lang="en-US" dirty="0" err="1"/>
              <a:t>imageA.shape</a:t>
            </a:r>
            <a:r>
              <a:rPr lang="en-US" dirty="0"/>
              <a:t>[1])</a:t>
            </a:r>
          </a:p>
          <a:p>
            <a:r>
              <a:rPr lang="en-US" dirty="0"/>
              <a:t>    # return the MSE, the lower the error, the more "similar"</a:t>
            </a:r>
          </a:p>
          <a:p>
            <a:r>
              <a:rPr lang="en-US" dirty="0"/>
              <a:t>    # the two images are</a:t>
            </a:r>
          </a:p>
        </p:txBody>
      </p:sp>
    </p:spTree>
    <p:extLst>
      <p:ext uri="{BB962C8B-B14F-4D97-AF65-F5344CB8AC3E}">
        <p14:creationId xmlns:p14="http://schemas.microsoft.com/office/powerpoint/2010/main" val="338824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3B45-2BFF-4BFA-A944-41EDC99D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Autofit/>
          </a:bodyPr>
          <a:lstStyle/>
          <a:p>
            <a:r>
              <a:rPr lang="en-US" sz="1400" dirty="0"/>
              <a:t> def </a:t>
            </a:r>
            <a:r>
              <a:rPr lang="en-US" sz="1400" dirty="0" err="1"/>
              <a:t>diff_remove_bg</a:t>
            </a:r>
            <a:r>
              <a:rPr lang="en-US" sz="1400" dirty="0"/>
              <a:t>(img0, </a:t>
            </a:r>
            <a:r>
              <a:rPr lang="en-US" sz="1400" dirty="0" err="1"/>
              <a:t>img</a:t>
            </a:r>
            <a:r>
              <a:rPr lang="en-US" sz="1400" dirty="0"/>
              <a:t>, img1):</a:t>
            </a:r>
          </a:p>
          <a:p>
            <a:r>
              <a:rPr lang="en-US" sz="1400" dirty="0"/>
              <a:t>    d1 = diff(img0, </a:t>
            </a:r>
            <a:r>
              <a:rPr lang="en-US" sz="1400" dirty="0" err="1"/>
              <a:t>img</a:t>
            </a:r>
            <a:r>
              <a:rPr lang="en-US" sz="1400" dirty="0"/>
              <a:t>)</a:t>
            </a:r>
          </a:p>
          <a:p>
            <a:r>
              <a:rPr lang="en-US" sz="1400" dirty="0"/>
              <a:t>    d2 = diff(</a:t>
            </a:r>
            <a:r>
              <a:rPr lang="en-US" sz="1400" dirty="0" err="1"/>
              <a:t>img</a:t>
            </a:r>
            <a:r>
              <a:rPr lang="en-US" sz="1400" dirty="0"/>
              <a:t>, img1)</a:t>
            </a:r>
          </a:p>
          <a:p>
            <a:r>
              <a:rPr lang="en-US" sz="1400" dirty="0"/>
              <a:t>    return cv2.bitwise_and(d1, d2)</a:t>
            </a:r>
          </a:p>
          <a:p>
            <a:r>
              <a:rPr lang="en-US" sz="1400" dirty="0"/>
              <a:t>x1 = cv2.imread("/home/raja/</a:t>
            </a:r>
            <a:r>
              <a:rPr lang="en-US" sz="1400" dirty="0" err="1"/>
              <a:t>kmit</a:t>
            </a:r>
            <a:r>
              <a:rPr lang="en-US" sz="1400" dirty="0"/>
              <a:t>/classes/face_filter.jpeg")</a:t>
            </a:r>
          </a:p>
          <a:p>
            <a:r>
              <a:rPr lang="en-US" sz="1400" dirty="0"/>
              <a:t>x2 = cv2.imread("/home/raja/</a:t>
            </a:r>
            <a:r>
              <a:rPr lang="en-US" sz="1400" dirty="0" err="1"/>
              <a:t>kmit</a:t>
            </a:r>
            <a:r>
              <a:rPr lang="en-US" sz="1400" dirty="0"/>
              <a:t>/classes/face_filtr2.png")</a:t>
            </a:r>
          </a:p>
          <a:p>
            <a:r>
              <a:rPr lang="en-US" sz="1400" dirty="0"/>
              <a:t>x1 = cv2.cvtColor(x1, cv2.COLOR_BGR2GRAY)</a:t>
            </a:r>
          </a:p>
          <a:p>
            <a:r>
              <a:rPr lang="en-US" sz="1400" dirty="0"/>
              <a:t>x2 = cv2.cvtColor(x2, cv2.COLOR_BGR2GRAY)</a:t>
            </a:r>
          </a:p>
          <a:p>
            <a:r>
              <a:rPr lang="en-US" sz="1400" dirty="0" err="1"/>
              <a:t>absdiff</a:t>
            </a:r>
            <a:r>
              <a:rPr lang="en-US" sz="1400" dirty="0"/>
              <a:t> = cv2.absdiff(x1, x2)</a:t>
            </a:r>
          </a:p>
          <a:p>
            <a:r>
              <a:rPr lang="en-US" sz="1400" dirty="0"/>
              <a:t>cv2.imwrite("/home/raja/</a:t>
            </a:r>
            <a:r>
              <a:rPr lang="en-US" sz="1400" dirty="0" err="1"/>
              <a:t>kmit</a:t>
            </a:r>
            <a:r>
              <a:rPr lang="en-US" sz="1400" dirty="0"/>
              <a:t>/classes/absdiff.png", </a:t>
            </a:r>
            <a:r>
              <a:rPr lang="en-US" sz="1400" dirty="0" err="1"/>
              <a:t>absdiff</a:t>
            </a:r>
            <a:r>
              <a:rPr lang="en-US" sz="1400" dirty="0"/>
              <a:t>)</a:t>
            </a:r>
          </a:p>
          <a:p>
            <a:r>
              <a:rPr lang="en-US" sz="1400" dirty="0"/>
              <a:t>diff = cv2.subtract(x1, x2)</a:t>
            </a:r>
          </a:p>
          <a:p>
            <a:r>
              <a:rPr lang="en-US" sz="1400" dirty="0"/>
              <a:t>result = not </a:t>
            </a:r>
            <a:r>
              <a:rPr lang="en-US" sz="1400" dirty="0" err="1"/>
              <a:t>np.any</a:t>
            </a:r>
            <a:r>
              <a:rPr lang="en-US" sz="1400" dirty="0"/>
              <a:t>(diff)</a:t>
            </a:r>
          </a:p>
        </p:txBody>
      </p:sp>
    </p:spTree>
    <p:extLst>
      <p:ext uri="{BB962C8B-B14F-4D97-AF65-F5344CB8AC3E}">
        <p14:creationId xmlns:p14="http://schemas.microsoft.com/office/powerpoint/2010/main" val="136160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3B45-2BFF-4BFA-A944-41EDC99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m = </a:t>
            </a:r>
            <a:r>
              <a:rPr lang="en-US" dirty="0" err="1"/>
              <a:t>mse</a:t>
            </a:r>
            <a:r>
              <a:rPr lang="en-US" dirty="0"/>
              <a:t>(x1, x2)</a:t>
            </a:r>
          </a:p>
          <a:p>
            <a:r>
              <a:rPr lang="en-US" dirty="0"/>
              <a:t>s = </a:t>
            </a:r>
            <a:r>
              <a:rPr lang="en-US" dirty="0" err="1"/>
              <a:t>ssim</a:t>
            </a:r>
            <a:r>
              <a:rPr lang="en-US" dirty="0"/>
              <a:t>(x1, x2)</a:t>
            </a:r>
          </a:p>
          <a:p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mse</a:t>
            </a:r>
            <a:r>
              <a:rPr lang="en-US" dirty="0"/>
              <a:t>: %s, </a:t>
            </a:r>
            <a:r>
              <a:rPr lang="en-US" dirty="0" err="1"/>
              <a:t>ssim</a:t>
            </a:r>
            <a:r>
              <a:rPr lang="en-US" dirty="0"/>
              <a:t>: %s" % (m, s))</a:t>
            </a:r>
          </a:p>
          <a:p>
            <a:endParaRPr lang="en-US" dirty="0"/>
          </a:p>
          <a:p>
            <a:r>
              <a:rPr lang="en-US" dirty="0"/>
              <a:t>if result:</a:t>
            </a:r>
          </a:p>
          <a:p>
            <a:r>
              <a:rPr lang="en-US" dirty="0"/>
              <a:t>    print("The images are the same")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cv2.imwrite("images/diff.png", diff)</a:t>
            </a:r>
          </a:p>
          <a:p>
            <a:r>
              <a:rPr lang="en-US" dirty="0"/>
              <a:t>    print("The images are different")</a:t>
            </a:r>
          </a:p>
        </p:txBody>
      </p:sp>
    </p:spTree>
    <p:extLst>
      <p:ext uri="{BB962C8B-B14F-4D97-AF65-F5344CB8AC3E}">
        <p14:creationId xmlns:p14="http://schemas.microsoft.com/office/powerpoint/2010/main" val="78259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CB8-870D-4533-AE65-7DC592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Image Restoration –Mean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3B45-2BFF-4BFA-A944-41EDC99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image_restoration</a:t>
            </a:r>
            <a:r>
              <a:rPr lang="en-US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289840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/>
          <a:lstStyle/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0B060-DCD2-4687-8C28-FE6798ADE02B}"/>
              </a:ext>
            </a:extLst>
          </p:cNvPr>
          <p:cNvSpPr/>
          <p:nvPr/>
        </p:nvSpPr>
        <p:spPr>
          <a:xfrm>
            <a:off x="554181" y="858983"/>
            <a:ext cx="111252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cv.fastNlMeansDenoisingColored</a:t>
            </a:r>
            <a:r>
              <a:rPr lang="en-US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it is used to remove noise from color images. (Noise is expected to be gaussian).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r>
              <a:rPr lang="en-US" sz="2800" dirty="0"/>
              <a:t>import cv2 as cv</a:t>
            </a:r>
          </a:p>
          <a:p>
            <a:r>
              <a:rPr lang="en-US" sz="2800" dirty="0"/>
              <a:t>from matplotlib import </a:t>
            </a:r>
            <a:r>
              <a:rPr lang="en-US" sz="2800" dirty="0" err="1"/>
              <a:t>pyplot</a:t>
            </a:r>
            <a:r>
              <a:rPr lang="en-US" sz="2800" dirty="0"/>
              <a:t> as </a:t>
            </a:r>
            <a:r>
              <a:rPr lang="en-US" sz="2800" dirty="0" err="1"/>
              <a:t>plt</a:t>
            </a:r>
            <a:endParaRPr lang="en-US" sz="2800" dirty="0"/>
          </a:p>
          <a:p>
            <a:r>
              <a:rPr lang="en-US" sz="2800" dirty="0" err="1"/>
              <a:t>img</a:t>
            </a:r>
            <a:r>
              <a:rPr lang="en-US" sz="2800" dirty="0"/>
              <a:t> = </a:t>
            </a:r>
            <a:r>
              <a:rPr lang="en-US" sz="2800" dirty="0" err="1"/>
              <a:t>cv.imread</a:t>
            </a:r>
            <a:r>
              <a:rPr lang="en-US" sz="2800" dirty="0"/>
              <a:t>('die.png')</a:t>
            </a:r>
          </a:p>
          <a:p>
            <a:r>
              <a:rPr lang="en-US" sz="2800" dirty="0" err="1"/>
              <a:t>dst</a:t>
            </a:r>
            <a:r>
              <a:rPr lang="en-US" sz="2800" dirty="0"/>
              <a:t> = </a:t>
            </a:r>
            <a:r>
              <a:rPr lang="en-US" sz="2800" dirty="0" err="1"/>
              <a:t>cv.fastNlMeansDenoisingColored</a:t>
            </a:r>
            <a:r>
              <a:rPr lang="en-US" sz="2800" dirty="0"/>
              <a:t>(img,None,10,10,7,21)</a:t>
            </a:r>
          </a:p>
          <a:p>
            <a:r>
              <a:rPr lang="en-US" sz="2800" dirty="0" err="1"/>
              <a:t>plt.subplot</a:t>
            </a:r>
            <a:r>
              <a:rPr lang="en-US" sz="2800" dirty="0"/>
              <a:t>(121),</a:t>
            </a:r>
            <a:r>
              <a:rPr lang="en-US" sz="2800" dirty="0" err="1"/>
              <a:t>plt.imshow</a:t>
            </a:r>
            <a:r>
              <a:rPr lang="en-US" sz="2800" dirty="0"/>
              <a:t>(</a:t>
            </a:r>
            <a:r>
              <a:rPr lang="en-US" sz="2800" dirty="0" err="1"/>
              <a:t>img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plt.subplot</a:t>
            </a:r>
            <a:r>
              <a:rPr lang="en-US" sz="2800" dirty="0"/>
              <a:t>(122),</a:t>
            </a:r>
            <a:r>
              <a:rPr lang="en-US" sz="2800" dirty="0" err="1"/>
              <a:t>plt.imshow</a:t>
            </a:r>
            <a:r>
              <a:rPr lang="en-US" sz="2800" dirty="0"/>
              <a:t>(</a:t>
            </a:r>
            <a:r>
              <a:rPr lang="en-US" sz="2800" dirty="0" err="1"/>
              <a:t>dst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plt.show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990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/>
          <a:lstStyle/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0B060-DCD2-4687-8C28-FE6798ADE02B}"/>
              </a:ext>
            </a:extLst>
          </p:cNvPr>
          <p:cNvSpPr/>
          <p:nvPr/>
        </p:nvSpPr>
        <p:spPr>
          <a:xfrm>
            <a:off x="554181" y="858983"/>
            <a:ext cx="111252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cv.fastNlMeansDenoisingColored</a:t>
            </a:r>
            <a:r>
              <a:rPr lang="en-US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it is used to remove noise from color images. (Noise is expected to be gaussian).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r>
              <a:rPr lang="en-US" sz="2800" dirty="0"/>
              <a:t>import cv2 as cv</a:t>
            </a:r>
          </a:p>
          <a:p>
            <a:r>
              <a:rPr lang="en-US" sz="2800" dirty="0"/>
              <a:t>from matplotlib import </a:t>
            </a:r>
            <a:r>
              <a:rPr lang="en-US" sz="2800" dirty="0" err="1"/>
              <a:t>pyplot</a:t>
            </a:r>
            <a:r>
              <a:rPr lang="en-US" sz="2800" dirty="0"/>
              <a:t> as </a:t>
            </a:r>
            <a:r>
              <a:rPr lang="en-US" sz="2800" dirty="0" err="1"/>
              <a:t>plt</a:t>
            </a:r>
            <a:endParaRPr lang="en-US" sz="2800" dirty="0"/>
          </a:p>
          <a:p>
            <a:r>
              <a:rPr lang="en-US" sz="2800" dirty="0" err="1"/>
              <a:t>img</a:t>
            </a:r>
            <a:r>
              <a:rPr lang="en-US" sz="2800" dirty="0"/>
              <a:t> = </a:t>
            </a:r>
            <a:r>
              <a:rPr lang="en-US" sz="2800" dirty="0" err="1"/>
              <a:t>cv.imread</a:t>
            </a:r>
            <a:r>
              <a:rPr lang="en-US" sz="2800" dirty="0"/>
              <a:t>('die.png')</a:t>
            </a:r>
          </a:p>
          <a:p>
            <a:r>
              <a:rPr lang="en-US" sz="2800" dirty="0" err="1"/>
              <a:t>dst</a:t>
            </a:r>
            <a:r>
              <a:rPr lang="en-US" sz="2800" dirty="0"/>
              <a:t> = </a:t>
            </a:r>
            <a:r>
              <a:rPr lang="en-US" sz="2800" dirty="0" err="1"/>
              <a:t>cv.fastNlMeansDenoisingColored</a:t>
            </a:r>
            <a:r>
              <a:rPr lang="en-US" sz="2800" dirty="0"/>
              <a:t>(img,None,10,10,7,21)</a:t>
            </a:r>
          </a:p>
          <a:p>
            <a:r>
              <a:rPr lang="en-US" sz="2800" dirty="0" err="1"/>
              <a:t>plt.subplot</a:t>
            </a:r>
            <a:r>
              <a:rPr lang="en-US" sz="2800" dirty="0"/>
              <a:t>(121),</a:t>
            </a:r>
            <a:r>
              <a:rPr lang="en-US" sz="2800" dirty="0" err="1"/>
              <a:t>plt.imshow</a:t>
            </a:r>
            <a:r>
              <a:rPr lang="en-US" sz="2800" dirty="0"/>
              <a:t>(</a:t>
            </a:r>
            <a:r>
              <a:rPr lang="en-US" sz="2800" dirty="0" err="1"/>
              <a:t>img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plt.subplot</a:t>
            </a:r>
            <a:r>
              <a:rPr lang="en-US" sz="2800" dirty="0"/>
              <a:t>(122),</a:t>
            </a:r>
            <a:r>
              <a:rPr lang="en-US" sz="2800" dirty="0" err="1"/>
              <a:t>plt.imshow</a:t>
            </a:r>
            <a:r>
              <a:rPr lang="en-US" sz="2800" dirty="0"/>
              <a:t>(</a:t>
            </a:r>
            <a:r>
              <a:rPr lang="en-US" sz="2800" dirty="0" err="1"/>
              <a:t>dst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plt.show</a:t>
            </a:r>
            <a:r>
              <a:rPr lang="en-US" sz="2800" dirty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0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Non-local  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/>
              <a:t>h : parameter deciding filter strength. Higher h value removes noise better, but removes details of image also. (10)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templateWindowSize</a:t>
            </a:r>
            <a:r>
              <a:rPr lang="en-US" dirty="0"/>
              <a:t> : should be odd. (recommended 7)</a:t>
            </a:r>
          </a:p>
          <a:p>
            <a:pPr algn="l"/>
            <a:r>
              <a:rPr lang="en-US" dirty="0" err="1"/>
              <a:t>searchWindowSize</a:t>
            </a:r>
            <a:r>
              <a:rPr lang="en-US" dirty="0"/>
              <a:t> : should be odd. (recommended 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65F91-7D2D-4AC8-AB8A-B22A9AF2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523" y="2185987"/>
            <a:ext cx="2857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4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RGB to Lab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765" y="762001"/>
            <a:ext cx="11693235" cy="577734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 stands for lightness, and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 and b for the color spectrums green–red and blue–yellow.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 Lab encoded image has one layer for grayscale and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have packed three color layers into two.</a:t>
            </a:r>
          </a:p>
          <a:p>
            <a:pPr algn="l"/>
            <a:endParaRPr lang="en-US" dirty="0"/>
          </a:p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r>
              <a:rPr lang="en-US" sz="2800" dirty="0"/>
              <a:t>from </a:t>
            </a:r>
            <a:r>
              <a:rPr lang="en-US" sz="2800" dirty="0" err="1"/>
              <a:t>skimage</a:t>
            </a:r>
            <a:r>
              <a:rPr lang="en-US" sz="2800" dirty="0"/>
              <a:t> import color, </a:t>
            </a:r>
            <a:r>
              <a:rPr lang="en-US" sz="2800" dirty="0" err="1"/>
              <a:t>io</a:t>
            </a:r>
            <a:endParaRPr lang="en-US" sz="2800" dirty="0"/>
          </a:p>
          <a:p>
            <a:pPr algn="l"/>
            <a:r>
              <a:rPr lang="en-US" sz="2800" dirty="0"/>
              <a:t># Open image and make </a:t>
            </a:r>
            <a:r>
              <a:rPr lang="en-US" sz="2800" dirty="0" err="1"/>
              <a:t>Numpy</a:t>
            </a:r>
            <a:r>
              <a:rPr lang="en-US" sz="2800" dirty="0"/>
              <a:t> arrays '</a:t>
            </a:r>
            <a:r>
              <a:rPr lang="en-US" sz="2800" dirty="0" err="1"/>
              <a:t>rgb</a:t>
            </a:r>
            <a:r>
              <a:rPr lang="en-US" sz="2800" dirty="0"/>
              <a:t>' and 'Lab'</a:t>
            </a:r>
          </a:p>
          <a:p>
            <a:pPr algn="l"/>
            <a:r>
              <a:rPr lang="en-US" sz="2800" dirty="0" err="1"/>
              <a:t>rgb</a:t>
            </a:r>
            <a:r>
              <a:rPr lang="en-US" sz="2800" dirty="0"/>
              <a:t> = </a:t>
            </a:r>
            <a:r>
              <a:rPr lang="en-US" sz="2800" dirty="0" err="1"/>
              <a:t>io.imread</a:t>
            </a:r>
            <a:r>
              <a:rPr lang="en-US" sz="2800" dirty="0"/>
              <a:t>('image.png')</a:t>
            </a:r>
          </a:p>
          <a:p>
            <a:pPr algn="l"/>
            <a:r>
              <a:rPr lang="en-US" sz="2800" dirty="0"/>
              <a:t>Lab = color.rgb2lab(</a:t>
            </a:r>
            <a:r>
              <a:rPr lang="en-US" sz="2800" dirty="0" err="1"/>
              <a:t>rgb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91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C24-4A8F-45BD-A6C7-BBBF57C1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1"/>
            <a:ext cx="11942618" cy="10113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RGB to Lab space -output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464B-577B-48B2-8C57-4132B284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858983"/>
            <a:ext cx="11693235" cy="577734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Lab[:,:,0].min()     # L min</a:t>
            </a:r>
          </a:p>
          <a:p>
            <a:pPr algn="l"/>
            <a:r>
              <a:rPr lang="en-US" dirty="0"/>
              <a:t>32.29567256501352</a:t>
            </a:r>
          </a:p>
          <a:p>
            <a:pPr algn="l"/>
            <a:r>
              <a:rPr lang="en-US" dirty="0"/>
              <a:t>Lab[:,:,0].max()     # L max</a:t>
            </a:r>
          </a:p>
          <a:p>
            <a:pPr algn="l"/>
            <a:r>
              <a:rPr lang="en-US" dirty="0"/>
              <a:t>97.13950703971322</a:t>
            </a:r>
          </a:p>
          <a:p>
            <a:pPr algn="l"/>
            <a:r>
              <a:rPr lang="en-US" dirty="0"/>
              <a:t>Lab[:,:,1].min()     # a min</a:t>
            </a:r>
          </a:p>
          <a:p>
            <a:pPr algn="l"/>
            <a:r>
              <a:rPr lang="en-US" dirty="0"/>
              <a:t>-86.18302974439501</a:t>
            </a:r>
          </a:p>
          <a:p>
            <a:pPr algn="l"/>
            <a:r>
              <a:rPr lang="en-US" dirty="0"/>
              <a:t>Lab[:,:,1].max()     # a max</a:t>
            </a:r>
          </a:p>
          <a:p>
            <a:pPr algn="l"/>
            <a:r>
              <a:rPr lang="en-US" dirty="0"/>
              <a:t>98.23305386311316</a:t>
            </a:r>
          </a:p>
          <a:p>
            <a:pPr algn="l"/>
            <a:r>
              <a:rPr lang="en-US" dirty="0"/>
              <a:t>Lab[:,:,2].min()     # b min</a:t>
            </a:r>
          </a:p>
          <a:p>
            <a:pPr algn="l"/>
            <a:r>
              <a:rPr lang="en-US" dirty="0"/>
              <a:t>-107.85730020669489</a:t>
            </a:r>
          </a:p>
          <a:p>
            <a:pPr algn="l"/>
            <a:r>
              <a:rPr lang="en-US" dirty="0"/>
              <a:t>Lab[:,:,2].max()     # b max</a:t>
            </a:r>
          </a:p>
          <a:p>
            <a:pPr algn="l"/>
            <a:r>
              <a:rPr lang="en-US" dirty="0"/>
              <a:t>94.47812227647823</a:t>
            </a:r>
          </a:p>
        </p:txBody>
      </p:sp>
    </p:spTree>
    <p:extLst>
      <p:ext uri="{BB962C8B-B14F-4D97-AF65-F5344CB8AC3E}">
        <p14:creationId xmlns:p14="http://schemas.microsoft.com/office/powerpoint/2010/main" val="20846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3533</Words>
  <Application>Microsoft Office PowerPoint</Application>
  <PresentationFormat>Widescreen</PresentationFormat>
  <Paragraphs>358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 Non-local  Denoising</vt:lpstr>
      <vt:lpstr> Non-local  Denoising</vt:lpstr>
      <vt:lpstr> Non-local  Denoising</vt:lpstr>
      <vt:lpstr> Non-local  Denoising</vt:lpstr>
      <vt:lpstr> Non-local  Denoising</vt:lpstr>
      <vt:lpstr> Non-local  Denoising</vt:lpstr>
      <vt:lpstr> Non-local  Denoising</vt:lpstr>
      <vt:lpstr> RGB to Lab space</vt:lpstr>
      <vt:lpstr> RGB to Lab space -output</vt:lpstr>
      <vt:lpstr>Image Restoration </vt:lpstr>
      <vt:lpstr>Image Restoration </vt:lpstr>
      <vt:lpstr> Histogram Equalizer</vt:lpstr>
      <vt:lpstr> Histogram</vt:lpstr>
      <vt:lpstr> Histogram Equalizer</vt:lpstr>
      <vt:lpstr> CLAHE</vt:lpstr>
      <vt:lpstr> Histogram Analysis</vt:lpstr>
      <vt:lpstr>Unsharp Masking and Highboost filtering</vt:lpstr>
      <vt:lpstr>Unsharp Masking and Highboost filtering</vt:lpstr>
      <vt:lpstr>Unsharp Masking and Highboost filtering</vt:lpstr>
      <vt:lpstr>Unsharp Masking and Highboost filtering</vt:lpstr>
      <vt:lpstr>Unsharp Masking and Highboost filtering</vt:lpstr>
      <vt:lpstr>Unsharp Masking and Highboost filtering</vt:lpstr>
      <vt:lpstr>Image Overlays using Bitwise Operations </vt:lpstr>
      <vt:lpstr>Bitwise Operations</vt:lpstr>
      <vt:lpstr>Bitwise Operations</vt:lpstr>
      <vt:lpstr>Bitwise Operations</vt:lpstr>
      <vt:lpstr>Bitwise Operations</vt:lpstr>
      <vt:lpstr>Bitwise Operations</vt:lpstr>
      <vt:lpstr>Bitwise Operations</vt:lpstr>
      <vt:lpstr>Bitwise Operations</vt:lpstr>
      <vt:lpstr>Image Restoration –Inverse filter</vt:lpstr>
      <vt:lpstr>Image Restoration –Inverse filter</vt:lpstr>
      <vt:lpstr>Image Restoration –Inverse filter</vt:lpstr>
      <vt:lpstr>Image Restoration –Wiener filter</vt:lpstr>
      <vt:lpstr>Image Restoration –Wiener filter</vt:lpstr>
      <vt:lpstr>Image Restoration –Wiener filter</vt:lpstr>
      <vt:lpstr>Image Restoration –Wiener filter</vt:lpstr>
      <vt:lpstr>Image Restoration –Wiener filter</vt:lpstr>
      <vt:lpstr>Image Restoration –Wiener filter</vt:lpstr>
      <vt:lpstr>Image Restoration –Wiener filter</vt:lpstr>
      <vt:lpstr>Image Restoration –Mean Square Error</vt:lpstr>
      <vt:lpstr>Image Restoration –Mean Square Error</vt:lpstr>
      <vt:lpstr>Image Restoration –Mean Square Error</vt:lpstr>
      <vt:lpstr>Image Restoration –Mean Square Error</vt:lpstr>
      <vt:lpstr>Image Restoration –Mean Square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Non-local  Denoising</dc:title>
  <dc:creator>Rajasekaran Subramanian</dc:creator>
  <cp:lastModifiedBy>Rajasekaran Subramanian</cp:lastModifiedBy>
  <cp:revision>42</cp:revision>
  <dcterms:created xsi:type="dcterms:W3CDTF">2020-02-06T15:10:00Z</dcterms:created>
  <dcterms:modified xsi:type="dcterms:W3CDTF">2020-02-15T02:39:39Z</dcterms:modified>
</cp:coreProperties>
</file>