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3D22-9B85-4419-A1D2-79CA4DF2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8A798-61D5-4A8D-9465-CDF49010B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2602-1321-4E36-B59A-201F7BB7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5BF5-9825-4444-8440-894F347B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3584-CB4E-441E-8DA0-AF81A143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B403-D531-4E9A-B3DD-77E09A4A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C70E6-791C-4756-BCE7-529F0041A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3E20-8A3D-4320-892F-BCBBE754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A864-3142-4AC2-8C5E-65A362DD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E7B9-E900-4B44-B1F9-68D8DD4C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E01FC-A783-48E9-8085-CB3C61701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F59A3-7846-415E-A1AA-A81635EB2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29D8-4A56-47C7-B6C6-A64B2111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4B96-964B-4102-B2DF-60C14903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D641-B37C-4E7F-8497-403CB6F4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C26D-A2DE-4327-8C18-C5444611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9819-AAC6-467A-A03E-4943A239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A92E4-8C08-450F-88BC-4BA87E81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92710-DA28-4836-A39B-459648F5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D864-F4BA-4929-A3BE-FB55273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0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38A2-9842-4C34-B5D0-9653B4BD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F859-0CBA-4D15-AC06-A23CFECA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E271-435E-481B-BA8D-1DC7A8BF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E42C-FF3C-4D32-88A5-BDA8FF85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9BDB-0AFD-467B-BFDC-C3704D12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3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CED6-D8E1-4B8B-9CF2-346BD450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847-BDC8-468E-9626-A700DA7D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F57BD-3A8D-46F1-B46F-FEEDC14D6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131C9-98E0-4CE1-B824-E094F13B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4EB4-98BA-4106-836A-A370C058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A2526-AF73-4B6B-BEDA-CB31903B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00DE-E7D4-4009-BB79-0AC9651D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8D0E6-9761-4D30-938A-F0AF82C4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9C9E8-6D01-4D2E-9786-952A59703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66CD3-B4A8-4272-96E9-AB880A8F9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368BE-24E7-43DD-B65F-F51B89F72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4BAE-66FF-47E4-99E1-B30F510B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11F7E-88BF-409C-8EC1-8309675E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439DD-6598-4B8F-A67B-6A68C62B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8C6-F534-478E-AF8B-1823D5F2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5759F-1E29-4C21-9CDA-B047C3A4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A0663-B7D3-4C0E-9808-DD9045D4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A0382-C8C0-4A32-A63B-D2C9DB2D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9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6529C-099C-4784-9198-54B23AA2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2734B-82CC-4F3A-8743-D73DEFA4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B2B60-2832-4958-A893-D42694D2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7850-0251-4BBB-B4FE-C6B6D57E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BEB1-880E-4061-B4F4-E01BDFF9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D69DB-4550-4396-B149-1D39FDD1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8B992-441E-4842-850E-6FB3D8EB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5484-2CA6-43F0-AA81-5E8DAB99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43A69-82AE-43C4-B737-6F9F13ED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533F-16E7-4B6F-A8A4-5936BEC0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BFB98-3EC4-4FBF-8162-71A2A8DD0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28E6C-2603-4459-9AE5-AF7E27731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70539-A66F-4AC6-8598-32050A50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1D512-0AA3-49A0-9B78-AAEB7B21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3769E-E440-4657-8A37-0A0F60A5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8A3F-3C9F-4E11-BBE9-08674398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E4D1-CBCF-44CC-9FA2-44643169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5908-048E-42E0-9A0B-B3925F798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E1F1-D5B7-40DE-8206-6B077CC01B1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E966-7B7B-4FE0-9227-82E3753A7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B1785-D58E-40F5-BE44-4550CC1C8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2202-4493-47B8-9EDD-379B5CA8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57FF-3A45-4D7E-936D-299A72A51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182"/>
            <a:ext cx="9144000" cy="1094509"/>
          </a:xfrm>
        </p:spPr>
        <p:txBody>
          <a:bodyPr>
            <a:normAutofit/>
          </a:bodyPr>
          <a:lstStyle/>
          <a:p>
            <a:r>
              <a:rPr lang="en-US" sz="4000" b="1" dirty="0"/>
              <a:t>Image Thresholding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1A23-4E83-41CD-B533-B44084DE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65" y="1343891"/>
            <a:ext cx="11055926" cy="534785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Image thresholding is a simple way of partitioning an image into a foreground and background.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This image analysis technique is a type of image segmentation that isolates objects by converting grayscale images into binary images.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computer vision image segmentation is the base for </a:t>
            </a:r>
            <a:r>
              <a:rPr lang="en-US" sz="2800" dirty="0" err="1"/>
              <a:t>analysing</a:t>
            </a:r>
            <a:r>
              <a:rPr lang="en-US" sz="2800" dirty="0"/>
              <a:t> images by converting an image into multiple segments (super pixel) or regions.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Image thresholding is one of the simplest method to separate regions which are higher than the set threshold.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6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1C5A-FBD0-428F-8799-0BAFD471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7CFA-4CBF-4F7C-8A14-FBB075F3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th3=</a:t>
            </a:r>
            <a:r>
              <a:rPr lang="en-US" dirty="0" err="1"/>
              <a:t>cv.adaptiveThreshold</a:t>
            </a:r>
            <a:r>
              <a:rPr lang="en-US" dirty="0"/>
              <a:t>(img,255,cv.ADAPTIVE_THRESH_GAUSSIAN_C,\</a:t>
            </a:r>
          </a:p>
          <a:p>
            <a:r>
              <a:rPr lang="en-US" dirty="0"/>
              <a:t>            cv.THRESH_BINARY,11,2)</a:t>
            </a:r>
          </a:p>
          <a:p>
            <a:r>
              <a:rPr lang="en-US" dirty="0"/>
              <a:t>titles = ['Original Image', 'Global Thresholding (v = 127)',</a:t>
            </a:r>
          </a:p>
          <a:p>
            <a:r>
              <a:rPr lang="en-US" dirty="0"/>
              <a:t>            'Adaptive Mean Thresholding', 'Adaptive Gaussian Thresholding']</a:t>
            </a:r>
          </a:p>
          <a:p>
            <a:r>
              <a:rPr lang="en-US" dirty="0"/>
              <a:t>images = [</a:t>
            </a:r>
            <a:r>
              <a:rPr lang="en-US" dirty="0" err="1"/>
              <a:t>img</a:t>
            </a:r>
            <a:r>
              <a:rPr lang="en-US" dirty="0"/>
              <a:t>, th1, th2, th3]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xrange</a:t>
            </a:r>
            <a:r>
              <a:rPr lang="en-US" dirty="0"/>
              <a:t>(4):</a:t>
            </a:r>
          </a:p>
          <a:p>
            <a:r>
              <a:rPr lang="en-US" dirty="0"/>
              <a:t>    </a:t>
            </a:r>
            <a:r>
              <a:rPr lang="en-US" dirty="0" err="1"/>
              <a:t>plt.subplot</a:t>
            </a:r>
            <a:r>
              <a:rPr lang="en-US" dirty="0"/>
              <a:t>(2,2,i+1),</a:t>
            </a:r>
            <a:r>
              <a:rPr lang="en-US" dirty="0" err="1"/>
              <a:t>plt.imshow</a:t>
            </a:r>
            <a:r>
              <a:rPr lang="en-US" dirty="0"/>
              <a:t>(images[</a:t>
            </a:r>
            <a:r>
              <a:rPr lang="en-US" dirty="0" err="1"/>
              <a:t>i</a:t>
            </a:r>
            <a:r>
              <a:rPr lang="en-US" dirty="0"/>
              <a:t>],'gray')</a:t>
            </a:r>
          </a:p>
          <a:p>
            <a:r>
              <a:rPr lang="en-US" dirty="0"/>
              <a:t>    </a:t>
            </a:r>
            <a:r>
              <a:rPr lang="en-US" dirty="0" err="1"/>
              <a:t>plt.title</a:t>
            </a:r>
            <a:r>
              <a:rPr lang="en-US" dirty="0"/>
              <a:t>(titles[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</a:t>
            </a:r>
            <a:r>
              <a:rPr lang="en-US" dirty="0" err="1"/>
              <a:t>plt.xticks</a:t>
            </a:r>
            <a:r>
              <a:rPr lang="en-US" dirty="0"/>
              <a:t>([]),</a:t>
            </a:r>
            <a:r>
              <a:rPr lang="en-US" dirty="0" err="1"/>
              <a:t>plt.yticks</a:t>
            </a:r>
            <a:r>
              <a:rPr lang="en-US" dirty="0"/>
              <a:t>([])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1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9049-17EC-4AB6-9B27-169DA217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1B60-C417-4347-B55C-2970C7A1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= [</a:t>
            </a:r>
            <a:r>
              <a:rPr lang="en-US" dirty="0" err="1"/>
              <a:t>img</a:t>
            </a:r>
            <a:r>
              <a:rPr lang="en-US" dirty="0"/>
              <a:t>, th1, th2, th3]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xrange</a:t>
            </a:r>
            <a:r>
              <a:rPr lang="en-US" dirty="0"/>
              <a:t>(4):</a:t>
            </a:r>
          </a:p>
          <a:p>
            <a:r>
              <a:rPr lang="en-US" dirty="0"/>
              <a:t>    </a:t>
            </a:r>
            <a:r>
              <a:rPr lang="en-US" dirty="0" err="1"/>
              <a:t>plt.subplot</a:t>
            </a:r>
            <a:r>
              <a:rPr lang="en-US" dirty="0"/>
              <a:t>(2,2,i+1),</a:t>
            </a:r>
            <a:r>
              <a:rPr lang="en-US" dirty="0" err="1"/>
              <a:t>plt.imshow</a:t>
            </a:r>
            <a:r>
              <a:rPr lang="en-US" dirty="0"/>
              <a:t>(images[</a:t>
            </a:r>
            <a:r>
              <a:rPr lang="en-US" dirty="0" err="1"/>
              <a:t>i</a:t>
            </a:r>
            <a:r>
              <a:rPr lang="en-US" dirty="0"/>
              <a:t>],'gray')</a:t>
            </a:r>
          </a:p>
          <a:p>
            <a:r>
              <a:rPr lang="en-US" dirty="0"/>
              <a:t>    </a:t>
            </a:r>
            <a:r>
              <a:rPr lang="en-US" dirty="0" err="1"/>
              <a:t>plt.title</a:t>
            </a:r>
            <a:r>
              <a:rPr lang="en-US" dirty="0"/>
              <a:t>(titles[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</a:t>
            </a:r>
            <a:r>
              <a:rPr lang="en-US" dirty="0" err="1"/>
              <a:t>plt.xticks</a:t>
            </a:r>
            <a:r>
              <a:rPr lang="en-US" dirty="0"/>
              <a:t>([]),</a:t>
            </a:r>
            <a:r>
              <a:rPr lang="en-US" dirty="0" err="1"/>
              <a:t>plt.yticks</a:t>
            </a:r>
            <a:r>
              <a:rPr lang="en-US" dirty="0"/>
              <a:t>([])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6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1C5A-FBD0-428F-8799-0BAFD471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Otsu's Binarization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7CFA-4CBF-4F7C-8A14-FBB075F38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1343891"/>
            <a:ext cx="11222182" cy="5015345"/>
          </a:xfrm>
        </p:spPr>
        <p:txBody>
          <a:bodyPr>
            <a:noAutofit/>
          </a:bodyPr>
          <a:lstStyle/>
          <a:p>
            <a:r>
              <a:rPr lang="en-US" dirty="0"/>
              <a:t>In global thresholding, we used an arbitrary chosen value as a threshold.</a:t>
            </a:r>
          </a:p>
          <a:p>
            <a:endParaRPr lang="en-US" dirty="0"/>
          </a:p>
          <a:p>
            <a:r>
              <a:rPr lang="en-US" dirty="0"/>
              <a:t>In contrast, Otsu's method avoids having to choose a value and determines it automatically.</a:t>
            </a:r>
          </a:p>
          <a:p>
            <a:endParaRPr lang="en-US" dirty="0"/>
          </a:p>
          <a:p>
            <a:r>
              <a:rPr lang="en-US" dirty="0"/>
              <a:t>Consider an image with only two distinct image values (bimodal image), where the histogram would only consist of two peaks. A good threshold would be in the middle of those two values. </a:t>
            </a:r>
          </a:p>
          <a:p>
            <a:endParaRPr lang="en-US" dirty="0"/>
          </a:p>
          <a:p>
            <a:r>
              <a:rPr lang="en-US" dirty="0"/>
              <a:t>Similarly, Otsu's method determines an optimal global threshold value from the image histogram.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6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1C5A-FBD0-428F-8799-0BAFD471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Otsu's Binarization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7CFA-4CBF-4F7C-8A14-FBB075F38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385455"/>
            <a:ext cx="10661073" cy="4791508"/>
          </a:xfrm>
        </p:spPr>
        <p:txBody>
          <a:bodyPr>
            <a:noAutofit/>
          </a:bodyPr>
          <a:lstStyle/>
          <a:p>
            <a:r>
              <a:rPr lang="en-US" dirty="0"/>
              <a:t>In order to do so, the </a:t>
            </a:r>
            <a:r>
              <a:rPr lang="en-US" dirty="0" err="1"/>
              <a:t>cv.threshold</a:t>
            </a:r>
            <a:r>
              <a:rPr lang="en-US" dirty="0"/>
              <a:t>() function is used, where </a:t>
            </a:r>
            <a:r>
              <a:rPr lang="en-US" dirty="0" err="1"/>
              <a:t>cv.THRESH_OTSU</a:t>
            </a:r>
            <a:r>
              <a:rPr lang="en-US" dirty="0"/>
              <a:t> is passed as an extra flag. </a:t>
            </a:r>
          </a:p>
          <a:p>
            <a:r>
              <a:rPr lang="en-US" dirty="0"/>
              <a:t>The threshold value can be chosen arbitrary. The algorithm then finds the optimal threshold value which is returned as the first output.</a:t>
            </a:r>
          </a:p>
          <a:p>
            <a:r>
              <a:rPr lang="en-US" dirty="0"/>
              <a:t>Example below. The input image is a noisy image. In the first case, global thresholding with a value of 127 is applied. </a:t>
            </a:r>
          </a:p>
          <a:p>
            <a:r>
              <a:rPr lang="en-US" dirty="0"/>
              <a:t>In the second case, Otsu's thresholding is applied directly. </a:t>
            </a:r>
          </a:p>
          <a:p>
            <a:r>
              <a:rPr lang="en-US" dirty="0"/>
              <a:t>In the third case, the image is first filtered with a 5x5 gaussian kernel to remove the noise, then Otsu thresholding is applied.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7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1C5A-FBD0-428F-8799-0BAFD471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Otsu's Binarization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7CFA-4CBF-4F7C-8A14-FBB075F38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385455"/>
            <a:ext cx="10661073" cy="4791508"/>
          </a:xfrm>
        </p:spPr>
        <p:txBody>
          <a:bodyPr>
            <a:noAutofit/>
          </a:bodyPr>
          <a:lstStyle/>
          <a:p>
            <a:r>
              <a:rPr lang="en-US" dirty="0"/>
              <a:t>In order to do so, the </a:t>
            </a:r>
            <a:r>
              <a:rPr lang="en-US" dirty="0" err="1"/>
              <a:t>cv.threshold</a:t>
            </a:r>
            <a:r>
              <a:rPr lang="en-US" dirty="0"/>
              <a:t>() function is used, where </a:t>
            </a:r>
            <a:r>
              <a:rPr lang="en-US" dirty="0" err="1"/>
              <a:t>cv.THRESH_OTSU</a:t>
            </a:r>
            <a:r>
              <a:rPr lang="en-US" dirty="0"/>
              <a:t> is passed as an extra flag. </a:t>
            </a:r>
          </a:p>
          <a:p>
            <a:r>
              <a:rPr lang="en-US" dirty="0"/>
              <a:t>The threshold value can be chosen arbitrary. The algorithm then finds the optimal threshold value which is returned as the first output.</a:t>
            </a:r>
          </a:p>
          <a:p>
            <a:r>
              <a:rPr lang="en-US" dirty="0"/>
              <a:t>Example below. The input image is a noisy image. In the first case, global thresholding with a value of 127 is applied. </a:t>
            </a:r>
          </a:p>
          <a:p>
            <a:r>
              <a:rPr lang="en-US" dirty="0"/>
              <a:t>In the second case, Otsu's thresholding is applied directly. In the third case, the image is first filtered with a 5x5 gaussian kernel to remove the noise, then Otsu thresholding is applied.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57FF-3A45-4D7E-936D-299A72A51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182"/>
            <a:ext cx="9144000" cy="1094509"/>
          </a:xfrm>
        </p:spPr>
        <p:txBody>
          <a:bodyPr>
            <a:normAutofit/>
          </a:bodyPr>
          <a:lstStyle/>
          <a:p>
            <a:r>
              <a:rPr lang="en-US" sz="4000" b="1" dirty="0"/>
              <a:t>Image Thresholding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1A23-4E83-41CD-B533-B44084DE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65" y="1343891"/>
            <a:ext cx="11055926" cy="5347854"/>
          </a:xfrm>
        </p:spPr>
        <p:txBody>
          <a:bodyPr>
            <a:normAutofit/>
          </a:bodyPr>
          <a:lstStyle/>
          <a:p>
            <a:pPr algn="l"/>
            <a:endParaRPr lang="en-US" sz="2600" dirty="0"/>
          </a:p>
          <a:p>
            <a:pPr algn="l"/>
            <a:r>
              <a:rPr lang="en-US" sz="2600" dirty="0"/>
              <a:t>Thresholding is a type of image segmentation, where we change the pixels of an image to make the image easier to analyze.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In thresholding, we convert an image from color or grayscale into a binary image, i.e., one that is simply black and white.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Most frequently, we use thresholding as a way to select areas of interest of an image, while ignoring the parts we are not concerned with.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6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57FF-3A45-4D7E-936D-299A72A51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610" y="90100"/>
            <a:ext cx="9359391" cy="94249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Image Thresholding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1A23-4E83-41CD-B533-B44084DE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47" y="1032596"/>
            <a:ext cx="10681853" cy="526472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gradient.png</a:t>
            </a:r>
          </a:p>
          <a:p>
            <a:pPr algn="l"/>
            <a:r>
              <a:rPr lang="en-US" dirty="0"/>
              <a:t>2.   dave.jpg</a:t>
            </a:r>
          </a:p>
          <a:p>
            <a:pPr marL="457200" indent="-457200" algn="l">
              <a:buAutoNum type="arabicPeriod" startAt="3"/>
            </a:pPr>
            <a:r>
              <a:rPr lang="en-US" dirty="0"/>
              <a:t>noisy2.png</a:t>
            </a:r>
          </a:p>
          <a:p>
            <a:pPr algn="l"/>
            <a:r>
              <a:rPr lang="en-US" dirty="0"/>
              <a:t>4.   threshold_image.jpeg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4F1491-69AF-40EC-858D-DD4E669D8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1" y="16486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DC0A8C-82F4-4035-8226-AD5A3CAFB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800" y="1639166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4722EF2-6A0C-4FC4-94C8-58DE7971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67" y="177857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5CE79AD5-D39B-4E79-BC69-E05E2D2B0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19DFA-5A48-4E68-A609-5D2747A3B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242" y="3564949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6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57FF-3A45-4D7E-936D-299A72A51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182"/>
            <a:ext cx="9144000" cy="1094509"/>
          </a:xfrm>
        </p:spPr>
        <p:txBody>
          <a:bodyPr>
            <a:normAutofit/>
          </a:bodyPr>
          <a:lstStyle/>
          <a:p>
            <a:r>
              <a:rPr lang="en-US" sz="4000" b="1" dirty="0"/>
              <a:t>Simple Thresholding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1A23-4E83-41CD-B533-B44084DE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65" y="1343891"/>
            <a:ext cx="11055926" cy="534785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If pixel value is greater than a threshold value, it is assigned one value (may be white), else it is assigned another value (may be black).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function used is cv2.threshold. First argument is the source image, which should be a grayscale image.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Second argument is the threshold value which is used to classify the pixel values.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Third argument is the </a:t>
            </a:r>
            <a:r>
              <a:rPr lang="en-US" sz="3200" dirty="0" err="1"/>
              <a:t>maxVal</a:t>
            </a:r>
            <a:r>
              <a:rPr lang="en-US" sz="3200" dirty="0"/>
              <a:t> which represents the value to be given if pixel value is more than (sometimes less than) the threshold value. </a:t>
            </a:r>
          </a:p>
        </p:txBody>
      </p:sp>
    </p:spTree>
    <p:extLst>
      <p:ext uri="{BB962C8B-B14F-4D97-AF65-F5344CB8AC3E}">
        <p14:creationId xmlns:p14="http://schemas.microsoft.com/office/powerpoint/2010/main" val="215114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57FF-3A45-4D7E-936D-299A72A51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182"/>
            <a:ext cx="9144000" cy="1094509"/>
          </a:xfrm>
        </p:spPr>
        <p:txBody>
          <a:bodyPr>
            <a:normAutofit/>
          </a:bodyPr>
          <a:lstStyle/>
          <a:p>
            <a:r>
              <a:rPr lang="en-US" sz="4000" b="1" dirty="0"/>
              <a:t>Simple Thresholding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1A23-4E83-41CD-B533-B44084DE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65" y="1343891"/>
            <a:ext cx="11055926" cy="534785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 OpenCV provides different styles of thresholding and it is decided by the fourth parameter of the function. </a:t>
            </a:r>
          </a:p>
          <a:p>
            <a:pPr algn="l"/>
            <a:r>
              <a:rPr lang="en-US" sz="3200" dirty="0"/>
              <a:t>Different types are: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cv2.THRESH_BINARY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cv2.THRESH_BINARY_INV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cv2.THRESH_TRUNC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cv2.THRESH_TOZERO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cv2.THRESH_TOZERO_INV</a:t>
            </a:r>
          </a:p>
        </p:txBody>
      </p:sp>
    </p:spTree>
    <p:extLst>
      <p:ext uri="{BB962C8B-B14F-4D97-AF65-F5344CB8AC3E}">
        <p14:creationId xmlns:p14="http://schemas.microsoft.com/office/powerpoint/2010/main" val="96588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57FF-3A45-4D7E-936D-299A72A51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182"/>
            <a:ext cx="9144000" cy="1094509"/>
          </a:xfrm>
        </p:spPr>
        <p:txBody>
          <a:bodyPr>
            <a:normAutofit/>
          </a:bodyPr>
          <a:lstStyle/>
          <a:p>
            <a:r>
              <a:rPr lang="en-US" sz="4000" b="1" dirty="0"/>
              <a:t>Simple Thresholding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1A23-4E83-41CD-B533-B44084DE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65" y="1343891"/>
            <a:ext cx="11055926" cy="534785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 </a:t>
            </a:r>
            <a:r>
              <a:rPr lang="en-US" dirty="0"/>
              <a:t>cv2.THRESH_TRUNC</a:t>
            </a:r>
          </a:p>
          <a:p>
            <a:pPr algn="l"/>
            <a:r>
              <a:rPr lang="en-US" dirty="0"/>
              <a:t>if </a:t>
            </a:r>
            <a:r>
              <a:rPr lang="en-US" dirty="0" err="1"/>
              <a:t>src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&gt; thresh </a:t>
            </a:r>
          </a:p>
          <a:p>
            <a:pPr algn="l"/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thresh else  </a:t>
            </a:r>
            <a:r>
              <a:rPr lang="en-US" dirty="0" err="1"/>
              <a:t>dst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</a:t>
            </a:r>
            <a:r>
              <a:rPr lang="en-US" dirty="0" err="1"/>
              <a:t>src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69E1F-0021-4972-BABE-B9A11A51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94" y="2951018"/>
            <a:ext cx="8103388" cy="37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57FF-3A45-4D7E-936D-299A72A51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182"/>
            <a:ext cx="9144000" cy="99752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Adaptive Thresholding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1A23-4E83-41CD-B533-B44084DE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037" y="1205345"/>
            <a:ext cx="11055926" cy="534785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 the previous section, we used one global value as a threshold.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But this might not be good in all cases, e.g. if an image has different lighting conditions in different areas.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 In that case, adaptive thresholding can help.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Here, the algorithm determines the threshold for a pixel based on a small region around it.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 we get different thresholds for different regions of the same image which gives better results for images with varying illumination.</a:t>
            </a:r>
          </a:p>
          <a:p>
            <a:pPr algn="l"/>
            <a:r>
              <a:rPr lang="en-US" dirty="0"/>
              <a:t>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9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1C5A-FBD0-428F-8799-0BAFD471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7CFA-4CBF-4F7C-8A14-FBB075F3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addition to the parameters described above, the method </a:t>
            </a:r>
            <a:r>
              <a:rPr lang="en-US" dirty="0" err="1"/>
              <a:t>cv.adaptiveThreshold</a:t>
            </a:r>
            <a:r>
              <a:rPr lang="en-US" dirty="0"/>
              <a:t> takes three input parameters:</a:t>
            </a:r>
          </a:p>
          <a:p>
            <a:r>
              <a:rPr lang="en-US" dirty="0"/>
              <a:t>The </a:t>
            </a:r>
            <a:r>
              <a:rPr lang="en-US" dirty="0" err="1"/>
              <a:t>adaptiveMethod</a:t>
            </a:r>
            <a:r>
              <a:rPr lang="en-US" dirty="0"/>
              <a:t> decides how the threshold value is calculated: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cv.ADAPTIVE_THRESH_MEAN_C</a:t>
            </a:r>
            <a:r>
              <a:rPr lang="en-US" sz="2400" dirty="0"/>
              <a:t>: The threshold value is the mean of the </a:t>
            </a:r>
            <a:r>
              <a:rPr lang="en-US" sz="2400" dirty="0" err="1"/>
              <a:t>neighbourhood</a:t>
            </a:r>
            <a:r>
              <a:rPr lang="en-US" sz="2400" dirty="0"/>
              <a:t> area minus the constant C.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cv.ADAPTIVE_THRESH_GAUSSIAN_C</a:t>
            </a:r>
            <a:r>
              <a:rPr lang="en-US" sz="2400" dirty="0"/>
              <a:t>: The threshold value is a gaussian-weighted sum of the </a:t>
            </a:r>
            <a:r>
              <a:rPr lang="en-US" sz="2400" dirty="0" err="1"/>
              <a:t>neighbourhood</a:t>
            </a:r>
            <a:r>
              <a:rPr lang="en-US" sz="2400" dirty="0"/>
              <a:t> values minus the constant C.</a:t>
            </a:r>
          </a:p>
          <a:p>
            <a:r>
              <a:rPr lang="en-US" dirty="0"/>
              <a:t>The </a:t>
            </a:r>
            <a:r>
              <a:rPr lang="en-US" dirty="0" err="1"/>
              <a:t>blockSize</a:t>
            </a:r>
            <a:r>
              <a:rPr lang="en-US" dirty="0"/>
              <a:t> determines the size of the </a:t>
            </a:r>
            <a:r>
              <a:rPr lang="en-US" dirty="0" err="1"/>
              <a:t>neighbourhood</a:t>
            </a:r>
            <a:r>
              <a:rPr lang="en-US" dirty="0"/>
              <a:t> area and C is a constant that is subtracted from the mean or weighted sum of the </a:t>
            </a:r>
            <a:r>
              <a:rPr lang="en-US" dirty="0" err="1"/>
              <a:t>neighbourhood</a:t>
            </a:r>
            <a:r>
              <a:rPr lang="en-US" dirty="0"/>
              <a:t> pixels.</a:t>
            </a:r>
          </a:p>
        </p:txBody>
      </p:sp>
    </p:spTree>
    <p:extLst>
      <p:ext uri="{BB962C8B-B14F-4D97-AF65-F5344CB8AC3E}">
        <p14:creationId xmlns:p14="http://schemas.microsoft.com/office/powerpoint/2010/main" val="127225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1C5A-FBD0-428F-8799-0BAFD471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7CFA-4CBF-4F7C-8A14-FBB075F3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import cv2 as cv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cv.imread</a:t>
            </a:r>
            <a:r>
              <a:rPr lang="en-US" dirty="0"/>
              <a:t>('sudoku.png',0)</a:t>
            </a:r>
          </a:p>
          <a:p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cv.medianBlur</a:t>
            </a:r>
            <a:r>
              <a:rPr lang="en-US" dirty="0"/>
              <a:t>(img,5)</a:t>
            </a:r>
          </a:p>
          <a:p>
            <a:r>
              <a:rPr lang="en-US" dirty="0"/>
              <a:t>ret,th1 = </a:t>
            </a:r>
            <a:r>
              <a:rPr lang="en-US" dirty="0" err="1"/>
              <a:t>cv.threshold</a:t>
            </a:r>
            <a:r>
              <a:rPr lang="en-US" dirty="0"/>
              <a:t>(img,127,255,cv.THRESH_BINARY)</a:t>
            </a:r>
          </a:p>
          <a:p>
            <a:r>
              <a:rPr lang="en-US" dirty="0"/>
              <a:t>th2 = </a:t>
            </a:r>
            <a:r>
              <a:rPr lang="en-US" dirty="0" err="1"/>
              <a:t>cv.adaptiveThreshold</a:t>
            </a:r>
            <a:r>
              <a:rPr lang="en-US" dirty="0"/>
              <a:t>(img,255,cv.ADAPTIVE_THRESH_MEAN_C,\</a:t>
            </a:r>
          </a:p>
          <a:p>
            <a:r>
              <a:rPr lang="en-US" dirty="0"/>
              <a:t>            cv.THRESH_BINARY,11,2)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5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1165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Image Thresholding </vt:lpstr>
      <vt:lpstr>Image Thresholding </vt:lpstr>
      <vt:lpstr>Image Thresholding </vt:lpstr>
      <vt:lpstr>Simple Thresholding </vt:lpstr>
      <vt:lpstr>Simple Thresholding </vt:lpstr>
      <vt:lpstr>Simple Thresholding </vt:lpstr>
      <vt:lpstr>Adaptive Thresholding </vt:lpstr>
      <vt:lpstr>Adaptive Thresholding</vt:lpstr>
      <vt:lpstr>Adaptive Thresholding</vt:lpstr>
      <vt:lpstr>Adaptive Thresholding</vt:lpstr>
      <vt:lpstr>Adaptive Thresholding</vt:lpstr>
      <vt:lpstr>Otsu's Binarization</vt:lpstr>
      <vt:lpstr>Otsu's Binarization</vt:lpstr>
      <vt:lpstr>Otsu's Binarization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Thresholding</dc:title>
  <dc:creator>Rajasekaran Subramanian</dc:creator>
  <cp:lastModifiedBy>Rajasekaran Subramanian</cp:lastModifiedBy>
  <cp:revision>22</cp:revision>
  <dcterms:created xsi:type="dcterms:W3CDTF">2020-02-12T06:46:23Z</dcterms:created>
  <dcterms:modified xsi:type="dcterms:W3CDTF">2020-02-12T11:44:26Z</dcterms:modified>
</cp:coreProperties>
</file>