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Robo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A42D91-2A3A-4E21-AEEA-A13E1523B0CC}">
  <a:tblStyle styleId="{40A42D91-2A3A-4E21-AEEA-A13E1523B0C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51FA789-83AC-47BB-9600-AA264403173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italic.fntdata"/><Relationship Id="rId23" Type="http://schemas.openxmlformats.org/officeDocument/2006/relationships/slide" Target="slides/slide17.xml"/><Relationship Id="rId67" Type="http://schemas.openxmlformats.org/officeDocument/2006/relationships/font" Target="fonts/Robot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4950"/>
            <a:ext cx="8520600" cy="565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92592"/>
              <a:buNone/>
            </a:pPr>
            <a:r>
              <a:rPr lang="en" sz="3000"/>
              <a:t>DATA STRUCTURE</a:t>
            </a:r>
            <a:endParaRPr sz="3000"/>
          </a:p>
        </p:txBody>
      </p:sp>
      <p:sp>
        <p:nvSpPr>
          <p:cNvPr id="55" name="Google Shape;55;p13"/>
          <p:cNvSpPr txBox="1"/>
          <p:nvPr>
            <p:ph idx="1" type="subTitle"/>
          </p:nvPr>
        </p:nvSpPr>
        <p:spPr>
          <a:xfrm>
            <a:off x="311700" y="1080900"/>
            <a:ext cx="8520600" cy="4208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820">
                <a:solidFill>
                  <a:schemeClr val="dk1"/>
                </a:solidFill>
              </a:rPr>
              <a:t>1. Which data structure is used to store the undo history in a web browser?</a:t>
            </a:r>
            <a:endParaRPr sz="1820">
              <a:solidFill>
                <a:schemeClr val="dk1"/>
              </a:solidFill>
            </a:endParaRPr>
          </a:p>
          <a:p>
            <a:pPr indent="0" lvl="0" marL="0" rtl="0" algn="l">
              <a:lnSpc>
                <a:spcPct val="80000"/>
              </a:lnSpc>
              <a:spcBef>
                <a:spcPts val="0"/>
              </a:spcBef>
              <a:spcAft>
                <a:spcPts val="0"/>
              </a:spcAft>
              <a:buSzPts val="440"/>
              <a:buNone/>
            </a:pPr>
            <a:r>
              <a:t/>
            </a:r>
            <a:endParaRPr sz="1820">
              <a:solidFill>
                <a:schemeClr val="dk1"/>
              </a:solidFill>
            </a:endParaRPr>
          </a:p>
          <a:p>
            <a:pPr indent="0" lvl="0" marL="0" rtl="0" algn="l">
              <a:lnSpc>
                <a:spcPct val="80000"/>
              </a:lnSpc>
              <a:spcBef>
                <a:spcPts val="0"/>
              </a:spcBef>
              <a:spcAft>
                <a:spcPts val="0"/>
              </a:spcAft>
              <a:buSzPts val="440"/>
              <a:buNone/>
            </a:pPr>
            <a:r>
              <a:rPr lang="en" sz="1820">
                <a:solidFill>
                  <a:schemeClr val="dk1"/>
                </a:solidFill>
              </a:rPr>
              <a:t>a) Stack       b) Queue        c) Linked List         d) Hash Table</a:t>
            </a:r>
            <a:endParaRPr sz="1820">
              <a:solidFill>
                <a:schemeClr val="dk1"/>
              </a:solidFill>
            </a:endParaRPr>
          </a:p>
          <a:p>
            <a:pPr indent="0" lvl="0" marL="0" rtl="0" algn="l">
              <a:lnSpc>
                <a:spcPct val="80000"/>
              </a:lnSpc>
              <a:spcBef>
                <a:spcPts val="0"/>
              </a:spcBef>
              <a:spcAft>
                <a:spcPts val="0"/>
              </a:spcAft>
              <a:buSzPts val="440"/>
              <a:buNone/>
            </a:pPr>
            <a:r>
              <a:t/>
            </a:r>
            <a:endParaRPr sz="1820">
              <a:solidFill>
                <a:schemeClr val="dk1"/>
              </a:solidFill>
            </a:endParaRPr>
          </a:p>
          <a:p>
            <a:pPr indent="0" lvl="0" marL="0" rtl="0" algn="l">
              <a:lnSpc>
                <a:spcPct val="80000"/>
              </a:lnSpc>
              <a:spcBef>
                <a:spcPts val="0"/>
              </a:spcBef>
              <a:spcAft>
                <a:spcPts val="0"/>
              </a:spcAft>
              <a:buSzPts val="440"/>
              <a:buNone/>
            </a:pPr>
            <a:r>
              <a:rPr lang="en" sz="1820">
                <a:solidFill>
                  <a:schemeClr val="dk1"/>
                </a:solidFill>
              </a:rPr>
              <a:t>Answer:</a:t>
            </a:r>
            <a:endParaRPr sz="1820">
              <a:solidFill>
                <a:schemeClr val="dk1"/>
              </a:solidFill>
            </a:endParaRPr>
          </a:p>
          <a:p>
            <a:pPr indent="0" lvl="0" marL="0" rtl="0" algn="l">
              <a:lnSpc>
                <a:spcPct val="80000"/>
              </a:lnSpc>
              <a:spcBef>
                <a:spcPts val="0"/>
              </a:spcBef>
              <a:spcAft>
                <a:spcPts val="0"/>
              </a:spcAft>
              <a:buSzPts val="440"/>
              <a:buNone/>
            </a:pPr>
            <a:r>
              <a:rPr lang="en" sz="1820">
                <a:solidFill>
                  <a:schemeClr val="dk1"/>
                </a:solidFill>
              </a:rPr>
              <a:t>	</a:t>
            </a:r>
            <a:endParaRPr sz="1820">
              <a:solidFill>
                <a:schemeClr val="dk1"/>
              </a:solidFill>
            </a:endParaRPr>
          </a:p>
          <a:p>
            <a:pPr indent="-344170" lvl="0" marL="457200" rtl="0" algn="l">
              <a:lnSpc>
                <a:spcPct val="80000"/>
              </a:lnSpc>
              <a:spcBef>
                <a:spcPts val="0"/>
              </a:spcBef>
              <a:spcAft>
                <a:spcPts val="0"/>
              </a:spcAft>
              <a:buClr>
                <a:schemeClr val="dk1"/>
              </a:buClr>
              <a:buSzPts val="1820"/>
              <a:buAutoNum type="alphaLcParenR"/>
            </a:pPr>
            <a:r>
              <a:rPr lang="en" sz="1820">
                <a:solidFill>
                  <a:schemeClr val="dk1"/>
                </a:solidFill>
              </a:rPr>
              <a:t>Stack</a:t>
            </a:r>
            <a:endParaRPr sz="2120">
              <a:solidFill>
                <a:schemeClr val="dk1"/>
              </a:solidFill>
            </a:endParaRPr>
          </a:p>
          <a:p>
            <a:pPr indent="0" lvl="0" marL="0" rtl="0" algn="l">
              <a:lnSpc>
                <a:spcPct val="80000"/>
              </a:lnSpc>
              <a:spcBef>
                <a:spcPts val="0"/>
              </a:spcBef>
              <a:spcAft>
                <a:spcPts val="0"/>
              </a:spcAft>
              <a:buSzPts val="440"/>
              <a:buNone/>
            </a:pPr>
            <a:r>
              <a:t/>
            </a:r>
            <a:endParaRPr sz="1820">
              <a:solidFill>
                <a:schemeClr val="dk1"/>
              </a:solidFill>
            </a:endParaRPr>
          </a:p>
          <a:p>
            <a:pPr indent="0" lvl="0" marL="0" rtl="0" algn="l">
              <a:lnSpc>
                <a:spcPct val="80000"/>
              </a:lnSpc>
              <a:spcBef>
                <a:spcPts val="0"/>
              </a:spcBef>
              <a:spcAft>
                <a:spcPts val="0"/>
              </a:spcAft>
              <a:buSzPts val="440"/>
              <a:buNone/>
            </a:pPr>
            <a:r>
              <a:rPr lang="en" sz="1820">
                <a:solidFill>
                  <a:schemeClr val="dk1"/>
                </a:solidFill>
              </a:rPr>
              <a:t>Explanation:</a:t>
            </a:r>
            <a:endParaRPr sz="1820">
              <a:solidFill>
                <a:schemeClr val="dk1"/>
              </a:solidFill>
            </a:endParaRPr>
          </a:p>
          <a:p>
            <a:pPr indent="0" lvl="0" marL="0" rtl="0" algn="l">
              <a:lnSpc>
                <a:spcPct val="80000"/>
              </a:lnSpc>
              <a:spcBef>
                <a:spcPts val="0"/>
              </a:spcBef>
              <a:spcAft>
                <a:spcPts val="0"/>
              </a:spcAft>
              <a:buSzPts val="440"/>
              <a:buNone/>
            </a:pPr>
            <a:r>
              <a:t/>
            </a:r>
            <a:endParaRPr sz="1820">
              <a:solidFill>
                <a:schemeClr val="dk1"/>
              </a:solidFill>
            </a:endParaRPr>
          </a:p>
          <a:p>
            <a:pPr indent="0" lvl="0" marL="0" rtl="0" algn="l">
              <a:lnSpc>
                <a:spcPct val="80000"/>
              </a:lnSpc>
              <a:spcBef>
                <a:spcPts val="0"/>
              </a:spcBef>
              <a:spcAft>
                <a:spcPts val="0"/>
              </a:spcAft>
              <a:buSzPts val="440"/>
              <a:buNone/>
            </a:pPr>
            <a:r>
              <a:rPr lang="en" sz="1820">
                <a:solidFill>
                  <a:schemeClr val="dk1"/>
                </a:solidFill>
              </a:rPr>
              <a:t>A stack is used to store the undo history in a web browser. This is because a stack follows the Last In, First Out (LIFO) principle, which is ideal for undo operations.</a:t>
            </a:r>
            <a:endParaRPr sz="1820">
              <a:solidFill>
                <a:schemeClr val="dk1"/>
              </a:solidFill>
            </a:endParaRPr>
          </a:p>
          <a:p>
            <a:pPr indent="0" lvl="0" marL="0" rtl="0" algn="l">
              <a:lnSpc>
                <a:spcPct val="80000"/>
              </a:lnSpc>
              <a:spcBef>
                <a:spcPts val="0"/>
              </a:spcBef>
              <a:spcAft>
                <a:spcPts val="0"/>
              </a:spcAft>
              <a:buSzPts val="440"/>
              <a:buNone/>
            </a:pPr>
            <a:r>
              <a:t/>
            </a:r>
            <a:endParaRPr sz="2020">
              <a:solidFill>
                <a:schemeClr val="dk1"/>
              </a:solidFill>
            </a:endParaRPr>
          </a:p>
          <a:p>
            <a:pPr indent="0" lvl="0" marL="0" rtl="0" algn="l">
              <a:lnSpc>
                <a:spcPct val="80000"/>
              </a:lnSpc>
              <a:spcBef>
                <a:spcPts val="0"/>
              </a:spcBef>
              <a:spcAft>
                <a:spcPts val="0"/>
              </a:spcAft>
              <a:buSzPts val="440"/>
              <a:buNone/>
            </a:pPr>
            <a:r>
              <a:t/>
            </a:r>
            <a:endParaRPr sz="2020">
              <a:solidFill>
                <a:schemeClr val="dk1"/>
              </a:solidFill>
            </a:endParaRPr>
          </a:p>
          <a:p>
            <a:pPr indent="0" lvl="0" marL="0" rtl="0" algn="l">
              <a:lnSpc>
                <a:spcPct val="80000"/>
              </a:lnSpc>
              <a:spcBef>
                <a:spcPts val="0"/>
              </a:spcBef>
              <a:spcAft>
                <a:spcPts val="0"/>
              </a:spcAft>
              <a:buSzPts val="440"/>
              <a:buNone/>
            </a:pPr>
            <a:r>
              <a:t/>
            </a:r>
            <a:endParaRPr sz="202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idx="1" type="body"/>
          </p:nvPr>
        </p:nvSpPr>
        <p:spPr>
          <a:xfrm>
            <a:off x="430625"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800"/>
              <a:buNone/>
            </a:pPr>
            <a:r>
              <a:rPr lang="en">
                <a:solidFill>
                  <a:schemeClr val="dk1"/>
                </a:solidFill>
              </a:rPr>
              <a:t>8. Time complexity of Depth First Traversal of is</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a) 𝚯(lVI+IEl)       b)𝚯 (lVI)     c)𝚯 (IEl)    d)𝚯(lVI*IEl)</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90000"/>
              </a:lnSpc>
              <a:spcBef>
                <a:spcPts val="1200"/>
              </a:spcBef>
              <a:spcAft>
                <a:spcPts val="0"/>
              </a:spcAft>
              <a:buClr>
                <a:schemeClr val="dk1"/>
              </a:buClr>
              <a:buSzPts val="1100"/>
              <a:buFont typeface="Arial"/>
              <a:buNone/>
            </a:pPr>
            <a:r>
              <a:rPr lang="en">
                <a:solidFill>
                  <a:schemeClr val="dk1"/>
                </a:solidFill>
              </a:rPr>
              <a:t>a) 𝚯(lVI+IEl) </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Explanation: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FF"/>
                </a:highlight>
              </a:rPr>
              <a:t>Each vertex is visited at most once. So the time devoted is </a:t>
            </a:r>
            <a:r>
              <a:rPr lang="en">
                <a:solidFill>
                  <a:schemeClr val="dk1"/>
                </a:solidFill>
              </a:rPr>
              <a:t>𝚯(lVI)</a:t>
            </a:r>
            <a:r>
              <a:rPr lang="en">
                <a:solidFill>
                  <a:schemeClr val="dk1"/>
                </a:solidFill>
                <a:highlight>
                  <a:srgbClr val="FFFFFF"/>
                </a:highlight>
              </a:rPr>
              <a:t> </a:t>
            </a:r>
            <a:endParaRPr>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
                <a:solidFill>
                  <a:schemeClr val="dk1"/>
                </a:solidFill>
                <a:highlight>
                  <a:srgbClr val="FFFFFF"/>
                </a:highlight>
              </a:rPr>
              <a:t>Each edge is scanned once. So the time devoted is </a:t>
            </a:r>
            <a:r>
              <a:rPr lang="en">
                <a:solidFill>
                  <a:schemeClr val="dk1"/>
                </a:solidFill>
              </a:rPr>
              <a:t>𝚯(IEl)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Time complexity is: 𝚯(lVI+IEl)</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430625"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800"/>
              <a:buNone/>
            </a:pPr>
            <a:r>
              <a:rPr lang="en">
                <a:solidFill>
                  <a:schemeClr val="dk1"/>
                </a:solidFill>
              </a:rPr>
              <a:t>9. </a:t>
            </a:r>
            <a:r>
              <a:rPr lang="en" sz="1700">
                <a:solidFill>
                  <a:schemeClr val="dk1"/>
                </a:solidFill>
              </a:rPr>
              <a:t>Visiting root node after visiting left and right sub-trees is called</a:t>
            </a:r>
            <a:endParaRPr sz="1700">
              <a:solidFill>
                <a:schemeClr val="dk1"/>
              </a:solidFill>
            </a:endParaRPr>
          </a:p>
          <a:p>
            <a:pPr indent="0" lvl="0" marL="0" rtl="0" algn="l">
              <a:lnSpc>
                <a:spcPct val="90000"/>
              </a:lnSpc>
              <a:spcBef>
                <a:spcPts val="1000"/>
              </a:spcBef>
              <a:spcAft>
                <a:spcPts val="0"/>
              </a:spcAft>
              <a:buSzPts val="1800"/>
              <a:buNone/>
            </a:pPr>
            <a:r>
              <a:rPr lang="en" sz="1700">
                <a:solidFill>
                  <a:schemeClr val="dk1"/>
                </a:solidFill>
              </a:rPr>
              <a:t> a) In-order Traversal            b) Pre-order Traversal </a:t>
            </a:r>
            <a:endParaRPr sz="1700">
              <a:solidFill>
                <a:schemeClr val="dk1"/>
              </a:solidFill>
            </a:endParaRPr>
          </a:p>
          <a:p>
            <a:pPr indent="0" lvl="0" marL="0" rtl="0" algn="l">
              <a:lnSpc>
                <a:spcPct val="90000"/>
              </a:lnSpc>
              <a:spcBef>
                <a:spcPts val="1000"/>
              </a:spcBef>
              <a:spcAft>
                <a:spcPts val="0"/>
              </a:spcAft>
              <a:buSzPts val="1800"/>
              <a:buNone/>
            </a:pPr>
            <a:r>
              <a:rPr lang="en" sz="1700">
                <a:solidFill>
                  <a:schemeClr val="dk1"/>
                </a:solidFill>
              </a:rPr>
              <a:t> c) Post-order Traversal        d) Level order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90000"/>
              </a:lnSpc>
              <a:spcBef>
                <a:spcPts val="1200"/>
              </a:spcBef>
              <a:spcAft>
                <a:spcPts val="0"/>
              </a:spcAft>
              <a:buSzPts val="1800"/>
              <a:buNone/>
            </a:pPr>
            <a:r>
              <a:rPr lang="en" sz="1700">
                <a:solidFill>
                  <a:schemeClr val="dk1"/>
                </a:solidFill>
              </a:rPr>
              <a:t>a) 𝚯(l</a:t>
            </a:r>
            <a:r>
              <a:rPr lang="en" sz="1500">
                <a:solidFill>
                  <a:schemeClr val="dk1"/>
                </a:solidFill>
              </a:rPr>
              <a:t>V</a:t>
            </a:r>
            <a:r>
              <a:rPr lang="en" sz="1700">
                <a:solidFill>
                  <a:schemeClr val="dk1"/>
                </a:solidFill>
              </a:rPr>
              <a:t>I+I</a:t>
            </a:r>
            <a:r>
              <a:rPr lang="en" sz="1500">
                <a:solidFill>
                  <a:schemeClr val="dk1"/>
                </a:solidFill>
              </a:rPr>
              <a:t>E</a:t>
            </a:r>
            <a:r>
              <a:rPr lang="en" sz="1700">
                <a:solidFill>
                  <a:schemeClr val="dk1"/>
                </a:solidFill>
              </a:rPr>
              <a:t>l) </a:t>
            </a:r>
            <a:endParaRPr>
              <a:solidFill>
                <a:schemeClr val="dk1"/>
              </a:solidFill>
            </a:endParaRPr>
          </a:p>
          <a:p>
            <a:pPr indent="0" lvl="0" marL="0" rtl="0" algn="l">
              <a:lnSpc>
                <a:spcPct val="90000"/>
              </a:lnSpc>
              <a:spcBef>
                <a:spcPts val="1000"/>
              </a:spcBef>
              <a:spcAft>
                <a:spcPts val="0"/>
              </a:spcAft>
              <a:buSzPts val="1800"/>
              <a:buNone/>
            </a:pPr>
            <a:r>
              <a:rPr lang="en" sz="1700">
                <a:solidFill>
                  <a:schemeClr val="dk1"/>
                </a:solidFill>
              </a:rPr>
              <a:t> </a:t>
            </a:r>
            <a:endParaRPr>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Explanation: Tree traversal methods determine the order in which nodes of a binary tree are visited.</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In Post-order Traversal, the order of visiting nodes is:</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Left Subtree</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Right Subtree</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Root Node</a:t>
            </a:r>
            <a:endParaRPr sz="1600">
              <a:solidFill>
                <a:schemeClr val="dk1"/>
              </a:solidFill>
            </a:endParaRPr>
          </a:p>
          <a:p>
            <a:pPr indent="0" lvl="0" marL="0" rtl="0" algn="l">
              <a:lnSpc>
                <a:spcPct val="115000"/>
              </a:lnSpc>
              <a:spcBef>
                <a:spcPts val="0"/>
              </a:spcBef>
              <a:spcAft>
                <a:spcPts val="0"/>
              </a:spcAft>
              <a:buSzPts val="18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idx="1" type="body"/>
          </p:nvPr>
        </p:nvSpPr>
        <p:spPr>
          <a:xfrm>
            <a:off x="430625"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dk1"/>
                </a:solidFill>
              </a:rPr>
              <a:t>Example:</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Consider the following binary tree:</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A</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B   C</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 \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D   E   F</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Post-order Traversal:</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Visit left subtree → D, E, B</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Visit right subtree → F, C</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Visit root node → A</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Post-order sequence: D, E, B, F, C, A</a:t>
            </a:r>
            <a:endParaRPr sz="1600">
              <a:solidFill>
                <a:schemeClr val="dk1"/>
              </a:solidFill>
            </a:endParaRPr>
          </a:p>
          <a:p>
            <a:pPr indent="0" lvl="0" marL="0" rtl="0" algn="l">
              <a:lnSpc>
                <a:spcPct val="115000"/>
              </a:lnSpc>
              <a:spcBef>
                <a:spcPts val="0"/>
              </a:spcBef>
              <a:spcAft>
                <a:spcPts val="0"/>
              </a:spcAft>
              <a:buSzPts val="18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idx="1" type="body"/>
          </p:nvPr>
        </p:nvSpPr>
        <p:spPr>
          <a:xfrm>
            <a:off x="430625"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chemeClr val="dk1"/>
                </a:solidFill>
              </a:rPr>
              <a:t>10. How is the 2nd element in an array accessed based on pointer notation?</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 a) *a+2                     b)  *(*a+2)              c) &amp;(a+2)              d) *(a+2)</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Answer:  d) *(a+2)</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rPr lang="en" sz="1600">
                <a:solidFill>
                  <a:schemeClr val="dk1"/>
                </a:solidFill>
              </a:rPr>
              <a:t>Explanation: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The name of an array (e.g., a) acts as a pointer to the first element of the array.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a is an array, a is equivalent to &amp;a[0]</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access the 2nd element of the array, you need to move the pointer to the 2nd position.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Since array indexing starts at 0, the 2nd element is at index 1.</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 pointer notation, this is written as *(a + 1).</a:t>
            </a:r>
            <a:endParaRPr sz="1600">
              <a:solidFill>
                <a:schemeClr val="dk1"/>
              </a:solidFill>
            </a:endParaRPr>
          </a:p>
          <a:p>
            <a:pPr indent="0" lvl="0" marL="45720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20"/>
              <a:t>OPERATING SYSTEM</a:t>
            </a:r>
            <a:endParaRPr sz="2720"/>
          </a:p>
        </p:txBody>
      </p:sp>
      <p:sp>
        <p:nvSpPr>
          <p:cNvPr id="123" name="Google Shape;123;p26"/>
          <p:cNvSpPr txBox="1"/>
          <p:nvPr>
            <p:ph idx="1" type="body"/>
          </p:nvPr>
        </p:nvSpPr>
        <p:spPr>
          <a:xfrm>
            <a:off x="311700" y="1183750"/>
            <a:ext cx="8520600" cy="3959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800"/>
              <a:buNone/>
            </a:pPr>
            <a:r>
              <a:rPr lang="en">
                <a:solidFill>
                  <a:schemeClr val="dk1"/>
                </a:solidFill>
              </a:rPr>
              <a:t>11.Which of the following is NOT a primary function of an operating system? </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a) Memory management      b) Device management      c) File management</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 </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rPr lang="en">
                <a:solidFill>
                  <a:schemeClr val="dk1"/>
                </a:solidFill>
              </a:rPr>
              <a:t>d) Database management</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Answer:</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	</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d) Database management</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t/>
            </a:r>
            <a:endParaRPr>
              <a:solidFill>
                <a:schemeClr val="dk1"/>
              </a:solidFill>
            </a:endParaRPr>
          </a:p>
          <a:p>
            <a:pPr indent="0" lvl="0" marL="0" rtl="0" algn="l">
              <a:lnSpc>
                <a:spcPct val="80000"/>
              </a:lnSpc>
              <a:spcBef>
                <a:spcPts val="0"/>
              </a:spcBef>
              <a:spcAft>
                <a:spcPts val="0"/>
              </a:spcAft>
              <a:buClr>
                <a:schemeClr val="dk1"/>
              </a:buClr>
              <a:buSzPts val="440"/>
              <a:buFont typeface="Arial"/>
              <a:buNone/>
            </a:pPr>
            <a:r>
              <a:rPr lang="en">
                <a:solidFill>
                  <a:schemeClr val="dk1"/>
                </a:solidFill>
              </a:rPr>
              <a:t>Database Management is not a core function of an OS. Instead, it is handled by Database Management Systems (DBMS) like MySQL, and Oracle.</a:t>
            </a:r>
            <a:endParaRPr>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311700" y="307475"/>
            <a:ext cx="8520600" cy="426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12.The Banker's algorithm grants resource requests if: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The requested are immediately available.  								b) The requested resources do not exceed the maximum claim of the process.    c) The requested resources do not exceed the total resources available in the system.                															 d) All of the above.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d) All of the above.</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a:solidFill>
                  <a:schemeClr val="dk1"/>
                </a:solidFill>
              </a:rPr>
              <a:t>The Banker’s Algorithm is a deadlock avoidance algorithm that grants resource requests only if the system remains in a safe state after allocation</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311700" y="198025"/>
            <a:ext cx="8520600" cy="437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13.The Banker's algorithm is applicable to which type of resource allocation problem?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Preemptive resource allocation.     b) Non-preemptive resource allocation.             c) Dynamic resource allocation.         d) Distributed resource allocation.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b) Non-preemptive resource allocation. </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Banker’s Algorithm does not forcibly reclaim resources. Instead, it decides whether to grant a request based on the system's current and future safe state.</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 type="body"/>
          </p:nvPr>
        </p:nvSpPr>
        <p:spPr>
          <a:xfrm>
            <a:off x="311700" y="182400"/>
            <a:ext cx="8520600" cy="438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14.The Dining Philosophers problem can lead to a deadlock if:					 a) All the philosophers pick  up their left chopstick first.						b) All the philosophers pick  up their right chopstick first.						 c) All the philosophers try to pick up both chopstick  simultaneously.				 d) All the philosophers are hungry at the  same time.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c) All the philosophers try to pick up both chopstick  simultaneously.</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80000"/>
              </a:lnSpc>
              <a:spcBef>
                <a:spcPts val="0"/>
              </a:spcBef>
              <a:spcAft>
                <a:spcPts val="0"/>
              </a:spcAft>
              <a:buSzPts val="1800"/>
              <a:buNone/>
            </a:pPr>
            <a:r>
              <a:rPr lang="en">
                <a:solidFill>
                  <a:schemeClr val="dk1"/>
                </a:solidFill>
              </a:rPr>
              <a:t>No philosopher releases a chopstick because they are all waiting for the second one, leading to circular wait and deadlock.</a:t>
            </a:r>
            <a:endParaRPr>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311700" y="213650"/>
            <a:ext cx="8520600" cy="435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15. In the Dining philosophers problem, the maximum number of philosophers who can eat simultaneously without deadlock is: </a:t>
            </a:r>
            <a:endParaRPr>
              <a:solidFill>
                <a:schemeClr val="dk1"/>
              </a:solidFill>
            </a:endParaRPr>
          </a:p>
          <a:p>
            <a:pPr indent="-342900" lvl="0" marL="457200" rtl="0" algn="l">
              <a:lnSpc>
                <a:spcPct val="115000"/>
              </a:lnSpc>
              <a:spcBef>
                <a:spcPts val="1200"/>
              </a:spcBef>
              <a:spcAft>
                <a:spcPts val="0"/>
              </a:spcAft>
              <a:buClr>
                <a:schemeClr val="dk1"/>
              </a:buClr>
              <a:buSzPts val="1800"/>
              <a:buAutoNum type="alphaLcParenR"/>
            </a:pPr>
            <a:r>
              <a:rPr lang="en">
                <a:solidFill>
                  <a:schemeClr val="dk1"/>
                </a:solidFill>
              </a:rPr>
              <a:t>1        b)   2          c)3        d) N-1, where N is the total number of philosophers.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d) N-1, where N is the total number of philosophers.</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1200"/>
              </a:spcAft>
              <a:buSzPts val="1800"/>
              <a:buNone/>
            </a:pPr>
            <a:r>
              <a:rPr lang="en">
                <a:solidFill>
                  <a:schemeClr val="dk1"/>
                </a:solidFill>
              </a:rPr>
              <a:t>If only N−1N - 1N−1 philosophers pick up forks, at least one fork remains free, allowing at least one philosopher to complete eating and release their forks.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183200"/>
            <a:ext cx="8520600" cy="456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16. Which memory management technique allows for efficient utilization of memory by allocating memory in variable-sized blocks?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a) Paging        b) Segmentation         c) Swapping         d) Fragmentation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b) Segmentation    </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Segmentation is a memory management technique that divides the process memory into variable-sized blocks (segments).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87825" y="434800"/>
            <a:ext cx="8520600" cy="410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solidFill>
                  <a:schemeClr val="dk1"/>
                </a:solidFill>
                <a:highlight>
                  <a:schemeClr val="lt1"/>
                </a:highlight>
              </a:rPr>
              <a:t>2. When a pop() operation is called on an empty queue, what is the condition called?</a:t>
            </a:r>
            <a:endParaRPr sz="1829">
              <a:solidFill>
                <a:schemeClr val="dk1"/>
              </a:solidFill>
              <a:highlight>
                <a:schemeClr val="lt1"/>
              </a:highlight>
            </a:endParaRPr>
          </a:p>
          <a:p>
            <a:pPr indent="0" lvl="0" marL="0" rtl="0" algn="l">
              <a:lnSpc>
                <a:spcPct val="95000"/>
              </a:lnSpc>
              <a:spcBef>
                <a:spcPts val="1200"/>
              </a:spcBef>
              <a:spcAft>
                <a:spcPts val="0"/>
              </a:spcAft>
              <a:buSzPts val="935"/>
              <a:buNone/>
            </a:pPr>
            <a:r>
              <a:rPr lang="en" sz="1829">
                <a:solidFill>
                  <a:schemeClr val="dk1"/>
                </a:solidFill>
                <a:highlight>
                  <a:schemeClr val="lt1"/>
                </a:highlight>
              </a:rPr>
              <a:t>a) Overflow     b) Underflow     c) Syntax Error       d) Garbage Value</a:t>
            </a:r>
            <a:endParaRPr sz="1829">
              <a:solidFill>
                <a:schemeClr val="dk1"/>
              </a:solidFill>
              <a:highlight>
                <a:schemeClr val="lt1"/>
              </a:highlight>
            </a:endParaRPr>
          </a:p>
          <a:p>
            <a:pPr indent="0" lvl="0" marL="0" rtl="0" algn="l">
              <a:lnSpc>
                <a:spcPct val="95000"/>
              </a:lnSpc>
              <a:spcBef>
                <a:spcPts val="1200"/>
              </a:spcBef>
              <a:spcAft>
                <a:spcPts val="0"/>
              </a:spcAft>
              <a:buSzPts val="935"/>
              <a:buNone/>
            </a:pPr>
            <a:r>
              <a:rPr lang="en" sz="1829">
                <a:solidFill>
                  <a:schemeClr val="dk1"/>
                </a:solidFill>
                <a:highlight>
                  <a:schemeClr val="lt1"/>
                </a:highlight>
              </a:rPr>
              <a:t>Answer:</a:t>
            </a:r>
            <a:endParaRPr sz="1829">
              <a:solidFill>
                <a:schemeClr val="dk1"/>
              </a:solidFill>
              <a:highlight>
                <a:schemeClr val="lt1"/>
              </a:highlight>
            </a:endParaRPr>
          </a:p>
          <a:p>
            <a:pPr indent="0" lvl="0" marL="0" rtl="0" algn="l">
              <a:lnSpc>
                <a:spcPct val="95000"/>
              </a:lnSpc>
              <a:spcBef>
                <a:spcPts val="1200"/>
              </a:spcBef>
              <a:spcAft>
                <a:spcPts val="0"/>
              </a:spcAft>
              <a:buSzPts val="935"/>
              <a:buNone/>
            </a:pPr>
            <a:r>
              <a:rPr lang="en" sz="1829">
                <a:solidFill>
                  <a:schemeClr val="dk1"/>
                </a:solidFill>
                <a:highlight>
                  <a:schemeClr val="lt1"/>
                </a:highlight>
              </a:rPr>
              <a:t>b) Underflow</a:t>
            </a:r>
            <a:endParaRPr sz="1829">
              <a:solidFill>
                <a:schemeClr val="dk1"/>
              </a:solidFill>
              <a:highlight>
                <a:schemeClr val="lt1"/>
              </a:highlight>
            </a:endParaRPr>
          </a:p>
          <a:p>
            <a:pPr indent="0" lvl="0" marL="0" rtl="0" algn="l">
              <a:lnSpc>
                <a:spcPct val="95000"/>
              </a:lnSpc>
              <a:spcBef>
                <a:spcPts val="1200"/>
              </a:spcBef>
              <a:spcAft>
                <a:spcPts val="0"/>
              </a:spcAft>
              <a:buSzPts val="935"/>
              <a:buNone/>
            </a:pPr>
            <a:r>
              <a:rPr lang="en" sz="1829">
                <a:solidFill>
                  <a:schemeClr val="dk1"/>
                </a:solidFill>
                <a:highlight>
                  <a:schemeClr val="lt1"/>
                </a:highlight>
              </a:rPr>
              <a:t>Explanation:</a:t>
            </a:r>
            <a:endParaRPr sz="1829">
              <a:solidFill>
                <a:schemeClr val="dk1"/>
              </a:solidFill>
              <a:highlight>
                <a:schemeClr val="lt1"/>
              </a:highlight>
            </a:endParaRPr>
          </a:p>
          <a:p>
            <a:pPr indent="0" lvl="0" marL="0" rtl="0" algn="l">
              <a:lnSpc>
                <a:spcPct val="95000"/>
              </a:lnSpc>
              <a:spcBef>
                <a:spcPts val="1200"/>
              </a:spcBef>
              <a:spcAft>
                <a:spcPts val="0"/>
              </a:spcAft>
              <a:buClr>
                <a:schemeClr val="dk1"/>
              </a:buClr>
              <a:buSzPts val="935"/>
              <a:buFont typeface="Arial"/>
              <a:buNone/>
            </a:pPr>
            <a:r>
              <a:rPr lang="en" sz="1829">
                <a:solidFill>
                  <a:schemeClr val="dk1"/>
                </a:solidFill>
                <a:highlight>
                  <a:schemeClr val="lt1"/>
                </a:highlight>
              </a:rPr>
              <a:t>A queue follows the First In First Out (FIFO) principle. When a pop() (or dequeue) operation is performed on an empty queue, there are no elements to remove. This situation is known as underflow because it occurs when attempting to remove an element from an empty data structure.</a:t>
            </a:r>
            <a:endParaRPr sz="1829">
              <a:solidFill>
                <a:schemeClr val="dk1"/>
              </a:solidFill>
              <a:highlight>
                <a:schemeClr val="lt1"/>
              </a:highlight>
            </a:endParaRPr>
          </a:p>
          <a:p>
            <a:pPr indent="0" lvl="0" marL="0" rtl="0" algn="l">
              <a:lnSpc>
                <a:spcPct val="95000"/>
              </a:lnSpc>
              <a:spcBef>
                <a:spcPts val="1200"/>
              </a:spcBef>
              <a:spcAft>
                <a:spcPts val="1200"/>
              </a:spcAft>
              <a:buSzPts val="935"/>
              <a:buNone/>
            </a:pPr>
            <a:r>
              <a:t/>
            </a:r>
            <a:endParaRPr sz="1829">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213650"/>
            <a:ext cx="8520600" cy="49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17. A deadlock in an operating system occurs when: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A process unable to access a required resource indefinitely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b)A process gets stuck in an infinite loop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 A process exceeds its  allocated memory limit.</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 A process encounters an error during execution.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A process unable to access a required resource indefinitely </a:t>
            </a:r>
            <a:endParaRPr>
              <a:solidFill>
                <a:schemeClr val="dk1"/>
              </a:solidFill>
            </a:endParaRPr>
          </a:p>
          <a:p>
            <a:pPr indent="0" lvl="0" marL="0" rtl="0" algn="l">
              <a:lnSpc>
                <a:spcPct val="80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happens when multiple processes hold resources and wait for each other to release them, leading to a circular wait condition where no process can proceed.</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idx="1" type="body"/>
          </p:nvPr>
        </p:nvSpPr>
        <p:spPr>
          <a:xfrm>
            <a:off x="311700" y="88600"/>
            <a:ext cx="8520600" cy="490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solidFill>
                  <a:schemeClr val="dk1"/>
                </a:solidFill>
              </a:rPr>
              <a:t>18.Consider a system with four processes:P1, P2, P3, and P4. The arrival times and burst times for each process are given in the table below: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Process               ArrivalTime           Burst Time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P1					0				4</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P2					2				6</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P3					4				8</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P4					6				2</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Assuming the scheduling algorithm is First-Come, First-served (FCFS), what is the average waiting time for these processes?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6.5          b) 8.25        c) 9.75         d) 5</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d) 5</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idx="1" type="body"/>
          </p:nvPr>
        </p:nvSpPr>
        <p:spPr>
          <a:xfrm>
            <a:off x="0" y="166750"/>
            <a:ext cx="9072900" cy="4402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80000"/>
              </a:lnSpc>
              <a:spcBef>
                <a:spcPts val="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400"/>
              </a:spcBef>
              <a:spcAft>
                <a:spcPts val="0"/>
              </a:spcAft>
              <a:buSzPts val="1800"/>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a:solidFill>
                  <a:schemeClr val="dk1"/>
                </a:solidFill>
              </a:rPr>
              <a:t>Calculate Waiting Time (WT)</a:t>
            </a:r>
            <a:endParaRPr>
              <a:solidFill>
                <a:schemeClr val="dk1"/>
              </a:solidFill>
            </a:endParaRPr>
          </a:p>
          <a:p>
            <a:pPr indent="0" lvl="0" marL="0" rtl="0" algn="l">
              <a:lnSpc>
                <a:spcPct val="100000"/>
              </a:lnSpc>
              <a:spcBef>
                <a:spcPts val="400"/>
              </a:spcBef>
              <a:spcAft>
                <a:spcPts val="0"/>
              </a:spcAft>
              <a:buSzPts val="1800"/>
              <a:buNone/>
            </a:pPr>
            <a:r>
              <a:rPr lang="en">
                <a:solidFill>
                  <a:schemeClr val="dk1"/>
                </a:solidFill>
              </a:rPr>
              <a:t>TAT=CT-AT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WT=TAT−BurstTime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80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Average WT=(0+2+6+12)/4 ​=20/4= 5</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graphicFrame>
        <p:nvGraphicFramePr>
          <p:cNvPr id="164" name="Google Shape;164;p34"/>
          <p:cNvGraphicFramePr/>
          <p:nvPr/>
        </p:nvGraphicFramePr>
        <p:xfrm>
          <a:off x="3116938" y="572575"/>
          <a:ext cx="3000000" cy="3000000"/>
        </p:xfrm>
        <a:graphic>
          <a:graphicData uri="http://schemas.openxmlformats.org/drawingml/2006/table">
            <a:tbl>
              <a:tblPr>
                <a:noFill/>
                <a:tableStyleId>{40A42D91-2A3A-4E21-AEEA-A13E1523B0CC}</a:tableStyleId>
              </a:tblPr>
              <a:tblGrid>
                <a:gridCol w="789200"/>
                <a:gridCol w="856625"/>
                <a:gridCol w="896675"/>
                <a:gridCol w="1929550"/>
                <a:gridCol w="1555000"/>
              </a:tblGrid>
              <a:tr h="31305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dk1"/>
                          </a:solidFill>
                        </a:rPr>
                        <a:t>Process</a:t>
                      </a:r>
                      <a:endParaRPr sz="18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1"/>
                          </a:solidFill>
                        </a:rPr>
                        <a:t>Arrival Time</a:t>
                      </a:r>
                      <a:endParaRPr sz="18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1"/>
                          </a:solidFill>
                        </a:rPr>
                        <a:t>Burst Time</a:t>
                      </a:r>
                      <a:endParaRPr sz="18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1"/>
                          </a:solidFill>
                        </a:rPr>
                        <a:t>Turnaround Time (TAT)</a:t>
                      </a:r>
                      <a:endParaRPr sz="1800" u="none" cap="none" strike="noStrike">
                        <a:solidFill>
                          <a:schemeClr val="dk1"/>
                        </a:solidFill>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chemeClr val="dk1"/>
                          </a:solidFill>
                        </a:rPr>
                        <a:t>Waiting Time (WT)</a:t>
                      </a:r>
                      <a:endParaRPr sz="1800" u="none" cap="none" strike="noStrike">
                        <a:solidFill>
                          <a:schemeClr val="dk1"/>
                        </a:solidFill>
                      </a:endParaRPr>
                    </a:p>
                  </a:txBody>
                  <a:tcPr marT="91425" marB="91425" marR="91425" marL="91425"/>
                </a:tc>
              </a:tr>
              <a:tr h="52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P1</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4 - 4 = 0</a:t>
                      </a:r>
                      <a:endParaRPr sz="1800" u="none" cap="none" strike="noStrike">
                        <a:solidFill>
                          <a:schemeClr val="dk1"/>
                        </a:solidFill>
                      </a:endParaRPr>
                    </a:p>
                  </a:txBody>
                  <a:tcPr marT="91425" marB="91425" marR="91425" marL="91425"/>
                </a:tc>
              </a:tr>
              <a:tr h="52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P2</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2</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6</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8 - 6 = 2</a:t>
                      </a:r>
                      <a:endParaRPr sz="1800" u="none" cap="none" strike="noStrike">
                        <a:solidFill>
                          <a:schemeClr val="dk1"/>
                        </a:solidFill>
                      </a:endParaRPr>
                    </a:p>
                  </a:txBody>
                  <a:tcPr marT="91425" marB="91425" marR="91425" marL="91425"/>
                </a:tc>
              </a:tr>
              <a:tr h="52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P3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14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14 - 8 = 6</a:t>
                      </a:r>
                      <a:endParaRPr sz="1800" u="none" cap="none" strike="noStrike">
                        <a:solidFill>
                          <a:schemeClr val="dk1"/>
                        </a:solidFill>
                      </a:endParaRPr>
                    </a:p>
                  </a:txBody>
                  <a:tcPr marT="91425" marB="91425" marR="91425" marL="91425"/>
                </a:tc>
              </a:tr>
              <a:tr h="5225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P4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6</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2</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            14</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dk1"/>
                          </a:solidFill>
                        </a:rPr>
                        <a:t>14 - 2 = 12</a:t>
                      </a:r>
                      <a:endParaRPr sz="1800" u="none" cap="none" strike="noStrike">
                        <a:solidFill>
                          <a:schemeClr val="dk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idx="1" type="body"/>
          </p:nvPr>
        </p:nvSpPr>
        <p:spPr>
          <a:xfrm>
            <a:off x="0" y="151125"/>
            <a:ext cx="8832300" cy="49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19. Consider a system with three resource types (A, B, and C) and four processes (p1, p2,p3, and p4). The maximum resource allocation needs for each process are as follows: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Process 		Max Allocation (A, B, C)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P1				3,1,2</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P2				2,2,3</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P3				1,3,1</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P4				4,2,1</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The current resource allocation and the maximum available resources in the system are as follows:</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idx="1" type="body"/>
          </p:nvPr>
        </p:nvSpPr>
        <p:spPr>
          <a:xfrm>
            <a:off x="311700" y="182400"/>
            <a:ext cx="8520600" cy="4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Process    	    Allocation (A, B, C)              Available(A,B,C)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P1 					1,1,0					2,1,1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P2 					1,0,2</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P3					1,2,1</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P4					0,1,1</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Using the Banker's algorithm, is the system in a safe safe?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Yes          b) No           c) Cannot Determine             d) None of these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Yes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idx="1" type="body"/>
          </p:nvPr>
        </p:nvSpPr>
        <p:spPr>
          <a:xfrm>
            <a:off x="0" y="287250"/>
            <a:ext cx="8832300" cy="45690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800"/>
              <a:buNone/>
            </a:pPr>
            <a:r>
              <a:rPr lang="en">
                <a:solidFill>
                  <a:schemeClr val="dk1"/>
                </a:solidFill>
              </a:rPr>
              <a:t>Explanation:</a:t>
            </a:r>
            <a:endParaRPr>
              <a:solidFill>
                <a:schemeClr val="dk1"/>
              </a:solidFill>
            </a:endParaRPr>
          </a:p>
          <a:p>
            <a:pPr indent="0" lvl="0" marL="0" rtl="0" algn="l">
              <a:lnSpc>
                <a:spcPct val="80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Process    Allocation (A, B, C)   Available(A,B,C)   Max Allocation   Need Matrix</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P1			1,1,0				2,1,1			3,1,2		2,0,2</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P2			1,0,2								2,2,3		1,2,1</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P3			1,2,1								1,3,1		0,1,0</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P4			0,1,1								4,2,1		4,1,0</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 Safe Sequence:   &lt;P1,P2,P3,P4&gt;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1" type="body"/>
          </p:nvPr>
        </p:nvSpPr>
        <p:spPr>
          <a:xfrm>
            <a:off x="311700" y="290100"/>
            <a:ext cx="8520600" cy="41853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lang="en" sz="1625">
                <a:solidFill>
                  <a:schemeClr val="dk1"/>
                </a:solidFill>
              </a:rPr>
              <a:t>20. Consider a system with five processes: P1, P2, P3, P4,and P5. The burst times for each process are given in the table below:</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Process 		Burst Time</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   P1			      8</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   P2			      4</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   P3			      9</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   P4			      5</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   P5			       2</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Assuming the scheduling algorithm is Round Robin with a time quantum of 3, what is the turnaround time for process p3?</a:t>
            </a:r>
            <a:endParaRPr sz="1625">
              <a:solidFill>
                <a:schemeClr val="dk1"/>
              </a:solidFill>
            </a:endParaRPr>
          </a:p>
          <a:p>
            <a:pPr indent="0" lvl="0" marL="0" rtl="0" algn="l">
              <a:lnSpc>
                <a:spcPct val="105000"/>
              </a:lnSpc>
              <a:spcBef>
                <a:spcPts val="1200"/>
              </a:spcBef>
              <a:spcAft>
                <a:spcPts val="0"/>
              </a:spcAft>
              <a:buClr>
                <a:schemeClr val="dk1"/>
              </a:buClr>
              <a:buSzPts val="688"/>
              <a:buFont typeface="Arial"/>
              <a:buNone/>
            </a:pPr>
            <a:r>
              <a:rPr lang="en" sz="1625">
                <a:solidFill>
                  <a:schemeClr val="dk1"/>
                </a:solidFill>
              </a:rPr>
              <a:t>a) 10		 b) 11 	c) 12 		d)13</a:t>
            </a:r>
            <a:endParaRPr sz="1625">
              <a:solidFill>
                <a:schemeClr val="dk1"/>
              </a:solidFill>
            </a:endParaRPr>
          </a:p>
          <a:p>
            <a:pPr indent="0" lvl="0" marL="0" rtl="0" algn="l">
              <a:lnSpc>
                <a:spcPct val="105000"/>
              </a:lnSpc>
              <a:spcBef>
                <a:spcPts val="1200"/>
              </a:spcBef>
              <a:spcAft>
                <a:spcPts val="1200"/>
              </a:spcAft>
              <a:buSzPts val="688"/>
              <a:buNone/>
            </a:pPr>
            <a:r>
              <a:t/>
            </a:r>
            <a:endParaRPr sz="112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idx="1" type="body"/>
          </p:nvPr>
        </p:nvSpPr>
        <p:spPr>
          <a:xfrm>
            <a:off x="311700" y="52682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a:solidFill>
                  <a:schemeClr val="dk1"/>
                </a:solidFill>
              </a:rPr>
              <a:t>Gantt chart</a:t>
            </a:r>
            <a:endParaRPr b="1">
              <a:solidFill>
                <a:schemeClr val="dk1"/>
              </a:solidFill>
            </a:endParaRPr>
          </a:p>
          <a:p>
            <a:pPr indent="0" lvl="0" marL="0" rtl="0" algn="l">
              <a:lnSpc>
                <a:spcPct val="115000"/>
              </a:lnSpc>
              <a:spcBef>
                <a:spcPts val="1200"/>
              </a:spcBef>
              <a:spcAft>
                <a:spcPts val="0"/>
              </a:spcAft>
              <a:buSzPts val="1800"/>
              <a:buNone/>
            </a:pPr>
            <a:r>
              <a:rPr lang="en"/>
              <a:t>	   </a:t>
            </a:r>
            <a:endParaRPr/>
          </a:p>
          <a:p>
            <a:pPr indent="457200" lvl="0" marL="0" rtl="0" algn="l">
              <a:lnSpc>
                <a:spcPct val="115000"/>
              </a:lnSpc>
              <a:spcBef>
                <a:spcPts val="1200"/>
              </a:spcBef>
              <a:spcAft>
                <a:spcPts val="0"/>
              </a:spcAft>
              <a:buSzPts val="1800"/>
              <a:buNone/>
            </a:pPr>
            <a:r>
              <a:t/>
            </a:r>
            <a:endParaRPr/>
          </a:p>
          <a:p>
            <a:pPr indent="457200" lvl="0" marL="0" rtl="0" algn="l">
              <a:lnSpc>
                <a:spcPct val="115000"/>
              </a:lnSpc>
              <a:spcBef>
                <a:spcPts val="1200"/>
              </a:spcBef>
              <a:spcAft>
                <a:spcPts val="0"/>
              </a:spcAft>
              <a:buSzPts val="1800"/>
              <a:buNone/>
            </a:pPr>
            <a:r>
              <a:t/>
            </a:r>
            <a:endParaRPr/>
          </a:p>
          <a:p>
            <a:pPr indent="45720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solidFill>
                  <a:schemeClr val="dk1"/>
                </a:solidFill>
              </a:rPr>
              <a:t>Turnaround time=Completion time-arrival time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=28-0</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			     =28</a:t>
            </a:r>
            <a:endParaRPr>
              <a:solidFill>
                <a:schemeClr val="dk1"/>
              </a:solidFill>
            </a:endParaRPr>
          </a:p>
        </p:txBody>
      </p:sp>
      <p:graphicFrame>
        <p:nvGraphicFramePr>
          <p:cNvPr id="190" name="Google Shape;190;p39"/>
          <p:cNvGraphicFramePr/>
          <p:nvPr/>
        </p:nvGraphicFramePr>
        <p:xfrm>
          <a:off x="863275" y="1288650"/>
          <a:ext cx="3000000" cy="3000000"/>
        </p:xfrm>
        <a:graphic>
          <a:graphicData uri="http://schemas.openxmlformats.org/drawingml/2006/table">
            <a:tbl>
              <a:tblPr>
                <a:noFill/>
                <a:tableStyleId>{051FA789-83AC-47BB-9600-AA264403173D}</a:tableStyleId>
              </a:tblPr>
              <a:tblGrid>
                <a:gridCol w="603250"/>
                <a:gridCol w="603250"/>
                <a:gridCol w="603250"/>
                <a:gridCol w="603250"/>
                <a:gridCol w="603250"/>
                <a:gridCol w="603250"/>
                <a:gridCol w="603250"/>
                <a:gridCol w="603250"/>
                <a:gridCol w="603250"/>
                <a:gridCol w="603250"/>
                <a:gridCol w="603250"/>
                <a:gridCol w="603250"/>
              </a:tblGrid>
              <a:tr h="522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22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28</a:t>
                      </a:r>
                      <a:endParaRPr sz="1400" u="none" cap="none" strike="noStrike"/>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8200" y="86175"/>
            <a:ext cx="8520600" cy="885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2542"/>
              <a:buNone/>
            </a:pPr>
            <a:r>
              <a:rPr b="1" lang="en" sz="3042"/>
              <a:t>COA</a:t>
            </a:r>
            <a:endParaRPr b="1" sz="3042"/>
          </a:p>
          <a:p>
            <a:pPr indent="0" lvl="0" marL="0" rtl="0" algn="l">
              <a:lnSpc>
                <a:spcPct val="100000"/>
              </a:lnSpc>
              <a:spcBef>
                <a:spcPts val="0"/>
              </a:spcBef>
              <a:spcAft>
                <a:spcPts val="0"/>
              </a:spcAft>
              <a:buSzPct val="54395"/>
              <a:buNone/>
            </a:pPr>
            <a:r>
              <a:rPr lang="en" sz="1820"/>
              <a:t>21. </a:t>
            </a:r>
            <a:r>
              <a:rPr lang="en" sz="2042"/>
              <a:t>A processor has an instruction cache with a hit rate of 90% and an access time of 1 ns. lf the cache miss penalty  is 20 ns, what is the average memory access time?</a:t>
            </a:r>
            <a:endParaRPr sz="2042"/>
          </a:p>
          <a:p>
            <a:pPr indent="0" lvl="0" marL="0" rtl="0" algn="l">
              <a:lnSpc>
                <a:spcPct val="100000"/>
              </a:lnSpc>
              <a:spcBef>
                <a:spcPts val="0"/>
              </a:spcBef>
              <a:spcAft>
                <a:spcPts val="0"/>
              </a:spcAft>
              <a:buSzPct val="48476"/>
              <a:buNone/>
            </a:pPr>
            <a:r>
              <a:rPr lang="en" sz="2042"/>
              <a:t> a) 1.1 ns 	b) 2ns 	c) 2.2 ns		d) 3ns</a:t>
            </a:r>
            <a:endParaRPr sz="2042"/>
          </a:p>
        </p:txBody>
      </p:sp>
      <p:sp>
        <p:nvSpPr>
          <p:cNvPr id="196" name="Google Shape;196;p40"/>
          <p:cNvSpPr txBox="1"/>
          <p:nvPr>
            <p:ph idx="1" type="body"/>
          </p:nvPr>
        </p:nvSpPr>
        <p:spPr>
          <a:xfrm>
            <a:off x="213825" y="1727100"/>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d). 3ns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Average Memory Access Time = Hit ratio * Cache Memory Access Time +(1- Hit ratio)* Main Memory Access Time.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(miss Penalty: Time to bring main memory block to cache memory when cache miss occurs)</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	Average Memory Access Time= 0.9 * 1ns + 0.1 * 20ns = 0.9ns + 2ns=2.9ns.</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311700" y="184025"/>
            <a:ext cx="8520600" cy="9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820"/>
              <a:t>22. A computer system uses a direct-mapped cache with a cache size of 8 KB and a block size of 32 bytes.How many bits are needed for the cache index?</a:t>
            </a:r>
            <a:endParaRPr sz="1820"/>
          </a:p>
          <a:p>
            <a:pPr indent="0" lvl="0" marL="0" rtl="0" algn="l">
              <a:lnSpc>
                <a:spcPct val="100000"/>
              </a:lnSpc>
              <a:spcBef>
                <a:spcPts val="0"/>
              </a:spcBef>
              <a:spcAft>
                <a:spcPts val="0"/>
              </a:spcAft>
              <a:buClr>
                <a:schemeClr val="dk1"/>
              </a:buClr>
              <a:buSzPts val="990"/>
              <a:buFont typeface="Arial"/>
              <a:buNone/>
            </a:pPr>
            <a:r>
              <a:rPr lang="en" sz="1820"/>
              <a:t> a) 5 bits	 	b) 7 bits 		c) 9 bits 		d) 11bits</a:t>
            </a:r>
            <a:endParaRPr sz="1820"/>
          </a:p>
          <a:p>
            <a:pPr indent="0" lvl="0" marL="0" rtl="0" algn="l">
              <a:lnSpc>
                <a:spcPct val="100000"/>
              </a:lnSpc>
              <a:spcBef>
                <a:spcPts val="0"/>
              </a:spcBef>
              <a:spcAft>
                <a:spcPts val="0"/>
              </a:spcAft>
              <a:buSzPts val="990"/>
              <a:buNone/>
            </a:pPr>
            <a:r>
              <a:t/>
            </a:r>
            <a:endParaRPr sz="1820"/>
          </a:p>
        </p:txBody>
      </p:sp>
      <p:sp>
        <p:nvSpPr>
          <p:cNvPr id="202" name="Google Shape;202;p41"/>
          <p:cNvSpPr txBox="1"/>
          <p:nvPr>
            <p:ph idx="1" type="body"/>
          </p:nvPr>
        </p:nvSpPr>
        <p:spPr>
          <a:xfrm>
            <a:off x="311700" y="15548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b) 7  bits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	The cache index represents the number of bits required to index the cache blocks.Since the cache size is 8 KB (2^ 13 bytes) and the block size is 32 bytes (2^5), the number of cache block is 2^13/2^5=2^8=256.Therefore, the cache index requires 8 bits. However, in a direct- mapped cache.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413025"/>
            <a:ext cx="8520600" cy="3854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850">
                <a:solidFill>
                  <a:schemeClr val="dk1"/>
                </a:solidFill>
              </a:rPr>
              <a:t>3. Given a binary tree with the following elements: 50,25,75,10,30, 60, 90. Which traversal technique will produce the following sequence? 10, 30,25,60, 90, 75,50.</a:t>
            </a:r>
            <a:endParaRPr sz="1850">
              <a:solidFill>
                <a:schemeClr val="dk1"/>
              </a:solidFill>
            </a:endParaRPr>
          </a:p>
          <a:p>
            <a:pPr indent="0" lvl="0" marL="0" rtl="0" algn="l">
              <a:lnSpc>
                <a:spcPct val="95000"/>
              </a:lnSpc>
              <a:spcBef>
                <a:spcPts val="1200"/>
              </a:spcBef>
              <a:spcAft>
                <a:spcPts val="0"/>
              </a:spcAft>
              <a:buSzPts val="275"/>
              <a:buNone/>
            </a:pPr>
            <a:r>
              <a:rPr lang="en" sz="1850">
                <a:solidFill>
                  <a:schemeClr val="dk1"/>
                </a:solidFill>
              </a:rPr>
              <a:t>a)  Pre-order     b) ln-order      c) Post-order       d) Level order</a:t>
            </a:r>
            <a:endParaRPr sz="1850">
              <a:solidFill>
                <a:schemeClr val="dk1"/>
              </a:solidFill>
            </a:endParaRPr>
          </a:p>
          <a:p>
            <a:pPr indent="0" lvl="0" marL="0" rtl="0" algn="l">
              <a:lnSpc>
                <a:spcPct val="95000"/>
              </a:lnSpc>
              <a:spcBef>
                <a:spcPts val="1200"/>
              </a:spcBef>
              <a:spcAft>
                <a:spcPts val="0"/>
              </a:spcAft>
              <a:buSzPts val="275"/>
              <a:buNone/>
            </a:pPr>
            <a:r>
              <a:rPr lang="en" sz="1850">
                <a:solidFill>
                  <a:schemeClr val="dk1"/>
                </a:solidFill>
              </a:rPr>
              <a:t>Answer:</a:t>
            </a:r>
            <a:endParaRPr>
              <a:solidFill>
                <a:schemeClr val="dk1"/>
              </a:solidFill>
            </a:endParaRPr>
          </a:p>
          <a:p>
            <a:pPr indent="0" lvl="0" marL="0" rtl="0" algn="l">
              <a:lnSpc>
                <a:spcPct val="95000"/>
              </a:lnSpc>
              <a:spcBef>
                <a:spcPts val="1200"/>
              </a:spcBef>
              <a:spcAft>
                <a:spcPts val="0"/>
              </a:spcAft>
              <a:buSzPts val="275"/>
              <a:buNone/>
            </a:pPr>
            <a:r>
              <a:rPr lang="en" sz="1850">
                <a:solidFill>
                  <a:schemeClr val="dk1"/>
                </a:solidFill>
              </a:rPr>
              <a:t>c) Post-order</a:t>
            </a:r>
            <a:endParaRPr sz="1850">
              <a:solidFill>
                <a:schemeClr val="dk1"/>
              </a:solidFill>
            </a:endParaRPr>
          </a:p>
          <a:p>
            <a:pPr indent="0" lvl="0" marL="0" rtl="0" algn="l">
              <a:lnSpc>
                <a:spcPct val="95000"/>
              </a:lnSpc>
              <a:spcBef>
                <a:spcPts val="1200"/>
              </a:spcBef>
              <a:spcAft>
                <a:spcPts val="0"/>
              </a:spcAft>
              <a:buSzPts val="275"/>
              <a:buNone/>
            </a:pPr>
            <a:r>
              <a:rPr lang="en" sz="1850">
                <a:solidFill>
                  <a:schemeClr val="dk1"/>
                </a:solidFill>
              </a:rPr>
              <a:t>Explanation:</a:t>
            </a:r>
            <a:endParaRPr sz="1850">
              <a:solidFill>
                <a:schemeClr val="dk1"/>
              </a:solidFill>
            </a:endParaRPr>
          </a:p>
          <a:p>
            <a:pPr indent="0" lvl="0" marL="0" rtl="0" algn="l">
              <a:lnSpc>
                <a:spcPct val="95000"/>
              </a:lnSpc>
              <a:spcBef>
                <a:spcPts val="1200"/>
              </a:spcBef>
              <a:spcAft>
                <a:spcPts val="0"/>
              </a:spcAft>
              <a:buSzPts val="275"/>
              <a:buNone/>
            </a:pPr>
            <a:r>
              <a:rPr lang="en" sz="1850">
                <a:solidFill>
                  <a:schemeClr val="dk1"/>
                </a:solidFill>
              </a:rPr>
              <a:t>Post-order traversal follows the Left → Right → Root order. Let's apply this traversal to the given binary tree.</a:t>
            </a:r>
            <a:endParaRPr sz="1850">
              <a:solidFill>
                <a:schemeClr val="dk1"/>
              </a:solidFill>
            </a:endParaRPr>
          </a:p>
          <a:p>
            <a:pPr indent="0" lvl="0" marL="0" rtl="0" algn="l">
              <a:lnSpc>
                <a:spcPct val="95000"/>
              </a:lnSpc>
              <a:spcBef>
                <a:spcPts val="1200"/>
              </a:spcBef>
              <a:spcAft>
                <a:spcPts val="1200"/>
              </a:spcAft>
              <a:buSzPts val="275"/>
              <a:buNone/>
            </a:pPr>
            <a:r>
              <a:t/>
            </a:r>
            <a:endParaRPr sz="185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txBox="1"/>
          <p:nvPr>
            <p:ph type="title"/>
          </p:nvPr>
        </p:nvSpPr>
        <p:spPr>
          <a:xfrm>
            <a:off x="311700" y="173150"/>
            <a:ext cx="8520600" cy="120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en" sz="1820"/>
              <a:t>23.which memory type is the closest to the CPU and provides fast access to frequently used data?</a:t>
            </a:r>
            <a:endParaRPr sz="1820"/>
          </a:p>
          <a:p>
            <a:pPr indent="0" lvl="0" marL="0" rtl="0" algn="l">
              <a:lnSpc>
                <a:spcPct val="100000"/>
              </a:lnSpc>
              <a:spcBef>
                <a:spcPts val="0"/>
              </a:spcBef>
              <a:spcAft>
                <a:spcPts val="0"/>
              </a:spcAft>
              <a:buSzPts val="990"/>
              <a:buNone/>
            </a:pPr>
            <a:r>
              <a:rPr lang="en" sz="1820"/>
              <a:t>a) Cache memory b) Main memory(RAM) c) Virtual memory d) Secondary memory (Hard Disk)</a:t>
            </a:r>
            <a:endParaRPr sz="1820"/>
          </a:p>
        </p:txBody>
      </p:sp>
      <p:sp>
        <p:nvSpPr>
          <p:cNvPr id="208" name="Google Shape;208;p42"/>
          <p:cNvSpPr txBox="1"/>
          <p:nvPr>
            <p:ph idx="1" type="body"/>
          </p:nvPr>
        </p:nvSpPr>
        <p:spPr>
          <a:xfrm>
            <a:off x="311700" y="15983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Answer:</a:t>
            </a:r>
            <a:endParaRPr>
              <a:solidFill>
                <a:schemeClr val="dk1"/>
              </a:solidFill>
            </a:endParaRPr>
          </a:p>
          <a:p>
            <a:pPr indent="-342900" lvl="0" marL="457200" rtl="0" algn="l">
              <a:lnSpc>
                <a:spcPct val="115000"/>
              </a:lnSpc>
              <a:spcBef>
                <a:spcPts val="1200"/>
              </a:spcBef>
              <a:spcAft>
                <a:spcPts val="0"/>
              </a:spcAft>
              <a:buClr>
                <a:schemeClr val="dk1"/>
              </a:buClr>
              <a:buSzPts val="1800"/>
              <a:buAutoNum type="alphaLcParenR"/>
            </a:pPr>
            <a:r>
              <a:rPr lang="en">
                <a:solidFill>
                  <a:schemeClr val="dk1"/>
                </a:solidFill>
              </a:rPr>
              <a:t>Cache memory</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	Cache memory act as a buffer between the cpu and main RAM, storing frequently accessed data and instructions to enable quicker retrieval by the processor, significantly improving overall system performance.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type="title"/>
          </p:nvPr>
        </p:nvSpPr>
        <p:spPr>
          <a:xfrm>
            <a:off x="311700" y="136075"/>
            <a:ext cx="8520600" cy="12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820"/>
              <a:t>24.Which addressing mode uses a base register plus an offset to calculate the memory address?</a:t>
            </a:r>
            <a:endParaRPr sz="1820"/>
          </a:p>
          <a:p>
            <a:pPr indent="0" lvl="0" marL="0" rtl="0" algn="l">
              <a:lnSpc>
                <a:spcPct val="100000"/>
              </a:lnSpc>
              <a:spcBef>
                <a:spcPts val="0"/>
              </a:spcBef>
              <a:spcAft>
                <a:spcPts val="0"/>
              </a:spcAft>
              <a:buSzPts val="990"/>
              <a:buNone/>
            </a:pPr>
            <a:r>
              <a:rPr lang="en" sz="1820"/>
              <a:t>a) immediate addressing mode		 b)Direct addressing mode </a:t>
            </a:r>
            <a:endParaRPr sz="1820"/>
          </a:p>
          <a:p>
            <a:pPr indent="0" lvl="0" marL="0" rtl="0" algn="l">
              <a:lnSpc>
                <a:spcPct val="100000"/>
              </a:lnSpc>
              <a:spcBef>
                <a:spcPts val="0"/>
              </a:spcBef>
              <a:spcAft>
                <a:spcPts val="0"/>
              </a:spcAft>
              <a:buSzPts val="990"/>
              <a:buNone/>
            </a:pPr>
            <a:r>
              <a:rPr lang="en" sz="1820"/>
              <a:t>c) indirect addressing mode 		d) indexed addressing mode</a:t>
            </a:r>
            <a:endParaRPr sz="1820"/>
          </a:p>
        </p:txBody>
      </p:sp>
      <p:sp>
        <p:nvSpPr>
          <p:cNvPr id="214" name="Google Shape;214;p43"/>
          <p:cNvSpPr txBox="1"/>
          <p:nvPr>
            <p:ph idx="1" type="body"/>
          </p:nvPr>
        </p:nvSpPr>
        <p:spPr>
          <a:xfrm>
            <a:off x="311700" y="13917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Answer:</a:t>
            </a:r>
            <a:endParaRPr>
              <a:solidFill>
                <a:schemeClr val="dk1"/>
              </a:solidFill>
            </a:endParaRPr>
          </a:p>
          <a:p>
            <a:pPr indent="457200" lvl="0" marL="0" rtl="0" algn="l">
              <a:lnSpc>
                <a:spcPct val="115000"/>
              </a:lnSpc>
              <a:spcBef>
                <a:spcPts val="1200"/>
              </a:spcBef>
              <a:spcAft>
                <a:spcPts val="0"/>
              </a:spcAft>
              <a:buSzPts val="1800"/>
              <a:buNone/>
            </a:pPr>
            <a:r>
              <a:rPr lang="en">
                <a:solidFill>
                  <a:schemeClr val="dk1"/>
                </a:solidFill>
              </a:rPr>
              <a:t>d). Indexed addressing mode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	In indexed addressing mode, the operand is obtained by adding an offset value to a base address stored in a register. The indexed addressing mode is used for instructions that access data stored in memory using a computed address.</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184025"/>
            <a:ext cx="8520600" cy="96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en" sz="1820"/>
              <a:t>25. A computer system uses a 32-bit virtual address and a 4 KB page size. How many entries are there in the page table?</a:t>
            </a:r>
            <a:endParaRPr sz="1820"/>
          </a:p>
          <a:p>
            <a:pPr indent="0" lvl="0" marL="0" rtl="0" algn="l">
              <a:lnSpc>
                <a:spcPct val="100000"/>
              </a:lnSpc>
              <a:spcBef>
                <a:spcPts val="0"/>
              </a:spcBef>
              <a:spcAft>
                <a:spcPts val="0"/>
              </a:spcAft>
              <a:buClr>
                <a:schemeClr val="dk1"/>
              </a:buClr>
              <a:buSzPts val="990"/>
              <a:buFont typeface="Arial"/>
              <a:buNone/>
            </a:pPr>
            <a:r>
              <a:rPr lang="en" sz="1820"/>
              <a:t>a)256 entries		b)512 entries		c)1024 entries	d)2048 entries</a:t>
            </a:r>
            <a:endParaRPr sz="1820"/>
          </a:p>
          <a:p>
            <a:pPr indent="0" lvl="0" marL="0" rtl="0" algn="l">
              <a:lnSpc>
                <a:spcPct val="100000"/>
              </a:lnSpc>
              <a:spcBef>
                <a:spcPts val="0"/>
              </a:spcBef>
              <a:spcAft>
                <a:spcPts val="0"/>
              </a:spcAft>
              <a:buSzPts val="990"/>
              <a:buNone/>
            </a:pPr>
            <a:r>
              <a:t/>
            </a:r>
            <a:endParaRPr sz="1820"/>
          </a:p>
        </p:txBody>
      </p:sp>
      <p:sp>
        <p:nvSpPr>
          <p:cNvPr id="220" name="Google Shape;220;p44"/>
          <p:cNvSpPr txBox="1"/>
          <p:nvPr>
            <p:ph idx="1" type="body"/>
          </p:nvPr>
        </p:nvSpPr>
        <p:spPr>
          <a:xfrm>
            <a:off x="355200" y="1391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Answer:</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	 None of the above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457200" lvl="0" marL="0" rtl="0" algn="l">
              <a:lnSpc>
                <a:spcPct val="115000"/>
              </a:lnSpc>
              <a:spcBef>
                <a:spcPts val="1200"/>
              </a:spcBef>
              <a:spcAft>
                <a:spcPts val="0"/>
              </a:spcAft>
              <a:buSzPts val="1800"/>
              <a:buNone/>
            </a:pPr>
            <a:r>
              <a:rPr lang="en">
                <a:solidFill>
                  <a:schemeClr val="dk1"/>
                </a:solidFill>
              </a:rPr>
              <a:t>The number of entries in the page table can be calculated by dividing the virtual address space by the page size. Since the virtual address is 32 bits(2^32) and the page size is 4KB(26^12)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The number of entries = 2^32 /  2^12 =1048576=2^20.</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idx="1" type="body"/>
          </p:nvPr>
        </p:nvSpPr>
        <p:spPr>
          <a:xfrm>
            <a:off x="311700" y="379325"/>
            <a:ext cx="8520600" cy="43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rPr>
              <a:t>26.In a pipelined processor, which hazard occurs when the current instruction depends on the result of a previous instruction that has not yet completed?</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Data hazard 			b) Control hazard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c) Structural hazard 		d) Pipeline hazard</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Answer:</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Data hazard</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Explanation:</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	</a:t>
            </a:r>
            <a:r>
              <a:rPr lang="en" sz="1700">
                <a:solidFill>
                  <a:schemeClr val="dk1"/>
                </a:solidFill>
                <a:highlight>
                  <a:schemeClr val="lt1"/>
                </a:highlight>
              </a:rPr>
              <a:t>A data hazard occurs in a pipelined processor when an instruction depends on the result of a previous instruction that has not yet completed. This can lead to stalls or delays in execution. Techniques like data forwarding (bypassing) or pipeline stalls are used to handle such hazards.</a:t>
            </a:r>
            <a:endParaRPr sz="1700">
              <a:solidFill>
                <a:schemeClr val="dk1"/>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sz="1600"/>
          </a:p>
          <a:p>
            <a:pPr indent="0" lvl="0" marL="0" rtl="0" algn="l">
              <a:lnSpc>
                <a:spcPct val="115000"/>
              </a:lnSpc>
              <a:spcBef>
                <a:spcPts val="1200"/>
              </a:spcBef>
              <a:spcAft>
                <a:spcPts val="1200"/>
              </a:spcAft>
              <a:buSzPts val="1800"/>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ph idx="1" type="body"/>
          </p:nvPr>
        </p:nvSpPr>
        <p:spPr>
          <a:xfrm>
            <a:off x="311700" y="379325"/>
            <a:ext cx="8520600" cy="42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rPr>
              <a:t>27.Which cache mapping technique provides the fastest access time but has limited capacity?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Direct mapping 	               b) Associative mapping</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c) set-associative mapping 	d) Fully associative mapping</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Answer: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d) Fully associative mapping</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Explanation:</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	</a:t>
            </a:r>
            <a:r>
              <a:rPr lang="en" sz="1700">
                <a:solidFill>
                  <a:schemeClr val="dk1"/>
                </a:solidFill>
                <a:highlight>
                  <a:schemeClr val="lt1"/>
                </a:highlight>
              </a:rPr>
              <a:t>Fully associative mapping provides the fastest access time by allowing any memory block to be placed in any cache location, reducing conflict misses. However, it requires complex hardware with multiple comparators, which limits its capacity.</a:t>
            </a:r>
            <a:endParaRPr sz="1700">
              <a:solidFill>
                <a:schemeClr val="dk1"/>
              </a:solidFill>
              <a:highlight>
                <a:schemeClr val="lt1"/>
              </a:highlight>
            </a:endParaRPr>
          </a:p>
          <a:p>
            <a:pPr indent="0" lvl="0" marL="0" rtl="0" algn="l">
              <a:lnSpc>
                <a:spcPct val="115000"/>
              </a:lnSpc>
              <a:spcBef>
                <a:spcPts val="1200"/>
              </a:spcBef>
              <a:spcAft>
                <a:spcPts val="1200"/>
              </a:spcAft>
              <a:buSzPts val="1800"/>
              <a:buNone/>
            </a:pPr>
            <a:r>
              <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7"/>
          <p:cNvSpPr txBox="1"/>
          <p:nvPr>
            <p:ph idx="1" type="body"/>
          </p:nvPr>
        </p:nvSpPr>
        <p:spPr>
          <a:xfrm>
            <a:off x="311700" y="382500"/>
            <a:ext cx="8520600" cy="43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rPr>
              <a:t>28. Which technique is used to reduce the effect of memory latency in a pipelined processor?</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Branch prediction   	 b) Instruction-level parallelism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c) Out-of-order execution  	 d) Loop unrolling</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Answer:</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c) Out-of-order execution</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Explanation:</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	</a:t>
            </a:r>
            <a:r>
              <a:rPr lang="en" sz="1700">
                <a:solidFill>
                  <a:schemeClr val="dk1"/>
                </a:solidFill>
                <a:highlight>
                  <a:schemeClr val="lt1"/>
                </a:highlight>
              </a:rPr>
              <a:t>Out-of-Order Execution (OoOE) is a technique used in modern processors to improve performance by executing instructions as soon as their operands are available, rather than strictly following the program order. It reduces stalls caused by long-latency operations.</a:t>
            </a:r>
            <a:endParaRPr sz="1700">
              <a:solidFill>
                <a:schemeClr val="dk1"/>
              </a:solidFill>
              <a:highlight>
                <a:schemeClr val="lt1"/>
              </a:highlight>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8"/>
          <p:cNvSpPr txBox="1"/>
          <p:nvPr>
            <p:ph idx="1" type="body"/>
          </p:nvPr>
        </p:nvSpPr>
        <p:spPr>
          <a:xfrm>
            <a:off x="311700" y="304975"/>
            <a:ext cx="8520600" cy="440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rPr>
              <a:t>29. Which technique is used to minimize the impact of control hazards in a pipelined processor?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Branch prediction 		b) Data forwarding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c) Loop unrolling		d) Out-of-order execution</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Answer:  </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a) Branch prediction</a:t>
            </a:r>
            <a:endParaRPr sz="1700">
              <a:solidFill>
                <a:schemeClr val="dk1"/>
              </a:solidFill>
            </a:endParaRPr>
          </a:p>
          <a:p>
            <a:pPr indent="0" lvl="0" marL="0" rtl="0" algn="l">
              <a:lnSpc>
                <a:spcPct val="115000"/>
              </a:lnSpc>
              <a:spcBef>
                <a:spcPts val="1200"/>
              </a:spcBef>
              <a:spcAft>
                <a:spcPts val="0"/>
              </a:spcAft>
              <a:buSzPts val="1800"/>
              <a:buNone/>
            </a:pPr>
            <a:r>
              <a:rPr lang="en" sz="1700">
                <a:solidFill>
                  <a:schemeClr val="dk1"/>
                </a:solidFill>
              </a:rPr>
              <a:t>Explanation:</a:t>
            </a:r>
            <a:endParaRPr sz="1700">
              <a:solidFill>
                <a:schemeClr val="dk1"/>
              </a:solidFill>
            </a:endParaRPr>
          </a:p>
          <a:p>
            <a:pPr indent="0" lvl="0" marL="0" rtl="0" algn="l">
              <a:lnSpc>
                <a:spcPct val="115000"/>
              </a:lnSpc>
              <a:spcBef>
                <a:spcPts val="1200"/>
              </a:spcBef>
              <a:spcAft>
                <a:spcPts val="1200"/>
              </a:spcAft>
              <a:buSzPts val="1800"/>
              <a:buNone/>
            </a:pPr>
            <a:r>
              <a:rPr lang="en" sz="1700">
                <a:solidFill>
                  <a:schemeClr val="dk1"/>
                </a:solidFill>
              </a:rPr>
              <a:t>	</a:t>
            </a:r>
            <a:r>
              <a:rPr lang="en" sz="1700">
                <a:solidFill>
                  <a:schemeClr val="dk1"/>
                </a:solidFill>
                <a:highlight>
                  <a:schemeClr val="lt1"/>
                </a:highlight>
                <a:latin typeface="Roboto"/>
                <a:ea typeface="Roboto"/>
                <a:cs typeface="Roboto"/>
                <a:sym typeface="Roboto"/>
              </a:rPr>
              <a:t>Control Hazards occurs when the execution of one instruction determines if the other instruction gets executed or not. Branch Prediction is used to mitigate the risks of control hazards. Branch prediction minimizes control hazards by guessing the outcome of a branch instruction to keep the pipeline running without stalling.</a:t>
            </a:r>
            <a:endParaRPr sz="1700">
              <a:solidFill>
                <a:schemeClr val="dk1"/>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9"/>
          <p:cNvSpPr txBox="1"/>
          <p:nvPr>
            <p:ph idx="1" type="body"/>
          </p:nvPr>
        </p:nvSpPr>
        <p:spPr>
          <a:xfrm>
            <a:off x="311700" y="451425"/>
            <a:ext cx="8520600" cy="4083300"/>
          </a:xfrm>
          <a:prstGeom prst="rect">
            <a:avLst/>
          </a:prstGeom>
          <a:noFill/>
          <a:ln>
            <a:noFill/>
          </a:ln>
        </p:spPr>
        <p:txBody>
          <a:bodyPr anchorCtr="0" anchor="t" bIns="91425" lIns="91425" spcFirstLastPara="1" rIns="91425" wrap="square" tIns="91425">
            <a:normAutofit fontScale="40000"/>
          </a:bodyPr>
          <a:lstStyle/>
          <a:p>
            <a:pPr indent="0" lvl="0" marL="0" rtl="0" algn="l">
              <a:lnSpc>
                <a:spcPct val="115000"/>
              </a:lnSpc>
              <a:spcBef>
                <a:spcPts val="0"/>
              </a:spcBef>
              <a:spcAft>
                <a:spcPts val="0"/>
              </a:spcAft>
              <a:buClr>
                <a:schemeClr val="dk1"/>
              </a:buClr>
              <a:buSzPts val="440"/>
              <a:buFont typeface="Arial"/>
              <a:buNone/>
            </a:pPr>
            <a:r>
              <a:rPr lang="en" sz="4500">
                <a:solidFill>
                  <a:schemeClr val="dk1"/>
                </a:solidFill>
              </a:rPr>
              <a:t>30. Example of immediate addressing mode is:</a:t>
            </a:r>
            <a:endParaRPr sz="4500">
              <a:solidFill>
                <a:schemeClr val="dk1"/>
              </a:solidFill>
            </a:endParaRPr>
          </a:p>
          <a:p>
            <a:pPr indent="0" lvl="0" marL="0" rtl="0" algn="l">
              <a:lnSpc>
                <a:spcPct val="115000"/>
              </a:lnSpc>
              <a:spcBef>
                <a:spcPts val="1200"/>
              </a:spcBef>
              <a:spcAft>
                <a:spcPts val="0"/>
              </a:spcAft>
              <a:buSzPct val="100000"/>
              <a:buNone/>
            </a:pPr>
            <a:r>
              <a:rPr lang="en" sz="4500">
                <a:solidFill>
                  <a:schemeClr val="dk1"/>
                </a:solidFill>
              </a:rPr>
              <a:t>a) MOV A, B    b) ADD A, [B]   c) SUB A, #10   d) JMP LABEL</a:t>
            </a:r>
            <a:endParaRPr sz="4500">
              <a:solidFill>
                <a:schemeClr val="dk1"/>
              </a:solidFill>
            </a:endParaRPr>
          </a:p>
          <a:p>
            <a:pPr indent="0" lvl="0" marL="0" rtl="0" algn="l">
              <a:lnSpc>
                <a:spcPct val="115000"/>
              </a:lnSpc>
              <a:spcBef>
                <a:spcPts val="1200"/>
              </a:spcBef>
              <a:spcAft>
                <a:spcPts val="0"/>
              </a:spcAft>
              <a:buSzPct val="138461"/>
              <a:buNone/>
            </a:pPr>
            <a:r>
              <a:t/>
            </a:r>
            <a:endParaRPr sz="3250">
              <a:solidFill>
                <a:schemeClr val="dk1"/>
              </a:solidFill>
            </a:endParaRPr>
          </a:p>
          <a:p>
            <a:pPr indent="0" lvl="0" marL="0" rtl="0" algn="l">
              <a:lnSpc>
                <a:spcPct val="115000"/>
              </a:lnSpc>
              <a:spcBef>
                <a:spcPts val="1200"/>
              </a:spcBef>
              <a:spcAft>
                <a:spcPts val="0"/>
              </a:spcAft>
              <a:buSzPct val="100000"/>
              <a:buNone/>
            </a:pPr>
            <a:r>
              <a:rPr lang="en" sz="4500">
                <a:solidFill>
                  <a:schemeClr val="dk1"/>
                </a:solidFill>
              </a:rPr>
              <a:t>Answer:</a:t>
            </a:r>
            <a:endParaRPr sz="4500">
              <a:solidFill>
                <a:schemeClr val="dk1"/>
              </a:solidFill>
            </a:endParaRPr>
          </a:p>
          <a:p>
            <a:pPr indent="0" lvl="0" marL="0" rtl="0" algn="l">
              <a:lnSpc>
                <a:spcPct val="115000"/>
              </a:lnSpc>
              <a:spcBef>
                <a:spcPts val="1200"/>
              </a:spcBef>
              <a:spcAft>
                <a:spcPts val="0"/>
              </a:spcAft>
              <a:buSzPct val="100000"/>
              <a:buNone/>
            </a:pPr>
            <a:r>
              <a:rPr lang="en" sz="4500">
                <a:solidFill>
                  <a:schemeClr val="dk1"/>
                </a:solidFill>
              </a:rPr>
              <a:t>c)SUB A, #10</a:t>
            </a:r>
            <a:endParaRPr sz="3250">
              <a:solidFill>
                <a:schemeClr val="dk1"/>
              </a:solidFill>
            </a:endParaRPr>
          </a:p>
          <a:p>
            <a:pPr indent="0" lvl="0" marL="0" rtl="0" algn="l">
              <a:lnSpc>
                <a:spcPct val="115000"/>
              </a:lnSpc>
              <a:spcBef>
                <a:spcPts val="1200"/>
              </a:spcBef>
              <a:spcAft>
                <a:spcPts val="0"/>
              </a:spcAft>
              <a:buSzPct val="100000"/>
              <a:buNone/>
            </a:pPr>
            <a:r>
              <a:rPr lang="en" sz="4500">
                <a:solidFill>
                  <a:schemeClr val="dk1"/>
                </a:solidFill>
              </a:rPr>
              <a:t>Explanation:</a:t>
            </a:r>
            <a:endParaRPr sz="4500">
              <a:solidFill>
                <a:schemeClr val="dk1"/>
              </a:solidFill>
            </a:endParaRPr>
          </a:p>
          <a:p>
            <a:pPr indent="0" lvl="0" marL="0" rtl="0" algn="l">
              <a:lnSpc>
                <a:spcPct val="115000"/>
              </a:lnSpc>
              <a:spcBef>
                <a:spcPts val="1200"/>
              </a:spcBef>
              <a:spcAft>
                <a:spcPts val="0"/>
              </a:spcAft>
              <a:buSzPct val="100000"/>
              <a:buNone/>
            </a:pPr>
            <a:r>
              <a:rPr lang="en" sz="4500">
                <a:solidFill>
                  <a:schemeClr val="dk1"/>
                </a:solidFill>
              </a:rPr>
              <a:t>	Immediate addressing mode </a:t>
            </a:r>
            <a:r>
              <a:rPr lang="en" sz="4500">
                <a:solidFill>
                  <a:schemeClr val="dk1"/>
                </a:solidFill>
                <a:highlight>
                  <a:schemeClr val="lt1"/>
                </a:highlight>
              </a:rPr>
              <a:t>directly includes the data to be acted on as part of the instruction. # symbol indicates the data is immediate.</a:t>
            </a:r>
            <a:endParaRPr sz="4500">
              <a:solidFill>
                <a:schemeClr val="dk1"/>
              </a:solidFill>
              <a:highlight>
                <a:schemeClr val="lt1"/>
              </a:highlight>
            </a:endParaRPr>
          </a:p>
          <a:p>
            <a:pPr indent="0" lvl="0" marL="0" rtl="0" algn="l">
              <a:lnSpc>
                <a:spcPct val="115000"/>
              </a:lnSpc>
              <a:spcBef>
                <a:spcPts val="1200"/>
              </a:spcBef>
              <a:spcAft>
                <a:spcPts val="0"/>
              </a:spcAft>
              <a:buClr>
                <a:schemeClr val="dk1"/>
              </a:buClr>
              <a:buSzPct val="61109"/>
              <a:buFont typeface="Arial"/>
              <a:buNone/>
            </a:pPr>
            <a:r>
              <a:t/>
            </a:r>
            <a:endParaRPr>
              <a:solidFill>
                <a:schemeClr val="dk1"/>
              </a:solidFill>
            </a:endParaRPr>
          </a:p>
          <a:p>
            <a:pPr indent="0" lvl="0" marL="0" rtl="0" algn="l">
              <a:lnSpc>
                <a:spcPct val="115000"/>
              </a:lnSpc>
              <a:spcBef>
                <a:spcPts val="1200"/>
              </a:spcBef>
              <a:spcAft>
                <a:spcPts val="1200"/>
              </a:spcAft>
              <a:buSzPct val="25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0"/>
          <p:cNvSpPr txBox="1"/>
          <p:nvPr>
            <p:ph idx="1" type="body"/>
          </p:nvPr>
        </p:nvSpPr>
        <p:spPr>
          <a:xfrm>
            <a:off x="210150" y="1032350"/>
            <a:ext cx="8549100" cy="3800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lang="en" sz="7200">
                <a:solidFill>
                  <a:schemeClr val="dk1"/>
                </a:solidFill>
              </a:rPr>
              <a:t>31.Which of the following is NOT a component of a formal language?</a:t>
            </a:r>
            <a:endParaRPr sz="7200">
              <a:solidFill>
                <a:schemeClr val="dk1"/>
              </a:solidFill>
            </a:endParaRPr>
          </a:p>
          <a:p>
            <a:pPr indent="-342900" lvl="0" marL="457200" rtl="0" algn="l">
              <a:lnSpc>
                <a:spcPct val="115000"/>
              </a:lnSpc>
              <a:spcBef>
                <a:spcPts val="1200"/>
              </a:spcBef>
              <a:spcAft>
                <a:spcPts val="0"/>
              </a:spcAft>
              <a:buClr>
                <a:schemeClr val="dk1"/>
              </a:buClr>
              <a:buSzPct val="100000"/>
              <a:buAutoNum type="alphaLcParenR"/>
            </a:pPr>
            <a:r>
              <a:rPr lang="en" sz="7200">
                <a:solidFill>
                  <a:schemeClr val="dk1"/>
                </a:solidFill>
              </a:rPr>
              <a:t>Alphabet     b)   Syntax     c)   Semantics     d)   Compiler</a:t>
            </a:r>
            <a:endParaRPr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Answer: d)  Compiler</a:t>
            </a:r>
            <a:endParaRPr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Explanation:</a:t>
            </a:r>
            <a:br>
              <a:rPr lang="en" sz="7200">
                <a:solidFill>
                  <a:schemeClr val="dk1"/>
                </a:solidFill>
              </a:rPr>
            </a:br>
            <a:r>
              <a:rPr lang="en" sz="7200">
                <a:solidFill>
                  <a:schemeClr val="dk1"/>
                </a:solidFill>
              </a:rPr>
              <a:t>A formal language consists of:</a:t>
            </a:r>
            <a:endParaRPr sz="7200">
              <a:solidFill>
                <a:schemeClr val="dk1"/>
              </a:solidFill>
            </a:endParaRPr>
          </a:p>
          <a:p>
            <a:pPr indent="-342900" lvl="0" marL="457200" rtl="0" algn="l">
              <a:lnSpc>
                <a:spcPct val="115000"/>
              </a:lnSpc>
              <a:spcBef>
                <a:spcPts val="1200"/>
              </a:spcBef>
              <a:spcAft>
                <a:spcPts val="0"/>
              </a:spcAft>
              <a:buClr>
                <a:schemeClr val="dk1"/>
              </a:buClr>
              <a:buSzPct val="100000"/>
              <a:buChar char="●"/>
            </a:pPr>
            <a:r>
              <a:rPr lang="en" sz="7200">
                <a:solidFill>
                  <a:schemeClr val="dk1"/>
                </a:solidFill>
              </a:rPr>
              <a:t>Alphabet: A finite set of symbols used to construct strings.</a:t>
            </a:r>
            <a:endParaRPr sz="7200">
              <a:solidFill>
                <a:schemeClr val="dk1"/>
              </a:solidFill>
            </a:endParaRPr>
          </a:p>
          <a:p>
            <a:pPr indent="-342900" lvl="0" marL="457200" rtl="0" algn="l">
              <a:lnSpc>
                <a:spcPct val="115000"/>
              </a:lnSpc>
              <a:spcBef>
                <a:spcPts val="0"/>
              </a:spcBef>
              <a:spcAft>
                <a:spcPts val="0"/>
              </a:spcAft>
              <a:buClr>
                <a:schemeClr val="dk1"/>
              </a:buClr>
              <a:buSzPct val="100000"/>
              <a:buChar char="●"/>
            </a:pPr>
            <a:r>
              <a:rPr lang="en" sz="7200">
                <a:solidFill>
                  <a:schemeClr val="dk1"/>
                </a:solidFill>
              </a:rPr>
              <a:t>Syntax: The rules that define how valid strings (sentences) are formed.</a:t>
            </a:r>
            <a:endParaRPr sz="7200">
              <a:solidFill>
                <a:schemeClr val="dk1"/>
              </a:solidFill>
            </a:endParaRPr>
          </a:p>
          <a:p>
            <a:pPr indent="-342900" lvl="0" marL="457200" rtl="0" algn="l">
              <a:lnSpc>
                <a:spcPct val="115000"/>
              </a:lnSpc>
              <a:spcBef>
                <a:spcPts val="0"/>
              </a:spcBef>
              <a:spcAft>
                <a:spcPts val="0"/>
              </a:spcAft>
              <a:buClr>
                <a:schemeClr val="dk1"/>
              </a:buClr>
              <a:buSzPct val="100000"/>
              <a:buChar char="●"/>
            </a:pPr>
            <a:r>
              <a:rPr lang="en" sz="7200">
                <a:solidFill>
                  <a:schemeClr val="dk1"/>
                </a:solidFill>
              </a:rPr>
              <a:t>Semantics: The meaning of valid sentences in the language.</a:t>
            </a:r>
            <a:endParaRPr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A compiler, however, is a software tool that translates code from one language to another (e.g., source code to machine code). It is not a fundamental component of a formal language.</a:t>
            </a:r>
            <a:endParaRPr sz="7200">
              <a:solidFill>
                <a:schemeClr val="dk1"/>
              </a:solidFill>
            </a:endParaRPr>
          </a:p>
          <a:p>
            <a:pPr indent="0" lvl="0" marL="0" rtl="0" algn="l">
              <a:lnSpc>
                <a:spcPct val="115000"/>
              </a:lnSpc>
              <a:spcBef>
                <a:spcPts val="1200"/>
              </a:spcBef>
              <a:spcAft>
                <a:spcPts val="0"/>
              </a:spcAft>
              <a:buSzPct val="64331"/>
              <a:buNone/>
            </a:pPr>
            <a:r>
              <a:t/>
            </a:r>
            <a:endParaRPr sz="11192"/>
          </a:p>
          <a:p>
            <a:pPr indent="0" lvl="0" marL="0" rtl="0" algn="l">
              <a:lnSpc>
                <a:spcPct val="115000"/>
              </a:lnSpc>
              <a:spcBef>
                <a:spcPts val="1200"/>
              </a:spcBef>
              <a:spcAft>
                <a:spcPts val="0"/>
              </a:spcAft>
              <a:buSzPct val="98535"/>
              <a:buNone/>
            </a:pPr>
            <a:r>
              <a:t/>
            </a:r>
            <a:endParaRPr sz="7307"/>
          </a:p>
          <a:p>
            <a:pPr indent="0" lvl="0" marL="0" rtl="0" algn="l">
              <a:lnSpc>
                <a:spcPct val="115000"/>
              </a:lnSpc>
              <a:spcBef>
                <a:spcPts val="1200"/>
              </a:spcBef>
              <a:spcAft>
                <a:spcPts val="0"/>
              </a:spcAft>
              <a:buSzPct val="327272"/>
              <a:buNone/>
            </a:pPr>
            <a:r>
              <a:rPr lang="en" sz="2200"/>
              <a:t> </a:t>
            </a:r>
            <a:endParaRPr sz="2200"/>
          </a:p>
          <a:p>
            <a:pPr indent="0" lvl="0" marL="914400" rtl="0" algn="l">
              <a:lnSpc>
                <a:spcPct val="115000"/>
              </a:lnSpc>
              <a:spcBef>
                <a:spcPts val="1200"/>
              </a:spcBef>
              <a:spcAft>
                <a:spcPts val="0"/>
              </a:spcAft>
              <a:buSzPts val="1800"/>
              <a:buNone/>
            </a:pPr>
            <a:r>
              <a:t/>
            </a:r>
            <a:endParaRPr/>
          </a:p>
          <a:p>
            <a:pPr indent="0" lvl="0" marL="914400" rtl="0" algn="l">
              <a:lnSpc>
                <a:spcPct val="115000"/>
              </a:lnSpc>
              <a:spcBef>
                <a:spcPts val="1200"/>
              </a:spcBef>
              <a:spcAft>
                <a:spcPts val="1200"/>
              </a:spcAft>
              <a:buSzPts val="1800"/>
              <a:buNone/>
            </a:pPr>
            <a:r>
              <a:t/>
            </a:r>
            <a:endParaRPr/>
          </a:p>
        </p:txBody>
      </p:sp>
      <p:sp>
        <p:nvSpPr>
          <p:cNvPr id="251" name="Google Shape;251;p50"/>
          <p:cNvSpPr txBox="1"/>
          <p:nvPr/>
        </p:nvSpPr>
        <p:spPr>
          <a:xfrm>
            <a:off x="274075" y="338025"/>
            <a:ext cx="6057000" cy="55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                                      </a:t>
            </a:r>
            <a:r>
              <a:rPr b="0" i="0" lang="en" sz="2900" u="none" cap="none" strike="noStrike">
                <a:solidFill>
                  <a:schemeClr val="dk1"/>
                </a:solidFill>
                <a:latin typeface="Arial"/>
                <a:ea typeface="Arial"/>
                <a:cs typeface="Arial"/>
                <a:sym typeface="Arial"/>
              </a:rPr>
              <a:t>FLAT</a:t>
            </a:r>
            <a:endParaRPr b="0" i="0" sz="29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1"/>
          <p:cNvSpPr txBox="1"/>
          <p:nvPr>
            <p:ph idx="1" type="body"/>
          </p:nvPr>
        </p:nvSpPr>
        <p:spPr>
          <a:xfrm>
            <a:off x="237525" y="347175"/>
            <a:ext cx="8594700" cy="42033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1827">
                <a:solidFill>
                  <a:schemeClr val="dk1"/>
                </a:solidFill>
              </a:rPr>
              <a:t>32.Which type of automation recognizes regular languages?</a:t>
            </a:r>
            <a:endParaRPr sz="1827">
              <a:solidFill>
                <a:schemeClr val="dk1"/>
              </a:solidFill>
            </a:endParaRPr>
          </a:p>
          <a:p>
            <a:pPr indent="-344646" lvl="0" marL="457200" rtl="0" algn="l">
              <a:lnSpc>
                <a:spcPct val="95000"/>
              </a:lnSpc>
              <a:spcBef>
                <a:spcPts val="1200"/>
              </a:spcBef>
              <a:spcAft>
                <a:spcPts val="0"/>
              </a:spcAft>
              <a:buClr>
                <a:schemeClr val="dk1"/>
              </a:buClr>
              <a:buSzPts val="1828"/>
              <a:buAutoNum type="alphaLcParenR"/>
            </a:pPr>
            <a:r>
              <a:rPr lang="en" sz="1827">
                <a:solidFill>
                  <a:schemeClr val="dk1"/>
                </a:solidFill>
              </a:rPr>
              <a:t>Pushdown automation	b)   Finite automation</a:t>
            </a:r>
            <a:endParaRPr sz="1827">
              <a:solidFill>
                <a:schemeClr val="dk1"/>
              </a:solidFill>
            </a:endParaRPr>
          </a:p>
          <a:p>
            <a:pPr indent="0" lvl="0" marL="0" rtl="0" algn="l">
              <a:lnSpc>
                <a:spcPct val="95000"/>
              </a:lnSpc>
              <a:spcBef>
                <a:spcPts val="1200"/>
              </a:spcBef>
              <a:spcAft>
                <a:spcPts val="0"/>
              </a:spcAft>
              <a:buSzPts val="1018"/>
              <a:buNone/>
            </a:pPr>
            <a:r>
              <a:rPr lang="en" sz="1827">
                <a:solidFill>
                  <a:schemeClr val="dk1"/>
                </a:solidFill>
              </a:rPr>
              <a:t>c)    Turing Machine             	d)   Linear-bounded automation</a:t>
            </a:r>
            <a:endParaRPr sz="1827">
              <a:solidFill>
                <a:schemeClr val="dk1"/>
              </a:solidFill>
            </a:endParaRPr>
          </a:p>
          <a:p>
            <a:pPr indent="0" lvl="0" marL="0" rtl="0" algn="l">
              <a:lnSpc>
                <a:spcPct val="95000"/>
              </a:lnSpc>
              <a:spcBef>
                <a:spcPts val="1200"/>
              </a:spcBef>
              <a:spcAft>
                <a:spcPts val="0"/>
              </a:spcAft>
              <a:buSzPts val="1018"/>
              <a:buNone/>
            </a:pPr>
            <a:r>
              <a:rPr lang="en" sz="1827">
                <a:solidFill>
                  <a:schemeClr val="dk1"/>
                </a:solidFill>
              </a:rPr>
              <a:t>Answer: a)  Finite automation</a:t>
            </a:r>
            <a:endParaRPr sz="1827">
              <a:solidFill>
                <a:schemeClr val="dk1"/>
              </a:solidFill>
            </a:endParaRPr>
          </a:p>
          <a:p>
            <a:pPr indent="0" lvl="0" marL="0" rtl="0" algn="l">
              <a:lnSpc>
                <a:spcPct val="95000"/>
              </a:lnSpc>
              <a:spcBef>
                <a:spcPts val="1200"/>
              </a:spcBef>
              <a:spcAft>
                <a:spcPts val="0"/>
              </a:spcAft>
              <a:buSzPts val="1018"/>
              <a:buNone/>
            </a:pPr>
            <a:r>
              <a:rPr lang="en" sz="1827">
                <a:solidFill>
                  <a:schemeClr val="dk1"/>
                </a:solidFill>
              </a:rPr>
              <a:t>Explanation:</a:t>
            </a:r>
            <a:endParaRPr sz="1827">
              <a:solidFill>
                <a:schemeClr val="dk1"/>
              </a:solidFill>
            </a:endParaRPr>
          </a:p>
          <a:p>
            <a:pPr indent="0" lvl="0" marL="0" rtl="0" algn="l">
              <a:lnSpc>
                <a:spcPct val="95000"/>
              </a:lnSpc>
              <a:spcBef>
                <a:spcPts val="1200"/>
              </a:spcBef>
              <a:spcAft>
                <a:spcPts val="0"/>
              </a:spcAft>
              <a:buSzPts val="1018"/>
              <a:buNone/>
            </a:pPr>
            <a:r>
              <a:rPr lang="en" sz="1827">
                <a:solidFill>
                  <a:schemeClr val="dk1"/>
                </a:solidFill>
              </a:rPr>
              <a:t>Regular languages are the simplest class of formal languages in the Chomsky hierarchy and can be recognized using Finite Automata (FA). Finite Automata are mathematical models with a finite number of states, no stack or tape, and transition rules based on input symbols.</a:t>
            </a:r>
            <a:endParaRPr sz="1827">
              <a:solidFill>
                <a:schemeClr val="dk1"/>
              </a:solidFill>
            </a:endParaRPr>
          </a:p>
          <a:p>
            <a:pPr indent="0" lvl="0" marL="0" rtl="0" algn="l">
              <a:lnSpc>
                <a:spcPct val="95000"/>
              </a:lnSpc>
              <a:spcBef>
                <a:spcPts val="1200"/>
              </a:spcBef>
              <a:spcAft>
                <a:spcPts val="1200"/>
              </a:spcAft>
              <a:buSzPts val="1018"/>
              <a:buNone/>
            </a:pPr>
            <a:r>
              <a:t/>
            </a:r>
            <a:endParaRPr sz="1365">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55200" y="347975"/>
            <a:ext cx="8520600" cy="5143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440"/>
              <a:buFont typeface="Arial"/>
              <a:buNone/>
            </a:pPr>
            <a:r>
              <a:rPr lang="en" sz="1820">
                <a:solidFill>
                  <a:schemeClr val="dk1"/>
                </a:solidFill>
              </a:rPr>
              <a:t>Post-order traversal (Left → Right → Root):</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Visit the left subtree:</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Left child of 25 → 10</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Right child of 25 → 30</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Root of left subtree → 25</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Visit the right subtree:</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Left child of 75 → 60</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Right child of 75 → 90</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Root of right subtree → 75</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Visit the root of the entire tree → 50</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Thus, the post-order sequence is:</a:t>
            </a:r>
            <a:endParaRPr sz="1820">
              <a:solidFill>
                <a:schemeClr val="dk1"/>
              </a:solidFill>
            </a:endParaRPr>
          </a:p>
          <a:p>
            <a:pPr indent="0" lvl="0" marL="0" rtl="0" algn="l">
              <a:lnSpc>
                <a:spcPct val="95000"/>
              </a:lnSpc>
              <a:spcBef>
                <a:spcPts val="1200"/>
              </a:spcBef>
              <a:spcAft>
                <a:spcPts val="0"/>
              </a:spcAft>
              <a:buClr>
                <a:schemeClr val="dk1"/>
              </a:buClr>
              <a:buSzPts val="440"/>
              <a:buFont typeface="Arial"/>
              <a:buNone/>
            </a:pPr>
            <a:r>
              <a:rPr lang="en" sz="1820">
                <a:solidFill>
                  <a:schemeClr val="dk1"/>
                </a:solidFill>
              </a:rPr>
              <a:t>10, 30, 25, 60, 90, 75, 50</a:t>
            </a:r>
            <a:endParaRPr sz="1820">
              <a:solidFill>
                <a:schemeClr val="dk1"/>
              </a:solidFill>
            </a:endParaRPr>
          </a:p>
          <a:p>
            <a:pPr indent="0" lvl="0" marL="0" rtl="0" algn="l">
              <a:lnSpc>
                <a:spcPct val="95000"/>
              </a:lnSpc>
              <a:spcBef>
                <a:spcPts val="1200"/>
              </a:spcBef>
              <a:spcAft>
                <a:spcPts val="1200"/>
              </a:spcAft>
              <a:buSzPts val="440"/>
              <a:buNone/>
            </a:pPr>
            <a:r>
              <a:t/>
            </a:r>
            <a:endParaRPr sz="1820"/>
          </a:p>
        </p:txBody>
      </p:sp>
      <p:pic>
        <p:nvPicPr>
          <p:cNvPr id="71" name="Google Shape;71;p16"/>
          <p:cNvPicPr preferRelativeResize="0"/>
          <p:nvPr/>
        </p:nvPicPr>
        <p:blipFill rotWithShape="1">
          <a:blip r:embed="rId3">
            <a:alphaModFix/>
          </a:blip>
          <a:srcRect b="0" l="0" r="0" t="0"/>
          <a:stretch/>
        </p:blipFill>
        <p:spPr>
          <a:xfrm>
            <a:off x="4974350" y="1495738"/>
            <a:ext cx="3433600" cy="2847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2"/>
          <p:cNvSpPr txBox="1"/>
          <p:nvPr>
            <p:ph idx="1" type="body"/>
          </p:nvPr>
        </p:nvSpPr>
        <p:spPr>
          <a:xfrm>
            <a:off x="219250" y="338025"/>
            <a:ext cx="8631900" cy="4431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400"/>
              </a:spcBef>
              <a:spcAft>
                <a:spcPts val="0"/>
              </a:spcAft>
              <a:buSzPct val="102417"/>
              <a:buNone/>
            </a:pPr>
            <a:r>
              <a:rPr lang="en" sz="1900">
                <a:solidFill>
                  <a:schemeClr val="dk1"/>
                </a:solidFill>
              </a:rPr>
              <a:t>33.The Chomsky hierarchy classifies formal languages into how many levels?</a:t>
            </a:r>
            <a:endParaRPr sz="1900">
              <a:solidFill>
                <a:schemeClr val="dk1"/>
              </a:solidFill>
            </a:endParaRPr>
          </a:p>
          <a:p>
            <a:pPr indent="-340263" lvl="0" marL="457200" rtl="0" algn="l">
              <a:lnSpc>
                <a:spcPct val="115000"/>
              </a:lnSpc>
              <a:spcBef>
                <a:spcPts val="1200"/>
              </a:spcBef>
              <a:spcAft>
                <a:spcPts val="0"/>
              </a:spcAft>
              <a:buClr>
                <a:schemeClr val="dk1"/>
              </a:buClr>
              <a:buSzPct val="100000"/>
              <a:buAutoNum type="alphaLcParenR"/>
            </a:pPr>
            <a:r>
              <a:rPr lang="en" sz="1900">
                <a:solidFill>
                  <a:schemeClr val="dk1"/>
                </a:solidFill>
              </a:rPr>
              <a:t>2	b)   3  	 c)   4	d)   5</a:t>
            </a:r>
            <a:endParaRPr sz="1900">
              <a:solidFill>
                <a:schemeClr val="dk1"/>
              </a:solidFill>
            </a:endParaRPr>
          </a:p>
          <a:p>
            <a:pPr indent="0" lvl="0" marL="0" rtl="0" algn="l">
              <a:lnSpc>
                <a:spcPct val="115000"/>
              </a:lnSpc>
              <a:spcBef>
                <a:spcPts val="1200"/>
              </a:spcBef>
              <a:spcAft>
                <a:spcPts val="0"/>
              </a:spcAft>
              <a:buClr>
                <a:schemeClr val="dk1"/>
              </a:buClr>
              <a:buSzPct val="57893"/>
              <a:buFont typeface="Arial"/>
              <a:buNone/>
            </a:pPr>
            <a:r>
              <a:rPr lang="en" sz="1900">
                <a:solidFill>
                  <a:schemeClr val="dk1"/>
                </a:solidFill>
              </a:rPr>
              <a:t>Answer: c) 4</a:t>
            </a:r>
            <a:endParaRPr sz="1900">
              <a:solidFill>
                <a:schemeClr val="dk1"/>
              </a:solidFill>
            </a:endParaRPr>
          </a:p>
          <a:p>
            <a:pPr indent="0" lvl="0" marL="0" rtl="0" algn="l">
              <a:lnSpc>
                <a:spcPct val="115000"/>
              </a:lnSpc>
              <a:spcBef>
                <a:spcPts val="1200"/>
              </a:spcBef>
              <a:spcAft>
                <a:spcPts val="0"/>
              </a:spcAft>
              <a:buClr>
                <a:schemeClr val="dk1"/>
              </a:buClr>
              <a:buSzPct val="57893"/>
              <a:buFont typeface="Arial"/>
              <a:buNone/>
            </a:pPr>
            <a:r>
              <a:rPr lang="en" sz="1900">
                <a:solidFill>
                  <a:schemeClr val="dk1"/>
                </a:solidFill>
              </a:rPr>
              <a:t>Explanation:</a:t>
            </a:r>
            <a:br>
              <a:rPr lang="en" sz="1900">
                <a:solidFill>
                  <a:schemeClr val="dk1"/>
                </a:solidFill>
              </a:rPr>
            </a:br>
            <a:r>
              <a:rPr lang="en" sz="1900">
                <a:solidFill>
                  <a:schemeClr val="dk1"/>
                </a:solidFill>
              </a:rPr>
              <a:t>The Chomsky hierarchy consists of four levels of formal languages:</a:t>
            </a:r>
            <a:endParaRPr sz="1900">
              <a:solidFill>
                <a:schemeClr val="dk1"/>
              </a:solidFill>
            </a:endParaRPr>
          </a:p>
          <a:p>
            <a:pPr indent="-340263" lvl="0" marL="457200" rtl="0" algn="l">
              <a:lnSpc>
                <a:spcPct val="115000"/>
              </a:lnSpc>
              <a:spcBef>
                <a:spcPts val="1200"/>
              </a:spcBef>
              <a:spcAft>
                <a:spcPts val="0"/>
              </a:spcAft>
              <a:buClr>
                <a:schemeClr val="dk1"/>
              </a:buClr>
              <a:buSzPct val="100000"/>
              <a:buAutoNum type="arabicPeriod"/>
            </a:pPr>
            <a:r>
              <a:rPr lang="en" sz="1900">
                <a:solidFill>
                  <a:schemeClr val="dk1"/>
                </a:solidFill>
              </a:rPr>
              <a:t>Type 3 - Regular Languages (recognized by Finite Automata (FA))</a:t>
            </a:r>
            <a:endParaRPr sz="1900">
              <a:solidFill>
                <a:schemeClr val="dk1"/>
              </a:solidFill>
            </a:endParaRPr>
          </a:p>
          <a:p>
            <a:pPr indent="-340263" lvl="0" marL="457200" rtl="0" algn="l">
              <a:lnSpc>
                <a:spcPct val="115000"/>
              </a:lnSpc>
              <a:spcBef>
                <a:spcPts val="0"/>
              </a:spcBef>
              <a:spcAft>
                <a:spcPts val="0"/>
              </a:spcAft>
              <a:buClr>
                <a:schemeClr val="dk1"/>
              </a:buClr>
              <a:buSzPct val="100000"/>
              <a:buAutoNum type="arabicPeriod"/>
            </a:pPr>
            <a:r>
              <a:rPr lang="en" sz="1900">
                <a:solidFill>
                  <a:schemeClr val="dk1"/>
                </a:solidFill>
              </a:rPr>
              <a:t>Type 2 - Context-Free Languages (recognized by Pushdown Automata (PDA))</a:t>
            </a:r>
            <a:endParaRPr sz="1900">
              <a:solidFill>
                <a:schemeClr val="dk1"/>
              </a:solidFill>
            </a:endParaRPr>
          </a:p>
          <a:p>
            <a:pPr indent="-340263" lvl="0" marL="457200" rtl="0" algn="l">
              <a:lnSpc>
                <a:spcPct val="115000"/>
              </a:lnSpc>
              <a:spcBef>
                <a:spcPts val="0"/>
              </a:spcBef>
              <a:spcAft>
                <a:spcPts val="0"/>
              </a:spcAft>
              <a:buClr>
                <a:schemeClr val="dk1"/>
              </a:buClr>
              <a:buSzPct val="100000"/>
              <a:buAutoNum type="arabicPeriod"/>
            </a:pPr>
            <a:r>
              <a:rPr lang="en" sz="1900">
                <a:solidFill>
                  <a:schemeClr val="dk1"/>
                </a:solidFill>
              </a:rPr>
              <a:t>Type 1 - Context-Sensitive Languages (recognized by Linear Bounded Automata (LBA))</a:t>
            </a:r>
            <a:endParaRPr sz="1900">
              <a:solidFill>
                <a:schemeClr val="dk1"/>
              </a:solidFill>
            </a:endParaRPr>
          </a:p>
          <a:p>
            <a:pPr indent="-340263" lvl="0" marL="457200" rtl="0" algn="l">
              <a:lnSpc>
                <a:spcPct val="115000"/>
              </a:lnSpc>
              <a:spcBef>
                <a:spcPts val="0"/>
              </a:spcBef>
              <a:spcAft>
                <a:spcPts val="0"/>
              </a:spcAft>
              <a:buClr>
                <a:schemeClr val="dk1"/>
              </a:buClr>
              <a:buSzPct val="100000"/>
              <a:buAutoNum type="arabicPeriod"/>
            </a:pPr>
            <a:r>
              <a:rPr lang="en" sz="1900">
                <a:solidFill>
                  <a:schemeClr val="dk1"/>
                </a:solidFill>
              </a:rPr>
              <a:t>Type 0 - Recursively Enumerable Languages (recognized by Turing Machines (TM))</a:t>
            </a:r>
            <a:endParaRPr sz="1900">
              <a:solidFill>
                <a:schemeClr val="dk1"/>
              </a:solidFill>
            </a:endParaRPr>
          </a:p>
          <a:p>
            <a:pPr indent="0" lvl="0" marL="0" rtl="0" algn="l">
              <a:lnSpc>
                <a:spcPct val="115000"/>
              </a:lnSpc>
              <a:spcBef>
                <a:spcPts val="1200"/>
              </a:spcBef>
              <a:spcAft>
                <a:spcPts val="0"/>
              </a:spcAft>
              <a:buClr>
                <a:schemeClr val="dk1"/>
              </a:buClr>
              <a:buSzPct val="57893"/>
              <a:buFont typeface="Arial"/>
              <a:buNone/>
            </a:pPr>
            <a:r>
              <a:rPr lang="en" sz="1900">
                <a:solidFill>
                  <a:schemeClr val="dk1"/>
                </a:solidFill>
              </a:rPr>
              <a:t>Since there are four levels, the correct answer is 4.</a:t>
            </a:r>
            <a:endParaRPr sz="1900">
              <a:solidFill>
                <a:schemeClr val="dk1"/>
              </a:solidFill>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3"/>
          <p:cNvSpPr txBox="1"/>
          <p:nvPr>
            <p:ph idx="1" type="body"/>
          </p:nvPr>
        </p:nvSpPr>
        <p:spPr>
          <a:xfrm>
            <a:off x="347175" y="127900"/>
            <a:ext cx="8587800" cy="52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800"/>
              <a:buNone/>
            </a:pPr>
            <a:r>
              <a:rPr lang="en">
                <a:solidFill>
                  <a:schemeClr val="dk1"/>
                </a:solidFill>
              </a:rPr>
              <a:t>34. Which type of automaton has both a finite control unit and an unbounded tape?</a:t>
            </a:r>
            <a:endParaRPr>
              <a:solidFill>
                <a:schemeClr val="dk1"/>
              </a:solidFill>
            </a:endParaRPr>
          </a:p>
          <a:p>
            <a:pPr indent="-342900" lvl="0" marL="457200" rtl="0" algn="l">
              <a:lnSpc>
                <a:spcPct val="115000"/>
              </a:lnSpc>
              <a:spcBef>
                <a:spcPts val="1200"/>
              </a:spcBef>
              <a:spcAft>
                <a:spcPts val="0"/>
              </a:spcAft>
              <a:buClr>
                <a:schemeClr val="dk1"/>
              </a:buClr>
              <a:buSzPts val="1800"/>
              <a:buAutoNum type="alphaLcParenR"/>
            </a:pPr>
            <a:r>
              <a:rPr lang="en">
                <a:solidFill>
                  <a:schemeClr val="dk1"/>
                </a:solidFill>
              </a:rPr>
              <a:t>Finite automaton	  b)   Pushdown automation	   c)   Turing machine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    Mealy Machine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Answer: c)   Turing machine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Explanation:</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A Finite Automaton has a finite control but no tape.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Pushdown Automaton has a stack for memory but still limited storage.</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Turing Machine consists of a finite control unit and an unbounded tape that acts as unlimited memory, making it more powerful than FA or PDA.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 Mealy Machine is a type of FA that produces output based on transitions, but it does not have an unbounded tape.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Since only the Turing Machine has both a finite control unit and an unbounded tape, the correct answer is Turing Machine.</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4"/>
          <p:cNvSpPr txBox="1"/>
          <p:nvPr>
            <p:ph idx="1" type="body"/>
          </p:nvPr>
        </p:nvSpPr>
        <p:spPr>
          <a:xfrm>
            <a:off x="311100" y="284600"/>
            <a:ext cx="8521800" cy="4456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SzPts val="1800"/>
              <a:buNone/>
            </a:pPr>
            <a:r>
              <a:rPr lang="en">
                <a:solidFill>
                  <a:schemeClr val="dk1"/>
                </a:solidFill>
              </a:rPr>
              <a:t>35. The language accepted by a Turing machine with a halting state is known as:</a:t>
            </a:r>
            <a:endParaRPr>
              <a:solidFill>
                <a:schemeClr val="dk1"/>
              </a:solidFill>
            </a:endParaRPr>
          </a:p>
          <a:p>
            <a:pPr indent="-342900" lvl="0" marL="457200" rtl="0" algn="l">
              <a:lnSpc>
                <a:spcPct val="115000"/>
              </a:lnSpc>
              <a:spcBef>
                <a:spcPts val="1200"/>
              </a:spcBef>
              <a:spcAft>
                <a:spcPts val="0"/>
              </a:spcAft>
              <a:buClr>
                <a:schemeClr val="dk1"/>
              </a:buClr>
              <a:buSzPts val="1800"/>
              <a:buAutoNum type="alphaLcParenR"/>
            </a:pPr>
            <a:r>
              <a:rPr lang="en">
                <a:solidFill>
                  <a:schemeClr val="dk1"/>
                </a:solidFill>
              </a:rPr>
              <a:t>Regular language		b)   Context-free language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    Context-sensitive		d)   Recursive enumerable language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Answer: d) Recursive language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Explanation:</a:t>
            </a:r>
            <a:br>
              <a:rPr lang="en">
                <a:solidFill>
                  <a:schemeClr val="dk1"/>
                </a:solidFill>
              </a:rPr>
            </a:br>
            <a:r>
              <a:rPr lang="en">
                <a:solidFill>
                  <a:schemeClr val="dk1"/>
                </a:solidFill>
              </a:rPr>
              <a:t>A Turing Machine can accept two types of languages:</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Recursively Enumerable Languages: A Turing Machine may accept strings but might not halt for some inputs.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Recursive Languages: A Turing Machine always halts on every input (either accepting or rejecting).</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5"/>
          <p:cNvSpPr txBox="1"/>
          <p:nvPr>
            <p:ph idx="1" type="body"/>
          </p:nvPr>
        </p:nvSpPr>
        <p:spPr>
          <a:xfrm>
            <a:off x="328900" y="292350"/>
            <a:ext cx="8503500" cy="46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800"/>
              <a:buNone/>
            </a:pPr>
            <a:r>
              <a:rPr lang="en">
                <a:solidFill>
                  <a:schemeClr val="dk1"/>
                </a:solidFill>
              </a:rPr>
              <a:t>36. Which of the following is a non-deterministic automaton?</a:t>
            </a:r>
            <a:endParaRPr>
              <a:solidFill>
                <a:schemeClr val="dk1"/>
              </a:solidFill>
            </a:endParaRPr>
          </a:p>
          <a:p>
            <a:pPr indent="-342900" lvl="0" marL="457200" rtl="0" algn="l">
              <a:lnSpc>
                <a:spcPct val="115000"/>
              </a:lnSpc>
              <a:spcBef>
                <a:spcPts val="1400"/>
              </a:spcBef>
              <a:spcAft>
                <a:spcPts val="0"/>
              </a:spcAft>
              <a:buClr>
                <a:schemeClr val="dk1"/>
              </a:buClr>
              <a:buSzPts val="1800"/>
              <a:buAutoNum type="alphaLcParenR"/>
            </a:pPr>
            <a:r>
              <a:rPr lang="en">
                <a:solidFill>
                  <a:schemeClr val="dk1"/>
                </a:solidFill>
              </a:rPr>
              <a:t>Finite automaton  b)   Pushdown automation   c)   Turing machine</a:t>
            </a:r>
            <a:endParaRPr>
              <a:solidFill>
                <a:schemeClr val="dk1"/>
              </a:solidFill>
            </a:endParaRPr>
          </a:p>
          <a:p>
            <a:pPr indent="0" lvl="0" marL="0" rtl="0" algn="l">
              <a:lnSpc>
                <a:spcPct val="115000"/>
              </a:lnSpc>
              <a:spcBef>
                <a:spcPts val="1400"/>
              </a:spcBef>
              <a:spcAft>
                <a:spcPts val="0"/>
              </a:spcAft>
              <a:buSzPts val="1800"/>
              <a:buNone/>
            </a:pPr>
            <a:r>
              <a:rPr lang="en">
                <a:solidFill>
                  <a:schemeClr val="dk1"/>
                </a:solidFill>
              </a:rPr>
              <a:t>d)  Mealy Machine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Answer: b)   Pushdown automaton (PDA)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PDAs can be non-deterministic (NPDA).</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NPDA is more powerful than deterministic PDA (DPDA).</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Used for recognizing context-free languages (CFLs).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6"/>
          <p:cNvSpPr txBox="1"/>
          <p:nvPr>
            <p:ph idx="1" type="body"/>
          </p:nvPr>
        </p:nvSpPr>
        <p:spPr>
          <a:xfrm>
            <a:off x="338025" y="246675"/>
            <a:ext cx="8494200" cy="4833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400"/>
              </a:spcBef>
              <a:spcAft>
                <a:spcPts val="0"/>
              </a:spcAft>
              <a:buClr>
                <a:schemeClr val="dk1"/>
              </a:buClr>
              <a:buSzPts val="275"/>
              <a:buFont typeface="Arial"/>
              <a:buNone/>
            </a:pPr>
            <a:r>
              <a:rPr lang="en" sz="7100">
                <a:solidFill>
                  <a:schemeClr val="dk1"/>
                </a:solidFill>
              </a:rPr>
              <a:t>37. Which of the following is true about regular languages?</a:t>
            </a:r>
            <a:endParaRPr sz="71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100">
                <a:solidFill>
                  <a:schemeClr val="dk1"/>
                </a:solidFill>
              </a:rPr>
              <a:t>a) They can be recognized by a Turing machine.</a:t>
            </a:r>
            <a:br>
              <a:rPr lang="en" sz="7100">
                <a:solidFill>
                  <a:schemeClr val="dk1"/>
                </a:solidFill>
              </a:rPr>
            </a:br>
            <a:r>
              <a:rPr lang="en" sz="7100">
                <a:solidFill>
                  <a:schemeClr val="dk1"/>
                </a:solidFill>
              </a:rPr>
              <a:t>b) They can be recognized by a Pushdown automaton.</a:t>
            </a:r>
            <a:br>
              <a:rPr lang="en" sz="7100">
                <a:solidFill>
                  <a:schemeClr val="dk1"/>
                </a:solidFill>
              </a:rPr>
            </a:br>
            <a:r>
              <a:rPr lang="en" sz="7100">
                <a:solidFill>
                  <a:schemeClr val="dk1"/>
                </a:solidFill>
              </a:rPr>
              <a:t>c) They can be recognized by a Linear-bounded automaton.</a:t>
            </a:r>
            <a:br>
              <a:rPr lang="en" sz="7100">
                <a:solidFill>
                  <a:schemeClr val="dk1"/>
                </a:solidFill>
              </a:rPr>
            </a:br>
            <a:r>
              <a:rPr lang="en" sz="7100">
                <a:solidFill>
                  <a:schemeClr val="dk1"/>
                </a:solidFill>
              </a:rPr>
              <a:t>d) They can be recognized by a finite automaton.</a:t>
            </a:r>
            <a:endParaRPr sz="71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100">
                <a:solidFill>
                  <a:schemeClr val="dk1"/>
                </a:solidFill>
              </a:rPr>
              <a:t>Answer: d) They can be recognized by a finite automaton.</a:t>
            </a:r>
            <a:endParaRPr sz="71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100">
                <a:solidFill>
                  <a:schemeClr val="dk1"/>
                </a:solidFill>
              </a:rPr>
              <a:t>Explanation:</a:t>
            </a:r>
            <a:endParaRPr sz="7100">
              <a:solidFill>
                <a:schemeClr val="dk1"/>
              </a:solidFill>
            </a:endParaRPr>
          </a:p>
          <a:p>
            <a:pPr indent="0" lvl="0" marL="0" rtl="0" algn="l">
              <a:lnSpc>
                <a:spcPct val="115000"/>
              </a:lnSpc>
              <a:spcBef>
                <a:spcPts val="1200"/>
              </a:spcBef>
              <a:spcAft>
                <a:spcPts val="0"/>
              </a:spcAft>
              <a:buSzPct val="101408"/>
              <a:buNone/>
            </a:pPr>
            <a:r>
              <a:rPr lang="en" sz="7100">
                <a:solidFill>
                  <a:schemeClr val="dk1"/>
                </a:solidFill>
              </a:rPr>
              <a:t>Regular languages are the simplest class of languages in the Chomsky hierarchy and can be recognized using Finite Automata (FA), including:</a:t>
            </a:r>
            <a:endParaRPr sz="7100">
              <a:solidFill>
                <a:schemeClr val="dk1"/>
              </a:solidFill>
            </a:endParaRPr>
          </a:p>
          <a:p>
            <a:pPr indent="0" lvl="0" marL="0" rtl="0" algn="l">
              <a:lnSpc>
                <a:spcPct val="115000"/>
              </a:lnSpc>
              <a:spcBef>
                <a:spcPts val="1200"/>
              </a:spcBef>
              <a:spcAft>
                <a:spcPts val="0"/>
              </a:spcAft>
              <a:buSzPct val="101408"/>
              <a:buNone/>
            </a:pPr>
            <a:r>
              <a:rPr lang="en" sz="7100">
                <a:solidFill>
                  <a:schemeClr val="dk1"/>
                </a:solidFill>
              </a:rPr>
              <a:t>Deterministic Finite Automata (DFA),Non-Deterministic Finite Automata (NFA)</a:t>
            </a:r>
            <a:endParaRPr sz="7100">
              <a:solidFill>
                <a:schemeClr val="dk1"/>
              </a:solidFill>
            </a:endParaRPr>
          </a:p>
          <a:p>
            <a:pPr indent="0" lvl="0" marL="0" rtl="0" algn="l">
              <a:lnSpc>
                <a:spcPct val="115000"/>
              </a:lnSpc>
              <a:spcBef>
                <a:spcPts val="1200"/>
              </a:spcBef>
              <a:spcAft>
                <a:spcPts val="0"/>
              </a:spcAft>
              <a:buSzPct val="101408"/>
              <a:buNone/>
            </a:pPr>
            <a:r>
              <a:rPr lang="en" sz="7100">
                <a:solidFill>
                  <a:schemeClr val="dk1"/>
                </a:solidFill>
              </a:rPr>
              <a:t>Since Finite Automata (FA) do not have extra memory (like a stack or tape), they can only recognize regular languages, which are defined using regular expressions.</a:t>
            </a:r>
            <a:endParaRPr sz="7100">
              <a:solidFill>
                <a:schemeClr val="dk1"/>
              </a:solidFill>
            </a:endParaRPr>
          </a:p>
          <a:p>
            <a:pPr indent="0" lvl="0" marL="0" rtl="0" algn="l">
              <a:lnSpc>
                <a:spcPct val="115000"/>
              </a:lnSpc>
              <a:spcBef>
                <a:spcPts val="1200"/>
              </a:spcBef>
              <a:spcAft>
                <a:spcPts val="0"/>
              </a:spcAft>
              <a:buClr>
                <a:schemeClr val="dk1"/>
              </a:buClr>
              <a:buSzPct val="61109"/>
              <a:buFont typeface="Arial"/>
              <a:buNone/>
            </a:pPr>
            <a:r>
              <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7"/>
          <p:cNvSpPr txBox="1"/>
          <p:nvPr>
            <p:ph idx="1" type="body"/>
          </p:nvPr>
        </p:nvSpPr>
        <p:spPr>
          <a:xfrm>
            <a:off x="347175" y="228400"/>
            <a:ext cx="8485200" cy="4787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1400"/>
              </a:spcBef>
              <a:spcAft>
                <a:spcPts val="0"/>
              </a:spcAft>
              <a:buSzPct val="100981"/>
              <a:buNone/>
            </a:pPr>
            <a:r>
              <a:rPr lang="en" sz="2300">
                <a:solidFill>
                  <a:schemeClr val="dk1"/>
                </a:solidFill>
              </a:rPr>
              <a:t>38. The Chomsky Normal Form (CNF) is a way to represent a Context-Free Grammar (CFG) where:</a:t>
            </a:r>
            <a:endParaRPr sz="2300">
              <a:solidFill>
                <a:schemeClr val="dk1"/>
              </a:solidFill>
            </a:endParaRPr>
          </a:p>
          <a:p>
            <a:pPr indent="-341850" lvl="0" marL="457200" rtl="0" algn="l">
              <a:lnSpc>
                <a:spcPct val="115000"/>
              </a:lnSpc>
              <a:spcBef>
                <a:spcPts val="1400"/>
              </a:spcBef>
              <a:spcAft>
                <a:spcPts val="0"/>
              </a:spcAft>
              <a:buClr>
                <a:schemeClr val="dk1"/>
              </a:buClr>
              <a:buSzPct val="100000"/>
              <a:buAutoNum type="alphaLcParenR"/>
            </a:pPr>
            <a:r>
              <a:rPr lang="en" sz="2300">
                <a:solidFill>
                  <a:schemeClr val="dk1"/>
                </a:solidFill>
              </a:rPr>
              <a:t>All the Production rules are in the form A-&gt;Ab</a:t>
            </a:r>
            <a:endParaRPr sz="2300">
              <a:solidFill>
                <a:schemeClr val="dk1"/>
              </a:solidFill>
            </a:endParaRPr>
          </a:p>
          <a:p>
            <a:pPr indent="-341850" lvl="0" marL="457200" rtl="0" algn="l">
              <a:lnSpc>
                <a:spcPct val="115000"/>
              </a:lnSpc>
              <a:spcBef>
                <a:spcPts val="0"/>
              </a:spcBef>
              <a:spcAft>
                <a:spcPts val="0"/>
              </a:spcAft>
              <a:buClr>
                <a:schemeClr val="dk1"/>
              </a:buClr>
              <a:buSzPct val="100000"/>
              <a:buAutoNum type="alphaLcParenR"/>
            </a:pPr>
            <a:r>
              <a:rPr lang="en" sz="2300">
                <a:solidFill>
                  <a:schemeClr val="dk1"/>
                </a:solidFill>
              </a:rPr>
              <a:t>The start symbol is on the left-hand side of the production rules</a:t>
            </a:r>
            <a:endParaRPr sz="2300">
              <a:solidFill>
                <a:schemeClr val="dk1"/>
              </a:solidFill>
            </a:endParaRPr>
          </a:p>
          <a:p>
            <a:pPr indent="-341850" lvl="0" marL="457200" rtl="0" algn="l">
              <a:lnSpc>
                <a:spcPct val="115000"/>
              </a:lnSpc>
              <a:spcBef>
                <a:spcPts val="0"/>
              </a:spcBef>
              <a:spcAft>
                <a:spcPts val="0"/>
              </a:spcAft>
              <a:buClr>
                <a:schemeClr val="dk1"/>
              </a:buClr>
              <a:buSzPct val="100000"/>
              <a:buAutoNum type="alphaLcParenR"/>
            </a:pPr>
            <a:r>
              <a:rPr lang="en" sz="2300">
                <a:solidFill>
                  <a:schemeClr val="dk1"/>
                </a:solidFill>
              </a:rPr>
              <a:t>The are no </a:t>
            </a:r>
            <a:r>
              <a:rPr lang="en" sz="2300">
                <a:solidFill>
                  <a:srgbClr val="1F1F1F"/>
                </a:solidFill>
                <a:highlight>
                  <a:srgbClr val="FFFFFF"/>
                </a:highlight>
              </a:rPr>
              <a:t>ε-</a:t>
            </a:r>
            <a:r>
              <a:rPr lang="en" sz="2300">
                <a:solidFill>
                  <a:schemeClr val="dk1"/>
                </a:solidFill>
              </a:rPr>
              <a:t>productions in the grammar</a:t>
            </a:r>
            <a:endParaRPr sz="2300">
              <a:solidFill>
                <a:schemeClr val="dk1"/>
              </a:solidFill>
            </a:endParaRPr>
          </a:p>
          <a:p>
            <a:pPr indent="-341850" lvl="0" marL="457200" rtl="0" algn="l">
              <a:lnSpc>
                <a:spcPct val="115000"/>
              </a:lnSpc>
              <a:spcBef>
                <a:spcPts val="0"/>
              </a:spcBef>
              <a:spcAft>
                <a:spcPts val="0"/>
              </a:spcAft>
              <a:buClr>
                <a:schemeClr val="dk1"/>
              </a:buClr>
              <a:buSzPct val="100000"/>
              <a:buAutoNum type="alphaLcParenR"/>
            </a:pPr>
            <a:r>
              <a:rPr lang="en" sz="2300">
                <a:solidFill>
                  <a:schemeClr val="dk1"/>
                </a:solidFill>
              </a:rPr>
              <a:t>All the production rules have at most two non-terminals on the right hand side</a:t>
            </a:r>
            <a:endParaRPr sz="2300">
              <a:solidFill>
                <a:schemeClr val="dk1"/>
              </a:solidFill>
            </a:endParaRPr>
          </a:p>
          <a:p>
            <a:pPr indent="0" lvl="0" marL="0" rtl="0" algn="l">
              <a:lnSpc>
                <a:spcPct val="115000"/>
              </a:lnSpc>
              <a:spcBef>
                <a:spcPts val="1200"/>
              </a:spcBef>
              <a:spcAft>
                <a:spcPts val="0"/>
              </a:spcAft>
              <a:buSzPct val="100981"/>
              <a:buNone/>
            </a:pPr>
            <a:r>
              <a:rPr lang="en" sz="2300">
                <a:solidFill>
                  <a:schemeClr val="dk1"/>
                </a:solidFill>
              </a:rPr>
              <a:t>Answer: d)   All the production rules have at most two non-terminals on the right hand side</a:t>
            </a:r>
            <a:endParaRPr sz="2300">
              <a:solidFill>
                <a:schemeClr val="dk1"/>
              </a:solidFill>
            </a:endParaRPr>
          </a:p>
          <a:p>
            <a:pPr indent="0" lvl="0" marL="0" rtl="0" algn="l">
              <a:lnSpc>
                <a:spcPct val="115000"/>
              </a:lnSpc>
              <a:spcBef>
                <a:spcPts val="1200"/>
              </a:spcBef>
              <a:spcAft>
                <a:spcPts val="0"/>
              </a:spcAft>
              <a:buClr>
                <a:schemeClr val="dk1"/>
              </a:buClr>
              <a:buSzPct val="47826"/>
              <a:buFont typeface="Arial"/>
              <a:buNone/>
            </a:pPr>
            <a:r>
              <a:rPr lang="en" sz="2300">
                <a:solidFill>
                  <a:schemeClr val="dk1"/>
                </a:solidFill>
              </a:rPr>
              <a:t>Explanation:</a:t>
            </a:r>
            <a:endParaRPr sz="2300">
              <a:solidFill>
                <a:schemeClr val="dk1"/>
              </a:solidFill>
            </a:endParaRPr>
          </a:p>
          <a:p>
            <a:pPr indent="0" lvl="0" marL="0" rtl="0" algn="l">
              <a:lnSpc>
                <a:spcPct val="115000"/>
              </a:lnSpc>
              <a:spcBef>
                <a:spcPts val="1200"/>
              </a:spcBef>
              <a:spcAft>
                <a:spcPts val="0"/>
              </a:spcAft>
              <a:buSzPct val="100981"/>
              <a:buNone/>
            </a:pPr>
            <a:r>
              <a:rPr lang="en" sz="2300">
                <a:solidFill>
                  <a:schemeClr val="dk1"/>
                </a:solidFill>
              </a:rPr>
              <a:t>The Chomsky Normal Form (CNF) is a special form of a Context-Free Grammar (CFG) where all production rules must follow one of the following two forms:</a:t>
            </a:r>
            <a:endParaRPr sz="2300">
              <a:solidFill>
                <a:schemeClr val="dk1"/>
              </a:solidFill>
            </a:endParaRPr>
          </a:p>
          <a:p>
            <a:pPr indent="-341850" lvl="0" marL="457200" rtl="0" algn="l">
              <a:lnSpc>
                <a:spcPct val="115000"/>
              </a:lnSpc>
              <a:spcBef>
                <a:spcPts val="1200"/>
              </a:spcBef>
              <a:spcAft>
                <a:spcPts val="0"/>
              </a:spcAft>
              <a:buClr>
                <a:schemeClr val="dk1"/>
              </a:buClr>
              <a:buSzPct val="100000"/>
              <a:buAutoNum type="arabicPeriod"/>
            </a:pPr>
            <a:r>
              <a:rPr lang="en" sz="2300">
                <a:solidFill>
                  <a:schemeClr val="dk1"/>
                </a:solidFill>
              </a:rPr>
              <a:t>A → BC - Where A, B, and C are non-terminal symbols, and B and C cannot be the start symbol.</a:t>
            </a:r>
            <a:endParaRPr sz="2300">
              <a:solidFill>
                <a:schemeClr val="dk1"/>
              </a:solidFill>
            </a:endParaRPr>
          </a:p>
          <a:p>
            <a:pPr indent="-341850" lvl="0" marL="457200" rtl="0" algn="l">
              <a:lnSpc>
                <a:spcPct val="115000"/>
              </a:lnSpc>
              <a:spcBef>
                <a:spcPts val="0"/>
              </a:spcBef>
              <a:spcAft>
                <a:spcPts val="0"/>
              </a:spcAft>
              <a:buClr>
                <a:schemeClr val="dk1"/>
              </a:buClr>
              <a:buSzPct val="100000"/>
              <a:buAutoNum type="arabicPeriod"/>
            </a:pPr>
            <a:r>
              <a:rPr lang="en" sz="2300">
                <a:solidFill>
                  <a:schemeClr val="dk1"/>
                </a:solidFill>
              </a:rPr>
              <a:t>A → a   - Where A is a non-terminal, and a is a terminal.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8"/>
          <p:cNvSpPr txBox="1"/>
          <p:nvPr>
            <p:ph idx="1" type="body"/>
          </p:nvPr>
        </p:nvSpPr>
        <p:spPr>
          <a:xfrm>
            <a:off x="328900" y="283200"/>
            <a:ext cx="8503500" cy="4787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lang="en" sz="7200">
                <a:solidFill>
                  <a:schemeClr val="dk1"/>
                </a:solidFill>
              </a:rPr>
              <a:t>39. Which of the following is a regular expression for the language of all strings over {a, b} that contain at least one "a"?</a:t>
            </a:r>
            <a:endParaRPr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Options:</a:t>
            </a:r>
            <a:endParaRPr sz="7200">
              <a:solidFill>
                <a:schemeClr val="dk1"/>
              </a:solidFill>
            </a:endParaRPr>
          </a:p>
          <a:p>
            <a:pPr indent="-342900" lvl="0" marL="457200" rtl="0" algn="l">
              <a:lnSpc>
                <a:spcPct val="115000"/>
              </a:lnSpc>
              <a:spcBef>
                <a:spcPts val="1200"/>
              </a:spcBef>
              <a:spcAft>
                <a:spcPts val="0"/>
              </a:spcAft>
              <a:buClr>
                <a:schemeClr val="dk1"/>
              </a:buClr>
              <a:buSzPct val="100000"/>
              <a:buAutoNum type="alphaLcParenR"/>
            </a:pPr>
            <a:r>
              <a:rPr lang="en" sz="7200">
                <a:solidFill>
                  <a:schemeClr val="dk1"/>
                </a:solidFill>
              </a:rPr>
              <a:t>ab          b)   (ab)* 	c)   (a+b)*  	d)   (a+b)</a:t>
            </a:r>
            <a:r>
              <a:rPr i="1" lang="en" sz="7200">
                <a:solidFill>
                  <a:schemeClr val="dk1"/>
                </a:solidFill>
              </a:rPr>
              <a:t>a(a+b)</a:t>
            </a:r>
            <a:endParaRPr i="1"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Answer: d) (a+b)</a:t>
            </a:r>
            <a:r>
              <a:rPr i="1" lang="en" sz="7200">
                <a:solidFill>
                  <a:schemeClr val="dk1"/>
                </a:solidFill>
              </a:rPr>
              <a:t>a(a+b)</a:t>
            </a:r>
            <a:endParaRPr i="1"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Explanation:</a:t>
            </a:r>
            <a:endParaRPr sz="7200">
              <a:solidFill>
                <a:schemeClr val="dk1"/>
              </a:solidFill>
            </a:endParaRPr>
          </a:p>
          <a:p>
            <a:pPr indent="0" lvl="0" marL="0" rtl="0" algn="l">
              <a:lnSpc>
                <a:spcPct val="115000"/>
              </a:lnSpc>
              <a:spcBef>
                <a:spcPts val="1200"/>
              </a:spcBef>
              <a:spcAft>
                <a:spcPts val="0"/>
              </a:spcAft>
              <a:buSzPct val="100000"/>
              <a:buNone/>
            </a:pPr>
            <a:r>
              <a:rPr lang="en" sz="7200">
                <a:solidFill>
                  <a:schemeClr val="dk1"/>
                </a:solidFill>
              </a:rPr>
              <a:t>We need a regular expression that generates all possible strings containing at least one "a".</a:t>
            </a:r>
            <a:endParaRPr sz="7200">
              <a:solidFill>
                <a:schemeClr val="dk1"/>
              </a:solidFill>
            </a:endParaRPr>
          </a:p>
          <a:p>
            <a:pPr indent="0" lvl="0" marL="0" rtl="0" algn="l">
              <a:lnSpc>
                <a:spcPct val="115000"/>
              </a:lnSpc>
              <a:spcBef>
                <a:spcPts val="1200"/>
              </a:spcBef>
              <a:spcAft>
                <a:spcPts val="0"/>
              </a:spcAft>
              <a:buSzPct val="100000"/>
              <a:buNone/>
            </a:pPr>
            <a:r>
              <a:rPr lang="en" sz="7200">
                <a:solidFill>
                  <a:schemeClr val="dk1"/>
                </a:solidFill>
              </a:rPr>
              <a:t>(a+b)</a:t>
            </a:r>
            <a:r>
              <a:rPr i="1" lang="en" sz="7200">
                <a:solidFill>
                  <a:schemeClr val="dk1"/>
                </a:solidFill>
              </a:rPr>
              <a:t>a(a+b)</a:t>
            </a:r>
            <a:r>
              <a:rPr lang="en" sz="7200">
                <a:solidFill>
                  <a:schemeClr val="dk1"/>
                </a:solidFill>
              </a:rPr>
              <a:t> – This ensures that there is at least one "a" somewhere in the string, surrounded by any combination of "a" and "b".</a:t>
            </a:r>
            <a:endParaRPr sz="7200">
              <a:solidFill>
                <a:schemeClr val="dk1"/>
              </a:solidFill>
            </a:endParaRPr>
          </a:p>
          <a:p>
            <a:pPr indent="0" lvl="0" marL="0" rtl="0" algn="l">
              <a:lnSpc>
                <a:spcPct val="115000"/>
              </a:lnSpc>
              <a:spcBef>
                <a:spcPts val="1200"/>
              </a:spcBef>
              <a:spcAft>
                <a:spcPts val="0"/>
              </a:spcAft>
              <a:buClr>
                <a:schemeClr val="dk1"/>
              </a:buClr>
              <a:buSzPts val="275"/>
              <a:buFont typeface="Arial"/>
              <a:buNone/>
            </a:pPr>
            <a:r>
              <a:rPr lang="en" sz="7200">
                <a:solidFill>
                  <a:schemeClr val="dk1"/>
                </a:solidFill>
              </a:rPr>
              <a:t>Thus, the correct regular expression is:</a:t>
            </a:r>
            <a:br>
              <a:rPr lang="en" sz="7200">
                <a:solidFill>
                  <a:schemeClr val="dk1"/>
                </a:solidFill>
              </a:rPr>
            </a:br>
            <a:r>
              <a:rPr lang="en" sz="7200">
                <a:solidFill>
                  <a:schemeClr val="dk1"/>
                </a:solidFill>
              </a:rPr>
              <a:t>*</a:t>
            </a:r>
            <a:r>
              <a:rPr i="1" lang="en" sz="7200">
                <a:solidFill>
                  <a:schemeClr val="dk1"/>
                </a:solidFill>
              </a:rPr>
              <a:t>(a+b)a(a+b)</a:t>
            </a:r>
            <a:endParaRPr i="1" sz="7200">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9"/>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1400"/>
              </a:spcBef>
              <a:spcAft>
                <a:spcPts val="0"/>
              </a:spcAft>
              <a:buClr>
                <a:schemeClr val="dk1"/>
              </a:buClr>
              <a:buSzPct val="39285"/>
              <a:buFont typeface="Arial"/>
              <a:buNone/>
            </a:pPr>
            <a:r>
              <a:rPr lang="en" sz="2800">
                <a:solidFill>
                  <a:schemeClr val="dk1"/>
                </a:solidFill>
              </a:rPr>
              <a:t>40. Which type of automaton is used in lexical analysis for tokenizing source code?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en" sz="2800">
                <a:solidFill>
                  <a:schemeClr val="dk1"/>
                </a:solidFill>
              </a:rPr>
              <a:t>Options:</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en" sz="2800">
                <a:solidFill>
                  <a:schemeClr val="dk1"/>
                </a:solidFill>
              </a:rPr>
              <a:t>a) Finite automaton</a:t>
            </a:r>
            <a:br>
              <a:rPr lang="en" sz="2800">
                <a:solidFill>
                  <a:schemeClr val="dk1"/>
                </a:solidFill>
              </a:rPr>
            </a:br>
            <a:r>
              <a:rPr lang="en" sz="2800">
                <a:solidFill>
                  <a:schemeClr val="dk1"/>
                </a:solidFill>
              </a:rPr>
              <a:t>b) Pushdown automaton</a:t>
            </a:r>
            <a:br>
              <a:rPr lang="en" sz="2800">
                <a:solidFill>
                  <a:schemeClr val="dk1"/>
                </a:solidFill>
              </a:rPr>
            </a:br>
            <a:r>
              <a:rPr lang="en" sz="2800">
                <a:solidFill>
                  <a:schemeClr val="dk1"/>
                </a:solidFill>
              </a:rPr>
              <a:t>c) Turing machine</a:t>
            </a:r>
            <a:br>
              <a:rPr lang="en" sz="2800">
                <a:solidFill>
                  <a:schemeClr val="dk1"/>
                </a:solidFill>
              </a:rPr>
            </a:br>
            <a:r>
              <a:rPr lang="en" sz="2800">
                <a:solidFill>
                  <a:schemeClr val="dk1"/>
                </a:solidFill>
              </a:rPr>
              <a:t>d) Linear-Bounded Automaton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en" sz="2800">
                <a:solidFill>
                  <a:schemeClr val="dk1"/>
                </a:solidFill>
              </a:rPr>
              <a:t>Answer: a) Finite Automaton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en" sz="2800">
                <a:solidFill>
                  <a:schemeClr val="dk1"/>
                </a:solidFill>
              </a:rPr>
              <a:t>Explanation: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en" sz="2800">
                <a:solidFill>
                  <a:schemeClr val="dk1"/>
                </a:solidFill>
              </a:rPr>
              <a:t>Lexical analysis is the first phase of a compiler, responsible for tokenizing source code (e.g-breaking it into identifiers, keywords, operators). Since tokens are typically recognized using regular expressions, the best automaton for the task is a Finite Automaton (FA).</a:t>
            </a:r>
            <a:endParaRPr sz="2800">
              <a:solidFill>
                <a:schemeClr val="dk1"/>
              </a:solidFill>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0"/>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a:solidFill>
                  <a:schemeClr val="dk1"/>
                </a:solidFill>
              </a:rPr>
              <a:t>41. Typically, a database administrator (DBA) is responsible for</a:t>
            </a:r>
            <a:endParaRPr>
              <a:solidFill>
                <a:schemeClr val="dk1"/>
              </a:solidFill>
            </a:endParaRPr>
          </a:p>
          <a:p>
            <a:pPr indent="0" lvl="0" marL="12700" rtl="0" algn="l">
              <a:lnSpc>
                <a:spcPct val="90000"/>
              </a:lnSpc>
              <a:spcBef>
                <a:spcPts val="1000"/>
              </a:spcBef>
              <a:spcAft>
                <a:spcPts val="0"/>
              </a:spcAft>
              <a:buClr>
                <a:schemeClr val="dk1"/>
              </a:buClr>
              <a:buSzPts val="1100"/>
              <a:buFont typeface="Arial"/>
              <a:buNone/>
            </a:pPr>
            <a:r>
              <a:rPr lang="en">
                <a:solidFill>
                  <a:schemeClr val="dk1"/>
                </a:solidFill>
              </a:rPr>
              <a:t>       a)Schema definition            b) Schema modification </a:t>
            </a:r>
            <a:endParaRPr>
              <a:solidFill>
                <a:schemeClr val="dk1"/>
              </a:solidFill>
            </a:endParaRPr>
          </a:p>
          <a:p>
            <a:pPr indent="0" lvl="0" marL="12700" rtl="0" algn="l">
              <a:lnSpc>
                <a:spcPct val="90000"/>
              </a:lnSpc>
              <a:spcBef>
                <a:spcPts val="1000"/>
              </a:spcBef>
              <a:spcAft>
                <a:spcPts val="0"/>
              </a:spcAft>
              <a:buClr>
                <a:schemeClr val="dk1"/>
              </a:buClr>
              <a:buSzPts val="1100"/>
              <a:buFont typeface="Arial"/>
              <a:buNone/>
            </a:pPr>
            <a:r>
              <a:rPr lang="en">
                <a:solidFill>
                  <a:schemeClr val="dk1"/>
                </a:solidFill>
              </a:rPr>
              <a:t>       c) Granting of authorization for data access </a:t>
            </a:r>
            <a:endParaRPr>
              <a:solidFill>
                <a:schemeClr val="dk1"/>
              </a:solidFill>
            </a:endParaRPr>
          </a:p>
          <a:p>
            <a:pPr indent="0" lvl="0" marL="12700" rtl="0" algn="l">
              <a:lnSpc>
                <a:spcPct val="90000"/>
              </a:lnSpc>
              <a:spcBef>
                <a:spcPts val="1000"/>
              </a:spcBef>
              <a:spcAft>
                <a:spcPts val="0"/>
              </a:spcAft>
              <a:buClr>
                <a:schemeClr val="dk1"/>
              </a:buClr>
              <a:buSzPts val="1100"/>
              <a:buFont typeface="Arial"/>
              <a:buNone/>
            </a:pPr>
            <a:r>
              <a:rPr lang="en">
                <a:solidFill>
                  <a:schemeClr val="dk1"/>
                </a:solidFill>
              </a:rPr>
              <a:t>        d) All of the above</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       Answer:</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       d)All of the above</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sz="2800">
              <a:solidFill>
                <a:schemeClr val="dk1"/>
              </a:solidFill>
            </a:endParaRPr>
          </a:p>
        </p:txBody>
      </p:sp>
      <p:sp>
        <p:nvSpPr>
          <p:cNvPr id="302" name="Google Shape;302;p60"/>
          <p:cNvSpPr txBox="1"/>
          <p:nvPr/>
        </p:nvSpPr>
        <p:spPr>
          <a:xfrm>
            <a:off x="589375" y="645925"/>
            <a:ext cx="626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t>
            </a:r>
            <a:r>
              <a:rPr b="1" i="0" lang="en" sz="2400" u="none" cap="none" strike="noStrike">
                <a:solidFill>
                  <a:schemeClr val="dk1"/>
                </a:solidFill>
                <a:latin typeface="Arial"/>
                <a:ea typeface="Arial"/>
                <a:cs typeface="Arial"/>
                <a:sym typeface="Arial"/>
              </a:rPr>
              <a:t>DBMS</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1"/>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lang="en">
                <a:solidFill>
                  <a:schemeClr val="dk1"/>
                </a:solidFill>
              </a:rPr>
              <a:t>42. Which of the following queries will retrieve students whose name has 'p'as the second letter ?</a:t>
            </a:r>
            <a:endParaRPr>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
                <a:solidFill>
                  <a:schemeClr val="dk1"/>
                </a:solidFill>
              </a:rPr>
              <a:t>a) SELECT rollNo FROM student where name=‘_p’;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 SELECT rollNo FROM student where name LIKE_‘p’;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 SELECT rollNo FROM student where name LIKE_‘p%’;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 SELECT rollNo FROM student where name IN_’p%’;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Answer: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 SELECT rollNo FROM student where name LIKE_‘p%’;</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428450"/>
            <a:ext cx="8520600" cy="414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4. Which sorting algorithm has a time complexity of O(n log n) in the average and worst case?</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 Bubble sort      b) Insertion sort        c) Quick sort       d) Selection sort</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 Quick sort</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Quick Sort is a divide-and-conquer sorting algorithm that, on average, has a time complexity of O(n log n).</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2"/>
          <p:cNvSpPr txBox="1"/>
          <p:nvPr>
            <p:ph idx="1" type="body"/>
          </p:nvPr>
        </p:nvSpPr>
        <p:spPr>
          <a:xfrm>
            <a:off x="338025" y="264950"/>
            <a:ext cx="8494200" cy="46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700">
                <a:solidFill>
                  <a:schemeClr val="dk1"/>
                </a:solidFill>
              </a:rPr>
              <a:t>43.  Consider a relation R(A, B, C, D, E) and a set of all FDs that hold on R as given below: A-&gt;BC, CD-&gt;E, B-&gt;D, E-&gt;A. Choose the correct option: </a:t>
            </a:r>
            <a:endParaRPr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700">
                <a:solidFill>
                  <a:schemeClr val="dk1"/>
                </a:solidFill>
              </a:rPr>
              <a:t>a) R is in 1NF, not in 2NF                b) R is in 2NF, not in 3NF </a:t>
            </a:r>
            <a:endParaRPr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700">
                <a:solidFill>
                  <a:schemeClr val="dk1"/>
                </a:solidFill>
              </a:rPr>
              <a:t>c) R is in 3NF, not in BCNF              d) R is in BCNF</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Answer: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a) R is in 1NF, not in 2NF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Explanation: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Step 1: Check for 1NF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A relation is in 1NF if all attributes are atomic (indivisible). Since there is no indication of non-atomic attributes (e.g., multivalued or composite attributes), we can assume R is in 1NF.</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200"/>
              </a:spcBef>
              <a:spcAft>
                <a:spcPts val="1200"/>
              </a:spcAft>
              <a:buSzPts val="1800"/>
              <a:buNone/>
            </a:pPr>
            <a:r>
              <a:t/>
            </a:r>
            <a:endParaRPr sz="17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3"/>
          <p:cNvSpPr txBox="1"/>
          <p:nvPr>
            <p:ph idx="1" type="body"/>
          </p:nvPr>
        </p:nvSpPr>
        <p:spPr>
          <a:xfrm>
            <a:off x="338025" y="264950"/>
            <a:ext cx="8494200" cy="46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Step 2: Check for 2NF</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A relation is in 2NF if it is in 1NF and no partial dependency exists. A partial dependency occurs when a non-prime attribute depends on a proper subset of a candidate key.</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The candidate keys are A,E and CD</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So B-&gt;D is a partial dependency so it violates 2NF, Since it is not 2NF it is not 3NF and BCNF.</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200"/>
              </a:spcBef>
              <a:spcAft>
                <a:spcPts val="1200"/>
              </a:spcAft>
              <a:buSzPts val="1800"/>
              <a:buNone/>
            </a:pPr>
            <a:r>
              <a:t/>
            </a:r>
            <a:endParaRPr sz="17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4"/>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44. Consider the following two sets of functional dependencies: </a:t>
            </a:r>
            <a:endParaRPr sz="20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P ={A -&gt; C, AC -&gt;D, E -&gt;AD, E -&gt;H}   G={A-&gt;CD,E-&gt;AH} Choose the correct option</a:t>
            </a:r>
            <a:endParaRPr sz="2000">
              <a:solidFill>
                <a:schemeClr val="dk1"/>
              </a:solidFill>
            </a:endParaRPr>
          </a:p>
          <a:p>
            <a:pPr indent="0" lvl="0" marL="12700" rtl="0" algn="l">
              <a:lnSpc>
                <a:spcPct val="90000"/>
              </a:lnSpc>
              <a:spcBef>
                <a:spcPts val="1000"/>
              </a:spcBef>
              <a:spcAft>
                <a:spcPts val="0"/>
              </a:spcAft>
              <a:buClr>
                <a:schemeClr val="dk1"/>
              </a:buClr>
              <a:buSzPct val="55000"/>
              <a:buFont typeface="Arial"/>
              <a:buNone/>
            </a:pPr>
            <a:r>
              <a:rPr lang="en" sz="2000">
                <a:solidFill>
                  <a:schemeClr val="dk1"/>
                </a:solidFill>
              </a:rPr>
              <a:t>a)only F covers G     b) only G covers F </a:t>
            </a:r>
            <a:endParaRPr sz="2000">
              <a:solidFill>
                <a:schemeClr val="dk1"/>
              </a:solidFill>
            </a:endParaRPr>
          </a:p>
          <a:p>
            <a:pPr indent="0" lvl="0" marL="12700" rtl="0" algn="l">
              <a:lnSpc>
                <a:spcPct val="90000"/>
              </a:lnSpc>
              <a:spcBef>
                <a:spcPts val="1000"/>
              </a:spcBef>
              <a:spcAft>
                <a:spcPts val="0"/>
              </a:spcAft>
              <a:buClr>
                <a:schemeClr val="dk1"/>
              </a:buClr>
              <a:buSzPct val="55000"/>
              <a:buFont typeface="Arial"/>
              <a:buNone/>
            </a:pPr>
            <a:r>
              <a:rPr lang="en" sz="2000">
                <a:solidFill>
                  <a:schemeClr val="dk1"/>
                </a:solidFill>
              </a:rPr>
              <a:t>c) F and G are equivalent  </a:t>
            </a:r>
            <a:endParaRPr sz="2000">
              <a:solidFill>
                <a:schemeClr val="dk1"/>
              </a:solidFill>
            </a:endParaRPr>
          </a:p>
          <a:p>
            <a:pPr indent="0" lvl="0" marL="12700" rtl="0" algn="l">
              <a:lnSpc>
                <a:spcPct val="90000"/>
              </a:lnSpc>
              <a:spcBef>
                <a:spcPts val="1000"/>
              </a:spcBef>
              <a:spcAft>
                <a:spcPts val="0"/>
              </a:spcAft>
              <a:buClr>
                <a:schemeClr val="dk1"/>
              </a:buClr>
              <a:buSzPct val="55000"/>
              <a:buFont typeface="Arial"/>
              <a:buNone/>
            </a:pPr>
            <a:r>
              <a:rPr lang="en" sz="2000">
                <a:solidFill>
                  <a:schemeClr val="dk1"/>
                </a:solidFill>
              </a:rPr>
              <a:t>d) None of the above</a:t>
            </a:r>
            <a:endParaRPr sz="20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Answer:</a:t>
            </a:r>
            <a:endParaRPr sz="20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c) F and G are equivalent</a:t>
            </a:r>
            <a:endParaRPr sz="20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Explanation: A⁺ under P:</a:t>
            </a:r>
            <a:endParaRPr sz="20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1.A-&gt;C</a:t>
            </a:r>
            <a:endParaRPr sz="2000">
              <a:solidFill>
                <a:schemeClr val="dk1"/>
              </a:solidFill>
            </a:endParaRPr>
          </a:p>
          <a:p>
            <a:pPr indent="0" lvl="0" marL="0" rtl="0" algn="l">
              <a:lnSpc>
                <a:spcPct val="90000"/>
              </a:lnSpc>
              <a:spcBef>
                <a:spcPts val="500"/>
              </a:spcBef>
              <a:spcAft>
                <a:spcPts val="0"/>
              </a:spcAft>
              <a:buClr>
                <a:schemeClr val="dk1"/>
              </a:buClr>
              <a:buSzPct val="64705"/>
              <a:buFont typeface="Arial"/>
              <a:buNone/>
            </a:pPr>
            <a:r>
              <a:rPr lang="en" sz="1700">
                <a:solidFill>
                  <a:schemeClr val="dk1"/>
                </a:solidFill>
              </a:rPr>
              <a:t>2.AC → D</a:t>
            </a:r>
            <a:endParaRPr sz="1700">
              <a:solidFill>
                <a:schemeClr val="dk1"/>
              </a:solidFill>
            </a:endParaRPr>
          </a:p>
          <a:p>
            <a:pPr indent="0" lvl="0" marL="0" rtl="0" algn="l">
              <a:lnSpc>
                <a:spcPct val="90000"/>
              </a:lnSpc>
              <a:spcBef>
                <a:spcPts val="500"/>
              </a:spcBef>
              <a:spcAft>
                <a:spcPts val="0"/>
              </a:spcAft>
              <a:buClr>
                <a:schemeClr val="dk1"/>
              </a:buClr>
              <a:buSzPct val="64705"/>
              <a:buFont typeface="Arial"/>
              <a:buNone/>
            </a:pPr>
            <a:r>
              <a:rPr lang="en" sz="1700">
                <a:solidFill>
                  <a:schemeClr val="dk1"/>
                </a:solidFill>
              </a:rPr>
              <a:t> A⁺ = {A, C, D}, which means A → CD (same as in G).</a:t>
            </a:r>
            <a:endParaRPr sz="1700">
              <a:solidFill>
                <a:schemeClr val="dk1"/>
              </a:solidFill>
            </a:endParaRPr>
          </a:p>
          <a:p>
            <a:pPr indent="0" lvl="0" marL="0" rtl="0" algn="l">
              <a:lnSpc>
                <a:spcPct val="90000"/>
              </a:lnSpc>
              <a:spcBef>
                <a:spcPts val="500"/>
              </a:spcBef>
              <a:spcAft>
                <a:spcPts val="0"/>
              </a:spcAft>
              <a:buClr>
                <a:schemeClr val="dk1"/>
              </a:buClr>
              <a:buSzPct val="55000"/>
              <a:buFont typeface="Arial"/>
              <a:buNone/>
            </a:pPr>
            <a:r>
              <a:rPr lang="en" sz="2000">
                <a:solidFill>
                  <a:schemeClr val="dk1"/>
                </a:solidFill>
              </a:rPr>
              <a:t>E⁺ under P:</a:t>
            </a:r>
            <a:endParaRPr sz="2000">
              <a:solidFill>
                <a:schemeClr val="dk1"/>
              </a:solidFill>
            </a:endParaRPr>
          </a:p>
          <a:p>
            <a:pPr indent="0" lvl="0" marL="0" rtl="0" algn="l">
              <a:lnSpc>
                <a:spcPct val="90000"/>
              </a:lnSpc>
              <a:spcBef>
                <a:spcPts val="500"/>
              </a:spcBef>
              <a:spcAft>
                <a:spcPts val="0"/>
              </a:spcAft>
              <a:buClr>
                <a:schemeClr val="dk1"/>
              </a:buClr>
              <a:buSzPct val="64705"/>
              <a:buFont typeface="Arial"/>
              <a:buNone/>
            </a:pPr>
            <a:r>
              <a:rPr lang="en" sz="1700">
                <a:solidFill>
                  <a:schemeClr val="dk1"/>
                </a:solidFill>
              </a:rPr>
              <a:t>1.E → AD</a:t>
            </a:r>
            <a:endParaRPr sz="1700">
              <a:solidFill>
                <a:schemeClr val="dk1"/>
              </a:solidFill>
            </a:endParaRPr>
          </a:p>
          <a:p>
            <a:pPr indent="0" lvl="0" marL="0" rtl="0" algn="l">
              <a:lnSpc>
                <a:spcPct val="90000"/>
              </a:lnSpc>
              <a:spcBef>
                <a:spcPts val="500"/>
              </a:spcBef>
              <a:spcAft>
                <a:spcPts val="0"/>
              </a:spcAft>
              <a:buClr>
                <a:schemeClr val="dk1"/>
              </a:buClr>
              <a:buSzPct val="64705"/>
              <a:buFont typeface="Arial"/>
              <a:buNone/>
            </a:pPr>
            <a:r>
              <a:rPr lang="en" sz="1700">
                <a:solidFill>
                  <a:schemeClr val="dk1"/>
                </a:solidFill>
              </a:rPr>
              <a:t>2.E → H</a:t>
            </a:r>
            <a:endParaRPr sz="1700">
              <a:solidFill>
                <a:schemeClr val="dk1"/>
              </a:solidFill>
            </a:endParaRPr>
          </a:p>
          <a:p>
            <a:pPr indent="0" lvl="0" marL="0" rtl="0" algn="l">
              <a:lnSpc>
                <a:spcPct val="90000"/>
              </a:lnSpc>
              <a:spcBef>
                <a:spcPts val="500"/>
              </a:spcBef>
              <a:spcAft>
                <a:spcPts val="0"/>
              </a:spcAft>
              <a:buClr>
                <a:schemeClr val="dk1"/>
              </a:buClr>
              <a:buSzPct val="64705"/>
              <a:buFont typeface="Arial"/>
              <a:buNone/>
            </a:pPr>
            <a:r>
              <a:rPr lang="en" sz="1700">
                <a:solidFill>
                  <a:schemeClr val="dk1"/>
                </a:solidFill>
              </a:rPr>
              <a:t>So, E⁺ = {E, A, D, H}, which means E → AH (same as in G).</a:t>
            </a:r>
            <a:endParaRPr sz="1700">
              <a:solidFill>
                <a:schemeClr val="dk1"/>
              </a:solidFill>
            </a:endParaRPr>
          </a:p>
          <a:p>
            <a:pPr indent="0" lvl="0" marL="0" rtl="0" algn="l">
              <a:lnSpc>
                <a:spcPct val="90000"/>
              </a:lnSpc>
              <a:spcBef>
                <a:spcPts val="1000"/>
              </a:spcBef>
              <a:spcAft>
                <a:spcPts val="0"/>
              </a:spcAft>
              <a:buClr>
                <a:schemeClr val="dk1"/>
              </a:buClr>
              <a:buSzPct val="55000"/>
              <a:buFont typeface="Arial"/>
              <a:buNone/>
            </a:pPr>
            <a:r>
              <a:rPr lang="en" sz="2000">
                <a:solidFill>
                  <a:schemeClr val="dk1"/>
                </a:solidFill>
              </a:rPr>
              <a:t>Since both A → CD and</a:t>
            </a:r>
            <a:r>
              <a:rPr b="1" lang="en" sz="2000">
                <a:solidFill>
                  <a:schemeClr val="dk1"/>
                </a:solidFill>
              </a:rPr>
              <a:t> </a:t>
            </a:r>
            <a:r>
              <a:rPr lang="en" sz="2000">
                <a:solidFill>
                  <a:schemeClr val="dk1"/>
                </a:solidFill>
              </a:rPr>
              <a:t>E → AH can be derived from P, we conclude that P covers G.</a:t>
            </a:r>
            <a:endParaRPr sz="2000">
              <a:solidFill>
                <a:schemeClr val="dk1"/>
              </a:solidFill>
            </a:endParaRPr>
          </a:p>
          <a:p>
            <a:pPr indent="0" lvl="0" marL="0" rtl="0" algn="l">
              <a:lnSpc>
                <a:spcPct val="115000"/>
              </a:lnSpc>
              <a:spcBef>
                <a:spcPts val="1400"/>
              </a:spcBef>
              <a:spcAft>
                <a:spcPts val="400"/>
              </a:spcAft>
              <a:buClr>
                <a:schemeClr val="dk1"/>
              </a:buClr>
              <a:buSzPct val="61109"/>
              <a:buFont typeface="Arial"/>
              <a:buNone/>
            </a:pPr>
            <a:r>
              <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5"/>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a:solidFill>
                  <a:schemeClr val="dk1"/>
                </a:solidFill>
              </a:rPr>
              <a:t>A⁺ under G:</a:t>
            </a:r>
            <a:endParaRPr>
              <a:solidFill>
                <a:schemeClr val="dk1"/>
              </a:solidFill>
            </a:endParaRPr>
          </a:p>
          <a:p>
            <a:pPr indent="0" lvl="0" marL="12700" rtl="0" algn="l">
              <a:lnSpc>
                <a:spcPct val="90000"/>
              </a:lnSpc>
              <a:spcBef>
                <a:spcPts val="500"/>
              </a:spcBef>
              <a:spcAft>
                <a:spcPts val="0"/>
              </a:spcAft>
              <a:buClr>
                <a:schemeClr val="dk1"/>
              </a:buClr>
              <a:buSzPts val="1100"/>
              <a:buFont typeface="Arial"/>
              <a:buNone/>
            </a:pPr>
            <a:r>
              <a:rPr lang="en">
                <a:solidFill>
                  <a:schemeClr val="dk1"/>
                </a:solidFill>
              </a:rPr>
              <a:t>1.A → CD (given)</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This includes A → C, so we get the first dependency from P.</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Also, it includes AC → D, because A → C is already present.</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So, A → C and AC → D are covered.</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1.E⁺ under G:</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2.E → AH (given)</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A → CD is also given, so E → A allows us to derive E → AD.</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lang="en">
                <a:solidFill>
                  <a:schemeClr val="dk1"/>
                </a:solidFill>
              </a:rPr>
              <a:t>E → AD and E → H are covered.</a:t>
            </a:r>
            <a:endParaRPr>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en">
                <a:solidFill>
                  <a:schemeClr val="dk1"/>
                </a:solidFill>
              </a:rPr>
              <a:t>Since all dependencies in P can be derived from G, it means G covers P.So both are equivalent.</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sz="20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6"/>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a:solidFill>
                  <a:schemeClr val="dk1"/>
                </a:solidFill>
              </a:rPr>
              <a:t>45. Consider the following schedule S. S: R1(X); Wl(x); R2(x); w2(X); R1(Y); R2(Y); which of the following is a non-conflicting pair of operations in the schedule s?</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a)R1(X);W1(X);           b) W1(X); R2(X);        c)W1(X);W2(X);    d) R1(X);W2(X);</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Answer:</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a)R1(X);W1(X);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Explanation: R1(X) Read X by T1 and W1(X) Write X by T1 ,Same transactions so no conflict.Conflict occurs when They operate on the same data item (e.g., X or Y), They belong to different transactions and two write operations.</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7"/>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1000"/>
              </a:spcBef>
              <a:spcAft>
                <a:spcPts val="0"/>
              </a:spcAft>
              <a:buClr>
                <a:schemeClr val="dk1"/>
              </a:buClr>
              <a:buSzPts val="1100"/>
              <a:buFont typeface="Arial"/>
              <a:buNone/>
            </a:pPr>
            <a:r>
              <a:rPr lang="en">
                <a:solidFill>
                  <a:schemeClr val="dk1"/>
                </a:solidFill>
              </a:rPr>
              <a:t>46. To be conflict serializable, all transactions should follow_____________</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 a) Binary locking                                   	b) Two phase locking</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 c) Binary Locking with wait-for graph      d) None of the above</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Ans:-   b) Two-phase locking (2PL)</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Two-phase locking ensures conflict serializability by dividing a transaction's lock actions into two phases:</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1.Growing Phase: A transaction can acquire locks but cannot release any.</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2.Shrinking Phase: A transaction can release locks but cannot acquire any new ones.</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a:solidFill>
                  <a:schemeClr val="dk1"/>
                </a:solidFill>
              </a:rPr>
              <a:t>This guarantees that transactions follow a serializable order and prevents conflicts.</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8"/>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47. Which of the following is NOT a type of database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a)Relational model                b) Network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c) Hierarchical model            d) Object-oriented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d) </a:t>
            </a:r>
            <a:r>
              <a:rPr lang="en">
                <a:solidFill>
                  <a:schemeClr val="dk1"/>
                </a:solidFill>
              </a:rPr>
              <a:t>Object-oriented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Explanation: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relational, network, and hierarchical models are classical database models that have been widely used in database management systems (DBMS).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object-oriented model, while existing, is more of an extension or alternative approach to database design rather than a primary database model. It is mainly used in Object-Oriented Databases (OODB), which are not as mainstream as relational databases.</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9"/>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48. Which of the following database models represents data as collection of key value pairs?</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  a)Relational model                 b) Hierarchical model</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  c) Network model               	d) NoSQL mode</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Ans:- d) NoSQL model</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Explanation:</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  The NoSQL model stores data in key-value pairs, just like a dictionary.</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•A key is like a name or label.</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•A value is the actual data stored.</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Example:</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Imagine a box with labeled drawers:</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•Key: "name" → Value: "Alice"</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•Key: "age" → Value: 30</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•Key: "city" → Value: "New York</a:t>
            </a:r>
            <a:endParaRPr sz="2400">
              <a:solidFill>
                <a:schemeClr val="dk1"/>
              </a:solidFill>
            </a:endParaRPr>
          </a:p>
          <a:p>
            <a:pPr indent="0" lvl="0" marL="0" rtl="0" algn="l">
              <a:lnSpc>
                <a:spcPct val="115000"/>
              </a:lnSpc>
              <a:spcBef>
                <a:spcPts val="0"/>
              </a:spcBef>
              <a:spcAft>
                <a:spcPts val="0"/>
              </a:spcAft>
              <a:buClr>
                <a:schemeClr val="dk1"/>
              </a:buClr>
              <a:buSzPct val="45833"/>
              <a:buFont typeface="Arial"/>
              <a:buNone/>
            </a:pPr>
            <a:r>
              <a:rPr lang="en" sz="2400">
                <a:solidFill>
                  <a:schemeClr val="dk1"/>
                </a:solidFill>
              </a:rPr>
              <a:t>     </a:t>
            </a:r>
            <a:endParaRPr sz="2400">
              <a:solidFill>
                <a:schemeClr val="dk1"/>
              </a:solidFill>
            </a:endParaRPr>
          </a:p>
          <a:p>
            <a:pPr indent="0" lvl="0" marL="0" rtl="0" algn="l">
              <a:lnSpc>
                <a:spcPct val="115000"/>
              </a:lnSpc>
              <a:spcBef>
                <a:spcPts val="1400"/>
              </a:spcBef>
              <a:spcAft>
                <a:spcPts val="400"/>
              </a:spcAft>
              <a:buClr>
                <a:schemeClr val="dk1"/>
              </a:buClr>
              <a:buSzPct val="61109"/>
              <a:buFont typeface="Arial"/>
              <a:buNone/>
            </a:pPr>
            <a:r>
              <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0"/>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49. Which SQL function is used to calculate the total number of records in a table?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 COUNT	  b) SUM		 c) AVG		 d) MAX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a)COUNT()</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In SQL, the COUNT() function is used to calculate the total number of records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in a table.</a:t>
            </a:r>
            <a:endParaRPr>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sz="24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1"/>
          <p:cNvSpPr txBox="1"/>
          <p:nvPr>
            <p:ph idx="1" type="body"/>
          </p:nvPr>
        </p:nvSpPr>
        <p:spPr>
          <a:xfrm>
            <a:off x="338025" y="264950"/>
            <a:ext cx="8494200" cy="474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50. Consider the statements given below:</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S1: Data abstraction is the DBMS characteristic that allows program-data      independence.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S2: Data models allow representation of a database at different levels of detail. Choose the correct option:</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a) s1: True; s2: True                	  b) s1: True; s2: False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c) s1: False; s2:True                     d) s1: False; s2: False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Answer:-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a) S1: True; S2: True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 S1 (True): Data abstraction in DBMS separates data structure from application logic, allowing program-data independence.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•S2 (True): Data models help represent a database at different levels (Conceptual, Logical, and Physical).</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Both statements are correct</a:t>
            </a:r>
            <a:endParaRPr sz="1600">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330575"/>
            <a:ext cx="8520600" cy="46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Time Complexity of Quick Sort: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Best Case: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log 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Average Case: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log 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Worst Case: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O(n²) (when the pivot always picks the smallest or largest element, leading to unbalanced partitions)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Even though Quick Sort has a worst-case complexity of O(n²), randomized quicksort or choosing a good pivot (like median-of-three) ensures that the worst case is rare, making it practically perform O(n log n) in most cases.</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1969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5. Which of the following statements about a linked list is true?</a:t>
            </a:r>
            <a:endParaRPr>
              <a:solidFill>
                <a:schemeClr val="dk1"/>
              </a:solidFill>
            </a:endParaRPr>
          </a:p>
          <a:p>
            <a:pPr indent="-342900" lvl="0" marL="457200" rtl="0" algn="l">
              <a:lnSpc>
                <a:spcPct val="115000"/>
              </a:lnSpc>
              <a:spcBef>
                <a:spcPts val="1200"/>
              </a:spcBef>
              <a:spcAft>
                <a:spcPts val="0"/>
              </a:spcAft>
              <a:buClr>
                <a:schemeClr val="dk1"/>
              </a:buClr>
              <a:buSzPts val="1800"/>
              <a:buAutoNum type="alphaLcParenR"/>
            </a:pPr>
            <a:r>
              <a:rPr lang="en">
                <a:solidFill>
                  <a:schemeClr val="dk1"/>
                </a:solidFill>
              </a:rPr>
              <a:t>It has a fixed size      b)   It stored in contiguously in memory</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c)    It allows for efficient random access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    It consists of nodes linked by pointers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d)  It consists of nodes linked by pointers</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Explanation: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linked list is a linear data structure where elements (nodes) are connected using pointers. Each node contains: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Data (the actual value)</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Pointer (or reference) to the next node in the sequence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81100"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a:solidFill>
                  <a:schemeClr val="dk1"/>
                </a:solidFill>
              </a:rPr>
              <a:t>6. Which type of linked list has it’s last node pointing to the first node?</a:t>
            </a:r>
            <a:endParaRPr>
              <a:solidFill>
                <a:schemeClr val="dk1"/>
              </a:solidFill>
            </a:endParaRPr>
          </a:p>
          <a:p>
            <a:pPr indent="-342900" lvl="0" marL="457200" rtl="0" algn="l">
              <a:lnSpc>
                <a:spcPct val="90000"/>
              </a:lnSpc>
              <a:spcBef>
                <a:spcPts val="1000"/>
              </a:spcBef>
              <a:spcAft>
                <a:spcPts val="0"/>
              </a:spcAft>
              <a:buClr>
                <a:schemeClr val="dk1"/>
              </a:buClr>
              <a:buSzPts val="1800"/>
              <a:buAutoNum type="alphaLcParenR"/>
            </a:pPr>
            <a:r>
              <a:rPr lang="en">
                <a:solidFill>
                  <a:schemeClr val="dk1"/>
                </a:solidFill>
              </a:rPr>
              <a:t>Singly linked list      b)  Doubly linked list  </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c)    Circular linked list    d)  Sparse linked list</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Answer:</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 c) Circular linked list</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Explanation: In Circular Singly Linked List, each node has just one pointer called the “next” pointer. The next pointer of last node points back to the first node</a:t>
            </a:r>
            <a:r>
              <a:rPr b="1" lang="en" sz="1600">
                <a:solidFill>
                  <a:schemeClr val="dk1"/>
                </a:solidFill>
              </a:rPr>
              <a:t> </a:t>
            </a:r>
            <a:r>
              <a:rPr lang="en" sz="1600">
                <a:solidFill>
                  <a:schemeClr val="dk1"/>
                </a:solidFill>
              </a:rPr>
              <a:t>and this results in forming a circle. In this type of Linked list we can only move through the list in one direction.</a:t>
            </a:r>
            <a:endParaRPr sz="1600">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92" name="Google Shape;92;p20"/>
          <p:cNvPicPr preferRelativeResize="0"/>
          <p:nvPr/>
        </p:nvPicPr>
        <p:blipFill rotWithShape="1">
          <a:blip r:embed="rId3">
            <a:alphaModFix/>
          </a:blip>
          <a:srcRect b="4410" l="1160" r="-1160" t="-4410"/>
          <a:stretch/>
        </p:blipFill>
        <p:spPr>
          <a:xfrm>
            <a:off x="436075" y="2393377"/>
            <a:ext cx="6840150" cy="139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430625" y="269400"/>
            <a:ext cx="8520600" cy="4874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800"/>
              <a:buNone/>
            </a:pPr>
            <a:r>
              <a:rPr lang="en">
                <a:solidFill>
                  <a:schemeClr val="dk1"/>
                </a:solidFill>
              </a:rPr>
              <a:t>7. Travelling salesman problem is an example of</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a)Dynamic Algorithm                        b) Greedy Algorithm </a:t>
            </a:r>
            <a:endParaRPr>
              <a:solidFill>
                <a:schemeClr val="dk1"/>
              </a:solidFill>
            </a:endParaRPr>
          </a:p>
          <a:p>
            <a:pPr indent="0" lvl="0" marL="0" rtl="0" algn="l">
              <a:lnSpc>
                <a:spcPct val="90000"/>
              </a:lnSpc>
              <a:spcBef>
                <a:spcPts val="1000"/>
              </a:spcBef>
              <a:spcAft>
                <a:spcPts val="0"/>
              </a:spcAft>
              <a:buSzPts val="1800"/>
              <a:buNone/>
            </a:pPr>
            <a:r>
              <a:rPr lang="en">
                <a:solidFill>
                  <a:schemeClr val="dk1"/>
                </a:solidFill>
              </a:rPr>
              <a:t>c) Recursive Approach                     d) Divide &amp; Conquer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Answer: </a:t>
            </a:r>
            <a:endParaRPr>
              <a:solidFill>
                <a:schemeClr val="dk1"/>
              </a:solidFill>
            </a:endParaRPr>
          </a:p>
          <a:p>
            <a:pPr indent="0" lvl="0" marL="0" rtl="0" algn="l">
              <a:lnSpc>
                <a:spcPct val="90000"/>
              </a:lnSpc>
              <a:spcBef>
                <a:spcPts val="1200"/>
              </a:spcBef>
              <a:spcAft>
                <a:spcPts val="0"/>
              </a:spcAft>
              <a:buClr>
                <a:schemeClr val="dk1"/>
              </a:buClr>
              <a:buSzPts val="1100"/>
              <a:buFont typeface="Arial"/>
              <a:buNone/>
            </a:pPr>
            <a:r>
              <a:rPr lang="en">
                <a:solidFill>
                  <a:schemeClr val="dk1"/>
                </a:solidFill>
              </a:rPr>
              <a:t> b) Greedy Algorithm </a:t>
            </a:r>
            <a:endParaRPr>
              <a:solidFill>
                <a:schemeClr val="dk1"/>
              </a:solidFill>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Explanation: </a:t>
            </a:r>
            <a:r>
              <a:rPr lang="en">
                <a:solidFill>
                  <a:schemeClr val="dk1"/>
                </a:solidFill>
                <a:highlight>
                  <a:srgbClr val="FFFFFF"/>
                </a:highlight>
              </a:rPr>
              <a:t>This algorithm searches for the local optima and optimizes the local best solution to find the global optima. It begins by sorting all the edges and then selects the edge with the minimum cost. It continuously selects the best next choices given a condition that no loops are formed. The computational complexity of the greedy algorithm is O(</a:t>
            </a:r>
            <a:r>
              <a:rPr lang="en">
                <a:solidFill>
                  <a:schemeClr val="dk1"/>
                </a:solidFill>
              </a:rPr>
              <a:t>N²</a:t>
            </a:r>
            <a:r>
              <a:rPr lang="en">
                <a:solidFill>
                  <a:schemeClr val="dk1"/>
                </a:solidFill>
                <a:highlight>
                  <a:srgbClr val="FFFFFF"/>
                </a:highlight>
              </a:rPr>
              <a:t> lg(N)).</a:t>
            </a:r>
            <a:endParaRPr>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