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25" r:id="rId1"/>
  </p:sldMasterIdLst>
  <p:sldIdLst>
    <p:sldId id="259" r:id="rId2"/>
    <p:sldId id="262" r:id="rId3"/>
    <p:sldId id="281" r:id="rId4"/>
    <p:sldId id="282" r:id="rId5"/>
    <p:sldId id="283" r:id="rId6"/>
    <p:sldId id="284" r:id="rId7"/>
    <p:sldId id="285" r:id="rId8"/>
    <p:sldId id="287" r:id="rId9"/>
    <p:sldId id="289" r:id="rId10"/>
    <p:sldId id="258" r:id="rId11"/>
    <p:sldId id="266" r:id="rId12"/>
    <p:sldId id="267" r:id="rId13"/>
    <p:sldId id="293" r:id="rId14"/>
    <p:sldId id="294" r:id="rId15"/>
    <p:sldId id="263" r:id="rId16"/>
    <p:sldId id="299" r:id="rId17"/>
    <p:sldId id="300" r:id="rId18"/>
    <p:sldId id="301" r:id="rId19"/>
    <p:sldId id="302" r:id="rId20"/>
    <p:sldId id="291" r:id="rId21"/>
    <p:sldId id="292" r:id="rId22"/>
    <p:sldId id="295" r:id="rId23"/>
    <p:sldId id="296" r:id="rId24"/>
    <p:sldId id="297" r:id="rId25"/>
    <p:sldId id="298" r:id="rId26"/>
    <p:sldId id="290" r:id="rId27"/>
    <p:sldId id="265" r:id="rId28"/>
    <p:sldId id="288" r:id="rId2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647" autoAdjust="0"/>
    <p:restoredTop sz="95256" autoAdjust="0"/>
  </p:normalViewPr>
  <p:slideViewPr>
    <p:cSldViewPr>
      <p:cViewPr varScale="1">
        <p:scale>
          <a:sx n="85" d="100"/>
          <a:sy n="85" d="100"/>
        </p:scale>
        <p:origin x="-1301" y="-72"/>
      </p:cViewPr>
      <p:guideLst>
        <p:guide orient="horz" pos="2160"/>
        <p:guide pos="2880"/>
      </p:guideLst>
    </p:cSldViewPr>
  </p:slideViewPr>
  <p:notesTextViewPr>
    <p:cViewPr>
      <p:scale>
        <a:sx n="1" d="1"/>
        <a:sy n="1" d="1"/>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5" name="Group 24"/>
          <p:cNvGrpSpPr/>
          <p:nvPr/>
        </p:nvGrpSpPr>
        <p:grpSpPr>
          <a:xfrm>
            <a:off x="203200" y="0"/>
            <a:ext cx="3778250" cy="6858001"/>
            <a:chOff x="203200" y="0"/>
            <a:chExt cx="3778250" cy="6858001"/>
          </a:xfrm>
        </p:grpSpPr>
        <p:sp>
          <p:nvSpPr>
            <p:cNvPr id="14" name="Freeform 6"/>
            <p:cNvSpPr/>
            <p:nvPr/>
          </p:nvSpPr>
          <p:spPr bwMode="auto">
            <a:xfrm>
              <a:off x="641350" y="0"/>
              <a:ext cx="1365250" cy="3971925"/>
            </a:xfrm>
            <a:custGeom>
              <a:avLst/>
              <a:gdLst/>
              <a:ahLst/>
              <a:cxnLst/>
              <a:rect l="0" t="0" r="r" b="b"/>
              <a:pathLst>
                <a:path w="860" h="2502">
                  <a:moveTo>
                    <a:pt x="0" y="2445"/>
                  </a:moveTo>
                  <a:lnTo>
                    <a:pt x="228" y="2502"/>
                  </a:lnTo>
                  <a:lnTo>
                    <a:pt x="860" y="0"/>
                  </a:lnTo>
                  <a:lnTo>
                    <a:pt x="620" y="0"/>
                  </a:lnTo>
                  <a:lnTo>
                    <a:pt x="0" y="2445"/>
                  </a:lnTo>
                  <a:close/>
                </a:path>
              </a:pathLst>
            </a:custGeom>
            <a:solidFill>
              <a:schemeClr val="accent1"/>
            </a:solidFill>
            <a:ln>
              <a:noFill/>
            </a:ln>
          </p:spPr>
        </p:sp>
        <p:sp>
          <p:nvSpPr>
            <p:cNvPr id="15" name="Freeform 7"/>
            <p:cNvSpPr/>
            <p:nvPr/>
          </p:nvSpPr>
          <p:spPr bwMode="auto">
            <a:xfrm>
              <a:off x="203200" y="0"/>
              <a:ext cx="1336675" cy="3862388"/>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16" name="Freeform 8"/>
            <p:cNvSpPr/>
            <p:nvPr/>
          </p:nvSpPr>
          <p:spPr bwMode="auto">
            <a:xfrm>
              <a:off x="207963" y="3776663"/>
              <a:ext cx="1936750" cy="3081338"/>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20" name="Freeform 9"/>
            <p:cNvSpPr/>
            <p:nvPr/>
          </p:nvSpPr>
          <p:spPr bwMode="auto">
            <a:xfrm>
              <a:off x="646113" y="3886200"/>
              <a:ext cx="2373313"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21" name="Freeform 10"/>
            <p:cNvSpPr/>
            <p:nvPr/>
          </p:nvSpPr>
          <p:spPr bwMode="auto">
            <a:xfrm>
              <a:off x="641350" y="3881438"/>
              <a:ext cx="3340100" cy="2976563"/>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22" name="Freeform 11"/>
            <p:cNvSpPr/>
            <p:nvPr/>
          </p:nvSpPr>
          <p:spPr bwMode="auto">
            <a:xfrm>
              <a:off x="203200" y="3771900"/>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1739673" y="914401"/>
            <a:ext cx="6947127" cy="3488266"/>
          </a:xfrm>
        </p:spPr>
        <p:txBody>
          <a:bodyPr anchor="b">
            <a:normAutofit/>
          </a:bodyPr>
          <a:lstStyle>
            <a:lvl1pPr algn="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924238" y="4402666"/>
            <a:ext cx="5762563" cy="1364531"/>
          </a:xfrm>
        </p:spPr>
        <p:txBody>
          <a:bodyPr anchor="t">
            <a:normAutofit/>
          </a:bodyPr>
          <a:lstStyle>
            <a:lvl1pPr marL="0" indent="0" algn="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325773" y="6117336"/>
            <a:ext cx="857473" cy="365125"/>
          </a:xfrm>
        </p:spPr>
        <p:txBody>
          <a:bodyPr/>
          <a:lstStyle/>
          <a:p>
            <a:fld id="{35D40FA4-1510-4A5D-B8A7-704D49CC55C1}" type="datetimeFigureOut">
              <a:rPr lang="en-IN" smtClean="0"/>
              <a:pPr/>
              <a:t>19-06-2021</a:t>
            </a:fld>
            <a:endParaRPr lang="en-IN"/>
          </a:p>
        </p:txBody>
      </p:sp>
      <p:sp>
        <p:nvSpPr>
          <p:cNvPr id="5" name="Footer Placeholder 4"/>
          <p:cNvSpPr>
            <a:spLocks noGrp="1"/>
          </p:cNvSpPr>
          <p:nvPr>
            <p:ph type="ftr" sz="quarter" idx="11"/>
          </p:nvPr>
        </p:nvSpPr>
        <p:spPr>
          <a:xfrm>
            <a:off x="3623733" y="6117336"/>
            <a:ext cx="3609438" cy="365125"/>
          </a:xfrm>
        </p:spPr>
        <p:txBody>
          <a:bodyPr/>
          <a:lstStyle/>
          <a:p>
            <a:endParaRPr lang="en-IN"/>
          </a:p>
        </p:txBody>
      </p:sp>
      <p:sp>
        <p:nvSpPr>
          <p:cNvPr id="6" name="Slide Number Placeholder 5"/>
          <p:cNvSpPr>
            <a:spLocks noGrp="1"/>
          </p:cNvSpPr>
          <p:nvPr>
            <p:ph type="sldNum" sz="quarter" idx="12"/>
          </p:nvPr>
        </p:nvSpPr>
        <p:spPr>
          <a:xfrm>
            <a:off x="8275320" y="6117336"/>
            <a:ext cx="411480" cy="365125"/>
          </a:xfrm>
        </p:spPr>
        <p:txBody>
          <a:bodyPr/>
          <a:lstStyle/>
          <a:p>
            <a:fld id="{341AF898-AEFC-4EEC-9BE6-36F16061F788}" type="slidenum">
              <a:rPr lang="en-IN" smtClean="0"/>
              <a:pPr/>
              <a:t>‹#›</a:t>
            </a:fld>
            <a:endParaRPr lang="en-IN"/>
          </a:p>
        </p:txBody>
      </p:sp>
      <p:sp>
        <p:nvSpPr>
          <p:cNvPr id="23" name="Freeform 12"/>
          <p:cNvSpPr/>
          <p:nvPr/>
        </p:nvSpPr>
        <p:spPr bwMode="auto">
          <a:xfrm>
            <a:off x="203200" y="3771900"/>
            <a:ext cx="361950" cy="90488"/>
          </a:xfrm>
          <a:custGeom>
            <a:avLst/>
            <a:gdLst/>
            <a:ahLst/>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3"/>
          <p:cNvSpPr/>
          <p:nvPr/>
        </p:nvSpPr>
        <p:spPr bwMode="auto">
          <a:xfrm>
            <a:off x="560388" y="3867150"/>
            <a:ext cx="61913" cy="80963"/>
          </a:xfrm>
          <a:custGeom>
            <a:avLst/>
            <a:gdLst/>
            <a:ahLst/>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 xmlns:a14="http://schemas.microsoft.com/office/drawing/2010/main" w="9525">
                <a:solidFill>
                  <a:srgbClr val="000000"/>
                </a:solidFill>
                <a:round/>
                <a:headEnd/>
                <a:tailEnd/>
              </a14:hiddenLine>
            </a:ext>
          </a:extLst>
        </p:spPr>
      </p:sp>
    </p:spTree>
    <p:extLst>
      <p:ext uri="{BB962C8B-B14F-4D97-AF65-F5344CB8AC3E}">
        <p14:creationId xmlns:p14="http://schemas.microsoft.com/office/powerpoint/2010/main" xmlns="" val="6705582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3" y="4732865"/>
            <a:ext cx="751599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789975" y="932112"/>
            <a:ext cx="6171065"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13523" y="5299603"/>
            <a:ext cx="751599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D40FA4-1510-4A5D-B8A7-704D49CC55C1}" type="datetimeFigureOut">
              <a:rPr lang="en-IN" smtClean="0"/>
              <a:pPr/>
              <a:t>19-06-2021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41AF898-AEFC-4EEC-9BE6-36F16061F788}" type="slidenum">
              <a:rPr lang="en-IN" smtClean="0"/>
              <a:pPr/>
              <a:t>‹#›</a:t>
            </a:fld>
            <a:endParaRPr lang="en-IN"/>
          </a:p>
        </p:txBody>
      </p:sp>
    </p:spTree>
    <p:extLst>
      <p:ext uri="{BB962C8B-B14F-4D97-AF65-F5344CB8AC3E}">
        <p14:creationId xmlns:p14="http://schemas.microsoft.com/office/powerpoint/2010/main" xmlns="" val="5453553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685800"/>
            <a:ext cx="751599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13524" y="4343400"/>
            <a:ext cx="7515992"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5D40FA4-1510-4A5D-B8A7-704D49CC55C1}" type="datetimeFigureOut">
              <a:rPr lang="en-IN" smtClean="0"/>
              <a:pPr/>
              <a:t>19-06-2021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1AF898-AEFC-4EEC-9BE6-36F16061F788}" type="slidenum">
              <a:rPr lang="en-IN" smtClean="0"/>
              <a:pPr/>
              <a:t>‹#›</a:t>
            </a:fld>
            <a:endParaRPr lang="en-IN"/>
          </a:p>
        </p:txBody>
      </p:sp>
    </p:spTree>
    <p:extLst>
      <p:ext uri="{BB962C8B-B14F-4D97-AF65-F5344CB8AC3E}">
        <p14:creationId xmlns:p14="http://schemas.microsoft.com/office/powerpoint/2010/main" xmlns="" val="5956148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598235" y="3428999"/>
            <a:ext cx="6631128"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13523" y="4343400"/>
            <a:ext cx="751599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5D40FA4-1510-4A5D-B8A7-704D49CC55C1}" type="datetimeFigureOut">
              <a:rPr lang="en-IN" smtClean="0"/>
              <a:pPr/>
              <a:t>19-06-2021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1AF898-AEFC-4EEC-9BE6-36F16061F788}" type="slidenum">
              <a:rPr lang="en-IN" smtClean="0"/>
              <a:pPr/>
              <a:t>‹#›</a:t>
            </a:fld>
            <a:endParaRPr lang="en-IN"/>
          </a:p>
        </p:txBody>
      </p:sp>
    </p:spTree>
    <p:extLst>
      <p:ext uri="{BB962C8B-B14F-4D97-AF65-F5344CB8AC3E}">
        <p14:creationId xmlns:p14="http://schemas.microsoft.com/office/powerpoint/2010/main" xmlns="" val="33555710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3525" y="3308581"/>
            <a:ext cx="751598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13524" y="4777381"/>
            <a:ext cx="751599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5D40FA4-1510-4A5D-B8A7-704D49CC55C1}" type="datetimeFigureOut">
              <a:rPr lang="en-IN" smtClean="0"/>
              <a:pPr/>
              <a:t>19-06-2021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1AF898-AEFC-4EEC-9BE6-36F16061F788}" type="slidenum">
              <a:rPr lang="en-IN" smtClean="0"/>
              <a:pPr/>
              <a:t>‹#›</a:t>
            </a:fld>
            <a:endParaRPr lang="en-IN"/>
          </a:p>
        </p:txBody>
      </p:sp>
    </p:spTree>
    <p:extLst>
      <p:ext uri="{BB962C8B-B14F-4D97-AF65-F5344CB8AC3E}">
        <p14:creationId xmlns:p14="http://schemas.microsoft.com/office/powerpoint/2010/main" xmlns="" val="7454727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13525" y="3886200"/>
            <a:ext cx="751599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524" y="4775200"/>
            <a:ext cx="751599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5D40FA4-1510-4A5D-B8A7-704D49CC55C1}" type="datetimeFigureOut">
              <a:rPr lang="en-IN" smtClean="0"/>
              <a:pPr/>
              <a:t>19-06-2021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1AF898-AEFC-4EEC-9BE6-36F16061F788}" type="slidenum">
              <a:rPr lang="en-IN" smtClean="0"/>
              <a:pPr/>
              <a:t>‹#›</a:t>
            </a:fld>
            <a:endParaRPr lang="en-IN"/>
          </a:p>
        </p:txBody>
      </p:sp>
    </p:spTree>
    <p:extLst>
      <p:ext uri="{BB962C8B-B14F-4D97-AF65-F5344CB8AC3E}">
        <p14:creationId xmlns:p14="http://schemas.microsoft.com/office/powerpoint/2010/main" xmlns="" val="39847595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13525" y="685801"/>
            <a:ext cx="7515991"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13524" y="3505200"/>
            <a:ext cx="7515992"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524" y="4343400"/>
            <a:ext cx="7515992"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5D40FA4-1510-4A5D-B8A7-704D49CC55C1}" type="datetimeFigureOut">
              <a:rPr lang="en-IN" smtClean="0"/>
              <a:pPr/>
              <a:t>19-06-2021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1AF898-AEFC-4EEC-9BE6-36F16061F788}" type="slidenum">
              <a:rPr lang="en-IN" smtClean="0"/>
              <a:pPr/>
              <a:t>‹#›</a:t>
            </a:fld>
            <a:endParaRPr lang="en-IN"/>
          </a:p>
        </p:txBody>
      </p:sp>
    </p:spTree>
    <p:extLst>
      <p:ext uri="{BB962C8B-B14F-4D97-AF65-F5344CB8AC3E}">
        <p14:creationId xmlns:p14="http://schemas.microsoft.com/office/powerpoint/2010/main" xmlns="" val="18537540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D40FA4-1510-4A5D-B8A7-704D49CC55C1}" type="datetimeFigureOut">
              <a:rPr lang="en-IN" smtClean="0"/>
              <a:pPr/>
              <a:t>19-06-2021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1AF898-AEFC-4EEC-9BE6-36F16061F788}" type="slidenum">
              <a:rPr lang="en-IN" smtClean="0"/>
              <a:pPr/>
              <a:t>‹#›</a:t>
            </a:fld>
            <a:endParaRPr lang="en-IN"/>
          </a:p>
        </p:txBody>
      </p:sp>
    </p:spTree>
    <p:extLst>
      <p:ext uri="{BB962C8B-B14F-4D97-AF65-F5344CB8AC3E}">
        <p14:creationId xmlns:p14="http://schemas.microsoft.com/office/powerpoint/2010/main" xmlns="" val="28805161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1393" y="685800"/>
            <a:ext cx="1328123"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13524" y="685800"/>
            <a:ext cx="6016373"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D40FA4-1510-4A5D-B8A7-704D49CC55C1}" type="datetimeFigureOut">
              <a:rPr lang="en-IN" smtClean="0"/>
              <a:pPr/>
              <a:t>19-06-2021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1AF898-AEFC-4EEC-9BE6-36F16061F788}" type="slidenum">
              <a:rPr lang="en-IN" smtClean="0"/>
              <a:pPr/>
              <a:t>‹#›</a:t>
            </a:fld>
            <a:endParaRPr lang="en-IN"/>
          </a:p>
        </p:txBody>
      </p:sp>
    </p:spTree>
    <p:extLst>
      <p:ext uri="{BB962C8B-B14F-4D97-AF65-F5344CB8AC3E}">
        <p14:creationId xmlns:p14="http://schemas.microsoft.com/office/powerpoint/2010/main" xmlns="" val="156360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1981200"/>
          </a:xfrm>
        </p:spPr>
        <p:txBody>
          <a:bodyPr/>
          <a:lstStyle/>
          <a:p>
            <a:r>
              <a:rPr lang="en-US"/>
              <a:t>Click to edit Master title style</a:t>
            </a:r>
            <a:endParaRPr lang="en-US" dirty="0"/>
          </a:p>
        </p:txBody>
      </p:sp>
      <p:sp>
        <p:nvSpPr>
          <p:cNvPr id="3" name="Content Placeholder 2"/>
          <p:cNvSpPr>
            <a:spLocks noGrp="1"/>
          </p:cNvSpPr>
          <p:nvPr>
            <p:ph idx="1"/>
          </p:nvPr>
        </p:nvSpPr>
        <p:spPr>
          <a:xfrm>
            <a:off x="982133" y="2667000"/>
            <a:ext cx="7704667" cy="333281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44329" y="6108173"/>
            <a:ext cx="857473" cy="365125"/>
          </a:xfrm>
        </p:spPr>
        <p:txBody>
          <a:bodyPr/>
          <a:lstStyle/>
          <a:p>
            <a:fld id="{35D40FA4-1510-4A5D-B8A7-704D49CC55C1}" type="datetimeFigureOut">
              <a:rPr lang="en-IN" smtClean="0"/>
              <a:pPr/>
              <a:t>19-06-2021</a:t>
            </a:fld>
            <a:endParaRPr lang="en-IN"/>
          </a:p>
        </p:txBody>
      </p:sp>
      <p:sp>
        <p:nvSpPr>
          <p:cNvPr id="5" name="Footer Placeholder 4"/>
          <p:cNvSpPr>
            <a:spLocks noGrp="1"/>
          </p:cNvSpPr>
          <p:nvPr>
            <p:ph type="ftr" sz="quarter" idx="11"/>
          </p:nvPr>
        </p:nvSpPr>
        <p:spPr>
          <a:xfrm>
            <a:off x="1972647" y="6108173"/>
            <a:ext cx="5314517" cy="365125"/>
          </a:xfrm>
        </p:spPr>
        <p:txBody>
          <a:bodyPr/>
          <a:lstStyle/>
          <a:p>
            <a:endParaRPr lang="en-IN"/>
          </a:p>
        </p:txBody>
      </p:sp>
      <p:sp>
        <p:nvSpPr>
          <p:cNvPr id="6" name="Slide Number Placeholder 5"/>
          <p:cNvSpPr>
            <a:spLocks noGrp="1"/>
          </p:cNvSpPr>
          <p:nvPr>
            <p:ph type="sldNum" sz="quarter" idx="12"/>
          </p:nvPr>
        </p:nvSpPr>
        <p:spPr>
          <a:xfrm>
            <a:off x="8258967" y="6108173"/>
            <a:ext cx="427833" cy="365125"/>
          </a:xfrm>
        </p:spPr>
        <p:txBody>
          <a:bodyPr/>
          <a:lstStyle/>
          <a:p>
            <a:fld id="{341AF898-AEFC-4EEC-9BE6-36F16061F788}" type="slidenum">
              <a:rPr lang="en-IN" smtClean="0"/>
              <a:pPr/>
              <a:t>‹#›</a:t>
            </a:fld>
            <a:endParaRPr lang="en-IN"/>
          </a:p>
        </p:txBody>
      </p:sp>
    </p:spTree>
    <p:extLst>
      <p:ext uri="{BB962C8B-B14F-4D97-AF65-F5344CB8AC3E}">
        <p14:creationId xmlns:p14="http://schemas.microsoft.com/office/powerpoint/2010/main" xmlns="" val="5097843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86995" y="2666998"/>
            <a:ext cx="6699805" cy="2360071"/>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86998" y="5027070"/>
            <a:ext cx="6699802"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5D40FA4-1510-4A5D-B8A7-704D49CC55C1}" type="datetimeFigureOut">
              <a:rPr lang="en-IN" smtClean="0"/>
              <a:pPr/>
              <a:t>19-06-2021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8273317" y="6116070"/>
            <a:ext cx="413483" cy="365125"/>
          </a:xfrm>
        </p:spPr>
        <p:txBody>
          <a:bodyPr/>
          <a:lstStyle/>
          <a:p>
            <a:fld id="{341AF898-AEFC-4EEC-9BE6-36F16061F788}" type="slidenum">
              <a:rPr lang="en-IN" smtClean="0"/>
              <a:pPr/>
              <a:t>‹#›</a:t>
            </a:fld>
            <a:endParaRPr lang="en-IN"/>
          </a:p>
        </p:txBody>
      </p:sp>
    </p:spTree>
    <p:extLst>
      <p:ext uri="{BB962C8B-B14F-4D97-AF65-F5344CB8AC3E}">
        <p14:creationId xmlns:p14="http://schemas.microsoft.com/office/powerpoint/2010/main" xmlns="" val="18903143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685801"/>
            <a:ext cx="7704667"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82133" y="2667000"/>
            <a:ext cx="3739896" cy="336867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946904" y="2667000"/>
            <a:ext cx="3739896" cy="334682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5D40FA4-1510-4A5D-B8A7-704D49CC55C1}" type="datetimeFigureOut">
              <a:rPr lang="en-IN" smtClean="0"/>
              <a:pPr/>
              <a:t>19-06-2021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41AF898-AEFC-4EEC-9BE6-36F16061F788}" type="slidenum">
              <a:rPr lang="en-IN" smtClean="0"/>
              <a:pPr/>
              <a:t>‹#›</a:t>
            </a:fld>
            <a:endParaRPr lang="en-IN"/>
          </a:p>
        </p:txBody>
      </p:sp>
    </p:spTree>
    <p:extLst>
      <p:ext uri="{BB962C8B-B14F-4D97-AF65-F5344CB8AC3E}">
        <p14:creationId xmlns:p14="http://schemas.microsoft.com/office/powerpoint/2010/main" xmlns="" val="16986183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329481" y="2658533"/>
            <a:ext cx="3456291"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13523"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61710" y="2667000"/>
            <a:ext cx="3467806"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957266"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5D40FA4-1510-4A5D-B8A7-704D49CC55C1}" type="datetimeFigureOut">
              <a:rPr lang="en-IN" smtClean="0"/>
              <a:pPr/>
              <a:t>19-06-2021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41AF898-AEFC-4EEC-9BE6-36F16061F788}" type="slidenum">
              <a:rPr lang="en-IN" smtClean="0"/>
              <a:pPr/>
              <a:t>‹#›</a:t>
            </a:fld>
            <a:endParaRPr lang="en-IN"/>
          </a:p>
        </p:txBody>
      </p:sp>
    </p:spTree>
    <p:extLst>
      <p:ext uri="{BB962C8B-B14F-4D97-AF65-F5344CB8AC3E}">
        <p14:creationId xmlns:p14="http://schemas.microsoft.com/office/powerpoint/2010/main" xmlns="" val="36876779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5D40FA4-1510-4A5D-B8A7-704D49CC55C1}" type="datetimeFigureOut">
              <a:rPr lang="en-IN" smtClean="0"/>
              <a:pPr/>
              <a:t>19-06-2021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41AF898-AEFC-4EEC-9BE6-36F16061F788}" type="slidenum">
              <a:rPr lang="en-IN" smtClean="0"/>
              <a:pPr/>
              <a:t>‹#›</a:t>
            </a:fld>
            <a:endParaRPr lang="en-IN"/>
          </a:p>
        </p:txBody>
      </p:sp>
    </p:spTree>
    <p:extLst>
      <p:ext uri="{BB962C8B-B14F-4D97-AF65-F5344CB8AC3E}">
        <p14:creationId xmlns:p14="http://schemas.microsoft.com/office/powerpoint/2010/main" xmlns="" val="32224710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D40FA4-1510-4A5D-B8A7-704D49CC55C1}" type="datetimeFigureOut">
              <a:rPr lang="en-IN" smtClean="0"/>
              <a:pPr/>
              <a:t>19-06-2021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41AF898-AEFC-4EEC-9BE6-36F16061F788}" type="slidenum">
              <a:rPr lang="en-IN" smtClean="0"/>
              <a:pPr/>
              <a:t>‹#›</a:t>
            </a:fld>
            <a:endParaRPr lang="en-IN"/>
          </a:p>
        </p:txBody>
      </p:sp>
    </p:spTree>
    <p:extLst>
      <p:ext uri="{BB962C8B-B14F-4D97-AF65-F5344CB8AC3E}">
        <p14:creationId xmlns:p14="http://schemas.microsoft.com/office/powerpoint/2010/main" xmlns="" val="1266569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1600200"/>
            <a:ext cx="2662534"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3947553" y="685800"/>
            <a:ext cx="4681962"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3524" y="2971800"/>
            <a:ext cx="2662534"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D40FA4-1510-4A5D-B8A7-704D49CC55C1}" type="datetimeFigureOut">
              <a:rPr lang="en-IN" smtClean="0"/>
              <a:pPr/>
              <a:t>19-06-2021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41AF898-AEFC-4EEC-9BE6-36F16061F788}" type="slidenum">
              <a:rPr lang="en-IN" smtClean="0"/>
              <a:pPr/>
              <a:t>‹#›</a:t>
            </a:fld>
            <a:endParaRPr lang="en-IN"/>
          </a:p>
        </p:txBody>
      </p:sp>
    </p:spTree>
    <p:extLst>
      <p:ext uri="{BB962C8B-B14F-4D97-AF65-F5344CB8AC3E}">
        <p14:creationId xmlns:p14="http://schemas.microsoft.com/office/powerpoint/2010/main" xmlns="" val="32397508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2332" y="1752599"/>
            <a:ext cx="4070679"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5697495" y="914400"/>
            <a:ext cx="2461371"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12332" y="3124199"/>
            <a:ext cx="4070679"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D40FA4-1510-4A5D-B8A7-704D49CC55C1}" type="datetimeFigureOut">
              <a:rPr lang="en-IN" smtClean="0"/>
              <a:pPr/>
              <a:t>19-06-2021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41AF898-AEFC-4EEC-9BE6-36F16061F788}" type="slidenum">
              <a:rPr lang="en-IN" smtClean="0"/>
              <a:pPr/>
              <a:t>‹#›</a:t>
            </a:fld>
            <a:endParaRPr lang="en-IN"/>
          </a:p>
        </p:txBody>
      </p:sp>
    </p:spTree>
    <p:extLst>
      <p:ext uri="{BB962C8B-B14F-4D97-AF65-F5344CB8AC3E}">
        <p14:creationId xmlns:p14="http://schemas.microsoft.com/office/powerpoint/2010/main" xmlns="" val="35256393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4" name="Group 13"/>
          <p:cNvGrpSpPr/>
          <p:nvPr/>
        </p:nvGrpSpPr>
        <p:grpSpPr>
          <a:xfrm>
            <a:off x="0" y="0"/>
            <a:ext cx="2132013" cy="6858001"/>
            <a:chOff x="0" y="0"/>
            <a:chExt cx="2132013" cy="6858001"/>
          </a:xfrm>
        </p:grpSpPr>
        <p:sp>
          <p:nvSpPr>
            <p:cNvPr id="15" name="Freeform 6"/>
            <p:cNvSpPr/>
            <p:nvPr/>
          </p:nvSpPr>
          <p:spPr bwMode="auto">
            <a:xfrm>
              <a:off x="0" y="0"/>
              <a:ext cx="1073150" cy="5291138"/>
            </a:xfrm>
            <a:custGeom>
              <a:avLst/>
              <a:gdLst/>
              <a:ahLst/>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p:spPr>
        </p:sp>
        <p:sp>
          <p:nvSpPr>
            <p:cNvPr id="16" name="Freeform 7"/>
            <p:cNvSpPr/>
            <p:nvPr/>
          </p:nvSpPr>
          <p:spPr bwMode="auto">
            <a:xfrm>
              <a:off x="0" y="0"/>
              <a:ext cx="758825" cy="4624388"/>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3"/>
              <a:ext cx="906463" cy="1195388"/>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0"/>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0"/>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3"/>
              <a:ext cx="1377950" cy="1500188"/>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982133" y="457201"/>
            <a:ext cx="7704667" cy="19812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82134" y="2667000"/>
            <a:ext cx="7704666" cy="3356995"/>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358679" y="6116070"/>
            <a:ext cx="85747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5D40FA4-1510-4A5D-B8A7-704D49CC55C1}" type="datetimeFigureOut">
              <a:rPr lang="en-IN" smtClean="0"/>
              <a:pPr/>
              <a:t>19-06-2021</a:t>
            </a:fld>
            <a:endParaRPr lang="en-IN"/>
          </a:p>
        </p:txBody>
      </p:sp>
      <p:sp>
        <p:nvSpPr>
          <p:cNvPr id="5" name="Footer Placeholder 4"/>
          <p:cNvSpPr>
            <a:spLocks noGrp="1"/>
          </p:cNvSpPr>
          <p:nvPr>
            <p:ph type="ftr" sz="quarter" idx="3"/>
          </p:nvPr>
        </p:nvSpPr>
        <p:spPr>
          <a:xfrm>
            <a:off x="1986997" y="6116070"/>
            <a:ext cx="531451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8273317" y="6116070"/>
            <a:ext cx="41348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41AF898-AEFC-4EEC-9BE6-36F16061F788}" type="slidenum">
              <a:rPr lang="en-IN" smtClean="0"/>
              <a:pPr/>
              <a:t>‹#›</a:t>
            </a:fld>
            <a:endParaRPr lang="en-IN"/>
          </a:p>
        </p:txBody>
      </p:sp>
    </p:spTree>
    <p:extLst>
      <p:ext uri="{BB962C8B-B14F-4D97-AF65-F5344CB8AC3E}">
        <p14:creationId xmlns:p14="http://schemas.microsoft.com/office/powerpoint/2010/main" xmlns="" val="1914634774"/>
      </p:ext>
    </p:extLst>
  </p:cSld>
  <p:clrMap bg1="lt1" tx1="dk1" bg2="lt2" tx2="dk2" accent1="accent1" accent2="accent2" accent3="accent3" accent4="accent4" accent5="accent5" accent6="accent6" hlink="hlink" folHlink="folHlink"/>
  <p:sldLayoutIdLst>
    <p:sldLayoutId id="2147484226" r:id="rId1"/>
    <p:sldLayoutId id="2147484227" r:id="rId2"/>
    <p:sldLayoutId id="2147484228" r:id="rId3"/>
    <p:sldLayoutId id="2147484229" r:id="rId4"/>
    <p:sldLayoutId id="2147484230" r:id="rId5"/>
    <p:sldLayoutId id="2147484231" r:id="rId6"/>
    <p:sldLayoutId id="2147484232" r:id="rId7"/>
    <p:sldLayoutId id="2147484233" r:id="rId8"/>
    <p:sldLayoutId id="2147484234" r:id="rId9"/>
    <p:sldLayoutId id="2147484235" r:id="rId10"/>
    <p:sldLayoutId id="2147484236" r:id="rId11"/>
    <p:sldLayoutId id="2147484237" r:id="rId12"/>
    <p:sldLayoutId id="2147484238" r:id="rId13"/>
    <p:sldLayoutId id="2147484239" r:id="rId14"/>
    <p:sldLayoutId id="2147484240" r:id="rId15"/>
    <p:sldLayoutId id="2147484241" r:id="rId16"/>
    <p:sldLayoutId id="2147484242"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4414" y="928670"/>
            <a:ext cx="7643866" cy="2071702"/>
          </a:xfrm>
        </p:spPr>
        <p:txBody>
          <a:bodyPr>
            <a:normAutofit/>
          </a:bodyPr>
          <a:lstStyle/>
          <a:p>
            <a:pPr algn="ctr"/>
            <a:r>
              <a:rPr lang="en-US" sz="4000" b="1" dirty="0">
                <a:latin typeface="Bookman Old Style" pitchFamily="18" charset="0"/>
              </a:rPr>
              <a:t>AR BASED SMART EDUCATION IN ANDROID PLATFORM WITH UNITY</a:t>
            </a:r>
            <a:endParaRPr lang="en-IN" sz="4000" b="1" dirty="0">
              <a:latin typeface="Bookman Old Style" pitchFamily="18" charset="0"/>
            </a:endParaRPr>
          </a:p>
        </p:txBody>
      </p:sp>
      <p:sp>
        <p:nvSpPr>
          <p:cNvPr id="3" name="Subtitle 2"/>
          <p:cNvSpPr>
            <a:spLocks noGrp="1"/>
          </p:cNvSpPr>
          <p:nvPr>
            <p:ph type="subTitle" idx="1"/>
          </p:nvPr>
        </p:nvSpPr>
        <p:spPr>
          <a:xfrm>
            <a:off x="3491880" y="3789040"/>
            <a:ext cx="5246400" cy="2376264"/>
          </a:xfrm>
        </p:spPr>
        <p:txBody>
          <a:bodyPr>
            <a:normAutofit fontScale="85000" lnSpcReduction="20000"/>
          </a:bodyPr>
          <a:lstStyle/>
          <a:p>
            <a:pPr marL="27432" algn="l"/>
            <a:r>
              <a:rPr lang="en-US" sz="2400" dirty="0">
                <a:latin typeface="Bookman Old Style" pitchFamily="18" charset="0"/>
                <a:cs typeface="Times New Roman" pitchFamily="18" charset="0"/>
              </a:rPr>
              <a:t>Batch A9</a:t>
            </a:r>
          </a:p>
          <a:p>
            <a:pPr marL="484632" indent="-457200" algn="l">
              <a:buFont typeface="Arial" pitchFamily="34" charset="0"/>
              <a:buChar char="•"/>
            </a:pPr>
            <a:r>
              <a:rPr lang="en-US" sz="2400" dirty="0">
                <a:latin typeface="Bookman Old Style" pitchFamily="18" charset="0"/>
                <a:cs typeface="Times New Roman" pitchFamily="18" charset="0"/>
              </a:rPr>
              <a:t>Aishwarya C (211417104006)</a:t>
            </a:r>
          </a:p>
          <a:p>
            <a:pPr marL="370332" indent="-342900" algn="l">
              <a:lnSpc>
                <a:spcPct val="110000"/>
              </a:lnSpc>
              <a:spcAft>
                <a:spcPts val="1000"/>
              </a:spcAft>
              <a:buFont typeface="Arial" panose="020B0604020202020204" pitchFamily="34" charset="0"/>
              <a:buChar char="•"/>
            </a:pPr>
            <a:r>
              <a:rPr lang="en-US" sz="2400" dirty="0">
                <a:latin typeface="Bookman Old Style" pitchFamily="18" charset="0"/>
                <a:cs typeface="Times New Roman" pitchFamily="18" charset="0"/>
              </a:rPr>
              <a:t> Devika Vinod (211417104049)</a:t>
            </a:r>
          </a:p>
          <a:p>
            <a:pPr marL="484632" indent="-457200" algn="l">
              <a:lnSpc>
                <a:spcPct val="110000"/>
              </a:lnSpc>
              <a:spcAft>
                <a:spcPts val="1000"/>
              </a:spcAft>
              <a:buFont typeface="Arial" pitchFamily="34" charset="0"/>
              <a:buChar char="•"/>
            </a:pPr>
            <a:r>
              <a:rPr lang="en-US" sz="2600" b="1" dirty="0">
                <a:latin typeface="Bookman Old Style" pitchFamily="18" charset="0"/>
                <a:cs typeface="Times New Roman" pitchFamily="18" charset="0"/>
              </a:rPr>
              <a:t>Guide</a:t>
            </a:r>
            <a:r>
              <a:rPr lang="en-US" sz="2400" dirty="0">
                <a:latin typeface="Bookman Old Style" pitchFamily="18" charset="0"/>
                <a:cs typeface="Times New Roman" pitchFamily="18" charset="0"/>
              </a:rPr>
              <a:t> </a:t>
            </a:r>
          </a:p>
          <a:p>
            <a:pPr marL="27432" algn="l">
              <a:lnSpc>
                <a:spcPct val="110000"/>
              </a:lnSpc>
              <a:spcBef>
                <a:spcPts val="0"/>
              </a:spcBef>
              <a:spcAft>
                <a:spcPts val="0"/>
              </a:spcAft>
            </a:pPr>
            <a:r>
              <a:rPr lang="en-US" sz="2400" dirty="0">
                <a:latin typeface="Bookman Old Style" pitchFamily="18" charset="0"/>
                <a:cs typeface="Times New Roman" pitchFamily="18" charset="0"/>
              </a:rPr>
              <a:t>		Mrs. M. S. </a:t>
            </a:r>
            <a:r>
              <a:rPr lang="en-US" sz="2400" dirty="0" smtClean="0">
                <a:latin typeface="Bookman Old Style" pitchFamily="18" charset="0"/>
                <a:cs typeface="Times New Roman" pitchFamily="18" charset="0"/>
              </a:rPr>
              <a:t>Vinmathi</a:t>
            </a:r>
          </a:p>
          <a:p>
            <a:pPr marL="27432" algn="l">
              <a:lnSpc>
                <a:spcPct val="110000"/>
              </a:lnSpc>
              <a:spcBef>
                <a:spcPts val="0"/>
              </a:spcBef>
              <a:spcAft>
                <a:spcPts val="0"/>
              </a:spcAft>
            </a:pPr>
            <a:r>
              <a:rPr lang="en-US" sz="2400" dirty="0" smtClean="0">
                <a:latin typeface="Bookman Old Style" pitchFamily="18" charset="0"/>
                <a:cs typeface="Times New Roman" pitchFamily="18" charset="0"/>
              </a:rPr>
              <a:t>	</a:t>
            </a:r>
            <a:r>
              <a:rPr lang="en-US" sz="2400" dirty="0" smtClean="0">
                <a:latin typeface="Bookman Old Style" pitchFamily="18" charset="0"/>
                <a:cs typeface="Times New Roman" pitchFamily="18" charset="0"/>
              </a:rPr>
              <a:t>	</a:t>
            </a:r>
            <a:r>
              <a:rPr lang="en-US" sz="2400" dirty="0" smtClean="0">
                <a:latin typeface="Bookman Old Style" pitchFamily="18" charset="0"/>
                <a:cs typeface="Times New Roman" pitchFamily="18" charset="0"/>
              </a:rPr>
              <a:t>(Associate Professor</a:t>
            </a:r>
            <a:r>
              <a:rPr lang="en-US" sz="2400" dirty="0">
                <a:latin typeface="Bookman Old Style" pitchFamily="18" charset="0"/>
                <a:cs typeface="Times New Roman" pitchFamily="18" charset="0"/>
              </a:rPr>
              <a:t>)</a:t>
            </a:r>
            <a:endParaRPr lang="en-IN" sz="2400" dirty="0">
              <a:latin typeface="Bookman Old Style" pitchFamily="18" charset="0"/>
              <a:cs typeface="Times New Roman" pitchFamily="18" charset="0"/>
            </a:endParaRPr>
          </a:p>
        </p:txBody>
      </p:sp>
      <p:sp>
        <p:nvSpPr>
          <p:cNvPr id="4" name="Title 1"/>
          <p:cNvSpPr txBox="1">
            <a:spLocks/>
          </p:cNvSpPr>
          <p:nvPr/>
        </p:nvSpPr>
        <p:spPr>
          <a:xfrm>
            <a:off x="1357290" y="2857496"/>
            <a:ext cx="7488832" cy="574556"/>
          </a:xfrm>
          <a:prstGeom prst="rect">
            <a:avLst/>
          </a:prstGeom>
        </p:spPr>
        <p:txBody>
          <a:bodyPr anchor="b">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pPr algn="ctr"/>
            <a:endParaRPr lang="en-IN" sz="3000" dirty="0">
              <a:latin typeface="Bookman Old Style" pitchFamily="18" charset="0"/>
            </a:endParaRPr>
          </a:p>
        </p:txBody>
      </p:sp>
    </p:spTree>
    <p:extLst>
      <p:ext uri="{BB962C8B-B14F-4D97-AF65-F5344CB8AC3E}">
        <p14:creationId xmlns:p14="http://schemas.microsoft.com/office/powerpoint/2010/main" xmlns="" val="13155230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3168" y="0"/>
            <a:ext cx="7498080" cy="1143000"/>
          </a:xfrm>
        </p:spPr>
        <p:txBody>
          <a:bodyPr/>
          <a:lstStyle/>
          <a:p>
            <a:pPr algn="ctr"/>
            <a:r>
              <a:rPr lang="en-IN" dirty="0"/>
              <a:t>Technology Stack</a:t>
            </a:r>
          </a:p>
        </p:txBody>
      </p:sp>
      <p:sp>
        <p:nvSpPr>
          <p:cNvPr id="19" name="Rectangle 18"/>
          <p:cNvSpPr/>
          <p:nvPr/>
        </p:nvSpPr>
        <p:spPr>
          <a:xfrm>
            <a:off x="5646420" y="9547225"/>
            <a:ext cx="944880" cy="60198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IN" sz="1100" b="1">
                <a:effectLst/>
                <a:ea typeface="Calibri"/>
                <a:cs typeface="Times New Roman"/>
              </a:rPr>
              <a:t>User Application</a:t>
            </a:r>
            <a:endParaRPr lang="en-IN" sz="1100">
              <a:effectLst/>
              <a:ea typeface="Calibri"/>
              <a:cs typeface="Times New Roman"/>
            </a:endParaRPr>
          </a:p>
        </p:txBody>
      </p:sp>
      <p:sp>
        <p:nvSpPr>
          <p:cNvPr id="4" name="Rectangle 20"/>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5" name="Rectangle 21"/>
          <p:cNvSpPr>
            <a:spLocks noChangeArrowheads="1"/>
          </p:cNvSpPr>
          <p:nvPr/>
        </p:nvSpPr>
        <p:spPr bwMode="auto">
          <a:xfrm>
            <a:off x="0" y="45720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pitchFamily="34" charset="0"/>
                <a:cs typeface="Arial" pitchFamily="34" charset="0"/>
              </a:rPr>
              <a:t/>
            </a: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6" name="Rectangle 22"/>
          <p:cNvSpPr>
            <a:spLocks noChangeArrowheads="1"/>
          </p:cNvSpPr>
          <p:nvPr/>
        </p:nvSpPr>
        <p:spPr bwMode="auto">
          <a:xfrm>
            <a:off x="0" y="45720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Calibri" pitchFamily="34" charset="0"/>
                <a:ea typeface="Calibri" pitchFamily="34" charset="0"/>
                <a:cs typeface="Times New Roman" pitchFamily="18" charset="0"/>
              </a:rPr>
              <a:t> </a:t>
            </a:r>
            <a:endParaRPr kumimoji="0" lang="en-US" sz="6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7" name="Rectangle 23"/>
          <p:cNvSpPr>
            <a:spLocks noChangeArrowheads="1"/>
          </p:cNvSpPr>
          <p:nvPr/>
        </p:nvSpPr>
        <p:spPr bwMode="auto">
          <a:xfrm>
            <a:off x="0" y="45720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pitchFamily="34" charset="0"/>
                <a:cs typeface="Arial" pitchFamily="34" charset="0"/>
              </a:rPr>
              <a:t/>
            </a: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8" name="Rectangle 24"/>
          <p:cNvSpPr>
            <a:spLocks noChangeArrowheads="1"/>
          </p:cNvSpPr>
          <p:nvPr/>
        </p:nvSpPr>
        <p:spPr bwMode="auto">
          <a:xfrm>
            <a:off x="0" y="45720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3162300" algn="l"/>
              </a:tabLst>
            </a:pPr>
            <a:r>
              <a:rPr kumimoji="0" lang="en-US" sz="1100" b="0" i="0" u="none" strike="noStrike" cap="none" normalizeH="0" baseline="0">
                <a:ln>
                  <a:noFill/>
                </a:ln>
                <a:solidFill>
                  <a:schemeClr val="tx1"/>
                </a:solidFill>
                <a:effectLst/>
                <a:latin typeface="Calibri" pitchFamily="34" charset="0"/>
                <a:ea typeface="Calibri" pitchFamily="34" charset="0"/>
                <a:cs typeface="Times New Roman" pitchFamily="18" charset="0"/>
              </a:rPr>
              <a:t>	</a:t>
            </a:r>
            <a:endParaRPr kumimoji="0" lang="en-US" sz="6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3162300" algn="l"/>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9" name="Rectangle 29"/>
          <p:cNvSpPr>
            <a:spLocks noChangeArrowheads="1"/>
          </p:cNvSpPr>
          <p:nvPr/>
        </p:nvSpPr>
        <p:spPr bwMode="auto">
          <a:xfrm>
            <a:off x="0" y="457200"/>
            <a:ext cx="9144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3162300" algn="l"/>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xmlns="" val="2287624613"/>
              </p:ext>
            </p:extLst>
          </p:nvPr>
        </p:nvGraphicFramePr>
        <p:xfrm>
          <a:off x="899592" y="1357298"/>
          <a:ext cx="7958688" cy="5143537"/>
        </p:xfrm>
        <a:graphic>
          <a:graphicData uri="http://schemas.openxmlformats.org/drawingml/2006/table">
            <a:tbl>
              <a:tblPr firstRow="1" bandRow="1">
                <a:tableStyleId>{0E3FDE45-AF77-4B5C-9715-49D594BDF05E}</a:tableStyleId>
              </a:tblPr>
              <a:tblGrid>
                <a:gridCol w="3528852">
                  <a:extLst>
                    <a:ext uri="{9D8B030D-6E8A-4147-A177-3AD203B41FA5}">
                      <a16:colId xmlns:a16="http://schemas.microsoft.com/office/drawing/2014/main" xmlns="" val="20000"/>
                    </a:ext>
                  </a:extLst>
                </a:gridCol>
                <a:gridCol w="4429836">
                  <a:extLst>
                    <a:ext uri="{9D8B030D-6E8A-4147-A177-3AD203B41FA5}">
                      <a16:colId xmlns:a16="http://schemas.microsoft.com/office/drawing/2014/main" xmlns="" val="20001"/>
                    </a:ext>
                  </a:extLst>
                </a:gridCol>
              </a:tblGrid>
              <a:tr h="457483">
                <a:tc>
                  <a:txBody>
                    <a:bodyPr/>
                    <a:lstStyle/>
                    <a:p>
                      <a:r>
                        <a:rPr lang="en-US" dirty="0">
                          <a:latin typeface="Bookman Old Style" pitchFamily="18" charset="0"/>
                        </a:rPr>
                        <a:t>Language</a:t>
                      </a:r>
                      <a:endParaRPr lang="en-IN" dirty="0">
                        <a:latin typeface="Bookman Old Style" pitchFamily="18" charset="0"/>
                      </a:endParaRPr>
                    </a:p>
                  </a:txBody>
                  <a:tcPr/>
                </a:tc>
                <a:tc>
                  <a:txBody>
                    <a:bodyPr/>
                    <a:lstStyle/>
                    <a:p>
                      <a:r>
                        <a:rPr lang="en-IN" dirty="0">
                          <a:latin typeface="Bookman Old Style" pitchFamily="18" charset="0"/>
                        </a:rPr>
                        <a:t>C#, Java</a:t>
                      </a:r>
                    </a:p>
                  </a:txBody>
                  <a:tcPr/>
                </a:tc>
                <a:extLst>
                  <a:ext uri="{0D108BD9-81ED-4DB2-BD59-A6C34878D82A}">
                    <a16:rowId xmlns:a16="http://schemas.microsoft.com/office/drawing/2014/main" xmlns="" val="10000"/>
                  </a:ext>
                </a:extLst>
              </a:tr>
              <a:tr h="1804517">
                <a:tc>
                  <a:txBody>
                    <a:bodyPr/>
                    <a:lstStyle/>
                    <a:p>
                      <a:r>
                        <a:rPr lang="en-IN" sz="1600" dirty="0">
                          <a:latin typeface="Corbel(BODY)"/>
                          <a:cs typeface="Times New Roman" pitchFamily="18" charset="0"/>
                        </a:rPr>
                        <a:t>OPERATING</a:t>
                      </a:r>
                      <a:r>
                        <a:rPr lang="en-IN" sz="1600" baseline="0" dirty="0">
                          <a:latin typeface="Corbel(BODY)"/>
                          <a:cs typeface="Times New Roman" pitchFamily="18" charset="0"/>
                        </a:rPr>
                        <a:t> SYSTEM</a:t>
                      </a:r>
                      <a:endParaRPr lang="en-IN" sz="1600" dirty="0">
                        <a:latin typeface="Corbel(BODY)"/>
                        <a:cs typeface="Times New Roman" pitchFamily="18" charset="0"/>
                      </a:endParaRPr>
                    </a:p>
                  </a:txBody>
                  <a:tcPr/>
                </a:tc>
                <a:tc>
                  <a:txBody>
                    <a:bodyPr/>
                    <a:lstStyle/>
                    <a:p>
                      <a:pPr>
                        <a:spcAft>
                          <a:spcPts val="1000"/>
                        </a:spcAft>
                      </a:pPr>
                      <a:r>
                        <a:rPr lang="en-US" sz="1600" dirty="0">
                          <a:latin typeface="Corbel(BODY)"/>
                          <a:cs typeface="Times New Roman" pitchFamily="18" charset="0"/>
                        </a:rPr>
                        <a:t>- Android Studio and SDK tools. </a:t>
                      </a:r>
                    </a:p>
                    <a:p>
                      <a:pPr>
                        <a:spcAft>
                          <a:spcPts val="1000"/>
                        </a:spcAft>
                      </a:pPr>
                      <a:r>
                        <a:rPr lang="en-US" sz="1600" dirty="0">
                          <a:latin typeface="Corbel(BODY)"/>
                          <a:cs typeface="Times New Roman" pitchFamily="18" charset="0"/>
                        </a:rPr>
                        <a:t>- JAVA development kit. </a:t>
                      </a:r>
                    </a:p>
                    <a:p>
                      <a:pPr>
                        <a:spcAft>
                          <a:spcPts val="1000"/>
                        </a:spcAft>
                      </a:pPr>
                      <a:r>
                        <a:rPr lang="en-US" sz="1600" dirty="0">
                          <a:latin typeface="Corbel(BODY)"/>
                          <a:cs typeface="Times New Roman" pitchFamily="18" charset="0"/>
                        </a:rPr>
                        <a:t>- Android SDK tools if testing on an android device</a:t>
                      </a:r>
                      <a:endParaRPr lang="en-IN" sz="1600" dirty="0">
                        <a:latin typeface="Corbel(BODY)"/>
                        <a:cs typeface="Times New Roman" pitchFamily="18" charset="0"/>
                      </a:endParaRPr>
                    </a:p>
                  </a:txBody>
                  <a:tcPr/>
                </a:tc>
                <a:extLst>
                  <a:ext uri="{0D108BD9-81ED-4DB2-BD59-A6C34878D82A}">
                    <a16:rowId xmlns:a16="http://schemas.microsoft.com/office/drawing/2014/main" xmlns="" val="10001"/>
                  </a:ext>
                </a:extLst>
              </a:tr>
              <a:tr h="2881537">
                <a:tc>
                  <a:txBody>
                    <a:bodyPr/>
                    <a:lstStyle/>
                    <a:p>
                      <a:r>
                        <a:rPr lang="en-IN" sz="1600" dirty="0">
                          <a:latin typeface="Corbel(BODY)"/>
                          <a:cs typeface="Times New Roman" pitchFamily="18" charset="0"/>
                        </a:rPr>
                        <a:t>TOOLS</a:t>
                      </a:r>
                      <a:endParaRPr lang="en-IN" dirty="0">
                        <a:latin typeface="Corbel(BODY)"/>
                        <a:cs typeface="Times New Roman" pitchFamily="18" charset="0"/>
                      </a:endParaRPr>
                    </a:p>
                  </a:txBody>
                  <a:tcPr/>
                </a:tc>
                <a:tc>
                  <a:txBody>
                    <a:bodyPr/>
                    <a:lstStyle/>
                    <a:p>
                      <a:pPr marL="285750" marR="0" indent="-285750" algn="l" defTabSz="914400" rtl="0" eaLnBrk="1" fontAlgn="auto" latinLnBrk="0" hangingPunct="1">
                        <a:lnSpc>
                          <a:spcPct val="100000"/>
                        </a:lnSpc>
                        <a:spcBef>
                          <a:spcPts val="0"/>
                        </a:spcBef>
                        <a:spcAft>
                          <a:spcPts val="1000"/>
                        </a:spcAft>
                        <a:buClrTx/>
                        <a:buSzTx/>
                        <a:buFontTx/>
                        <a:buChar char="-"/>
                        <a:tabLst/>
                        <a:defRPr/>
                      </a:pPr>
                      <a:r>
                        <a:rPr lang="en-US" sz="1600" dirty="0">
                          <a:latin typeface="Corbel(BODY)"/>
                          <a:cs typeface="Times New Roman" pitchFamily="18" charset="0"/>
                        </a:rPr>
                        <a:t>Unity 3D(2020.1.1) a game engine is used as the main development environment. </a:t>
                      </a:r>
                    </a:p>
                    <a:p>
                      <a:pPr marL="285750" marR="0" indent="-285750" algn="l" defTabSz="914400" rtl="0" eaLnBrk="1" fontAlgn="auto" latinLnBrk="0" hangingPunct="1">
                        <a:lnSpc>
                          <a:spcPct val="100000"/>
                        </a:lnSpc>
                        <a:spcBef>
                          <a:spcPts val="0"/>
                        </a:spcBef>
                        <a:spcAft>
                          <a:spcPts val="1000"/>
                        </a:spcAft>
                        <a:buClrTx/>
                        <a:buSzTx/>
                        <a:buFontTx/>
                        <a:buChar char="-"/>
                        <a:tabLst/>
                        <a:defRPr/>
                      </a:pPr>
                      <a:r>
                        <a:rPr lang="en-US" sz="1600" dirty="0">
                          <a:latin typeface="Corbel(BODY)"/>
                          <a:cs typeface="Times New Roman" pitchFamily="18" charset="0"/>
                        </a:rPr>
                        <a:t> </a:t>
                      </a:r>
                      <a:r>
                        <a:rPr lang="en-US" sz="1600" dirty="0" err="1">
                          <a:latin typeface="Corbel(BODY)"/>
                          <a:cs typeface="Times New Roman" pitchFamily="18" charset="0"/>
                        </a:rPr>
                        <a:t>Vuforia</a:t>
                      </a:r>
                      <a:r>
                        <a:rPr lang="en-US" sz="1600" dirty="0">
                          <a:latin typeface="Corbel(BODY)"/>
                          <a:cs typeface="Times New Roman" pitchFamily="18" charset="0"/>
                        </a:rPr>
                        <a:t> Cloud used to Perform all aspects of the AR from the image tracking to the image registration</a:t>
                      </a:r>
                      <a:r>
                        <a:rPr lang="en-US" dirty="0">
                          <a:latin typeface="Bookman Old Style" pitchFamily="18" charset="0"/>
                          <a:cs typeface="Times New Roman" pitchFamily="18" charset="0"/>
                        </a:rPr>
                        <a:t>.</a:t>
                      </a:r>
                      <a:r>
                        <a:rPr lang="en-US" baseline="0" dirty="0">
                          <a:latin typeface="Bookman Old Style" pitchFamily="18" charset="0"/>
                          <a:cs typeface="Times New Roman" pitchFamily="18" charset="0"/>
                        </a:rPr>
                        <a:t> </a:t>
                      </a:r>
                      <a:r>
                        <a:rPr lang="en-US" dirty="0">
                          <a:latin typeface="Bookman Old Style" pitchFamily="18" charset="0"/>
                          <a:cs typeface="Times New Roman" pitchFamily="18" charset="0"/>
                        </a:rPr>
                        <a:t> </a:t>
                      </a:r>
                      <a:endParaRPr lang="en-IN" dirty="0">
                        <a:latin typeface="Bookman Old Style" pitchFamily="18" charset="0"/>
                        <a:cs typeface="Times New Roman" pitchFamily="18" charset="0"/>
                      </a:endParaRPr>
                    </a:p>
                  </a:txBody>
                  <a:tcP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xmlns="" val="37838590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4414" y="142852"/>
            <a:ext cx="7712394" cy="846158"/>
          </a:xfrm>
        </p:spPr>
        <p:txBody>
          <a:bodyPr/>
          <a:lstStyle/>
          <a:p>
            <a:pPr algn="ctr"/>
            <a:r>
              <a:rPr lang="en-US" dirty="0">
                <a:latin typeface="Corbel(HEADING)"/>
              </a:rPr>
              <a:t>System Architecture</a:t>
            </a:r>
          </a:p>
        </p:txBody>
      </p:sp>
      <p:sp>
        <p:nvSpPr>
          <p:cNvPr id="4" name="Google Shape;120;p6"/>
          <p:cNvSpPr/>
          <p:nvPr/>
        </p:nvSpPr>
        <p:spPr>
          <a:xfrm>
            <a:off x="1139797" y="3429000"/>
            <a:ext cx="1143008" cy="1071570"/>
          </a:xfrm>
          <a:prstGeom prst="roundRect">
            <a:avLst>
              <a:gd name="adj" fmla="val 16667"/>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200" b="0" i="0" u="none" strike="noStrike" cap="none" dirty="0">
                <a:solidFill>
                  <a:schemeClr val="dk1"/>
                </a:solidFill>
                <a:latin typeface="Bookman Old Style" pitchFamily="18" charset="0"/>
                <a:ea typeface="Calibri"/>
                <a:cs typeface="Calibri"/>
                <a:sym typeface="Calibri"/>
              </a:rPr>
              <a:t>Input Frames</a:t>
            </a:r>
            <a:endParaRPr sz="1200" b="0" i="0" u="none" strike="noStrike" cap="none">
              <a:solidFill>
                <a:schemeClr val="dk1"/>
              </a:solidFill>
              <a:latin typeface="Bookman Old Style" pitchFamily="18" charset="0"/>
              <a:ea typeface="Calibri"/>
              <a:cs typeface="Calibri"/>
              <a:sym typeface="Calibri"/>
            </a:endParaRPr>
          </a:p>
        </p:txBody>
      </p:sp>
      <p:sp>
        <p:nvSpPr>
          <p:cNvPr id="5" name="Google Shape;121;p6"/>
          <p:cNvSpPr/>
          <p:nvPr/>
        </p:nvSpPr>
        <p:spPr>
          <a:xfrm>
            <a:off x="2204555" y="1861255"/>
            <a:ext cx="1153889" cy="935892"/>
          </a:xfrm>
          <a:prstGeom prst="roundRect">
            <a:avLst>
              <a:gd name="adj" fmla="val 16667"/>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200" b="0" i="0" u="none" strike="noStrike" cap="none" dirty="0">
                <a:solidFill>
                  <a:schemeClr val="dk1"/>
                </a:solidFill>
                <a:latin typeface="Bookman Old Style" pitchFamily="18" charset="0"/>
                <a:ea typeface="Calibri"/>
                <a:cs typeface="Calibri"/>
                <a:sym typeface="Calibri"/>
              </a:rPr>
              <a:t>Vuforia </a:t>
            </a:r>
            <a:endParaRPr sz="1200" b="0" i="0" u="none" strike="noStrike" cap="none" dirty="0">
              <a:solidFill>
                <a:schemeClr val="dk1"/>
              </a:solidFill>
              <a:latin typeface="Bookman Old Style" pitchFamily="18" charset="0"/>
              <a:ea typeface="Calibri"/>
              <a:cs typeface="Calibri"/>
              <a:sym typeface="Calibri"/>
            </a:endParaRPr>
          </a:p>
        </p:txBody>
      </p:sp>
      <p:sp>
        <p:nvSpPr>
          <p:cNvPr id="6" name="Google Shape;122;p6"/>
          <p:cNvSpPr/>
          <p:nvPr/>
        </p:nvSpPr>
        <p:spPr>
          <a:xfrm>
            <a:off x="3280196" y="3406332"/>
            <a:ext cx="1422402" cy="1116905"/>
          </a:xfrm>
          <a:prstGeom prst="roundRect">
            <a:avLst>
              <a:gd name="adj" fmla="val 16667"/>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200" b="0" i="0" u="none" strike="noStrike" cap="none" dirty="0">
                <a:solidFill>
                  <a:schemeClr val="dk1"/>
                </a:solidFill>
                <a:latin typeface="Bookman Old Style" pitchFamily="18" charset="0"/>
                <a:ea typeface="Calibri"/>
                <a:cs typeface="Calibri"/>
                <a:sym typeface="Calibri"/>
              </a:rPr>
              <a:t>Cloud combined view</a:t>
            </a:r>
            <a:endParaRPr sz="1200" b="0" i="0" u="none" strike="noStrike" cap="none" dirty="0">
              <a:solidFill>
                <a:schemeClr val="dk1"/>
              </a:solidFill>
              <a:latin typeface="Bookman Old Style" pitchFamily="18" charset="0"/>
              <a:ea typeface="Calibri"/>
              <a:cs typeface="Calibri"/>
              <a:sym typeface="Calibri"/>
            </a:endParaRPr>
          </a:p>
        </p:txBody>
      </p:sp>
      <p:cxnSp>
        <p:nvCxnSpPr>
          <p:cNvPr id="7" name="Google Shape;123;p6"/>
          <p:cNvCxnSpPr>
            <a:stCxn id="4" idx="3"/>
            <a:endCxn id="6" idx="1"/>
          </p:cNvCxnSpPr>
          <p:nvPr/>
        </p:nvCxnSpPr>
        <p:spPr>
          <a:xfrm>
            <a:off x="2282805" y="3964785"/>
            <a:ext cx="997391" cy="0"/>
          </a:xfrm>
          <a:prstGeom prst="straightConnector1">
            <a:avLst/>
          </a:prstGeom>
          <a:noFill/>
          <a:ln w="9525" cap="flat" cmpd="sng">
            <a:solidFill>
              <a:schemeClr val="dk1"/>
            </a:solidFill>
            <a:prstDash val="solid"/>
            <a:miter lim="800000"/>
            <a:headEnd type="none" w="sm" len="sm"/>
            <a:tailEnd type="triangle" w="med" len="med"/>
          </a:ln>
        </p:spPr>
      </p:cxnSp>
      <p:cxnSp>
        <p:nvCxnSpPr>
          <p:cNvPr id="8" name="Google Shape;124;p6"/>
          <p:cNvCxnSpPr>
            <a:cxnSpLocks/>
          </p:cNvCxnSpPr>
          <p:nvPr/>
        </p:nvCxnSpPr>
        <p:spPr>
          <a:xfrm>
            <a:off x="2763737" y="2898022"/>
            <a:ext cx="0" cy="847639"/>
          </a:xfrm>
          <a:prstGeom prst="straightConnector1">
            <a:avLst/>
          </a:prstGeom>
          <a:noFill/>
          <a:ln w="9525" cap="flat" cmpd="sng">
            <a:solidFill>
              <a:schemeClr val="dk1"/>
            </a:solidFill>
            <a:prstDash val="solid"/>
            <a:miter lim="800000"/>
            <a:headEnd type="none" w="sm" len="sm"/>
            <a:tailEnd type="triangle" w="med" len="med"/>
          </a:ln>
        </p:spPr>
      </p:cxnSp>
      <p:sp>
        <p:nvSpPr>
          <p:cNvPr id="9" name="Google Shape;125;p6"/>
          <p:cNvSpPr/>
          <p:nvPr/>
        </p:nvSpPr>
        <p:spPr>
          <a:xfrm>
            <a:off x="5466964" y="3321842"/>
            <a:ext cx="1422402" cy="1285884"/>
          </a:xfrm>
          <a:prstGeom prst="roundRect">
            <a:avLst>
              <a:gd name="adj" fmla="val 16667"/>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200" b="0" i="0" u="none" strike="noStrike" cap="none" dirty="0">
                <a:solidFill>
                  <a:schemeClr val="dk1"/>
                </a:solidFill>
                <a:latin typeface="Bookman Old Style" pitchFamily="18" charset="0"/>
                <a:ea typeface="Calibri"/>
                <a:cs typeface="Calibri"/>
                <a:sym typeface="Calibri"/>
              </a:rPr>
              <a:t>Real time Objects</a:t>
            </a:r>
            <a:endParaRPr sz="1200" b="0" i="0" u="none" strike="noStrike" cap="none" dirty="0">
              <a:solidFill>
                <a:schemeClr val="dk1"/>
              </a:solidFill>
              <a:latin typeface="Bookman Old Style" pitchFamily="18" charset="0"/>
              <a:ea typeface="Calibri"/>
              <a:cs typeface="Calibri"/>
              <a:sym typeface="Calibri"/>
            </a:endParaRPr>
          </a:p>
        </p:txBody>
      </p:sp>
      <p:cxnSp>
        <p:nvCxnSpPr>
          <p:cNvPr id="10" name="Google Shape;126;p6"/>
          <p:cNvCxnSpPr>
            <a:stCxn id="6" idx="3"/>
            <a:endCxn id="9" idx="1"/>
          </p:cNvCxnSpPr>
          <p:nvPr/>
        </p:nvCxnSpPr>
        <p:spPr>
          <a:xfrm flipV="1">
            <a:off x="4702598" y="3964784"/>
            <a:ext cx="764366" cy="1"/>
          </a:xfrm>
          <a:prstGeom prst="straightConnector1">
            <a:avLst/>
          </a:prstGeom>
          <a:noFill/>
          <a:ln w="9525" cap="flat" cmpd="sng">
            <a:solidFill>
              <a:schemeClr val="dk1"/>
            </a:solidFill>
            <a:prstDash val="solid"/>
            <a:miter lim="800000"/>
            <a:headEnd type="none" w="sm" len="sm"/>
            <a:tailEnd type="triangle" w="med" len="med"/>
          </a:ln>
        </p:spPr>
      </p:cxnSp>
      <p:sp>
        <p:nvSpPr>
          <p:cNvPr id="11" name="Google Shape;127;p6"/>
          <p:cNvSpPr/>
          <p:nvPr/>
        </p:nvSpPr>
        <p:spPr>
          <a:xfrm>
            <a:off x="7566774" y="3406332"/>
            <a:ext cx="1422402" cy="1116905"/>
          </a:xfrm>
          <a:prstGeom prst="roundRect">
            <a:avLst>
              <a:gd name="adj" fmla="val 16667"/>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200" b="0" i="0" u="none" strike="noStrike" cap="none" dirty="0">
                <a:solidFill>
                  <a:schemeClr val="dk1"/>
                </a:solidFill>
                <a:latin typeface="Bookman Old Style" pitchFamily="18" charset="0"/>
                <a:ea typeface="Calibri"/>
                <a:cs typeface="Calibri"/>
                <a:sym typeface="Calibri"/>
              </a:rPr>
              <a:t>Real time and Augmented </a:t>
            </a:r>
            <a:endParaRPr sz="1200" b="0" i="0" u="none" strike="noStrike" cap="none">
              <a:solidFill>
                <a:srgbClr val="000000"/>
              </a:solidFill>
              <a:latin typeface="Bookman Old Style" pitchFamily="18" charset="0"/>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n-US" sz="1200" b="0" i="0" u="none" strike="noStrike" cap="none" dirty="0">
                <a:solidFill>
                  <a:schemeClr val="dk1"/>
                </a:solidFill>
                <a:latin typeface="Bookman Old Style" pitchFamily="18" charset="0"/>
                <a:ea typeface="Calibri"/>
                <a:cs typeface="Calibri"/>
                <a:sym typeface="Calibri"/>
              </a:rPr>
              <a:t>view</a:t>
            </a:r>
            <a:endParaRPr sz="1200" b="0" i="0" u="none" strike="noStrike" cap="none">
              <a:solidFill>
                <a:schemeClr val="dk1"/>
              </a:solidFill>
              <a:latin typeface="Bookman Old Style" pitchFamily="18" charset="0"/>
              <a:ea typeface="Calibri"/>
              <a:cs typeface="Calibri"/>
              <a:sym typeface="Calibri"/>
            </a:endParaRPr>
          </a:p>
        </p:txBody>
      </p:sp>
      <p:cxnSp>
        <p:nvCxnSpPr>
          <p:cNvPr id="12" name="Google Shape;128;p6"/>
          <p:cNvCxnSpPr>
            <a:cxnSpLocks/>
          </p:cNvCxnSpPr>
          <p:nvPr/>
        </p:nvCxnSpPr>
        <p:spPr>
          <a:xfrm flipV="1">
            <a:off x="6841752" y="3964784"/>
            <a:ext cx="711201" cy="1"/>
          </a:xfrm>
          <a:prstGeom prst="straightConnector1">
            <a:avLst/>
          </a:prstGeom>
          <a:noFill/>
          <a:ln w="9525" cap="flat" cmpd="sng">
            <a:solidFill>
              <a:schemeClr val="dk1"/>
            </a:solidFill>
            <a:prstDash val="solid"/>
            <a:miter lim="800000"/>
            <a:headEnd type="none" w="sm" len="sm"/>
            <a:tailEnd type="triangle" w="med" len="med"/>
          </a:ln>
        </p:spPr>
      </p:cxnSp>
      <p:sp>
        <p:nvSpPr>
          <p:cNvPr id="13" name="Google Shape;129;p6"/>
          <p:cNvSpPr/>
          <p:nvPr/>
        </p:nvSpPr>
        <p:spPr>
          <a:xfrm>
            <a:off x="6486151" y="1650552"/>
            <a:ext cx="1422402" cy="1116905"/>
          </a:xfrm>
          <a:prstGeom prst="roundRect">
            <a:avLst>
              <a:gd name="adj" fmla="val 16667"/>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200" b="0" i="0" u="none" strike="noStrike" cap="none" dirty="0">
                <a:solidFill>
                  <a:schemeClr val="dk1"/>
                </a:solidFill>
                <a:latin typeface="Bookman Old Style" pitchFamily="18" charset="0"/>
                <a:ea typeface="Calibri"/>
                <a:cs typeface="Calibri"/>
                <a:sym typeface="Calibri"/>
              </a:rPr>
              <a:t>Augmented</a:t>
            </a:r>
            <a:endParaRPr sz="1200" b="0" i="0" u="none" strike="noStrike" cap="none" dirty="0">
              <a:solidFill>
                <a:srgbClr val="000000"/>
              </a:solidFill>
              <a:latin typeface="Bookman Old Style" pitchFamily="18" charset="0"/>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n-US" sz="1200" b="0" i="0" u="none" strike="noStrike" cap="none" dirty="0">
                <a:solidFill>
                  <a:schemeClr val="dk1"/>
                </a:solidFill>
                <a:latin typeface="Bookman Old Style" pitchFamily="18" charset="0"/>
                <a:ea typeface="Calibri"/>
                <a:cs typeface="Calibri"/>
                <a:sym typeface="Calibri"/>
              </a:rPr>
              <a:t>objects</a:t>
            </a:r>
            <a:endParaRPr sz="1200" b="0" i="0" u="none" strike="noStrike" cap="none" dirty="0">
              <a:solidFill>
                <a:schemeClr val="dk1"/>
              </a:solidFill>
              <a:latin typeface="Bookman Old Style" pitchFamily="18" charset="0"/>
              <a:ea typeface="Calibri"/>
              <a:cs typeface="Calibri"/>
              <a:sym typeface="Calibri"/>
            </a:endParaRPr>
          </a:p>
        </p:txBody>
      </p:sp>
      <p:cxnSp>
        <p:nvCxnSpPr>
          <p:cNvPr id="14" name="Google Shape;130;p6"/>
          <p:cNvCxnSpPr>
            <a:cxnSpLocks/>
          </p:cNvCxnSpPr>
          <p:nvPr/>
        </p:nvCxnSpPr>
        <p:spPr>
          <a:xfrm>
            <a:off x="7197352" y="2901925"/>
            <a:ext cx="0" cy="847639"/>
          </a:xfrm>
          <a:prstGeom prst="straightConnector1">
            <a:avLst/>
          </a:prstGeom>
          <a:noFill/>
          <a:ln w="9525" cap="flat" cmpd="sng">
            <a:solidFill>
              <a:schemeClr val="dk1"/>
            </a:solidFill>
            <a:prstDash val="solid"/>
            <a:miter lim="800000"/>
            <a:headEnd type="none" w="sm" len="sm"/>
            <a:tailEnd type="triangle" w="med" len="med"/>
          </a:ln>
        </p:spPr>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4414" y="142852"/>
            <a:ext cx="7712394" cy="928694"/>
          </a:xfrm>
        </p:spPr>
        <p:txBody>
          <a:bodyPr>
            <a:normAutofit/>
          </a:bodyPr>
          <a:lstStyle/>
          <a:p>
            <a:pPr algn="ctr"/>
            <a:r>
              <a:rPr lang="en-US" dirty="0">
                <a:latin typeface="Corbel(HEADING)"/>
              </a:rPr>
              <a:t>System Design</a:t>
            </a:r>
          </a:p>
        </p:txBody>
      </p:sp>
      <p:sp>
        <p:nvSpPr>
          <p:cNvPr id="14" name="Title 1"/>
          <p:cNvSpPr txBox="1">
            <a:spLocks/>
          </p:cNvSpPr>
          <p:nvPr/>
        </p:nvSpPr>
        <p:spPr>
          <a:xfrm>
            <a:off x="928662" y="1071546"/>
            <a:ext cx="3357586" cy="485246"/>
          </a:xfrm>
          <a:prstGeom prst="rect">
            <a:avLst/>
          </a:prstGeom>
        </p:spPr>
        <p:txBody>
          <a:bodyPr anchor="ctr">
            <a:normAutofit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0" i="0" u="sng" strike="noStrike" kern="1200" cap="none" spc="0" normalizeH="0" baseline="0" noProof="0" dirty="0">
                <a:ln>
                  <a:noFill/>
                </a:ln>
                <a:solidFill>
                  <a:schemeClr val="tx2">
                    <a:satMod val="130000"/>
                  </a:schemeClr>
                </a:solidFill>
                <a:effectLst>
                  <a:outerShdw blurRad="50000" dist="30000" dir="5400000" algn="tl" rotWithShape="0">
                    <a:srgbClr val="000000">
                      <a:alpha val="30000"/>
                    </a:srgbClr>
                  </a:outerShdw>
                </a:effectLst>
                <a:uLnTx/>
                <a:uFillTx/>
                <a:latin typeface="Bookman Old Style" pitchFamily="18" charset="0"/>
                <a:ea typeface="+mj-ea"/>
                <a:cs typeface="+mj-cs"/>
              </a:rPr>
              <a:t>UML DIAGRAM</a:t>
            </a:r>
          </a:p>
        </p:txBody>
      </p:sp>
      <p:sp>
        <p:nvSpPr>
          <p:cNvPr id="3" name="Oval 2">
            <a:extLst>
              <a:ext uri="{FF2B5EF4-FFF2-40B4-BE49-F238E27FC236}">
                <a16:creationId xmlns:a16="http://schemas.microsoft.com/office/drawing/2014/main" xmlns="" id="{465EDA19-3651-453A-80F7-FB1C470CB898}"/>
              </a:ext>
            </a:extLst>
          </p:cNvPr>
          <p:cNvSpPr/>
          <p:nvPr/>
        </p:nvSpPr>
        <p:spPr>
          <a:xfrm>
            <a:off x="1259632" y="2708920"/>
            <a:ext cx="360040" cy="36004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cxnSp>
        <p:nvCxnSpPr>
          <p:cNvPr id="5" name="Straight Arrow Connector 4">
            <a:extLst>
              <a:ext uri="{FF2B5EF4-FFF2-40B4-BE49-F238E27FC236}">
                <a16:creationId xmlns:a16="http://schemas.microsoft.com/office/drawing/2014/main" xmlns="" id="{FE3299A2-A7CA-496A-AACE-B0271487588F}"/>
              </a:ext>
            </a:extLst>
          </p:cNvPr>
          <p:cNvCxnSpPr>
            <a:cxnSpLocks/>
            <a:stCxn id="3" idx="4"/>
          </p:cNvCxnSpPr>
          <p:nvPr/>
        </p:nvCxnSpPr>
        <p:spPr>
          <a:xfrm>
            <a:off x="1439652" y="3068960"/>
            <a:ext cx="0" cy="2880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xmlns="" id="{88B2B760-D6E6-4F03-8EB8-68AA25975627}"/>
              </a:ext>
            </a:extLst>
          </p:cNvPr>
          <p:cNvCxnSpPr>
            <a:cxnSpLocks/>
          </p:cNvCxnSpPr>
          <p:nvPr/>
        </p:nvCxnSpPr>
        <p:spPr>
          <a:xfrm>
            <a:off x="1439652" y="3324688"/>
            <a:ext cx="108012" cy="256710"/>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xmlns="" id="{1811A7E8-7F88-4116-81B7-1F77D5DFFBD3}"/>
              </a:ext>
            </a:extLst>
          </p:cNvPr>
          <p:cNvCxnSpPr>
            <a:cxnSpLocks/>
          </p:cNvCxnSpPr>
          <p:nvPr/>
        </p:nvCxnSpPr>
        <p:spPr>
          <a:xfrm flipV="1">
            <a:off x="1331641" y="3356993"/>
            <a:ext cx="108010" cy="224405"/>
          </a:xfrm>
          <a:prstGeom prst="line">
            <a:avLst/>
          </a:prstGeom>
        </p:spPr>
        <p:style>
          <a:lnRef idx="1">
            <a:schemeClr val="dk1"/>
          </a:lnRef>
          <a:fillRef idx="0">
            <a:schemeClr val="dk1"/>
          </a:fillRef>
          <a:effectRef idx="0">
            <a:schemeClr val="dk1"/>
          </a:effectRef>
          <a:fontRef idx="minor">
            <a:schemeClr val="tx1"/>
          </a:fontRef>
        </p:style>
      </p:cxnSp>
      <p:sp>
        <p:nvSpPr>
          <p:cNvPr id="16" name="Oval 15">
            <a:extLst>
              <a:ext uri="{FF2B5EF4-FFF2-40B4-BE49-F238E27FC236}">
                <a16:creationId xmlns:a16="http://schemas.microsoft.com/office/drawing/2014/main" xmlns="" id="{6FCE77BB-9603-478C-9A59-5038EB1DCE4C}"/>
              </a:ext>
            </a:extLst>
          </p:cNvPr>
          <p:cNvSpPr/>
          <p:nvPr/>
        </p:nvSpPr>
        <p:spPr>
          <a:xfrm>
            <a:off x="3103855" y="1543040"/>
            <a:ext cx="2854299" cy="66182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Image Dataset Collection</a:t>
            </a:r>
            <a:endParaRPr lang="en-IN" dirty="0"/>
          </a:p>
        </p:txBody>
      </p:sp>
      <p:sp>
        <p:nvSpPr>
          <p:cNvPr id="17" name="Oval 16">
            <a:extLst>
              <a:ext uri="{FF2B5EF4-FFF2-40B4-BE49-F238E27FC236}">
                <a16:creationId xmlns:a16="http://schemas.microsoft.com/office/drawing/2014/main" xmlns="" id="{2B22BD63-45E6-4C26-99FE-C69594185BCF}"/>
              </a:ext>
            </a:extLst>
          </p:cNvPr>
          <p:cNvSpPr/>
          <p:nvPr/>
        </p:nvSpPr>
        <p:spPr>
          <a:xfrm>
            <a:off x="3131840" y="2407136"/>
            <a:ext cx="2854299" cy="66182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Data Preprocessing</a:t>
            </a:r>
            <a:endParaRPr lang="en-IN" dirty="0"/>
          </a:p>
        </p:txBody>
      </p:sp>
      <p:sp>
        <p:nvSpPr>
          <p:cNvPr id="18" name="Oval 17">
            <a:extLst>
              <a:ext uri="{FF2B5EF4-FFF2-40B4-BE49-F238E27FC236}">
                <a16:creationId xmlns:a16="http://schemas.microsoft.com/office/drawing/2014/main" xmlns="" id="{98557D87-325C-4AFC-B093-AE91CF88BD2A}"/>
              </a:ext>
            </a:extLst>
          </p:cNvPr>
          <p:cNvSpPr/>
          <p:nvPr/>
        </p:nvSpPr>
        <p:spPr>
          <a:xfrm>
            <a:off x="3103855" y="3271232"/>
            <a:ext cx="2854299" cy="66182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Feature Extraction</a:t>
            </a:r>
            <a:endParaRPr lang="en-IN" dirty="0"/>
          </a:p>
        </p:txBody>
      </p:sp>
      <p:sp>
        <p:nvSpPr>
          <p:cNvPr id="19" name="Oval 18">
            <a:extLst>
              <a:ext uri="{FF2B5EF4-FFF2-40B4-BE49-F238E27FC236}">
                <a16:creationId xmlns:a16="http://schemas.microsoft.com/office/drawing/2014/main" xmlns="" id="{28962998-FEE1-46BF-AFCB-A5938DBEBB12}"/>
              </a:ext>
            </a:extLst>
          </p:cNvPr>
          <p:cNvSpPr/>
          <p:nvPr/>
        </p:nvSpPr>
        <p:spPr>
          <a:xfrm>
            <a:off x="3126546" y="4135328"/>
            <a:ext cx="2854299" cy="66182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Classify The Dataset</a:t>
            </a:r>
            <a:endParaRPr lang="en-IN" dirty="0"/>
          </a:p>
        </p:txBody>
      </p:sp>
      <p:sp>
        <p:nvSpPr>
          <p:cNvPr id="20" name="Oval 19">
            <a:extLst>
              <a:ext uri="{FF2B5EF4-FFF2-40B4-BE49-F238E27FC236}">
                <a16:creationId xmlns:a16="http://schemas.microsoft.com/office/drawing/2014/main" xmlns="" id="{700D6D55-547A-4ED5-BA51-2C1D6A87904F}"/>
              </a:ext>
            </a:extLst>
          </p:cNvPr>
          <p:cNvSpPr/>
          <p:nvPr/>
        </p:nvSpPr>
        <p:spPr>
          <a:xfrm>
            <a:off x="3098561" y="4999424"/>
            <a:ext cx="2854299" cy="78703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Text and Object Detection with Audio Output</a:t>
            </a:r>
            <a:endParaRPr lang="en-IN" dirty="0"/>
          </a:p>
        </p:txBody>
      </p:sp>
      <p:sp>
        <p:nvSpPr>
          <p:cNvPr id="21" name="Oval 20">
            <a:extLst>
              <a:ext uri="{FF2B5EF4-FFF2-40B4-BE49-F238E27FC236}">
                <a16:creationId xmlns:a16="http://schemas.microsoft.com/office/drawing/2014/main" xmlns="" id="{DBA83E5A-F8A3-40A8-9B54-B01B7490E3FF}"/>
              </a:ext>
            </a:extLst>
          </p:cNvPr>
          <p:cNvSpPr/>
          <p:nvPr/>
        </p:nvSpPr>
        <p:spPr>
          <a:xfrm>
            <a:off x="3098561" y="5988726"/>
            <a:ext cx="2854299" cy="66182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Result</a:t>
            </a:r>
            <a:endParaRPr lang="en-IN" dirty="0"/>
          </a:p>
        </p:txBody>
      </p:sp>
      <p:sp>
        <p:nvSpPr>
          <p:cNvPr id="23" name="Oval 22">
            <a:extLst>
              <a:ext uri="{FF2B5EF4-FFF2-40B4-BE49-F238E27FC236}">
                <a16:creationId xmlns:a16="http://schemas.microsoft.com/office/drawing/2014/main" xmlns="" id="{885338C6-F259-4D61-8DB1-378225C99A33}"/>
              </a:ext>
            </a:extLst>
          </p:cNvPr>
          <p:cNvSpPr/>
          <p:nvPr/>
        </p:nvSpPr>
        <p:spPr>
          <a:xfrm>
            <a:off x="7122246" y="2708920"/>
            <a:ext cx="360040" cy="36004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cxnSp>
        <p:nvCxnSpPr>
          <p:cNvPr id="24" name="Straight Arrow Connector 23">
            <a:extLst>
              <a:ext uri="{FF2B5EF4-FFF2-40B4-BE49-F238E27FC236}">
                <a16:creationId xmlns:a16="http://schemas.microsoft.com/office/drawing/2014/main" xmlns="" id="{B4F53CCC-45FF-4012-B5F1-D4FBC91A5699}"/>
              </a:ext>
            </a:extLst>
          </p:cNvPr>
          <p:cNvCxnSpPr>
            <a:cxnSpLocks/>
            <a:stCxn id="23" idx="4"/>
          </p:cNvCxnSpPr>
          <p:nvPr/>
        </p:nvCxnSpPr>
        <p:spPr>
          <a:xfrm>
            <a:off x="7302266" y="3068960"/>
            <a:ext cx="0" cy="2880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xmlns="" id="{F4168E47-A50D-4824-84F4-699424F1A6E6}"/>
              </a:ext>
            </a:extLst>
          </p:cNvPr>
          <p:cNvCxnSpPr>
            <a:cxnSpLocks/>
          </p:cNvCxnSpPr>
          <p:nvPr/>
        </p:nvCxnSpPr>
        <p:spPr>
          <a:xfrm>
            <a:off x="7290302" y="3324688"/>
            <a:ext cx="108012" cy="256710"/>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xmlns="" id="{31741D3B-965A-4044-9614-DDD939286196}"/>
              </a:ext>
            </a:extLst>
          </p:cNvPr>
          <p:cNvCxnSpPr>
            <a:cxnSpLocks/>
          </p:cNvCxnSpPr>
          <p:nvPr/>
        </p:nvCxnSpPr>
        <p:spPr>
          <a:xfrm flipV="1">
            <a:off x="7182291" y="3356993"/>
            <a:ext cx="108010" cy="224405"/>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xmlns="" id="{482791D9-421C-462F-A4AA-0F2E763ED896}"/>
              </a:ext>
            </a:extLst>
          </p:cNvPr>
          <p:cNvCxnSpPr>
            <a:stCxn id="3" idx="6"/>
            <a:endCxn id="16" idx="2"/>
          </p:cNvCxnSpPr>
          <p:nvPr/>
        </p:nvCxnSpPr>
        <p:spPr>
          <a:xfrm flipV="1">
            <a:off x="1619672" y="1873952"/>
            <a:ext cx="1484183" cy="10149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xmlns="" id="{13D1760C-D837-4006-B2C2-0AD3BCBC9FA3}"/>
              </a:ext>
            </a:extLst>
          </p:cNvPr>
          <p:cNvCxnSpPr>
            <a:cxnSpLocks/>
            <a:stCxn id="23" idx="2"/>
            <a:endCxn id="16" idx="6"/>
          </p:cNvCxnSpPr>
          <p:nvPr/>
        </p:nvCxnSpPr>
        <p:spPr>
          <a:xfrm flipH="1" flipV="1">
            <a:off x="5958154" y="1873952"/>
            <a:ext cx="1164092" cy="10149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a:extLst>
              <a:ext uri="{FF2B5EF4-FFF2-40B4-BE49-F238E27FC236}">
                <a16:creationId xmlns:a16="http://schemas.microsoft.com/office/drawing/2014/main" xmlns="" id="{87EEDC3B-99C5-4677-99A8-3103E6195359}"/>
              </a:ext>
            </a:extLst>
          </p:cNvPr>
          <p:cNvCxnSpPr>
            <a:cxnSpLocks/>
            <a:stCxn id="16" idx="4"/>
            <a:endCxn id="17" idx="0"/>
          </p:cNvCxnSpPr>
          <p:nvPr/>
        </p:nvCxnSpPr>
        <p:spPr>
          <a:xfrm>
            <a:off x="4531005" y="2204864"/>
            <a:ext cx="27985" cy="2022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a16="http://schemas.microsoft.com/office/drawing/2014/main" xmlns="" id="{121B7476-D161-4D08-872B-E853737B2C94}"/>
              </a:ext>
            </a:extLst>
          </p:cNvPr>
          <p:cNvCxnSpPr>
            <a:cxnSpLocks/>
          </p:cNvCxnSpPr>
          <p:nvPr/>
        </p:nvCxnSpPr>
        <p:spPr>
          <a:xfrm>
            <a:off x="4511717" y="3091312"/>
            <a:ext cx="27985" cy="2022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xmlns="" id="{DAE7DA5F-831F-4515-A677-85EAC1A6B5C7}"/>
              </a:ext>
            </a:extLst>
          </p:cNvPr>
          <p:cNvCxnSpPr>
            <a:cxnSpLocks/>
          </p:cNvCxnSpPr>
          <p:nvPr/>
        </p:nvCxnSpPr>
        <p:spPr>
          <a:xfrm>
            <a:off x="4523057" y="3933056"/>
            <a:ext cx="27985" cy="2022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xmlns="" id="{BAD85835-E877-4AB0-A7E1-3F76205D5A9B}"/>
              </a:ext>
            </a:extLst>
          </p:cNvPr>
          <p:cNvCxnSpPr>
            <a:cxnSpLocks/>
          </p:cNvCxnSpPr>
          <p:nvPr/>
        </p:nvCxnSpPr>
        <p:spPr>
          <a:xfrm>
            <a:off x="4574097" y="4797152"/>
            <a:ext cx="27985" cy="2022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1" name="Straight Arrow Connector 40">
            <a:extLst>
              <a:ext uri="{FF2B5EF4-FFF2-40B4-BE49-F238E27FC236}">
                <a16:creationId xmlns:a16="http://schemas.microsoft.com/office/drawing/2014/main" xmlns="" id="{25C66270-1BE6-42E2-A819-0D335BB87859}"/>
              </a:ext>
            </a:extLst>
          </p:cNvPr>
          <p:cNvCxnSpPr>
            <a:cxnSpLocks/>
          </p:cNvCxnSpPr>
          <p:nvPr/>
        </p:nvCxnSpPr>
        <p:spPr>
          <a:xfrm>
            <a:off x="4558989" y="5766912"/>
            <a:ext cx="27985" cy="2022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A6AE346-4964-4604-8A42-78A94975A6D8}"/>
              </a:ext>
            </a:extLst>
          </p:cNvPr>
          <p:cNvSpPr>
            <a:spLocks noGrp="1"/>
          </p:cNvSpPr>
          <p:nvPr>
            <p:ph type="title"/>
          </p:nvPr>
        </p:nvSpPr>
        <p:spPr>
          <a:xfrm>
            <a:off x="982133" y="457201"/>
            <a:ext cx="7704667" cy="523527"/>
          </a:xfrm>
        </p:spPr>
        <p:txBody>
          <a:bodyPr>
            <a:normAutofit fontScale="90000"/>
          </a:bodyPr>
          <a:lstStyle/>
          <a:p>
            <a:r>
              <a:rPr lang="en-US" dirty="0"/>
              <a:t>SEQUENCE DIAGRAM</a:t>
            </a:r>
            <a:endParaRPr lang="en-IN" dirty="0"/>
          </a:p>
        </p:txBody>
      </p:sp>
      <p:pic>
        <p:nvPicPr>
          <p:cNvPr id="7" name="Content Placeholder 6">
            <a:extLst>
              <a:ext uri="{FF2B5EF4-FFF2-40B4-BE49-F238E27FC236}">
                <a16:creationId xmlns:a16="http://schemas.microsoft.com/office/drawing/2014/main" xmlns="" id="{2D7901E3-19AB-4078-BE37-0A54026A44FC}"/>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1259632" y="1916832"/>
            <a:ext cx="7047053" cy="3672408"/>
          </a:xfrm>
        </p:spPr>
      </p:pic>
    </p:spTree>
    <p:extLst>
      <p:ext uri="{BB962C8B-B14F-4D97-AF65-F5344CB8AC3E}">
        <p14:creationId xmlns:p14="http://schemas.microsoft.com/office/powerpoint/2010/main" xmlns="" val="38313684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AC0D71D-F95E-46D5-AD29-4FC95C8EEF4D}"/>
              </a:ext>
            </a:extLst>
          </p:cNvPr>
          <p:cNvSpPr>
            <a:spLocks noGrp="1"/>
          </p:cNvSpPr>
          <p:nvPr>
            <p:ph type="title"/>
          </p:nvPr>
        </p:nvSpPr>
        <p:spPr>
          <a:xfrm>
            <a:off x="982133" y="457201"/>
            <a:ext cx="7704667" cy="595535"/>
          </a:xfrm>
        </p:spPr>
        <p:txBody>
          <a:bodyPr>
            <a:normAutofit fontScale="90000"/>
          </a:bodyPr>
          <a:lstStyle/>
          <a:p>
            <a:r>
              <a:rPr lang="en-US" dirty="0"/>
              <a:t>ACTIVITY DIAGRAM</a:t>
            </a:r>
            <a:endParaRPr lang="en-IN" dirty="0"/>
          </a:p>
        </p:txBody>
      </p:sp>
      <p:pic>
        <p:nvPicPr>
          <p:cNvPr id="4" name="Content Placeholder 3">
            <a:extLst>
              <a:ext uri="{FF2B5EF4-FFF2-40B4-BE49-F238E27FC236}">
                <a16:creationId xmlns:a16="http://schemas.microsoft.com/office/drawing/2014/main" xmlns="" id="{04BEF83B-84E9-4413-97C5-A14C7B62E9BE}"/>
              </a:ext>
            </a:extLst>
          </p:cNvPr>
          <p:cNvPicPr>
            <a:picLocks noGrp="1"/>
          </p:cNvPicPr>
          <p:nvPr>
            <p:ph idx="1"/>
          </p:nvPr>
        </p:nvPicPr>
        <p:blipFill>
          <a:blip r:embed="rId2">
            <a:extLst>
              <a:ext uri="{28A0092B-C50C-407E-A947-70E740481C1C}">
                <a14:useLocalDpi xmlns:a14="http://schemas.microsoft.com/office/drawing/2010/main" xmlns="" val="0"/>
              </a:ext>
            </a:extLst>
          </a:blip>
          <a:stretch>
            <a:fillRect/>
          </a:stretch>
        </p:blipFill>
        <p:spPr>
          <a:xfrm>
            <a:off x="2249069" y="1196975"/>
            <a:ext cx="5077661" cy="5472385"/>
          </a:xfrm>
          <a:prstGeom prst="rect">
            <a:avLst/>
          </a:prstGeom>
        </p:spPr>
      </p:pic>
    </p:spTree>
    <p:extLst>
      <p:ext uri="{BB962C8B-B14F-4D97-AF65-F5344CB8AC3E}">
        <p14:creationId xmlns:p14="http://schemas.microsoft.com/office/powerpoint/2010/main" xmlns="" val="23355057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667543"/>
          </a:xfrm>
        </p:spPr>
        <p:txBody>
          <a:bodyPr>
            <a:normAutofit fontScale="90000"/>
          </a:bodyPr>
          <a:lstStyle/>
          <a:p>
            <a:pPr algn="ctr"/>
            <a:r>
              <a:rPr lang="en-US" sz="4400" dirty="0"/>
              <a:t>MODULE</a:t>
            </a:r>
            <a:r>
              <a:rPr lang="en-US" dirty="0"/>
              <a:t> </a:t>
            </a:r>
            <a:r>
              <a:rPr lang="en-US" sz="4400" dirty="0"/>
              <a:t>DESCRIPTION</a:t>
            </a:r>
            <a:endParaRPr lang="en-IN" sz="4400" dirty="0"/>
          </a:p>
        </p:txBody>
      </p:sp>
      <p:sp>
        <p:nvSpPr>
          <p:cNvPr id="3" name="Content Placeholder 2"/>
          <p:cNvSpPr>
            <a:spLocks noGrp="1"/>
          </p:cNvSpPr>
          <p:nvPr>
            <p:ph idx="1"/>
          </p:nvPr>
        </p:nvSpPr>
        <p:spPr>
          <a:xfrm>
            <a:off x="997915" y="1143728"/>
            <a:ext cx="7704667" cy="4589528"/>
          </a:xfrm>
        </p:spPr>
        <p:txBody>
          <a:bodyPr>
            <a:normAutofit/>
          </a:bodyPr>
          <a:lstStyle/>
          <a:p>
            <a:pPr marL="0" indent="0">
              <a:lnSpc>
                <a:spcPct val="107000"/>
              </a:lnSpc>
              <a:spcAft>
                <a:spcPts val="800"/>
              </a:spcAft>
              <a:buNone/>
            </a:pPr>
            <a:r>
              <a:rPr lang="en-IN" sz="1800" dirty="0">
                <a:effectLst/>
                <a:latin typeface="Times New Roman" panose="02020603050405020304" pitchFamily="18" charset="0"/>
                <a:ea typeface="Calibri" panose="020F0502020204030204" pitchFamily="34" charset="0"/>
                <a:cs typeface="Latha" panose="020B0604020202020204" pitchFamily="34" charset="0"/>
              </a:rPr>
              <a:t>The application implementation consists of four modules.</a:t>
            </a:r>
            <a:endParaRPr lang="en-IN" sz="1800" dirty="0">
              <a:latin typeface="Calibri" panose="020F0502020204030204" pitchFamily="34" charset="0"/>
              <a:ea typeface="Calibri" panose="020F0502020204030204" pitchFamily="34" charset="0"/>
              <a:cs typeface="Latha" panose="020B0604020202020204" pitchFamily="34" charset="0"/>
            </a:endParaRPr>
          </a:p>
          <a:p>
            <a:pPr marL="0" indent="0">
              <a:lnSpc>
                <a:spcPct val="107000"/>
              </a:lnSpc>
              <a:spcAft>
                <a:spcPts val="800"/>
              </a:spcAft>
              <a:buNone/>
            </a:pPr>
            <a:r>
              <a:rPr lang="en-IN" sz="1800" dirty="0">
                <a:effectLst/>
                <a:latin typeface="Times New Roman" panose="02020603050405020304" pitchFamily="18" charset="0"/>
                <a:ea typeface="Calibri" panose="020F0502020204030204" pitchFamily="34" charset="0"/>
                <a:cs typeface="Latha" panose="020B0604020202020204" pitchFamily="34" charset="0"/>
              </a:rPr>
              <a:t> 	• Creating Augmented Reality Objects.</a:t>
            </a:r>
            <a:endParaRPr lang="en-IN" sz="1800" dirty="0">
              <a:effectLst/>
              <a:latin typeface="Calibri" panose="020F0502020204030204" pitchFamily="34" charset="0"/>
              <a:ea typeface="Calibri" panose="020F0502020204030204" pitchFamily="34" charset="0"/>
              <a:cs typeface="Latha" panose="020B0604020202020204" pitchFamily="34" charset="0"/>
            </a:endParaRPr>
          </a:p>
          <a:p>
            <a:pPr marL="0" indent="0">
              <a:lnSpc>
                <a:spcPct val="107000"/>
              </a:lnSpc>
              <a:spcAft>
                <a:spcPts val="800"/>
              </a:spcAft>
              <a:buNone/>
            </a:pPr>
            <a:r>
              <a:rPr lang="en-IN" sz="1800" dirty="0">
                <a:effectLst/>
                <a:latin typeface="Times New Roman" panose="02020603050405020304" pitchFamily="18" charset="0"/>
                <a:ea typeface="Calibri" panose="020F0502020204030204" pitchFamily="34" charset="0"/>
                <a:cs typeface="Latha" panose="020B0604020202020204" pitchFamily="34" charset="0"/>
              </a:rPr>
              <a:t> 	• Developing Scenes for User Interface.</a:t>
            </a:r>
            <a:endParaRPr lang="en-IN" sz="1800" dirty="0">
              <a:effectLst/>
              <a:latin typeface="Calibri" panose="020F0502020204030204" pitchFamily="34" charset="0"/>
              <a:ea typeface="Calibri" panose="020F0502020204030204" pitchFamily="34" charset="0"/>
              <a:cs typeface="Latha" panose="020B0604020202020204" pitchFamily="34" charset="0"/>
            </a:endParaRPr>
          </a:p>
          <a:p>
            <a:pPr marL="0" indent="0">
              <a:lnSpc>
                <a:spcPct val="107000"/>
              </a:lnSpc>
              <a:spcAft>
                <a:spcPts val="800"/>
              </a:spcAft>
              <a:buNone/>
            </a:pPr>
            <a:r>
              <a:rPr lang="en-IN" sz="1800" dirty="0">
                <a:effectLst/>
                <a:latin typeface="Times New Roman" panose="02020603050405020304" pitchFamily="18" charset="0"/>
                <a:ea typeface="Calibri" panose="020F0502020204030204" pitchFamily="34" charset="0"/>
                <a:cs typeface="Latha" panose="020B0604020202020204" pitchFamily="34" charset="0"/>
              </a:rPr>
              <a:t> 	• Place the Object on the Surface Area.</a:t>
            </a:r>
            <a:endParaRPr lang="en-IN" sz="1800" dirty="0">
              <a:effectLst/>
              <a:latin typeface="Calibri" panose="020F0502020204030204" pitchFamily="34" charset="0"/>
              <a:ea typeface="Calibri" panose="020F0502020204030204" pitchFamily="34" charset="0"/>
              <a:cs typeface="Latha" panose="020B0604020202020204" pitchFamily="34" charset="0"/>
            </a:endParaRPr>
          </a:p>
          <a:p>
            <a:pPr marL="0" indent="0">
              <a:lnSpc>
                <a:spcPct val="107000"/>
              </a:lnSpc>
              <a:spcAft>
                <a:spcPts val="800"/>
              </a:spcAft>
              <a:buNone/>
            </a:pPr>
            <a:r>
              <a:rPr lang="en-IN" sz="1800" dirty="0">
                <a:effectLst/>
                <a:latin typeface="Times New Roman" panose="02020603050405020304" pitchFamily="18" charset="0"/>
                <a:ea typeface="Calibri" panose="020F0502020204030204" pitchFamily="34" charset="0"/>
                <a:cs typeface="Latha" panose="020B0604020202020204" pitchFamily="34" charset="0"/>
              </a:rPr>
              <a:t>	 • </a:t>
            </a:r>
            <a:r>
              <a:rPr lang="en-US" sz="1800" dirty="0">
                <a:effectLst/>
                <a:latin typeface="Times New Roman" panose="02020603050405020304" pitchFamily="18" charset="0"/>
                <a:ea typeface="Calibri" panose="020F0502020204030204" pitchFamily="34" charset="0"/>
                <a:cs typeface="Latha" panose="020B0604020202020204" pitchFamily="34" charset="0"/>
              </a:rPr>
              <a:t>Development of .APK</a:t>
            </a:r>
            <a:endParaRPr lang="en-IN" sz="1800" dirty="0">
              <a:effectLst/>
              <a:latin typeface="Calibri" panose="020F0502020204030204" pitchFamily="34" charset="0"/>
              <a:ea typeface="Calibri" panose="020F0502020204030204" pitchFamily="34" charset="0"/>
              <a:cs typeface="Latha" panose="020B0604020202020204" pitchFamily="34" charset="0"/>
            </a:endParaRPr>
          </a:p>
        </p:txBody>
      </p:sp>
    </p:spTree>
    <p:extLst>
      <p:ext uri="{BB962C8B-B14F-4D97-AF65-F5344CB8AC3E}">
        <p14:creationId xmlns:p14="http://schemas.microsoft.com/office/powerpoint/2010/main" xmlns="" val="18184282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667543"/>
          </a:xfrm>
        </p:spPr>
        <p:txBody>
          <a:bodyPr>
            <a:normAutofit fontScale="90000"/>
          </a:bodyPr>
          <a:lstStyle/>
          <a:p>
            <a:pPr algn="ctr"/>
            <a:r>
              <a:rPr lang="en-US" sz="4400" dirty="0"/>
              <a:t>MODULE</a:t>
            </a:r>
            <a:r>
              <a:rPr lang="en-US" dirty="0"/>
              <a:t> </a:t>
            </a:r>
            <a:r>
              <a:rPr lang="en-US" sz="4400" dirty="0"/>
              <a:t>DESCRIPTION</a:t>
            </a:r>
            <a:endParaRPr lang="en-IN" sz="4400" dirty="0"/>
          </a:p>
        </p:txBody>
      </p:sp>
      <p:sp>
        <p:nvSpPr>
          <p:cNvPr id="3" name="Content Placeholder 2"/>
          <p:cNvSpPr>
            <a:spLocks noGrp="1"/>
          </p:cNvSpPr>
          <p:nvPr>
            <p:ph idx="1"/>
          </p:nvPr>
        </p:nvSpPr>
        <p:spPr>
          <a:xfrm>
            <a:off x="997915" y="1143727"/>
            <a:ext cx="7704667" cy="5257071"/>
          </a:xfrm>
        </p:spPr>
        <p:txBody>
          <a:bodyPr>
            <a:normAutofit/>
          </a:bodyPr>
          <a:lstStyle/>
          <a:p>
            <a:pPr marL="0" indent="0">
              <a:lnSpc>
                <a:spcPct val="107000"/>
              </a:lnSpc>
              <a:spcAft>
                <a:spcPts val="800"/>
              </a:spcAft>
              <a:buNone/>
            </a:pPr>
            <a:r>
              <a:rPr lang="en-IN" sz="1800" b="1" dirty="0">
                <a:effectLst/>
                <a:latin typeface="Times New Roman" panose="02020603050405020304" pitchFamily="18" charset="0"/>
                <a:ea typeface="Calibri" panose="020F0502020204030204" pitchFamily="34" charset="0"/>
              </a:rPr>
              <a:t>Creating Augmented Reality Objects:</a:t>
            </a:r>
          </a:p>
          <a:p>
            <a:pPr>
              <a:lnSpc>
                <a:spcPct val="107000"/>
              </a:lnSpc>
              <a:spcAft>
                <a:spcPts val="800"/>
              </a:spcAft>
            </a:pPr>
            <a:r>
              <a:rPr lang="en-IN" sz="1800" dirty="0">
                <a:effectLst/>
                <a:latin typeface="Times New Roman" panose="02020603050405020304" pitchFamily="18" charset="0"/>
                <a:ea typeface="Calibri" panose="020F0502020204030204" pitchFamily="34" charset="0"/>
                <a:cs typeface="Latha" panose="020B0604020202020204" pitchFamily="34" charset="0"/>
              </a:rPr>
              <a:t>First, we have to open the unity3D project. </a:t>
            </a:r>
          </a:p>
          <a:p>
            <a:pPr>
              <a:lnSpc>
                <a:spcPct val="107000"/>
              </a:lnSpc>
              <a:spcAft>
                <a:spcPts val="800"/>
              </a:spcAft>
            </a:pPr>
            <a:r>
              <a:rPr lang="en-IN" sz="1800" dirty="0">
                <a:effectLst/>
                <a:latin typeface="Times New Roman" panose="02020603050405020304" pitchFamily="18" charset="0"/>
                <a:ea typeface="Calibri" panose="020F0502020204030204" pitchFamily="34" charset="0"/>
                <a:cs typeface="Latha" panose="020B0604020202020204" pitchFamily="34" charset="0"/>
              </a:rPr>
              <a:t>Then we need to select the </a:t>
            </a:r>
            <a:r>
              <a:rPr lang="en-IN" sz="1800" dirty="0" err="1">
                <a:effectLst/>
                <a:latin typeface="Times New Roman" panose="02020603050405020304" pitchFamily="18" charset="0"/>
                <a:ea typeface="Calibri" panose="020F0502020204030204" pitchFamily="34" charset="0"/>
                <a:cs typeface="Latha" panose="020B0604020202020204" pitchFamily="34" charset="0"/>
              </a:rPr>
              <a:t>GameObject</a:t>
            </a:r>
            <a:r>
              <a:rPr lang="en-IN" sz="1800" dirty="0">
                <a:effectLst/>
                <a:latin typeface="Times New Roman" panose="02020603050405020304" pitchFamily="18" charset="0"/>
                <a:ea typeface="Calibri" panose="020F0502020204030204" pitchFamily="34" charset="0"/>
                <a:cs typeface="Latha" panose="020B0604020202020204" pitchFamily="34" charset="0"/>
              </a:rPr>
              <a:t> menu in the menu bar. The </a:t>
            </a:r>
            <a:r>
              <a:rPr lang="en-IN" sz="1800" dirty="0" err="1">
                <a:effectLst/>
                <a:latin typeface="Times New Roman" panose="02020603050405020304" pitchFamily="18" charset="0"/>
                <a:ea typeface="Calibri" panose="020F0502020204030204" pitchFamily="34" charset="0"/>
                <a:cs typeface="Latha" panose="020B0604020202020204" pitchFamily="34" charset="0"/>
              </a:rPr>
              <a:t>GameObject</a:t>
            </a:r>
            <a:r>
              <a:rPr lang="en-IN" sz="1800" dirty="0">
                <a:effectLst/>
                <a:latin typeface="Times New Roman" panose="02020603050405020304" pitchFamily="18" charset="0"/>
                <a:ea typeface="Calibri" panose="020F0502020204030204" pitchFamily="34" charset="0"/>
                <a:cs typeface="Latha" panose="020B0604020202020204" pitchFamily="34" charset="0"/>
              </a:rPr>
              <a:t> Menu has more objects to create a game. </a:t>
            </a:r>
          </a:p>
          <a:p>
            <a:pPr>
              <a:lnSpc>
                <a:spcPct val="107000"/>
              </a:lnSpc>
              <a:spcAft>
                <a:spcPts val="800"/>
              </a:spcAft>
            </a:pPr>
            <a:r>
              <a:rPr lang="en-IN" sz="1800" dirty="0">
                <a:effectLst/>
                <a:latin typeface="Times New Roman" panose="02020603050405020304" pitchFamily="18" charset="0"/>
                <a:ea typeface="Calibri" panose="020F0502020204030204" pitchFamily="34" charset="0"/>
                <a:cs typeface="Latha" panose="020B0604020202020204" pitchFamily="34" charset="0"/>
              </a:rPr>
              <a:t>From there we can select a 3D object and pick the shape options given according to our requirement. </a:t>
            </a:r>
          </a:p>
          <a:p>
            <a:pPr>
              <a:lnSpc>
                <a:spcPct val="107000"/>
              </a:lnSpc>
              <a:spcAft>
                <a:spcPts val="800"/>
              </a:spcAft>
            </a:pPr>
            <a:r>
              <a:rPr lang="en-IN" sz="1800" dirty="0">
                <a:effectLst/>
                <a:latin typeface="Times New Roman" panose="02020603050405020304" pitchFamily="18" charset="0"/>
                <a:ea typeface="Calibri" panose="020F0502020204030204" pitchFamily="34" charset="0"/>
                <a:cs typeface="Latha" panose="020B0604020202020204" pitchFamily="34" charset="0"/>
              </a:rPr>
              <a:t>We can select the rotation tool which helps to rotate our plane object. It also rotates all the objects in our scene. </a:t>
            </a:r>
          </a:p>
          <a:p>
            <a:pPr>
              <a:lnSpc>
                <a:spcPct val="107000"/>
              </a:lnSpc>
              <a:spcAft>
                <a:spcPts val="800"/>
              </a:spcAft>
            </a:pPr>
            <a:r>
              <a:rPr lang="en-IN" sz="1800" dirty="0">
                <a:effectLst/>
                <a:latin typeface="Times New Roman" panose="02020603050405020304" pitchFamily="18" charset="0"/>
                <a:ea typeface="Calibri" panose="020F0502020204030204" pitchFamily="34" charset="0"/>
                <a:cs typeface="Latha" panose="020B0604020202020204" pitchFamily="34" charset="0"/>
              </a:rPr>
              <a:t>We can create the assets by using the hierarchy view which helps us to combine various shapes within the unity. </a:t>
            </a:r>
          </a:p>
          <a:p>
            <a:pPr>
              <a:lnSpc>
                <a:spcPct val="107000"/>
              </a:lnSpc>
              <a:spcAft>
                <a:spcPts val="800"/>
              </a:spcAft>
            </a:pPr>
            <a:r>
              <a:rPr lang="en-IN" sz="1800" dirty="0">
                <a:effectLst/>
                <a:latin typeface="Times New Roman" panose="02020603050405020304" pitchFamily="18" charset="0"/>
                <a:ea typeface="Calibri" panose="020F0502020204030204" pitchFamily="34" charset="0"/>
                <a:cs typeface="Latha" panose="020B0604020202020204" pitchFamily="34" charset="0"/>
              </a:rPr>
              <a:t>There is a pro builder in Unity which allows us to edit our shapes helping us to obtain our 3D furniture objects.</a:t>
            </a:r>
            <a:endParaRPr lang="en-IN" sz="1800" dirty="0">
              <a:effectLst/>
              <a:latin typeface="Calibri" panose="020F0502020204030204" pitchFamily="34" charset="0"/>
              <a:ea typeface="Calibri" panose="020F0502020204030204" pitchFamily="34" charset="0"/>
              <a:cs typeface="Latha" panose="020B0604020202020204" pitchFamily="34" charset="0"/>
            </a:endParaRPr>
          </a:p>
          <a:p>
            <a:pPr marL="0" indent="0">
              <a:lnSpc>
                <a:spcPct val="107000"/>
              </a:lnSpc>
              <a:spcAft>
                <a:spcPts val="800"/>
              </a:spcAft>
              <a:buNone/>
            </a:pPr>
            <a:endParaRPr lang="en-IN" sz="1800" dirty="0">
              <a:effectLst/>
              <a:latin typeface="Calibri" panose="020F0502020204030204" pitchFamily="34" charset="0"/>
              <a:ea typeface="Calibri" panose="020F0502020204030204" pitchFamily="34" charset="0"/>
              <a:cs typeface="Latha" panose="020B0604020202020204" pitchFamily="34" charset="0"/>
            </a:endParaRPr>
          </a:p>
        </p:txBody>
      </p:sp>
    </p:spTree>
    <p:extLst>
      <p:ext uri="{BB962C8B-B14F-4D97-AF65-F5344CB8AC3E}">
        <p14:creationId xmlns:p14="http://schemas.microsoft.com/office/powerpoint/2010/main" xmlns="" val="5823665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667543"/>
          </a:xfrm>
        </p:spPr>
        <p:txBody>
          <a:bodyPr>
            <a:normAutofit fontScale="90000"/>
          </a:bodyPr>
          <a:lstStyle/>
          <a:p>
            <a:pPr algn="ctr"/>
            <a:r>
              <a:rPr lang="en-US" sz="4400" dirty="0"/>
              <a:t>MODULE</a:t>
            </a:r>
            <a:r>
              <a:rPr lang="en-US" dirty="0"/>
              <a:t> </a:t>
            </a:r>
            <a:r>
              <a:rPr lang="en-US" sz="4400" dirty="0"/>
              <a:t>DESCRIPTION</a:t>
            </a:r>
            <a:endParaRPr lang="en-IN" sz="4400" dirty="0"/>
          </a:p>
        </p:txBody>
      </p:sp>
      <p:sp>
        <p:nvSpPr>
          <p:cNvPr id="3" name="Content Placeholder 2"/>
          <p:cNvSpPr>
            <a:spLocks noGrp="1"/>
          </p:cNvSpPr>
          <p:nvPr>
            <p:ph idx="1"/>
          </p:nvPr>
        </p:nvSpPr>
        <p:spPr>
          <a:xfrm>
            <a:off x="997915" y="1143727"/>
            <a:ext cx="7704667" cy="5257071"/>
          </a:xfrm>
        </p:spPr>
        <p:txBody>
          <a:bodyPr>
            <a:normAutofit/>
          </a:bodyPr>
          <a:lstStyle/>
          <a:p>
            <a:pPr marL="0" indent="0">
              <a:lnSpc>
                <a:spcPct val="107000"/>
              </a:lnSpc>
              <a:spcAft>
                <a:spcPts val="800"/>
              </a:spcAft>
              <a:buNone/>
            </a:pPr>
            <a:r>
              <a:rPr lang="en-IN" sz="1800" b="1" dirty="0">
                <a:effectLst/>
                <a:latin typeface="Times New Roman" panose="02020603050405020304" pitchFamily="18" charset="0"/>
                <a:ea typeface="Calibri" panose="020F0502020204030204" pitchFamily="34" charset="0"/>
                <a:cs typeface="Latha" panose="020B0604020202020204" pitchFamily="34" charset="0"/>
              </a:rPr>
              <a:t>Developing Scenes for User Interface</a:t>
            </a:r>
            <a:endParaRPr lang="en-IN" sz="1800" dirty="0">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800" dirty="0">
                <a:effectLst/>
                <a:latin typeface="Times New Roman" panose="02020603050405020304" pitchFamily="18" charset="0"/>
                <a:ea typeface="Calibri" panose="020F0502020204030204" pitchFamily="34" charset="0"/>
                <a:cs typeface="Latha" panose="020B0604020202020204" pitchFamily="34" charset="0"/>
              </a:rPr>
              <a:t>In this module we create scenes for every slide of application using Unity 3D.</a:t>
            </a:r>
          </a:p>
          <a:p>
            <a:pPr>
              <a:lnSpc>
                <a:spcPct val="107000"/>
              </a:lnSpc>
              <a:spcAft>
                <a:spcPts val="800"/>
              </a:spcAft>
            </a:pPr>
            <a:r>
              <a:rPr lang="en-IN" sz="1800" dirty="0">
                <a:effectLst/>
                <a:latin typeface="Times New Roman" panose="02020603050405020304" pitchFamily="18" charset="0"/>
                <a:ea typeface="Calibri" panose="020F0502020204030204" pitchFamily="34" charset="0"/>
                <a:cs typeface="Latha" panose="020B0604020202020204" pitchFamily="34" charset="0"/>
              </a:rPr>
              <a:t> The main interface contains 3D model, buttons that helps to move to next model, to scan the surface area of educational material and place the equivalent 3D object over there. </a:t>
            </a:r>
          </a:p>
          <a:p>
            <a:pPr>
              <a:lnSpc>
                <a:spcPct val="107000"/>
              </a:lnSpc>
              <a:spcAft>
                <a:spcPts val="800"/>
              </a:spcAft>
            </a:pPr>
            <a:r>
              <a:rPr lang="en-IN" sz="1800" dirty="0">
                <a:effectLst/>
                <a:latin typeface="Times New Roman" panose="02020603050405020304" pitchFamily="18" charset="0"/>
                <a:ea typeface="Calibri" panose="020F0502020204030204" pitchFamily="34" charset="0"/>
                <a:cs typeface="Latha" panose="020B0604020202020204" pitchFamily="34" charset="0"/>
              </a:rPr>
              <a:t>In order to implement these functions, we make the scene display to ratio of Android display and add the buttons to the scene that helps in moving to next scene.</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Latha" panose="020B0604020202020204" pitchFamily="34" charset="0"/>
              </a:rPr>
              <a:t> </a:t>
            </a:r>
            <a:r>
              <a:rPr lang="en-IN" sz="1800" dirty="0">
                <a:effectLst/>
                <a:latin typeface="Times New Roman" panose="02020603050405020304" pitchFamily="18" charset="0"/>
                <a:ea typeface="Calibri" panose="020F0502020204030204" pitchFamily="34" charset="0"/>
                <a:cs typeface="Latha" panose="020B0604020202020204" pitchFamily="34" charset="0"/>
              </a:rPr>
              <a:t>Later we use the 3D model developed in Unity 3D and functionalities like rotating the 3D models will be displayed using C# code for that object and add functionalities to move to next scene.</a:t>
            </a:r>
            <a:endParaRPr lang="en-IN" sz="1800" dirty="0">
              <a:effectLst/>
              <a:latin typeface="Calibri" panose="020F0502020204030204" pitchFamily="34" charset="0"/>
              <a:ea typeface="Calibri" panose="020F0502020204030204" pitchFamily="34" charset="0"/>
              <a:cs typeface="Latha" panose="020B0604020202020204" pitchFamily="34" charset="0"/>
            </a:endParaRPr>
          </a:p>
          <a:p>
            <a:pPr marL="0" indent="0">
              <a:lnSpc>
                <a:spcPct val="107000"/>
              </a:lnSpc>
              <a:spcAft>
                <a:spcPts val="800"/>
              </a:spcAft>
              <a:buNone/>
            </a:pPr>
            <a:endParaRPr lang="en-IN" sz="1800" dirty="0">
              <a:effectLst/>
              <a:latin typeface="Calibri" panose="020F0502020204030204" pitchFamily="34" charset="0"/>
              <a:ea typeface="Calibri" panose="020F0502020204030204" pitchFamily="34" charset="0"/>
              <a:cs typeface="Latha" panose="020B0604020202020204" pitchFamily="34" charset="0"/>
            </a:endParaRPr>
          </a:p>
        </p:txBody>
      </p:sp>
    </p:spTree>
    <p:extLst>
      <p:ext uri="{BB962C8B-B14F-4D97-AF65-F5344CB8AC3E}">
        <p14:creationId xmlns:p14="http://schemas.microsoft.com/office/powerpoint/2010/main" xmlns="" val="23485443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667543"/>
          </a:xfrm>
        </p:spPr>
        <p:txBody>
          <a:bodyPr>
            <a:normAutofit fontScale="90000"/>
          </a:bodyPr>
          <a:lstStyle/>
          <a:p>
            <a:pPr algn="ctr"/>
            <a:r>
              <a:rPr lang="en-US" sz="4400" dirty="0"/>
              <a:t>MODULE</a:t>
            </a:r>
            <a:r>
              <a:rPr lang="en-US" dirty="0"/>
              <a:t> </a:t>
            </a:r>
            <a:r>
              <a:rPr lang="en-US" sz="4400" dirty="0"/>
              <a:t>DESCRIPTION</a:t>
            </a:r>
            <a:endParaRPr lang="en-IN" sz="4400" dirty="0"/>
          </a:p>
        </p:txBody>
      </p:sp>
      <p:sp>
        <p:nvSpPr>
          <p:cNvPr id="3" name="Content Placeholder 2"/>
          <p:cNvSpPr>
            <a:spLocks noGrp="1"/>
          </p:cNvSpPr>
          <p:nvPr>
            <p:ph idx="1"/>
          </p:nvPr>
        </p:nvSpPr>
        <p:spPr>
          <a:xfrm>
            <a:off x="997915" y="1268760"/>
            <a:ext cx="7704667" cy="5472608"/>
          </a:xfrm>
        </p:spPr>
        <p:txBody>
          <a:bodyPr>
            <a:normAutofit/>
          </a:bodyPr>
          <a:lstStyle/>
          <a:p>
            <a:pPr marL="0" indent="0">
              <a:lnSpc>
                <a:spcPct val="107000"/>
              </a:lnSpc>
              <a:spcAft>
                <a:spcPts val="800"/>
              </a:spcAft>
              <a:buNone/>
            </a:pPr>
            <a:r>
              <a:rPr lang="en-IN" sz="1800" b="1" dirty="0">
                <a:effectLst/>
                <a:latin typeface="Times New Roman" panose="02020603050405020304" pitchFamily="18" charset="0"/>
                <a:ea typeface="Calibri" panose="020F0502020204030204" pitchFamily="34" charset="0"/>
                <a:cs typeface="Latha" panose="020B0604020202020204" pitchFamily="34" charset="0"/>
              </a:rPr>
              <a:t>Place the Virtual Object on the Surface Area</a:t>
            </a:r>
          </a:p>
          <a:p>
            <a:pPr>
              <a:lnSpc>
                <a:spcPct val="107000"/>
              </a:lnSpc>
              <a:spcAft>
                <a:spcPts val="800"/>
              </a:spcAft>
            </a:pPr>
            <a:r>
              <a:rPr lang="en-IN" sz="1800" dirty="0">
                <a:effectLst/>
                <a:latin typeface="Times New Roman" panose="02020603050405020304" pitchFamily="18" charset="0"/>
                <a:ea typeface="Calibri" panose="020F0502020204030204" pitchFamily="34" charset="0"/>
                <a:cs typeface="Latha" panose="020B0604020202020204" pitchFamily="34" charset="0"/>
              </a:rPr>
              <a:t>For this project Android studio is used with the Vuforia package. </a:t>
            </a:r>
          </a:p>
          <a:p>
            <a:pPr>
              <a:lnSpc>
                <a:spcPct val="107000"/>
              </a:lnSpc>
              <a:spcAft>
                <a:spcPts val="800"/>
              </a:spcAft>
            </a:pPr>
            <a:r>
              <a:rPr lang="en-IN" sz="1800" dirty="0">
                <a:effectLst/>
                <a:latin typeface="Times New Roman" panose="02020603050405020304" pitchFamily="18" charset="0"/>
                <a:ea typeface="Calibri" panose="020F0502020204030204" pitchFamily="34" charset="0"/>
                <a:cs typeface="Latha" panose="020B0604020202020204" pitchFamily="34" charset="0"/>
              </a:rPr>
              <a:t>Vuforia packages is used because it offers 3D model demonstrations, to create applications for customers to personalize their products and gives a robust AR experience with the vision technology.</a:t>
            </a:r>
          </a:p>
          <a:p>
            <a:pPr>
              <a:lnSpc>
                <a:spcPct val="107000"/>
              </a:lnSpc>
              <a:spcAft>
                <a:spcPts val="800"/>
              </a:spcAft>
            </a:pPr>
            <a:r>
              <a:rPr lang="en-IN" sz="1800" dirty="0">
                <a:effectLst/>
                <a:latin typeface="Times New Roman" panose="02020603050405020304" pitchFamily="18" charset="0"/>
                <a:ea typeface="Calibri" panose="020F0502020204030204" pitchFamily="34" charset="0"/>
                <a:cs typeface="Latha" panose="020B0604020202020204" pitchFamily="34" charset="0"/>
              </a:rPr>
              <a:t> We upload our target image in the Vuforia cloud, it renders the features of the target image and stores it such that when we scan the environment it identifies the target image. </a:t>
            </a:r>
          </a:p>
          <a:p>
            <a:pPr>
              <a:lnSpc>
                <a:spcPct val="107000"/>
              </a:lnSpc>
              <a:spcAft>
                <a:spcPts val="800"/>
              </a:spcAft>
            </a:pPr>
            <a:r>
              <a:rPr lang="en-IN" sz="1800" dirty="0">
                <a:effectLst/>
                <a:latin typeface="Times New Roman" panose="02020603050405020304" pitchFamily="18" charset="0"/>
                <a:ea typeface="Calibri" panose="020F0502020204030204" pitchFamily="34" charset="0"/>
                <a:cs typeface="Latha" panose="020B0604020202020204" pitchFamily="34" charset="0"/>
              </a:rPr>
              <a:t>After the identification, our 3D object gets placed over the target image. Target image acts as a position indicator such that the 3D image gets fixed wherever we place our target image.</a:t>
            </a:r>
            <a:endParaRPr lang="en-IN" sz="1800" dirty="0">
              <a:effectLst/>
              <a:latin typeface="Calibri" panose="020F0502020204030204" pitchFamily="34" charset="0"/>
              <a:ea typeface="Calibri" panose="020F0502020204030204" pitchFamily="34" charset="0"/>
              <a:cs typeface="Latha" panose="020B0604020202020204" pitchFamily="34" charset="0"/>
            </a:endParaRPr>
          </a:p>
          <a:p>
            <a:pPr marL="0" indent="0">
              <a:lnSpc>
                <a:spcPct val="107000"/>
              </a:lnSpc>
              <a:spcAft>
                <a:spcPts val="800"/>
              </a:spcAft>
              <a:buNone/>
            </a:pPr>
            <a:endParaRPr lang="en-IN" sz="1800" dirty="0">
              <a:effectLst/>
              <a:latin typeface="Calibri" panose="020F0502020204030204" pitchFamily="34" charset="0"/>
              <a:ea typeface="Calibri" panose="020F0502020204030204" pitchFamily="34" charset="0"/>
              <a:cs typeface="Latha" panose="020B0604020202020204" pitchFamily="34" charset="0"/>
            </a:endParaRPr>
          </a:p>
          <a:p>
            <a:pPr marL="0" indent="0">
              <a:lnSpc>
                <a:spcPct val="107000"/>
              </a:lnSpc>
              <a:spcAft>
                <a:spcPts val="800"/>
              </a:spcAft>
              <a:buNone/>
            </a:pPr>
            <a:endParaRPr lang="en-IN" sz="1800" dirty="0">
              <a:effectLst/>
              <a:latin typeface="Calibri" panose="020F0502020204030204" pitchFamily="34" charset="0"/>
              <a:ea typeface="Calibri" panose="020F0502020204030204" pitchFamily="34" charset="0"/>
              <a:cs typeface="Latha" panose="020B0604020202020204" pitchFamily="34" charset="0"/>
            </a:endParaRPr>
          </a:p>
          <a:p>
            <a:pPr marL="0" indent="0">
              <a:lnSpc>
                <a:spcPct val="107000"/>
              </a:lnSpc>
              <a:spcAft>
                <a:spcPts val="800"/>
              </a:spcAft>
              <a:buNone/>
            </a:pPr>
            <a:endParaRPr lang="en-IN" sz="1800" dirty="0">
              <a:effectLst/>
              <a:latin typeface="Calibri" panose="020F0502020204030204" pitchFamily="34" charset="0"/>
              <a:ea typeface="Calibri" panose="020F0502020204030204" pitchFamily="34" charset="0"/>
              <a:cs typeface="Latha" panose="020B0604020202020204" pitchFamily="34" charset="0"/>
            </a:endParaRPr>
          </a:p>
        </p:txBody>
      </p:sp>
    </p:spTree>
    <p:extLst>
      <p:ext uri="{BB962C8B-B14F-4D97-AF65-F5344CB8AC3E}">
        <p14:creationId xmlns:p14="http://schemas.microsoft.com/office/powerpoint/2010/main" xmlns="" val="14585669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667543"/>
          </a:xfrm>
        </p:spPr>
        <p:txBody>
          <a:bodyPr>
            <a:normAutofit fontScale="90000"/>
          </a:bodyPr>
          <a:lstStyle/>
          <a:p>
            <a:pPr algn="ctr"/>
            <a:r>
              <a:rPr lang="en-US" sz="4400" dirty="0"/>
              <a:t>MODULE</a:t>
            </a:r>
            <a:r>
              <a:rPr lang="en-US" dirty="0"/>
              <a:t> </a:t>
            </a:r>
            <a:r>
              <a:rPr lang="en-US" sz="4400" dirty="0"/>
              <a:t>DESCRIPTION</a:t>
            </a:r>
            <a:endParaRPr lang="en-IN" sz="4400" dirty="0"/>
          </a:p>
        </p:txBody>
      </p:sp>
      <p:sp>
        <p:nvSpPr>
          <p:cNvPr id="3" name="Content Placeholder 2"/>
          <p:cNvSpPr>
            <a:spLocks noGrp="1"/>
          </p:cNvSpPr>
          <p:nvPr>
            <p:ph idx="1"/>
          </p:nvPr>
        </p:nvSpPr>
        <p:spPr>
          <a:xfrm>
            <a:off x="997915" y="1268760"/>
            <a:ext cx="7704667" cy="5472608"/>
          </a:xfrm>
        </p:spPr>
        <p:txBody>
          <a:bodyPr>
            <a:normAutofit/>
          </a:bodyPr>
          <a:lstStyle/>
          <a:p>
            <a:pPr marL="0" indent="0">
              <a:lnSpc>
                <a:spcPct val="107000"/>
              </a:lnSpc>
              <a:spcAft>
                <a:spcPts val="800"/>
              </a:spcAft>
              <a:buNone/>
            </a:pPr>
            <a:r>
              <a:rPr lang="en-IN" sz="1800" b="1" dirty="0">
                <a:effectLst/>
                <a:latin typeface="Times New Roman" panose="02020603050405020304" pitchFamily="18" charset="0"/>
                <a:ea typeface="Calibri" panose="020F0502020204030204" pitchFamily="34" charset="0"/>
              </a:rPr>
              <a:t> </a:t>
            </a:r>
            <a:r>
              <a:rPr lang="en-US" sz="1800" b="1" dirty="0">
                <a:effectLst/>
                <a:latin typeface="Times New Roman" panose="02020603050405020304" pitchFamily="18" charset="0"/>
                <a:ea typeface="Calibri" panose="020F0502020204030204" pitchFamily="34" charset="0"/>
              </a:rPr>
              <a:t>Development of .APK</a:t>
            </a:r>
            <a:r>
              <a:rPr lang="en-US" sz="1800" dirty="0">
                <a:effectLst/>
                <a:latin typeface="Times New Roman" panose="02020603050405020304" pitchFamily="18" charset="0"/>
                <a:ea typeface="Calibri" panose="020F0502020204030204" pitchFamily="34" charset="0"/>
              </a:rPr>
              <a:t> </a:t>
            </a:r>
          </a:p>
          <a:p>
            <a:pPr>
              <a:lnSpc>
                <a:spcPct val="107000"/>
              </a:lnSpc>
              <a:spcAft>
                <a:spcPts val="800"/>
              </a:spcAft>
            </a:pPr>
            <a:r>
              <a:rPr lang="en-US" sz="1800" dirty="0">
                <a:effectLst/>
                <a:latin typeface="Times New Roman" panose="02020603050405020304" pitchFamily="18" charset="0"/>
                <a:ea typeface="Calibri" panose="020F0502020204030204" pitchFamily="34" charset="0"/>
                <a:cs typeface="Latha" panose="020B0604020202020204" pitchFamily="34" charset="0"/>
              </a:rPr>
              <a:t>With the help of Java (SDK) and Android Studio, we can be able to generate android file that executed in android mobile with version 8.0(Oreo) and above.</a:t>
            </a:r>
          </a:p>
          <a:p>
            <a:pPr>
              <a:lnSpc>
                <a:spcPct val="107000"/>
              </a:lnSpc>
              <a:spcAft>
                <a:spcPts val="800"/>
              </a:spcAft>
            </a:pPr>
            <a:r>
              <a:rPr lang="en-US" sz="1800" dirty="0">
                <a:effectLst/>
                <a:latin typeface="Times New Roman" panose="02020603050405020304" pitchFamily="18" charset="0"/>
                <a:ea typeface="Calibri" panose="020F0502020204030204" pitchFamily="34" charset="0"/>
                <a:cs typeface="Latha" panose="020B0604020202020204" pitchFamily="34" charset="0"/>
              </a:rPr>
              <a:t> This application when operated will automatically enable us to view the respective 3D models of the material we require, thus, illustrating better method of explanation to the students.</a:t>
            </a:r>
            <a:endParaRPr lang="en-IN" sz="1800" dirty="0">
              <a:effectLst/>
              <a:latin typeface="Calibri" panose="020F0502020204030204" pitchFamily="34" charset="0"/>
              <a:ea typeface="Calibri" panose="020F0502020204030204" pitchFamily="34" charset="0"/>
              <a:cs typeface="Latha" panose="020B0604020202020204" pitchFamily="34" charset="0"/>
            </a:endParaRPr>
          </a:p>
          <a:p>
            <a:pPr marL="0" indent="0">
              <a:lnSpc>
                <a:spcPct val="107000"/>
              </a:lnSpc>
              <a:spcAft>
                <a:spcPts val="800"/>
              </a:spcAft>
              <a:buNone/>
            </a:pPr>
            <a:endParaRPr lang="en-IN" sz="1800" dirty="0">
              <a:effectLst/>
              <a:latin typeface="Calibri" panose="020F0502020204030204" pitchFamily="34" charset="0"/>
              <a:ea typeface="Calibri" panose="020F0502020204030204" pitchFamily="34" charset="0"/>
              <a:cs typeface="Latha" panose="020B0604020202020204" pitchFamily="34" charset="0"/>
            </a:endParaRPr>
          </a:p>
          <a:p>
            <a:pPr marL="0" indent="0">
              <a:lnSpc>
                <a:spcPct val="107000"/>
              </a:lnSpc>
              <a:spcAft>
                <a:spcPts val="800"/>
              </a:spcAft>
              <a:buNone/>
            </a:pPr>
            <a:endParaRPr lang="en-IN" sz="1800" dirty="0">
              <a:effectLst/>
              <a:latin typeface="Calibri" panose="020F0502020204030204" pitchFamily="34" charset="0"/>
              <a:ea typeface="Calibri" panose="020F0502020204030204" pitchFamily="34" charset="0"/>
              <a:cs typeface="Latha" panose="020B0604020202020204" pitchFamily="34" charset="0"/>
            </a:endParaRPr>
          </a:p>
          <a:p>
            <a:pPr marL="0" indent="0">
              <a:lnSpc>
                <a:spcPct val="107000"/>
              </a:lnSpc>
              <a:spcAft>
                <a:spcPts val="800"/>
              </a:spcAft>
              <a:buNone/>
            </a:pPr>
            <a:endParaRPr lang="en-IN" sz="1800" dirty="0">
              <a:effectLst/>
              <a:latin typeface="Calibri" panose="020F0502020204030204" pitchFamily="34" charset="0"/>
              <a:ea typeface="Calibri" panose="020F0502020204030204" pitchFamily="34" charset="0"/>
              <a:cs typeface="Latha" panose="020B0604020202020204" pitchFamily="34" charset="0"/>
            </a:endParaRPr>
          </a:p>
        </p:txBody>
      </p:sp>
    </p:spTree>
    <p:extLst>
      <p:ext uri="{BB962C8B-B14F-4D97-AF65-F5344CB8AC3E}">
        <p14:creationId xmlns:p14="http://schemas.microsoft.com/office/powerpoint/2010/main" xmlns="" val="28634660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7290" y="0"/>
            <a:ext cx="7498080" cy="940102"/>
          </a:xfrm>
          <a:ln>
            <a:noFill/>
          </a:ln>
        </p:spPr>
        <p:txBody>
          <a:bodyPr/>
          <a:lstStyle/>
          <a:p>
            <a:pPr algn="ctr"/>
            <a:r>
              <a:rPr lang="en-US" dirty="0"/>
              <a:t>INTRODUCTION</a:t>
            </a:r>
            <a:endParaRPr lang="en-IN" dirty="0"/>
          </a:p>
        </p:txBody>
      </p:sp>
      <p:sp>
        <p:nvSpPr>
          <p:cNvPr id="3" name="Content Placeholder 2"/>
          <p:cNvSpPr>
            <a:spLocks noGrp="1"/>
          </p:cNvSpPr>
          <p:nvPr>
            <p:ph sz="half" idx="1"/>
          </p:nvPr>
        </p:nvSpPr>
        <p:spPr>
          <a:xfrm>
            <a:off x="1187624" y="1196752"/>
            <a:ext cx="7389464" cy="5357850"/>
          </a:xfrm>
          <a:noFill/>
          <a:ln>
            <a:noFill/>
          </a:ln>
        </p:spPr>
        <p:txBody>
          <a:bodyPr>
            <a:noAutofit/>
          </a:bodyPr>
          <a:lstStyle/>
          <a:p>
            <a:pPr algn="just">
              <a:lnSpc>
                <a:spcPct val="150000"/>
              </a:lnSpc>
              <a:spcBef>
                <a:spcPts val="0"/>
              </a:spcBef>
            </a:pPr>
            <a:r>
              <a:rPr lang="en-US" sz="1600" dirty="0">
                <a:latin typeface="Corbel(BODY)"/>
              </a:rPr>
              <a:t>Augmented reality is a fast and an emerging research field of computer science and technology</a:t>
            </a:r>
            <a:endParaRPr lang="en-IN" sz="1600" dirty="0">
              <a:latin typeface="Corbel(BODY)"/>
            </a:endParaRPr>
          </a:p>
          <a:p>
            <a:pPr algn="just">
              <a:lnSpc>
                <a:spcPct val="150000"/>
              </a:lnSpc>
              <a:spcBef>
                <a:spcPts val="0"/>
              </a:spcBef>
            </a:pPr>
            <a:r>
              <a:rPr lang="en-IN" sz="1600" dirty="0">
                <a:latin typeface="Corbel(BODY)"/>
              </a:rPr>
              <a:t>AR brings digital to life by interacting with the environment in real time</a:t>
            </a:r>
          </a:p>
          <a:p>
            <a:pPr algn="just">
              <a:lnSpc>
                <a:spcPct val="150000"/>
              </a:lnSpc>
              <a:spcBef>
                <a:spcPts val="0"/>
              </a:spcBef>
            </a:pPr>
            <a:r>
              <a:rPr lang="en-US" sz="1600" dirty="0">
                <a:latin typeface="Corbel(BODY)"/>
              </a:rPr>
              <a:t>By introducing Augmented reality into the education system, teachers can convey their knowledge more preciously and in a very attractive manner. Students will understand more easily if this technology is introduced to them. </a:t>
            </a:r>
          </a:p>
          <a:p>
            <a:pPr algn="just">
              <a:lnSpc>
                <a:spcPct val="150000"/>
              </a:lnSpc>
              <a:spcBef>
                <a:spcPts val="0"/>
              </a:spcBef>
            </a:pPr>
            <a:r>
              <a:rPr lang="en-IN" sz="1600" dirty="0">
                <a:latin typeface="Corbel(BODY)"/>
              </a:rPr>
              <a:t>In this application the topics can be observed in 3D graphical image and video format replacing the traditional 2D view.</a:t>
            </a:r>
          </a:p>
          <a:p>
            <a:pPr algn="just">
              <a:lnSpc>
                <a:spcPct val="150000"/>
              </a:lnSpc>
              <a:spcBef>
                <a:spcPts val="0"/>
              </a:spcBef>
            </a:pPr>
            <a:r>
              <a:rPr lang="en-US" sz="1600" dirty="0">
                <a:latin typeface="Corbel(BODY)"/>
              </a:rPr>
              <a:t>This deployment is done for creating a classroom environment for all the students by using augmented reality which initiates more interaction to students as well as they can see all practical implementation of their subject through a virtual mode which reduces the stress of students in understanding a subject</a:t>
            </a:r>
          </a:p>
          <a:p>
            <a:pPr algn="just">
              <a:lnSpc>
                <a:spcPct val="150000"/>
              </a:lnSpc>
              <a:spcBef>
                <a:spcPts val="0"/>
              </a:spcBef>
            </a:pPr>
            <a:endParaRPr lang="en-IN" sz="1600" dirty="0">
              <a:latin typeface="Bookman Old Style" pitchFamily="18" charset="0"/>
            </a:endParaRPr>
          </a:p>
        </p:txBody>
      </p:sp>
    </p:spTree>
    <p:extLst>
      <p:ext uri="{BB962C8B-B14F-4D97-AF65-F5344CB8AC3E}">
        <p14:creationId xmlns:p14="http://schemas.microsoft.com/office/powerpoint/2010/main" xmlns="" val="1935122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301F0F1-FB02-471B-9530-ECF83053F56C}"/>
              </a:ext>
            </a:extLst>
          </p:cNvPr>
          <p:cNvSpPr>
            <a:spLocks noGrp="1"/>
          </p:cNvSpPr>
          <p:nvPr>
            <p:ph type="title"/>
          </p:nvPr>
        </p:nvSpPr>
        <p:spPr>
          <a:xfrm>
            <a:off x="982133" y="457201"/>
            <a:ext cx="7704667" cy="667543"/>
          </a:xfrm>
        </p:spPr>
        <p:txBody>
          <a:bodyPr>
            <a:normAutofit fontScale="90000"/>
          </a:bodyPr>
          <a:lstStyle/>
          <a:p>
            <a:r>
              <a:rPr lang="en-US" dirty="0"/>
              <a:t>TESTING</a:t>
            </a:r>
            <a:endParaRPr lang="en-IN" dirty="0"/>
          </a:p>
        </p:txBody>
      </p:sp>
      <p:graphicFrame>
        <p:nvGraphicFramePr>
          <p:cNvPr id="10" name="Table 10">
            <a:extLst>
              <a:ext uri="{FF2B5EF4-FFF2-40B4-BE49-F238E27FC236}">
                <a16:creationId xmlns:a16="http://schemas.microsoft.com/office/drawing/2014/main" xmlns="" id="{6B71E4A1-9CB0-437D-B2FE-127933D16752}"/>
              </a:ext>
            </a:extLst>
          </p:cNvPr>
          <p:cNvGraphicFramePr>
            <a:graphicFrameLocks noGrp="1"/>
          </p:cNvGraphicFramePr>
          <p:nvPr>
            <p:extLst>
              <p:ext uri="{D42A27DB-BD31-4B8C-83A1-F6EECF244321}">
                <p14:modId xmlns:p14="http://schemas.microsoft.com/office/powerpoint/2010/main" xmlns="" val="2765396236"/>
              </p:ext>
            </p:extLst>
          </p:nvPr>
        </p:nvGraphicFramePr>
        <p:xfrm>
          <a:off x="827584" y="1397000"/>
          <a:ext cx="7859215" cy="4696294"/>
        </p:xfrm>
        <a:graphic>
          <a:graphicData uri="http://schemas.openxmlformats.org/drawingml/2006/table">
            <a:tbl>
              <a:tblPr firstRow="1" bandRow="1">
                <a:tableStyleId>{5C22544A-7EE6-4342-B048-85BDC9FD1C3A}</a:tableStyleId>
              </a:tblPr>
              <a:tblGrid>
                <a:gridCol w="864096">
                  <a:extLst>
                    <a:ext uri="{9D8B030D-6E8A-4147-A177-3AD203B41FA5}">
                      <a16:colId xmlns:a16="http://schemas.microsoft.com/office/drawing/2014/main" xmlns="" val="2139162945"/>
                    </a:ext>
                  </a:extLst>
                </a:gridCol>
                <a:gridCol w="2279590">
                  <a:extLst>
                    <a:ext uri="{9D8B030D-6E8A-4147-A177-3AD203B41FA5}">
                      <a16:colId xmlns:a16="http://schemas.microsoft.com/office/drawing/2014/main" xmlns="" val="435605804"/>
                    </a:ext>
                  </a:extLst>
                </a:gridCol>
                <a:gridCol w="1571843">
                  <a:extLst>
                    <a:ext uri="{9D8B030D-6E8A-4147-A177-3AD203B41FA5}">
                      <a16:colId xmlns:a16="http://schemas.microsoft.com/office/drawing/2014/main" xmlns="" val="202937245"/>
                    </a:ext>
                  </a:extLst>
                </a:gridCol>
                <a:gridCol w="1571843">
                  <a:extLst>
                    <a:ext uri="{9D8B030D-6E8A-4147-A177-3AD203B41FA5}">
                      <a16:colId xmlns:a16="http://schemas.microsoft.com/office/drawing/2014/main" xmlns="" val="1837504164"/>
                    </a:ext>
                  </a:extLst>
                </a:gridCol>
                <a:gridCol w="1571843">
                  <a:extLst>
                    <a:ext uri="{9D8B030D-6E8A-4147-A177-3AD203B41FA5}">
                      <a16:colId xmlns:a16="http://schemas.microsoft.com/office/drawing/2014/main" xmlns="" val="1697771202"/>
                    </a:ext>
                  </a:extLst>
                </a:gridCol>
              </a:tblGrid>
              <a:tr h="583737">
                <a:tc>
                  <a:txBody>
                    <a:bodyPr/>
                    <a:lstStyle/>
                    <a:p>
                      <a:pPr>
                        <a:lnSpc>
                          <a:spcPct val="107000"/>
                        </a:lnSpc>
                        <a:spcAft>
                          <a:spcPts val="800"/>
                        </a:spcAft>
                      </a:pPr>
                      <a:r>
                        <a:rPr lang="en-IN" sz="1400" dirty="0">
                          <a:effectLst/>
                        </a:rPr>
                        <a:t>SR NO</a:t>
                      </a: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07000"/>
                        </a:lnSpc>
                        <a:spcAft>
                          <a:spcPts val="800"/>
                        </a:spcAft>
                      </a:pPr>
                      <a:r>
                        <a:rPr lang="en-IN" sz="1400">
                          <a:effectLst/>
                        </a:rPr>
                        <a:t>ACTION</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07000"/>
                        </a:lnSpc>
                        <a:spcAft>
                          <a:spcPts val="800"/>
                        </a:spcAft>
                      </a:pPr>
                      <a:r>
                        <a:rPr lang="en-IN" sz="1400">
                          <a:effectLst/>
                        </a:rPr>
                        <a:t>EXPECTED RESULT</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07000"/>
                        </a:lnSpc>
                        <a:spcAft>
                          <a:spcPts val="800"/>
                        </a:spcAft>
                      </a:pPr>
                      <a:r>
                        <a:rPr lang="en-IN" sz="1400" dirty="0">
                          <a:effectLst/>
                        </a:rPr>
                        <a:t>ACTUAL RESULT</a:t>
                      </a: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r>
                        <a:rPr lang="en-US" sz="1400" dirty="0"/>
                        <a:t>FINAL RESULT</a:t>
                      </a:r>
                      <a:endParaRPr lang="en-IN" sz="1400" dirty="0"/>
                    </a:p>
                  </a:txBody>
                  <a:tcPr/>
                </a:tc>
                <a:extLst>
                  <a:ext uri="{0D108BD9-81ED-4DB2-BD59-A6C34878D82A}">
                    <a16:rowId xmlns:a16="http://schemas.microsoft.com/office/drawing/2014/main" xmlns="" val="4139443405"/>
                  </a:ext>
                </a:extLst>
              </a:tr>
              <a:tr h="882205">
                <a:tc>
                  <a:txBody>
                    <a:bodyPr/>
                    <a:lstStyle/>
                    <a:p>
                      <a:pPr>
                        <a:lnSpc>
                          <a:spcPct val="107000"/>
                        </a:lnSpc>
                        <a:spcAft>
                          <a:spcPts val="800"/>
                        </a:spcAft>
                      </a:pPr>
                      <a:r>
                        <a:rPr lang="en-IN" sz="1400" dirty="0">
                          <a:effectLst/>
                        </a:rPr>
                        <a:t>1.</a:t>
                      </a: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07000"/>
                        </a:lnSpc>
                        <a:spcAft>
                          <a:spcPts val="800"/>
                        </a:spcAft>
                      </a:pPr>
                      <a:r>
                        <a:rPr lang="en-IN" sz="1400" dirty="0">
                          <a:effectLst/>
                        </a:rPr>
                        <a:t>Add image target in the Hierarchy</a:t>
                      </a: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07000"/>
                        </a:lnSpc>
                        <a:spcAft>
                          <a:spcPts val="800"/>
                        </a:spcAft>
                      </a:pPr>
                      <a:r>
                        <a:rPr lang="en-IN" sz="1400" dirty="0">
                          <a:effectLst/>
                        </a:rPr>
                        <a:t>Image target added to the hierarchy.</a:t>
                      </a: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07000"/>
                        </a:lnSpc>
                        <a:spcAft>
                          <a:spcPts val="800"/>
                        </a:spcAft>
                      </a:pPr>
                      <a:r>
                        <a:rPr lang="en-IN" sz="1400" dirty="0">
                          <a:effectLst/>
                        </a:rPr>
                        <a:t>Image target added to the hierarchy.</a:t>
                      </a: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r>
                        <a:rPr lang="en-US" sz="1400" dirty="0"/>
                        <a:t>Pass</a:t>
                      </a:r>
                      <a:endParaRPr lang="en-IN" sz="1400" dirty="0"/>
                    </a:p>
                  </a:txBody>
                  <a:tcPr/>
                </a:tc>
                <a:extLst>
                  <a:ext uri="{0D108BD9-81ED-4DB2-BD59-A6C34878D82A}">
                    <a16:rowId xmlns:a16="http://schemas.microsoft.com/office/drawing/2014/main" xmlns="" val="2350567047"/>
                  </a:ext>
                </a:extLst>
              </a:tr>
              <a:tr h="882205">
                <a:tc>
                  <a:txBody>
                    <a:bodyPr/>
                    <a:lstStyle/>
                    <a:p>
                      <a:pPr>
                        <a:lnSpc>
                          <a:spcPct val="107000"/>
                        </a:lnSpc>
                        <a:spcAft>
                          <a:spcPts val="800"/>
                        </a:spcAft>
                      </a:pPr>
                      <a:r>
                        <a:rPr lang="en-IN" sz="1400" dirty="0">
                          <a:effectLst/>
                        </a:rPr>
                        <a:t>2.</a:t>
                      </a: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07000"/>
                        </a:lnSpc>
                        <a:spcAft>
                          <a:spcPts val="800"/>
                        </a:spcAft>
                      </a:pPr>
                      <a:r>
                        <a:rPr lang="en-IN" sz="1400">
                          <a:effectLst/>
                        </a:rPr>
                        <a:t>Press play button to see the animation</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07000"/>
                        </a:lnSpc>
                        <a:spcAft>
                          <a:spcPts val="800"/>
                        </a:spcAft>
                      </a:pPr>
                      <a:r>
                        <a:rPr lang="en-IN" sz="1400" dirty="0">
                          <a:effectLst/>
                        </a:rPr>
                        <a:t>Animation can be seen.</a:t>
                      </a: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07000"/>
                        </a:lnSpc>
                        <a:spcAft>
                          <a:spcPts val="800"/>
                        </a:spcAft>
                      </a:pPr>
                      <a:r>
                        <a:rPr lang="en-IN" sz="1400" dirty="0">
                          <a:effectLst/>
                        </a:rPr>
                        <a:t>Animation can be seen.</a:t>
                      </a: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r>
                        <a:rPr lang="en-US" sz="1400" dirty="0"/>
                        <a:t>Pass</a:t>
                      </a:r>
                      <a:endParaRPr lang="en-IN" sz="1400" dirty="0"/>
                    </a:p>
                  </a:txBody>
                  <a:tcPr/>
                </a:tc>
                <a:extLst>
                  <a:ext uri="{0D108BD9-81ED-4DB2-BD59-A6C34878D82A}">
                    <a16:rowId xmlns:a16="http://schemas.microsoft.com/office/drawing/2014/main" xmlns="" val="3230988616"/>
                  </a:ext>
                </a:extLst>
              </a:tr>
              <a:tr h="882205">
                <a:tc>
                  <a:txBody>
                    <a:bodyPr/>
                    <a:lstStyle/>
                    <a:p>
                      <a:pPr>
                        <a:lnSpc>
                          <a:spcPct val="107000"/>
                        </a:lnSpc>
                        <a:spcAft>
                          <a:spcPts val="800"/>
                        </a:spcAft>
                      </a:pPr>
                      <a:r>
                        <a:rPr lang="en-US" sz="1400" dirty="0">
                          <a:effectLst/>
                          <a:latin typeface="Calibri" panose="020F0502020204030204" pitchFamily="34" charset="0"/>
                          <a:ea typeface="Calibri" panose="020F0502020204030204" pitchFamily="34" charset="0"/>
                          <a:cs typeface="Latha" panose="020B0604020202020204" pitchFamily="34" charset="0"/>
                        </a:rPr>
                        <a:t>3</a:t>
                      </a:r>
                      <a:r>
                        <a:rPr lang="en-IN" sz="1400" dirty="0">
                          <a:effectLst/>
                          <a:latin typeface="Calibri" panose="020F0502020204030204" pitchFamily="34" charset="0"/>
                          <a:ea typeface="Calibri" panose="020F0502020204030204" pitchFamily="34" charset="0"/>
                          <a:cs typeface="Latha" panose="020B0604020202020204" pitchFamily="34" charset="0"/>
                        </a:rPr>
                        <a:t>.</a:t>
                      </a: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07000"/>
                        </a:lnSpc>
                        <a:spcAft>
                          <a:spcPts val="800"/>
                        </a:spcAft>
                      </a:pPr>
                      <a:r>
                        <a:rPr lang="en-IN" sz="1400">
                          <a:effectLst/>
                        </a:rPr>
                        <a:t>Opening software to make a new AR scene</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07000"/>
                        </a:lnSpc>
                        <a:spcAft>
                          <a:spcPts val="800"/>
                        </a:spcAft>
                      </a:pPr>
                      <a:r>
                        <a:rPr lang="en-IN" sz="1400" dirty="0">
                          <a:effectLst/>
                        </a:rPr>
                        <a:t>Software was able to be opened.</a:t>
                      </a: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07000"/>
                        </a:lnSpc>
                        <a:spcAft>
                          <a:spcPts val="800"/>
                        </a:spcAft>
                      </a:pPr>
                      <a:r>
                        <a:rPr lang="en-IN" sz="1400" dirty="0">
                          <a:effectLst/>
                        </a:rPr>
                        <a:t>Software was able to be opened.</a:t>
                      </a: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r>
                        <a:rPr lang="en-US" sz="1400" dirty="0"/>
                        <a:t>Pass</a:t>
                      </a:r>
                      <a:endParaRPr lang="en-IN" sz="1400" dirty="0"/>
                    </a:p>
                  </a:txBody>
                  <a:tcPr/>
                </a:tc>
                <a:extLst>
                  <a:ext uri="{0D108BD9-81ED-4DB2-BD59-A6C34878D82A}">
                    <a16:rowId xmlns:a16="http://schemas.microsoft.com/office/drawing/2014/main" xmlns="" val="894058534"/>
                  </a:ext>
                </a:extLst>
              </a:tr>
              <a:tr h="882205">
                <a:tc>
                  <a:txBody>
                    <a:bodyPr/>
                    <a:lstStyle/>
                    <a:p>
                      <a:pPr>
                        <a:lnSpc>
                          <a:spcPct val="107000"/>
                        </a:lnSpc>
                        <a:spcAft>
                          <a:spcPts val="800"/>
                        </a:spcAft>
                      </a:pPr>
                      <a:r>
                        <a:rPr lang="en-US" sz="1400" dirty="0">
                          <a:effectLst/>
                          <a:latin typeface="Calibri" panose="020F0502020204030204" pitchFamily="34" charset="0"/>
                          <a:ea typeface="Calibri" panose="020F0502020204030204" pitchFamily="34" charset="0"/>
                          <a:cs typeface="Latha" panose="020B0604020202020204" pitchFamily="34" charset="0"/>
                        </a:rPr>
                        <a:t>4</a:t>
                      </a:r>
                      <a:r>
                        <a:rPr lang="en-IN" sz="1400" dirty="0">
                          <a:effectLst/>
                          <a:latin typeface="Calibri" panose="020F0502020204030204" pitchFamily="34" charset="0"/>
                          <a:ea typeface="Calibri" panose="020F0502020204030204" pitchFamily="34" charset="0"/>
                          <a:cs typeface="Latha" panose="020B0604020202020204" pitchFamily="34" charset="0"/>
                        </a:rPr>
                        <a:t>.</a:t>
                      </a: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07000"/>
                        </a:lnSpc>
                        <a:spcAft>
                          <a:spcPts val="800"/>
                        </a:spcAft>
                      </a:pPr>
                      <a:r>
                        <a:rPr lang="en-IN" sz="1400">
                          <a:effectLst/>
                        </a:rPr>
                        <a:t>Changing scene from one level to another level</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07000"/>
                        </a:lnSpc>
                        <a:spcAft>
                          <a:spcPts val="800"/>
                        </a:spcAft>
                      </a:pPr>
                      <a:r>
                        <a:rPr lang="en-IN" sz="1400" dirty="0">
                          <a:effectLst/>
                        </a:rPr>
                        <a:t>Scenes could be changed.</a:t>
                      </a: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07000"/>
                        </a:lnSpc>
                        <a:spcAft>
                          <a:spcPts val="800"/>
                        </a:spcAft>
                      </a:pPr>
                      <a:r>
                        <a:rPr lang="en-IN" sz="1400" dirty="0">
                          <a:effectLst/>
                        </a:rPr>
                        <a:t>Scenes could be changed.</a:t>
                      </a: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r>
                        <a:rPr lang="en-US" sz="1400" dirty="0"/>
                        <a:t>Pass</a:t>
                      </a:r>
                      <a:endParaRPr lang="en-IN" sz="1400" dirty="0"/>
                    </a:p>
                  </a:txBody>
                  <a:tcPr/>
                </a:tc>
                <a:extLst>
                  <a:ext uri="{0D108BD9-81ED-4DB2-BD59-A6C34878D82A}">
                    <a16:rowId xmlns:a16="http://schemas.microsoft.com/office/drawing/2014/main" xmlns="" val="1290499937"/>
                  </a:ext>
                </a:extLst>
              </a:tr>
              <a:tr h="583737">
                <a:tc>
                  <a:txBody>
                    <a:bodyPr/>
                    <a:lstStyle/>
                    <a:p>
                      <a:pPr>
                        <a:lnSpc>
                          <a:spcPct val="107000"/>
                        </a:lnSpc>
                        <a:spcAft>
                          <a:spcPts val="800"/>
                        </a:spcAft>
                      </a:pPr>
                      <a:r>
                        <a:rPr lang="en-US" sz="1400" dirty="0">
                          <a:effectLst/>
                          <a:latin typeface="Calibri" panose="020F0502020204030204" pitchFamily="34" charset="0"/>
                          <a:ea typeface="Calibri" panose="020F0502020204030204" pitchFamily="34" charset="0"/>
                          <a:cs typeface="Latha" panose="020B0604020202020204" pitchFamily="34" charset="0"/>
                        </a:rPr>
                        <a:t>5</a:t>
                      </a:r>
                      <a:r>
                        <a:rPr lang="en-IN" sz="1400" dirty="0">
                          <a:effectLst/>
                          <a:latin typeface="Calibri" panose="020F0502020204030204" pitchFamily="34" charset="0"/>
                          <a:ea typeface="Calibri" panose="020F0502020204030204" pitchFamily="34" charset="0"/>
                          <a:cs typeface="Latha" panose="020B0604020202020204" pitchFamily="34" charset="0"/>
                        </a:rPr>
                        <a:t>.</a:t>
                      </a: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07000"/>
                        </a:lnSpc>
                        <a:spcAft>
                          <a:spcPts val="800"/>
                        </a:spcAft>
                      </a:pPr>
                      <a:r>
                        <a:rPr lang="en-IN" sz="1400">
                          <a:effectLst/>
                        </a:rPr>
                        <a:t>Press the button to play the object</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07000"/>
                        </a:lnSpc>
                        <a:spcAft>
                          <a:spcPts val="800"/>
                        </a:spcAft>
                      </a:pPr>
                      <a:r>
                        <a:rPr lang="en-IN" sz="1400">
                          <a:effectLst/>
                        </a:rPr>
                        <a:t>Object was played.</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07000"/>
                        </a:lnSpc>
                        <a:spcAft>
                          <a:spcPts val="800"/>
                        </a:spcAft>
                      </a:pPr>
                      <a:r>
                        <a:rPr lang="en-IN" sz="1400" dirty="0">
                          <a:effectLst/>
                        </a:rPr>
                        <a:t>Object was played</a:t>
                      </a: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r>
                        <a:rPr lang="en-US" sz="1400" dirty="0"/>
                        <a:t>Pass</a:t>
                      </a:r>
                      <a:endParaRPr lang="en-IN" sz="1400" dirty="0"/>
                    </a:p>
                  </a:txBody>
                  <a:tcPr/>
                </a:tc>
                <a:extLst>
                  <a:ext uri="{0D108BD9-81ED-4DB2-BD59-A6C34878D82A}">
                    <a16:rowId xmlns:a16="http://schemas.microsoft.com/office/drawing/2014/main" xmlns="" val="3772888446"/>
                  </a:ext>
                </a:extLst>
              </a:tr>
            </a:tbl>
          </a:graphicData>
        </a:graphic>
      </p:graphicFrame>
    </p:spTree>
    <p:extLst>
      <p:ext uri="{BB962C8B-B14F-4D97-AF65-F5344CB8AC3E}">
        <p14:creationId xmlns:p14="http://schemas.microsoft.com/office/powerpoint/2010/main" xmlns="" val="38190998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9">
            <a:extLst>
              <a:ext uri="{FF2B5EF4-FFF2-40B4-BE49-F238E27FC236}">
                <a16:creationId xmlns:a16="http://schemas.microsoft.com/office/drawing/2014/main" xmlns="" id="{0689D915-FF43-4EEB-A32C-D7CF797630DB}"/>
              </a:ext>
            </a:extLst>
          </p:cNvPr>
          <p:cNvGraphicFramePr>
            <a:graphicFrameLocks noGrp="1"/>
          </p:cNvGraphicFramePr>
          <p:nvPr>
            <p:extLst>
              <p:ext uri="{D42A27DB-BD31-4B8C-83A1-F6EECF244321}">
                <p14:modId xmlns:p14="http://schemas.microsoft.com/office/powerpoint/2010/main" xmlns="" val="784856286"/>
              </p:ext>
            </p:extLst>
          </p:nvPr>
        </p:nvGraphicFramePr>
        <p:xfrm>
          <a:off x="827585" y="764703"/>
          <a:ext cx="7920880" cy="5232060"/>
        </p:xfrm>
        <a:graphic>
          <a:graphicData uri="http://schemas.openxmlformats.org/drawingml/2006/table">
            <a:tbl>
              <a:tblPr firstRow="1" bandRow="1">
                <a:tableStyleId>{5C22544A-7EE6-4342-B048-85BDC9FD1C3A}</a:tableStyleId>
              </a:tblPr>
              <a:tblGrid>
                <a:gridCol w="720079">
                  <a:extLst>
                    <a:ext uri="{9D8B030D-6E8A-4147-A177-3AD203B41FA5}">
                      <a16:colId xmlns:a16="http://schemas.microsoft.com/office/drawing/2014/main" xmlns="" val="483694488"/>
                    </a:ext>
                  </a:extLst>
                </a:gridCol>
                <a:gridCol w="2448273">
                  <a:extLst>
                    <a:ext uri="{9D8B030D-6E8A-4147-A177-3AD203B41FA5}">
                      <a16:colId xmlns:a16="http://schemas.microsoft.com/office/drawing/2014/main" xmlns="" val="192942180"/>
                    </a:ext>
                  </a:extLst>
                </a:gridCol>
                <a:gridCol w="1584176">
                  <a:extLst>
                    <a:ext uri="{9D8B030D-6E8A-4147-A177-3AD203B41FA5}">
                      <a16:colId xmlns:a16="http://schemas.microsoft.com/office/drawing/2014/main" xmlns="" val="1680197947"/>
                    </a:ext>
                  </a:extLst>
                </a:gridCol>
                <a:gridCol w="1584176">
                  <a:extLst>
                    <a:ext uri="{9D8B030D-6E8A-4147-A177-3AD203B41FA5}">
                      <a16:colId xmlns:a16="http://schemas.microsoft.com/office/drawing/2014/main" xmlns="" val="1070500934"/>
                    </a:ext>
                  </a:extLst>
                </a:gridCol>
                <a:gridCol w="1584176">
                  <a:extLst>
                    <a:ext uri="{9D8B030D-6E8A-4147-A177-3AD203B41FA5}">
                      <a16:colId xmlns:a16="http://schemas.microsoft.com/office/drawing/2014/main" xmlns="" val="1469402889"/>
                    </a:ext>
                  </a:extLst>
                </a:gridCol>
              </a:tblGrid>
              <a:tr h="566560">
                <a:tc>
                  <a:txBody>
                    <a:bodyPr/>
                    <a:lstStyle/>
                    <a:p>
                      <a:pPr>
                        <a:lnSpc>
                          <a:spcPct val="107000"/>
                        </a:lnSpc>
                        <a:spcAft>
                          <a:spcPts val="800"/>
                        </a:spcAft>
                      </a:pPr>
                      <a:r>
                        <a:rPr lang="en-IN" sz="1400" dirty="0">
                          <a:effectLst/>
                        </a:rPr>
                        <a:t>SR NO</a:t>
                      </a: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07000"/>
                        </a:lnSpc>
                        <a:spcAft>
                          <a:spcPts val="800"/>
                        </a:spcAft>
                      </a:pPr>
                      <a:r>
                        <a:rPr lang="en-IN" sz="1400">
                          <a:effectLst/>
                        </a:rPr>
                        <a:t>ACTION</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07000"/>
                        </a:lnSpc>
                        <a:spcAft>
                          <a:spcPts val="800"/>
                        </a:spcAft>
                      </a:pPr>
                      <a:r>
                        <a:rPr lang="en-IN" sz="1400">
                          <a:effectLst/>
                        </a:rPr>
                        <a:t>EXPECTED RESULT</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07000"/>
                        </a:lnSpc>
                        <a:spcAft>
                          <a:spcPts val="800"/>
                        </a:spcAft>
                      </a:pPr>
                      <a:r>
                        <a:rPr lang="en-IN" sz="1400" dirty="0">
                          <a:effectLst/>
                        </a:rPr>
                        <a:t>ACTUAL RESULT</a:t>
                      </a: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r>
                        <a:rPr lang="en-US" dirty="0"/>
                        <a:t>Final result</a:t>
                      </a:r>
                      <a:endParaRPr lang="en-IN" dirty="0"/>
                    </a:p>
                  </a:txBody>
                  <a:tcPr/>
                </a:tc>
                <a:extLst>
                  <a:ext uri="{0D108BD9-81ED-4DB2-BD59-A6C34878D82A}">
                    <a16:rowId xmlns:a16="http://schemas.microsoft.com/office/drawing/2014/main" xmlns="" val="3135614566"/>
                  </a:ext>
                </a:extLst>
              </a:tr>
              <a:tr h="657577">
                <a:tc>
                  <a:txBody>
                    <a:bodyPr/>
                    <a:lstStyle/>
                    <a:p>
                      <a:pPr>
                        <a:lnSpc>
                          <a:spcPct val="107000"/>
                        </a:lnSpc>
                        <a:spcAft>
                          <a:spcPts val="800"/>
                        </a:spcAft>
                      </a:pPr>
                      <a:r>
                        <a:rPr lang="en-US" sz="1400" dirty="0">
                          <a:effectLst/>
                          <a:latin typeface="Calibri" panose="020F0502020204030204" pitchFamily="34" charset="0"/>
                          <a:ea typeface="Calibri" panose="020F0502020204030204" pitchFamily="34" charset="0"/>
                          <a:cs typeface="Latha" panose="020B0604020202020204" pitchFamily="34" charset="0"/>
                        </a:rPr>
                        <a:t>6</a:t>
                      </a:r>
                      <a:r>
                        <a:rPr lang="en-IN" sz="1400" dirty="0">
                          <a:effectLst/>
                          <a:latin typeface="Calibri" panose="020F0502020204030204" pitchFamily="34" charset="0"/>
                          <a:ea typeface="Calibri" panose="020F0502020204030204" pitchFamily="34" charset="0"/>
                          <a:cs typeface="Latha" panose="020B0604020202020204" pitchFamily="34" charset="0"/>
                        </a:rPr>
                        <a:t>.</a:t>
                      </a: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07000"/>
                        </a:lnSpc>
                        <a:spcAft>
                          <a:spcPts val="800"/>
                        </a:spcAft>
                      </a:pPr>
                      <a:r>
                        <a:rPr lang="en-IN" sz="1400" dirty="0">
                          <a:effectLst/>
                        </a:rPr>
                        <a:t>Tap to place the 3D object</a:t>
                      </a: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07000"/>
                        </a:lnSpc>
                        <a:spcAft>
                          <a:spcPts val="800"/>
                        </a:spcAft>
                      </a:pPr>
                      <a:r>
                        <a:rPr lang="en-IN" sz="1400" dirty="0">
                          <a:effectLst/>
                        </a:rPr>
                        <a:t>3D object is placed.</a:t>
                      </a: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07000"/>
                        </a:lnSpc>
                        <a:spcAft>
                          <a:spcPts val="800"/>
                        </a:spcAft>
                      </a:pPr>
                      <a:r>
                        <a:rPr lang="en-IN" sz="1400" dirty="0">
                          <a:effectLst/>
                        </a:rPr>
                        <a:t>3D object is placed.</a:t>
                      </a: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r>
                        <a:rPr lang="en-US" sz="1400" dirty="0"/>
                        <a:t>Pass</a:t>
                      </a:r>
                      <a:endParaRPr lang="en-IN" sz="1400" dirty="0"/>
                    </a:p>
                  </a:txBody>
                  <a:tcPr/>
                </a:tc>
                <a:extLst>
                  <a:ext uri="{0D108BD9-81ED-4DB2-BD59-A6C34878D82A}">
                    <a16:rowId xmlns:a16="http://schemas.microsoft.com/office/drawing/2014/main" xmlns="" val="2877014676"/>
                  </a:ext>
                </a:extLst>
              </a:tr>
              <a:tr h="1030866">
                <a:tc>
                  <a:txBody>
                    <a:bodyPr/>
                    <a:lstStyle/>
                    <a:p>
                      <a:pPr>
                        <a:lnSpc>
                          <a:spcPct val="107000"/>
                        </a:lnSpc>
                        <a:spcAft>
                          <a:spcPts val="800"/>
                        </a:spcAft>
                      </a:pPr>
                      <a:r>
                        <a:rPr lang="en-US" sz="1400" dirty="0">
                          <a:effectLst/>
                          <a:latin typeface="Calibri" panose="020F0502020204030204" pitchFamily="34" charset="0"/>
                          <a:ea typeface="Calibri" panose="020F0502020204030204" pitchFamily="34" charset="0"/>
                          <a:cs typeface="Latha" panose="020B0604020202020204" pitchFamily="34" charset="0"/>
                        </a:rPr>
                        <a:t>7</a:t>
                      </a:r>
                      <a:r>
                        <a:rPr lang="en-IN" sz="1400" dirty="0">
                          <a:effectLst/>
                          <a:latin typeface="Calibri" panose="020F0502020204030204" pitchFamily="34" charset="0"/>
                          <a:ea typeface="Calibri" panose="020F0502020204030204" pitchFamily="34" charset="0"/>
                          <a:cs typeface="Latha" panose="020B0604020202020204" pitchFamily="34" charset="0"/>
                        </a:rPr>
                        <a:t>.</a:t>
                      </a: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07000"/>
                        </a:lnSpc>
                        <a:spcAft>
                          <a:spcPts val="800"/>
                        </a:spcAft>
                      </a:pPr>
                      <a:r>
                        <a:rPr lang="en-US" sz="1400" dirty="0">
                          <a:effectLst/>
                          <a:latin typeface="Calibri" panose="020F0502020204030204" pitchFamily="34" charset="0"/>
                          <a:ea typeface="Calibri" panose="020F0502020204030204" pitchFamily="34" charset="0"/>
                          <a:cs typeface="Latha" panose="020B0604020202020204" pitchFamily="34" charset="0"/>
                        </a:rPr>
                        <a:t>3D object shows up only when virtual button is clicked</a:t>
                      </a: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07000"/>
                        </a:lnSpc>
                        <a:spcAft>
                          <a:spcPts val="800"/>
                        </a:spcAft>
                      </a:pPr>
                      <a:r>
                        <a:rPr lang="en-IN" sz="1400" dirty="0">
                          <a:effectLst/>
                        </a:rPr>
                        <a:t>3D object when clicked successful</a:t>
                      </a: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07000"/>
                        </a:lnSpc>
                        <a:spcAft>
                          <a:spcPts val="800"/>
                        </a:spcAft>
                      </a:pPr>
                      <a:r>
                        <a:rPr lang="en-IN" sz="1400" dirty="0">
                          <a:effectLst/>
                        </a:rPr>
                        <a:t>3D object when clicked successful</a:t>
                      </a: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r>
                        <a:rPr lang="en-US" sz="1400" dirty="0"/>
                        <a:t>Pass</a:t>
                      </a:r>
                      <a:endParaRPr lang="en-IN" sz="1400" dirty="0"/>
                    </a:p>
                  </a:txBody>
                  <a:tcPr/>
                </a:tc>
                <a:extLst>
                  <a:ext uri="{0D108BD9-81ED-4DB2-BD59-A6C34878D82A}">
                    <a16:rowId xmlns:a16="http://schemas.microsoft.com/office/drawing/2014/main" xmlns="" val="3146814703"/>
                  </a:ext>
                </a:extLst>
              </a:tr>
              <a:tr h="1379631">
                <a:tc>
                  <a:txBody>
                    <a:bodyPr/>
                    <a:lstStyle/>
                    <a:p>
                      <a:pPr>
                        <a:lnSpc>
                          <a:spcPct val="107000"/>
                        </a:lnSpc>
                        <a:spcAft>
                          <a:spcPts val="800"/>
                        </a:spcAft>
                      </a:pPr>
                      <a:r>
                        <a:rPr lang="en-IN" sz="1400" dirty="0">
                          <a:effectLst/>
                        </a:rPr>
                        <a:t>8.</a:t>
                      </a: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07000"/>
                        </a:lnSpc>
                        <a:spcAft>
                          <a:spcPts val="800"/>
                        </a:spcAft>
                      </a:pPr>
                      <a:r>
                        <a:rPr lang="en-IN" sz="1400" dirty="0">
                          <a:effectLst/>
                        </a:rPr>
                        <a:t>Information button is visible when clicked on image</a:t>
                      </a: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07000"/>
                        </a:lnSpc>
                        <a:spcAft>
                          <a:spcPts val="800"/>
                        </a:spcAft>
                      </a:pPr>
                      <a:r>
                        <a:rPr lang="en-IN" sz="1400" dirty="0">
                          <a:effectLst/>
                        </a:rPr>
                        <a:t>Info part Visible</a:t>
                      </a: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07000"/>
                        </a:lnSpc>
                        <a:spcAft>
                          <a:spcPts val="800"/>
                        </a:spcAft>
                      </a:pPr>
                      <a:r>
                        <a:rPr lang="en-IN" sz="1400" dirty="0">
                          <a:effectLst/>
                        </a:rPr>
                        <a:t>Info part visible</a:t>
                      </a: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r>
                        <a:rPr lang="en-US" sz="1400" dirty="0"/>
                        <a:t>Pass</a:t>
                      </a:r>
                      <a:endParaRPr lang="en-IN" sz="1400" dirty="0"/>
                    </a:p>
                  </a:txBody>
                  <a:tcPr/>
                </a:tc>
                <a:extLst>
                  <a:ext uri="{0D108BD9-81ED-4DB2-BD59-A6C34878D82A}">
                    <a16:rowId xmlns:a16="http://schemas.microsoft.com/office/drawing/2014/main" xmlns="" val="3095836963"/>
                  </a:ext>
                </a:extLst>
              </a:tr>
              <a:tr h="566560">
                <a:tc>
                  <a:txBody>
                    <a:bodyPr/>
                    <a:lstStyle/>
                    <a:p>
                      <a:pPr>
                        <a:lnSpc>
                          <a:spcPct val="107000"/>
                        </a:lnSpc>
                        <a:spcAft>
                          <a:spcPts val="800"/>
                        </a:spcAft>
                      </a:pPr>
                      <a:r>
                        <a:rPr lang="en-US" sz="1400" dirty="0">
                          <a:effectLst/>
                          <a:latin typeface="Calibri" panose="020F0502020204030204" pitchFamily="34" charset="0"/>
                          <a:ea typeface="Calibri" panose="020F0502020204030204" pitchFamily="34" charset="0"/>
                          <a:cs typeface="Latha" panose="020B0604020202020204" pitchFamily="34" charset="0"/>
                        </a:rPr>
                        <a:t>9</a:t>
                      </a:r>
                      <a:r>
                        <a:rPr lang="en-IN" sz="1400" dirty="0">
                          <a:effectLst/>
                          <a:latin typeface="Calibri" panose="020F0502020204030204" pitchFamily="34" charset="0"/>
                          <a:ea typeface="Calibri" panose="020F0502020204030204" pitchFamily="34" charset="0"/>
                          <a:cs typeface="Latha" panose="020B0604020202020204" pitchFamily="34" charset="0"/>
                        </a:rPr>
                        <a:t>.</a:t>
                      </a: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07000"/>
                        </a:lnSpc>
                        <a:spcAft>
                          <a:spcPts val="800"/>
                        </a:spcAft>
                      </a:pPr>
                      <a:r>
                        <a:rPr lang="en-IN" sz="1400">
                          <a:effectLst/>
                        </a:rPr>
                        <a:t>Building app.</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07000"/>
                        </a:lnSpc>
                        <a:spcAft>
                          <a:spcPts val="800"/>
                        </a:spcAft>
                      </a:pPr>
                      <a:r>
                        <a:rPr lang="en-IN" sz="1400">
                          <a:effectLst/>
                        </a:rPr>
                        <a:t>App has been built.</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07000"/>
                        </a:lnSpc>
                        <a:spcAft>
                          <a:spcPts val="800"/>
                        </a:spcAft>
                      </a:pPr>
                      <a:r>
                        <a:rPr lang="en-IN" sz="1400" dirty="0">
                          <a:effectLst/>
                        </a:rPr>
                        <a:t>App has been built.</a:t>
                      </a: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r>
                        <a:rPr lang="en-US" sz="1400" dirty="0"/>
                        <a:t>Pass</a:t>
                      </a:r>
                      <a:endParaRPr lang="en-IN" sz="1400" dirty="0"/>
                    </a:p>
                  </a:txBody>
                  <a:tcPr/>
                </a:tc>
                <a:extLst>
                  <a:ext uri="{0D108BD9-81ED-4DB2-BD59-A6C34878D82A}">
                    <a16:rowId xmlns:a16="http://schemas.microsoft.com/office/drawing/2014/main" xmlns="" val="3053951348"/>
                  </a:ext>
                </a:extLst>
              </a:tr>
              <a:tr h="1030866">
                <a:tc>
                  <a:txBody>
                    <a:bodyPr/>
                    <a:lstStyle/>
                    <a:p>
                      <a:pPr>
                        <a:lnSpc>
                          <a:spcPct val="107000"/>
                        </a:lnSpc>
                        <a:spcAft>
                          <a:spcPts val="800"/>
                        </a:spcAft>
                      </a:pPr>
                      <a:r>
                        <a:rPr lang="en-IN" sz="1400" dirty="0">
                          <a:effectLst/>
                        </a:rPr>
                        <a:t>10.</a:t>
                      </a: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07000"/>
                        </a:lnSpc>
                        <a:spcAft>
                          <a:spcPts val="800"/>
                        </a:spcAft>
                      </a:pPr>
                      <a:r>
                        <a:rPr lang="en-IN" sz="1400" dirty="0">
                          <a:effectLst/>
                        </a:rPr>
                        <a:t>Open the application and target the 3D model</a:t>
                      </a: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07000"/>
                        </a:lnSpc>
                        <a:spcAft>
                          <a:spcPts val="800"/>
                        </a:spcAft>
                      </a:pPr>
                      <a:r>
                        <a:rPr lang="en-IN" sz="1400">
                          <a:effectLst/>
                        </a:rPr>
                        <a:t>Application runs successfully.</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07000"/>
                        </a:lnSpc>
                        <a:spcAft>
                          <a:spcPts val="800"/>
                        </a:spcAft>
                      </a:pPr>
                      <a:r>
                        <a:rPr lang="en-IN" sz="1400" dirty="0">
                          <a:effectLst/>
                        </a:rPr>
                        <a:t>Application runs successfully.</a:t>
                      </a: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r>
                        <a:rPr lang="en-US" sz="1400" dirty="0"/>
                        <a:t>Pass</a:t>
                      </a:r>
                      <a:endParaRPr lang="en-IN" sz="1400" dirty="0"/>
                    </a:p>
                  </a:txBody>
                  <a:tcPr/>
                </a:tc>
                <a:extLst>
                  <a:ext uri="{0D108BD9-81ED-4DB2-BD59-A6C34878D82A}">
                    <a16:rowId xmlns:a16="http://schemas.microsoft.com/office/drawing/2014/main" xmlns="" val="1171594083"/>
                  </a:ext>
                </a:extLst>
              </a:tr>
            </a:tbl>
          </a:graphicData>
        </a:graphic>
      </p:graphicFrame>
    </p:spTree>
    <p:extLst>
      <p:ext uri="{BB962C8B-B14F-4D97-AF65-F5344CB8AC3E}">
        <p14:creationId xmlns:p14="http://schemas.microsoft.com/office/powerpoint/2010/main" xmlns="" val="20466460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6D61660-A8F1-4C88-A8B6-0F2CEC980629}"/>
              </a:ext>
            </a:extLst>
          </p:cNvPr>
          <p:cNvSpPr>
            <a:spLocks noGrp="1"/>
          </p:cNvSpPr>
          <p:nvPr>
            <p:ph type="title"/>
          </p:nvPr>
        </p:nvSpPr>
        <p:spPr>
          <a:xfrm>
            <a:off x="982133" y="457201"/>
            <a:ext cx="7704667" cy="667543"/>
          </a:xfrm>
        </p:spPr>
        <p:txBody>
          <a:bodyPr>
            <a:normAutofit fontScale="90000"/>
          </a:bodyPr>
          <a:lstStyle/>
          <a:p>
            <a:r>
              <a:rPr lang="en-US" dirty="0"/>
              <a:t>Screenshots</a:t>
            </a:r>
            <a:endParaRPr lang="en-IN" dirty="0"/>
          </a:p>
        </p:txBody>
      </p:sp>
      <p:sp>
        <p:nvSpPr>
          <p:cNvPr id="3" name="Content Placeholder 2">
            <a:extLst>
              <a:ext uri="{FF2B5EF4-FFF2-40B4-BE49-F238E27FC236}">
                <a16:creationId xmlns:a16="http://schemas.microsoft.com/office/drawing/2014/main" xmlns="" id="{40F2D46C-E14F-4B17-9EC5-E477A11239BF}"/>
              </a:ext>
            </a:extLst>
          </p:cNvPr>
          <p:cNvSpPr>
            <a:spLocks noGrp="1"/>
          </p:cNvSpPr>
          <p:nvPr>
            <p:ph idx="1"/>
          </p:nvPr>
        </p:nvSpPr>
        <p:spPr>
          <a:xfrm>
            <a:off x="982133" y="1268760"/>
            <a:ext cx="7704667" cy="4731056"/>
          </a:xfrm>
        </p:spPr>
        <p:txBody>
          <a:bodyPr/>
          <a:lstStyle/>
          <a:p>
            <a:endParaRPr lang="en-IN" dirty="0"/>
          </a:p>
        </p:txBody>
      </p:sp>
      <p:pic>
        <p:nvPicPr>
          <p:cNvPr id="4" name="Content Placeholder 4">
            <a:extLst>
              <a:ext uri="{FF2B5EF4-FFF2-40B4-BE49-F238E27FC236}">
                <a16:creationId xmlns:a16="http://schemas.microsoft.com/office/drawing/2014/main" xmlns="" id="{C91569D6-DCA9-4D3A-B614-C34E62391414}"/>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982663" y="1900357"/>
            <a:ext cx="7704137" cy="3466861"/>
          </a:xfrm>
          <a:prstGeom prst="rect">
            <a:avLst/>
          </a:prstGeom>
        </p:spPr>
      </p:pic>
    </p:spTree>
    <p:extLst>
      <p:ext uri="{BB962C8B-B14F-4D97-AF65-F5344CB8AC3E}">
        <p14:creationId xmlns:p14="http://schemas.microsoft.com/office/powerpoint/2010/main" xmlns="" val="10785092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6D61660-A8F1-4C88-A8B6-0F2CEC980629}"/>
              </a:ext>
            </a:extLst>
          </p:cNvPr>
          <p:cNvSpPr>
            <a:spLocks noGrp="1"/>
          </p:cNvSpPr>
          <p:nvPr>
            <p:ph type="title"/>
          </p:nvPr>
        </p:nvSpPr>
        <p:spPr>
          <a:xfrm>
            <a:off x="982133" y="457201"/>
            <a:ext cx="7704667" cy="667543"/>
          </a:xfrm>
        </p:spPr>
        <p:txBody>
          <a:bodyPr>
            <a:normAutofit fontScale="90000"/>
          </a:bodyPr>
          <a:lstStyle/>
          <a:p>
            <a:r>
              <a:rPr lang="en-US" dirty="0"/>
              <a:t>Screenshots</a:t>
            </a:r>
            <a:endParaRPr lang="en-IN" dirty="0"/>
          </a:p>
        </p:txBody>
      </p:sp>
      <p:pic>
        <p:nvPicPr>
          <p:cNvPr id="9" name="Content Placeholder 8">
            <a:extLst>
              <a:ext uri="{FF2B5EF4-FFF2-40B4-BE49-F238E27FC236}">
                <a16:creationId xmlns:a16="http://schemas.microsoft.com/office/drawing/2014/main" xmlns="" id="{FD7FE28C-7794-4B4F-BDC2-C8AB8CD7A962}"/>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1132063" y="1916832"/>
            <a:ext cx="7404806" cy="3332163"/>
          </a:xfrm>
        </p:spPr>
      </p:pic>
    </p:spTree>
    <p:extLst>
      <p:ext uri="{BB962C8B-B14F-4D97-AF65-F5344CB8AC3E}">
        <p14:creationId xmlns:p14="http://schemas.microsoft.com/office/powerpoint/2010/main" xmlns="" val="33276223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6D61660-A8F1-4C88-A8B6-0F2CEC980629}"/>
              </a:ext>
            </a:extLst>
          </p:cNvPr>
          <p:cNvSpPr>
            <a:spLocks noGrp="1"/>
          </p:cNvSpPr>
          <p:nvPr>
            <p:ph type="title"/>
          </p:nvPr>
        </p:nvSpPr>
        <p:spPr>
          <a:xfrm>
            <a:off x="982133" y="457201"/>
            <a:ext cx="7704667" cy="667543"/>
          </a:xfrm>
        </p:spPr>
        <p:txBody>
          <a:bodyPr>
            <a:normAutofit fontScale="90000"/>
          </a:bodyPr>
          <a:lstStyle/>
          <a:p>
            <a:r>
              <a:rPr lang="en-US" dirty="0"/>
              <a:t>Screenshots</a:t>
            </a:r>
            <a:endParaRPr lang="en-IN" dirty="0"/>
          </a:p>
        </p:txBody>
      </p:sp>
      <p:pic>
        <p:nvPicPr>
          <p:cNvPr id="9" name="Content Placeholder 8">
            <a:extLst>
              <a:ext uri="{FF2B5EF4-FFF2-40B4-BE49-F238E27FC236}">
                <a16:creationId xmlns:a16="http://schemas.microsoft.com/office/drawing/2014/main" xmlns="" id="{88868618-E722-43FA-9AA0-403CA3BFACD7}"/>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1132063" y="1844824"/>
            <a:ext cx="7404806" cy="3332163"/>
          </a:xfrm>
        </p:spPr>
      </p:pic>
    </p:spTree>
    <p:extLst>
      <p:ext uri="{BB962C8B-B14F-4D97-AF65-F5344CB8AC3E}">
        <p14:creationId xmlns:p14="http://schemas.microsoft.com/office/powerpoint/2010/main" xmlns="" val="10723380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6D61660-A8F1-4C88-A8B6-0F2CEC980629}"/>
              </a:ext>
            </a:extLst>
          </p:cNvPr>
          <p:cNvSpPr>
            <a:spLocks noGrp="1"/>
          </p:cNvSpPr>
          <p:nvPr>
            <p:ph type="title"/>
          </p:nvPr>
        </p:nvSpPr>
        <p:spPr>
          <a:xfrm>
            <a:off x="982133" y="457201"/>
            <a:ext cx="7704667" cy="667543"/>
          </a:xfrm>
        </p:spPr>
        <p:txBody>
          <a:bodyPr>
            <a:normAutofit fontScale="90000"/>
          </a:bodyPr>
          <a:lstStyle/>
          <a:p>
            <a:r>
              <a:rPr lang="en-US" dirty="0"/>
              <a:t>Screenshots</a:t>
            </a:r>
            <a:endParaRPr lang="en-IN" dirty="0"/>
          </a:p>
        </p:txBody>
      </p:sp>
      <p:pic>
        <p:nvPicPr>
          <p:cNvPr id="5" name="Content Placeholder 4">
            <a:extLst>
              <a:ext uri="{FF2B5EF4-FFF2-40B4-BE49-F238E27FC236}">
                <a16:creationId xmlns:a16="http://schemas.microsoft.com/office/drawing/2014/main" xmlns="" id="{107E826C-27F8-4585-ADAB-3BCD32A0D938}"/>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982663" y="1900357"/>
            <a:ext cx="7704137" cy="3466861"/>
          </a:xfrm>
        </p:spPr>
      </p:pic>
    </p:spTree>
    <p:extLst>
      <p:ext uri="{BB962C8B-B14F-4D97-AF65-F5344CB8AC3E}">
        <p14:creationId xmlns:p14="http://schemas.microsoft.com/office/powerpoint/2010/main" xmlns="" val="30771280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C053AD-AECF-4BA9-9722-D71D28E2933C}"/>
              </a:ext>
            </a:extLst>
          </p:cNvPr>
          <p:cNvSpPr>
            <a:spLocks noGrp="1"/>
          </p:cNvSpPr>
          <p:nvPr>
            <p:ph type="title"/>
          </p:nvPr>
        </p:nvSpPr>
        <p:spPr>
          <a:xfrm>
            <a:off x="982133" y="457201"/>
            <a:ext cx="7704667" cy="811559"/>
          </a:xfrm>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xmlns="" id="{71AE440D-22E3-4B48-A897-226BE5E466E6}"/>
              </a:ext>
            </a:extLst>
          </p:cNvPr>
          <p:cNvSpPr>
            <a:spLocks noGrp="1"/>
          </p:cNvSpPr>
          <p:nvPr>
            <p:ph idx="1"/>
          </p:nvPr>
        </p:nvSpPr>
        <p:spPr>
          <a:xfrm>
            <a:off x="982133" y="1268760"/>
            <a:ext cx="7704667" cy="3384376"/>
          </a:xfrm>
        </p:spPr>
        <p:txBody>
          <a:bodyPr/>
          <a:lstStyle/>
          <a:p>
            <a:r>
              <a:rPr lang="en-IN" sz="1600" dirty="0">
                <a:effectLst/>
                <a:latin typeface="Times New Roman" panose="02020603050405020304" pitchFamily="18" charset="0"/>
                <a:ea typeface="Calibri" panose="020F0502020204030204" pitchFamily="34" charset="0"/>
                <a:cs typeface="Latha" panose="020B0604020202020204" pitchFamily="34" charset="0"/>
              </a:rPr>
              <a:t>The main objective of this “AUGMENTED REALITY BASED APPLICATION FOR EDUCATION” is to analyse the use of augmented reality in the field of education. </a:t>
            </a:r>
          </a:p>
          <a:p>
            <a:r>
              <a:rPr lang="en-IN" sz="1600" dirty="0">
                <a:effectLst/>
                <a:latin typeface="Times New Roman" panose="02020603050405020304" pitchFamily="18" charset="0"/>
                <a:ea typeface="Calibri" panose="020F0502020204030204" pitchFamily="34" charset="0"/>
                <a:cs typeface="Latha" panose="020B0604020202020204" pitchFamily="34" charset="0"/>
              </a:rPr>
              <a:t>This system will help us to enhance our current traditional education system which mostly makes use of blackboards and textbooks. </a:t>
            </a:r>
          </a:p>
          <a:p>
            <a:r>
              <a:rPr lang="en-IN" sz="1600" dirty="0">
                <a:effectLst/>
                <a:latin typeface="Times New Roman" panose="02020603050405020304" pitchFamily="18" charset="0"/>
                <a:ea typeface="Calibri" panose="020F0502020204030204" pitchFamily="34" charset="0"/>
                <a:cs typeface="Latha" panose="020B0604020202020204" pitchFamily="34" charset="0"/>
              </a:rPr>
              <a:t>This application will allow the students to get better understanding of certain topics as it will display 3D models live and thus provides a detailed view and explanation of the topics. </a:t>
            </a:r>
            <a:endParaRPr lang="en-IN" sz="1600" dirty="0">
              <a:effectLst/>
              <a:latin typeface="Calibri" panose="020F0502020204030204" pitchFamily="34" charset="0"/>
              <a:ea typeface="Calibri" panose="020F0502020204030204" pitchFamily="34" charset="0"/>
              <a:cs typeface="Latha" panose="020B0604020202020204" pitchFamily="34" charset="0"/>
            </a:endParaRPr>
          </a:p>
          <a:p>
            <a:endParaRPr lang="en-IN" dirty="0"/>
          </a:p>
        </p:txBody>
      </p:sp>
    </p:spTree>
    <p:extLst>
      <p:ext uri="{BB962C8B-B14F-4D97-AF65-F5344CB8AC3E}">
        <p14:creationId xmlns:p14="http://schemas.microsoft.com/office/powerpoint/2010/main" xmlns="" val="1324110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142852"/>
            <a:ext cx="8034096" cy="928694"/>
          </a:xfrm>
        </p:spPr>
        <p:txBody>
          <a:bodyPr/>
          <a:lstStyle/>
          <a:p>
            <a:pPr algn="ctr"/>
            <a:r>
              <a:rPr lang="en-US" dirty="0"/>
              <a:t>REFERENCES</a:t>
            </a:r>
          </a:p>
        </p:txBody>
      </p:sp>
      <p:sp>
        <p:nvSpPr>
          <p:cNvPr id="3" name="Content Placeholder 2"/>
          <p:cNvSpPr>
            <a:spLocks noGrp="1"/>
          </p:cNvSpPr>
          <p:nvPr>
            <p:ph idx="1"/>
          </p:nvPr>
        </p:nvSpPr>
        <p:spPr>
          <a:xfrm>
            <a:off x="611560" y="1142984"/>
            <a:ext cx="8322128" cy="5572164"/>
          </a:xfrm>
        </p:spPr>
        <p:txBody>
          <a:bodyPr>
            <a:normAutofit fontScale="25000" lnSpcReduction="20000"/>
          </a:bodyPr>
          <a:lstStyle/>
          <a:p>
            <a:pPr marL="457200" lvl="0" indent="-317182" algn="just">
              <a:lnSpc>
                <a:spcPct val="120000"/>
              </a:lnSpc>
              <a:spcBef>
                <a:spcPts val="1000"/>
              </a:spcBef>
              <a:spcAft>
                <a:spcPts val="800"/>
              </a:spcAft>
              <a:buSzPct val="64285"/>
              <a:buAutoNum type="arabicPeriod"/>
            </a:pPr>
            <a:r>
              <a:rPr lang="en-US" sz="6400" dirty="0">
                <a:latin typeface="Corbel(BODY)"/>
              </a:rPr>
              <a:t>W. Lu, J. Han and L. </a:t>
            </a:r>
            <a:r>
              <a:rPr lang="en-US" sz="6400" dirty="0" err="1">
                <a:latin typeface="Corbel(BODY)"/>
              </a:rPr>
              <a:t>Geng</a:t>
            </a:r>
            <a:r>
              <a:rPr lang="en-US" sz="6400" dirty="0">
                <a:latin typeface="Corbel(BODY)"/>
              </a:rPr>
              <a:t>, </a:t>
            </a:r>
            <a:r>
              <a:rPr lang="en-US" sz="6400" b="1" dirty="0">
                <a:latin typeface="Corbel(BODY)"/>
              </a:rPr>
              <a:t>"Intelligent Classroom Information System," </a:t>
            </a:r>
            <a:r>
              <a:rPr lang="en-US" sz="6400" dirty="0">
                <a:latin typeface="Corbel(BODY)"/>
              </a:rPr>
              <a:t>2019 International Conference on Smart Grid and Electrical Automation (ICSGEA), Xiangtan, China, 2019, pp. 259-262, </a:t>
            </a:r>
            <a:r>
              <a:rPr lang="en-US" sz="6400" dirty="0" err="1">
                <a:latin typeface="Corbel(BODY)"/>
              </a:rPr>
              <a:t>doi</a:t>
            </a:r>
            <a:r>
              <a:rPr lang="en-US" sz="6400" dirty="0">
                <a:latin typeface="Corbel(BODY)"/>
              </a:rPr>
              <a:t>: 10.1109/ICSGEA.2019.00067.</a:t>
            </a:r>
          </a:p>
          <a:p>
            <a:pPr marL="457200" lvl="0" indent="-317182" algn="just">
              <a:lnSpc>
                <a:spcPct val="120000"/>
              </a:lnSpc>
              <a:spcBef>
                <a:spcPts val="0"/>
              </a:spcBef>
              <a:spcAft>
                <a:spcPts val="800"/>
              </a:spcAft>
              <a:buSzPct val="64285"/>
              <a:buAutoNum type="arabicPeriod"/>
            </a:pPr>
            <a:r>
              <a:rPr lang="en-US" sz="6400" dirty="0">
                <a:latin typeface="Corbel(BODY)"/>
              </a:rPr>
              <a:t>M. S. Khan and I. </a:t>
            </a:r>
            <a:r>
              <a:rPr lang="en-US" sz="6400" dirty="0" err="1">
                <a:latin typeface="Corbel(BODY)"/>
              </a:rPr>
              <a:t>Zualkernan</a:t>
            </a:r>
            <a:r>
              <a:rPr lang="en-US" sz="6400" dirty="0">
                <a:latin typeface="Corbel(BODY)"/>
              </a:rPr>
              <a:t>, </a:t>
            </a:r>
            <a:r>
              <a:rPr lang="en-US" sz="6400" b="1" dirty="0">
                <a:latin typeface="Corbel(BODY)"/>
              </a:rPr>
              <a:t>"Using </a:t>
            </a:r>
            <a:r>
              <a:rPr lang="en-US" sz="6400" b="1" dirty="0" err="1">
                <a:latin typeface="Corbel(BODY)"/>
              </a:rPr>
              <a:t>Convolutional</a:t>
            </a:r>
            <a:r>
              <a:rPr lang="en-US" sz="6400" b="1" dirty="0">
                <a:latin typeface="Corbel(BODY)"/>
              </a:rPr>
              <a:t> Neural Networks for Smart Classroom Observation,"</a:t>
            </a:r>
            <a:r>
              <a:rPr lang="en-US" sz="6400" dirty="0">
                <a:latin typeface="Corbel(BODY)"/>
              </a:rPr>
              <a:t> 2020 International Conference on Artificial Intelligence in Information and Communication (ICAIIC), Fukuoka, Japan, 2020, pp. 608-612, </a:t>
            </a:r>
            <a:r>
              <a:rPr lang="en-US" sz="6400" dirty="0" err="1">
                <a:latin typeface="Corbel(BODY)"/>
              </a:rPr>
              <a:t>doi</a:t>
            </a:r>
            <a:r>
              <a:rPr lang="en-US" sz="6400" dirty="0">
                <a:latin typeface="Corbel(BODY)"/>
              </a:rPr>
              <a:t>: 10.1109/ICAIIC48513.2020.9065260.</a:t>
            </a:r>
          </a:p>
          <a:p>
            <a:pPr marL="457200" lvl="0" indent="-317182" algn="just">
              <a:lnSpc>
                <a:spcPct val="120000"/>
              </a:lnSpc>
              <a:spcBef>
                <a:spcPts val="0"/>
              </a:spcBef>
              <a:spcAft>
                <a:spcPts val="800"/>
              </a:spcAft>
              <a:buSzPct val="64285"/>
              <a:buAutoNum type="arabicPeriod"/>
            </a:pPr>
            <a:r>
              <a:rPr lang="en-US" sz="6400" dirty="0">
                <a:latin typeface="Corbel(BODY)"/>
              </a:rPr>
              <a:t>X. Deng and R. Zhang, </a:t>
            </a:r>
            <a:r>
              <a:rPr lang="en-US" sz="6400" b="1" dirty="0">
                <a:latin typeface="Corbel(BODY)"/>
              </a:rPr>
              <a:t>"Smart Learning Environment: A Case on the Construction of Smart Classrooms in Colleges and Universities in Guangzhou," </a:t>
            </a:r>
            <a:r>
              <a:rPr lang="en-US" sz="6400" dirty="0">
                <a:latin typeface="Corbel(BODY)"/>
              </a:rPr>
              <a:t>2019 International Symposium on Educational Technology (ISET), Hradec Kralove, Czech Republic, 2019, pp. 262-264, </a:t>
            </a:r>
            <a:r>
              <a:rPr lang="en-US" sz="6400" dirty="0" err="1">
                <a:latin typeface="Corbel(BODY)"/>
              </a:rPr>
              <a:t>doi</a:t>
            </a:r>
            <a:r>
              <a:rPr lang="en-US" sz="6400" dirty="0">
                <a:latin typeface="Corbel(BODY)"/>
              </a:rPr>
              <a:t>: 10.1109/ISET.2019.00062.</a:t>
            </a:r>
          </a:p>
          <a:p>
            <a:pPr marL="457200" lvl="0" indent="-317182" algn="just">
              <a:lnSpc>
                <a:spcPct val="120000"/>
              </a:lnSpc>
              <a:spcBef>
                <a:spcPts val="0"/>
              </a:spcBef>
              <a:spcAft>
                <a:spcPts val="800"/>
              </a:spcAft>
              <a:buSzPct val="64285"/>
              <a:buAutoNum type="arabicPeriod"/>
            </a:pPr>
            <a:r>
              <a:rPr lang="en-US" sz="6400" dirty="0">
                <a:latin typeface="Corbel(BODY)"/>
              </a:rPr>
              <a:t>M. G., J. K.R. and K. </a:t>
            </a:r>
            <a:r>
              <a:rPr lang="en-US" sz="6400" dirty="0" err="1">
                <a:latin typeface="Corbel(BODY)"/>
              </a:rPr>
              <a:t>Bijlani</a:t>
            </a:r>
            <a:r>
              <a:rPr lang="en-US" sz="6400" dirty="0">
                <a:latin typeface="Corbel(BODY)"/>
              </a:rPr>
              <a:t>, </a:t>
            </a:r>
            <a:r>
              <a:rPr lang="en-US" sz="6400" b="1" dirty="0">
                <a:latin typeface="Corbel(BODY)"/>
              </a:rPr>
              <a:t>"A Smart Phone Integrated Smart Classroom," </a:t>
            </a:r>
            <a:r>
              <a:rPr lang="en-US" sz="6400" dirty="0">
                <a:latin typeface="Corbel(BODY)"/>
              </a:rPr>
              <a:t>2016 10th International Conference on Next Generation Mobile Applications, Security and Technologies (NGMAST), Cardiff, UK, 2016, pp. 88-93, </a:t>
            </a:r>
            <a:r>
              <a:rPr lang="en-US" sz="6400" dirty="0" err="1">
                <a:latin typeface="Corbel(BODY)"/>
              </a:rPr>
              <a:t>doi</a:t>
            </a:r>
            <a:r>
              <a:rPr lang="en-US" sz="6400" dirty="0">
                <a:latin typeface="Corbel(BODY)"/>
              </a:rPr>
              <a:t>: 10.1109/NGMAST.2016.31.</a:t>
            </a:r>
          </a:p>
          <a:p>
            <a:pPr marL="457200" lvl="0" indent="-317182" algn="just">
              <a:lnSpc>
                <a:spcPct val="120000"/>
              </a:lnSpc>
              <a:spcBef>
                <a:spcPts val="0"/>
              </a:spcBef>
              <a:spcAft>
                <a:spcPts val="800"/>
              </a:spcAft>
              <a:buSzPct val="64285"/>
              <a:buAutoNum type="arabicPeriod"/>
            </a:pPr>
            <a:r>
              <a:rPr lang="en-US" sz="6400" dirty="0">
                <a:latin typeface="Corbel(BODY)"/>
              </a:rPr>
              <a:t>N. </a:t>
            </a:r>
            <a:r>
              <a:rPr lang="en-US" sz="6400" dirty="0" err="1">
                <a:latin typeface="Corbel(BODY)"/>
              </a:rPr>
              <a:t>Songkram</a:t>
            </a:r>
            <a:r>
              <a:rPr lang="en-US" sz="6400" dirty="0">
                <a:latin typeface="Corbel(BODY)"/>
              </a:rPr>
              <a:t>, </a:t>
            </a:r>
            <a:r>
              <a:rPr lang="en-US" sz="6400" b="1" dirty="0">
                <a:latin typeface="Corbel(BODY)"/>
              </a:rPr>
              <a:t>"Virtual smart classroom to enhance 21st century skills in learning and innovation for higher education learners," </a:t>
            </a:r>
            <a:r>
              <a:rPr lang="en-US" sz="6400" dirty="0">
                <a:latin typeface="Corbel(BODY)"/>
              </a:rPr>
              <a:t>2017 Tenth International Conference on Mobile Computing and Ubiquitous Network (ICMU), Toyama, Japan, 2017, pp. 1-4, </a:t>
            </a:r>
            <a:r>
              <a:rPr lang="en-US" sz="6400" dirty="0" err="1">
                <a:latin typeface="Corbel(BODY)"/>
              </a:rPr>
              <a:t>doi</a:t>
            </a:r>
            <a:r>
              <a:rPr lang="en-US" sz="6400" dirty="0">
                <a:latin typeface="Corbel(BODY)"/>
              </a:rPr>
              <a:t>: 10.23919/ICMU.2017.8330109.</a:t>
            </a:r>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3228806-E63F-421D-962E-5B51274355FD}"/>
              </a:ext>
            </a:extLst>
          </p:cNvPr>
          <p:cNvSpPr>
            <a:spLocks noGrp="1"/>
          </p:cNvSpPr>
          <p:nvPr>
            <p:ph type="title"/>
          </p:nvPr>
        </p:nvSpPr>
        <p:spPr>
          <a:xfrm>
            <a:off x="982132" y="284559"/>
            <a:ext cx="7704667" cy="667543"/>
          </a:xfrm>
        </p:spPr>
        <p:txBody>
          <a:bodyPr>
            <a:noAutofit/>
          </a:bodyPr>
          <a:lstStyle/>
          <a:p>
            <a:r>
              <a:rPr lang="en-US" dirty="0"/>
              <a:t>REFERENCES</a:t>
            </a:r>
            <a:endParaRPr lang="en-IN" dirty="0"/>
          </a:p>
        </p:txBody>
      </p:sp>
      <p:sp>
        <p:nvSpPr>
          <p:cNvPr id="3" name="Content Placeholder 2">
            <a:extLst>
              <a:ext uri="{FF2B5EF4-FFF2-40B4-BE49-F238E27FC236}">
                <a16:creationId xmlns:a16="http://schemas.microsoft.com/office/drawing/2014/main" xmlns="" id="{39833D32-F8D1-4152-91BF-54BA48C3841A}"/>
              </a:ext>
            </a:extLst>
          </p:cNvPr>
          <p:cNvSpPr>
            <a:spLocks noGrp="1"/>
          </p:cNvSpPr>
          <p:nvPr>
            <p:ph idx="1"/>
          </p:nvPr>
        </p:nvSpPr>
        <p:spPr>
          <a:xfrm>
            <a:off x="611561" y="1124744"/>
            <a:ext cx="8075240" cy="5472608"/>
          </a:xfrm>
        </p:spPr>
        <p:txBody>
          <a:bodyPr>
            <a:normAutofit/>
          </a:bodyPr>
          <a:lstStyle/>
          <a:p>
            <a:pPr marL="82296" indent="0">
              <a:buNone/>
            </a:pPr>
            <a:r>
              <a:rPr lang="en-IN" sz="1600" dirty="0">
                <a:solidFill>
                  <a:schemeClr val="accent1">
                    <a:lumMod val="60000"/>
                    <a:lumOff val="40000"/>
                  </a:schemeClr>
                </a:solidFill>
                <a:latin typeface="Corbel(BODY)"/>
              </a:rPr>
              <a:t>6</a:t>
            </a:r>
            <a:r>
              <a:rPr lang="en-IN" sz="1600" dirty="0">
                <a:latin typeface="Corbel(BODY)"/>
              </a:rPr>
              <a:t>. Nallapaneni Manoj Kumar , P. Ranjith Krishna, Pavan Kumar Pagadala, N. M. Saravana Kumar</a:t>
            </a:r>
            <a:r>
              <a:rPr lang="en-US" sz="1600" dirty="0">
                <a:latin typeface="Corbel(BODY)"/>
              </a:rPr>
              <a:t> “</a:t>
            </a:r>
            <a:r>
              <a:rPr lang="en-US" sz="1600" b="1" dirty="0">
                <a:latin typeface="Corbel(BODY)"/>
              </a:rPr>
              <a:t>Use of Smart Glasses in Education”</a:t>
            </a:r>
            <a:r>
              <a:rPr lang="en-US" sz="1600" dirty="0">
                <a:latin typeface="Corbel(BODY)"/>
              </a:rPr>
              <a:t> 2018 Proceedings of the Second International conference on I-SMAC (IoT in Social, Mobile, Analytics and Cloud) (I-SMAC 2018,doi:</a:t>
            </a:r>
            <a:r>
              <a:rPr lang="en-IN" sz="1600" b="0" i="0" strike="noStrike" dirty="0">
                <a:solidFill>
                  <a:srgbClr val="8DC765"/>
                </a:solidFill>
                <a:effectLst/>
                <a:latin typeface="Corbel(BODY)"/>
              </a:rPr>
              <a:t> </a:t>
            </a:r>
            <a:r>
              <a:rPr lang="en-IN" sz="1600" b="0" i="0" strike="noStrike" dirty="0">
                <a:effectLst/>
                <a:latin typeface="Corbel(BODY)"/>
              </a:rPr>
              <a:t>10.1109/I-SMAC.2018.8653666</a:t>
            </a:r>
            <a:endParaRPr lang="en-IN" sz="1600" b="1" dirty="0">
              <a:latin typeface="Corbel(BODY)"/>
            </a:endParaRPr>
          </a:p>
          <a:p>
            <a:pPr marL="82296" indent="0">
              <a:buNone/>
            </a:pPr>
            <a:r>
              <a:rPr lang="en-IN" sz="1600" dirty="0">
                <a:solidFill>
                  <a:schemeClr val="accent1">
                    <a:lumMod val="60000"/>
                    <a:lumOff val="40000"/>
                  </a:schemeClr>
                </a:solidFill>
                <a:latin typeface="Corbel(BODY)"/>
              </a:rPr>
              <a:t>7</a:t>
            </a:r>
            <a:r>
              <a:rPr lang="en-IN" sz="1600" dirty="0">
                <a:latin typeface="Corbel(BODY)"/>
              </a:rPr>
              <a:t>. Khan M M H, Jeffrey C L Chiang “</a:t>
            </a:r>
            <a:r>
              <a:rPr lang="en-US" sz="1600" b="1" dirty="0">
                <a:latin typeface="Corbel(BODY)"/>
              </a:rPr>
              <a:t>Using Mobile Devices &amp; Social Media in Supporting Engineering Education,</a:t>
            </a:r>
            <a:r>
              <a:rPr lang="en-US" sz="1600" dirty="0">
                <a:latin typeface="Corbel(BODY)"/>
              </a:rPr>
              <a:t> 2014 IEEE Global Engineering Education Conference (EDUCON), </a:t>
            </a:r>
            <a:r>
              <a:rPr lang="en-IN" sz="1600" b="0" i="0" dirty="0">
                <a:effectLst/>
                <a:latin typeface="Corbel(BODY)"/>
              </a:rPr>
              <a:t>Istanbul, Turkey,doi:</a:t>
            </a:r>
            <a:r>
              <a:rPr lang="en-IN" sz="1600" b="0" i="0" u="sng" dirty="0">
                <a:effectLst/>
                <a:latin typeface="Corbel(BODY)"/>
              </a:rPr>
              <a:t> </a:t>
            </a:r>
            <a:r>
              <a:rPr lang="en-IN" sz="1600" b="0" i="0" dirty="0">
                <a:effectLst/>
                <a:latin typeface="Corbel(BODY)"/>
              </a:rPr>
              <a:t>10.1109/EDUCON.2014.6826241</a:t>
            </a:r>
            <a:endParaRPr lang="en-US" sz="1600" dirty="0">
              <a:latin typeface="Corbel(BODY)"/>
            </a:endParaRPr>
          </a:p>
          <a:p>
            <a:pPr marL="82296" indent="0">
              <a:buNone/>
            </a:pPr>
            <a:r>
              <a:rPr lang="en-IN" sz="1600" dirty="0">
                <a:solidFill>
                  <a:schemeClr val="accent1">
                    <a:lumMod val="60000"/>
                    <a:lumOff val="40000"/>
                  </a:schemeClr>
                </a:solidFill>
                <a:latin typeface="Corbel(BODY)"/>
              </a:rPr>
              <a:t>8</a:t>
            </a:r>
            <a:r>
              <a:rPr lang="en-IN" sz="1600" dirty="0">
                <a:latin typeface="Corbel(BODY)"/>
              </a:rPr>
              <a:t>. Gambo Yusufu, Nachandiya Nathan ,” </a:t>
            </a:r>
            <a:r>
              <a:rPr lang="en-US" sz="1600" b="1" dirty="0">
                <a:latin typeface="Corbel(BODY)"/>
              </a:rPr>
              <a:t>A Novel Model Of Smart Education For The Development Of Smart University System</a:t>
            </a:r>
            <a:r>
              <a:rPr lang="en-US" sz="1600" dirty="0">
                <a:latin typeface="Corbel(BODY)"/>
              </a:rPr>
              <a:t>” 2020 International Conference in Mathematics, Computer Engineering and Computer Science (ICMCECS),</a:t>
            </a:r>
            <a:r>
              <a:rPr lang="en-IN" sz="1600" b="0" i="0" dirty="0">
                <a:effectLst/>
                <a:latin typeface="Corbel(BODY)"/>
              </a:rPr>
              <a:t> </a:t>
            </a:r>
            <a:r>
              <a:rPr lang="en-IN" sz="1600" b="0" i="0" dirty="0" err="1">
                <a:effectLst/>
                <a:latin typeface="Corbel(BODY)"/>
              </a:rPr>
              <a:t>Ayobo,Nigeria,doi</a:t>
            </a:r>
            <a:r>
              <a:rPr lang="en-IN" sz="1600" b="0" i="0" dirty="0">
                <a:effectLst/>
                <a:latin typeface="Corbel(BODY)"/>
              </a:rPr>
              <a:t>:</a:t>
            </a:r>
            <a:r>
              <a:rPr lang="en-IN" sz="1600" b="1" i="0" dirty="0">
                <a:effectLst/>
                <a:latin typeface="Corbel(BODY)"/>
              </a:rPr>
              <a:t>  </a:t>
            </a:r>
            <a:r>
              <a:rPr lang="en-IN" sz="1600" b="0" i="0" u="none" strike="noStrike" dirty="0">
                <a:effectLst/>
                <a:latin typeface="Corbel(BODY)"/>
              </a:rPr>
              <a:t>10.1109/ICMCECS47690.2020.240912</a:t>
            </a:r>
            <a:endParaRPr lang="en-US" sz="1600" dirty="0">
              <a:latin typeface="Corbel(BODY)"/>
            </a:endParaRPr>
          </a:p>
          <a:p>
            <a:pPr marL="82296" indent="0">
              <a:buNone/>
            </a:pPr>
            <a:r>
              <a:rPr lang="en-IN" sz="1600" dirty="0">
                <a:solidFill>
                  <a:schemeClr val="accent1">
                    <a:lumMod val="60000"/>
                    <a:lumOff val="40000"/>
                  </a:schemeClr>
                </a:solidFill>
                <a:latin typeface="Corbel(BODY)"/>
              </a:rPr>
              <a:t>9</a:t>
            </a:r>
            <a:r>
              <a:rPr lang="en-IN" sz="1600" dirty="0">
                <a:latin typeface="Corbel(BODY)"/>
              </a:rPr>
              <a:t>. Nikitha Kommera , Faisal Kaleem , Syed Mubashir Shah Harooni ,</a:t>
            </a:r>
            <a:r>
              <a:rPr lang="en-IN" sz="1600" b="1" dirty="0">
                <a:latin typeface="Corbel(BODY)"/>
              </a:rPr>
              <a:t>”</a:t>
            </a:r>
            <a:r>
              <a:rPr lang="en-US" sz="1600" b="1" dirty="0">
                <a:latin typeface="Corbel(BODY)"/>
              </a:rPr>
              <a:t> Smart Augmented Reality Glasses in Cybersecurity and Forensic Education</a:t>
            </a:r>
            <a:r>
              <a:rPr lang="en-IN" sz="1600" dirty="0">
                <a:latin typeface="Corbel(BODY)"/>
              </a:rPr>
              <a:t>”,</a:t>
            </a:r>
            <a:r>
              <a:rPr lang="en-US" sz="1600" i="0" u="none" strike="noStrike" dirty="0">
                <a:effectLst/>
                <a:latin typeface="Corbel(BODY)"/>
              </a:rPr>
              <a:t>2016 IEEE Conference on Intelligence and Security Informatics (ISI),</a:t>
            </a:r>
            <a:r>
              <a:rPr lang="en-IN" sz="1600" i="0" dirty="0">
                <a:effectLst/>
                <a:latin typeface="Corbel(BODY)"/>
              </a:rPr>
              <a:t> </a:t>
            </a:r>
            <a:r>
              <a:rPr lang="en-IN" sz="1600" b="0" i="0" dirty="0">
                <a:solidFill>
                  <a:srgbClr val="333333"/>
                </a:solidFill>
                <a:effectLst/>
                <a:latin typeface="Corbel(BODY)"/>
              </a:rPr>
              <a:t>Tucson, AZ, USA,doi:</a:t>
            </a:r>
            <a:r>
              <a:rPr lang="en-IN" sz="1600" b="0" i="0" u="none" strike="noStrike" dirty="0">
                <a:effectLst/>
                <a:latin typeface="Corbel(BODY)"/>
              </a:rPr>
              <a:t>10.1109/ISI.2016.7745489</a:t>
            </a:r>
            <a:endParaRPr lang="en-IN" sz="1600" dirty="0">
              <a:latin typeface="Corbel(BODY)"/>
            </a:endParaRPr>
          </a:p>
          <a:p>
            <a:endParaRPr lang="en-IN" sz="1500" dirty="0">
              <a:latin typeface="Bookman Old Style" panose="02050604050505020204" pitchFamily="18" charset="0"/>
            </a:endParaRPr>
          </a:p>
          <a:p>
            <a:endParaRPr lang="en-IN" sz="1500" dirty="0">
              <a:latin typeface="Bookman Old Style" panose="02050604050505020204" pitchFamily="18" charset="0"/>
            </a:endParaRPr>
          </a:p>
          <a:p>
            <a:endParaRPr lang="en-IN" sz="1500" dirty="0">
              <a:latin typeface="Bookman Old Style" panose="02050604050505020204" pitchFamily="18" charset="0"/>
            </a:endParaRPr>
          </a:p>
          <a:p>
            <a:endParaRPr lang="en-IN" sz="1500" b="1" dirty="0">
              <a:latin typeface="Bookman Old Style" panose="02050604050505020204" pitchFamily="18" charset="0"/>
            </a:endParaRPr>
          </a:p>
          <a:p>
            <a:endParaRPr lang="en-IN" sz="1500" dirty="0">
              <a:latin typeface="Bookman Old Style" panose="02050604050505020204" pitchFamily="18" charset="0"/>
            </a:endParaRPr>
          </a:p>
        </p:txBody>
      </p:sp>
    </p:spTree>
    <p:extLst>
      <p:ext uri="{BB962C8B-B14F-4D97-AF65-F5344CB8AC3E}">
        <p14:creationId xmlns:p14="http://schemas.microsoft.com/office/powerpoint/2010/main" xmlns="" val="12087001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ADAA430-91A4-478D-8425-931C97EFC0A7}"/>
              </a:ext>
            </a:extLst>
          </p:cNvPr>
          <p:cNvSpPr>
            <a:spLocks noGrp="1"/>
          </p:cNvSpPr>
          <p:nvPr>
            <p:ph type="title"/>
          </p:nvPr>
        </p:nvSpPr>
        <p:spPr>
          <a:xfrm>
            <a:off x="1435608" y="44624"/>
            <a:ext cx="7498080" cy="576064"/>
          </a:xfrm>
        </p:spPr>
        <p:txBody>
          <a:bodyPr>
            <a:normAutofit fontScale="90000"/>
          </a:bodyPr>
          <a:lstStyle/>
          <a:p>
            <a:pPr algn="ctr"/>
            <a:r>
              <a:rPr lang="en-US" dirty="0"/>
              <a:t>Literature Survey</a:t>
            </a:r>
            <a:endParaRPr lang="en-IN" dirty="0"/>
          </a:p>
        </p:txBody>
      </p:sp>
      <p:graphicFrame>
        <p:nvGraphicFramePr>
          <p:cNvPr id="6" name="Table 6">
            <a:extLst>
              <a:ext uri="{FF2B5EF4-FFF2-40B4-BE49-F238E27FC236}">
                <a16:creationId xmlns:a16="http://schemas.microsoft.com/office/drawing/2014/main" xmlns="" id="{A90711DC-F3D9-4171-B3A9-96C000E7C6AD}"/>
              </a:ext>
            </a:extLst>
          </p:cNvPr>
          <p:cNvGraphicFramePr>
            <a:graphicFrameLocks noGrp="1"/>
          </p:cNvGraphicFramePr>
          <p:nvPr>
            <p:extLst>
              <p:ext uri="{D42A27DB-BD31-4B8C-83A1-F6EECF244321}">
                <p14:modId xmlns:p14="http://schemas.microsoft.com/office/powerpoint/2010/main" xmlns="" val="3828894707"/>
              </p:ext>
            </p:extLst>
          </p:nvPr>
        </p:nvGraphicFramePr>
        <p:xfrm>
          <a:off x="899592" y="601621"/>
          <a:ext cx="8106105" cy="2971395"/>
        </p:xfrm>
        <a:graphic>
          <a:graphicData uri="http://schemas.openxmlformats.org/drawingml/2006/table">
            <a:tbl>
              <a:tblPr firstRow="1" bandRow="1">
                <a:tableStyleId>{5940675A-B579-460E-94D1-54222C63F5DA}</a:tableStyleId>
              </a:tblPr>
              <a:tblGrid>
                <a:gridCol w="1621221">
                  <a:extLst>
                    <a:ext uri="{9D8B030D-6E8A-4147-A177-3AD203B41FA5}">
                      <a16:colId xmlns:a16="http://schemas.microsoft.com/office/drawing/2014/main" xmlns="" val="4272895230"/>
                    </a:ext>
                  </a:extLst>
                </a:gridCol>
                <a:gridCol w="740310">
                  <a:extLst>
                    <a:ext uri="{9D8B030D-6E8A-4147-A177-3AD203B41FA5}">
                      <a16:colId xmlns:a16="http://schemas.microsoft.com/office/drawing/2014/main" xmlns="" val="1848319902"/>
                    </a:ext>
                  </a:extLst>
                </a:gridCol>
                <a:gridCol w="1246364">
                  <a:extLst>
                    <a:ext uri="{9D8B030D-6E8A-4147-A177-3AD203B41FA5}">
                      <a16:colId xmlns:a16="http://schemas.microsoft.com/office/drawing/2014/main" xmlns="" val="3175475512"/>
                    </a:ext>
                  </a:extLst>
                </a:gridCol>
                <a:gridCol w="2876989">
                  <a:extLst>
                    <a:ext uri="{9D8B030D-6E8A-4147-A177-3AD203B41FA5}">
                      <a16:colId xmlns:a16="http://schemas.microsoft.com/office/drawing/2014/main" xmlns="" val="3498327605"/>
                    </a:ext>
                  </a:extLst>
                </a:gridCol>
                <a:gridCol w="1621221">
                  <a:extLst>
                    <a:ext uri="{9D8B030D-6E8A-4147-A177-3AD203B41FA5}">
                      <a16:colId xmlns:a16="http://schemas.microsoft.com/office/drawing/2014/main" xmlns="" val="2287193499"/>
                    </a:ext>
                  </a:extLst>
                </a:gridCol>
              </a:tblGrid>
              <a:tr h="378110">
                <a:tc>
                  <a:txBody>
                    <a:bodyPr/>
                    <a:lstStyle/>
                    <a:p>
                      <a:r>
                        <a:rPr lang="en-US" dirty="0"/>
                        <a:t>TITLE</a:t>
                      </a:r>
                      <a:endParaRPr lang="en-IN" dirty="0"/>
                    </a:p>
                  </a:txBody>
                  <a:tcPr/>
                </a:tc>
                <a:tc>
                  <a:txBody>
                    <a:bodyPr/>
                    <a:lstStyle/>
                    <a:p>
                      <a:r>
                        <a:rPr lang="en-US" dirty="0"/>
                        <a:t>YEAR</a:t>
                      </a:r>
                      <a:endParaRPr lang="en-IN" dirty="0"/>
                    </a:p>
                  </a:txBody>
                  <a:tcPr/>
                </a:tc>
                <a:tc>
                  <a:txBody>
                    <a:bodyPr/>
                    <a:lstStyle/>
                    <a:p>
                      <a:r>
                        <a:rPr lang="en-US" dirty="0"/>
                        <a:t>AUTHOR</a:t>
                      </a:r>
                      <a:endParaRPr lang="en-IN" dirty="0"/>
                    </a:p>
                  </a:txBody>
                  <a:tcPr/>
                </a:tc>
                <a:tc>
                  <a:txBody>
                    <a:bodyPr/>
                    <a:lstStyle/>
                    <a:p>
                      <a:r>
                        <a:rPr lang="en-US" dirty="0"/>
                        <a:t>TECHNIQUE</a:t>
                      </a:r>
                      <a:endParaRPr lang="en-IN" dirty="0"/>
                    </a:p>
                  </a:txBody>
                  <a:tcPr/>
                </a:tc>
                <a:tc>
                  <a:txBody>
                    <a:bodyPr/>
                    <a:lstStyle/>
                    <a:p>
                      <a:r>
                        <a:rPr lang="en-US" dirty="0"/>
                        <a:t>DRAWBACKS</a:t>
                      </a:r>
                      <a:endParaRPr lang="en-IN" dirty="0"/>
                    </a:p>
                  </a:txBody>
                  <a:tcPr/>
                </a:tc>
                <a:extLst>
                  <a:ext uri="{0D108BD9-81ED-4DB2-BD59-A6C34878D82A}">
                    <a16:rowId xmlns:a16="http://schemas.microsoft.com/office/drawing/2014/main" xmlns="" val="777227071"/>
                  </a:ext>
                </a:extLst>
              </a:tr>
              <a:tr h="2593285">
                <a:tc>
                  <a:txBody>
                    <a:bodyPr/>
                    <a:lstStyle/>
                    <a:p>
                      <a:r>
                        <a:rPr lang="en-US" sz="1600" dirty="0"/>
                        <a:t>A Smart Phone Integrated Smart </a:t>
                      </a:r>
                      <a:r>
                        <a:rPr lang="en-US" sz="1600" dirty="0" err="1"/>
                        <a:t>Classsroom</a:t>
                      </a:r>
                      <a:endParaRPr lang="en-IN" sz="1600" dirty="0"/>
                    </a:p>
                  </a:txBody>
                  <a:tcPr/>
                </a:tc>
                <a:tc>
                  <a:txBody>
                    <a:bodyPr/>
                    <a:lstStyle/>
                    <a:p>
                      <a:r>
                        <a:rPr lang="en-US" sz="1600" dirty="0"/>
                        <a:t>2016</a:t>
                      </a:r>
                      <a:endParaRPr lang="en-IN" sz="1600" dirty="0"/>
                    </a:p>
                  </a:txBody>
                  <a:tcPr/>
                </a:tc>
                <a:tc>
                  <a:txBody>
                    <a:bodyPr/>
                    <a:lstStyle/>
                    <a:p>
                      <a:r>
                        <a:rPr lang="en-IN" sz="1600" dirty="0" err="1"/>
                        <a:t>Mahesh.G</a:t>
                      </a:r>
                      <a:endParaRPr lang="en-IN" sz="1600" dirty="0"/>
                    </a:p>
                    <a:p>
                      <a:endParaRPr lang="en-IN" sz="1600" dirty="0"/>
                    </a:p>
                    <a:p>
                      <a:r>
                        <a:rPr lang="en-IN" sz="1600" dirty="0" err="1"/>
                        <a:t>Jayahari</a:t>
                      </a:r>
                      <a:r>
                        <a:rPr lang="en-IN" sz="1600" dirty="0"/>
                        <a:t> K.R</a:t>
                      </a:r>
                    </a:p>
                  </a:txBody>
                  <a:tcPr/>
                </a:tc>
                <a:tc>
                  <a:txBody>
                    <a:bodyPr/>
                    <a:lstStyle/>
                    <a:p>
                      <a:r>
                        <a:rPr lang="en-US" sz="1600" dirty="0"/>
                        <a:t>Wi Fi router would be connected to the mobile phone and it will be connected to a server to control the attendance of the students and takes face recognition</a:t>
                      </a:r>
                      <a:r>
                        <a:rPr lang="en-US" sz="1600" dirty="0" smtClean="0"/>
                        <a:t>. Internet </a:t>
                      </a:r>
                      <a:r>
                        <a:rPr lang="en-US" sz="1600" dirty="0"/>
                        <a:t>would not be </a:t>
                      </a:r>
                      <a:r>
                        <a:rPr lang="en-US" sz="1600" dirty="0" err="1"/>
                        <a:t>needed.The</a:t>
                      </a:r>
                      <a:r>
                        <a:rPr lang="en-US" sz="1600" dirty="0"/>
                        <a:t> Wi Fi would be confined only inside the classroom.</a:t>
                      </a:r>
                      <a:endParaRPr lang="en-IN" sz="1600" dirty="0"/>
                    </a:p>
                  </a:txBody>
                  <a:tcPr/>
                </a:tc>
                <a:tc>
                  <a:txBody>
                    <a:bodyPr/>
                    <a:lstStyle/>
                    <a:p>
                      <a:r>
                        <a:rPr lang="en-US" sz="1600" dirty="0"/>
                        <a:t>Each student requires</a:t>
                      </a:r>
                    </a:p>
                    <a:p>
                      <a:r>
                        <a:rPr lang="en-US" sz="1600" dirty="0"/>
                        <a:t>smart phone</a:t>
                      </a:r>
                      <a:endParaRPr lang="en-IN" sz="1600" dirty="0"/>
                    </a:p>
                  </a:txBody>
                  <a:tcPr/>
                </a:tc>
                <a:extLst>
                  <a:ext uri="{0D108BD9-81ED-4DB2-BD59-A6C34878D82A}">
                    <a16:rowId xmlns:a16="http://schemas.microsoft.com/office/drawing/2014/main" xmlns="" val="2567529115"/>
                  </a:ext>
                </a:extLst>
              </a:tr>
            </a:tbl>
          </a:graphicData>
        </a:graphic>
      </p:graphicFrame>
      <p:graphicFrame>
        <p:nvGraphicFramePr>
          <p:cNvPr id="8" name="Table 7">
            <a:extLst>
              <a:ext uri="{FF2B5EF4-FFF2-40B4-BE49-F238E27FC236}">
                <a16:creationId xmlns:a16="http://schemas.microsoft.com/office/drawing/2014/main" xmlns="" id="{B1E0B7F7-370C-449F-9E4A-B867CADA0DEE}"/>
              </a:ext>
            </a:extLst>
          </p:cNvPr>
          <p:cNvGraphicFramePr>
            <a:graphicFrameLocks noGrp="1"/>
          </p:cNvGraphicFramePr>
          <p:nvPr>
            <p:extLst>
              <p:ext uri="{D42A27DB-BD31-4B8C-83A1-F6EECF244321}">
                <p14:modId xmlns:p14="http://schemas.microsoft.com/office/powerpoint/2010/main" xmlns="" val="2371043744"/>
              </p:ext>
            </p:extLst>
          </p:nvPr>
        </p:nvGraphicFramePr>
        <p:xfrm>
          <a:off x="899592" y="3573016"/>
          <a:ext cx="8106107" cy="3107166"/>
        </p:xfrm>
        <a:graphic>
          <a:graphicData uri="http://schemas.openxmlformats.org/drawingml/2006/table">
            <a:tbl>
              <a:tblPr firstRow="1" bandRow="1">
                <a:tableStyleId>{5940675A-B579-460E-94D1-54222C63F5DA}</a:tableStyleId>
              </a:tblPr>
              <a:tblGrid>
                <a:gridCol w="1621221">
                  <a:extLst>
                    <a:ext uri="{9D8B030D-6E8A-4147-A177-3AD203B41FA5}">
                      <a16:colId xmlns:a16="http://schemas.microsoft.com/office/drawing/2014/main" xmlns="" val="1426492672"/>
                    </a:ext>
                  </a:extLst>
                </a:gridCol>
                <a:gridCol w="740310">
                  <a:extLst>
                    <a:ext uri="{9D8B030D-6E8A-4147-A177-3AD203B41FA5}">
                      <a16:colId xmlns:a16="http://schemas.microsoft.com/office/drawing/2014/main" xmlns="" val="412440844"/>
                    </a:ext>
                  </a:extLst>
                </a:gridCol>
                <a:gridCol w="1246364">
                  <a:extLst>
                    <a:ext uri="{9D8B030D-6E8A-4147-A177-3AD203B41FA5}">
                      <a16:colId xmlns:a16="http://schemas.microsoft.com/office/drawing/2014/main" xmlns="" val="1851178097"/>
                    </a:ext>
                  </a:extLst>
                </a:gridCol>
                <a:gridCol w="2876991">
                  <a:extLst>
                    <a:ext uri="{9D8B030D-6E8A-4147-A177-3AD203B41FA5}">
                      <a16:colId xmlns:a16="http://schemas.microsoft.com/office/drawing/2014/main" xmlns="" val="4065333587"/>
                    </a:ext>
                  </a:extLst>
                </a:gridCol>
                <a:gridCol w="1621221">
                  <a:extLst>
                    <a:ext uri="{9D8B030D-6E8A-4147-A177-3AD203B41FA5}">
                      <a16:colId xmlns:a16="http://schemas.microsoft.com/office/drawing/2014/main" xmlns="" val="3128882781"/>
                    </a:ext>
                  </a:extLst>
                </a:gridCol>
              </a:tblGrid>
              <a:tr h="3107166">
                <a:tc>
                  <a:txBody>
                    <a:bodyPr/>
                    <a:lstStyle/>
                    <a:p>
                      <a:r>
                        <a:rPr lang="en-US" sz="1600" dirty="0"/>
                        <a:t>Using Mobile Devices &amp; Social Media in Supporting Engineering Education</a:t>
                      </a:r>
                      <a:endParaRPr lang="en-IN" sz="1600" dirty="0"/>
                    </a:p>
                  </a:txBody>
                  <a:tcPr/>
                </a:tc>
                <a:tc>
                  <a:txBody>
                    <a:bodyPr/>
                    <a:lstStyle/>
                    <a:p>
                      <a:r>
                        <a:rPr lang="en-US" sz="1600" dirty="0"/>
                        <a:t>2014</a:t>
                      </a:r>
                      <a:endParaRPr lang="en-IN" sz="1600" dirty="0"/>
                    </a:p>
                  </a:txBody>
                  <a:tcPr/>
                </a:tc>
                <a:tc>
                  <a:txBody>
                    <a:bodyPr/>
                    <a:lstStyle/>
                    <a:p>
                      <a:r>
                        <a:rPr lang="en-IN" sz="1600" dirty="0"/>
                        <a:t>Khan M </a:t>
                      </a:r>
                      <a:r>
                        <a:rPr lang="en-IN" sz="1600" dirty="0" err="1"/>
                        <a:t>M</a:t>
                      </a:r>
                      <a:r>
                        <a:rPr lang="en-IN" sz="1600" dirty="0"/>
                        <a:t> </a:t>
                      </a:r>
                    </a:p>
                    <a:p>
                      <a:endParaRPr lang="en-IN" sz="1600" dirty="0"/>
                    </a:p>
                    <a:p>
                      <a:r>
                        <a:rPr lang="en-IN" sz="1600" dirty="0"/>
                        <a:t>Jeffrey C L Chiang</a:t>
                      </a:r>
                    </a:p>
                  </a:txBody>
                  <a:tcPr/>
                </a:tc>
                <a:tc>
                  <a:txBody>
                    <a:bodyPr/>
                    <a:lstStyle/>
                    <a:p>
                      <a:r>
                        <a:rPr lang="en-US" sz="1600" dirty="0"/>
                        <a:t>Investigates how students at university use smart phones with respect to engagement and interaction in various learning activities. Studies how students engage with learning tasks and what social interactions occur when they are trying to achieve their academic goals.</a:t>
                      </a:r>
                      <a:endParaRPr lang="en-IN" sz="1600" dirty="0"/>
                    </a:p>
                  </a:txBody>
                  <a:tcPr/>
                </a:tc>
                <a:tc>
                  <a:txBody>
                    <a:bodyPr/>
                    <a:lstStyle/>
                    <a:p>
                      <a:r>
                        <a:rPr lang="en-US" sz="1600" dirty="0"/>
                        <a:t>It includes few tools and everyone would require a smart mobile phones.</a:t>
                      </a:r>
                      <a:endParaRPr lang="en-IN" sz="1600" dirty="0"/>
                    </a:p>
                  </a:txBody>
                  <a:tcPr/>
                </a:tc>
                <a:extLst>
                  <a:ext uri="{0D108BD9-81ED-4DB2-BD59-A6C34878D82A}">
                    <a16:rowId xmlns:a16="http://schemas.microsoft.com/office/drawing/2014/main" xmlns="" val="1869512483"/>
                  </a:ext>
                </a:extLst>
              </a:tr>
            </a:tbl>
          </a:graphicData>
        </a:graphic>
      </p:graphicFrame>
    </p:spTree>
    <p:extLst>
      <p:ext uri="{BB962C8B-B14F-4D97-AF65-F5344CB8AC3E}">
        <p14:creationId xmlns:p14="http://schemas.microsoft.com/office/powerpoint/2010/main" xmlns="" val="17409501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ADAA430-91A4-478D-8425-931C97EFC0A7}"/>
              </a:ext>
            </a:extLst>
          </p:cNvPr>
          <p:cNvSpPr>
            <a:spLocks noGrp="1"/>
          </p:cNvSpPr>
          <p:nvPr>
            <p:ph type="title"/>
          </p:nvPr>
        </p:nvSpPr>
        <p:spPr>
          <a:xfrm>
            <a:off x="1435608" y="44624"/>
            <a:ext cx="7498080" cy="576064"/>
          </a:xfrm>
        </p:spPr>
        <p:txBody>
          <a:bodyPr>
            <a:normAutofit fontScale="90000"/>
          </a:bodyPr>
          <a:lstStyle/>
          <a:p>
            <a:pPr algn="ctr"/>
            <a:r>
              <a:rPr lang="en-US" dirty="0"/>
              <a:t>Literature Survey</a:t>
            </a:r>
            <a:endParaRPr lang="en-IN" dirty="0"/>
          </a:p>
        </p:txBody>
      </p:sp>
      <p:graphicFrame>
        <p:nvGraphicFramePr>
          <p:cNvPr id="6" name="Table 6">
            <a:extLst>
              <a:ext uri="{FF2B5EF4-FFF2-40B4-BE49-F238E27FC236}">
                <a16:creationId xmlns:a16="http://schemas.microsoft.com/office/drawing/2014/main" xmlns="" id="{A90711DC-F3D9-4171-B3A9-96C000E7C6AD}"/>
              </a:ext>
            </a:extLst>
          </p:cNvPr>
          <p:cNvGraphicFramePr>
            <a:graphicFrameLocks noGrp="1"/>
          </p:cNvGraphicFramePr>
          <p:nvPr>
            <p:extLst>
              <p:ext uri="{D42A27DB-BD31-4B8C-83A1-F6EECF244321}">
                <p14:modId xmlns:p14="http://schemas.microsoft.com/office/powerpoint/2010/main" xmlns="" val="3256068246"/>
              </p:ext>
            </p:extLst>
          </p:nvPr>
        </p:nvGraphicFramePr>
        <p:xfrm>
          <a:off x="827584" y="601621"/>
          <a:ext cx="8178117" cy="2935904"/>
        </p:xfrm>
        <a:graphic>
          <a:graphicData uri="http://schemas.openxmlformats.org/drawingml/2006/table">
            <a:tbl>
              <a:tblPr firstRow="1" bandRow="1">
                <a:tableStyleId>{5940675A-B579-460E-94D1-54222C63F5DA}</a:tableStyleId>
              </a:tblPr>
              <a:tblGrid>
                <a:gridCol w="1635624">
                  <a:extLst>
                    <a:ext uri="{9D8B030D-6E8A-4147-A177-3AD203B41FA5}">
                      <a16:colId xmlns:a16="http://schemas.microsoft.com/office/drawing/2014/main" xmlns="" val="4272895230"/>
                    </a:ext>
                  </a:extLst>
                </a:gridCol>
                <a:gridCol w="640437">
                  <a:extLst>
                    <a:ext uri="{9D8B030D-6E8A-4147-A177-3AD203B41FA5}">
                      <a16:colId xmlns:a16="http://schemas.microsoft.com/office/drawing/2014/main" xmlns="" val="1848319902"/>
                    </a:ext>
                  </a:extLst>
                </a:gridCol>
                <a:gridCol w="1332796">
                  <a:extLst>
                    <a:ext uri="{9D8B030D-6E8A-4147-A177-3AD203B41FA5}">
                      <a16:colId xmlns:a16="http://schemas.microsoft.com/office/drawing/2014/main" xmlns="" val="3175475512"/>
                    </a:ext>
                  </a:extLst>
                </a:gridCol>
                <a:gridCol w="2933636">
                  <a:extLst>
                    <a:ext uri="{9D8B030D-6E8A-4147-A177-3AD203B41FA5}">
                      <a16:colId xmlns:a16="http://schemas.microsoft.com/office/drawing/2014/main" xmlns="" val="3498327605"/>
                    </a:ext>
                  </a:extLst>
                </a:gridCol>
                <a:gridCol w="1635624">
                  <a:extLst>
                    <a:ext uri="{9D8B030D-6E8A-4147-A177-3AD203B41FA5}">
                      <a16:colId xmlns:a16="http://schemas.microsoft.com/office/drawing/2014/main" xmlns="" val="2287193499"/>
                    </a:ext>
                  </a:extLst>
                </a:gridCol>
              </a:tblGrid>
              <a:tr h="603564">
                <a:tc>
                  <a:txBody>
                    <a:bodyPr/>
                    <a:lstStyle/>
                    <a:p>
                      <a:r>
                        <a:rPr lang="en-US" dirty="0"/>
                        <a:t>TITLE</a:t>
                      </a:r>
                      <a:endParaRPr lang="en-IN" dirty="0"/>
                    </a:p>
                  </a:txBody>
                  <a:tcPr/>
                </a:tc>
                <a:tc>
                  <a:txBody>
                    <a:bodyPr/>
                    <a:lstStyle/>
                    <a:p>
                      <a:r>
                        <a:rPr lang="en-US" dirty="0"/>
                        <a:t>YEAR</a:t>
                      </a:r>
                      <a:endParaRPr lang="en-IN" dirty="0"/>
                    </a:p>
                  </a:txBody>
                  <a:tcPr/>
                </a:tc>
                <a:tc>
                  <a:txBody>
                    <a:bodyPr/>
                    <a:lstStyle/>
                    <a:p>
                      <a:r>
                        <a:rPr lang="en-US" dirty="0"/>
                        <a:t>AUTHOR</a:t>
                      </a:r>
                      <a:endParaRPr lang="en-IN" dirty="0"/>
                    </a:p>
                  </a:txBody>
                  <a:tcPr/>
                </a:tc>
                <a:tc>
                  <a:txBody>
                    <a:bodyPr/>
                    <a:lstStyle/>
                    <a:p>
                      <a:r>
                        <a:rPr lang="en-US" dirty="0"/>
                        <a:t>TECHNIQUE</a:t>
                      </a:r>
                      <a:endParaRPr lang="en-IN" dirty="0"/>
                    </a:p>
                  </a:txBody>
                  <a:tcPr/>
                </a:tc>
                <a:tc>
                  <a:txBody>
                    <a:bodyPr/>
                    <a:lstStyle/>
                    <a:p>
                      <a:r>
                        <a:rPr lang="en-US" dirty="0"/>
                        <a:t>DRAWBACKS</a:t>
                      </a:r>
                      <a:endParaRPr lang="en-IN" dirty="0"/>
                    </a:p>
                  </a:txBody>
                  <a:tcPr/>
                </a:tc>
                <a:extLst>
                  <a:ext uri="{0D108BD9-81ED-4DB2-BD59-A6C34878D82A}">
                    <a16:rowId xmlns:a16="http://schemas.microsoft.com/office/drawing/2014/main" xmlns="" val="777227071"/>
                  </a:ext>
                </a:extLst>
              </a:tr>
              <a:tr h="2295824">
                <a:tc>
                  <a:txBody>
                    <a:bodyPr/>
                    <a:lstStyle/>
                    <a:p>
                      <a:r>
                        <a:rPr lang="en-IN" sz="1600" dirty="0"/>
                        <a:t>Smart learning Environment</a:t>
                      </a:r>
                    </a:p>
                  </a:txBody>
                  <a:tcPr/>
                </a:tc>
                <a:tc>
                  <a:txBody>
                    <a:bodyPr/>
                    <a:lstStyle/>
                    <a:p>
                      <a:r>
                        <a:rPr lang="en-US" sz="1600" dirty="0"/>
                        <a:t>2019</a:t>
                      </a:r>
                      <a:endParaRPr lang="en-IN" sz="1600" dirty="0"/>
                    </a:p>
                  </a:txBody>
                  <a:tcPr/>
                </a:tc>
                <a:tc>
                  <a:txBody>
                    <a:bodyPr/>
                    <a:lstStyle/>
                    <a:p>
                      <a:r>
                        <a:rPr lang="en-IN" sz="1600" dirty="0" err="1"/>
                        <a:t>Xinxin</a:t>
                      </a:r>
                      <a:r>
                        <a:rPr lang="en-IN" sz="1600" dirty="0"/>
                        <a:t> Deng</a:t>
                      </a:r>
                    </a:p>
                    <a:p>
                      <a:endParaRPr lang="en-IN" sz="1600" dirty="0"/>
                    </a:p>
                    <a:p>
                      <a:r>
                        <a:rPr lang="en-IN" sz="1600" dirty="0"/>
                        <a:t>Rong Zhang</a:t>
                      </a:r>
                    </a:p>
                  </a:txBody>
                  <a:tcPr/>
                </a:tc>
                <a:tc>
                  <a:txBody>
                    <a:bodyPr/>
                    <a:lstStyle/>
                    <a:p>
                      <a:r>
                        <a:rPr lang="en-US" sz="1600" dirty="0"/>
                        <a:t>IOT is used here as it completely studies the matching degree, satisfaction degree, advantages and disadvantages between the general multimedia classrooms and the smart learning classrooms. </a:t>
                      </a:r>
                      <a:endParaRPr lang="en-IN" sz="1600" dirty="0"/>
                    </a:p>
                  </a:txBody>
                  <a:tcPr/>
                </a:tc>
                <a:tc>
                  <a:txBody>
                    <a:bodyPr/>
                    <a:lstStyle/>
                    <a:p>
                      <a:r>
                        <a:rPr lang="en-US" sz="1600" dirty="0"/>
                        <a:t>No interaction with</a:t>
                      </a:r>
                    </a:p>
                    <a:p>
                      <a:r>
                        <a:rPr lang="en-US" sz="1600" dirty="0"/>
                        <a:t>the smart class</a:t>
                      </a:r>
                    </a:p>
                    <a:p>
                      <a:r>
                        <a:rPr lang="en-US" sz="1600" dirty="0"/>
                        <a:t>environment</a:t>
                      </a:r>
                      <a:endParaRPr lang="en-IN" sz="1600" dirty="0"/>
                    </a:p>
                  </a:txBody>
                  <a:tcPr/>
                </a:tc>
                <a:extLst>
                  <a:ext uri="{0D108BD9-81ED-4DB2-BD59-A6C34878D82A}">
                    <a16:rowId xmlns:a16="http://schemas.microsoft.com/office/drawing/2014/main" xmlns="" val="2567529115"/>
                  </a:ext>
                </a:extLst>
              </a:tr>
            </a:tbl>
          </a:graphicData>
        </a:graphic>
      </p:graphicFrame>
      <p:graphicFrame>
        <p:nvGraphicFramePr>
          <p:cNvPr id="8" name="Table 7">
            <a:extLst>
              <a:ext uri="{FF2B5EF4-FFF2-40B4-BE49-F238E27FC236}">
                <a16:creationId xmlns:a16="http://schemas.microsoft.com/office/drawing/2014/main" xmlns="" id="{B1E0B7F7-370C-449F-9E4A-B867CADA0DEE}"/>
              </a:ext>
            </a:extLst>
          </p:cNvPr>
          <p:cNvGraphicFramePr>
            <a:graphicFrameLocks noGrp="1"/>
          </p:cNvGraphicFramePr>
          <p:nvPr>
            <p:extLst>
              <p:ext uri="{D42A27DB-BD31-4B8C-83A1-F6EECF244321}">
                <p14:modId xmlns:p14="http://schemas.microsoft.com/office/powerpoint/2010/main" xmlns="" val="35575172"/>
              </p:ext>
            </p:extLst>
          </p:nvPr>
        </p:nvGraphicFramePr>
        <p:xfrm>
          <a:off x="827582" y="3537525"/>
          <a:ext cx="8178118" cy="3239263"/>
        </p:xfrm>
        <a:graphic>
          <a:graphicData uri="http://schemas.openxmlformats.org/drawingml/2006/table">
            <a:tbl>
              <a:tblPr firstRow="1" bandRow="1">
                <a:tableStyleId>{5940675A-B579-460E-94D1-54222C63F5DA}</a:tableStyleId>
              </a:tblPr>
              <a:tblGrid>
                <a:gridCol w="1635623">
                  <a:extLst>
                    <a:ext uri="{9D8B030D-6E8A-4147-A177-3AD203B41FA5}">
                      <a16:colId xmlns:a16="http://schemas.microsoft.com/office/drawing/2014/main" xmlns="" val="1426492672"/>
                    </a:ext>
                  </a:extLst>
                </a:gridCol>
                <a:gridCol w="640437">
                  <a:extLst>
                    <a:ext uri="{9D8B030D-6E8A-4147-A177-3AD203B41FA5}">
                      <a16:colId xmlns:a16="http://schemas.microsoft.com/office/drawing/2014/main" xmlns="" val="412440844"/>
                    </a:ext>
                  </a:extLst>
                </a:gridCol>
                <a:gridCol w="1332797">
                  <a:extLst>
                    <a:ext uri="{9D8B030D-6E8A-4147-A177-3AD203B41FA5}">
                      <a16:colId xmlns:a16="http://schemas.microsoft.com/office/drawing/2014/main" xmlns="" val="1851178097"/>
                    </a:ext>
                  </a:extLst>
                </a:gridCol>
                <a:gridCol w="2933638">
                  <a:extLst>
                    <a:ext uri="{9D8B030D-6E8A-4147-A177-3AD203B41FA5}">
                      <a16:colId xmlns:a16="http://schemas.microsoft.com/office/drawing/2014/main" xmlns="" val="4065333587"/>
                    </a:ext>
                  </a:extLst>
                </a:gridCol>
                <a:gridCol w="1635623">
                  <a:extLst>
                    <a:ext uri="{9D8B030D-6E8A-4147-A177-3AD203B41FA5}">
                      <a16:colId xmlns:a16="http://schemas.microsoft.com/office/drawing/2014/main" xmlns="" val="3128882781"/>
                    </a:ext>
                  </a:extLst>
                </a:gridCol>
              </a:tblGrid>
              <a:tr h="3239263">
                <a:tc>
                  <a:txBody>
                    <a:bodyPr/>
                    <a:lstStyle/>
                    <a:p>
                      <a:r>
                        <a:rPr lang="en-US" sz="1600" dirty="0"/>
                        <a:t>Use of Smart Glasses in Education</a:t>
                      </a:r>
                      <a:endParaRPr lang="en-IN" sz="1600" dirty="0"/>
                    </a:p>
                  </a:txBody>
                  <a:tcPr/>
                </a:tc>
                <a:tc>
                  <a:txBody>
                    <a:bodyPr/>
                    <a:lstStyle/>
                    <a:p>
                      <a:r>
                        <a:rPr lang="en-US" sz="1600" dirty="0"/>
                        <a:t>2018</a:t>
                      </a:r>
                      <a:endParaRPr lang="en-IN" sz="1600" dirty="0"/>
                    </a:p>
                  </a:txBody>
                  <a:tcPr/>
                </a:tc>
                <a:tc>
                  <a:txBody>
                    <a:bodyPr/>
                    <a:lstStyle/>
                    <a:p>
                      <a:r>
                        <a:rPr lang="en-IN" sz="1600" dirty="0" err="1"/>
                        <a:t>Nallapaneni</a:t>
                      </a:r>
                      <a:r>
                        <a:rPr lang="en-IN" sz="1600" dirty="0"/>
                        <a:t> Manoj Kumar </a:t>
                      </a:r>
                    </a:p>
                    <a:p>
                      <a:r>
                        <a:rPr lang="en-IN" sz="1600" dirty="0"/>
                        <a:t> </a:t>
                      </a:r>
                    </a:p>
                    <a:p>
                      <a:r>
                        <a:rPr lang="en-IN" sz="1600" dirty="0"/>
                        <a:t>P. Ranjith Krishna </a:t>
                      </a:r>
                    </a:p>
                  </a:txBody>
                  <a:tcPr/>
                </a:tc>
                <a:tc>
                  <a:txBody>
                    <a:bodyPr/>
                    <a:lstStyle/>
                    <a:p>
                      <a:r>
                        <a:rPr lang="en-US" sz="1600" dirty="0"/>
                        <a:t>Applications include the augmented reality, documentation of lecture, on-site report preparation, recording lectures as videos, capturing essential points as images, </a:t>
                      </a:r>
                      <a:r>
                        <a:rPr lang="en-US" sz="1600" dirty="0" err="1"/>
                        <a:t>telementoring</a:t>
                      </a:r>
                      <a:r>
                        <a:rPr lang="en-US" sz="1600" dirty="0"/>
                        <a:t>, trainee’s evaluation, understanding the listener's experience and nature, student concentration evaluation.</a:t>
                      </a:r>
                      <a:endParaRPr lang="en-IN" sz="1600" dirty="0"/>
                    </a:p>
                  </a:txBody>
                  <a:tcPr/>
                </a:tc>
                <a:tc>
                  <a:txBody>
                    <a:bodyPr/>
                    <a:lstStyle/>
                    <a:p>
                      <a:r>
                        <a:rPr lang="en-US" sz="1600" i="0" dirty="0"/>
                        <a:t>I</a:t>
                      </a:r>
                      <a:r>
                        <a:rPr lang="en-US" sz="1600" dirty="0"/>
                        <a:t>mplementation of smart glass services would be difficult as they involve the complex network. </a:t>
                      </a:r>
                      <a:endParaRPr lang="en-IN" sz="1600" dirty="0"/>
                    </a:p>
                  </a:txBody>
                  <a:tcPr/>
                </a:tc>
                <a:extLst>
                  <a:ext uri="{0D108BD9-81ED-4DB2-BD59-A6C34878D82A}">
                    <a16:rowId xmlns:a16="http://schemas.microsoft.com/office/drawing/2014/main" xmlns="" val="1869512483"/>
                  </a:ext>
                </a:extLst>
              </a:tr>
            </a:tbl>
          </a:graphicData>
        </a:graphic>
      </p:graphicFrame>
    </p:spTree>
    <p:extLst>
      <p:ext uri="{BB962C8B-B14F-4D97-AF65-F5344CB8AC3E}">
        <p14:creationId xmlns:p14="http://schemas.microsoft.com/office/powerpoint/2010/main" xmlns="" val="10748252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5DC35D4-540E-4BE2-9619-9AA6F1183721}"/>
              </a:ext>
            </a:extLst>
          </p:cNvPr>
          <p:cNvSpPr>
            <a:spLocks noGrp="1"/>
          </p:cNvSpPr>
          <p:nvPr>
            <p:ph type="title"/>
          </p:nvPr>
        </p:nvSpPr>
        <p:spPr>
          <a:xfrm>
            <a:off x="1435608" y="116632"/>
            <a:ext cx="7498080" cy="553928"/>
          </a:xfrm>
        </p:spPr>
        <p:txBody>
          <a:bodyPr>
            <a:normAutofit fontScale="90000"/>
          </a:bodyPr>
          <a:lstStyle/>
          <a:p>
            <a:pPr algn="ctr"/>
            <a:r>
              <a:rPr lang="en-US" dirty="0"/>
              <a:t>Literature Study</a:t>
            </a:r>
            <a:endParaRPr lang="en-IN" dirty="0"/>
          </a:p>
        </p:txBody>
      </p:sp>
      <p:graphicFrame>
        <p:nvGraphicFramePr>
          <p:cNvPr id="5" name="Table 5">
            <a:extLst>
              <a:ext uri="{FF2B5EF4-FFF2-40B4-BE49-F238E27FC236}">
                <a16:creationId xmlns:a16="http://schemas.microsoft.com/office/drawing/2014/main" xmlns="" id="{95CDC0EF-9057-420D-A4DF-2154F86E7456}"/>
              </a:ext>
            </a:extLst>
          </p:cNvPr>
          <p:cNvGraphicFramePr>
            <a:graphicFrameLocks noGrp="1"/>
          </p:cNvGraphicFramePr>
          <p:nvPr>
            <p:ph sz="half" idx="1"/>
            <p:extLst>
              <p:ext uri="{D42A27DB-BD31-4B8C-83A1-F6EECF244321}">
                <p14:modId xmlns:p14="http://schemas.microsoft.com/office/powerpoint/2010/main" xmlns="" val="2505054285"/>
              </p:ext>
            </p:extLst>
          </p:nvPr>
        </p:nvGraphicFramePr>
        <p:xfrm>
          <a:off x="611560" y="853307"/>
          <a:ext cx="8394899" cy="4937893"/>
        </p:xfrm>
        <a:graphic>
          <a:graphicData uri="http://schemas.openxmlformats.org/drawingml/2006/table">
            <a:tbl>
              <a:tblPr firstRow="1" bandRow="1">
                <a:tableStyleId>{5940675A-B579-460E-94D1-54222C63F5DA}</a:tableStyleId>
              </a:tblPr>
              <a:tblGrid>
                <a:gridCol w="1392387">
                  <a:extLst>
                    <a:ext uri="{9D8B030D-6E8A-4147-A177-3AD203B41FA5}">
                      <a16:colId xmlns:a16="http://schemas.microsoft.com/office/drawing/2014/main" xmlns="" val="2934892570"/>
                    </a:ext>
                  </a:extLst>
                </a:gridCol>
                <a:gridCol w="839861">
                  <a:extLst>
                    <a:ext uri="{9D8B030D-6E8A-4147-A177-3AD203B41FA5}">
                      <a16:colId xmlns:a16="http://schemas.microsoft.com/office/drawing/2014/main" xmlns="" val="1818201552"/>
                    </a:ext>
                  </a:extLst>
                </a:gridCol>
                <a:gridCol w="1944913">
                  <a:extLst>
                    <a:ext uri="{9D8B030D-6E8A-4147-A177-3AD203B41FA5}">
                      <a16:colId xmlns:a16="http://schemas.microsoft.com/office/drawing/2014/main" xmlns="" val="2454990047"/>
                    </a:ext>
                  </a:extLst>
                </a:gridCol>
                <a:gridCol w="2538758">
                  <a:extLst>
                    <a:ext uri="{9D8B030D-6E8A-4147-A177-3AD203B41FA5}">
                      <a16:colId xmlns:a16="http://schemas.microsoft.com/office/drawing/2014/main" xmlns="" val="1769516555"/>
                    </a:ext>
                  </a:extLst>
                </a:gridCol>
                <a:gridCol w="1678980">
                  <a:extLst>
                    <a:ext uri="{9D8B030D-6E8A-4147-A177-3AD203B41FA5}">
                      <a16:colId xmlns:a16="http://schemas.microsoft.com/office/drawing/2014/main" xmlns="" val="3248991556"/>
                    </a:ext>
                  </a:extLst>
                </a:gridCol>
              </a:tblGrid>
              <a:tr h="701173">
                <a:tc>
                  <a:txBody>
                    <a:bodyPr/>
                    <a:lstStyle/>
                    <a:p>
                      <a:r>
                        <a:rPr lang="en-US" dirty="0"/>
                        <a:t>TITLE</a:t>
                      </a:r>
                      <a:endParaRPr lang="en-IN" dirty="0"/>
                    </a:p>
                  </a:txBody>
                  <a:tcPr/>
                </a:tc>
                <a:tc>
                  <a:txBody>
                    <a:bodyPr/>
                    <a:lstStyle/>
                    <a:p>
                      <a:r>
                        <a:rPr lang="en-US" dirty="0"/>
                        <a:t>YEAR</a:t>
                      </a:r>
                      <a:endParaRPr lang="en-IN" dirty="0"/>
                    </a:p>
                  </a:txBody>
                  <a:tcPr/>
                </a:tc>
                <a:tc>
                  <a:txBody>
                    <a:bodyPr/>
                    <a:lstStyle/>
                    <a:p>
                      <a:r>
                        <a:rPr lang="en-US" dirty="0"/>
                        <a:t>AUTHOR</a:t>
                      </a:r>
                      <a:endParaRPr lang="en-IN" dirty="0"/>
                    </a:p>
                  </a:txBody>
                  <a:tcPr/>
                </a:tc>
                <a:tc>
                  <a:txBody>
                    <a:bodyPr/>
                    <a:lstStyle/>
                    <a:p>
                      <a:r>
                        <a:rPr lang="en-US" dirty="0"/>
                        <a:t>TECHNIQUE</a:t>
                      </a:r>
                      <a:endParaRPr lang="en-IN" dirty="0"/>
                    </a:p>
                  </a:txBody>
                  <a:tcPr/>
                </a:tc>
                <a:tc>
                  <a:txBody>
                    <a:bodyPr/>
                    <a:lstStyle/>
                    <a:p>
                      <a:r>
                        <a:rPr lang="en-US" dirty="0"/>
                        <a:t>DRAWBACK</a:t>
                      </a:r>
                      <a:endParaRPr lang="en-IN" dirty="0"/>
                    </a:p>
                  </a:txBody>
                  <a:tcPr/>
                </a:tc>
                <a:extLst>
                  <a:ext uri="{0D108BD9-81ED-4DB2-BD59-A6C34878D82A}">
                    <a16:rowId xmlns:a16="http://schemas.microsoft.com/office/drawing/2014/main" xmlns="" val="1360505702"/>
                  </a:ext>
                </a:extLst>
              </a:tr>
              <a:tr h="263774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kern="1200" dirty="0">
                          <a:solidFill>
                            <a:schemeClr val="tx1"/>
                          </a:solidFill>
                          <a:effectLst/>
                          <a:latin typeface="+mn-lt"/>
                          <a:ea typeface="+mn-ea"/>
                          <a:cs typeface="+mn-cs"/>
                        </a:rPr>
                        <a:t>A Novel Model Of Smart Education For The Development Of Smart University System</a:t>
                      </a:r>
                    </a:p>
                  </a:txBody>
                  <a:tcPr/>
                </a:tc>
                <a:tc>
                  <a:txBody>
                    <a:bodyPr/>
                    <a:lstStyle/>
                    <a:p>
                      <a:r>
                        <a:rPr lang="en-US" sz="1600" dirty="0"/>
                        <a:t>2020</a:t>
                      </a:r>
                      <a:endParaRPr lang="en-IN" sz="1600" dirty="0"/>
                    </a:p>
                  </a:txBody>
                  <a:tcPr/>
                </a:tc>
                <a:tc>
                  <a:txBody>
                    <a:bodyPr/>
                    <a:lstStyle/>
                    <a:p>
                      <a:r>
                        <a:rPr lang="en-IN" sz="1600" dirty="0"/>
                        <a:t>Gambo Yusufu</a:t>
                      </a:r>
                    </a:p>
                    <a:p>
                      <a:endParaRPr lang="en-IN" sz="1600" dirty="0"/>
                    </a:p>
                    <a:p>
                      <a:r>
                        <a:rPr lang="en-IN" sz="1600" dirty="0"/>
                        <a:t>Nachandiya Nathan</a:t>
                      </a:r>
                    </a:p>
                  </a:txBody>
                  <a:tcPr/>
                </a:tc>
                <a:tc>
                  <a:txBody>
                    <a:bodyPr/>
                    <a:lstStyle/>
                    <a:p>
                      <a:r>
                        <a:rPr lang="en-US" sz="1600" dirty="0"/>
                        <a:t>Smart education IS “a student- centric intelligent learning environment enriched with digital learning resources to provide smart pedagogies that support smart learners’ </a:t>
                      </a:r>
                      <a:r>
                        <a:rPr lang="en-US" sz="1600" dirty="0" err="1"/>
                        <a:t>personalised</a:t>
                      </a:r>
                      <a:r>
                        <a:rPr lang="en-US" sz="1600" dirty="0"/>
                        <a:t> learning experiences anywhere at any time using smart portable device and linked across educational institution or training workforce through the advancement and superiority of smart and wireless technologies. </a:t>
                      </a:r>
                      <a:endParaRPr lang="en-IN" sz="1600" dirty="0"/>
                    </a:p>
                  </a:txBody>
                  <a:tcPr/>
                </a:tc>
                <a:tc>
                  <a:txBody>
                    <a:bodyPr/>
                    <a:lstStyle/>
                    <a:p>
                      <a:r>
                        <a:rPr lang="en-US" sz="1600" dirty="0"/>
                        <a:t>Investment in smart technologies and digital devices comes with cost on the educational institution. New security and safeguards policies needed to be developed.</a:t>
                      </a:r>
                      <a:endParaRPr lang="en-IN" sz="1600" dirty="0"/>
                    </a:p>
                  </a:txBody>
                  <a:tcPr/>
                </a:tc>
                <a:extLst>
                  <a:ext uri="{0D108BD9-81ED-4DB2-BD59-A6C34878D82A}">
                    <a16:rowId xmlns:a16="http://schemas.microsoft.com/office/drawing/2014/main" xmlns="" val="1959512576"/>
                  </a:ext>
                </a:extLst>
              </a:tr>
            </a:tbl>
          </a:graphicData>
        </a:graphic>
      </p:graphicFrame>
    </p:spTree>
    <p:extLst>
      <p:ext uri="{BB962C8B-B14F-4D97-AF65-F5344CB8AC3E}">
        <p14:creationId xmlns:p14="http://schemas.microsoft.com/office/powerpoint/2010/main" xmlns="" val="40746457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5DC35D4-540E-4BE2-9619-9AA6F1183721}"/>
              </a:ext>
            </a:extLst>
          </p:cNvPr>
          <p:cNvSpPr>
            <a:spLocks noGrp="1"/>
          </p:cNvSpPr>
          <p:nvPr>
            <p:ph type="title"/>
          </p:nvPr>
        </p:nvSpPr>
        <p:spPr>
          <a:xfrm>
            <a:off x="1435608" y="116632"/>
            <a:ext cx="7498080" cy="553928"/>
          </a:xfrm>
        </p:spPr>
        <p:txBody>
          <a:bodyPr>
            <a:normAutofit fontScale="90000"/>
          </a:bodyPr>
          <a:lstStyle/>
          <a:p>
            <a:pPr algn="ctr"/>
            <a:r>
              <a:rPr lang="en-US" dirty="0"/>
              <a:t>Literature Study</a:t>
            </a:r>
            <a:endParaRPr lang="en-IN" dirty="0"/>
          </a:p>
        </p:txBody>
      </p:sp>
      <p:graphicFrame>
        <p:nvGraphicFramePr>
          <p:cNvPr id="5" name="Table 5">
            <a:extLst>
              <a:ext uri="{FF2B5EF4-FFF2-40B4-BE49-F238E27FC236}">
                <a16:creationId xmlns:a16="http://schemas.microsoft.com/office/drawing/2014/main" xmlns="" id="{95CDC0EF-9057-420D-A4DF-2154F86E7456}"/>
              </a:ext>
            </a:extLst>
          </p:cNvPr>
          <p:cNvGraphicFramePr>
            <a:graphicFrameLocks noGrp="1"/>
          </p:cNvGraphicFramePr>
          <p:nvPr>
            <p:ph sz="half" idx="1"/>
            <p:extLst>
              <p:ext uri="{D42A27DB-BD31-4B8C-83A1-F6EECF244321}">
                <p14:modId xmlns:p14="http://schemas.microsoft.com/office/powerpoint/2010/main" xmlns="" val="1350124273"/>
              </p:ext>
            </p:extLst>
          </p:nvPr>
        </p:nvGraphicFramePr>
        <p:xfrm>
          <a:off x="539552" y="670561"/>
          <a:ext cx="8394136" cy="5919076"/>
        </p:xfrm>
        <a:graphic>
          <a:graphicData uri="http://schemas.openxmlformats.org/drawingml/2006/table">
            <a:tbl>
              <a:tblPr firstRow="1" bandRow="1">
                <a:tableStyleId>{5940675A-B579-460E-94D1-54222C63F5DA}</a:tableStyleId>
              </a:tblPr>
              <a:tblGrid>
                <a:gridCol w="1532223">
                  <a:extLst>
                    <a:ext uri="{9D8B030D-6E8A-4147-A177-3AD203B41FA5}">
                      <a16:colId xmlns:a16="http://schemas.microsoft.com/office/drawing/2014/main" xmlns="" val="2934892570"/>
                    </a:ext>
                  </a:extLst>
                </a:gridCol>
                <a:gridCol w="772033">
                  <a:extLst>
                    <a:ext uri="{9D8B030D-6E8A-4147-A177-3AD203B41FA5}">
                      <a16:colId xmlns:a16="http://schemas.microsoft.com/office/drawing/2014/main" xmlns="" val="1818201552"/>
                    </a:ext>
                  </a:extLst>
                </a:gridCol>
                <a:gridCol w="1800200">
                  <a:extLst>
                    <a:ext uri="{9D8B030D-6E8A-4147-A177-3AD203B41FA5}">
                      <a16:colId xmlns:a16="http://schemas.microsoft.com/office/drawing/2014/main" xmlns="" val="2454990047"/>
                    </a:ext>
                  </a:extLst>
                </a:gridCol>
                <a:gridCol w="2610853">
                  <a:extLst>
                    <a:ext uri="{9D8B030D-6E8A-4147-A177-3AD203B41FA5}">
                      <a16:colId xmlns:a16="http://schemas.microsoft.com/office/drawing/2014/main" xmlns="" val="1769516555"/>
                    </a:ext>
                  </a:extLst>
                </a:gridCol>
                <a:gridCol w="1678827">
                  <a:extLst>
                    <a:ext uri="{9D8B030D-6E8A-4147-A177-3AD203B41FA5}">
                      <a16:colId xmlns:a16="http://schemas.microsoft.com/office/drawing/2014/main" xmlns="" val="3248991556"/>
                    </a:ext>
                  </a:extLst>
                </a:gridCol>
              </a:tblGrid>
              <a:tr h="526191">
                <a:tc>
                  <a:txBody>
                    <a:bodyPr/>
                    <a:lstStyle/>
                    <a:p>
                      <a:r>
                        <a:rPr lang="en-US" dirty="0"/>
                        <a:t>TITLE</a:t>
                      </a:r>
                      <a:endParaRPr lang="en-IN" dirty="0"/>
                    </a:p>
                  </a:txBody>
                  <a:tcPr/>
                </a:tc>
                <a:tc>
                  <a:txBody>
                    <a:bodyPr/>
                    <a:lstStyle/>
                    <a:p>
                      <a:r>
                        <a:rPr lang="en-US" dirty="0"/>
                        <a:t>YEAR</a:t>
                      </a:r>
                      <a:endParaRPr lang="en-IN" dirty="0"/>
                    </a:p>
                  </a:txBody>
                  <a:tcPr/>
                </a:tc>
                <a:tc>
                  <a:txBody>
                    <a:bodyPr/>
                    <a:lstStyle/>
                    <a:p>
                      <a:r>
                        <a:rPr lang="en-US" dirty="0"/>
                        <a:t>AUTHOR</a:t>
                      </a:r>
                      <a:endParaRPr lang="en-IN" dirty="0"/>
                    </a:p>
                  </a:txBody>
                  <a:tcPr/>
                </a:tc>
                <a:tc>
                  <a:txBody>
                    <a:bodyPr/>
                    <a:lstStyle/>
                    <a:p>
                      <a:r>
                        <a:rPr lang="en-US" dirty="0"/>
                        <a:t>TECHNIQUE</a:t>
                      </a:r>
                      <a:endParaRPr lang="en-IN" dirty="0"/>
                    </a:p>
                  </a:txBody>
                  <a:tcPr/>
                </a:tc>
                <a:tc>
                  <a:txBody>
                    <a:bodyPr/>
                    <a:lstStyle/>
                    <a:p>
                      <a:r>
                        <a:rPr lang="en-US" dirty="0"/>
                        <a:t>DRAWBACK</a:t>
                      </a:r>
                      <a:endParaRPr lang="en-IN" dirty="0"/>
                    </a:p>
                  </a:txBody>
                  <a:tcPr/>
                </a:tc>
                <a:extLst>
                  <a:ext uri="{0D108BD9-81ED-4DB2-BD59-A6C34878D82A}">
                    <a16:rowId xmlns:a16="http://schemas.microsoft.com/office/drawing/2014/main" xmlns="" val="1360505702"/>
                  </a:ext>
                </a:extLst>
              </a:tr>
              <a:tr h="5392885">
                <a:tc>
                  <a:txBody>
                    <a:bodyPr/>
                    <a:lstStyle/>
                    <a:p>
                      <a:r>
                        <a:rPr lang="en-US" sz="1600" dirty="0"/>
                        <a:t>Smart Augmented Reality Glasses in Cybersecurity and Forensic Education</a:t>
                      </a:r>
                      <a:endParaRPr lang="en-IN" sz="1600" dirty="0"/>
                    </a:p>
                  </a:txBody>
                  <a:tcPr/>
                </a:tc>
                <a:tc>
                  <a:txBody>
                    <a:bodyPr/>
                    <a:lstStyle/>
                    <a:p>
                      <a:r>
                        <a:rPr lang="en-US" sz="1600" dirty="0"/>
                        <a:t>2016</a:t>
                      </a:r>
                      <a:endParaRPr lang="en-IN" sz="1600" dirty="0"/>
                    </a:p>
                  </a:txBody>
                  <a:tcPr/>
                </a:tc>
                <a:tc>
                  <a:txBody>
                    <a:bodyPr/>
                    <a:lstStyle/>
                    <a:p>
                      <a:r>
                        <a:rPr lang="en-IN" sz="1600" dirty="0"/>
                        <a:t>Nikitha Kommera </a:t>
                      </a:r>
                    </a:p>
                    <a:p>
                      <a:endParaRPr lang="en-IN" sz="1600" dirty="0"/>
                    </a:p>
                    <a:p>
                      <a:r>
                        <a:rPr lang="en-IN" sz="1600" dirty="0"/>
                        <a:t>Faisal Kaleem </a:t>
                      </a:r>
                    </a:p>
                    <a:p>
                      <a:endParaRPr lang="en-IN" sz="1600" dirty="0"/>
                    </a:p>
                    <a:p>
                      <a:r>
                        <a:rPr lang="en-IN" sz="1600" dirty="0"/>
                        <a:t>Syed Mubashir Shah Harooni </a:t>
                      </a:r>
                    </a:p>
                  </a:txBody>
                  <a:tcPr/>
                </a:tc>
                <a:tc>
                  <a:txBody>
                    <a:bodyPr/>
                    <a:lstStyle/>
                    <a:p>
                      <a:r>
                        <a:rPr lang="en-US" sz="1600" dirty="0"/>
                        <a:t>Presents an augmented reality technology based teaching and learning approach to enhance cybersecurity education by using the leading-edge technology that gives rise to new ways to motivate and educate students about cybersecurity and forensics field; the innovative use of cutting-edge technology to develop new interactive courses and modules in cybersecurity and forensics will attract and retain students with STEM focus.</a:t>
                      </a:r>
                      <a:endParaRPr lang="en-IN" sz="1600" dirty="0"/>
                    </a:p>
                  </a:txBody>
                  <a:tcPr/>
                </a:tc>
                <a:tc>
                  <a:txBody>
                    <a:bodyPr/>
                    <a:lstStyle/>
                    <a:p>
                      <a:r>
                        <a:rPr lang="en-US" sz="1600" dirty="0" err="1"/>
                        <a:t>IOC,An</a:t>
                      </a:r>
                      <a:r>
                        <a:rPr lang="en-US" sz="1600" dirty="0"/>
                        <a:t> important tool for forensic education is still not implemented.</a:t>
                      </a:r>
                      <a:endParaRPr lang="en-IN" sz="1600" dirty="0"/>
                    </a:p>
                  </a:txBody>
                  <a:tcPr/>
                </a:tc>
                <a:extLst>
                  <a:ext uri="{0D108BD9-81ED-4DB2-BD59-A6C34878D82A}">
                    <a16:rowId xmlns:a16="http://schemas.microsoft.com/office/drawing/2014/main" xmlns="" val="1959512576"/>
                  </a:ext>
                </a:extLst>
              </a:tr>
            </a:tbl>
          </a:graphicData>
        </a:graphic>
      </p:graphicFrame>
    </p:spTree>
    <p:extLst>
      <p:ext uri="{BB962C8B-B14F-4D97-AF65-F5344CB8AC3E}">
        <p14:creationId xmlns:p14="http://schemas.microsoft.com/office/powerpoint/2010/main" xmlns="" val="40181205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5DC35D4-540E-4BE2-9619-9AA6F1183721}"/>
              </a:ext>
            </a:extLst>
          </p:cNvPr>
          <p:cNvSpPr>
            <a:spLocks noGrp="1"/>
          </p:cNvSpPr>
          <p:nvPr>
            <p:ph type="title"/>
          </p:nvPr>
        </p:nvSpPr>
        <p:spPr>
          <a:xfrm>
            <a:off x="1435608" y="116632"/>
            <a:ext cx="7498080" cy="553928"/>
          </a:xfrm>
        </p:spPr>
        <p:txBody>
          <a:bodyPr>
            <a:normAutofit fontScale="90000"/>
          </a:bodyPr>
          <a:lstStyle/>
          <a:p>
            <a:pPr algn="ctr"/>
            <a:r>
              <a:rPr lang="en-US" dirty="0"/>
              <a:t>Literature Study</a:t>
            </a:r>
            <a:endParaRPr lang="en-IN" dirty="0"/>
          </a:p>
        </p:txBody>
      </p:sp>
      <p:graphicFrame>
        <p:nvGraphicFramePr>
          <p:cNvPr id="6" name="Table 6">
            <a:extLst>
              <a:ext uri="{FF2B5EF4-FFF2-40B4-BE49-F238E27FC236}">
                <a16:creationId xmlns:a16="http://schemas.microsoft.com/office/drawing/2014/main" xmlns="" id="{30559388-925E-4549-86A4-F800AFF282F5}"/>
              </a:ext>
            </a:extLst>
          </p:cNvPr>
          <p:cNvGraphicFramePr>
            <a:graphicFrameLocks noGrp="1"/>
          </p:cNvGraphicFramePr>
          <p:nvPr>
            <p:ph sz="half" idx="1"/>
            <p:extLst>
              <p:ext uri="{D42A27DB-BD31-4B8C-83A1-F6EECF244321}">
                <p14:modId xmlns:p14="http://schemas.microsoft.com/office/powerpoint/2010/main" xmlns="" val="2300376073"/>
              </p:ext>
            </p:extLst>
          </p:nvPr>
        </p:nvGraphicFramePr>
        <p:xfrm>
          <a:off x="899592" y="662904"/>
          <a:ext cx="8244408" cy="5574408"/>
        </p:xfrm>
        <a:graphic>
          <a:graphicData uri="http://schemas.openxmlformats.org/drawingml/2006/table">
            <a:tbl>
              <a:tblPr firstRow="1" bandRow="1">
                <a:tableStyleId>{5940675A-B579-460E-94D1-54222C63F5DA}</a:tableStyleId>
              </a:tblPr>
              <a:tblGrid>
                <a:gridCol w="1648882">
                  <a:extLst>
                    <a:ext uri="{9D8B030D-6E8A-4147-A177-3AD203B41FA5}">
                      <a16:colId xmlns:a16="http://schemas.microsoft.com/office/drawing/2014/main" xmlns="" val="2677038260"/>
                    </a:ext>
                  </a:extLst>
                </a:gridCol>
                <a:gridCol w="736877">
                  <a:extLst>
                    <a:ext uri="{9D8B030D-6E8A-4147-A177-3AD203B41FA5}">
                      <a16:colId xmlns:a16="http://schemas.microsoft.com/office/drawing/2014/main" xmlns="" val="2604753255"/>
                    </a:ext>
                  </a:extLst>
                </a:gridCol>
                <a:gridCol w="1122710">
                  <a:extLst>
                    <a:ext uri="{9D8B030D-6E8A-4147-A177-3AD203B41FA5}">
                      <a16:colId xmlns:a16="http://schemas.microsoft.com/office/drawing/2014/main" xmlns="" val="1966011695"/>
                    </a:ext>
                  </a:extLst>
                </a:gridCol>
                <a:gridCol w="3087057">
                  <a:extLst>
                    <a:ext uri="{9D8B030D-6E8A-4147-A177-3AD203B41FA5}">
                      <a16:colId xmlns:a16="http://schemas.microsoft.com/office/drawing/2014/main" xmlns="" val="2180422763"/>
                    </a:ext>
                  </a:extLst>
                </a:gridCol>
                <a:gridCol w="1648882">
                  <a:extLst>
                    <a:ext uri="{9D8B030D-6E8A-4147-A177-3AD203B41FA5}">
                      <a16:colId xmlns:a16="http://schemas.microsoft.com/office/drawing/2014/main" xmlns="" val="2294144960"/>
                    </a:ext>
                  </a:extLst>
                </a:gridCol>
              </a:tblGrid>
              <a:tr h="627167">
                <a:tc>
                  <a:txBody>
                    <a:bodyPr/>
                    <a:lstStyle/>
                    <a:p>
                      <a:r>
                        <a:rPr lang="en-US" dirty="0"/>
                        <a:t>TITLE</a:t>
                      </a:r>
                      <a:endParaRPr lang="en-IN" dirty="0"/>
                    </a:p>
                  </a:txBody>
                  <a:tcPr/>
                </a:tc>
                <a:tc>
                  <a:txBody>
                    <a:bodyPr/>
                    <a:lstStyle/>
                    <a:p>
                      <a:r>
                        <a:rPr lang="en-US" dirty="0"/>
                        <a:t>YEAR</a:t>
                      </a:r>
                      <a:endParaRPr lang="en-IN" dirty="0"/>
                    </a:p>
                  </a:txBody>
                  <a:tcPr/>
                </a:tc>
                <a:tc>
                  <a:txBody>
                    <a:bodyPr/>
                    <a:lstStyle/>
                    <a:p>
                      <a:r>
                        <a:rPr lang="en-US" dirty="0"/>
                        <a:t>AUTHOR</a:t>
                      </a:r>
                      <a:endParaRPr lang="en-IN" dirty="0"/>
                    </a:p>
                  </a:txBody>
                  <a:tcPr/>
                </a:tc>
                <a:tc>
                  <a:txBody>
                    <a:bodyPr/>
                    <a:lstStyle/>
                    <a:p>
                      <a:r>
                        <a:rPr lang="en-US" dirty="0"/>
                        <a:t>TECHNIQUE</a:t>
                      </a:r>
                      <a:endParaRPr lang="en-IN" dirty="0"/>
                    </a:p>
                  </a:txBody>
                  <a:tcPr/>
                </a:tc>
                <a:tc>
                  <a:txBody>
                    <a:bodyPr/>
                    <a:lstStyle/>
                    <a:p>
                      <a:r>
                        <a:rPr lang="en-US" dirty="0"/>
                        <a:t>DRAWBACK</a:t>
                      </a:r>
                      <a:endParaRPr lang="en-IN" dirty="0"/>
                    </a:p>
                  </a:txBody>
                  <a:tcPr/>
                </a:tc>
                <a:extLst>
                  <a:ext uri="{0D108BD9-81ED-4DB2-BD59-A6C34878D82A}">
                    <a16:rowId xmlns:a16="http://schemas.microsoft.com/office/drawing/2014/main" xmlns="" val="2955416544"/>
                  </a:ext>
                </a:extLst>
              </a:tr>
              <a:tr h="2762721">
                <a:tc>
                  <a:txBody>
                    <a:bodyPr/>
                    <a:lstStyle/>
                    <a:p>
                      <a:pPr marL="0" lvl="0" indent="0" algn="l" rtl="0">
                        <a:spcBef>
                          <a:spcPts val="0"/>
                        </a:spcBef>
                        <a:spcAft>
                          <a:spcPts val="0"/>
                        </a:spcAft>
                        <a:buNone/>
                      </a:pPr>
                      <a:r>
                        <a:rPr lang="en-US" sz="1600" dirty="0">
                          <a:latin typeface="Times New Roman"/>
                          <a:ea typeface="Times New Roman"/>
                          <a:cs typeface="Times New Roman"/>
                          <a:sym typeface="Times New Roman"/>
                        </a:rPr>
                        <a:t>Virtual Smart Classroom</a:t>
                      </a:r>
                      <a:endParaRPr sz="1600" dirty="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US" sz="1600" dirty="0">
                          <a:latin typeface="Times New Roman"/>
                          <a:ea typeface="Times New Roman"/>
                          <a:cs typeface="Times New Roman"/>
                          <a:sym typeface="Times New Roman"/>
                        </a:rPr>
                        <a:t>2017</a:t>
                      </a:r>
                      <a:endParaRPr sz="1600" dirty="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US" sz="1600" dirty="0" err="1">
                          <a:latin typeface="Times New Roman"/>
                          <a:ea typeface="Times New Roman"/>
                          <a:cs typeface="Times New Roman"/>
                          <a:sym typeface="Times New Roman"/>
                        </a:rPr>
                        <a:t>Noawanti</a:t>
                      </a:r>
                      <a:r>
                        <a:rPr lang="en-US" sz="1600" dirty="0">
                          <a:latin typeface="Times New Roman"/>
                          <a:ea typeface="Times New Roman"/>
                          <a:cs typeface="Times New Roman"/>
                          <a:sym typeface="Times New Roman"/>
                        </a:rPr>
                        <a:t> </a:t>
                      </a:r>
                      <a:r>
                        <a:rPr lang="en-US" sz="1600" dirty="0" err="1">
                          <a:latin typeface="Times New Roman"/>
                          <a:ea typeface="Times New Roman"/>
                          <a:cs typeface="Times New Roman"/>
                          <a:sym typeface="Times New Roman"/>
                        </a:rPr>
                        <a:t>Songkram</a:t>
                      </a:r>
                      <a:endParaRPr sz="1600" dirty="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US" sz="1600" dirty="0"/>
                        <a:t>The application, ‘VSLI’ standing for Virtual Smart Learning and Innovation System, is used. The functions of this application consist of chat logs, </a:t>
                      </a:r>
                      <a:r>
                        <a:rPr lang="en-US" sz="1600" dirty="0" err="1"/>
                        <a:t>webboards</a:t>
                      </a:r>
                      <a:r>
                        <a:rPr lang="en-US" sz="1600" dirty="0"/>
                        <a:t>, hall of fame, learners’ tasks, open resources, and learners’ data collection during the lesson allowing the teacher to access the data and use it for assessment </a:t>
                      </a:r>
                      <a:endParaRPr sz="1600" dirty="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US" sz="1600" dirty="0">
                          <a:latin typeface="Times New Roman"/>
                          <a:ea typeface="Times New Roman"/>
                          <a:cs typeface="Times New Roman"/>
                          <a:sym typeface="Times New Roman"/>
                        </a:rPr>
                        <a:t>Implementation is costlier</a:t>
                      </a:r>
                      <a:endParaRPr sz="1600" dirty="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xmlns="" val="1581104049"/>
                  </a:ext>
                </a:extLst>
              </a:tr>
              <a:tr h="2184520">
                <a:tc>
                  <a:txBody>
                    <a:bodyPr/>
                    <a:lstStyle/>
                    <a:p>
                      <a:pPr marL="0" lvl="0" indent="0" algn="l" rtl="0">
                        <a:lnSpc>
                          <a:spcPct val="130000"/>
                        </a:lnSpc>
                        <a:spcBef>
                          <a:spcPts val="0"/>
                        </a:spcBef>
                        <a:spcAft>
                          <a:spcPts val="0"/>
                        </a:spcAft>
                        <a:buNone/>
                      </a:pPr>
                      <a:r>
                        <a:rPr lang="en-IN" sz="1600" b="0" dirty="0">
                          <a:solidFill>
                            <a:srgbClr val="333333"/>
                          </a:solidFill>
                          <a:latin typeface="Times New Roman"/>
                          <a:ea typeface="Times New Roman"/>
                          <a:cs typeface="Times New Roman"/>
                          <a:sym typeface="Times New Roman"/>
                        </a:rPr>
                        <a:t>Intelligent classroom information system</a:t>
                      </a:r>
                      <a:endParaRPr sz="1600" b="0" dirty="0">
                        <a:solidFill>
                          <a:srgbClr val="333333"/>
                        </a:solidFill>
                        <a:highlight>
                          <a:srgbClr val="FFFFFF"/>
                        </a:highlight>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US" sz="1600" dirty="0">
                          <a:latin typeface="Times New Roman"/>
                          <a:ea typeface="Times New Roman"/>
                          <a:cs typeface="Times New Roman"/>
                          <a:sym typeface="Times New Roman"/>
                        </a:rPr>
                        <a:t>2020</a:t>
                      </a:r>
                      <a:endParaRPr sz="1600" dirty="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US" sz="1600" dirty="0" err="1">
                          <a:latin typeface="Times New Roman"/>
                          <a:ea typeface="Times New Roman"/>
                          <a:cs typeface="Times New Roman"/>
                          <a:sym typeface="Times New Roman"/>
                        </a:rPr>
                        <a:t>Zijuan</a:t>
                      </a:r>
                      <a:r>
                        <a:rPr lang="en-US" sz="1600" dirty="0">
                          <a:latin typeface="Times New Roman"/>
                          <a:ea typeface="Times New Roman"/>
                          <a:cs typeface="Times New Roman"/>
                          <a:sym typeface="Times New Roman"/>
                        </a:rPr>
                        <a:t> Zhou</a:t>
                      </a:r>
                      <a:endParaRPr sz="1600" dirty="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US" sz="1600" dirty="0">
                          <a:latin typeface="Times New Roman"/>
                          <a:ea typeface="Times New Roman"/>
                          <a:cs typeface="Times New Roman"/>
                          <a:sym typeface="Times New Roman"/>
                        </a:rPr>
                        <a:t>Mobile application based.</a:t>
                      </a:r>
                      <a:r>
                        <a:rPr lang="en-IN" sz="1600" dirty="0"/>
                        <a:t> It uses a set of wireless monitoring and terminal mobile client of the system which can transmit the monitoring data for clients for enquiry and thereby resolve the query.</a:t>
                      </a:r>
                      <a:endParaRPr sz="1600" dirty="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US" sz="1600" dirty="0">
                          <a:latin typeface="Times New Roman"/>
                          <a:ea typeface="Times New Roman"/>
                          <a:cs typeface="Times New Roman"/>
                          <a:sym typeface="Times New Roman"/>
                        </a:rPr>
                        <a:t>Suitable for distance learning not for classroom</a:t>
                      </a:r>
                      <a:endParaRPr sz="1600" dirty="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xmlns="" val="599621084"/>
                  </a:ext>
                </a:extLst>
              </a:tr>
            </a:tbl>
          </a:graphicData>
        </a:graphic>
      </p:graphicFrame>
    </p:spTree>
    <p:extLst>
      <p:ext uri="{BB962C8B-B14F-4D97-AF65-F5344CB8AC3E}">
        <p14:creationId xmlns:p14="http://schemas.microsoft.com/office/powerpoint/2010/main" xmlns="" val="34972375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5DC35D4-540E-4BE2-9619-9AA6F1183721}"/>
              </a:ext>
            </a:extLst>
          </p:cNvPr>
          <p:cNvSpPr>
            <a:spLocks noGrp="1"/>
          </p:cNvSpPr>
          <p:nvPr>
            <p:ph type="title"/>
          </p:nvPr>
        </p:nvSpPr>
        <p:spPr>
          <a:xfrm>
            <a:off x="881270" y="260648"/>
            <a:ext cx="7498080" cy="553928"/>
          </a:xfrm>
        </p:spPr>
        <p:txBody>
          <a:bodyPr>
            <a:normAutofit fontScale="90000"/>
          </a:bodyPr>
          <a:lstStyle/>
          <a:p>
            <a:pPr algn="ctr"/>
            <a:r>
              <a:rPr lang="en-US" dirty="0"/>
              <a:t>Literature Study</a:t>
            </a:r>
            <a:endParaRPr lang="en-IN" dirty="0"/>
          </a:p>
        </p:txBody>
      </p:sp>
      <p:graphicFrame>
        <p:nvGraphicFramePr>
          <p:cNvPr id="6" name="Table 6">
            <a:extLst>
              <a:ext uri="{FF2B5EF4-FFF2-40B4-BE49-F238E27FC236}">
                <a16:creationId xmlns:a16="http://schemas.microsoft.com/office/drawing/2014/main" xmlns="" id="{30559388-925E-4549-86A4-F800AFF282F5}"/>
              </a:ext>
            </a:extLst>
          </p:cNvPr>
          <p:cNvGraphicFramePr>
            <a:graphicFrameLocks noGrp="1"/>
          </p:cNvGraphicFramePr>
          <p:nvPr>
            <p:ph sz="half" idx="1"/>
            <p:extLst>
              <p:ext uri="{D42A27DB-BD31-4B8C-83A1-F6EECF244321}">
                <p14:modId xmlns:p14="http://schemas.microsoft.com/office/powerpoint/2010/main" xmlns="" val="3853727862"/>
              </p:ext>
            </p:extLst>
          </p:nvPr>
        </p:nvGraphicFramePr>
        <p:xfrm>
          <a:off x="467544" y="1412776"/>
          <a:ext cx="8575859" cy="4350271"/>
        </p:xfrm>
        <a:graphic>
          <a:graphicData uri="http://schemas.openxmlformats.org/drawingml/2006/table">
            <a:tbl>
              <a:tblPr firstRow="1" bandRow="1">
                <a:tableStyleId>{5940675A-B579-460E-94D1-54222C63F5DA}</a:tableStyleId>
              </a:tblPr>
              <a:tblGrid>
                <a:gridCol w="1715172">
                  <a:extLst>
                    <a:ext uri="{9D8B030D-6E8A-4147-A177-3AD203B41FA5}">
                      <a16:colId xmlns:a16="http://schemas.microsoft.com/office/drawing/2014/main" xmlns="" val="2677038260"/>
                    </a:ext>
                  </a:extLst>
                </a:gridCol>
                <a:gridCol w="739179">
                  <a:extLst>
                    <a:ext uri="{9D8B030D-6E8A-4147-A177-3AD203B41FA5}">
                      <a16:colId xmlns:a16="http://schemas.microsoft.com/office/drawing/2014/main" xmlns="" val="2604753255"/>
                    </a:ext>
                  </a:extLst>
                </a:gridCol>
                <a:gridCol w="1323798">
                  <a:extLst>
                    <a:ext uri="{9D8B030D-6E8A-4147-A177-3AD203B41FA5}">
                      <a16:colId xmlns:a16="http://schemas.microsoft.com/office/drawing/2014/main" xmlns="" val="1966011695"/>
                    </a:ext>
                  </a:extLst>
                </a:gridCol>
                <a:gridCol w="3082538">
                  <a:extLst>
                    <a:ext uri="{9D8B030D-6E8A-4147-A177-3AD203B41FA5}">
                      <a16:colId xmlns:a16="http://schemas.microsoft.com/office/drawing/2014/main" xmlns="" val="2180422763"/>
                    </a:ext>
                  </a:extLst>
                </a:gridCol>
                <a:gridCol w="1715172">
                  <a:extLst>
                    <a:ext uri="{9D8B030D-6E8A-4147-A177-3AD203B41FA5}">
                      <a16:colId xmlns:a16="http://schemas.microsoft.com/office/drawing/2014/main" xmlns="" val="2294144960"/>
                    </a:ext>
                  </a:extLst>
                </a:gridCol>
              </a:tblGrid>
              <a:tr h="605014">
                <a:tc>
                  <a:txBody>
                    <a:bodyPr/>
                    <a:lstStyle/>
                    <a:p>
                      <a:r>
                        <a:rPr lang="en-US" dirty="0"/>
                        <a:t>TITLE</a:t>
                      </a:r>
                      <a:endParaRPr lang="en-IN" dirty="0"/>
                    </a:p>
                  </a:txBody>
                  <a:tcPr/>
                </a:tc>
                <a:tc>
                  <a:txBody>
                    <a:bodyPr/>
                    <a:lstStyle/>
                    <a:p>
                      <a:r>
                        <a:rPr lang="en-US" dirty="0"/>
                        <a:t>YEAR</a:t>
                      </a:r>
                      <a:endParaRPr lang="en-IN" dirty="0"/>
                    </a:p>
                  </a:txBody>
                  <a:tcPr/>
                </a:tc>
                <a:tc>
                  <a:txBody>
                    <a:bodyPr/>
                    <a:lstStyle/>
                    <a:p>
                      <a:r>
                        <a:rPr lang="en-US" dirty="0"/>
                        <a:t>AUTHOR</a:t>
                      </a:r>
                      <a:endParaRPr lang="en-IN" dirty="0"/>
                    </a:p>
                  </a:txBody>
                  <a:tcPr/>
                </a:tc>
                <a:tc>
                  <a:txBody>
                    <a:bodyPr/>
                    <a:lstStyle/>
                    <a:p>
                      <a:r>
                        <a:rPr lang="en-US" dirty="0"/>
                        <a:t>TECHNIQUE</a:t>
                      </a:r>
                      <a:endParaRPr lang="en-IN" dirty="0"/>
                    </a:p>
                  </a:txBody>
                  <a:tcPr/>
                </a:tc>
                <a:tc>
                  <a:txBody>
                    <a:bodyPr/>
                    <a:lstStyle/>
                    <a:p>
                      <a:r>
                        <a:rPr lang="en-US" dirty="0"/>
                        <a:t>DRAWBACK</a:t>
                      </a:r>
                      <a:endParaRPr lang="en-IN" dirty="0"/>
                    </a:p>
                  </a:txBody>
                  <a:tcPr/>
                </a:tc>
                <a:extLst>
                  <a:ext uri="{0D108BD9-81ED-4DB2-BD59-A6C34878D82A}">
                    <a16:rowId xmlns:a16="http://schemas.microsoft.com/office/drawing/2014/main" xmlns="" val="2955416544"/>
                  </a:ext>
                </a:extLst>
              </a:tr>
              <a:tr h="3745257">
                <a:tc>
                  <a:txBody>
                    <a:bodyPr/>
                    <a:lstStyle/>
                    <a:p>
                      <a:pPr marL="0" marR="0" lvl="0" indent="0" algn="l" defTabSz="914400" rtl="0" eaLnBrk="1" fontAlgn="auto" latinLnBrk="0" hangingPunct="1">
                        <a:lnSpc>
                          <a:spcPct val="130000"/>
                        </a:lnSpc>
                        <a:spcBef>
                          <a:spcPts val="0"/>
                        </a:spcBef>
                        <a:spcAft>
                          <a:spcPts val="0"/>
                        </a:spcAft>
                        <a:buClr>
                          <a:schemeClr val="dk1"/>
                        </a:buClr>
                        <a:buSzPts val="1100"/>
                        <a:buFont typeface="Arial"/>
                        <a:buNone/>
                        <a:tabLst/>
                        <a:defRPr/>
                      </a:pPr>
                      <a:r>
                        <a:rPr kumimoji="0" lang="en-US" sz="1600" b="0" i="0" kern="1200" dirty="0">
                          <a:solidFill>
                            <a:schemeClr val="tx1"/>
                          </a:solidFill>
                          <a:effectLst/>
                          <a:latin typeface="+mn-lt"/>
                          <a:ea typeface="+mn-ea"/>
                          <a:cs typeface="+mn-cs"/>
                        </a:rPr>
                        <a:t>Using Convolutional Neural Networks for Smart Classroom Observation</a:t>
                      </a:r>
                    </a:p>
                    <a:p>
                      <a:pPr marL="0" lvl="0" indent="0" algn="l" rtl="0">
                        <a:lnSpc>
                          <a:spcPct val="130000"/>
                        </a:lnSpc>
                        <a:spcBef>
                          <a:spcPts val="0"/>
                        </a:spcBef>
                        <a:spcAft>
                          <a:spcPts val="0"/>
                        </a:spcAft>
                        <a:buClr>
                          <a:schemeClr val="dk1"/>
                        </a:buClr>
                        <a:buSzPts val="1100"/>
                        <a:buFont typeface="Arial"/>
                        <a:buNone/>
                      </a:pPr>
                      <a:endParaRPr sz="1600" b="0" dirty="0">
                        <a:solidFill>
                          <a:srgbClr val="333333"/>
                        </a:solidFill>
                        <a:highlight>
                          <a:srgbClr val="FFFFFF"/>
                        </a:highlight>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US" sz="1600" dirty="0">
                          <a:latin typeface="Times New Roman"/>
                          <a:ea typeface="Times New Roman"/>
                          <a:cs typeface="Times New Roman"/>
                          <a:sym typeface="Times New Roman"/>
                        </a:rPr>
                        <a:t>2020</a:t>
                      </a:r>
                      <a:endParaRPr sz="1600" dirty="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US" sz="1600" dirty="0">
                          <a:latin typeface="Times New Roman"/>
                          <a:ea typeface="Times New Roman"/>
                          <a:cs typeface="Times New Roman"/>
                          <a:sym typeface="Times New Roman"/>
                        </a:rPr>
                        <a:t>Muhammed </a:t>
                      </a:r>
                      <a:r>
                        <a:rPr lang="en-US" sz="1600" dirty="0" err="1">
                          <a:latin typeface="Times New Roman"/>
                          <a:ea typeface="Times New Roman"/>
                          <a:cs typeface="Times New Roman"/>
                          <a:sym typeface="Times New Roman"/>
                        </a:rPr>
                        <a:t>S.Khan</a:t>
                      </a:r>
                      <a:endParaRPr sz="1600" dirty="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sz="1600" dirty="0"/>
                        <a:t>Convolution Neural Network (CNN) </a:t>
                      </a:r>
                      <a:r>
                        <a:rPr lang="en-US" sz="1600" dirty="0">
                          <a:latin typeface="Times New Roman"/>
                          <a:ea typeface="Times New Roman"/>
                          <a:cs typeface="Times New Roman"/>
                          <a:sym typeface="Times New Roman"/>
                        </a:rPr>
                        <a:t> </a:t>
                      </a:r>
                      <a:r>
                        <a:rPr lang="en-US" sz="1600" dirty="0">
                          <a:latin typeface="+mn-lt"/>
                          <a:ea typeface="Times New Roman"/>
                          <a:cs typeface="Times New Roman"/>
                          <a:sym typeface="Times New Roman"/>
                        </a:rPr>
                        <a:t>for </a:t>
                      </a:r>
                      <a:r>
                        <a:rPr lang="en-US" sz="1600" dirty="0" err="1">
                          <a:latin typeface="+mn-lt"/>
                          <a:ea typeface="Times New Roman"/>
                          <a:cs typeface="Times New Roman"/>
                          <a:sym typeface="Times New Roman"/>
                        </a:rPr>
                        <a:t>smartclass.</a:t>
                      </a:r>
                      <a:r>
                        <a:rPr lang="en-US" sz="1600" dirty="0" err="1">
                          <a:latin typeface="Times New Roman"/>
                          <a:ea typeface="Times New Roman"/>
                          <a:cs typeface="Times New Roman"/>
                          <a:sym typeface="Times New Roman"/>
                        </a:rPr>
                        <a:t>It</a:t>
                      </a:r>
                      <a:r>
                        <a:rPr lang="en-US" sz="1600" dirty="0">
                          <a:latin typeface="Times New Roman"/>
                          <a:ea typeface="Times New Roman"/>
                          <a:cs typeface="Times New Roman"/>
                          <a:sym typeface="Times New Roman"/>
                        </a:rPr>
                        <a:t> </a:t>
                      </a:r>
                      <a:r>
                        <a:rPr lang="en-US" sz="1600" dirty="0"/>
                        <a:t>used class observation audio data to classify classroom activities into those based on the Stallings Classroom Snapshot where a classroom observer takes a 360 view of a classroom every 5 minutes or so for a 50-minute class for 15 seconds and then records his observations using a structured coding sheet. </a:t>
                      </a:r>
                      <a:endParaRPr sz="1600" dirty="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US" sz="1600" dirty="0">
                          <a:latin typeface="Times New Roman"/>
                          <a:ea typeface="Times New Roman"/>
                          <a:cs typeface="Times New Roman"/>
                          <a:sym typeface="Times New Roman"/>
                        </a:rPr>
                        <a:t>Real time implementation is difficult</a:t>
                      </a:r>
                      <a:endParaRPr sz="1600" dirty="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xmlns="" val="1581104049"/>
                  </a:ext>
                </a:extLst>
              </a:tr>
            </a:tbl>
          </a:graphicData>
        </a:graphic>
      </p:graphicFrame>
    </p:spTree>
    <p:extLst>
      <p:ext uri="{BB962C8B-B14F-4D97-AF65-F5344CB8AC3E}">
        <p14:creationId xmlns:p14="http://schemas.microsoft.com/office/powerpoint/2010/main" xmlns="" val="11767264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355DF34-439D-4F02-8CB5-D35E0C6E61AB}"/>
              </a:ext>
            </a:extLst>
          </p:cNvPr>
          <p:cNvSpPr>
            <a:spLocks noGrp="1"/>
          </p:cNvSpPr>
          <p:nvPr>
            <p:ph type="title"/>
          </p:nvPr>
        </p:nvSpPr>
        <p:spPr>
          <a:xfrm>
            <a:off x="982133" y="116633"/>
            <a:ext cx="7704667" cy="864096"/>
          </a:xfrm>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xmlns="" id="{D4C4399F-15BF-48FB-AFE6-10335F4AD654}"/>
              </a:ext>
            </a:extLst>
          </p:cNvPr>
          <p:cNvSpPr>
            <a:spLocks noGrp="1"/>
          </p:cNvSpPr>
          <p:nvPr>
            <p:ph sz="half" idx="1"/>
          </p:nvPr>
        </p:nvSpPr>
        <p:spPr>
          <a:xfrm>
            <a:off x="683756" y="980729"/>
            <a:ext cx="7704667" cy="5472607"/>
          </a:xfrm>
        </p:spPr>
        <p:txBody>
          <a:bodyPr>
            <a:normAutofit/>
          </a:bodyPr>
          <a:lstStyle/>
          <a:p>
            <a:r>
              <a:rPr lang="en-US" sz="1600" dirty="0">
                <a:latin typeface="Bookman Old Style" panose="02050604050505020204" pitchFamily="18" charset="0"/>
              </a:rPr>
              <a:t>It is a well-known fact that our current education system lags behind in certain aspects. </a:t>
            </a:r>
          </a:p>
          <a:p>
            <a:r>
              <a:rPr lang="en-US" sz="1600" dirty="0">
                <a:latin typeface="Bookman Old Style" panose="02050604050505020204" pitchFamily="18" charset="0"/>
              </a:rPr>
              <a:t>We still follow the traditional blackboard method of teaching which fails to provide every student with proper guidance. </a:t>
            </a:r>
          </a:p>
          <a:p>
            <a:r>
              <a:rPr lang="en-US" sz="1600" dirty="0">
                <a:latin typeface="Bookman Old Style" panose="02050604050505020204" pitchFamily="18" charset="0"/>
              </a:rPr>
              <a:t>No student is the </a:t>
            </a:r>
            <a:r>
              <a:rPr lang="en-US" sz="1600" dirty="0" err="1">
                <a:latin typeface="Bookman Old Style" panose="02050604050505020204" pitchFamily="18" charset="0"/>
              </a:rPr>
              <a:t>same.Some</a:t>
            </a:r>
            <a:r>
              <a:rPr lang="en-US" sz="1600" dirty="0">
                <a:latin typeface="Bookman Old Style" panose="02050604050505020204" pitchFamily="18" charset="0"/>
              </a:rPr>
              <a:t> students grasp a concept very easily whereas some take time. Some understand better when they are provided with better explanation with audio and video. </a:t>
            </a:r>
          </a:p>
          <a:p>
            <a:r>
              <a:rPr lang="en-US" sz="1600" dirty="0">
                <a:latin typeface="Bookman Old Style" panose="02050604050505020204" pitchFamily="18" charset="0"/>
              </a:rPr>
              <a:t>Modern methods of teaching have been implemented in a </a:t>
            </a:r>
            <a:r>
              <a:rPr lang="en-US" sz="1600" dirty="0" err="1">
                <a:latin typeface="Bookman Old Style" panose="02050604050505020204" pitchFamily="18" charset="0"/>
              </a:rPr>
              <a:t>fewschools</a:t>
            </a:r>
            <a:r>
              <a:rPr lang="en-US" sz="1600" dirty="0">
                <a:latin typeface="Bookman Old Style" panose="02050604050505020204" pitchFamily="18" charset="0"/>
              </a:rPr>
              <a:t> like the use of smartboard and stylus. But even these fail in certain aspects.</a:t>
            </a:r>
          </a:p>
          <a:p>
            <a:r>
              <a:rPr lang="en-US" sz="1600" dirty="0">
                <a:latin typeface="Bookman Old Style" panose="02050604050505020204" pitchFamily="18" charset="0"/>
              </a:rPr>
              <a:t>Taking one step further is our “AR based Education Application” allowing users to view a 3D rendered model - a virtual resemblance of the physical furniture without any interruption of the markers - which can be viewed and configured in real time using our Augmented reality application.</a:t>
            </a:r>
          </a:p>
          <a:p>
            <a:r>
              <a:rPr lang="en-US" sz="1600" dirty="0">
                <a:latin typeface="Bookman Old Style" panose="02050604050505020204" pitchFamily="18" charset="0"/>
              </a:rPr>
              <a:t>Our application allows a 2D object to be visualized in a 3D format thus providing a detailed explanation of each and every layer of that image which otherwise would have been inaccessible.</a:t>
            </a:r>
            <a:endParaRPr lang="en-IN" sz="1600" dirty="0">
              <a:latin typeface="Bookman Old Style" panose="02050604050505020204" pitchFamily="18" charset="0"/>
            </a:endParaRPr>
          </a:p>
        </p:txBody>
      </p:sp>
    </p:spTree>
    <p:extLst>
      <p:ext uri="{BB962C8B-B14F-4D97-AF65-F5344CB8AC3E}">
        <p14:creationId xmlns:p14="http://schemas.microsoft.com/office/powerpoint/2010/main" xmlns="" val="41211533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xmlns=""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Template>
  <TotalTime>2618</TotalTime>
  <Words>2254</Words>
  <Application>Microsoft Office PowerPoint</Application>
  <PresentationFormat>On-screen Show (4:3)</PresentationFormat>
  <Paragraphs>268</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Parallax</vt:lpstr>
      <vt:lpstr>AR BASED SMART EDUCATION IN ANDROID PLATFORM WITH UNITY</vt:lpstr>
      <vt:lpstr>INTRODUCTION</vt:lpstr>
      <vt:lpstr>Literature Survey</vt:lpstr>
      <vt:lpstr>Literature Survey</vt:lpstr>
      <vt:lpstr>Literature Study</vt:lpstr>
      <vt:lpstr>Literature Study</vt:lpstr>
      <vt:lpstr>Literature Study</vt:lpstr>
      <vt:lpstr>Literature Study</vt:lpstr>
      <vt:lpstr>PROBLEM STATEMENT</vt:lpstr>
      <vt:lpstr>Technology Stack</vt:lpstr>
      <vt:lpstr>System Architecture</vt:lpstr>
      <vt:lpstr>System Design</vt:lpstr>
      <vt:lpstr>SEQUENCE DIAGRAM</vt:lpstr>
      <vt:lpstr>ACTIVITY DIAGRAM</vt:lpstr>
      <vt:lpstr>MODULE DESCRIPTION</vt:lpstr>
      <vt:lpstr>MODULE DESCRIPTION</vt:lpstr>
      <vt:lpstr>MODULE DESCRIPTION</vt:lpstr>
      <vt:lpstr>MODULE DESCRIPTION</vt:lpstr>
      <vt:lpstr>MODULE DESCRIPTION</vt:lpstr>
      <vt:lpstr>TESTING</vt:lpstr>
      <vt:lpstr>Slide 21</vt:lpstr>
      <vt:lpstr>Screenshots</vt:lpstr>
      <vt:lpstr>Screenshots</vt:lpstr>
      <vt:lpstr>Screenshots</vt:lpstr>
      <vt:lpstr>Screenshots</vt:lpstr>
      <vt:lpstr>CONCLUSION</vt:lpstr>
      <vt:lpstr>REFERENCES</vt:lpstr>
      <vt:lpstr>REFERENCES</vt:lpstr>
    </vt:vector>
  </TitlesOfParts>
  <Company>HP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TELSHA</dc:title>
  <dc:creator>Devz</dc:creator>
  <cp:lastModifiedBy>Devika Vinod</cp:lastModifiedBy>
  <cp:revision>92</cp:revision>
  <dcterms:created xsi:type="dcterms:W3CDTF">2020-11-22T07:12:09Z</dcterms:created>
  <dcterms:modified xsi:type="dcterms:W3CDTF">2021-06-19T18:05:11Z</dcterms:modified>
</cp:coreProperties>
</file>