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80" r:id="rId5"/>
    <p:sldId id="281" r:id="rId6"/>
    <p:sldId id="282" r:id="rId7"/>
    <p:sldId id="283" r:id="rId8"/>
    <p:sldId id="284"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8" r:id="rId25"/>
    <p:sldId id="279" r:id="rId26"/>
    <p:sldId id="274" r:id="rId27"/>
    <p:sldId id="275" r:id="rId28"/>
    <p:sldId id="276" r:id="rId29"/>
    <p:sldId id="285" r:id="rId30"/>
    <p:sldId id="286" r:id="rId31"/>
    <p:sldId id="287"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149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53B2B5-BB6F-44F1-B425-F34BF9B81B91}"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3CC9D-40B3-42F6-9792-6905282AA382}" type="slidenum">
              <a:rPr lang="en-US" smtClean="0"/>
              <a:t>‹#›</a:t>
            </a:fld>
            <a:endParaRPr lang="en-US"/>
          </a:p>
        </p:txBody>
      </p:sp>
    </p:spTree>
    <p:extLst>
      <p:ext uri="{BB962C8B-B14F-4D97-AF65-F5344CB8AC3E}">
        <p14:creationId xmlns:p14="http://schemas.microsoft.com/office/powerpoint/2010/main" val="3621090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53B2B5-BB6F-44F1-B425-F34BF9B81B91}" type="datetimeFigureOut">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3CC9D-40B3-42F6-9792-6905282AA382}" type="slidenum">
              <a:rPr lang="en-US" smtClean="0"/>
              <a:t>‹#›</a:t>
            </a:fld>
            <a:endParaRPr lang="en-US"/>
          </a:p>
        </p:txBody>
      </p:sp>
    </p:spTree>
    <p:extLst>
      <p:ext uri="{BB962C8B-B14F-4D97-AF65-F5344CB8AC3E}">
        <p14:creationId xmlns:p14="http://schemas.microsoft.com/office/powerpoint/2010/main" val="2740248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53B2B5-BB6F-44F1-B425-F34BF9B81B91}" type="datetimeFigureOut">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3CC9D-40B3-42F6-9792-6905282AA382}" type="slidenum">
              <a:rPr lang="en-US" smtClean="0"/>
              <a:t>‹#›</a:t>
            </a:fld>
            <a:endParaRPr lang="en-US"/>
          </a:p>
        </p:txBody>
      </p:sp>
    </p:spTree>
    <p:extLst>
      <p:ext uri="{BB962C8B-B14F-4D97-AF65-F5344CB8AC3E}">
        <p14:creationId xmlns:p14="http://schemas.microsoft.com/office/powerpoint/2010/main" val="1940356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53B2B5-BB6F-44F1-B425-F34BF9B81B91}" type="datetimeFigureOut">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3CC9D-40B3-42F6-9792-6905282AA382}" type="slidenum">
              <a:rPr lang="en-US" smtClean="0"/>
              <a:t>‹#›</a:t>
            </a:fld>
            <a:endParaRPr 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9657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53B2B5-BB6F-44F1-B425-F34BF9B81B91}" type="datetimeFigureOut">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3CC9D-40B3-42F6-9792-6905282AA382}" type="slidenum">
              <a:rPr lang="en-US" smtClean="0"/>
              <a:t>‹#›</a:t>
            </a:fld>
            <a:endParaRPr lang="en-US"/>
          </a:p>
        </p:txBody>
      </p:sp>
    </p:spTree>
    <p:extLst>
      <p:ext uri="{BB962C8B-B14F-4D97-AF65-F5344CB8AC3E}">
        <p14:creationId xmlns:p14="http://schemas.microsoft.com/office/powerpoint/2010/main" val="3634272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B53B2B5-BB6F-44F1-B425-F34BF9B81B91}" type="datetimeFigureOut">
              <a:rPr lang="en-US" smtClean="0"/>
              <a:t>5/26/2017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63CC9D-40B3-42F6-9792-6905282AA382}" type="slidenum">
              <a:rPr lang="en-US" smtClean="0"/>
              <a:t>‹#›</a:t>
            </a:fld>
            <a:endParaRPr lang="en-US"/>
          </a:p>
        </p:txBody>
      </p:sp>
    </p:spTree>
    <p:extLst>
      <p:ext uri="{BB962C8B-B14F-4D97-AF65-F5344CB8AC3E}">
        <p14:creationId xmlns:p14="http://schemas.microsoft.com/office/powerpoint/2010/main" val="3160815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B53B2B5-BB6F-44F1-B425-F34BF9B81B91}" type="datetimeFigureOut">
              <a:rPr lang="en-US" smtClean="0"/>
              <a:t>5/26/2017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63CC9D-40B3-42F6-9792-6905282AA382}" type="slidenum">
              <a:rPr lang="en-US" smtClean="0"/>
              <a:t>‹#›</a:t>
            </a:fld>
            <a:endParaRPr lang="en-US"/>
          </a:p>
        </p:txBody>
      </p:sp>
    </p:spTree>
    <p:extLst>
      <p:ext uri="{BB962C8B-B14F-4D97-AF65-F5344CB8AC3E}">
        <p14:creationId xmlns:p14="http://schemas.microsoft.com/office/powerpoint/2010/main" val="3837721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3B2B5-BB6F-44F1-B425-F34BF9B81B91}"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3CC9D-40B3-42F6-9792-6905282AA382}" type="slidenum">
              <a:rPr lang="en-US" smtClean="0"/>
              <a:t>‹#›</a:t>
            </a:fld>
            <a:endParaRPr lang="en-US"/>
          </a:p>
        </p:txBody>
      </p:sp>
    </p:spTree>
    <p:extLst>
      <p:ext uri="{BB962C8B-B14F-4D97-AF65-F5344CB8AC3E}">
        <p14:creationId xmlns:p14="http://schemas.microsoft.com/office/powerpoint/2010/main" val="25779137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3B2B5-BB6F-44F1-B425-F34BF9B81B91}"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3CC9D-40B3-42F6-9792-6905282AA382}" type="slidenum">
              <a:rPr lang="en-US" smtClean="0"/>
              <a:t>‹#›</a:t>
            </a:fld>
            <a:endParaRPr lang="en-US"/>
          </a:p>
        </p:txBody>
      </p:sp>
    </p:spTree>
    <p:extLst>
      <p:ext uri="{BB962C8B-B14F-4D97-AF65-F5344CB8AC3E}">
        <p14:creationId xmlns:p14="http://schemas.microsoft.com/office/powerpoint/2010/main" val="3259623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3B2B5-BB6F-44F1-B425-F34BF9B81B91}"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3CC9D-40B3-42F6-9792-6905282AA382}" type="slidenum">
              <a:rPr lang="en-US" smtClean="0"/>
              <a:t>‹#›</a:t>
            </a:fld>
            <a:endParaRPr lang="en-US"/>
          </a:p>
        </p:txBody>
      </p:sp>
    </p:spTree>
    <p:extLst>
      <p:ext uri="{BB962C8B-B14F-4D97-AF65-F5344CB8AC3E}">
        <p14:creationId xmlns:p14="http://schemas.microsoft.com/office/powerpoint/2010/main" val="3254130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53B2B5-BB6F-44F1-B425-F34BF9B81B91}"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3CC9D-40B3-42F6-9792-6905282AA382}" type="slidenum">
              <a:rPr lang="en-US" smtClean="0"/>
              <a:t>‹#›</a:t>
            </a:fld>
            <a:endParaRPr lang="en-US"/>
          </a:p>
        </p:txBody>
      </p:sp>
    </p:spTree>
    <p:extLst>
      <p:ext uri="{BB962C8B-B14F-4D97-AF65-F5344CB8AC3E}">
        <p14:creationId xmlns:p14="http://schemas.microsoft.com/office/powerpoint/2010/main" val="3063191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53B2B5-BB6F-44F1-B425-F34BF9B81B91}" type="datetimeFigureOut">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3CC9D-40B3-42F6-9792-6905282AA382}" type="slidenum">
              <a:rPr lang="en-US" smtClean="0"/>
              <a:t>‹#›</a:t>
            </a:fld>
            <a:endParaRPr lang="en-US"/>
          </a:p>
        </p:txBody>
      </p:sp>
    </p:spTree>
    <p:extLst>
      <p:ext uri="{BB962C8B-B14F-4D97-AF65-F5344CB8AC3E}">
        <p14:creationId xmlns:p14="http://schemas.microsoft.com/office/powerpoint/2010/main" val="4100862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53B2B5-BB6F-44F1-B425-F34BF9B81B91}" type="datetimeFigureOut">
              <a:rPr lang="en-US" smtClean="0"/>
              <a:t>5/26/2017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63CC9D-40B3-42F6-9792-6905282AA382}" type="slidenum">
              <a:rPr lang="en-US" smtClean="0"/>
              <a:t>‹#›</a:t>
            </a:fld>
            <a:endParaRPr lang="en-US"/>
          </a:p>
        </p:txBody>
      </p:sp>
    </p:spTree>
    <p:extLst>
      <p:ext uri="{BB962C8B-B14F-4D97-AF65-F5344CB8AC3E}">
        <p14:creationId xmlns:p14="http://schemas.microsoft.com/office/powerpoint/2010/main" val="511743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53B2B5-BB6F-44F1-B425-F34BF9B81B91}" type="datetimeFigureOut">
              <a:rPr lang="en-US" smtClean="0"/>
              <a:t>5/26/2017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63CC9D-40B3-42F6-9792-6905282AA382}" type="slidenum">
              <a:rPr lang="en-US" smtClean="0"/>
              <a:t>‹#›</a:t>
            </a:fld>
            <a:endParaRPr lang="en-US"/>
          </a:p>
        </p:txBody>
      </p:sp>
    </p:spTree>
    <p:extLst>
      <p:ext uri="{BB962C8B-B14F-4D97-AF65-F5344CB8AC3E}">
        <p14:creationId xmlns:p14="http://schemas.microsoft.com/office/powerpoint/2010/main" val="300486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53B2B5-BB6F-44F1-B425-F34BF9B81B91}" type="datetimeFigureOut">
              <a:rPr lang="en-US" smtClean="0"/>
              <a:t>5/26/2017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63CC9D-40B3-42F6-9792-6905282AA382}" type="slidenum">
              <a:rPr lang="en-US" smtClean="0"/>
              <a:t>‹#›</a:t>
            </a:fld>
            <a:endParaRPr lang="en-US"/>
          </a:p>
        </p:txBody>
      </p:sp>
    </p:spTree>
    <p:extLst>
      <p:ext uri="{BB962C8B-B14F-4D97-AF65-F5344CB8AC3E}">
        <p14:creationId xmlns:p14="http://schemas.microsoft.com/office/powerpoint/2010/main" val="3041450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53B2B5-BB6F-44F1-B425-F34BF9B81B91}" type="datetimeFigureOut">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3CC9D-40B3-42F6-9792-6905282AA382}" type="slidenum">
              <a:rPr lang="en-US" smtClean="0"/>
              <a:t>‹#›</a:t>
            </a:fld>
            <a:endParaRPr lang="en-US"/>
          </a:p>
        </p:txBody>
      </p:sp>
    </p:spTree>
    <p:extLst>
      <p:ext uri="{BB962C8B-B14F-4D97-AF65-F5344CB8AC3E}">
        <p14:creationId xmlns:p14="http://schemas.microsoft.com/office/powerpoint/2010/main" val="954151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53B2B5-BB6F-44F1-B425-F34BF9B81B91}" type="datetimeFigureOut">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3CC9D-40B3-42F6-9792-6905282AA382}" type="slidenum">
              <a:rPr lang="en-US" smtClean="0"/>
              <a:t>‹#›</a:t>
            </a:fld>
            <a:endParaRPr lang="en-US"/>
          </a:p>
        </p:txBody>
      </p:sp>
    </p:spTree>
    <p:extLst>
      <p:ext uri="{BB962C8B-B14F-4D97-AF65-F5344CB8AC3E}">
        <p14:creationId xmlns:p14="http://schemas.microsoft.com/office/powerpoint/2010/main" val="600217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B53B2B5-BB6F-44F1-B425-F34BF9B81B91}" type="datetimeFigureOut">
              <a:rPr lang="en-US" smtClean="0"/>
              <a:t>5/26/2017</a:t>
            </a:fld>
            <a:endParaRPr 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263CC9D-40B3-42F6-9792-6905282AA382}" type="slidenum">
              <a:rPr lang="en-US" smtClean="0"/>
              <a:t>‹#›</a:t>
            </a:fld>
            <a:endParaRPr lang="en-US"/>
          </a:p>
        </p:txBody>
      </p:sp>
    </p:spTree>
    <p:extLst>
      <p:ext uri="{BB962C8B-B14F-4D97-AF65-F5344CB8AC3E}">
        <p14:creationId xmlns:p14="http://schemas.microsoft.com/office/powerpoint/2010/main" val="387159194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etcomposer.org/download/"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help.github.com/articles/creating-an-access-token-for-command-line-us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yiisoft/yii2/releases/download/2.0.3/yii-advanced-app-2.0.3.tgz"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localhost/yii2adv/frontend/web/"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yii2.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yii2.com/syste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yii2.com/user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eravietnam.net/chuyen-muc/hoc-yii-framework/" TargetMode="External"/><Relationship Id="rId2" Type="http://schemas.openxmlformats.org/officeDocument/2006/relationships/hyperlink" Target="http://phpandmysql.net/yii2-framework/" TargetMode="External"/><Relationship Id="rId1" Type="http://schemas.openxmlformats.org/officeDocument/2006/relationships/slideLayout" Target="../slideLayouts/slideLayout2.xml"/><Relationship Id="rId4" Type="http://schemas.openxmlformats.org/officeDocument/2006/relationships/hyperlink" Target="http://mystudy.vn/category/yii2-framewor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8080/yii/requirements.p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218697"/>
            <a:ext cx="7080026" cy="1828801"/>
          </a:xfrm>
        </p:spPr>
        <p:txBody>
          <a:bodyPr/>
          <a:lstStyle/>
          <a:p>
            <a:r>
              <a:rPr lang="en-US" dirty="0" err="1">
                <a:latin typeface="Arial" panose="020B0604020202020204" pitchFamily="34" charset="0"/>
                <a:cs typeface="Arial" panose="020B0604020202020204" pitchFamily="34" charset="0"/>
              </a:rPr>
              <a:t>Yii</a:t>
            </a:r>
            <a:r>
              <a:rPr lang="en-US" dirty="0">
                <a:latin typeface="Arial" panose="020B0604020202020204" pitchFamily="34" charset="0"/>
                <a:cs typeface="Arial" panose="020B0604020202020204" pitchFamily="34" charset="0"/>
              </a:rPr>
              <a:t> Framework</a:t>
            </a:r>
          </a:p>
        </p:txBody>
      </p:sp>
      <p:sp>
        <p:nvSpPr>
          <p:cNvPr id="3" name="Subtitle 2"/>
          <p:cNvSpPr>
            <a:spLocks noGrp="1"/>
          </p:cNvSpPr>
          <p:nvPr>
            <p:ph type="subTitle" idx="1"/>
          </p:nvPr>
        </p:nvSpPr>
        <p:spPr>
          <a:xfrm>
            <a:off x="1028020" y="3411052"/>
            <a:ext cx="7080026" cy="2042297"/>
          </a:xfrm>
        </p:spPr>
        <p:txBody>
          <a:bodyPr>
            <a:normAutofit/>
          </a:bodyPr>
          <a:lstStyle/>
          <a:p>
            <a:pPr marL="342900" indent="-342900" algn="l">
              <a:buFont typeface="Calisto MT" panose="02040603050505030304" pitchFamily="18" charset="0"/>
              <a:buChar char="ˉ"/>
            </a:pPr>
            <a:r>
              <a:rPr lang="en-US" dirty="0" err="1" smtClean="0">
                <a:latin typeface="Arial" panose="020B0604020202020204" pitchFamily="34" charset="0"/>
                <a:cs typeface="Arial" panose="020B0604020202020204" pitchFamily="34" charset="0"/>
              </a:rPr>
              <a:t>Sinh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thực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hiện</a:t>
            </a:r>
            <a:r>
              <a:rPr lang="en-US" dirty="0" smtClean="0">
                <a:latin typeface="Arial" panose="020B0604020202020204" pitchFamily="34" charset="0"/>
                <a:cs typeface="Arial" panose="020B0604020202020204" pitchFamily="34" charset="0"/>
              </a:rPr>
              <a:t>:</a:t>
            </a:r>
          </a:p>
          <a:p>
            <a:pPr marL="800100" lvl="1" indent="-342900" algn="l">
              <a:buFont typeface="Calisto MT" panose="02040603050505030304" pitchFamily="18" charset="0"/>
              <a:buChar char="ˉ"/>
            </a:pPr>
            <a:r>
              <a:rPr lang="en-US" dirty="0" err="1" smtClean="0">
                <a:latin typeface="Arial" panose="020B0604020202020204" pitchFamily="34" charset="0"/>
                <a:cs typeface="Arial" panose="020B0604020202020204" pitchFamily="34" charset="0"/>
              </a:rPr>
              <a:t>Huỳnh</a:t>
            </a:r>
            <a:r>
              <a:rPr lang="en-US" dirty="0" smtClean="0">
                <a:latin typeface="Arial" panose="020B0604020202020204" pitchFamily="34" charset="0"/>
                <a:cs typeface="Arial" panose="020B0604020202020204" pitchFamily="34" charset="0"/>
              </a:rPr>
              <a:t> Minh </a:t>
            </a:r>
            <a:r>
              <a:rPr lang="en-US" dirty="0" err="1" smtClean="0">
                <a:latin typeface="Arial" panose="020B0604020202020204" pitchFamily="34" charset="0"/>
                <a:cs typeface="Arial" panose="020B0604020202020204" pitchFamily="34" charset="0"/>
              </a:rPr>
              <a:t>Nhựt</a:t>
            </a:r>
            <a:endParaRPr lang="en-US" dirty="0" smtClean="0">
              <a:latin typeface="Arial" panose="020B0604020202020204" pitchFamily="34" charset="0"/>
              <a:cs typeface="Arial" panose="020B0604020202020204" pitchFamily="34" charset="0"/>
            </a:endParaRPr>
          </a:p>
          <a:p>
            <a:pPr marL="800100" lvl="1" indent="-342900" algn="l">
              <a:buFont typeface="Calisto MT" panose="02040603050505030304" pitchFamily="18" charset="0"/>
              <a:buChar char="ˉ"/>
            </a:pPr>
            <a:r>
              <a:rPr lang="en-US" dirty="0" err="1" smtClean="0">
                <a:latin typeface="Arial" panose="020B0604020202020204" pitchFamily="34" charset="0"/>
                <a:cs typeface="Arial" panose="020B0604020202020204" pitchFamily="34" charset="0"/>
              </a:rPr>
              <a:t>Văn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Kiệp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Nguyên</a:t>
            </a:r>
            <a:endParaRPr lang="en-US" dirty="0" smtClean="0">
              <a:latin typeface="Arial" panose="020B0604020202020204" pitchFamily="34" charset="0"/>
              <a:cs typeface="Arial" panose="020B0604020202020204" pitchFamily="34" charset="0"/>
            </a:endParaRPr>
          </a:p>
          <a:p>
            <a:pPr marL="800100" lvl="1" indent="-342900" algn="l">
              <a:buFont typeface="Calisto MT" panose="02040603050505030304" pitchFamily="18" charset="0"/>
              <a:buChar char="ˉ"/>
            </a:pPr>
            <a:r>
              <a:rPr lang="en-US" dirty="0" err="1" smtClean="0">
                <a:latin typeface="Arial" panose="020B0604020202020204" pitchFamily="34" charset="0"/>
                <a:cs typeface="Arial" panose="020B0604020202020204" pitchFamily="34" charset="0"/>
              </a:rPr>
              <a:t>Nguyễn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Văn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Tuân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6081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latin typeface="Arial" panose="020B0604020202020204" pitchFamily="34" charset="0"/>
                <a:cs typeface="Arial" panose="020B0604020202020204" pitchFamily="34" charset="0"/>
              </a:rPr>
              <a:t>Cài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Yii</a:t>
            </a:r>
            <a:r>
              <a:rPr lang="en-US" dirty="0">
                <a:latin typeface="Arial" panose="020B0604020202020204" pitchFamily="34" charset="0"/>
                <a:cs typeface="Arial" panose="020B0604020202020204" pitchFamily="34" charset="0"/>
              </a:rPr>
              <a:t> Framework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composer</a:t>
            </a:r>
          </a:p>
        </p:txBody>
      </p:sp>
      <p:sp>
        <p:nvSpPr>
          <p:cNvPr id="3" name="Content Placeholder 2"/>
          <p:cNvSpPr>
            <a:spLocks noGrp="1"/>
          </p:cNvSpPr>
          <p:nvPr>
            <p:ph idx="1"/>
          </p:nvPr>
        </p:nvSpPr>
        <p:spPr/>
        <p:txBody>
          <a:bodyPr/>
          <a:lstStyle/>
          <a:p>
            <a:r>
              <a:rPr lang="en-US" dirty="0" err="1">
                <a:latin typeface="Arial" panose="020B0604020202020204" pitchFamily="34" charset="0"/>
                <a:cs typeface="Arial" panose="020B0604020202020204" pitchFamily="34" charset="0"/>
              </a:rPr>
              <a:t>Tải</a:t>
            </a:r>
            <a:r>
              <a:rPr lang="en-US" dirty="0">
                <a:latin typeface="Arial" panose="020B0604020202020204" pitchFamily="34" charset="0"/>
                <a:cs typeface="Arial" panose="020B0604020202020204" pitchFamily="34" charset="0"/>
              </a:rPr>
              <a:t> composer: </a:t>
            </a:r>
            <a:r>
              <a:rPr lang="en-US" dirty="0">
                <a:latin typeface="Arial" panose="020B0604020202020204" pitchFamily="34" charset="0"/>
                <a:cs typeface="Arial" panose="020B0604020202020204" pitchFamily="34" charset="0"/>
                <a:hlinkClick r:id="rId2"/>
              </a:rPr>
              <a:t>https://getcomposer.org/download/</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Cài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composer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file setup.exe</a:t>
            </a:r>
          </a:p>
          <a:p>
            <a:endParaRPr lang="en-US" dirty="0"/>
          </a:p>
        </p:txBody>
      </p:sp>
      <p:pic>
        <p:nvPicPr>
          <p:cNvPr id="4" name="Picture 3"/>
          <p:cNvPicPr>
            <a:picLocks noChangeAspect="1"/>
          </p:cNvPicPr>
          <p:nvPr/>
        </p:nvPicPr>
        <p:blipFill>
          <a:blip r:embed="rId3"/>
          <a:stretch>
            <a:fillRect/>
          </a:stretch>
        </p:blipFill>
        <p:spPr>
          <a:xfrm>
            <a:off x="371309" y="2705435"/>
            <a:ext cx="3963221" cy="3089565"/>
          </a:xfrm>
          <a:prstGeom prst="rect">
            <a:avLst/>
          </a:prstGeom>
        </p:spPr>
      </p:pic>
      <p:pic>
        <p:nvPicPr>
          <p:cNvPr id="5" name="Picture 4"/>
          <p:cNvPicPr>
            <a:picLocks noChangeAspect="1"/>
          </p:cNvPicPr>
          <p:nvPr/>
        </p:nvPicPr>
        <p:blipFill>
          <a:blip r:embed="rId4"/>
          <a:stretch>
            <a:fillRect/>
          </a:stretch>
        </p:blipFill>
        <p:spPr>
          <a:xfrm>
            <a:off x="4648567" y="2707334"/>
            <a:ext cx="3978804" cy="3085766"/>
          </a:xfrm>
          <a:prstGeom prst="rect">
            <a:avLst/>
          </a:prstGeom>
        </p:spPr>
      </p:pic>
    </p:spTree>
    <p:extLst>
      <p:ext uri="{BB962C8B-B14F-4D97-AF65-F5344CB8AC3E}">
        <p14:creationId xmlns:p14="http://schemas.microsoft.com/office/powerpoint/2010/main" val="3781242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latin typeface="Arial" panose="020B0604020202020204" pitchFamily="34" charset="0"/>
                <a:cs typeface="Arial" panose="020B0604020202020204" pitchFamily="34" charset="0"/>
              </a:rPr>
              <a:t>Cài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Yii</a:t>
            </a:r>
            <a:r>
              <a:rPr lang="en-US" dirty="0">
                <a:latin typeface="Arial" panose="020B0604020202020204" pitchFamily="34" charset="0"/>
                <a:cs typeface="Arial" panose="020B0604020202020204" pitchFamily="34" charset="0"/>
              </a:rPr>
              <a:t> Framework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composer</a:t>
            </a:r>
          </a:p>
        </p:txBody>
      </p:sp>
      <p:sp>
        <p:nvSpPr>
          <p:cNvPr id="6" name="Content Placeholder 5"/>
          <p:cNvSpPr>
            <a:spLocks noGrp="1"/>
          </p:cNvSpPr>
          <p:nvPr>
            <p:ph idx="1"/>
          </p:nvPr>
        </p:nvSpPr>
        <p:spPr/>
        <p:txBody>
          <a:bodyPr/>
          <a:lstStyle/>
          <a:p>
            <a:r>
              <a:rPr lang="en-US" dirty="0" err="1">
                <a:latin typeface="Arial" panose="020B0604020202020204" pitchFamily="34" charset="0"/>
                <a:cs typeface="Arial" panose="020B0604020202020204" pitchFamily="34" charset="0"/>
              </a:rPr>
              <a:t>Cài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440496" y="2662734"/>
            <a:ext cx="4028104" cy="3128467"/>
          </a:xfrm>
          <a:prstGeom prst="rect">
            <a:avLst/>
          </a:prstGeom>
        </p:spPr>
      </p:pic>
      <p:pic>
        <p:nvPicPr>
          <p:cNvPr id="8" name="Picture 7"/>
          <p:cNvPicPr>
            <a:picLocks noChangeAspect="1"/>
          </p:cNvPicPr>
          <p:nvPr/>
        </p:nvPicPr>
        <p:blipFill>
          <a:blip r:embed="rId3"/>
          <a:stretch>
            <a:fillRect/>
          </a:stretch>
        </p:blipFill>
        <p:spPr>
          <a:xfrm>
            <a:off x="4667414" y="2662734"/>
            <a:ext cx="4028104" cy="3128467"/>
          </a:xfrm>
          <a:prstGeom prst="rect">
            <a:avLst/>
          </a:prstGeom>
        </p:spPr>
      </p:pic>
    </p:spTree>
    <p:extLst>
      <p:ext uri="{BB962C8B-B14F-4D97-AF65-F5344CB8AC3E}">
        <p14:creationId xmlns:p14="http://schemas.microsoft.com/office/powerpoint/2010/main" val="3319445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latin typeface="Arial" panose="020B0604020202020204" pitchFamily="34" charset="0"/>
                <a:cs typeface="Arial" panose="020B0604020202020204" pitchFamily="34" charset="0"/>
              </a:rPr>
              <a:t>Cài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Yii</a:t>
            </a:r>
            <a:r>
              <a:rPr lang="en-US" dirty="0">
                <a:latin typeface="Arial" panose="020B0604020202020204" pitchFamily="34" charset="0"/>
                <a:cs typeface="Arial" panose="020B0604020202020204" pitchFamily="34" charset="0"/>
              </a:rPr>
              <a:t> Framework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composer</a:t>
            </a:r>
          </a:p>
        </p:txBody>
      </p:sp>
      <p:sp>
        <p:nvSpPr>
          <p:cNvPr id="6" name="Content Placeholder 5"/>
          <p:cNvSpPr>
            <a:spLocks noGrp="1"/>
          </p:cNvSpPr>
          <p:nvPr>
            <p:ph idx="1"/>
          </p:nvPr>
        </p:nvSpPr>
        <p:spPr/>
        <p:txBody>
          <a:bodyPr/>
          <a:lstStyle/>
          <a:p>
            <a:r>
              <a:rPr lang="en-US" dirty="0" err="1">
                <a:latin typeface="Arial" panose="020B0604020202020204" pitchFamily="34" charset="0"/>
                <a:cs typeface="Arial" panose="020B0604020202020204" pitchFamily="34" charset="0"/>
              </a:rPr>
              <a:t>Tải</a:t>
            </a:r>
            <a:r>
              <a:rPr lang="en-US" dirty="0">
                <a:latin typeface="Arial" panose="020B0604020202020204" pitchFamily="34" charset="0"/>
                <a:cs typeface="Arial" panose="020B0604020202020204" pitchFamily="34" charset="0"/>
              </a:rPr>
              <a:t> file </a:t>
            </a:r>
            <a:r>
              <a:rPr lang="en-US" dirty="0" err="1">
                <a:latin typeface="Arial" panose="020B0604020202020204" pitchFamily="34" charset="0"/>
                <a:cs typeface="Arial" panose="020B0604020202020204" pitchFamily="34" charset="0"/>
              </a:rPr>
              <a:t>composer.phar</a:t>
            </a:r>
            <a:r>
              <a:rPr lang="en-US" dirty="0">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Bạn</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mở</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cửa</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sổ</a:t>
            </a:r>
            <a:r>
              <a:rPr lang="en-US" dirty="0">
                <a:effectLst/>
                <a:latin typeface="Arial" panose="020B0604020202020204" pitchFamily="34" charset="0"/>
                <a:cs typeface="Arial" panose="020B0604020202020204" pitchFamily="34" charset="0"/>
              </a:rPr>
              <a:t> </a:t>
            </a:r>
            <a:r>
              <a:rPr lang="en-US" b="1" dirty="0">
                <a:effectLst/>
                <a:latin typeface="Arial" panose="020B0604020202020204" pitchFamily="34" charset="0"/>
                <a:cs typeface="Arial" panose="020B0604020202020204" pitchFamily="34" charset="0"/>
              </a:rPr>
              <a:t>Command </a:t>
            </a:r>
            <a:r>
              <a:rPr lang="en-US" b="1" dirty="0" err="1">
                <a:effectLst/>
                <a:latin typeface="Arial" panose="020B0604020202020204" pitchFamily="34" charset="0"/>
                <a:cs typeface="Arial" panose="020B0604020202020204" pitchFamily="34" charset="0"/>
              </a:rPr>
              <a:t>Lịne</a:t>
            </a:r>
            <a:r>
              <a:rPr lang="en-US" b="1" dirty="0">
                <a:effectLst/>
                <a:latin typeface="Arial" panose="020B0604020202020204" pitchFamily="34" charset="0"/>
                <a:cs typeface="Arial" panose="020B0604020202020204" pitchFamily="34" charset="0"/>
              </a:rPr>
              <a:t> </a:t>
            </a:r>
            <a:r>
              <a:rPr lang="en-US" dirty="0">
                <a:effectLst/>
                <a:latin typeface="Arial" panose="020B0604020202020204" pitchFamily="34" charset="0"/>
                <a:cs typeface="Arial" panose="020B0604020202020204" pitchFamily="34" charset="0"/>
              </a:rPr>
              <a:t>(</a:t>
            </a:r>
            <a:r>
              <a:rPr lang="en-US" dirty="0" err="1">
                <a:effectLst/>
                <a:latin typeface="Arial" panose="020B0604020202020204" pitchFamily="34" charset="0"/>
                <a:cs typeface="Arial" panose="020B0604020202020204" pitchFamily="34" charset="0"/>
              </a:rPr>
              <a:t>Cửa</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sổ</a:t>
            </a:r>
            <a:r>
              <a:rPr lang="en-US" dirty="0">
                <a:effectLst/>
                <a:latin typeface="Arial" panose="020B0604020202020204" pitchFamily="34" charset="0"/>
                <a:cs typeface="Arial" panose="020B0604020202020204" pitchFamily="34" charset="0"/>
              </a:rPr>
              <a:t> + R) </a:t>
            </a:r>
            <a:r>
              <a:rPr lang="en-US" dirty="0" err="1">
                <a:effectLst/>
                <a:latin typeface="Arial" panose="020B0604020202020204" pitchFamily="34" charset="0"/>
                <a:cs typeface="Arial" panose="020B0604020202020204" pitchFamily="34" charset="0"/>
              </a:rPr>
              <a:t>và</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truy</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cập</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vào</a:t>
            </a:r>
            <a:r>
              <a:rPr lang="en-US" dirty="0">
                <a:effectLst/>
                <a:latin typeface="Arial" panose="020B0604020202020204" pitchFamily="34" charset="0"/>
                <a:cs typeface="Arial" panose="020B0604020202020204" pitchFamily="34" charset="0"/>
              </a:rPr>
              <a:t> Webserver. C:\xamp\htdocs</a:t>
            </a:r>
          </a:p>
          <a:p>
            <a:r>
              <a:rPr lang="en-US" dirty="0">
                <a:effectLst/>
                <a:latin typeface="Arial" panose="020B0604020202020204" pitchFamily="34" charset="0"/>
                <a:cs typeface="Arial" panose="020B0604020202020204" pitchFamily="34" charset="0"/>
              </a:rPr>
              <a:t>Sau </a:t>
            </a:r>
            <a:r>
              <a:rPr lang="en-US" dirty="0" err="1">
                <a:effectLst/>
                <a:latin typeface="Arial" panose="020B0604020202020204" pitchFamily="34" charset="0"/>
                <a:cs typeface="Arial" panose="020B0604020202020204" pitchFamily="34" charset="0"/>
              </a:rPr>
              <a:t>đó</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gõ</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dòng</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lệnh</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sau</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để</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tải</a:t>
            </a:r>
            <a:r>
              <a:rPr lang="en-US" dirty="0">
                <a:effectLst/>
                <a:latin typeface="Arial" panose="020B0604020202020204" pitchFamily="34" charset="0"/>
                <a:cs typeface="Arial" panose="020B0604020202020204" pitchFamily="34" charset="0"/>
              </a:rPr>
              <a:t> file </a:t>
            </a:r>
            <a:r>
              <a:rPr lang="en-US" dirty="0" err="1">
                <a:effectLst/>
                <a:latin typeface="Arial" panose="020B0604020202020204" pitchFamily="34" charset="0"/>
                <a:cs typeface="Arial" panose="020B0604020202020204" pitchFamily="34" charset="0"/>
              </a:rPr>
              <a:t>composer.phar</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về</a:t>
            </a:r>
            <a:r>
              <a:rPr lang="en-US" dirty="0">
                <a:effectLst/>
                <a:latin typeface="Arial" panose="020B0604020202020204" pitchFamily="34" charset="0"/>
                <a:cs typeface="Arial" panose="020B0604020202020204" pitchFamily="34" charset="0"/>
              </a:rPr>
              <a:t>: </a:t>
            </a:r>
          </a:p>
          <a:p>
            <a:pPr lvl="1"/>
            <a:r>
              <a:rPr lang="pt-BR" dirty="0">
                <a:effectLst/>
                <a:latin typeface="Arial" panose="020B0604020202020204" pitchFamily="34" charset="0"/>
                <a:cs typeface="Arial" panose="020B0604020202020204" pitchFamily="34" charset="0"/>
              </a:rPr>
              <a:t>php -r "readfile('https://getcomposer.org/installer');" | php</a:t>
            </a:r>
            <a:endParaRPr lang="en-US" dirty="0">
              <a:effectLst/>
              <a:latin typeface="Arial" panose="020B0604020202020204" pitchFamily="34" charset="0"/>
              <a:cs typeface="Arial" panose="020B0604020202020204" pitchFamily="34" charset="0"/>
            </a:endParaRPr>
          </a:p>
          <a:p>
            <a:r>
              <a:rPr lang="vi-VN" dirty="0">
                <a:effectLst/>
                <a:latin typeface="Arial" panose="020B0604020202020204" pitchFamily="34" charset="0"/>
                <a:cs typeface="Arial" panose="020B0604020202020204" pitchFamily="34" charset="0"/>
              </a:rPr>
              <a:t>Sau khi chạy xong bạn sẽ thấy ở trong thư mục htdocs có file composer.phar</a:t>
            </a:r>
            <a:endParaRPr lang="en-US" dirty="0">
              <a:effectLst/>
              <a:latin typeface="Arial" panose="020B0604020202020204" pitchFamily="34" charset="0"/>
              <a:cs typeface="Arial" panose="020B0604020202020204" pitchFamily="34" charset="0"/>
            </a:endParaRPr>
          </a:p>
          <a:p>
            <a:pPr lvl="1"/>
            <a:endParaRPr lang="pt-BR" dirty="0">
              <a:effectLst/>
            </a:endParaRPr>
          </a:p>
          <a:p>
            <a:pPr marL="450000" lvl="1" indent="0">
              <a:buNone/>
            </a:pPr>
            <a:endParaRPr lang="pt-BR" dirty="0">
              <a:effectLst/>
            </a:endParaRPr>
          </a:p>
          <a:p>
            <a:pPr marL="450000" lvl="1" indent="0">
              <a:buNone/>
            </a:pPr>
            <a:endParaRPr lang="pt-BR" dirty="0">
              <a:effectLst/>
            </a:endParaRPr>
          </a:p>
        </p:txBody>
      </p:sp>
      <p:pic>
        <p:nvPicPr>
          <p:cNvPr id="5" name="Picture 4"/>
          <p:cNvPicPr>
            <a:picLocks noChangeAspect="1"/>
          </p:cNvPicPr>
          <p:nvPr/>
        </p:nvPicPr>
        <p:blipFill>
          <a:blip r:embed="rId2"/>
          <a:stretch>
            <a:fillRect/>
          </a:stretch>
        </p:blipFill>
        <p:spPr>
          <a:xfrm>
            <a:off x="685346" y="4221018"/>
            <a:ext cx="7765322" cy="2050472"/>
          </a:xfrm>
          <a:prstGeom prst="rect">
            <a:avLst/>
          </a:prstGeom>
        </p:spPr>
      </p:pic>
    </p:spTree>
    <p:extLst>
      <p:ext uri="{BB962C8B-B14F-4D97-AF65-F5344CB8AC3E}">
        <p14:creationId xmlns:p14="http://schemas.microsoft.com/office/powerpoint/2010/main" val="3248050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Cài</a:t>
            </a:r>
            <a:r>
              <a:rPr lang="en-US" dirty="0"/>
              <a:t> </a:t>
            </a:r>
            <a:r>
              <a:rPr lang="en-US" dirty="0" err="1"/>
              <a:t>đặt</a:t>
            </a:r>
            <a:r>
              <a:rPr lang="en-US" dirty="0"/>
              <a:t> </a:t>
            </a:r>
            <a:r>
              <a:rPr lang="en-US" dirty="0" err="1"/>
              <a:t>Yii</a:t>
            </a:r>
            <a:r>
              <a:rPr lang="en-US" dirty="0"/>
              <a:t> Advanced</a:t>
            </a:r>
          </a:p>
        </p:txBody>
      </p:sp>
      <p:sp>
        <p:nvSpPr>
          <p:cNvPr id="3" name="Content Placeholder 2"/>
          <p:cNvSpPr>
            <a:spLocks noGrp="1"/>
          </p:cNvSpPr>
          <p:nvPr>
            <p:ph idx="1"/>
          </p:nvPr>
        </p:nvSpPr>
        <p:spPr/>
        <p:txBody>
          <a:bodyPr/>
          <a:lstStyle/>
          <a:p>
            <a:r>
              <a:rPr lang="en-US" dirty="0">
                <a:effectLst/>
                <a:latin typeface="Arial" panose="020B0604020202020204" pitchFamily="34" charset="0"/>
                <a:cs typeface="Arial" panose="020B0604020202020204" pitchFamily="34" charset="0"/>
              </a:rPr>
              <a:t>Sau </a:t>
            </a:r>
            <a:r>
              <a:rPr lang="en-US" dirty="0" err="1">
                <a:effectLst/>
                <a:latin typeface="Arial" panose="020B0604020202020204" pitchFamily="34" charset="0"/>
                <a:cs typeface="Arial" panose="020B0604020202020204" pitchFamily="34" charset="0"/>
              </a:rPr>
              <a:t>khi</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cài</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xong</a:t>
            </a:r>
            <a:r>
              <a:rPr lang="en-US" dirty="0">
                <a:effectLst/>
                <a:latin typeface="Arial" panose="020B0604020202020204" pitchFamily="34" charset="0"/>
                <a:cs typeface="Arial" panose="020B0604020202020204" pitchFamily="34" charset="0"/>
              </a:rPr>
              <a:t> composer, </a:t>
            </a:r>
            <a:r>
              <a:rPr lang="en-US" dirty="0" err="1">
                <a:effectLst/>
                <a:latin typeface="Arial" panose="020B0604020202020204" pitchFamily="34" charset="0"/>
                <a:cs typeface="Arial" panose="020B0604020202020204" pitchFamily="34" charset="0"/>
              </a:rPr>
              <a:t>cần</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chạy</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lệnh</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sau</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để</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cài</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đặt</a:t>
            </a:r>
            <a:r>
              <a:rPr lang="en-US" dirty="0">
                <a:effectLst/>
                <a:latin typeface="Arial" panose="020B0604020202020204" pitchFamily="34" charset="0"/>
                <a:cs typeface="Arial" panose="020B0604020202020204" pitchFamily="34" charset="0"/>
              </a:rPr>
              <a:t> composer plugin</a:t>
            </a:r>
          </a:p>
          <a:p>
            <a:pPr lvl="1"/>
            <a:r>
              <a:rPr lang="fr-FR" dirty="0" err="1">
                <a:effectLst/>
                <a:latin typeface="Arial" panose="020B0604020202020204" pitchFamily="34" charset="0"/>
                <a:cs typeface="Arial" panose="020B0604020202020204" pitchFamily="34" charset="0"/>
              </a:rPr>
              <a:t>php</a:t>
            </a:r>
            <a:r>
              <a:rPr lang="fr-FR" dirty="0">
                <a:effectLst/>
                <a:latin typeface="Arial" panose="020B0604020202020204" pitchFamily="34" charset="0"/>
                <a:cs typeface="Arial" panose="020B0604020202020204" pitchFamily="34" charset="0"/>
              </a:rPr>
              <a:t> </a:t>
            </a:r>
            <a:r>
              <a:rPr lang="fr-FR" dirty="0" err="1">
                <a:effectLst/>
                <a:latin typeface="Arial" panose="020B0604020202020204" pitchFamily="34" charset="0"/>
                <a:cs typeface="Arial" panose="020B0604020202020204" pitchFamily="34" charset="0"/>
              </a:rPr>
              <a:t>composer.phar</a:t>
            </a:r>
            <a:r>
              <a:rPr lang="fr-FR" dirty="0">
                <a:effectLst/>
                <a:latin typeface="Arial" panose="020B0604020202020204" pitchFamily="34" charset="0"/>
                <a:cs typeface="Arial" panose="020B0604020202020204" pitchFamily="34" charset="0"/>
              </a:rPr>
              <a:t> global </a:t>
            </a:r>
            <a:r>
              <a:rPr lang="fr-FR" dirty="0" err="1">
                <a:effectLst/>
                <a:latin typeface="Arial" panose="020B0604020202020204" pitchFamily="34" charset="0"/>
                <a:cs typeface="Arial" panose="020B0604020202020204" pitchFamily="34" charset="0"/>
              </a:rPr>
              <a:t>require</a:t>
            </a:r>
            <a:r>
              <a:rPr lang="fr-FR" dirty="0">
                <a:effectLst/>
                <a:latin typeface="Arial" panose="020B0604020202020204" pitchFamily="34" charset="0"/>
                <a:cs typeface="Arial" panose="020B0604020202020204" pitchFamily="34" charset="0"/>
              </a:rPr>
              <a:t> "</a:t>
            </a:r>
            <a:r>
              <a:rPr lang="fr-FR" dirty="0" err="1">
                <a:effectLst/>
                <a:latin typeface="Arial" panose="020B0604020202020204" pitchFamily="34" charset="0"/>
                <a:cs typeface="Arial" panose="020B0604020202020204" pitchFamily="34" charset="0"/>
              </a:rPr>
              <a:t>fxp</a:t>
            </a:r>
            <a:r>
              <a:rPr lang="fr-FR" dirty="0">
                <a:effectLst/>
                <a:latin typeface="Arial" panose="020B0604020202020204" pitchFamily="34" charset="0"/>
                <a:cs typeface="Arial" panose="020B0604020202020204" pitchFamily="34" charset="0"/>
              </a:rPr>
              <a:t>/composer-</a:t>
            </a:r>
            <a:r>
              <a:rPr lang="fr-FR" dirty="0" err="1">
                <a:effectLst/>
                <a:latin typeface="Arial" panose="020B0604020202020204" pitchFamily="34" charset="0"/>
                <a:cs typeface="Arial" panose="020B0604020202020204" pitchFamily="34" charset="0"/>
              </a:rPr>
              <a:t>asset</a:t>
            </a:r>
            <a:r>
              <a:rPr lang="fr-FR" dirty="0">
                <a:effectLst/>
                <a:latin typeface="Arial" panose="020B0604020202020204" pitchFamily="34" charset="0"/>
                <a:cs typeface="Arial" panose="020B0604020202020204" pitchFamily="34" charset="0"/>
              </a:rPr>
              <a:t>-plugin:~1.1.1"</a:t>
            </a:r>
            <a:endParaRPr lang="en-US" dirty="0">
              <a:effectLst/>
              <a:latin typeface="Arial" panose="020B0604020202020204" pitchFamily="34" charset="0"/>
              <a:cs typeface="Arial" panose="020B0604020202020204" pitchFamily="34" charset="0"/>
            </a:endParaRPr>
          </a:p>
          <a:p>
            <a:endParaRPr lang="en-US" b="1" dirty="0">
              <a:effectLst/>
            </a:endParaRPr>
          </a:p>
          <a:p>
            <a:endParaRPr lang="en-US" dirty="0"/>
          </a:p>
        </p:txBody>
      </p:sp>
      <p:pic>
        <p:nvPicPr>
          <p:cNvPr id="6" name="Picture 5"/>
          <p:cNvPicPr>
            <a:picLocks noChangeAspect="1"/>
          </p:cNvPicPr>
          <p:nvPr/>
        </p:nvPicPr>
        <p:blipFill>
          <a:blip r:embed="rId2"/>
          <a:stretch>
            <a:fillRect/>
          </a:stretch>
        </p:blipFill>
        <p:spPr>
          <a:xfrm>
            <a:off x="1471516" y="3197896"/>
            <a:ext cx="6192981" cy="3440545"/>
          </a:xfrm>
          <a:prstGeom prst="rect">
            <a:avLst/>
          </a:prstGeom>
        </p:spPr>
      </p:pic>
    </p:spTree>
    <p:extLst>
      <p:ext uri="{BB962C8B-B14F-4D97-AF65-F5344CB8AC3E}">
        <p14:creationId xmlns:p14="http://schemas.microsoft.com/office/powerpoint/2010/main" val="2150524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Cài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Yii</a:t>
            </a:r>
            <a:r>
              <a:rPr lang="en-US" dirty="0">
                <a:latin typeface="Arial" panose="020B0604020202020204" pitchFamily="34" charset="0"/>
                <a:cs typeface="Arial" panose="020B0604020202020204" pitchFamily="34" charset="0"/>
              </a:rPr>
              <a:t> Advanced</a:t>
            </a:r>
          </a:p>
        </p:txBody>
      </p:sp>
      <p:sp>
        <p:nvSpPr>
          <p:cNvPr id="3" name="Content Placeholder 2"/>
          <p:cNvSpPr>
            <a:spLocks noGrp="1"/>
          </p:cNvSpPr>
          <p:nvPr>
            <p:ph idx="1"/>
          </p:nvPr>
        </p:nvSpPr>
        <p:spPr/>
        <p:txBody>
          <a:bodyPr/>
          <a:lstStyle/>
          <a:p>
            <a:r>
              <a:rPr lang="en-US" dirty="0" err="1">
                <a:effectLst/>
                <a:latin typeface="Arial" panose="020B0604020202020204" pitchFamily="34" charset="0"/>
                <a:cs typeface="Arial" panose="020B0604020202020204" pitchFamily="34" charset="0"/>
              </a:rPr>
              <a:t>Bạn</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gõ</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vào</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dòng</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lệnh</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sau</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để</a:t>
            </a:r>
            <a:r>
              <a:rPr lang="en-US" dirty="0">
                <a:effectLst/>
                <a:latin typeface="Arial" panose="020B0604020202020204" pitchFamily="34" charset="0"/>
                <a:cs typeface="Arial" panose="020B0604020202020204" pitchFamily="34" charset="0"/>
              </a:rPr>
              <a:t> download Yii2 </a:t>
            </a:r>
            <a:r>
              <a:rPr lang="en-US" dirty="0" err="1">
                <a:effectLst/>
                <a:latin typeface="Arial" panose="020B0604020202020204" pitchFamily="34" charset="0"/>
                <a:cs typeface="Arial" panose="020B0604020202020204" pitchFamily="34" charset="0"/>
              </a:rPr>
              <a:t>về</a:t>
            </a:r>
            <a:endParaRPr lang="en-US" dirty="0">
              <a:effectLst/>
              <a:latin typeface="Arial" panose="020B0604020202020204" pitchFamily="34" charset="0"/>
              <a:cs typeface="Arial" panose="020B0604020202020204" pitchFamily="34" charset="0"/>
            </a:endParaRPr>
          </a:p>
          <a:p>
            <a:pPr lvl="1"/>
            <a:r>
              <a:rPr lang="en-US" b="1" dirty="0">
                <a:effectLst/>
                <a:latin typeface="Arial" panose="020B0604020202020204" pitchFamily="34" charset="0"/>
                <a:cs typeface="Arial" panose="020B0604020202020204" pitchFamily="34" charset="0"/>
              </a:rPr>
              <a:t>composer create-project --prefer-</a:t>
            </a:r>
            <a:r>
              <a:rPr lang="en-US" b="1" dirty="0" err="1">
                <a:effectLst/>
                <a:latin typeface="Arial" panose="020B0604020202020204" pitchFamily="34" charset="0"/>
                <a:cs typeface="Arial" panose="020B0604020202020204" pitchFamily="34" charset="0"/>
              </a:rPr>
              <a:t>dist</a:t>
            </a:r>
            <a:r>
              <a:rPr lang="en-US" b="1" dirty="0">
                <a:effectLst/>
                <a:latin typeface="Arial" panose="020B0604020202020204" pitchFamily="34" charset="0"/>
                <a:cs typeface="Arial" panose="020B0604020202020204" pitchFamily="34" charset="0"/>
              </a:rPr>
              <a:t> --stability=dev </a:t>
            </a:r>
            <a:r>
              <a:rPr lang="en-US" b="1" dirty="0" err="1">
                <a:effectLst/>
                <a:latin typeface="Arial" panose="020B0604020202020204" pitchFamily="34" charset="0"/>
                <a:cs typeface="Arial" panose="020B0604020202020204" pitchFamily="34" charset="0"/>
              </a:rPr>
              <a:t>yiisoft</a:t>
            </a:r>
            <a:r>
              <a:rPr lang="en-US" b="1" dirty="0">
                <a:effectLst/>
                <a:latin typeface="Arial" panose="020B0604020202020204" pitchFamily="34" charset="0"/>
                <a:cs typeface="Arial" panose="020B0604020202020204" pitchFamily="34" charset="0"/>
              </a:rPr>
              <a:t>/yii2-app-advanced yii2adv</a:t>
            </a:r>
            <a:endParaRPr lang="en-US" dirty="0">
              <a:effectLst/>
              <a:latin typeface="Arial" panose="020B0604020202020204" pitchFamily="34" charset="0"/>
              <a:cs typeface="Arial" panose="020B0604020202020204" pitchFamily="34" charset="0"/>
            </a:endParaRPr>
          </a:p>
          <a:p>
            <a:r>
              <a:rPr lang="en-US" b="1" dirty="0">
                <a:effectLst/>
                <a:latin typeface="Arial" panose="020B0604020202020204" pitchFamily="34" charset="0"/>
                <a:cs typeface="Arial" panose="020B0604020202020204" pitchFamily="34" charset="0"/>
              </a:rPr>
              <a:t>Note</a:t>
            </a:r>
            <a:r>
              <a:rPr lang="en-US" dirty="0">
                <a:effectLst/>
                <a:latin typeface="Arial" panose="020B0604020202020204" pitchFamily="34" charset="0"/>
                <a:cs typeface="Arial" panose="020B0604020202020204" pitchFamily="34" charset="0"/>
              </a:rPr>
              <a:t> : </a:t>
            </a:r>
            <a:r>
              <a:rPr lang="en-US" dirty="0" err="1">
                <a:effectLst/>
                <a:latin typeface="Arial" panose="020B0604020202020204" pitchFamily="34" charset="0"/>
                <a:cs typeface="Arial" panose="020B0604020202020204" pitchFamily="34" charset="0"/>
              </a:rPr>
              <a:t>Trong</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quá</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trình</a:t>
            </a:r>
            <a:r>
              <a:rPr lang="en-US" dirty="0">
                <a:effectLst/>
                <a:latin typeface="Arial" panose="020B0604020202020204" pitchFamily="34" charset="0"/>
                <a:cs typeface="Arial" panose="020B0604020202020204" pitchFamily="34" charset="0"/>
              </a:rPr>
              <a:t> download, composer </a:t>
            </a:r>
            <a:r>
              <a:rPr lang="en-US" dirty="0" err="1">
                <a:effectLst/>
                <a:latin typeface="Arial" panose="020B0604020202020204" pitchFamily="34" charset="0"/>
                <a:cs typeface="Arial" panose="020B0604020202020204" pitchFamily="34" charset="0"/>
              </a:rPr>
              <a:t>sẽ</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yêu</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cầu</a:t>
            </a:r>
            <a:r>
              <a:rPr lang="en-US" dirty="0">
                <a:effectLst/>
                <a:latin typeface="Arial" panose="020B0604020202020204" pitchFamily="34" charset="0"/>
                <a:cs typeface="Arial" panose="020B0604020202020204" pitchFamily="34" charset="0"/>
              </a:rPr>
              <a:t> token </a:t>
            </a:r>
            <a:r>
              <a:rPr lang="en-US" dirty="0" err="1">
                <a:effectLst/>
                <a:latin typeface="Arial" panose="020B0604020202020204" pitchFamily="34" charset="0"/>
                <a:cs typeface="Arial" panose="020B0604020202020204" pitchFamily="34" charset="0"/>
              </a:rPr>
              <a:t>từ</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github</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bạn</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nhập</a:t>
            </a:r>
            <a:r>
              <a:rPr lang="en-US" dirty="0">
                <a:effectLst/>
                <a:latin typeface="Arial" panose="020B0604020202020204" pitchFamily="34" charset="0"/>
                <a:cs typeface="Arial" panose="020B0604020202020204" pitchFamily="34" charset="0"/>
              </a:rPr>
              <a:t> token </a:t>
            </a:r>
            <a:r>
              <a:rPr lang="en-US" dirty="0" err="1">
                <a:effectLst/>
                <a:latin typeface="Arial" panose="020B0604020202020204" pitchFamily="34" charset="0"/>
                <a:cs typeface="Arial" panose="020B0604020202020204" pitchFamily="34" charset="0"/>
              </a:rPr>
              <a:t>vào</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nhé</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Nếu</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bạn</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không</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biết</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lấy</a:t>
            </a:r>
            <a:r>
              <a:rPr lang="en-US" dirty="0">
                <a:effectLst/>
                <a:latin typeface="Arial" panose="020B0604020202020204" pitchFamily="34" charset="0"/>
                <a:cs typeface="Arial" panose="020B0604020202020204" pitchFamily="34" charset="0"/>
              </a:rPr>
              <a:t> token </a:t>
            </a:r>
            <a:r>
              <a:rPr lang="en-US" dirty="0" err="1">
                <a:effectLst/>
                <a:latin typeface="Arial" panose="020B0604020202020204" pitchFamily="34" charset="0"/>
                <a:cs typeface="Arial" panose="020B0604020202020204" pitchFamily="34" charset="0"/>
              </a:rPr>
              <a:t>github</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thì</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có</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thể</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xem</a:t>
            </a:r>
            <a:r>
              <a:rPr lang="en-US" dirty="0">
                <a:effectLst/>
                <a:latin typeface="Arial" panose="020B0604020202020204" pitchFamily="34" charset="0"/>
                <a:cs typeface="Arial" panose="020B0604020202020204" pitchFamily="34" charset="0"/>
              </a:rPr>
              <a:t> </a:t>
            </a:r>
            <a:r>
              <a:rPr lang="en-US" u="sng" dirty="0">
                <a:effectLst/>
                <a:latin typeface="Arial" panose="020B0604020202020204" pitchFamily="34" charset="0"/>
                <a:cs typeface="Arial" panose="020B0604020202020204" pitchFamily="34" charset="0"/>
                <a:hlinkClick r:id="rId2"/>
              </a:rPr>
              <a:t>ở </a:t>
            </a:r>
            <a:r>
              <a:rPr lang="en-US" u="sng" dirty="0" err="1">
                <a:effectLst/>
                <a:latin typeface="Arial" panose="020B0604020202020204" pitchFamily="34" charset="0"/>
                <a:cs typeface="Arial" panose="020B0604020202020204" pitchFamily="34" charset="0"/>
                <a:hlinkClick r:id="rId2"/>
              </a:rPr>
              <a:t>đây</a:t>
            </a:r>
            <a:endParaRPr lang="en-US" u="sng" dirty="0">
              <a:effectLst/>
              <a:latin typeface="Arial" panose="020B0604020202020204" pitchFamily="34" charset="0"/>
              <a:cs typeface="Arial" panose="020B0604020202020204" pitchFamily="34" charset="0"/>
            </a:endParaRPr>
          </a:p>
          <a:p>
            <a:endParaRPr lang="en-US" dirty="0">
              <a:effectLst/>
            </a:endParaRPr>
          </a:p>
          <a:p>
            <a:pPr lvl="1"/>
            <a:endParaRPr lang="en-US" b="1" dirty="0">
              <a:effectLst/>
            </a:endParaRPr>
          </a:p>
          <a:p>
            <a:pPr lvl="1"/>
            <a:endParaRPr lang="en-US" dirty="0"/>
          </a:p>
        </p:txBody>
      </p:sp>
      <p:pic>
        <p:nvPicPr>
          <p:cNvPr id="5" name="Picture 4"/>
          <p:cNvPicPr>
            <a:picLocks noChangeAspect="1"/>
          </p:cNvPicPr>
          <p:nvPr/>
        </p:nvPicPr>
        <p:blipFill>
          <a:blip r:embed="rId3"/>
          <a:stretch>
            <a:fillRect/>
          </a:stretch>
        </p:blipFill>
        <p:spPr>
          <a:xfrm>
            <a:off x="970141" y="4037983"/>
            <a:ext cx="7195732" cy="1905618"/>
          </a:xfrm>
          <a:prstGeom prst="rect">
            <a:avLst/>
          </a:prstGeom>
        </p:spPr>
      </p:pic>
    </p:spTree>
    <p:extLst>
      <p:ext uri="{BB962C8B-B14F-4D97-AF65-F5344CB8AC3E}">
        <p14:creationId xmlns:p14="http://schemas.microsoft.com/office/powerpoint/2010/main" val="170142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latin typeface="Arial" panose="020B0604020202020204" pitchFamily="34" charset="0"/>
                <a:cs typeface="Arial" panose="020B0604020202020204" pitchFamily="34" charset="0"/>
              </a:rPr>
              <a:t>Cài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Yii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Frameworkd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a:t>
            </a:r>
            <a:r>
              <a:rPr lang="en-US" dirty="0">
                <a:latin typeface="Arial" panose="020B0604020202020204" pitchFamily="34" charset="0"/>
                <a:cs typeface="Arial" panose="020B0604020202020204" pitchFamily="34" charset="0"/>
              </a:rPr>
              <a:t> Zip</a:t>
            </a:r>
          </a:p>
        </p:txBody>
      </p:sp>
      <p:sp>
        <p:nvSpPr>
          <p:cNvPr id="3" name="Content Placeholder 2"/>
          <p:cNvSpPr>
            <a:spLocks noGrp="1"/>
          </p:cNvSpPr>
          <p:nvPr>
            <p:ph idx="1"/>
          </p:nvPr>
        </p:nvSpPr>
        <p:spPr/>
        <p:txBody>
          <a:bodyPr/>
          <a:lstStyle/>
          <a:p>
            <a:r>
              <a:rPr lang="vi-VN" dirty="0">
                <a:effectLst/>
              </a:rPr>
              <a:t>Nếu bạn muốn cài bằng bản Zip, thì bạn down </a:t>
            </a:r>
            <a:r>
              <a:rPr lang="vi-VN" dirty="0">
                <a:effectLst/>
                <a:hlinkClick r:id="rId2"/>
              </a:rPr>
              <a:t>ở đây</a:t>
            </a:r>
            <a:r>
              <a:rPr lang="vi-VN" dirty="0">
                <a:effectLst/>
              </a:rPr>
              <a:t>. Sau đó giải nén vào thư mục project của mình</a:t>
            </a:r>
            <a:endParaRPr lang="en-US" dirty="0">
              <a:effectLst/>
            </a:endParaRPr>
          </a:p>
          <a:p>
            <a:r>
              <a:rPr lang="vi-VN" dirty="0">
                <a:effectLst/>
              </a:rPr>
              <a:t>Khi bạn cài bằng bản Zip hoặc bằng Composer thì bạn chưa chạy được Yii2 luôn đâu nhé. Bạn cần mở Command Line và gõ vào lệnh sau</a:t>
            </a:r>
            <a:r>
              <a:rPr lang="en-US" dirty="0">
                <a:effectLst/>
              </a:rPr>
              <a:t>: </a:t>
            </a:r>
            <a:r>
              <a:rPr lang="en-US" dirty="0" err="1">
                <a:effectLst/>
              </a:rPr>
              <a:t>Init</a:t>
            </a:r>
            <a:endParaRPr lang="en-US" dirty="0">
              <a:effectLst/>
            </a:endParaRPr>
          </a:p>
          <a:p>
            <a:endParaRPr lang="en-US" dirty="0"/>
          </a:p>
        </p:txBody>
      </p:sp>
      <p:pic>
        <p:nvPicPr>
          <p:cNvPr id="4" name="Picture 3"/>
          <p:cNvPicPr>
            <a:picLocks noChangeAspect="1"/>
          </p:cNvPicPr>
          <p:nvPr/>
        </p:nvPicPr>
        <p:blipFill>
          <a:blip r:embed="rId3"/>
          <a:stretch>
            <a:fillRect/>
          </a:stretch>
        </p:blipFill>
        <p:spPr>
          <a:xfrm>
            <a:off x="1640625" y="3878695"/>
            <a:ext cx="6276975" cy="2457450"/>
          </a:xfrm>
          <a:prstGeom prst="rect">
            <a:avLst/>
          </a:prstGeom>
        </p:spPr>
      </p:pic>
    </p:spTree>
    <p:extLst>
      <p:ext uri="{BB962C8B-B14F-4D97-AF65-F5344CB8AC3E}">
        <p14:creationId xmlns:p14="http://schemas.microsoft.com/office/powerpoint/2010/main" val="3777570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Khởi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tạo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Yii</a:t>
            </a:r>
            <a:r>
              <a:rPr lang="en-US" dirty="0" smtClean="0">
                <a:latin typeface="Arial" panose="020B0604020202020204" pitchFamily="34" charset="0"/>
                <a:cs typeface="Arial" panose="020B0604020202020204" pitchFamily="34" charset="0"/>
              </a:rPr>
              <a:t> project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85346" y="1732450"/>
            <a:ext cx="5087381" cy="4058751"/>
          </a:xfrm>
        </p:spPr>
        <p:txBody>
          <a:bodyPr>
            <a:normAutofit lnSpcReduction="10000"/>
          </a:bodyPr>
          <a:lstStyle/>
          <a:p>
            <a:r>
              <a:rPr lang="en-US" dirty="0" err="1">
                <a:effectLst/>
                <a:latin typeface="Arial" panose="020B0604020202020204" pitchFamily="34" charset="0"/>
                <a:cs typeface="Arial" panose="020B0604020202020204" pitchFamily="34" charset="0"/>
              </a:rPr>
              <a:t>Việc</a:t>
            </a:r>
            <a:r>
              <a:rPr lang="en-US" dirty="0">
                <a:effectLst/>
                <a:latin typeface="Arial" panose="020B0604020202020204" pitchFamily="34" charset="0"/>
                <a:cs typeface="Arial" panose="020B0604020202020204" pitchFamily="34" charset="0"/>
              </a:rPr>
              <a:t> ta </a:t>
            </a:r>
            <a:r>
              <a:rPr lang="en-US" dirty="0" err="1">
                <a:effectLst/>
                <a:latin typeface="Arial" panose="020B0604020202020204" pitchFamily="34" charset="0"/>
                <a:cs typeface="Arial" panose="020B0604020202020204" pitchFamily="34" charset="0"/>
              </a:rPr>
              <a:t>gõ</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lệnh</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init</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là</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để</a:t>
            </a:r>
            <a:r>
              <a:rPr lang="en-US" dirty="0">
                <a:effectLst/>
                <a:latin typeface="Arial" panose="020B0604020202020204" pitchFamily="34" charset="0"/>
                <a:cs typeface="Arial" panose="020B0604020202020204" pitchFamily="34" charset="0"/>
              </a:rPr>
              <a:t> generate </a:t>
            </a:r>
            <a:r>
              <a:rPr lang="en-US" dirty="0" err="1">
                <a:effectLst/>
                <a:latin typeface="Arial" panose="020B0604020202020204" pitchFamily="34" charset="0"/>
                <a:cs typeface="Arial" panose="020B0604020202020204" pitchFamily="34" charset="0"/>
              </a:rPr>
              <a:t>ra</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một</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số</a:t>
            </a:r>
            <a:r>
              <a:rPr lang="en-US" dirty="0">
                <a:effectLst/>
                <a:latin typeface="Arial" panose="020B0604020202020204" pitchFamily="34" charset="0"/>
                <a:cs typeface="Arial" panose="020B0604020202020204" pitchFamily="34" charset="0"/>
              </a:rPr>
              <a:t> file common/</a:t>
            </a:r>
          </a:p>
          <a:p>
            <a:pPr marL="36900" indent="0">
              <a:buNone/>
            </a:pPr>
            <a:r>
              <a:rPr lang="en-US" dirty="0">
                <a:effectLst/>
                <a:latin typeface="Arial" panose="020B0604020202020204" pitchFamily="34" charset="0"/>
                <a:cs typeface="Arial" panose="020B0604020202020204" pitchFamily="34" charset="0"/>
              </a:rPr>
              <a:t>config/</a:t>
            </a:r>
            <a:r>
              <a:rPr lang="en-US" dirty="0" err="1">
                <a:effectLst/>
                <a:latin typeface="Arial" panose="020B0604020202020204" pitchFamily="34" charset="0"/>
                <a:cs typeface="Arial" panose="020B0604020202020204" pitchFamily="34" charset="0"/>
              </a:rPr>
              <a:t>main.php</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và</a:t>
            </a:r>
            <a:r>
              <a:rPr lang="en-US" dirty="0">
                <a:effectLst/>
                <a:latin typeface="Arial" panose="020B0604020202020204" pitchFamily="34" charset="0"/>
                <a:cs typeface="Arial" panose="020B0604020202020204" pitchFamily="34" charset="0"/>
              </a:rPr>
              <a:t> web/</a:t>
            </a:r>
            <a:r>
              <a:rPr lang="en-US" dirty="0" err="1">
                <a:effectLst/>
                <a:latin typeface="Arial" panose="020B0604020202020204" pitchFamily="34" charset="0"/>
                <a:cs typeface="Arial" panose="020B0604020202020204" pitchFamily="34" charset="0"/>
              </a:rPr>
              <a:t>index.php</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mặc</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định</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khi</a:t>
            </a:r>
            <a:r>
              <a:rPr lang="en-US" dirty="0">
                <a:effectLst/>
                <a:latin typeface="Arial" panose="020B0604020202020204" pitchFamily="34" charset="0"/>
                <a:cs typeface="Arial" panose="020B0604020202020204" pitchFamily="34" charset="0"/>
              </a:rPr>
              <a:t> down yii2 </a:t>
            </a:r>
          </a:p>
          <a:p>
            <a:pPr marL="36900" indent="0">
              <a:buNone/>
            </a:pPr>
            <a:r>
              <a:rPr lang="en-US" dirty="0" err="1">
                <a:effectLst/>
                <a:latin typeface="Arial" panose="020B0604020202020204" pitchFamily="34" charset="0"/>
                <a:cs typeface="Arial" panose="020B0604020202020204" pitchFamily="34" charset="0"/>
              </a:rPr>
              <a:t>về</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thì</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không</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có</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sẵn</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các</a:t>
            </a:r>
            <a:r>
              <a:rPr lang="en-US" dirty="0">
                <a:effectLst/>
                <a:latin typeface="Arial" panose="020B0604020202020204" pitchFamily="34" charset="0"/>
                <a:cs typeface="Arial" panose="020B0604020202020204" pitchFamily="34" charset="0"/>
              </a:rPr>
              <a:t> file </a:t>
            </a:r>
            <a:r>
              <a:rPr lang="en-US" dirty="0" err="1">
                <a:effectLst/>
                <a:latin typeface="Arial" panose="020B0604020202020204" pitchFamily="34" charset="0"/>
                <a:cs typeface="Arial" panose="020B0604020202020204" pitchFamily="34" charset="0"/>
              </a:rPr>
              <a:t>này</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nên</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chúng</a:t>
            </a:r>
            <a:r>
              <a:rPr lang="en-US" dirty="0">
                <a:effectLst/>
                <a:latin typeface="Arial" panose="020B0604020202020204" pitchFamily="34" charset="0"/>
                <a:cs typeface="Arial" panose="020B0604020202020204" pitchFamily="34" charset="0"/>
              </a:rPr>
              <a:t> ta </a:t>
            </a:r>
            <a:r>
              <a:rPr lang="en-US" dirty="0" err="1">
                <a:effectLst/>
                <a:latin typeface="Arial" panose="020B0604020202020204" pitchFamily="34" charset="0"/>
                <a:cs typeface="Arial" panose="020B0604020202020204" pitchFamily="34" charset="0"/>
              </a:rPr>
              <a:t>phải</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chạy</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lệnh</a:t>
            </a:r>
            <a:r>
              <a:rPr lang="en-US" dirty="0">
                <a:effectLst/>
                <a:latin typeface="Arial" panose="020B0604020202020204" pitchFamily="34" charset="0"/>
                <a:cs typeface="Arial" panose="020B0604020202020204" pitchFamily="34" charset="0"/>
              </a:rPr>
              <a:t> </a:t>
            </a:r>
          </a:p>
          <a:p>
            <a:pPr marL="36900" indent="0">
              <a:buNone/>
            </a:pPr>
            <a:r>
              <a:rPr lang="en-US" dirty="0" err="1">
                <a:effectLst/>
                <a:latin typeface="Arial" panose="020B0604020202020204" pitchFamily="34" charset="0"/>
                <a:cs typeface="Arial" panose="020B0604020202020204" pitchFamily="34" charset="0"/>
              </a:rPr>
              <a:t>init</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để</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tạo</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ra</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các</a:t>
            </a:r>
            <a:r>
              <a:rPr lang="en-US" dirty="0">
                <a:effectLst/>
                <a:latin typeface="Arial" panose="020B0604020202020204" pitchFamily="34" charset="0"/>
                <a:cs typeface="Arial" panose="020B0604020202020204" pitchFamily="34" charset="0"/>
              </a:rPr>
              <a:t> file </a:t>
            </a:r>
            <a:r>
              <a:rPr lang="en-US" dirty="0" err="1">
                <a:effectLst/>
                <a:latin typeface="Arial" panose="020B0604020202020204" pitchFamily="34" charset="0"/>
                <a:cs typeface="Arial" panose="020B0604020202020204" pitchFamily="34" charset="0"/>
              </a:rPr>
              <a:t>này</a:t>
            </a:r>
            <a:r>
              <a:rPr lang="en-US" dirty="0">
                <a:effectLst/>
                <a:latin typeface="Arial" panose="020B0604020202020204" pitchFamily="34" charset="0"/>
                <a:cs typeface="Arial" panose="020B0604020202020204" pitchFamily="34" charset="0"/>
              </a:rPr>
              <a:t>.</a:t>
            </a:r>
          </a:p>
          <a:p>
            <a:r>
              <a:rPr lang="vi-VN" dirty="0">
                <a:effectLst/>
                <a:latin typeface="Arial" panose="020B0604020202020204" pitchFamily="34" charset="0"/>
                <a:cs typeface="Arial" panose="020B0604020202020204" pitchFamily="34" charset="0"/>
              </a:rPr>
              <a:t>Chờ đến khi chạy xong, ta sẽ thấy thư mục yii2adv </a:t>
            </a:r>
            <a:endParaRPr lang="en-US" dirty="0">
              <a:effectLst/>
              <a:latin typeface="Arial" panose="020B0604020202020204" pitchFamily="34" charset="0"/>
              <a:cs typeface="Arial" panose="020B0604020202020204" pitchFamily="34" charset="0"/>
            </a:endParaRPr>
          </a:p>
          <a:p>
            <a:pPr marL="36900" indent="0">
              <a:buNone/>
            </a:pPr>
            <a:r>
              <a:rPr lang="vi-VN" dirty="0">
                <a:effectLst/>
                <a:latin typeface="Arial" panose="020B0604020202020204" pitchFamily="34" charset="0"/>
                <a:cs typeface="Arial" panose="020B0604020202020204" pitchFamily="34" charset="0"/>
              </a:rPr>
              <a:t>trong thư mục xampp/htdocs chứa source của Yii2 Advanced như sau</a:t>
            </a:r>
            <a:endParaRPr lang="en-US" dirty="0">
              <a:latin typeface="Arial" panose="020B0604020202020204" pitchFamily="34" charset="0"/>
              <a:cs typeface="Arial" panose="020B0604020202020204" pitchFamily="34" charset="0"/>
            </a:endParaRPr>
          </a:p>
        </p:txBody>
      </p:sp>
      <p:pic>
        <p:nvPicPr>
          <p:cNvPr id="4" name="Content Placeholder 3"/>
          <p:cNvPicPr>
            <a:picLocks noChangeAspect="1"/>
          </p:cNvPicPr>
          <p:nvPr/>
        </p:nvPicPr>
        <p:blipFill>
          <a:blip r:embed="rId2"/>
          <a:stretch>
            <a:fillRect/>
          </a:stretch>
        </p:blipFill>
        <p:spPr>
          <a:xfrm>
            <a:off x="6052603" y="1732450"/>
            <a:ext cx="2876175" cy="3528292"/>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2224920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Cấu</a:t>
            </a:r>
            <a:r>
              <a:rPr lang="en-US" dirty="0" smtClean="0"/>
              <a:t> </a:t>
            </a:r>
            <a:r>
              <a:rPr lang="en-US" dirty="0" err="1" smtClean="0"/>
              <a:t>hình</a:t>
            </a:r>
            <a:r>
              <a:rPr lang="en-US" dirty="0" smtClean="0"/>
              <a:t> frontend </a:t>
            </a:r>
            <a:r>
              <a:rPr lang="en-US" dirty="0" err="1" smtClean="0"/>
              <a:t>và</a:t>
            </a:r>
            <a:r>
              <a:rPr lang="en-US" dirty="0" smtClean="0"/>
              <a:t> backend</a:t>
            </a:r>
            <a:endParaRPr lang="en-US" dirty="0"/>
          </a:p>
        </p:txBody>
      </p:sp>
      <p:sp>
        <p:nvSpPr>
          <p:cNvPr id="6" name="Content Placeholder 5"/>
          <p:cNvSpPr>
            <a:spLocks noGrp="1"/>
          </p:cNvSpPr>
          <p:nvPr>
            <p:ph idx="1"/>
          </p:nvPr>
        </p:nvSpPr>
        <p:spPr/>
        <p:txBody>
          <a:bodyPr/>
          <a:lstStyle/>
          <a:p>
            <a:r>
              <a:rPr lang="en-US" dirty="0" err="1">
                <a:effectLst/>
              </a:rPr>
              <a:t>V</a:t>
            </a:r>
            <a:r>
              <a:rPr lang="en-US" dirty="0" err="1">
                <a:effectLst/>
                <a:latin typeface="Arial" panose="020B0604020202020204" pitchFamily="34" charset="0"/>
                <a:cs typeface="Arial" panose="020B0604020202020204" pitchFamily="34" charset="0"/>
              </a:rPr>
              <a:t>ới</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cấu</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trúc</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của</a:t>
            </a:r>
            <a:r>
              <a:rPr lang="en-US" dirty="0">
                <a:effectLst/>
                <a:latin typeface="Arial" panose="020B0604020202020204" pitchFamily="34" charset="0"/>
                <a:cs typeface="Arial" panose="020B0604020202020204" pitchFamily="34" charset="0"/>
              </a:rPr>
              <a:t> Yii2 </a:t>
            </a:r>
            <a:r>
              <a:rPr lang="en-US" dirty="0" err="1">
                <a:effectLst/>
                <a:latin typeface="Arial" panose="020B0604020202020204" pitchFamily="34" charset="0"/>
                <a:cs typeface="Arial" panose="020B0604020202020204" pitchFamily="34" charset="0"/>
              </a:rPr>
              <a:t>Adv</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thì</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đã</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phân</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cấp</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thành</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hai</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phần</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là</a:t>
            </a:r>
            <a:r>
              <a:rPr lang="en-US" dirty="0">
                <a:effectLst/>
                <a:latin typeface="Arial" panose="020B0604020202020204" pitchFamily="34" charset="0"/>
                <a:cs typeface="Arial" panose="020B0604020202020204" pitchFamily="34" charset="0"/>
              </a:rPr>
              <a:t> </a:t>
            </a:r>
            <a:r>
              <a:rPr lang="en-US" b="1" dirty="0">
                <a:effectLst/>
                <a:latin typeface="Arial" panose="020B0604020202020204" pitchFamily="34" charset="0"/>
                <a:cs typeface="Arial" panose="020B0604020202020204" pitchFamily="34" charset="0"/>
              </a:rPr>
              <a:t>Backend </a:t>
            </a:r>
            <a:r>
              <a:rPr lang="en-US" dirty="0" err="1">
                <a:effectLst/>
                <a:latin typeface="Arial" panose="020B0604020202020204" pitchFamily="34" charset="0"/>
                <a:cs typeface="Arial" panose="020B0604020202020204" pitchFamily="34" charset="0"/>
              </a:rPr>
              <a:t>và</a:t>
            </a:r>
            <a:r>
              <a:rPr lang="en-US" dirty="0">
                <a:effectLst/>
                <a:latin typeface="Arial" panose="020B0604020202020204" pitchFamily="34" charset="0"/>
                <a:cs typeface="Arial" panose="020B0604020202020204" pitchFamily="34" charset="0"/>
              </a:rPr>
              <a:t> </a:t>
            </a:r>
            <a:r>
              <a:rPr lang="en-US" b="1" dirty="0">
                <a:effectLst/>
                <a:latin typeface="Arial" panose="020B0604020202020204" pitchFamily="34" charset="0"/>
                <a:cs typeface="Arial" panose="020B0604020202020204" pitchFamily="34" charset="0"/>
              </a:rPr>
              <a:t>Frontend </a:t>
            </a:r>
            <a:r>
              <a:rPr lang="en-US" dirty="0" err="1">
                <a:effectLst/>
                <a:latin typeface="Arial" panose="020B0604020202020204" pitchFamily="34" charset="0"/>
                <a:cs typeface="Arial" panose="020B0604020202020204" pitchFamily="34" charset="0"/>
              </a:rPr>
              <a:t>rõ</a:t>
            </a:r>
            <a:r>
              <a:rPr lang="en-US" dirty="0">
                <a:effectLst/>
                <a:latin typeface="Arial" panose="020B0604020202020204" pitchFamily="34" charset="0"/>
                <a:cs typeface="Arial" panose="020B0604020202020204" pitchFamily="34" charset="0"/>
              </a:rPr>
              <a:t> </a:t>
            </a:r>
            <a:r>
              <a:rPr lang="en-US" dirty="0" err="1" smtClean="0">
                <a:effectLst/>
                <a:latin typeface="Arial" panose="020B0604020202020204" pitchFamily="34" charset="0"/>
                <a:cs typeface="Arial" panose="020B0604020202020204" pitchFamily="34" charset="0"/>
              </a:rPr>
              <a:t>ràng</a:t>
            </a:r>
            <a:endParaRPr lang="en-US" dirty="0">
              <a:effectLst/>
              <a:latin typeface="Arial" panose="020B0604020202020204" pitchFamily="34" charset="0"/>
              <a:cs typeface="Arial" panose="020B0604020202020204" pitchFamily="34" charset="0"/>
            </a:endParaRPr>
          </a:p>
          <a:p>
            <a:r>
              <a:rPr lang="vi-VN" dirty="0">
                <a:effectLst/>
                <a:latin typeface="Arial" panose="020B0604020202020204" pitchFamily="34" charset="0"/>
                <a:cs typeface="Arial" panose="020B0604020202020204" pitchFamily="34" charset="0"/>
              </a:rPr>
              <a:t>Common là thư mục cấu hình database, chứa các model chung cho cả backend và frontend.</a:t>
            </a:r>
            <a:endParaRPr lang="en-US" dirty="0">
              <a:effectLst/>
              <a:latin typeface="Arial" panose="020B0604020202020204" pitchFamily="34" charset="0"/>
              <a:cs typeface="Arial" panose="020B0604020202020204" pitchFamily="34" charset="0"/>
            </a:endParaRPr>
          </a:p>
          <a:p>
            <a:r>
              <a:rPr lang="en-US" dirty="0">
                <a:effectLst/>
                <a:latin typeface="Arial" panose="020B0604020202020204" pitchFamily="34" charset="0"/>
                <a:cs typeface="Arial" panose="020B0604020202020204" pitchFamily="34" charset="0"/>
              </a:rPr>
              <a:t>Console </a:t>
            </a:r>
            <a:r>
              <a:rPr lang="en-US" dirty="0" err="1">
                <a:effectLst/>
                <a:latin typeface="Arial" panose="020B0604020202020204" pitchFamily="34" charset="0"/>
                <a:cs typeface="Arial" panose="020B0604020202020204" pitchFamily="34" charset="0"/>
              </a:rPr>
              <a:t>là</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thự</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mục</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chạy</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bacth</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chẳng</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hạn</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khi</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nào</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bạn</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muốn</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hẹn</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giờ</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để</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tự</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động</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chạy</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một</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chức</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năng</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nào</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đó</a:t>
            </a:r>
            <a:endParaRPr lang="en-US" dirty="0">
              <a:effectLst/>
              <a:latin typeface="Arial" panose="020B0604020202020204" pitchFamily="34" charset="0"/>
              <a:cs typeface="Arial" panose="020B0604020202020204" pitchFamily="34" charset="0"/>
            </a:endParaRPr>
          </a:p>
          <a:p>
            <a:r>
              <a:rPr lang="vi-VN" dirty="0">
                <a:effectLst/>
                <a:latin typeface="Arial" panose="020B0604020202020204" pitchFamily="34" charset="0"/>
                <a:cs typeface="Arial" panose="020B0604020202020204" pitchFamily="34" charset="0"/>
              </a:rPr>
              <a:t>Vendor là thư mục core của Yii2, chứa các extensions mở rộng</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3459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effectLst/>
                <a:latin typeface="Arial" panose="020B0604020202020204" pitchFamily="34" charset="0"/>
                <a:cs typeface="Arial" panose="020B0604020202020204" pitchFamily="34" charset="0"/>
              </a:rPr>
              <a:t>Chạy</a:t>
            </a:r>
            <a:r>
              <a:rPr lang="en-US" dirty="0">
                <a:effectLst/>
                <a:latin typeface="Arial" panose="020B0604020202020204" pitchFamily="34" charset="0"/>
                <a:cs typeface="Arial" panose="020B0604020202020204" pitchFamily="34" charset="0"/>
              </a:rPr>
              <a:t> Yii2 </a:t>
            </a:r>
            <a:r>
              <a:rPr lang="en-US" dirty="0" err="1">
                <a:effectLst/>
                <a:latin typeface="Arial" panose="020B0604020202020204" pitchFamily="34" charset="0"/>
                <a:cs typeface="Arial" panose="020B0604020202020204" pitchFamily="34" charset="0"/>
              </a:rPr>
              <a:t>trên</a:t>
            </a:r>
            <a:r>
              <a:rPr lang="en-US" dirty="0">
                <a:effectLst/>
                <a:latin typeface="Arial" panose="020B0604020202020204" pitchFamily="34" charset="0"/>
                <a:cs typeface="Arial" panose="020B0604020202020204" pitchFamily="34" charset="0"/>
              </a:rPr>
              <a:t> browser: </a:t>
            </a:r>
            <a:r>
              <a:rPr lang="en-US" dirty="0">
                <a:effectLst/>
                <a:latin typeface="Arial" panose="020B0604020202020204" pitchFamily="34" charset="0"/>
                <a:cs typeface="Arial" panose="020B0604020202020204" pitchFamily="34" charset="0"/>
                <a:hlinkClick r:id="rId2"/>
              </a:rPr>
              <a:t>http://localhost/yii2adv/frontend/web/</a:t>
            </a:r>
            <a:endParaRPr lang="en-US" dirty="0">
              <a:effectLst/>
              <a:latin typeface="Arial" panose="020B0604020202020204" pitchFamily="34" charset="0"/>
              <a:cs typeface="Arial" panose="020B0604020202020204" pitchFamily="34" charset="0"/>
            </a:endParaRPr>
          </a:p>
          <a:p>
            <a:pPr marL="36900" indent="0">
              <a:buNone/>
            </a:pPr>
            <a:r>
              <a:rPr lang="en-US" dirty="0">
                <a:effectLst/>
              </a:rPr>
              <a:t> </a:t>
            </a:r>
            <a:r>
              <a:rPr lang="en-US" dirty="0"/>
              <a:t/>
            </a:r>
            <a:br>
              <a:rPr lang="en-US" dirty="0"/>
            </a:br>
            <a:endParaRPr lang="en-US" dirty="0"/>
          </a:p>
        </p:txBody>
      </p:sp>
      <p:pic>
        <p:nvPicPr>
          <p:cNvPr id="4" name="Picture 3"/>
          <p:cNvPicPr>
            <a:picLocks noChangeAspect="1"/>
          </p:cNvPicPr>
          <p:nvPr/>
        </p:nvPicPr>
        <p:blipFill>
          <a:blip r:embed="rId3"/>
          <a:stretch>
            <a:fillRect/>
          </a:stretch>
        </p:blipFill>
        <p:spPr>
          <a:xfrm>
            <a:off x="685346" y="2499773"/>
            <a:ext cx="7908974" cy="3540808"/>
          </a:xfrm>
          <a:prstGeom prst="rect">
            <a:avLst/>
          </a:prstGeom>
        </p:spPr>
      </p:pic>
    </p:spTree>
    <p:extLst>
      <p:ext uri="{BB962C8B-B14F-4D97-AF65-F5344CB8AC3E}">
        <p14:creationId xmlns:p14="http://schemas.microsoft.com/office/powerpoint/2010/main" val="806644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a:t>
            </a:r>
            <a:r>
              <a:rPr lang="en-US" dirty="0" smtClean="0"/>
              <a:t> </a:t>
            </a:r>
            <a:r>
              <a:rPr lang="en-US" dirty="0" err="1" smtClean="0"/>
              <a:t>lỗi</a:t>
            </a:r>
            <a:r>
              <a:rPr lang="en-US" dirty="0" smtClean="0"/>
              <a:t> </a:t>
            </a:r>
            <a:r>
              <a:rPr lang="en-US" dirty="0" err="1" smtClean="0"/>
              <a:t>sau</a:t>
            </a:r>
            <a:r>
              <a:rPr lang="en-US" dirty="0" smtClean="0"/>
              <a:t> </a:t>
            </a:r>
            <a:r>
              <a:rPr lang="en-US" dirty="0" err="1" smtClean="0"/>
              <a:t>khi</a:t>
            </a:r>
            <a:r>
              <a:rPr lang="en-US" dirty="0" smtClean="0"/>
              <a:t> </a:t>
            </a:r>
            <a:r>
              <a:rPr lang="en-US" dirty="0" err="1" smtClean="0"/>
              <a:t>cài</a:t>
            </a:r>
            <a:r>
              <a:rPr lang="en-US" dirty="0" smtClean="0"/>
              <a:t> </a:t>
            </a:r>
            <a:r>
              <a:rPr lang="en-US" dirty="0" err="1" smtClean="0"/>
              <a:t>đặt</a:t>
            </a:r>
            <a:r>
              <a:rPr lang="en-US" dirty="0" smtClean="0"/>
              <a:t> Yii2</a:t>
            </a:r>
            <a:endParaRPr lang="en-US" dirty="0"/>
          </a:p>
        </p:txBody>
      </p:sp>
      <p:sp>
        <p:nvSpPr>
          <p:cNvPr id="3" name="Content Placeholder 2"/>
          <p:cNvSpPr>
            <a:spLocks noGrp="1"/>
          </p:cNvSpPr>
          <p:nvPr>
            <p:ph idx="1"/>
          </p:nvPr>
        </p:nvSpPr>
        <p:spPr/>
        <p:txBody>
          <a:bodyPr/>
          <a:lstStyle/>
          <a:p>
            <a:r>
              <a:rPr lang="en-US" dirty="0" err="1"/>
              <a:t>Sửa</a:t>
            </a:r>
            <a:r>
              <a:rPr lang="en-US" dirty="0"/>
              <a:t> </a:t>
            </a:r>
            <a:r>
              <a:rPr lang="en-US" dirty="0" err="1"/>
              <a:t>tên</a:t>
            </a:r>
            <a:r>
              <a:rPr lang="en-US" dirty="0"/>
              <a:t> </a:t>
            </a:r>
            <a:r>
              <a:rPr lang="en-US" dirty="0" err="1"/>
              <a:t>th</a:t>
            </a:r>
            <a:r>
              <a:rPr lang="vi-VN" dirty="0"/>
              <a:t>ư</a:t>
            </a:r>
            <a:r>
              <a:rPr lang="en-US" dirty="0"/>
              <a:t> </a:t>
            </a:r>
            <a:r>
              <a:rPr lang="en-US" dirty="0" err="1"/>
              <a:t>mục</a:t>
            </a:r>
            <a:r>
              <a:rPr lang="en-US" dirty="0"/>
              <a:t> bower-asset </a:t>
            </a:r>
            <a:r>
              <a:rPr lang="en-US" dirty="0" err="1"/>
              <a:t>thành</a:t>
            </a:r>
            <a:r>
              <a:rPr lang="en-US" dirty="0"/>
              <a:t> bower</a:t>
            </a:r>
          </a:p>
          <a:p>
            <a:endParaRPr lang="en-US" dirty="0"/>
          </a:p>
        </p:txBody>
      </p:sp>
      <p:pic>
        <p:nvPicPr>
          <p:cNvPr id="5" name="Picture 4"/>
          <p:cNvPicPr>
            <a:picLocks noChangeAspect="1"/>
          </p:cNvPicPr>
          <p:nvPr/>
        </p:nvPicPr>
        <p:blipFill>
          <a:blip r:embed="rId2"/>
          <a:stretch>
            <a:fillRect/>
          </a:stretch>
        </p:blipFill>
        <p:spPr>
          <a:xfrm>
            <a:off x="406722" y="2553083"/>
            <a:ext cx="8322570" cy="1284299"/>
          </a:xfrm>
          <a:prstGeom prst="rect">
            <a:avLst/>
          </a:prstGeom>
        </p:spPr>
      </p:pic>
    </p:spTree>
    <p:extLst>
      <p:ext uri="{BB962C8B-B14F-4D97-AF65-F5344CB8AC3E}">
        <p14:creationId xmlns:p14="http://schemas.microsoft.com/office/powerpoint/2010/main" val="1830611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Nội</a:t>
            </a:r>
            <a:r>
              <a:rPr lang="en-US" dirty="0">
                <a:latin typeface="Arial" panose="020B0604020202020204" pitchFamily="34" charset="0"/>
                <a:cs typeface="Arial" panose="020B0604020202020204" pitchFamily="34" charset="0"/>
              </a:rPr>
              <a:t> dung</a:t>
            </a:r>
          </a:p>
        </p:txBody>
      </p:sp>
      <p:sp>
        <p:nvSpPr>
          <p:cNvPr id="3" name="Content Placeholder 2"/>
          <p:cNvSpPr>
            <a:spLocks noGrp="1"/>
          </p:cNvSpPr>
          <p:nvPr>
            <p:ph idx="1"/>
          </p:nvPr>
        </p:nvSpPr>
        <p:spPr/>
        <p:txBody>
          <a:bodyPr/>
          <a:lstStyle/>
          <a:p>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Yii</a:t>
            </a:r>
            <a:endParaRPr lang="en-US" dirty="0" smtClean="0">
              <a:latin typeface="Arial" panose="020B0604020202020204" pitchFamily="34" charset="0"/>
              <a:cs typeface="Arial" panose="020B0604020202020204" pitchFamily="34" charset="0"/>
            </a:endParaRPr>
          </a:p>
          <a:p>
            <a:pPr lvl="1"/>
            <a:r>
              <a:rPr lang="en-US" dirty="0" err="1" smtClean="0">
                <a:latin typeface="Arial" panose="020B0604020202020204" pitchFamily="34" charset="0"/>
                <a:cs typeface="Arial" panose="020B0604020202020204" pitchFamily="34" charset="0"/>
              </a:rPr>
              <a:t>Yii</a:t>
            </a:r>
            <a:r>
              <a:rPr lang="en-US" dirty="0" smtClean="0">
                <a:latin typeface="Arial" panose="020B0604020202020204" pitchFamily="34" charset="0"/>
                <a:cs typeface="Arial" panose="020B0604020202020204" pitchFamily="34" charset="0"/>
              </a:rPr>
              <a:t> Framework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gì</a:t>
            </a:r>
            <a:r>
              <a:rPr lang="en-US" dirty="0" smtClean="0">
                <a:latin typeface="Arial" panose="020B0604020202020204" pitchFamily="34" charset="0"/>
                <a:cs typeface="Arial" panose="020B0604020202020204" pitchFamily="34" charset="0"/>
              </a:rPr>
              <a:t>?</a:t>
            </a:r>
          </a:p>
          <a:p>
            <a:pPr lvl="1"/>
            <a:r>
              <a:rPr lang="en-US" dirty="0" err="1" smtClean="0">
                <a:latin typeface="Arial" panose="020B0604020202020204" pitchFamily="34" charset="0"/>
                <a:cs typeface="Arial" panose="020B0604020202020204" pitchFamily="34" charset="0"/>
              </a:rPr>
              <a:t>Lịch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Yii</a:t>
            </a:r>
            <a:r>
              <a:rPr lang="en-US" dirty="0" smtClean="0">
                <a:latin typeface="Arial" panose="020B0604020202020204" pitchFamily="34" charset="0"/>
                <a:cs typeface="Arial" panose="020B0604020202020204" pitchFamily="34" charset="0"/>
              </a:rPr>
              <a:t> Framework</a:t>
            </a:r>
          </a:p>
          <a:p>
            <a:pPr lvl="1"/>
            <a:r>
              <a:rPr lang="en-US" dirty="0" smtClean="0">
                <a:latin typeface="Arial" panose="020B0604020202020204" pitchFamily="34" charset="0"/>
                <a:cs typeface="Arial" panose="020B0604020202020204" pitchFamily="34" charset="0"/>
              </a:rPr>
              <a:t>Version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Yii</a:t>
            </a:r>
            <a:r>
              <a:rPr lang="en-US" dirty="0" smtClean="0">
                <a:latin typeface="Arial" panose="020B0604020202020204" pitchFamily="34" charset="0"/>
                <a:cs typeface="Arial" panose="020B0604020202020204" pitchFamily="34" charset="0"/>
              </a:rPr>
              <a:t> Framework</a:t>
            </a:r>
          </a:p>
          <a:p>
            <a:pPr lvl="1"/>
            <a:r>
              <a:rPr lang="en-US" dirty="0" err="1" smtClean="0">
                <a:latin typeface="Arial" panose="020B0604020202020204" pitchFamily="34" charset="0"/>
                <a:cs typeface="Arial" panose="020B0604020202020204" pitchFamily="34" charset="0"/>
              </a:rPr>
              <a:t>Tại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chọn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Yii</a:t>
            </a:r>
            <a:r>
              <a:rPr lang="en-US" dirty="0" smtClean="0">
                <a:latin typeface="Arial" panose="020B0604020202020204" pitchFamily="34" charset="0"/>
                <a:cs typeface="Arial" panose="020B0604020202020204" pitchFamily="34" charset="0"/>
              </a:rPr>
              <a:t> Framework</a:t>
            </a: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So </a:t>
            </a:r>
            <a:r>
              <a:rPr lang="en-US" dirty="0" err="1" smtClean="0">
                <a:latin typeface="Arial" panose="020B0604020202020204" pitchFamily="34" charset="0"/>
                <a:cs typeface="Arial" panose="020B0604020202020204" pitchFamily="34" charset="0"/>
              </a:rPr>
              <a:t>sánh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Yii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Framework </a:t>
            </a:r>
            <a:r>
              <a:rPr lang="en-US" dirty="0" err="1" smtClean="0">
                <a:latin typeface="Arial" panose="020B0604020202020204" pitchFamily="34" charset="0"/>
                <a:cs typeface="Arial" panose="020B0604020202020204" pitchFamily="34" charset="0"/>
              </a:rPr>
              <a:t>khác</a:t>
            </a:r>
            <a:endParaRPr lang="en-US"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Cài</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Yii</a:t>
            </a:r>
            <a:r>
              <a:rPr lang="en-US" dirty="0">
                <a:latin typeface="Arial" panose="020B0604020202020204" pitchFamily="34" charset="0"/>
                <a:cs typeface="Arial" panose="020B0604020202020204" pitchFamily="34" charset="0"/>
              </a:rPr>
              <a:t> Framework</a:t>
            </a:r>
          </a:p>
          <a:p>
            <a:r>
              <a:rPr lang="en-US" dirty="0">
                <a:latin typeface="Arial" panose="020B0604020202020204" pitchFamily="34" charset="0"/>
                <a:cs typeface="Arial" panose="020B0604020202020204" pitchFamily="34" charset="0"/>
              </a:rPr>
              <a:t>Demo</a:t>
            </a:r>
          </a:p>
        </p:txBody>
      </p:sp>
    </p:spTree>
    <p:extLst>
      <p:ext uri="{BB962C8B-B14F-4D97-AF65-F5344CB8AC3E}">
        <p14:creationId xmlns:p14="http://schemas.microsoft.com/office/powerpoint/2010/main" val="1648881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Cài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VirtualHost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XAMPP</a:t>
            </a:r>
          </a:p>
        </p:txBody>
      </p:sp>
      <p:sp>
        <p:nvSpPr>
          <p:cNvPr id="3" name="Content Placeholder 2"/>
          <p:cNvSpPr>
            <a:spLocks noGrp="1"/>
          </p:cNvSpPr>
          <p:nvPr>
            <p:ph idx="1"/>
          </p:nvPr>
        </p:nvSpPr>
        <p:spPr/>
        <p:txBody>
          <a:bodyPr/>
          <a:lstStyle/>
          <a:p>
            <a:r>
              <a:rPr lang="en-US" dirty="0" err="1">
                <a:latin typeface="Arial" panose="020B0604020202020204" pitchFamily="34" charset="0"/>
                <a:cs typeface="Arial" panose="020B0604020202020204" pitchFamily="34" charset="0"/>
              </a:rPr>
              <a:t>Kiểm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xem</a:t>
            </a:r>
            <a:r>
              <a:rPr lang="en-US" dirty="0">
                <a:latin typeface="Arial" panose="020B0604020202020204" pitchFamily="34" charset="0"/>
                <a:cs typeface="Arial" panose="020B0604020202020204" pitchFamily="34" charset="0"/>
              </a:rPr>
              <a:t> XAMPP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đang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port 80</a:t>
            </a:r>
          </a:p>
          <a:p>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port </a:t>
            </a:r>
            <a:r>
              <a:rPr lang="en-US" dirty="0" err="1">
                <a:latin typeface="Arial" panose="020B0604020202020204" pitchFamily="34" charset="0"/>
                <a:cs typeface="Arial" panose="020B0604020202020204" pitchFamily="34" charset="0"/>
              </a:rPr>
              <a:t>khác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VirtualHost</a:t>
            </a:r>
            <a:endParaRPr lang="en-US" dirty="0">
              <a:latin typeface="Arial" panose="020B0604020202020204" pitchFamily="34" charset="0"/>
              <a:cs typeface="Arial" panose="020B060402020202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688" y="2788597"/>
            <a:ext cx="7041490" cy="3726503"/>
          </a:xfrm>
          <a:prstGeom prst="rect">
            <a:avLst/>
          </a:prstGeom>
        </p:spPr>
      </p:pic>
    </p:spTree>
    <p:extLst>
      <p:ext uri="{BB962C8B-B14F-4D97-AF65-F5344CB8AC3E}">
        <p14:creationId xmlns:p14="http://schemas.microsoft.com/office/powerpoint/2010/main" val="1034347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Cài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VirtualHost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XAMPP</a:t>
            </a:r>
          </a:p>
        </p:txBody>
      </p:sp>
      <p:sp>
        <p:nvSpPr>
          <p:cNvPr id="3" name="Content Placeholder 2"/>
          <p:cNvSpPr>
            <a:spLocks noGrp="1"/>
          </p:cNvSpPr>
          <p:nvPr>
            <p:ph idx="1"/>
          </p:nvPr>
        </p:nvSpPr>
        <p:spPr/>
        <p:txBody>
          <a:bodyPr/>
          <a:lstStyle/>
          <a:p>
            <a:r>
              <a:rPr lang="en-US" dirty="0" err="1">
                <a:latin typeface="Arial" panose="020B0604020202020204" pitchFamily="34" charset="0"/>
                <a:cs typeface="Arial" panose="020B0604020202020204" pitchFamily="34" charset="0"/>
              </a:rPr>
              <a:t>Cấp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quyền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chỉnh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a:t>
            </a:r>
            <a:r>
              <a:rPr lang="en-US" dirty="0">
                <a:latin typeface="Arial" panose="020B0604020202020204" pitchFamily="34" charset="0"/>
                <a:cs typeface="Arial" panose="020B0604020202020204" pitchFamily="34" charset="0"/>
              </a:rPr>
              <a:t> file host</a:t>
            </a:r>
          </a:p>
          <a:p>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edit file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dẫn</a:t>
            </a:r>
            <a:r>
              <a:rPr lang="en-US" dirty="0">
                <a:latin typeface="Arial" panose="020B0604020202020204" pitchFamily="34" charset="0"/>
                <a:cs typeface="Arial" panose="020B0604020202020204" pitchFamily="34" charset="0"/>
              </a:rPr>
              <a:t>: C:\Windows\System32\drivers\etc</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080" y="2615234"/>
            <a:ext cx="7137854" cy="4165161"/>
          </a:xfrm>
          <a:prstGeom prst="rect">
            <a:avLst/>
          </a:prstGeom>
        </p:spPr>
      </p:pic>
    </p:spTree>
    <p:extLst>
      <p:ext uri="{BB962C8B-B14F-4D97-AF65-F5344CB8AC3E}">
        <p14:creationId xmlns:p14="http://schemas.microsoft.com/office/powerpoint/2010/main" val="1049839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Cài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VirtualHost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XAMPP</a:t>
            </a:r>
          </a:p>
        </p:txBody>
      </p:sp>
      <p:sp>
        <p:nvSpPr>
          <p:cNvPr id="3" name="Content Placeholder 2"/>
          <p:cNvSpPr>
            <a:spLocks noGrp="1"/>
          </p:cNvSpPr>
          <p:nvPr>
            <p:ph idx="1"/>
          </p:nvPr>
        </p:nvSpPr>
        <p:spPr/>
        <p:txBody>
          <a:bodyPr/>
          <a:lstStyle/>
          <a:p>
            <a:r>
              <a:rPr lang="en-US" dirty="0" err="1">
                <a:latin typeface="Arial" panose="020B0604020202020204" pitchFamily="34" charset="0"/>
                <a:cs typeface="Arial" panose="020B0604020202020204" pitchFamily="34" charset="0"/>
              </a:rPr>
              <a:t>Thêm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dẫn</a:t>
            </a:r>
            <a:r>
              <a:rPr lang="en-US" dirty="0">
                <a:latin typeface="Arial" panose="020B0604020202020204" pitchFamily="34" charset="0"/>
                <a:cs typeface="Arial" panose="020B0604020202020204" pitchFamily="34" charset="0"/>
              </a:rPr>
              <a:t> host </a:t>
            </a:r>
            <a:r>
              <a:rPr lang="en-US" dirty="0" err="1">
                <a:latin typeface="Arial" panose="020B0604020202020204" pitchFamily="34" charset="0"/>
                <a:cs typeface="Arial" panose="020B0604020202020204" pitchFamily="34" charset="0"/>
              </a:rPr>
              <a:t>mà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muốn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VD: 127.0.0.1 yii2.com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192" y="2994419"/>
            <a:ext cx="6797629" cy="2796782"/>
          </a:xfrm>
          <a:prstGeom prst="rect">
            <a:avLst/>
          </a:prstGeom>
        </p:spPr>
      </p:pic>
    </p:spTree>
    <p:extLst>
      <p:ext uri="{BB962C8B-B14F-4D97-AF65-F5344CB8AC3E}">
        <p14:creationId xmlns:p14="http://schemas.microsoft.com/office/powerpoint/2010/main" val="4170875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Cài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VirtualHost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XAMPP</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77500" lnSpcReduction="20000"/>
          </a:bodyPr>
          <a:lstStyle/>
          <a:p>
            <a:r>
              <a:rPr lang="en-US" dirty="0" err="1">
                <a:latin typeface="Arial" panose="020B0604020202020204" pitchFamily="34" charset="0"/>
                <a:cs typeface="Arial" panose="020B0604020202020204" pitchFamily="34" charset="0"/>
              </a:rPr>
              <a:t>Mở</a:t>
            </a:r>
            <a:r>
              <a:rPr lang="en-US" dirty="0">
                <a:latin typeface="Arial" panose="020B0604020202020204" pitchFamily="34" charset="0"/>
                <a:cs typeface="Arial" panose="020B0604020202020204" pitchFamily="34" charset="0"/>
              </a:rPr>
              <a:t> file C:\</a:t>
            </a:r>
            <a:r>
              <a:rPr lang="en-US" dirty="0" smtClean="0">
                <a:latin typeface="Arial" panose="020B0604020202020204" pitchFamily="34" charset="0"/>
                <a:cs typeface="Arial" panose="020B0604020202020204" pitchFamily="34" charset="0"/>
              </a:rPr>
              <a:t>xampp\apache\conf\extra\httpd-vhosts.conf</a:t>
            </a:r>
          </a:p>
          <a:p>
            <a:r>
              <a:rPr lang="en-US" dirty="0" err="1">
                <a:latin typeface="Arial" panose="020B0604020202020204" pitchFamily="34" charset="0"/>
                <a:cs typeface="Arial" panose="020B0604020202020204" pitchFamily="34" charset="0"/>
              </a:rPr>
              <a:t>Thêm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đoạn</a:t>
            </a:r>
            <a:r>
              <a:rPr lang="en-US" dirty="0">
                <a:latin typeface="Arial" panose="020B0604020202020204" pitchFamily="34" charset="0"/>
                <a:cs typeface="Arial" panose="020B0604020202020204" pitchFamily="34" charset="0"/>
              </a:rPr>
              <a:t> code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p>
          <a:p>
            <a:pPr marL="450000" lvl="1" indent="0">
              <a:buNone/>
            </a:pPr>
            <a:r>
              <a:rPr lang="en-US" sz="1600" b="1" i="1" dirty="0">
                <a:latin typeface="Arial" panose="020B0604020202020204" pitchFamily="34" charset="0"/>
                <a:cs typeface="Arial" panose="020B0604020202020204" pitchFamily="34" charset="0"/>
              </a:rPr>
              <a:t>&lt;</a:t>
            </a:r>
            <a:r>
              <a:rPr lang="en-US" sz="1600" b="1" i="1" dirty="0" err="1">
                <a:latin typeface="Arial" panose="020B0604020202020204" pitchFamily="34" charset="0"/>
                <a:cs typeface="Arial" panose="020B0604020202020204" pitchFamily="34" charset="0"/>
              </a:rPr>
              <a:t>VirtualHost</a:t>
            </a:r>
            <a:r>
              <a:rPr lang="en-US" sz="1600" b="1" i="1" dirty="0">
                <a:latin typeface="Arial" panose="020B0604020202020204" pitchFamily="34" charset="0"/>
                <a:cs typeface="Arial" panose="020B0604020202020204" pitchFamily="34" charset="0"/>
              </a:rPr>
              <a:t> *:80&gt;</a:t>
            </a:r>
          </a:p>
          <a:p>
            <a:pPr marL="450000" lvl="1" indent="0">
              <a:buNone/>
            </a:pPr>
            <a:r>
              <a:rPr lang="en-US" sz="1600" b="1" i="1" dirty="0">
                <a:latin typeface="Arial" panose="020B0604020202020204" pitchFamily="34" charset="0"/>
                <a:cs typeface="Arial" panose="020B0604020202020204" pitchFamily="34" charset="0"/>
              </a:rPr>
              <a:t>    </a:t>
            </a:r>
            <a:r>
              <a:rPr lang="en-US" sz="1600" b="1" i="1" dirty="0" err="1">
                <a:latin typeface="Arial" panose="020B0604020202020204" pitchFamily="34" charset="0"/>
                <a:cs typeface="Arial" panose="020B0604020202020204" pitchFamily="34" charset="0"/>
              </a:rPr>
              <a:t>DocumentRoot</a:t>
            </a:r>
            <a:r>
              <a:rPr lang="en-US" sz="1600" b="1" i="1" dirty="0">
                <a:latin typeface="Arial" panose="020B0604020202020204" pitchFamily="34" charset="0"/>
                <a:cs typeface="Arial" panose="020B0604020202020204" pitchFamily="34" charset="0"/>
              </a:rPr>
              <a:t> "C:\xampp\htdocs\yii2adv\frontend\web"</a:t>
            </a:r>
          </a:p>
          <a:p>
            <a:pPr marL="450000" lvl="1" indent="0">
              <a:buNone/>
            </a:pPr>
            <a:r>
              <a:rPr lang="en-US" sz="1600" b="1" i="1" dirty="0">
                <a:latin typeface="Arial" panose="020B0604020202020204" pitchFamily="34" charset="0"/>
                <a:cs typeface="Arial" panose="020B0604020202020204" pitchFamily="34" charset="0"/>
              </a:rPr>
              <a:t>        </a:t>
            </a:r>
            <a:r>
              <a:rPr lang="en-US" sz="1600" b="1" i="1" dirty="0" err="1">
                <a:latin typeface="Arial" panose="020B0604020202020204" pitchFamily="34" charset="0"/>
                <a:cs typeface="Arial" panose="020B0604020202020204" pitchFamily="34" charset="0"/>
              </a:rPr>
              <a:t>ServerName</a:t>
            </a:r>
            <a:r>
              <a:rPr lang="en-US" sz="1600" b="1" i="1" dirty="0">
                <a:latin typeface="Arial" panose="020B0604020202020204" pitchFamily="34" charset="0"/>
                <a:cs typeface="Arial" panose="020B0604020202020204" pitchFamily="34" charset="0"/>
              </a:rPr>
              <a:t> yii2.com</a:t>
            </a:r>
          </a:p>
          <a:p>
            <a:pPr marL="450000" lvl="1" indent="0">
              <a:buNone/>
            </a:pPr>
            <a:r>
              <a:rPr lang="en-US" sz="1600" b="1" i="1" dirty="0">
                <a:latin typeface="Arial" panose="020B0604020202020204" pitchFamily="34" charset="0"/>
                <a:cs typeface="Arial" panose="020B0604020202020204" pitchFamily="34" charset="0"/>
              </a:rPr>
              <a:t>    </a:t>
            </a:r>
            <a:r>
              <a:rPr lang="en-US" sz="1600" b="1" i="1" dirty="0" err="1">
                <a:latin typeface="Arial" panose="020B0604020202020204" pitchFamily="34" charset="0"/>
                <a:cs typeface="Arial" panose="020B0604020202020204" pitchFamily="34" charset="0"/>
              </a:rPr>
              <a:t>ErrorLog</a:t>
            </a:r>
            <a:r>
              <a:rPr lang="en-US" sz="1600" b="1" i="1" dirty="0">
                <a:latin typeface="Arial" panose="020B0604020202020204" pitchFamily="34" charset="0"/>
                <a:cs typeface="Arial" panose="020B0604020202020204" pitchFamily="34" charset="0"/>
              </a:rPr>
              <a:t> "logs/study-yii2_error.log"</a:t>
            </a:r>
          </a:p>
          <a:p>
            <a:pPr marL="450000" lvl="1" indent="0">
              <a:buNone/>
            </a:pPr>
            <a:r>
              <a:rPr lang="en-US" sz="1600" b="1" i="1" dirty="0">
                <a:latin typeface="Arial" panose="020B0604020202020204" pitchFamily="34" charset="0"/>
                <a:cs typeface="Arial" panose="020B0604020202020204" pitchFamily="34" charset="0"/>
              </a:rPr>
              <a:t>    </a:t>
            </a:r>
            <a:r>
              <a:rPr lang="en-US" sz="1600" b="1" i="1" dirty="0" err="1">
                <a:latin typeface="Arial" panose="020B0604020202020204" pitchFamily="34" charset="0"/>
                <a:cs typeface="Arial" panose="020B0604020202020204" pitchFamily="34" charset="0"/>
              </a:rPr>
              <a:t>CustomLog</a:t>
            </a:r>
            <a:r>
              <a:rPr lang="en-US" sz="1600" b="1" i="1" dirty="0">
                <a:latin typeface="Arial" panose="020B0604020202020204" pitchFamily="34" charset="0"/>
                <a:cs typeface="Arial" panose="020B0604020202020204" pitchFamily="34" charset="0"/>
              </a:rPr>
              <a:t> "logs/study-yii2_access.log" combined</a:t>
            </a:r>
          </a:p>
          <a:p>
            <a:pPr marL="450000" lvl="1" indent="0">
              <a:buNone/>
            </a:pPr>
            <a:r>
              <a:rPr lang="en-US" sz="1600" b="1" i="1" dirty="0">
                <a:latin typeface="Arial" panose="020B0604020202020204" pitchFamily="34" charset="0"/>
                <a:cs typeface="Arial" panose="020B0604020202020204" pitchFamily="34" charset="0"/>
              </a:rPr>
              <a:t>    &lt;Directory "C:\xampp\htdocs\yii2adv\"&gt;</a:t>
            </a:r>
          </a:p>
          <a:p>
            <a:pPr marL="450000" lvl="1" indent="0">
              <a:buNone/>
            </a:pPr>
            <a:r>
              <a:rPr lang="en-US" sz="1600" b="1" i="1" dirty="0">
                <a:latin typeface="Arial" panose="020B0604020202020204" pitchFamily="34" charset="0"/>
                <a:cs typeface="Arial" panose="020B0604020202020204" pitchFamily="34" charset="0"/>
              </a:rPr>
              <a:t>        Options </a:t>
            </a:r>
            <a:r>
              <a:rPr lang="en-US" sz="1600" b="1" i="1" dirty="0" err="1">
                <a:latin typeface="Arial" panose="020B0604020202020204" pitchFamily="34" charset="0"/>
                <a:cs typeface="Arial" panose="020B0604020202020204" pitchFamily="34" charset="0"/>
              </a:rPr>
              <a:t>FollowSymLinks</a:t>
            </a:r>
            <a:r>
              <a:rPr lang="en-US" sz="1600" b="1" i="1" dirty="0">
                <a:latin typeface="Arial" panose="020B0604020202020204" pitchFamily="34" charset="0"/>
                <a:cs typeface="Arial" panose="020B0604020202020204" pitchFamily="34" charset="0"/>
              </a:rPr>
              <a:t> Includes </a:t>
            </a:r>
            <a:r>
              <a:rPr lang="en-US" sz="1600" b="1" i="1" dirty="0" err="1">
                <a:latin typeface="Arial" panose="020B0604020202020204" pitchFamily="34" charset="0"/>
                <a:cs typeface="Arial" panose="020B0604020202020204" pitchFamily="34" charset="0"/>
              </a:rPr>
              <a:t>ExecCGI</a:t>
            </a:r>
            <a:endParaRPr lang="en-US" sz="1600" b="1" i="1" dirty="0">
              <a:latin typeface="Arial" panose="020B0604020202020204" pitchFamily="34" charset="0"/>
              <a:cs typeface="Arial" panose="020B0604020202020204" pitchFamily="34" charset="0"/>
            </a:endParaRPr>
          </a:p>
          <a:p>
            <a:pPr marL="450000" lvl="1" indent="0">
              <a:buNone/>
            </a:pPr>
            <a:r>
              <a:rPr lang="en-US" sz="1600" b="1" i="1" dirty="0">
                <a:latin typeface="Arial" panose="020B0604020202020204" pitchFamily="34" charset="0"/>
                <a:cs typeface="Arial" panose="020B0604020202020204" pitchFamily="34" charset="0"/>
              </a:rPr>
              <a:t>        </a:t>
            </a:r>
            <a:r>
              <a:rPr lang="en-US" sz="1600" b="1" i="1" dirty="0" err="1">
                <a:latin typeface="Arial" panose="020B0604020202020204" pitchFamily="34" charset="0"/>
                <a:cs typeface="Arial" panose="020B0604020202020204" pitchFamily="34" charset="0"/>
              </a:rPr>
              <a:t>AllowOverride</a:t>
            </a:r>
            <a:r>
              <a:rPr lang="en-US" sz="1600" b="1" i="1" dirty="0">
                <a:latin typeface="Arial" panose="020B0604020202020204" pitchFamily="34" charset="0"/>
                <a:cs typeface="Arial" panose="020B0604020202020204" pitchFamily="34" charset="0"/>
              </a:rPr>
              <a:t> All</a:t>
            </a:r>
          </a:p>
          <a:p>
            <a:pPr marL="450000" lvl="1" indent="0">
              <a:buNone/>
            </a:pPr>
            <a:r>
              <a:rPr lang="en-US" sz="1600" b="1" i="1" dirty="0">
                <a:latin typeface="Arial" panose="020B0604020202020204" pitchFamily="34" charset="0"/>
                <a:cs typeface="Arial" panose="020B0604020202020204" pitchFamily="34" charset="0"/>
              </a:rPr>
              <a:t>        Require all granted</a:t>
            </a:r>
          </a:p>
          <a:p>
            <a:pPr marL="450000" lvl="1" indent="0">
              <a:buNone/>
            </a:pPr>
            <a:r>
              <a:rPr lang="en-US" sz="1600" b="1" i="1" dirty="0">
                <a:latin typeface="Arial" panose="020B0604020202020204" pitchFamily="34" charset="0"/>
                <a:cs typeface="Arial" panose="020B0604020202020204" pitchFamily="34" charset="0"/>
              </a:rPr>
              <a:t>    &lt;/Directory&gt;</a:t>
            </a:r>
          </a:p>
          <a:p>
            <a:pPr marL="450000" lvl="1" indent="0">
              <a:buNone/>
            </a:pPr>
            <a:r>
              <a:rPr lang="en-US" sz="1600" b="1" i="1" dirty="0">
                <a:latin typeface="Arial" panose="020B0604020202020204" pitchFamily="34" charset="0"/>
                <a:cs typeface="Arial" panose="020B0604020202020204" pitchFamily="34" charset="0"/>
              </a:rPr>
              <a:t>&lt;/</a:t>
            </a:r>
            <a:r>
              <a:rPr lang="en-US" sz="1600" b="1" i="1" dirty="0" err="1">
                <a:latin typeface="Arial" panose="020B0604020202020204" pitchFamily="34" charset="0"/>
                <a:cs typeface="Arial" panose="020B0604020202020204" pitchFamily="34" charset="0"/>
              </a:rPr>
              <a:t>VirtualHost</a:t>
            </a:r>
            <a:r>
              <a:rPr lang="en-US" sz="1600" b="1" i="1" dirty="0">
                <a:latin typeface="Arial" panose="020B0604020202020204" pitchFamily="34" charset="0"/>
                <a:cs typeface="Arial" panose="020B0604020202020204" pitchFamily="34" charset="0"/>
              </a:rPr>
              <a:t>&gt;</a:t>
            </a:r>
            <a:endParaRPr lang="en-US" i="1"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Khở</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Xampp</a:t>
            </a:r>
            <a:endParaRPr lang="en-US" dirty="0">
              <a:latin typeface="Arial" panose="020B0604020202020204" pitchFamily="34" charset="0"/>
              <a:cs typeface="Arial" panose="020B0604020202020204" pitchFamily="34" charset="0"/>
            </a:endParaRPr>
          </a:p>
          <a:p>
            <a:endParaRPr lang="en-US" dirty="0" smtClean="0"/>
          </a:p>
        </p:txBody>
      </p:sp>
    </p:spTree>
    <p:extLst>
      <p:ext uri="{BB962C8B-B14F-4D97-AF65-F5344CB8AC3E}">
        <p14:creationId xmlns:p14="http://schemas.microsoft.com/office/powerpoint/2010/main" val="74671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Cấu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hình.htaccess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85000" lnSpcReduction="10000"/>
          </a:bodyPr>
          <a:lstStyle/>
          <a:p>
            <a:r>
              <a:rPr lang="en-US" dirty="0">
                <a:latin typeface="Arial" panose="020B0604020202020204" pitchFamily="34" charset="0"/>
                <a:cs typeface="Arial" panose="020B0604020202020204" pitchFamily="34" charset="0"/>
              </a:rPr>
              <a:t>Tao file .</a:t>
            </a:r>
            <a:r>
              <a:rPr lang="en-US" dirty="0" err="1">
                <a:latin typeface="Arial" panose="020B0604020202020204" pitchFamily="34" charset="0"/>
                <a:cs typeface="Arial" panose="020B0604020202020204" pitchFamily="34" charset="0"/>
              </a:rPr>
              <a:t>htaccess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C:\xampp\htdocs\yii2adv </a:t>
            </a:r>
            <a:r>
              <a:rPr lang="en-US" dirty="0" err="1">
                <a:latin typeface="Arial" panose="020B0604020202020204" pitchFamily="34" charset="0"/>
                <a:cs typeface="Arial" panose="020B0604020202020204" pitchFamily="34" charset="0"/>
              </a:rPr>
              <a:t>voi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noi</a:t>
            </a:r>
            <a:r>
              <a:rPr lang="en-US" dirty="0">
                <a:latin typeface="Arial" panose="020B0604020202020204" pitchFamily="34" charset="0"/>
                <a:cs typeface="Arial" panose="020B0604020202020204" pitchFamily="34" charset="0"/>
              </a:rPr>
              <a:t> dung </a:t>
            </a:r>
            <a:r>
              <a:rPr lang="en-US" dirty="0" err="1">
                <a:latin typeface="Arial" panose="020B0604020202020204" pitchFamily="34" charset="0"/>
                <a:cs typeface="Arial" panose="020B0604020202020204" pitchFamily="34" charset="0"/>
              </a:rPr>
              <a:t>nhu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r>
              <a:rPr lang="en-US" dirty="0">
                <a:latin typeface="Arial" panose="020B0604020202020204" pitchFamily="34" charset="0"/>
                <a:cs typeface="Arial" panose="020B0604020202020204" pitchFamily="34" charset="0"/>
              </a:rPr>
              <a:t>:</a:t>
            </a:r>
          </a:p>
          <a:p>
            <a:pPr marL="36900" indent="0">
              <a:buNone/>
            </a:pPr>
            <a:r>
              <a:rPr lang="en-US"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prevent directory listings</a:t>
            </a:r>
          </a:p>
          <a:p>
            <a:pPr marL="36900" indent="0">
              <a:buNone/>
            </a:pPr>
            <a:r>
              <a:rPr lang="en-US" i="1" dirty="0" smtClean="0">
                <a:latin typeface="Arial" panose="020B0604020202020204" pitchFamily="34" charset="0"/>
                <a:cs typeface="Arial" panose="020B0604020202020204" pitchFamily="34" charset="0"/>
              </a:rPr>
              <a:t>	Options </a:t>
            </a:r>
            <a:r>
              <a:rPr lang="en-US" i="1" dirty="0">
                <a:latin typeface="Arial" panose="020B0604020202020204" pitchFamily="34" charset="0"/>
                <a:cs typeface="Arial" panose="020B0604020202020204" pitchFamily="34" charset="0"/>
              </a:rPr>
              <a:t>–Indexes</a:t>
            </a:r>
          </a:p>
          <a:p>
            <a:pPr marL="36900" indent="0">
              <a:buNone/>
            </a:pPr>
            <a:r>
              <a:rPr lang="en-US" i="1" dirty="0" smtClean="0">
                <a:latin typeface="Arial" panose="020B0604020202020204" pitchFamily="34" charset="0"/>
                <a:cs typeface="Arial" panose="020B0604020202020204" pitchFamily="34" charset="0"/>
              </a:rPr>
              <a:t>	# </a:t>
            </a:r>
            <a:r>
              <a:rPr lang="en-US" i="1" dirty="0">
                <a:latin typeface="Arial" panose="020B0604020202020204" pitchFamily="34" charset="0"/>
                <a:cs typeface="Arial" panose="020B0604020202020204" pitchFamily="34" charset="0"/>
              </a:rPr>
              <a:t>follow symbolic links</a:t>
            </a:r>
          </a:p>
          <a:p>
            <a:pPr marL="36900" indent="0">
              <a:buNone/>
            </a:pPr>
            <a:r>
              <a:rPr lang="en-US" i="1" dirty="0" smtClean="0">
                <a:latin typeface="Arial" panose="020B0604020202020204" pitchFamily="34" charset="0"/>
                <a:cs typeface="Arial" panose="020B0604020202020204" pitchFamily="34" charset="0"/>
              </a:rPr>
              <a:t>	Options </a:t>
            </a:r>
            <a:r>
              <a:rPr lang="en-US" i="1" dirty="0" err="1">
                <a:latin typeface="Arial" panose="020B0604020202020204" pitchFamily="34" charset="0"/>
                <a:cs typeface="Arial" panose="020B0604020202020204" pitchFamily="34" charset="0"/>
              </a:rPr>
              <a:t>FollowSymlinks</a:t>
            </a:r>
            <a:endParaRPr lang="en-US" i="1" dirty="0">
              <a:latin typeface="Arial" panose="020B0604020202020204" pitchFamily="34" charset="0"/>
              <a:cs typeface="Arial" panose="020B0604020202020204" pitchFamily="34" charset="0"/>
            </a:endParaRPr>
          </a:p>
          <a:p>
            <a:pPr marL="36900" indent="0">
              <a:buNone/>
            </a:pPr>
            <a:r>
              <a:rPr lang="en-US" i="1" dirty="0" smtClean="0">
                <a:latin typeface="Arial" panose="020B0604020202020204" pitchFamily="34" charset="0"/>
                <a:cs typeface="Arial" panose="020B0604020202020204" pitchFamily="34" charset="0"/>
              </a:rPr>
              <a:t>	</a:t>
            </a:r>
            <a:r>
              <a:rPr lang="en-US" i="1" dirty="0" err="1" smtClean="0">
                <a:latin typeface="Arial" panose="020B0604020202020204" pitchFamily="34" charset="0"/>
                <a:cs typeface="Arial" panose="020B0604020202020204" pitchFamily="34" charset="0"/>
              </a:rPr>
              <a:t>RewriteEngine</a:t>
            </a:r>
            <a:r>
              <a:rPr lang="en-US" i="1" dirty="0" smtClean="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on </a:t>
            </a:r>
            <a:r>
              <a:rPr lang="en-US" i="1" dirty="0" err="1">
                <a:latin typeface="Arial" panose="020B0604020202020204" pitchFamily="34" charset="0"/>
                <a:cs typeface="Arial" panose="020B0604020202020204" pitchFamily="34" charset="0"/>
              </a:rPr>
              <a:t>RewriteCond</a:t>
            </a:r>
            <a:r>
              <a:rPr lang="en-US" i="1" dirty="0">
                <a:latin typeface="Arial" panose="020B0604020202020204" pitchFamily="34" charset="0"/>
                <a:cs typeface="Arial" panose="020B0604020202020204" pitchFamily="34" charset="0"/>
              </a:rPr>
              <a:t> %{REQUEST_URI} ^/system/$</a:t>
            </a:r>
          </a:p>
          <a:p>
            <a:pPr marL="36900" indent="0">
              <a:buNone/>
            </a:pPr>
            <a:r>
              <a:rPr lang="en-US" i="1" dirty="0" smtClean="0">
                <a:latin typeface="Arial" panose="020B0604020202020204" pitchFamily="34" charset="0"/>
                <a:cs typeface="Arial" panose="020B0604020202020204" pitchFamily="34" charset="0"/>
              </a:rPr>
              <a:t>	</a:t>
            </a:r>
            <a:r>
              <a:rPr lang="en-US" i="1" dirty="0" err="1" smtClean="0">
                <a:latin typeface="Arial" panose="020B0604020202020204" pitchFamily="34" charset="0"/>
                <a:cs typeface="Arial" panose="020B0604020202020204" pitchFamily="34" charset="0"/>
              </a:rPr>
              <a:t>RewriteRule</a:t>
            </a:r>
            <a:r>
              <a:rPr lang="en-US" i="1" dirty="0" smtClean="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^(system)/$ /$1 [R=301,L]</a:t>
            </a:r>
          </a:p>
          <a:p>
            <a:pPr marL="36900" indent="0">
              <a:buNone/>
            </a:pPr>
            <a:r>
              <a:rPr lang="en-US" i="1" dirty="0" smtClean="0">
                <a:latin typeface="Arial" panose="020B0604020202020204" pitchFamily="34" charset="0"/>
                <a:cs typeface="Arial" panose="020B0604020202020204" pitchFamily="34" charset="0"/>
              </a:rPr>
              <a:t>	</a:t>
            </a:r>
            <a:r>
              <a:rPr lang="en-US" i="1" dirty="0" err="1" smtClean="0">
                <a:latin typeface="Arial" panose="020B0604020202020204" pitchFamily="34" charset="0"/>
                <a:cs typeface="Arial" panose="020B0604020202020204" pitchFamily="34" charset="0"/>
              </a:rPr>
              <a:t>RewriteCond</a:t>
            </a:r>
            <a:r>
              <a:rPr lang="en-US" i="1" dirty="0" smtClean="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%{REQUEST_URI} ^/system</a:t>
            </a:r>
          </a:p>
          <a:p>
            <a:pPr marL="36900" indent="0">
              <a:buNone/>
            </a:pPr>
            <a:r>
              <a:rPr lang="en-US" i="1" dirty="0" smtClean="0">
                <a:latin typeface="Arial" panose="020B0604020202020204" pitchFamily="34" charset="0"/>
                <a:cs typeface="Arial" panose="020B0604020202020204" pitchFamily="34" charset="0"/>
              </a:rPr>
              <a:t>	</a:t>
            </a:r>
            <a:r>
              <a:rPr lang="en-US" i="1" dirty="0" err="1" smtClean="0">
                <a:latin typeface="Arial" panose="020B0604020202020204" pitchFamily="34" charset="0"/>
                <a:cs typeface="Arial" panose="020B0604020202020204" pitchFamily="34" charset="0"/>
              </a:rPr>
              <a:t>RewriteRule</a:t>
            </a:r>
            <a:r>
              <a:rPr lang="en-US" i="1" dirty="0" smtClean="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^system(/.+)?$ /backend/web/$1 [L,PT]</a:t>
            </a:r>
          </a:p>
          <a:p>
            <a:pPr marL="36900" indent="0">
              <a:buNone/>
            </a:pPr>
            <a:r>
              <a:rPr lang="en-US" i="1" dirty="0" smtClean="0">
                <a:latin typeface="Arial" panose="020B0604020202020204" pitchFamily="34" charset="0"/>
                <a:cs typeface="Arial" panose="020B0604020202020204" pitchFamily="34" charset="0"/>
              </a:rPr>
              <a:t>	</a:t>
            </a:r>
            <a:r>
              <a:rPr lang="en-US" i="1" dirty="0" err="1" smtClean="0">
                <a:latin typeface="Arial" panose="020B0604020202020204" pitchFamily="34" charset="0"/>
                <a:cs typeface="Arial" panose="020B0604020202020204" pitchFamily="34" charset="0"/>
              </a:rPr>
              <a:t>RewriteCond</a:t>
            </a:r>
            <a:r>
              <a:rPr lang="en-US" i="1" dirty="0" smtClean="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$1 !^(index\.</a:t>
            </a:r>
            <a:r>
              <a:rPr lang="en-US" i="1" dirty="0" err="1">
                <a:latin typeface="Arial" panose="020B0604020202020204" pitchFamily="34" charset="0"/>
                <a:cs typeface="Arial" panose="020B0604020202020204" pitchFamily="34" charset="0"/>
              </a:rPr>
              <a:t>php|uploads|favicon</a:t>
            </a:r>
            <a:r>
              <a:rPr lang="en-US" i="1" dirty="0">
                <a:latin typeface="Arial" panose="020B0604020202020204" pitchFamily="34" charset="0"/>
                <a:cs typeface="Arial" panose="020B0604020202020204" pitchFamily="34" charset="0"/>
              </a:rPr>
              <a:t>\.</a:t>
            </a:r>
            <a:r>
              <a:rPr lang="en-US" i="1" dirty="0" err="1">
                <a:latin typeface="Arial" panose="020B0604020202020204" pitchFamily="34" charset="0"/>
                <a:cs typeface="Arial" panose="020B0604020202020204" pitchFamily="34" charset="0"/>
              </a:rPr>
              <a:t>ico</a:t>
            </a:r>
            <a:r>
              <a:rPr lang="en-US" i="1" dirty="0">
                <a:latin typeface="Arial" panose="020B0604020202020204" pitchFamily="34" charset="0"/>
                <a:cs typeface="Arial" panose="020B0604020202020204" pitchFamily="34" charset="0"/>
              </a:rPr>
              <a:t>)</a:t>
            </a:r>
          </a:p>
          <a:p>
            <a:pPr marL="36900" indent="0">
              <a:buNone/>
            </a:pPr>
            <a:r>
              <a:rPr lang="en-US" i="1" dirty="0" smtClean="0">
                <a:latin typeface="Arial" panose="020B0604020202020204" pitchFamily="34" charset="0"/>
                <a:cs typeface="Arial" panose="020B0604020202020204" pitchFamily="34" charset="0"/>
              </a:rPr>
              <a:t>	</a:t>
            </a:r>
            <a:r>
              <a:rPr lang="en-US" i="1" dirty="0" err="1" smtClean="0">
                <a:latin typeface="Arial" panose="020B0604020202020204" pitchFamily="34" charset="0"/>
                <a:cs typeface="Arial" panose="020B0604020202020204" pitchFamily="34" charset="0"/>
              </a:rPr>
              <a:t>RewriteRule</a:t>
            </a:r>
            <a:r>
              <a:rPr lang="en-US" i="1" dirty="0" smtClean="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 frontend/web/$1 [L]</a:t>
            </a:r>
          </a:p>
        </p:txBody>
      </p:sp>
    </p:spTree>
    <p:extLst>
      <p:ext uri="{BB962C8B-B14F-4D97-AF65-F5344CB8AC3E}">
        <p14:creationId xmlns:p14="http://schemas.microsoft.com/office/powerpoint/2010/main" val="2483060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Cấu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hình.htaccess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Tao file .</a:t>
            </a:r>
            <a:r>
              <a:rPr lang="en-US" dirty="0" err="1">
                <a:latin typeface="Arial" panose="020B0604020202020204" pitchFamily="34" charset="0"/>
                <a:cs typeface="Arial" panose="020B0604020202020204" pitchFamily="34" charset="0"/>
              </a:rPr>
              <a:t>htaccess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C:\xampp\htdocs\yii2adv\frontend\web </a:t>
            </a:r>
            <a:r>
              <a:rPr lang="en-US" dirty="0" err="1">
                <a:latin typeface="Arial" panose="020B0604020202020204" pitchFamily="34" charset="0"/>
                <a:cs typeface="Arial" panose="020B0604020202020204" pitchFamily="34" charset="0"/>
              </a:rPr>
              <a:t>va</a:t>
            </a:r>
            <a:r>
              <a:rPr lang="en-US" dirty="0">
                <a:latin typeface="Arial" panose="020B0604020202020204" pitchFamily="34" charset="0"/>
                <a:cs typeface="Arial" panose="020B0604020202020204" pitchFamily="34" charset="0"/>
              </a:rPr>
              <a:t> C:\xampp\htdocs\yii2adv\backend\webvoi </a:t>
            </a:r>
            <a:r>
              <a:rPr lang="en-US" dirty="0" err="1">
                <a:latin typeface="Arial" panose="020B0604020202020204" pitchFamily="34" charset="0"/>
                <a:cs typeface="Arial" panose="020B0604020202020204" pitchFamily="34" charset="0"/>
              </a:rPr>
              <a:t>noi</a:t>
            </a:r>
            <a:r>
              <a:rPr lang="en-US" dirty="0">
                <a:latin typeface="Arial" panose="020B0604020202020204" pitchFamily="34" charset="0"/>
                <a:cs typeface="Arial" panose="020B0604020202020204" pitchFamily="34" charset="0"/>
              </a:rPr>
              <a:t> dung </a:t>
            </a:r>
            <a:r>
              <a:rPr lang="en-US" dirty="0" err="1">
                <a:latin typeface="Arial" panose="020B0604020202020204" pitchFamily="34" charset="0"/>
                <a:cs typeface="Arial" panose="020B0604020202020204" pitchFamily="34" charset="0"/>
              </a:rPr>
              <a:t>nhu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r>
              <a:rPr lang="en-US" dirty="0">
                <a:latin typeface="Arial" panose="020B0604020202020204" pitchFamily="34" charset="0"/>
                <a:cs typeface="Arial" panose="020B0604020202020204" pitchFamily="34" charset="0"/>
              </a:rPr>
              <a:t>:</a:t>
            </a:r>
          </a:p>
          <a:p>
            <a:pPr marL="36900" indent="0">
              <a:buNone/>
            </a:pPr>
            <a:r>
              <a:rPr lang="en-US" dirty="0" smtClean="0">
                <a:latin typeface="Arial" panose="020B0604020202020204" pitchFamily="34" charset="0"/>
                <a:cs typeface="Arial" panose="020B0604020202020204" pitchFamily="34" charset="0"/>
              </a:rPr>
              <a:t>	</a:t>
            </a:r>
            <a:r>
              <a:rPr lang="en-US" i="1" dirty="0" err="1" smtClean="0">
                <a:latin typeface="Arial" panose="020B0604020202020204" pitchFamily="34" charset="0"/>
                <a:cs typeface="Arial" panose="020B0604020202020204" pitchFamily="34" charset="0"/>
              </a:rPr>
              <a:t>RewriteEngine</a:t>
            </a:r>
            <a:r>
              <a:rPr lang="en-US" i="1" dirty="0" smtClean="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on </a:t>
            </a:r>
          </a:p>
          <a:p>
            <a:pPr marL="36900" indent="0">
              <a:buNone/>
            </a:pPr>
            <a:r>
              <a:rPr lang="en-US" i="1" dirty="0" smtClean="0">
                <a:latin typeface="Arial" panose="020B0604020202020204" pitchFamily="34" charset="0"/>
                <a:cs typeface="Arial" panose="020B0604020202020204" pitchFamily="34" charset="0"/>
              </a:rPr>
              <a:t>	</a:t>
            </a:r>
            <a:r>
              <a:rPr lang="en-US" i="1" dirty="0" err="1" smtClean="0">
                <a:latin typeface="Arial" panose="020B0604020202020204" pitchFamily="34" charset="0"/>
                <a:cs typeface="Arial" panose="020B0604020202020204" pitchFamily="34" charset="0"/>
              </a:rPr>
              <a:t>RewriteCond</a:t>
            </a:r>
            <a:r>
              <a:rPr lang="en-US" i="1" dirty="0" smtClean="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%{REQUEST_FILENAME} !-f</a:t>
            </a:r>
          </a:p>
          <a:p>
            <a:pPr marL="36900" indent="0">
              <a:buNone/>
            </a:pPr>
            <a:r>
              <a:rPr lang="en-US" i="1" dirty="0" smtClean="0">
                <a:latin typeface="Arial" panose="020B0604020202020204" pitchFamily="34" charset="0"/>
                <a:cs typeface="Arial" panose="020B0604020202020204" pitchFamily="34" charset="0"/>
              </a:rPr>
              <a:t>	</a:t>
            </a:r>
            <a:r>
              <a:rPr lang="en-US" i="1" dirty="0" err="1" smtClean="0">
                <a:latin typeface="Arial" panose="020B0604020202020204" pitchFamily="34" charset="0"/>
                <a:cs typeface="Arial" panose="020B0604020202020204" pitchFamily="34" charset="0"/>
              </a:rPr>
              <a:t>RewriteCond</a:t>
            </a:r>
            <a:r>
              <a:rPr lang="en-US" i="1" dirty="0" smtClean="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%{REQUEST_FILENAME} !-d  </a:t>
            </a:r>
          </a:p>
          <a:p>
            <a:pPr marL="36900" indent="0">
              <a:buNone/>
            </a:pPr>
            <a:r>
              <a:rPr lang="en-US" i="1" dirty="0" smtClean="0">
                <a:latin typeface="Arial" panose="020B0604020202020204" pitchFamily="34" charset="0"/>
                <a:cs typeface="Arial" panose="020B0604020202020204" pitchFamily="34" charset="0"/>
              </a:rPr>
              <a:t>	</a:t>
            </a:r>
            <a:r>
              <a:rPr lang="en-US" i="1" dirty="0" err="1" smtClean="0">
                <a:latin typeface="Arial" panose="020B0604020202020204" pitchFamily="34" charset="0"/>
                <a:cs typeface="Arial" panose="020B0604020202020204" pitchFamily="34" charset="0"/>
              </a:rPr>
              <a:t>RewriteRule</a:t>
            </a:r>
            <a:r>
              <a:rPr lang="en-US" i="1" dirty="0" smtClean="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index.php</a:t>
            </a:r>
            <a:endParaRPr 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97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http://yii2.com/</a:t>
            </a:r>
            <a:endParaRPr lang="en-US" dirty="0"/>
          </a:p>
          <a:p>
            <a:pPr marL="36900" indent="0">
              <a:buNone/>
            </a:pPr>
            <a:endParaRPr lang="en-US" dirty="0"/>
          </a:p>
        </p:txBody>
      </p:sp>
      <p:pic>
        <p:nvPicPr>
          <p:cNvPr id="4" name="Picture 3"/>
          <p:cNvPicPr>
            <a:picLocks noChangeAspect="1"/>
          </p:cNvPicPr>
          <p:nvPr/>
        </p:nvPicPr>
        <p:blipFill>
          <a:blip r:embed="rId3"/>
          <a:stretch>
            <a:fillRect/>
          </a:stretch>
        </p:blipFill>
        <p:spPr>
          <a:xfrm>
            <a:off x="685347" y="2175627"/>
            <a:ext cx="7765322" cy="4443222"/>
          </a:xfrm>
          <a:prstGeom prst="rect">
            <a:avLst/>
          </a:prstGeom>
        </p:spPr>
      </p:pic>
    </p:spTree>
    <p:extLst>
      <p:ext uri="{BB962C8B-B14F-4D97-AF65-F5344CB8AC3E}">
        <p14:creationId xmlns:p14="http://schemas.microsoft.com/office/powerpoint/2010/main" val="925480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hlinkClick r:id="rId2"/>
              </a:rPr>
              <a:t>http://yii2.com/system</a:t>
            </a:r>
            <a:endParaRPr lang="en-US" dirty="0"/>
          </a:p>
          <a:p>
            <a:pPr marL="36900" indent="0">
              <a:buNone/>
            </a:pPr>
            <a:endParaRPr lang="en-US" dirty="0"/>
          </a:p>
        </p:txBody>
      </p:sp>
      <p:pic>
        <p:nvPicPr>
          <p:cNvPr id="4" name="Picture 3"/>
          <p:cNvPicPr>
            <a:picLocks noChangeAspect="1"/>
          </p:cNvPicPr>
          <p:nvPr/>
        </p:nvPicPr>
        <p:blipFill>
          <a:blip r:embed="rId3"/>
          <a:stretch>
            <a:fillRect/>
          </a:stretch>
        </p:blipFill>
        <p:spPr>
          <a:xfrm>
            <a:off x="685346" y="2189976"/>
            <a:ext cx="7765322" cy="4447523"/>
          </a:xfrm>
          <a:prstGeom prst="rect">
            <a:avLst/>
          </a:prstGeom>
        </p:spPr>
      </p:pic>
    </p:spTree>
    <p:extLst>
      <p:ext uri="{BB962C8B-B14F-4D97-AF65-F5344CB8AC3E}">
        <p14:creationId xmlns:p14="http://schemas.microsoft.com/office/powerpoint/2010/main" val="2685110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hlinkClick r:id="rId2"/>
              </a:rPr>
              <a:t>http://yii2.com/users</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294063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Tài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hlinkClick r:id="rId2"/>
              </a:rPr>
              <a:t>http://phpandmysql.net/yii2-framework</a:t>
            </a:r>
            <a:r>
              <a:rPr lang="en-US" dirty="0" smtClean="0">
                <a:latin typeface="Arial" panose="020B0604020202020204" pitchFamily="34" charset="0"/>
                <a:cs typeface="Arial" panose="020B0604020202020204" pitchFamily="34" charset="0"/>
                <a:hlinkClick r:id="rId2"/>
              </a:rPr>
              <a:t>/</a:t>
            </a:r>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hlinkClick r:id="rId3"/>
              </a:rPr>
              <a:t>http://www.eravietnam.net/chuyen-muc/hoc-yii-framework</a:t>
            </a:r>
            <a:r>
              <a:rPr lang="en-US" dirty="0" smtClean="0">
                <a:latin typeface="Arial" panose="020B0604020202020204" pitchFamily="34" charset="0"/>
                <a:cs typeface="Arial" panose="020B0604020202020204" pitchFamily="34" charset="0"/>
                <a:hlinkClick r:id="rId3"/>
              </a:rPr>
              <a:t>/</a:t>
            </a:r>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hlinkClick r:id="rId4"/>
              </a:rPr>
              <a:t>http://</a:t>
            </a:r>
            <a:r>
              <a:rPr lang="en-US" dirty="0" smtClean="0">
                <a:latin typeface="Arial" panose="020B0604020202020204" pitchFamily="34" charset="0"/>
                <a:cs typeface="Arial" panose="020B0604020202020204" pitchFamily="34" charset="0"/>
                <a:hlinkClick r:id="rId4"/>
              </a:rPr>
              <a:t>mystudy.vn/category/yii2-framework</a:t>
            </a:r>
            <a:endParaRPr lang="en-US" dirty="0" smtClean="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021434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Yii</a:t>
            </a:r>
            <a:r>
              <a:rPr lang="en-US" dirty="0">
                <a:latin typeface="Arial" panose="020B0604020202020204" pitchFamily="34" charset="0"/>
                <a:cs typeface="Arial" panose="020B0604020202020204" pitchFamily="34" charset="0"/>
              </a:rPr>
              <a:t> Framework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gì</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vi-VN" dirty="0">
                <a:effectLst/>
                <a:latin typeface="+mj-lt"/>
              </a:rPr>
              <a:t>Yii Framework là một mã nguồn mở, một Framework phát triển ứng dụng Web miễn phí được viết bằng PHP5</a:t>
            </a:r>
            <a:r>
              <a:rPr lang="vi-VN" dirty="0" smtClean="0">
                <a:effectLst/>
                <a:latin typeface="+mj-lt"/>
              </a:rPr>
              <a:t>.</a:t>
            </a:r>
            <a:endParaRPr lang="en-US" dirty="0" smtClean="0">
              <a:effectLst/>
              <a:latin typeface="+mj-lt"/>
            </a:endParaRPr>
          </a:p>
          <a:p>
            <a:r>
              <a:rPr lang="en-US" dirty="0" err="1">
                <a:effectLst/>
                <a:latin typeface="+mj-lt"/>
              </a:rPr>
              <a:t>Yii</a:t>
            </a:r>
            <a:r>
              <a:rPr lang="en-US" dirty="0">
                <a:effectLst/>
                <a:latin typeface="+mj-lt"/>
              </a:rPr>
              <a:t> </a:t>
            </a:r>
            <a:r>
              <a:rPr lang="en-US" dirty="0" err="1">
                <a:effectLst/>
                <a:latin typeface="+mj-lt"/>
              </a:rPr>
              <a:t>cho</a:t>
            </a:r>
            <a:r>
              <a:rPr lang="en-US" dirty="0">
                <a:effectLst/>
                <a:latin typeface="+mj-lt"/>
              </a:rPr>
              <a:t> </a:t>
            </a:r>
            <a:r>
              <a:rPr lang="en-US" dirty="0" err="1">
                <a:effectLst/>
                <a:latin typeface="+mj-lt"/>
              </a:rPr>
              <a:t>phép</a:t>
            </a:r>
            <a:r>
              <a:rPr lang="en-US" dirty="0">
                <a:effectLst/>
                <a:latin typeface="+mj-lt"/>
              </a:rPr>
              <a:t> </a:t>
            </a:r>
            <a:r>
              <a:rPr lang="en-US" dirty="0" err="1">
                <a:effectLst/>
                <a:latin typeface="+mj-lt"/>
              </a:rPr>
              <a:t>tái</a:t>
            </a:r>
            <a:r>
              <a:rPr lang="en-US" dirty="0">
                <a:effectLst/>
                <a:latin typeface="+mj-lt"/>
              </a:rPr>
              <a:t> </a:t>
            </a:r>
            <a:r>
              <a:rPr lang="en-US" dirty="0" err="1">
                <a:effectLst/>
                <a:latin typeface="+mj-lt"/>
              </a:rPr>
              <a:t>sử</a:t>
            </a:r>
            <a:r>
              <a:rPr lang="en-US" dirty="0">
                <a:effectLst/>
                <a:latin typeface="+mj-lt"/>
              </a:rPr>
              <a:t> </a:t>
            </a:r>
            <a:r>
              <a:rPr lang="en-US" dirty="0" err="1">
                <a:effectLst/>
                <a:latin typeface="+mj-lt"/>
              </a:rPr>
              <a:t>dụng</a:t>
            </a:r>
            <a:r>
              <a:rPr lang="en-US" dirty="0">
                <a:effectLst/>
                <a:latin typeface="+mj-lt"/>
              </a:rPr>
              <a:t> </a:t>
            </a:r>
            <a:r>
              <a:rPr lang="en-US" dirty="0" err="1">
                <a:effectLst/>
                <a:latin typeface="+mj-lt"/>
              </a:rPr>
              <a:t>các</a:t>
            </a:r>
            <a:r>
              <a:rPr lang="en-US" dirty="0">
                <a:effectLst/>
                <a:latin typeface="+mj-lt"/>
              </a:rPr>
              <a:t> </a:t>
            </a:r>
            <a:r>
              <a:rPr lang="en-US" dirty="0" err="1">
                <a:effectLst/>
                <a:latin typeface="+mj-lt"/>
              </a:rPr>
              <a:t>thành</a:t>
            </a:r>
            <a:r>
              <a:rPr lang="en-US" dirty="0">
                <a:effectLst/>
                <a:latin typeface="+mj-lt"/>
              </a:rPr>
              <a:t> </a:t>
            </a:r>
            <a:r>
              <a:rPr lang="en-US" dirty="0" err="1">
                <a:effectLst/>
                <a:latin typeface="+mj-lt"/>
              </a:rPr>
              <a:t>phần</a:t>
            </a:r>
            <a:r>
              <a:rPr lang="en-US" dirty="0">
                <a:effectLst/>
                <a:latin typeface="+mj-lt"/>
              </a:rPr>
              <a:t> </a:t>
            </a:r>
            <a:r>
              <a:rPr lang="en-US" dirty="0" err="1">
                <a:effectLst/>
                <a:latin typeface="+mj-lt"/>
              </a:rPr>
              <a:t>trong</a:t>
            </a:r>
            <a:r>
              <a:rPr lang="en-US" dirty="0">
                <a:effectLst/>
                <a:latin typeface="+mj-lt"/>
              </a:rPr>
              <a:t> </a:t>
            </a:r>
            <a:r>
              <a:rPr lang="en-US" dirty="0" err="1">
                <a:effectLst/>
                <a:latin typeface="+mj-lt"/>
              </a:rPr>
              <a:t>ứng</a:t>
            </a:r>
            <a:r>
              <a:rPr lang="en-US" dirty="0">
                <a:effectLst/>
                <a:latin typeface="+mj-lt"/>
              </a:rPr>
              <a:t> </a:t>
            </a:r>
            <a:r>
              <a:rPr lang="en-US" dirty="0" err="1">
                <a:effectLst/>
                <a:latin typeface="+mj-lt"/>
              </a:rPr>
              <a:t>dụng</a:t>
            </a:r>
            <a:r>
              <a:rPr lang="en-US" dirty="0">
                <a:effectLst/>
                <a:latin typeface="+mj-lt"/>
              </a:rPr>
              <a:t> Web </a:t>
            </a:r>
            <a:r>
              <a:rPr lang="en-US" dirty="0" err="1">
                <a:effectLst/>
                <a:latin typeface="+mj-lt"/>
              </a:rPr>
              <a:t>đẻ</a:t>
            </a:r>
            <a:r>
              <a:rPr lang="en-US" dirty="0">
                <a:effectLst/>
                <a:latin typeface="+mj-lt"/>
              </a:rPr>
              <a:t> </a:t>
            </a:r>
            <a:r>
              <a:rPr lang="en-US" dirty="0" err="1">
                <a:effectLst/>
                <a:latin typeface="+mj-lt"/>
              </a:rPr>
              <a:t>tăng</a:t>
            </a:r>
            <a:r>
              <a:rPr lang="en-US" dirty="0">
                <a:effectLst/>
                <a:latin typeface="+mj-lt"/>
              </a:rPr>
              <a:t> </a:t>
            </a:r>
            <a:r>
              <a:rPr lang="en-US" dirty="0" err="1">
                <a:effectLst/>
                <a:latin typeface="+mj-lt"/>
              </a:rPr>
              <a:t>tốc</a:t>
            </a:r>
            <a:r>
              <a:rPr lang="en-US" dirty="0">
                <a:effectLst/>
                <a:latin typeface="+mj-lt"/>
              </a:rPr>
              <a:t> </a:t>
            </a:r>
            <a:r>
              <a:rPr lang="en-US" dirty="0" err="1">
                <a:effectLst/>
                <a:latin typeface="+mj-lt"/>
              </a:rPr>
              <a:t>độ</a:t>
            </a:r>
            <a:r>
              <a:rPr lang="en-US" dirty="0">
                <a:effectLst/>
                <a:latin typeface="+mj-lt"/>
              </a:rPr>
              <a:t> </a:t>
            </a:r>
            <a:r>
              <a:rPr lang="en-US" dirty="0" err="1">
                <a:effectLst/>
                <a:latin typeface="+mj-lt"/>
              </a:rPr>
              <a:t>xây</a:t>
            </a:r>
            <a:r>
              <a:rPr lang="en-US" dirty="0">
                <a:effectLst/>
                <a:latin typeface="+mj-lt"/>
              </a:rPr>
              <a:t> </a:t>
            </a:r>
            <a:r>
              <a:rPr lang="en-US" dirty="0" err="1">
                <a:effectLst/>
                <a:latin typeface="+mj-lt"/>
              </a:rPr>
              <a:t>dựng</a:t>
            </a:r>
            <a:r>
              <a:rPr lang="en-US" dirty="0">
                <a:effectLst/>
                <a:latin typeface="+mj-lt"/>
              </a:rPr>
              <a:t> </a:t>
            </a:r>
            <a:r>
              <a:rPr lang="en-US" dirty="0" err="1">
                <a:effectLst/>
                <a:latin typeface="+mj-lt"/>
              </a:rPr>
              <a:t>ứng</a:t>
            </a:r>
            <a:r>
              <a:rPr lang="en-US" dirty="0">
                <a:effectLst/>
                <a:latin typeface="+mj-lt"/>
              </a:rPr>
              <a:t> </a:t>
            </a:r>
            <a:r>
              <a:rPr lang="en-US" dirty="0" err="1">
                <a:effectLst/>
                <a:latin typeface="+mj-lt"/>
              </a:rPr>
              <a:t>dụng</a:t>
            </a:r>
            <a:r>
              <a:rPr lang="en-US" dirty="0">
                <a:effectLst/>
                <a:latin typeface="+mj-lt"/>
              </a:rPr>
              <a:t> </a:t>
            </a:r>
            <a:r>
              <a:rPr lang="en-US" dirty="0" err="1">
                <a:effectLst/>
                <a:latin typeface="+mj-lt"/>
              </a:rPr>
              <a:t>của</a:t>
            </a:r>
            <a:r>
              <a:rPr lang="en-US" dirty="0">
                <a:effectLst/>
                <a:latin typeface="+mj-lt"/>
              </a:rPr>
              <a:t> </a:t>
            </a:r>
            <a:r>
              <a:rPr lang="en-US" dirty="0" err="1">
                <a:effectLst/>
                <a:latin typeface="+mj-lt"/>
              </a:rPr>
              <a:t>mình</a:t>
            </a:r>
            <a:r>
              <a:rPr lang="en-US" dirty="0" smtClean="0">
                <a:effectLst/>
                <a:latin typeface="+mj-lt"/>
              </a:rPr>
              <a:t>.</a:t>
            </a:r>
          </a:p>
          <a:p>
            <a:r>
              <a:rPr lang="vi-VN" dirty="0">
                <a:effectLst/>
                <a:latin typeface="+mj-lt"/>
              </a:rPr>
              <a:t>Yii đặc biệt thích hợp cho việc phát triển ứng dụng quy mô lớn như các cổng thông tin, diễn đàn, các hệ thống quản lý nội dung (CMS), các dự án thương mại điện tử, dịch vụ Web RESTful</a:t>
            </a:r>
            <a:endParaRPr lang="en-US" dirty="0">
              <a:latin typeface="+mj-lt"/>
            </a:endParaRPr>
          </a:p>
        </p:txBody>
      </p:sp>
    </p:spTree>
    <p:extLst>
      <p:ext uri="{BB962C8B-B14F-4D97-AF65-F5344CB8AC3E}">
        <p14:creationId xmlns:p14="http://schemas.microsoft.com/office/powerpoint/2010/main" val="2117363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9093" y="1731963"/>
            <a:ext cx="2197877" cy="4059237"/>
          </a:xfrm>
        </p:spPr>
      </p:pic>
    </p:spTree>
    <p:extLst>
      <p:ext uri="{BB962C8B-B14F-4D97-AF65-F5344CB8AC3E}">
        <p14:creationId xmlns:p14="http://schemas.microsoft.com/office/powerpoint/2010/main" val="1416471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609599"/>
            <a:ext cx="7765322" cy="5416627"/>
          </a:xfrm>
        </p:spPr>
        <p:txBody>
          <a:bodyPr/>
          <a:lstStyle/>
          <a:p>
            <a:r>
              <a:rPr lang="en-US" dirty="0" smtClean="0"/>
              <a:t>Thanks for listening!</a:t>
            </a:r>
            <a:endParaRPr lang="en-US" dirty="0"/>
          </a:p>
        </p:txBody>
      </p:sp>
    </p:spTree>
    <p:extLst>
      <p:ext uri="{BB962C8B-B14F-4D97-AF65-F5344CB8AC3E}">
        <p14:creationId xmlns:p14="http://schemas.microsoft.com/office/powerpoint/2010/main" val="90625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Body)"/>
              </a:rPr>
              <a:t>Lịch</a:t>
            </a:r>
            <a:r>
              <a:rPr lang="en-US" dirty="0">
                <a:latin typeface="Arial (Body)"/>
              </a:rPr>
              <a:t> </a:t>
            </a:r>
            <a:r>
              <a:rPr lang="en-US" dirty="0" err="1">
                <a:latin typeface="Arial (Body)"/>
              </a:rPr>
              <a:t>sử</a:t>
            </a:r>
            <a:r>
              <a:rPr lang="en-US" dirty="0">
                <a:latin typeface="Arial (Body)"/>
              </a:rPr>
              <a:t> </a:t>
            </a:r>
            <a:r>
              <a:rPr lang="en-US" dirty="0" err="1">
                <a:latin typeface="Arial (Body)"/>
              </a:rPr>
              <a:t>về</a:t>
            </a:r>
            <a:r>
              <a:rPr lang="en-US" dirty="0">
                <a:latin typeface="Arial (Body)"/>
              </a:rPr>
              <a:t> </a:t>
            </a:r>
            <a:r>
              <a:rPr lang="en-US" dirty="0" err="1">
                <a:latin typeface="Arial (Body)"/>
              </a:rPr>
              <a:t>Yii</a:t>
            </a:r>
            <a:r>
              <a:rPr lang="en-US" dirty="0">
                <a:latin typeface="Arial (Body)"/>
              </a:rPr>
              <a:t> Framework</a:t>
            </a:r>
            <a:endParaRPr lang="en-US" dirty="0">
              <a:latin typeface="Arial (Body)"/>
            </a:endParaRPr>
          </a:p>
        </p:txBody>
      </p:sp>
      <p:sp>
        <p:nvSpPr>
          <p:cNvPr id="3" name="Content Placeholder 2"/>
          <p:cNvSpPr>
            <a:spLocks noGrp="1"/>
          </p:cNvSpPr>
          <p:nvPr>
            <p:ph idx="1"/>
          </p:nvPr>
        </p:nvSpPr>
        <p:spPr/>
        <p:txBody>
          <a:bodyPr>
            <a:normAutofit lnSpcReduction="10000"/>
          </a:bodyPr>
          <a:lstStyle/>
          <a:p>
            <a:r>
              <a:rPr lang="vi-VN" dirty="0">
                <a:effectLst/>
                <a:latin typeface="+mj-lt"/>
              </a:rPr>
              <a:t>Yii là đứa con tinh thần của người sáng lập nó, Qiang Xue, người bắt đầu dự án Yii vào 01/01/2008</a:t>
            </a:r>
            <a:r>
              <a:rPr lang="vi-VN" dirty="0" smtClean="0">
                <a:effectLst/>
                <a:latin typeface="+mj-lt"/>
              </a:rPr>
              <a:t>.</a:t>
            </a:r>
            <a:endParaRPr lang="en-US" dirty="0" smtClean="0">
              <a:effectLst/>
              <a:latin typeface="+mj-lt"/>
            </a:endParaRPr>
          </a:p>
          <a:p>
            <a:r>
              <a:rPr lang="vi-VN" dirty="0">
                <a:effectLst/>
                <a:latin typeface="+mj-lt"/>
              </a:rPr>
              <a:t>Trước đây Qiang phát triển và duy trì Prado Framework. Những năm kinh nghiệm có được thông tin phản hồi và phát triển dự án thu thập được, từ đó củng cố một Framework có hiệu suất cao, an toàn và chuyên nghiệp, thích hợp để đáp ứng phát triển ứng dụng Web 2.0</a:t>
            </a:r>
            <a:r>
              <a:rPr lang="vi-VN" dirty="0" smtClean="0">
                <a:effectLst/>
                <a:latin typeface="+mj-lt"/>
              </a:rPr>
              <a:t>.</a:t>
            </a:r>
            <a:endParaRPr lang="en-US" dirty="0" smtClean="0">
              <a:effectLst/>
              <a:latin typeface="+mj-lt"/>
            </a:endParaRPr>
          </a:p>
          <a:p>
            <a:r>
              <a:rPr lang="vi-VN" dirty="0">
                <a:effectLst/>
                <a:latin typeface="+mj-lt"/>
              </a:rPr>
              <a:t>Ngày 03/12/2008, sau khi phát triển gần một năm, Yii 1.0 được chính thức phát hành cho công chúng</a:t>
            </a:r>
            <a:r>
              <a:rPr lang="vi-VN" dirty="0" smtClean="0">
                <a:effectLst/>
                <a:latin typeface="+mj-lt"/>
              </a:rPr>
              <a:t>.</a:t>
            </a:r>
            <a:endParaRPr lang="en-US" dirty="0" smtClean="0">
              <a:effectLst/>
              <a:latin typeface="+mj-lt"/>
            </a:endParaRPr>
          </a:p>
          <a:p>
            <a:r>
              <a:rPr lang="vi-VN" dirty="0">
                <a:effectLst/>
                <a:latin typeface="+mj-lt"/>
              </a:rPr>
              <a:t>Số liệu hiệu suất cực kỳ ấn tượng của mình khi so sánh với các Framework PHP khác ngay lập tức đã thu hút sự chú ý rất tích cực và nhanh chóng phát triển với tốc độ ngày càng tăng.</a:t>
            </a:r>
            <a:endParaRPr lang="en-US" dirty="0">
              <a:latin typeface="+mj-lt"/>
            </a:endParaRPr>
          </a:p>
        </p:txBody>
      </p:sp>
    </p:spTree>
    <p:extLst>
      <p:ext uri="{BB962C8B-B14F-4D97-AF65-F5344CB8AC3E}">
        <p14:creationId xmlns:p14="http://schemas.microsoft.com/office/powerpoint/2010/main" val="3297415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ody)"/>
              </a:rPr>
              <a:t>Version </a:t>
            </a:r>
            <a:r>
              <a:rPr lang="en-US" dirty="0" err="1">
                <a:latin typeface="Arial (Body)"/>
              </a:rPr>
              <a:t>của</a:t>
            </a:r>
            <a:r>
              <a:rPr lang="en-US" dirty="0">
                <a:latin typeface="Arial (Body)"/>
              </a:rPr>
              <a:t> </a:t>
            </a:r>
            <a:r>
              <a:rPr lang="en-US" dirty="0" err="1">
                <a:latin typeface="Arial (Body)"/>
              </a:rPr>
              <a:t>Yii</a:t>
            </a:r>
            <a:r>
              <a:rPr lang="en-US" dirty="0">
                <a:latin typeface="Arial (Body)"/>
              </a:rPr>
              <a:t> Framework</a:t>
            </a:r>
            <a:endParaRPr lang="en-US" dirty="0">
              <a:latin typeface="Arial (Body)"/>
            </a:endParaRPr>
          </a:p>
        </p:txBody>
      </p:sp>
      <p:sp>
        <p:nvSpPr>
          <p:cNvPr id="3" name="Content Placeholder 2"/>
          <p:cNvSpPr>
            <a:spLocks noGrp="1"/>
          </p:cNvSpPr>
          <p:nvPr>
            <p:ph idx="1"/>
          </p:nvPr>
        </p:nvSpPr>
        <p:spPr/>
        <p:txBody>
          <a:bodyPr/>
          <a:lstStyle/>
          <a:p>
            <a:r>
              <a:rPr lang="en-US" dirty="0" err="1">
                <a:effectLst/>
                <a:latin typeface="Arial (Body)"/>
              </a:rPr>
              <a:t>Yii</a:t>
            </a:r>
            <a:r>
              <a:rPr lang="en-US" dirty="0">
                <a:effectLst/>
                <a:latin typeface="Arial (Body)"/>
              </a:rPr>
              <a:t> Framework </a:t>
            </a:r>
            <a:r>
              <a:rPr lang="en-US" dirty="0" err="1">
                <a:effectLst/>
                <a:latin typeface="Arial (Body)"/>
              </a:rPr>
              <a:t>hiện</a:t>
            </a:r>
            <a:r>
              <a:rPr lang="en-US" dirty="0">
                <a:effectLst/>
                <a:latin typeface="Arial (Body)"/>
              </a:rPr>
              <a:t> </a:t>
            </a:r>
            <a:r>
              <a:rPr lang="en-US" dirty="0" err="1">
                <a:effectLst/>
                <a:latin typeface="Arial (Body)"/>
              </a:rPr>
              <a:t>có</a:t>
            </a:r>
            <a:r>
              <a:rPr lang="en-US" dirty="0">
                <a:effectLst/>
                <a:latin typeface="Arial (Body)"/>
              </a:rPr>
              <a:t> </a:t>
            </a:r>
            <a:r>
              <a:rPr lang="en-US" dirty="0" err="1">
                <a:effectLst/>
                <a:latin typeface="Arial (Body)"/>
              </a:rPr>
              <a:t>hai</a:t>
            </a:r>
            <a:r>
              <a:rPr lang="en-US" dirty="0">
                <a:effectLst/>
                <a:latin typeface="Arial (Body)"/>
              </a:rPr>
              <a:t> </a:t>
            </a:r>
            <a:r>
              <a:rPr lang="en-US" dirty="0" err="1">
                <a:effectLst/>
                <a:latin typeface="Arial (Body)"/>
              </a:rPr>
              <a:t>phiên</a:t>
            </a:r>
            <a:r>
              <a:rPr lang="en-US" dirty="0">
                <a:effectLst/>
                <a:latin typeface="Arial (Body)"/>
              </a:rPr>
              <a:t> </a:t>
            </a:r>
            <a:r>
              <a:rPr lang="en-US" dirty="0" err="1">
                <a:effectLst/>
                <a:latin typeface="Arial (Body)"/>
              </a:rPr>
              <a:t>bản</a:t>
            </a:r>
            <a:r>
              <a:rPr lang="en-US" dirty="0">
                <a:effectLst/>
                <a:latin typeface="Arial (Body)"/>
              </a:rPr>
              <a:t> </a:t>
            </a:r>
            <a:r>
              <a:rPr lang="en-US" dirty="0" err="1">
                <a:effectLst/>
                <a:latin typeface="Arial (Body)"/>
              </a:rPr>
              <a:t>chính</a:t>
            </a:r>
            <a:r>
              <a:rPr lang="en-US" dirty="0">
                <a:effectLst/>
                <a:latin typeface="Arial (Body)"/>
              </a:rPr>
              <a:t> </a:t>
            </a:r>
            <a:r>
              <a:rPr lang="en-US" dirty="0" err="1">
                <a:effectLst/>
                <a:latin typeface="Arial (Body)"/>
              </a:rPr>
              <a:t>có</a:t>
            </a:r>
            <a:r>
              <a:rPr lang="en-US" dirty="0">
                <a:effectLst/>
                <a:latin typeface="Arial (Body)"/>
              </a:rPr>
              <a:t> </a:t>
            </a:r>
            <a:r>
              <a:rPr lang="en-US" dirty="0" err="1">
                <a:effectLst/>
                <a:latin typeface="Arial (Body)"/>
              </a:rPr>
              <a:t>sẵn</a:t>
            </a:r>
            <a:r>
              <a:rPr lang="en-US" dirty="0">
                <a:effectLst/>
                <a:latin typeface="Arial (Body)"/>
              </a:rPr>
              <a:t>: 1.1 </a:t>
            </a:r>
            <a:r>
              <a:rPr lang="en-US" dirty="0" err="1">
                <a:effectLst/>
                <a:latin typeface="Arial (Body)"/>
              </a:rPr>
              <a:t>và</a:t>
            </a:r>
            <a:r>
              <a:rPr lang="en-US" dirty="0">
                <a:effectLst/>
                <a:latin typeface="Arial (Body)"/>
              </a:rPr>
              <a:t> 2.0. </a:t>
            </a:r>
            <a:endParaRPr lang="en-US" dirty="0" smtClean="0">
              <a:effectLst/>
              <a:latin typeface="Arial (Body)"/>
            </a:endParaRPr>
          </a:p>
          <a:p>
            <a:r>
              <a:rPr lang="vi-VN" dirty="0">
                <a:effectLst/>
                <a:latin typeface="Arial (Body)"/>
              </a:rPr>
              <a:t>Phiên bản 1.1 là thế hệ cũ và bây giờ là trong chế độ bảo trì. Phiên bản 2.0 được viết lại hoàn toàn của Yii, việc áp dụng các công nghệ và giao thức mới nhất, bao gồm Composer, namespaces, traits vvv</a:t>
            </a:r>
            <a:r>
              <a:rPr lang="vi-VN" dirty="0" smtClean="0">
                <a:effectLst/>
                <a:latin typeface="Arial (Body)"/>
              </a:rPr>
              <a:t>.</a:t>
            </a:r>
            <a:endParaRPr lang="en-US" dirty="0" smtClean="0">
              <a:effectLst/>
              <a:latin typeface="Arial (Body)"/>
            </a:endParaRPr>
          </a:p>
          <a:p>
            <a:r>
              <a:rPr lang="vi-VN" dirty="0">
                <a:effectLst/>
                <a:latin typeface="Arial (Body)"/>
              </a:rPr>
              <a:t>Phiên bản 2.0 đại diện cho các thế hệ hiện tại của Framework này và sẽ nhận được những nỗ lực phát triển chính trong vài năm tới.</a:t>
            </a:r>
            <a:endParaRPr lang="en-US" dirty="0">
              <a:latin typeface="Arial (Body)"/>
            </a:endParaRPr>
          </a:p>
        </p:txBody>
      </p:sp>
    </p:spTree>
    <p:extLst>
      <p:ext uri="{BB962C8B-B14F-4D97-AF65-F5344CB8AC3E}">
        <p14:creationId xmlns:p14="http://schemas.microsoft.com/office/powerpoint/2010/main" val="1924056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Body)"/>
              </a:rPr>
              <a:t>Tại</a:t>
            </a:r>
            <a:r>
              <a:rPr lang="en-US" dirty="0">
                <a:latin typeface="Arial (Body)"/>
              </a:rPr>
              <a:t> </a:t>
            </a:r>
            <a:r>
              <a:rPr lang="en-US" dirty="0" err="1">
                <a:latin typeface="Arial (Body)"/>
              </a:rPr>
              <a:t>sao</a:t>
            </a:r>
            <a:r>
              <a:rPr lang="en-US" dirty="0">
                <a:latin typeface="Arial (Body)"/>
              </a:rPr>
              <a:t> </a:t>
            </a:r>
            <a:r>
              <a:rPr lang="en-US" dirty="0" err="1">
                <a:latin typeface="Arial (Body)"/>
              </a:rPr>
              <a:t>nên</a:t>
            </a:r>
            <a:r>
              <a:rPr lang="en-US" dirty="0">
                <a:latin typeface="Arial (Body)"/>
              </a:rPr>
              <a:t> </a:t>
            </a:r>
            <a:r>
              <a:rPr lang="en-US" dirty="0" err="1">
                <a:latin typeface="Arial (Body)"/>
              </a:rPr>
              <a:t>chọn</a:t>
            </a:r>
            <a:r>
              <a:rPr lang="en-US" dirty="0">
                <a:latin typeface="Arial (Body)"/>
              </a:rPr>
              <a:t> </a:t>
            </a:r>
            <a:r>
              <a:rPr lang="en-US" dirty="0" err="1">
                <a:latin typeface="Arial (Body)"/>
              </a:rPr>
              <a:t>Yii</a:t>
            </a:r>
            <a:r>
              <a:rPr lang="en-US" dirty="0">
                <a:latin typeface="Arial (Body)"/>
              </a:rPr>
              <a:t> Framework</a:t>
            </a:r>
            <a:endParaRPr lang="en-US" dirty="0">
              <a:latin typeface="Arial (Body)"/>
            </a:endParaRPr>
          </a:p>
        </p:txBody>
      </p:sp>
      <p:sp>
        <p:nvSpPr>
          <p:cNvPr id="3" name="Content Placeholder 2"/>
          <p:cNvSpPr>
            <a:spLocks noGrp="1"/>
          </p:cNvSpPr>
          <p:nvPr>
            <p:ph idx="1"/>
          </p:nvPr>
        </p:nvSpPr>
        <p:spPr/>
        <p:txBody>
          <a:bodyPr/>
          <a:lstStyle/>
          <a:p>
            <a:r>
              <a:rPr lang="en-US" dirty="0" err="1">
                <a:effectLst/>
                <a:latin typeface="Arial" panose="020B0604020202020204" pitchFamily="34" charset="0"/>
                <a:cs typeface="Arial" panose="020B0604020202020204" pitchFamily="34" charset="0"/>
              </a:rPr>
              <a:t>Nếu</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bạn</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đã</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quen</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thuộc</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với</a:t>
            </a:r>
            <a:r>
              <a:rPr lang="en-US" dirty="0">
                <a:effectLst/>
                <a:latin typeface="Arial" panose="020B0604020202020204" pitchFamily="34" charset="0"/>
                <a:cs typeface="Arial" panose="020B0604020202020204" pitchFamily="34" charset="0"/>
              </a:rPr>
              <a:t> Framework </a:t>
            </a:r>
            <a:r>
              <a:rPr lang="en-US" dirty="0" err="1">
                <a:effectLst/>
                <a:latin typeface="Arial" panose="020B0604020202020204" pitchFamily="34" charset="0"/>
                <a:cs typeface="Arial" panose="020B0604020202020204" pitchFamily="34" charset="0"/>
              </a:rPr>
              <a:t>khác</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bạn</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có</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thể</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đánh</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giá</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Yii</a:t>
            </a:r>
            <a:r>
              <a:rPr lang="en-US" dirty="0">
                <a:effectLst/>
                <a:latin typeface="Arial" panose="020B0604020202020204" pitchFamily="34" charset="0"/>
                <a:cs typeface="Arial" panose="020B0604020202020204" pitchFamily="34" charset="0"/>
              </a:rPr>
              <a:t> so </a:t>
            </a:r>
            <a:r>
              <a:rPr lang="en-US" dirty="0" err="1">
                <a:effectLst/>
                <a:latin typeface="Arial" panose="020B0604020202020204" pitchFamily="34" charset="0"/>
                <a:cs typeface="Arial" panose="020B0604020202020204" pitchFamily="34" charset="0"/>
              </a:rPr>
              <a:t>với</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các</a:t>
            </a:r>
            <a:r>
              <a:rPr lang="en-US" dirty="0">
                <a:effectLst/>
                <a:latin typeface="Arial" panose="020B0604020202020204" pitchFamily="34" charset="0"/>
                <a:cs typeface="Arial" panose="020B0604020202020204" pitchFamily="34" charset="0"/>
              </a:rPr>
              <a:t> Framework </a:t>
            </a:r>
            <a:r>
              <a:rPr lang="en-US" dirty="0" err="1">
                <a:effectLst/>
                <a:latin typeface="Arial" panose="020B0604020202020204" pitchFamily="34" charset="0"/>
                <a:cs typeface="Arial" panose="020B0604020202020204" pitchFamily="34" charset="0"/>
              </a:rPr>
              <a:t>khác</a:t>
            </a:r>
            <a:r>
              <a:rPr lang="en-US" dirty="0" smtClean="0">
                <a:effectLst/>
                <a:latin typeface="Arial" panose="020B0604020202020204" pitchFamily="34" charset="0"/>
                <a:cs typeface="Arial" panose="020B0604020202020204" pitchFamily="34" charset="0"/>
              </a:rPr>
              <a:t>:</a:t>
            </a:r>
          </a:p>
          <a:p>
            <a:pPr lvl="1"/>
            <a:r>
              <a:rPr lang="vi-VN" dirty="0">
                <a:effectLst/>
                <a:latin typeface="Arial" panose="020B0604020202020204" pitchFamily="34" charset="0"/>
                <a:cs typeface="Arial" panose="020B0604020202020204" pitchFamily="34" charset="0"/>
              </a:rPr>
              <a:t>Xây dựng truy vấn và ActiveRecord cho cả hai cơ sở dữ liệu quan hệ và </a:t>
            </a:r>
            <a:r>
              <a:rPr lang="vi-VN" dirty="0" smtClean="0">
                <a:effectLst/>
                <a:latin typeface="Arial" panose="020B0604020202020204" pitchFamily="34" charset="0"/>
                <a:cs typeface="Arial" panose="020B0604020202020204" pitchFamily="34" charset="0"/>
              </a:rPr>
              <a:t>NoSQL</a:t>
            </a:r>
            <a:endParaRPr lang="en-US" dirty="0" smtClean="0">
              <a:effectLst/>
              <a:latin typeface="Arial" panose="020B0604020202020204" pitchFamily="34" charset="0"/>
              <a:cs typeface="Arial" panose="020B0604020202020204" pitchFamily="34" charset="0"/>
            </a:endParaRPr>
          </a:p>
          <a:p>
            <a:pPr lvl="1"/>
            <a:r>
              <a:rPr lang="vi-VN" dirty="0">
                <a:effectLst/>
                <a:latin typeface="Arial" panose="020B0604020202020204" pitchFamily="34" charset="0"/>
                <a:cs typeface="Arial" panose="020B0604020202020204" pitchFamily="34" charset="0"/>
              </a:rPr>
              <a:t>Hỗ trợ phát triển API RESTful; đa tầng hỗ trợ bộ nhớ đệm; và hơn thế </a:t>
            </a:r>
            <a:r>
              <a:rPr lang="vi-VN" dirty="0" smtClean="0">
                <a:effectLst/>
                <a:latin typeface="Arial" panose="020B0604020202020204" pitchFamily="34" charset="0"/>
                <a:cs typeface="Arial" panose="020B0604020202020204" pitchFamily="34" charset="0"/>
              </a:rPr>
              <a:t>nữa</a:t>
            </a:r>
            <a:endParaRPr lang="en-US" dirty="0" smtClean="0">
              <a:effectLst/>
              <a:latin typeface="Arial" panose="020B0604020202020204" pitchFamily="34" charset="0"/>
              <a:cs typeface="Arial" panose="020B0604020202020204" pitchFamily="34" charset="0"/>
            </a:endParaRPr>
          </a:p>
          <a:p>
            <a:pPr lvl="1"/>
            <a:r>
              <a:rPr lang="vi-VN" dirty="0">
                <a:effectLst/>
                <a:latin typeface="Arial" panose="020B0604020202020204" pitchFamily="34" charset="0"/>
                <a:cs typeface="Arial" panose="020B0604020202020204" pitchFamily="34" charset="0"/>
              </a:rPr>
              <a:t>Yii mở rộng cho các bạn. Bạn có thể tùy chỉnh hoặc thay thế gần như tất cả các phần của mã lõi.</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419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Arial" panose="020B0604020202020204" pitchFamily="34" charset="0"/>
                <a:cs typeface="Arial" panose="020B0604020202020204" pitchFamily="34" charset="0"/>
              </a:rPr>
              <a:t>Tại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chọn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Yii</a:t>
            </a:r>
            <a:r>
              <a:rPr lang="en-US" dirty="0">
                <a:latin typeface="Arial" panose="020B0604020202020204" pitchFamily="34" charset="0"/>
                <a:cs typeface="Arial" panose="020B0604020202020204" pitchFamily="34" charset="0"/>
              </a:rPr>
              <a:t> Framework</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vi-VN" dirty="0">
                <a:effectLst/>
                <a:latin typeface="+mj-lt"/>
              </a:rPr>
              <a:t>Yii 2.0 đòi hỏi PHP 5.4.0 hoặc cao hơn</a:t>
            </a:r>
            <a:r>
              <a:rPr lang="vi-VN" dirty="0" smtClean="0">
                <a:effectLst/>
                <a:latin typeface="+mj-lt"/>
              </a:rPr>
              <a:t>.</a:t>
            </a:r>
            <a:endParaRPr lang="en-US" dirty="0" smtClean="0">
              <a:effectLst/>
              <a:latin typeface="+mj-lt"/>
            </a:endParaRPr>
          </a:p>
          <a:p>
            <a:r>
              <a:rPr lang="vi-VN" dirty="0">
                <a:effectLst/>
                <a:latin typeface="+mj-lt"/>
              </a:rPr>
              <a:t>Chúng ta có thể thấy các yêu cầu chi tiết hơn cho các tính năng bằng cách chạy chương trình kiểm tra yêu cầu trong mỗi bản phát hành Yii. </a:t>
            </a:r>
            <a:r>
              <a:rPr lang="vi-VN" dirty="0">
                <a:effectLst/>
                <a:latin typeface="+mj-lt"/>
                <a:hlinkClick r:id="rId2"/>
              </a:rPr>
              <a:t>http://</a:t>
            </a:r>
            <a:r>
              <a:rPr lang="vi-VN" dirty="0" smtClean="0">
                <a:effectLst/>
                <a:latin typeface="+mj-lt"/>
                <a:hlinkClick r:id="rId2"/>
              </a:rPr>
              <a:t>localhost:8080/yii/requirements.php</a:t>
            </a:r>
            <a:endParaRPr lang="en-US" dirty="0" smtClean="0">
              <a:effectLst/>
              <a:latin typeface="+mj-lt"/>
            </a:endParaRPr>
          </a:p>
          <a:p>
            <a:r>
              <a:rPr lang="vi-VN" dirty="0">
                <a:effectLst/>
                <a:latin typeface="+mj-lt"/>
              </a:rPr>
              <a:t>Sử dụng Yii đòi hỏi kiến thức cơ bản của hướng đối tượng lập trình OOP ( object-oriented programming </a:t>
            </a:r>
            <a:r>
              <a:rPr lang="vi-VN" dirty="0" smtClean="0">
                <a:effectLst/>
                <a:latin typeface="+mj-lt"/>
              </a:rPr>
              <a:t>).</a:t>
            </a:r>
            <a:endParaRPr lang="en-US" dirty="0" smtClean="0">
              <a:effectLst/>
              <a:latin typeface="+mj-lt"/>
            </a:endParaRPr>
          </a:p>
          <a:p>
            <a:r>
              <a:rPr lang="vi-VN" dirty="0">
                <a:effectLst/>
                <a:latin typeface="+mj-lt"/>
              </a:rPr>
              <a:t>Yii 2.0 cũng sử dụng những tính năng mới nhất của PHP, chẳng hạn như namespaces và traits. Hiểu được những khái niệm này sẽ giúp chúng ta dễ dàng hơn khi đén với Yii 2.0</a:t>
            </a:r>
            <a:endParaRPr lang="en-US" dirty="0">
              <a:latin typeface="+mj-lt"/>
            </a:endParaRPr>
          </a:p>
        </p:txBody>
      </p:sp>
    </p:spTree>
    <p:extLst>
      <p:ext uri="{BB962C8B-B14F-4D97-AF65-F5344CB8AC3E}">
        <p14:creationId xmlns:p14="http://schemas.microsoft.com/office/powerpoint/2010/main" val="2313939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So </a:t>
            </a:r>
            <a:r>
              <a:rPr lang="en-US" dirty="0" err="1">
                <a:latin typeface="Arial" panose="020B0604020202020204" pitchFamily="34" charset="0"/>
                <a:cs typeface="Arial" panose="020B0604020202020204" pitchFamily="34" charset="0"/>
              </a:rPr>
              <a:t>sánh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Yii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Framework </a:t>
            </a:r>
            <a:r>
              <a:rPr lang="en-US" dirty="0" err="1">
                <a:latin typeface="Arial" panose="020B0604020202020204" pitchFamily="34" charset="0"/>
                <a:cs typeface="Arial" panose="020B0604020202020204" pitchFamily="34" charset="0"/>
              </a:rPr>
              <a:t>khác</a:t>
            </a:r>
            <a:endParaRPr lang="en-US"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346" y="1842132"/>
            <a:ext cx="7765322" cy="4179052"/>
          </a:xfrm>
        </p:spPr>
      </p:pic>
    </p:spTree>
    <p:extLst>
      <p:ext uri="{BB962C8B-B14F-4D97-AF65-F5344CB8AC3E}">
        <p14:creationId xmlns:p14="http://schemas.microsoft.com/office/powerpoint/2010/main" val="1081731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Cài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err="1">
                <a:latin typeface="Arial" panose="020B0604020202020204" pitchFamily="34" charset="0"/>
                <a:cs typeface="Arial" panose="020B0604020202020204" pitchFamily="34" charset="0"/>
              </a:rPr>
              <a:t>Cài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Yii</a:t>
            </a:r>
            <a:r>
              <a:rPr lang="en-US" dirty="0">
                <a:latin typeface="Arial" panose="020B0604020202020204" pitchFamily="34" charset="0"/>
                <a:cs typeface="Arial" panose="020B0604020202020204" pitchFamily="34" charset="0"/>
              </a:rPr>
              <a:t> Framework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composer</a:t>
            </a:r>
          </a:p>
          <a:p>
            <a:r>
              <a:rPr lang="en-US" dirty="0" err="1">
                <a:latin typeface="Arial" panose="020B0604020202020204" pitchFamily="34" charset="0"/>
                <a:cs typeface="Arial" panose="020B0604020202020204" pitchFamily="34" charset="0"/>
              </a:rPr>
              <a:t>Cài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Yii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Frameworkd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a:t>
            </a:r>
            <a:r>
              <a:rPr lang="en-US" dirty="0">
                <a:latin typeface="Arial" panose="020B0604020202020204" pitchFamily="34" charset="0"/>
                <a:cs typeface="Arial" panose="020B0604020202020204" pitchFamily="34" charset="0"/>
              </a:rPr>
              <a:t> Zip</a:t>
            </a:r>
          </a:p>
        </p:txBody>
      </p:sp>
    </p:spTree>
    <p:extLst>
      <p:ext uri="{BB962C8B-B14F-4D97-AF65-F5344CB8AC3E}">
        <p14:creationId xmlns:p14="http://schemas.microsoft.com/office/powerpoint/2010/main" val="37562665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1870</TotalTime>
  <Words>906</Words>
  <Application>Microsoft Office PowerPoint</Application>
  <PresentationFormat>On-screen Show (4:3)</PresentationFormat>
  <Paragraphs>131</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 (Body)</vt:lpstr>
      <vt:lpstr>Calisto MT</vt:lpstr>
      <vt:lpstr>Trebuchet MS</vt:lpstr>
      <vt:lpstr>Wingdings 2</vt:lpstr>
      <vt:lpstr>Slate</vt:lpstr>
      <vt:lpstr>Yii Framework</vt:lpstr>
      <vt:lpstr>Nội dung</vt:lpstr>
      <vt:lpstr>Yii Framework là gì?</vt:lpstr>
      <vt:lpstr>Lịch sử về Yii Framework</vt:lpstr>
      <vt:lpstr>Version của Yii Framework</vt:lpstr>
      <vt:lpstr>Tại sao nên chọn Yii Framework</vt:lpstr>
      <vt:lpstr>Tại sao nên chọn Yii Framework</vt:lpstr>
      <vt:lpstr>So sánh Yii với các Framework khác</vt:lpstr>
      <vt:lpstr>Cài đặt</vt:lpstr>
      <vt:lpstr>Cài đặt Yii Framework bằng composer</vt:lpstr>
      <vt:lpstr>Cài đặt Yii Framework bằng composer</vt:lpstr>
      <vt:lpstr>Cài đặt Yii Framework bằng composer</vt:lpstr>
      <vt:lpstr>Cài đặt Yii Advanced</vt:lpstr>
      <vt:lpstr>Cài đặt Yii Advanced</vt:lpstr>
      <vt:lpstr>Cài đặt Yii Frameworkd bằng bản Zip</vt:lpstr>
      <vt:lpstr>Khởi tạo Yii project</vt:lpstr>
      <vt:lpstr>Cấu hình frontend và backend</vt:lpstr>
      <vt:lpstr>PowerPoint Presentation</vt:lpstr>
      <vt:lpstr>Sửa lỗi sau khi cài đặt Yii2</vt:lpstr>
      <vt:lpstr>Cài đặt VirtualHost với XAMPP</vt:lpstr>
      <vt:lpstr>Cài đặt VirtualHost với XAMPP</vt:lpstr>
      <vt:lpstr>Cài đặt VirtualHost với XAMPP</vt:lpstr>
      <vt:lpstr>Cài đặt VirtualHost với XAMPP</vt:lpstr>
      <vt:lpstr>Cấu hình.htaccess</vt:lpstr>
      <vt:lpstr>Cấu hình.htaccess</vt:lpstr>
      <vt:lpstr>PowerPoint Presentation</vt:lpstr>
      <vt:lpstr>PowerPoint Presentation</vt:lpstr>
      <vt:lpstr>Demo</vt:lpstr>
      <vt:lpstr>Tài liệu</vt:lpstr>
      <vt:lpstr>Q&amp;A</vt:lpstr>
      <vt:lpstr>Thanks for listening!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Yii Framework</dc:title>
  <dc:creator>Huynh, Nhut Minh</dc:creator>
  <cp:lastModifiedBy>Huynh, Nhut Minh</cp:lastModifiedBy>
  <cp:revision>64</cp:revision>
  <dcterms:created xsi:type="dcterms:W3CDTF">2017-05-08T15:47:02Z</dcterms:created>
  <dcterms:modified xsi:type="dcterms:W3CDTF">2017-05-26T03:46:09Z</dcterms:modified>
</cp:coreProperties>
</file>