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7" r:id="rId10"/>
    <p:sldId id="269" r:id="rId11"/>
    <p:sldId id="268" r:id="rId12"/>
    <p:sldId id="272" r:id="rId13"/>
    <p:sldId id="270" r:id="rId14"/>
    <p:sldId id="271" r:id="rId15"/>
    <p:sldId id="266" r:id="rId16"/>
  </p:sldIdLst>
  <p:sldSz cx="12190413" cy="6859588"/>
  <p:notesSz cx="9144000" cy="6858000"/>
  <p:defaultTextStyle>
    <a:defPPr>
      <a:defRPr lang="en-US"/>
    </a:defPPr>
    <a:lvl1pPr marL="0" algn="l" defTabSz="1140714" rtl="0" eaLnBrk="1" latinLnBrk="0" hangingPunct="1">
      <a:defRPr sz="2200" kern="1200">
        <a:solidFill>
          <a:schemeClr val="tx1"/>
        </a:solidFill>
        <a:latin typeface="+mn-lt"/>
        <a:ea typeface="+mn-ea"/>
        <a:cs typeface="+mn-cs"/>
      </a:defRPr>
    </a:lvl1pPr>
    <a:lvl2pPr marL="570357" algn="l" defTabSz="1140714" rtl="0" eaLnBrk="1" latinLnBrk="0" hangingPunct="1">
      <a:defRPr sz="2200" kern="1200">
        <a:solidFill>
          <a:schemeClr val="tx1"/>
        </a:solidFill>
        <a:latin typeface="+mn-lt"/>
        <a:ea typeface="+mn-ea"/>
        <a:cs typeface="+mn-cs"/>
      </a:defRPr>
    </a:lvl2pPr>
    <a:lvl3pPr marL="1140714" algn="l" defTabSz="1140714" rtl="0" eaLnBrk="1" latinLnBrk="0" hangingPunct="1">
      <a:defRPr sz="2200" kern="1200">
        <a:solidFill>
          <a:schemeClr val="tx1"/>
        </a:solidFill>
        <a:latin typeface="+mn-lt"/>
        <a:ea typeface="+mn-ea"/>
        <a:cs typeface="+mn-cs"/>
      </a:defRPr>
    </a:lvl3pPr>
    <a:lvl4pPr marL="1711071" algn="l" defTabSz="1140714" rtl="0" eaLnBrk="1" latinLnBrk="0" hangingPunct="1">
      <a:defRPr sz="2200" kern="1200">
        <a:solidFill>
          <a:schemeClr val="tx1"/>
        </a:solidFill>
        <a:latin typeface="+mn-lt"/>
        <a:ea typeface="+mn-ea"/>
        <a:cs typeface="+mn-cs"/>
      </a:defRPr>
    </a:lvl4pPr>
    <a:lvl5pPr marL="2281428" algn="l" defTabSz="1140714" rtl="0" eaLnBrk="1" latinLnBrk="0" hangingPunct="1">
      <a:defRPr sz="2200" kern="1200">
        <a:solidFill>
          <a:schemeClr val="tx1"/>
        </a:solidFill>
        <a:latin typeface="+mn-lt"/>
        <a:ea typeface="+mn-ea"/>
        <a:cs typeface="+mn-cs"/>
      </a:defRPr>
    </a:lvl5pPr>
    <a:lvl6pPr marL="2851785" algn="l" defTabSz="1140714" rtl="0" eaLnBrk="1" latinLnBrk="0" hangingPunct="1">
      <a:defRPr sz="2200" kern="1200">
        <a:solidFill>
          <a:schemeClr val="tx1"/>
        </a:solidFill>
        <a:latin typeface="+mn-lt"/>
        <a:ea typeface="+mn-ea"/>
        <a:cs typeface="+mn-cs"/>
      </a:defRPr>
    </a:lvl6pPr>
    <a:lvl7pPr marL="3422142" algn="l" defTabSz="1140714" rtl="0" eaLnBrk="1" latinLnBrk="0" hangingPunct="1">
      <a:defRPr sz="2200" kern="1200">
        <a:solidFill>
          <a:schemeClr val="tx1"/>
        </a:solidFill>
        <a:latin typeface="+mn-lt"/>
        <a:ea typeface="+mn-ea"/>
        <a:cs typeface="+mn-cs"/>
      </a:defRPr>
    </a:lvl7pPr>
    <a:lvl8pPr marL="3992499" algn="l" defTabSz="1140714" rtl="0" eaLnBrk="1" latinLnBrk="0" hangingPunct="1">
      <a:defRPr sz="2200" kern="1200">
        <a:solidFill>
          <a:schemeClr val="tx1"/>
        </a:solidFill>
        <a:latin typeface="+mn-lt"/>
        <a:ea typeface="+mn-ea"/>
        <a:cs typeface="+mn-cs"/>
      </a:defRPr>
    </a:lvl8pPr>
    <a:lvl9pPr marL="4562856" algn="l" defTabSz="1140714"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08" autoAdjust="0"/>
  </p:normalViewPr>
  <p:slideViewPr>
    <p:cSldViewPr>
      <p:cViewPr>
        <p:scale>
          <a:sx n="69" d="100"/>
          <a:sy n="69" d="100"/>
        </p:scale>
        <p:origin x="-1171" y="-360"/>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0"/>
            <a:ext cx="10361851" cy="147036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70357" indent="0" algn="ctr">
              <a:buNone/>
              <a:defRPr>
                <a:solidFill>
                  <a:schemeClr val="tx1">
                    <a:tint val="75000"/>
                  </a:schemeClr>
                </a:solidFill>
              </a:defRPr>
            </a:lvl2pPr>
            <a:lvl3pPr marL="1140714" indent="0" algn="ctr">
              <a:buNone/>
              <a:defRPr>
                <a:solidFill>
                  <a:schemeClr val="tx1">
                    <a:tint val="75000"/>
                  </a:schemeClr>
                </a:solidFill>
              </a:defRPr>
            </a:lvl3pPr>
            <a:lvl4pPr marL="1711071" indent="0" algn="ctr">
              <a:buNone/>
              <a:defRPr>
                <a:solidFill>
                  <a:schemeClr val="tx1">
                    <a:tint val="75000"/>
                  </a:schemeClr>
                </a:solidFill>
              </a:defRPr>
            </a:lvl4pPr>
            <a:lvl5pPr marL="2281428" indent="0" algn="ctr">
              <a:buNone/>
              <a:defRPr>
                <a:solidFill>
                  <a:schemeClr val="tx1">
                    <a:tint val="75000"/>
                  </a:schemeClr>
                </a:solidFill>
              </a:defRPr>
            </a:lvl5pPr>
            <a:lvl6pPr marL="2851785" indent="0" algn="ctr">
              <a:buNone/>
              <a:defRPr>
                <a:solidFill>
                  <a:schemeClr val="tx1">
                    <a:tint val="75000"/>
                  </a:schemeClr>
                </a:solidFill>
              </a:defRPr>
            </a:lvl6pPr>
            <a:lvl7pPr marL="3422142" indent="0" algn="ctr">
              <a:buNone/>
              <a:defRPr>
                <a:solidFill>
                  <a:schemeClr val="tx1">
                    <a:tint val="75000"/>
                  </a:schemeClr>
                </a:solidFill>
              </a:defRPr>
            </a:lvl7pPr>
            <a:lvl8pPr marL="3992499" indent="0" algn="ctr">
              <a:buNone/>
              <a:defRPr>
                <a:solidFill>
                  <a:schemeClr val="tx1">
                    <a:tint val="75000"/>
                  </a:schemeClr>
                </a:solidFill>
              </a:defRPr>
            </a:lvl8pPr>
            <a:lvl9pPr marL="456285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3"/>
            <a:ext cx="2742843" cy="585288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522" y="274703"/>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7624B6-0C54-4927-9615-71EB42F45B3A}"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1"/>
            <a:ext cx="10361851" cy="1362390"/>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500">
                <a:solidFill>
                  <a:schemeClr val="tx1">
                    <a:tint val="75000"/>
                  </a:schemeClr>
                </a:solidFill>
              </a:defRPr>
            </a:lvl1pPr>
            <a:lvl2pPr marL="570357" indent="0">
              <a:buNone/>
              <a:defRPr sz="2200">
                <a:solidFill>
                  <a:schemeClr val="tx1">
                    <a:tint val="75000"/>
                  </a:schemeClr>
                </a:solidFill>
              </a:defRPr>
            </a:lvl2pPr>
            <a:lvl3pPr marL="1140714" indent="0">
              <a:buNone/>
              <a:defRPr sz="2000">
                <a:solidFill>
                  <a:schemeClr val="tx1">
                    <a:tint val="75000"/>
                  </a:schemeClr>
                </a:solidFill>
              </a:defRPr>
            </a:lvl3pPr>
            <a:lvl4pPr marL="1711071" indent="0">
              <a:buNone/>
              <a:defRPr sz="1700">
                <a:solidFill>
                  <a:schemeClr val="tx1">
                    <a:tint val="75000"/>
                  </a:schemeClr>
                </a:solidFill>
              </a:defRPr>
            </a:lvl4pPr>
            <a:lvl5pPr marL="2281428" indent="0">
              <a:buNone/>
              <a:defRPr sz="1700">
                <a:solidFill>
                  <a:schemeClr val="tx1">
                    <a:tint val="75000"/>
                  </a:schemeClr>
                </a:solidFill>
              </a:defRPr>
            </a:lvl5pPr>
            <a:lvl6pPr marL="2851785" indent="0">
              <a:buNone/>
              <a:defRPr sz="1700">
                <a:solidFill>
                  <a:schemeClr val="tx1">
                    <a:tint val="75000"/>
                  </a:schemeClr>
                </a:solidFill>
              </a:defRPr>
            </a:lvl6pPr>
            <a:lvl7pPr marL="3422142" indent="0">
              <a:buNone/>
              <a:defRPr sz="1700">
                <a:solidFill>
                  <a:schemeClr val="tx1">
                    <a:tint val="75000"/>
                  </a:schemeClr>
                </a:solidFill>
              </a:defRPr>
            </a:lvl7pPr>
            <a:lvl8pPr marL="3992499" indent="0">
              <a:buNone/>
              <a:defRPr sz="1700">
                <a:solidFill>
                  <a:schemeClr val="tx1">
                    <a:tint val="75000"/>
                  </a:schemeClr>
                </a:solidFill>
              </a:defRPr>
            </a:lvl8pPr>
            <a:lvl9pPr marL="4562856"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7624B6-0C54-4927-9615-71EB42F45B3A}"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522" y="1600573"/>
            <a:ext cx="5384099" cy="452701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6794" y="1600573"/>
            <a:ext cx="5384099" cy="452701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7624B6-0C54-4927-9615-71EB42F45B3A}"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22" y="1535469"/>
            <a:ext cx="5386216" cy="639910"/>
          </a:xfrm>
        </p:spPr>
        <p:txBody>
          <a:bodyPr anchor="b"/>
          <a:lstStyle>
            <a:lvl1pPr marL="0" indent="0">
              <a:buNone/>
              <a:defRPr sz="3000" b="1"/>
            </a:lvl1pPr>
            <a:lvl2pPr marL="570357" indent="0">
              <a:buNone/>
              <a:defRPr sz="2500" b="1"/>
            </a:lvl2pPr>
            <a:lvl3pPr marL="1140714" indent="0">
              <a:buNone/>
              <a:defRPr sz="2200" b="1"/>
            </a:lvl3pPr>
            <a:lvl4pPr marL="1711071" indent="0">
              <a:buNone/>
              <a:defRPr sz="2000" b="1"/>
            </a:lvl4pPr>
            <a:lvl5pPr marL="2281428" indent="0">
              <a:buNone/>
              <a:defRPr sz="2000" b="1"/>
            </a:lvl5pPr>
            <a:lvl6pPr marL="2851785" indent="0">
              <a:buNone/>
              <a:defRPr sz="2000" b="1"/>
            </a:lvl6pPr>
            <a:lvl7pPr marL="3422142" indent="0">
              <a:buNone/>
              <a:defRPr sz="2000" b="1"/>
            </a:lvl7pPr>
            <a:lvl8pPr marL="3992499" indent="0">
              <a:buNone/>
              <a:defRPr sz="2000" b="1"/>
            </a:lvl8pPr>
            <a:lvl9pPr marL="4562856"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609522" y="2175379"/>
            <a:ext cx="5386216" cy="3952203"/>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562" y="1535469"/>
            <a:ext cx="5388332" cy="639910"/>
          </a:xfrm>
        </p:spPr>
        <p:txBody>
          <a:bodyPr anchor="b"/>
          <a:lstStyle>
            <a:lvl1pPr marL="0" indent="0">
              <a:buNone/>
              <a:defRPr sz="3000" b="1"/>
            </a:lvl1pPr>
            <a:lvl2pPr marL="570357" indent="0">
              <a:buNone/>
              <a:defRPr sz="2500" b="1"/>
            </a:lvl2pPr>
            <a:lvl3pPr marL="1140714" indent="0">
              <a:buNone/>
              <a:defRPr sz="2200" b="1"/>
            </a:lvl3pPr>
            <a:lvl4pPr marL="1711071" indent="0">
              <a:buNone/>
              <a:defRPr sz="2000" b="1"/>
            </a:lvl4pPr>
            <a:lvl5pPr marL="2281428" indent="0">
              <a:buNone/>
              <a:defRPr sz="2000" b="1"/>
            </a:lvl5pPr>
            <a:lvl6pPr marL="2851785" indent="0">
              <a:buNone/>
              <a:defRPr sz="2000" b="1"/>
            </a:lvl6pPr>
            <a:lvl7pPr marL="3422142" indent="0">
              <a:buNone/>
              <a:defRPr sz="2000" b="1"/>
            </a:lvl7pPr>
            <a:lvl8pPr marL="3992499" indent="0">
              <a:buNone/>
              <a:defRPr sz="2000" b="1"/>
            </a:lvl8pPr>
            <a:lvl9pPr marL="4562856"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192562" y="2175379"/>
            <a:ext cx="5388332" cy="3952203"/>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7624B6-0C54-4927-9615-71EB42F45B3A}"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7624B6-0C54-4927-9615-71EB42F45B3A}"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624B6-0C54-4927-9615-71EB42F45B3A}"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3" y="273114"/>
            <a:ext cx="4010562" cy="1162319"/>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766114" y="273115"/>
            <a:ext cx="6814781" cy="5854468"/>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523" y="1435434"/>
            <a:ext cx="4010562" cy="4692149"/>
          </a:xfrm>
        </p:spPr>
        <p:txBody>
          <a:bodyPr/>
          <a:lstStyle>
            <a:lvl1pPr marL="0" indent="0">
              <a:buNone/>
              <a:defRPr sz="1700"/>
            </a:lvl1pPr>
            <a:lvl2pPr marL="570357" indent="0">
              <a:buNone/>
              <a:defRPr sz="1500"/>
            </a:lvl2pPr>
            <a:lvl3pPr marL="1140714" indent="0">
              <a:buNone/>
              <a:defRPr sz="1200"/>
            </a:lvl3pPr>
            <a:lvl4pPr marL="1711071" indent="0">
              <a:buNone/>
              <a:defRPr sz="1100"/>
            </a:lvl4pPr>
            <a:lvl5pPr marL="2281428" indent="0">
              <a:buNone/>
              <a:defRPr sz="1100"/>
            </a:lvl5pPr>
            <a:lvl6pPr marL="2851785" indent="0">
              <a:buNone/>
              <a:defRPr sz="1100"/>
            </a:lvl6pPr>
            <a:lvl7pPr marL="3422142" indent="0">
              <a:buNone/>
              <a:defRPr sz="1100"/>
            </a:lvl7pPr>
            <a:lvl8pPr marL="3992499" indent="0">
              <a:buNone/>
              <a:defRPr sz="1100"/>
            </a:lvl8pPr>
            <a:lvl9pPr marL="4562856"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624B6-0C54-4927-9615-71EB42F45B3A}"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3"/>
            <a:ext cx="7314248" cy="566869"/>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389406" y="612916"/>
            <a:ext cx="7314248" cy="4115753"/>
          </a:xfrm>
        </p:spPr>
        <p:txBody>
          <a:bodyPr/>
          <a:lstStyle>
            <a:lvl1pPr marL="0" indent="0">
              <a:buNone/>
              <a:defRPr sz="4000"/>
            </a:lvl1pPr>
            <a:lvl2pPr marL="570357" indent="0">
              <a:buNone/>
              <a:defRPr sz="3500"/>
            </a:lvl2pPr>
            <a:lvl3pPr marL="1140714" indent="0">
              <a:buNone/>
              <a:defRPr sz="3000"/>
            </a:lvl3pPr>
            <a:lvl4pPr marL="1711071" indent="0">
              <a:buNone/>
              <a:defRPr sz="2500"/>
            </a:lvl4pPr>
            <a:lvl5pPr marL="2281428" indent="0">
              <a:buNone/>
              <a:defRPr sz="2500"/>
            </a:lvl5pPr>
            <a:lvl6pPr marL="2851785" indent="0">
              <a:buNone/>
              <a:defRPr sz="2500"/>
            </a:lvl6pPr>
            <a:lvl7pPr marL="3422142" indent="0">
              <a:buNone/>
              <a:defRPr sz="2500"/>
            </a:lvl7pPr>
            <a:lvl8pPr marL="3992499" indent="0">
              <a:buNone/>
              <a:defRPr sz="2500"/>
            </a:lvl8pPr>
            <a:lvl9pPr marL="4562856" indent="0">
              <a:buNone/>
              <a:defRPr sz="2500"/>
            </a:lvl9pPr>
          </a:lstStyle>
          <a:p>
            <a:endParaRPr lang="en-US"/>
          </a:p>
        </p:txBody>
      </p:sp>
      <p:sp>
        <p:nvSpPr>
          <p:cNvPr id="4" name="Text Placeholder 3"/>
          <p:cNvSpPr>
            <a:spLocks noGrp="1"/>
          </p:cNvSpPr>
          <p:nvPr>
            <p:ph type="body" sz="half" idx="2"/>
          </p:nvPr>
        </p:nvSpPr>
        <p:spPr>
          <a:xfrm>
            <a:off x="2389406" y="5368582"/>
            <a:ext cx="7314248" cy="805048"/>
          </a:xfrm>
        </p:spPr>
        <p:txBody>
          <a:bodyPr/>
          <a:lstStyle>
            <a:lvl1pPr marL="0" indent="0">
              <a:buNone/>
              <a:defRPr sz="1700"/>
            </a:lvl1pPr>
            <a:lvl2pPr marL="570357" indent="0">
              <a:buNone/>
              <a:defRPr sz="1500"/>
            </a:lvl2pPr>
            <a:lvl3pPr marL="1140714" indent="0">
              <a:buNone/>
              <a:defRPr sz="1200"/>
            </a:lvl3pPr>
            <a:lvl4pPr marL="1711071" indent="0">
              <a:buNone/>
              <a:defRPr sz="1100"/>
            </a:lvl4pPr>
            <a:lvl5pPr marL="2281428" indent="0">
              <a:buNone/>
              <a:defRPr sz="1100"/>
            </a:lvl5pPr>
            <a:lvl6pPr marL="2851785" indent="0">
              <a:buNone/>
              <a:defRPr sz="1100"/>
            </a:lvl6pPr>
            <a:lvl7pPr marL="3422142" indent="0">
              <a:buNone/>
              <a:defRPr sz="1100"/>
            </a:lvl7pPr>
            <a:lvl8pPr marL="3992499" indent="0">
              <a:buNone/>
              <a:defRPr sz="1100"/>
            </a:lvl8pPr>
            <a:lvl9pPr marL="4562856"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7624B6-0C54-4927-9615-71EB42F45B3A}"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D73BCC-D8D3-4539-ABA0-E1551A2D679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1"/>
            <a:ext cx="10971372" cy="1143265"/>
          </a:xfrm>
          <a:prstGeom prst="rect">
            <a:avLst/>
          </a:prstGeom>
        </p:spPr>
        <p:txBody>
          <a:bodyPr vert="horz" lIns="114071" tIns="57036" rIns="114071" bIns="5703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521" y="1600573"/>
            <a:ext cx="10971372" cy="4527011"/>
          </a:xfrm>
          <a:prstGeom prst="rect">
            <a:avLst/>
          </a:prstGeom>
        </p:spPr>
        <p:txBody>
          <a:bodyPr vert="horz" lIns="114071" tIns="57036" rIns="114071" bIns="5703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521" y="6357823"/>
            <a:ext cx="2844430" cy="365209"/>
          </a:xfrm>
          <a:prstGeom prst="rect">
            <a:avLst/>
          </a:prstGeom>
        </p:spPr>
        <p:txBody>
          <a:bodyPr vert="horz" lIns="114071" tIns="57036" rIns="114071" bIns="57036" rtlCol="0" anchor="ctr"/>
          <a:lstStyle>
            <a:lvl1pPr algn="l">
              <a:defRPr sz="1500">
                <a:solidFill>
                  <a:schemeClr val="tx1">
                    <a:tint val="75000"/>
                  </a:schemeClr>
                </a:solidFill>
              </a:defRPr>
            </a:lvl1pPr>
          </a:lstStyle>
          <a:p>
            <a:fld id="{977624B6-0C54-4927-9615-71EB42F45B3A}" type="datetimeFigureOut">
              <a:rPr lang="en-US" smtClean="0"/>
              <a:pPr/>
              <a:t>5/23/2025</a:t>
            </a:fld>
            <a:endParaRPr lang="en-US"/>
          </a:p>
        </p:txBody>
      </p:sp>
      <p:sp>
        <p:nvSpPr>
          <p:cNvPr id="5" name="Footer Placeholder 4"/>
          <p:cNvSpPr>
            <a:spLocks noGrp="1"/>
          </p:cNvSpPr>
          <p:nvPr>
            <p:ph type="ftr" sz="quarter" idx="3"/>
          </p:nvPr>
        </p:nvSpPr>
        <p:spPr>
          <a:xfrm>
            <a:off x="4165059" y="6357823"/>
            <a:ext cx="3860297" cy="365209"/>
          </a:xfrm>
          <a:prstGeom prst="rect">
            <a:avLst/>
          </a:prstGeom>
        </p:spPr>
        <p:txBody>
          <a:bodyPr vert="horz" lIns="114071" tIns="57036" rIns="114071" bIns="57036"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6463" y="6357823"/>
            <a:ext cx="2844430" cy="365209"/>
          </a:xfrm>
          <a:prstGeom prst="rect">
            <a:avLst/>
          </a:prstGeom>
        </p:spPr>
        <p:txBody>
          <a:bodyPr vert="horz" lIns="114071" tIns="57036" rIns="114071" bIns="57036" rtlCol="0" anchor="ctr"/>
          <a:lstStyle>
            <a:lvl1pPr algn="r">
              <a:defRPr sz="1500">
                <a:solidFill>
                  <a:schemeClr val="tx1">
                    <a:tint val="75000"/>
                  </a:schemeClr>
                </a:solidFill>
              </a:defRPr>
            </a:lvl1pPr>
          </a:lstStyle>
          <a:p>
            <a:fld id="{22D73BCC-D8D3-4539-ABA0-E1551A2D679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1140714" rtl="0" eaLnBrk="1" latinLnBrk="0" hangingPunct="1">
        <a:spcBef>
          <a:spcPct val="0"/>
        </a:spcBef>
        <a:buNone/>
        <a:defRPr sz="5500" kern="1200">
          <a:solidFill>
            <a:schemeClr val="tx1"/>
          </a:solidFill>
          <a:latin typeface="+mj-lt"/>
          <a:ea typeface="+mj-ea"/>
          <a:cs typeface="+mj-cs"/>
        </a:defRPr>
      </a:lvl1pPr>
    </p:titleStyle>
    <p:bodyStyle>
      <a:lvl1pPr marL="427768" indent="-427768" algn="l" defTabSz="1140714"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26830" indent="-356473" algn="l" defTabSz="1140714"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25893" indent="-285179" algn="l" defTabSz="1140714"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1996250"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66607"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36964"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7321"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7678"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8035" indent="-285179" algn="l" defTabSz="1140714"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40714" rtl="0" eaLnBrk="1" latinLnBrk="0" hangingPunct="1">
        <a:defRPr sz="2200" kern="1200">
          <a:solidFill>
            <a:schemeClr val="tx1"/>
          </a:solidFill>
          <a:latin typeface="+mn-lt"/>
          <a:ea typeface="+mn-ea"/>
          <a:cs typeface="+mn-cs"/>
        </a:defRPr>
      </a:lvl1pPr>
      <a:lvl2pPr marL="570357" algn="l" defTabSz="1140714" rtl="0" eaLnBrk="1" latinLnBrk="0" hangingPunct="1">
        <a:defRPr sz="2200" kern="1200">
          <a:solidFill>
            <a:schemeClr val="tx1"/>
          </a:solidFill>
          <a:latin typeface="+mn-lt"/>
          <a:ea typeface="+mn-ea"/>
          <a:cs typeface="+mn-cs"/>
        </a:defRPr>
      </a:lvl2pPr>
      <a:lvl3pPr marL="1140714" algn="l" defTabSz="1140714" rtl="0" eaLnBrk="1" latinLnBrk="0" hangingPunct="1">
        <a:defRPr sz="2200" kern="1200">
          <a:solidFill>
            <a:schemeClr val="tx1"/>
          </a:solidFill>
          <a:latin typeface="+mn-lt"/>
          <a:ea typeface="+mn-ea"/>
          <a:cs typeface="+mn-cs"/>
        </a:defRPr>
      </a:lvl3pPr>
      <a:lvl4pPr marL="1711071" algn="l" defTabSz="1140714" rtl="0" eaLnBrk="1" latinLnBrk="0" hangingPunct="1">
        <a:defRPr sz="2200" kern="1200">
          <a:solidFill>
            <a:schemeClr val="tx1"/>
          </a:solidFill>
          <a:latin typeface="+mn-lt"/>
          <a:ea typeface="+mn-ea"/>
          <a:cs typeface="+mn-cs"/>
        </a:defRPr>
      </a:lvl4pPr>
      <a:lvl5pPr marL="2281428" algn="l" defTabSz="1140714" rtl="0" eaLnBrk="1" latinLnBrk="0" hangingPunct="1">
        <a:defRPr sz="2200" kern="1200">
          <a:solidFill>
            <a:schemeClr val="tx1"/>
          </a:solidFill>
          <a:latin typeface="+mn-lt"/>
          <a:ea typeface="+mn-ea"/>
          <a:cs typeface="+mn-cs"/>
        </a:defRPr>
      </a:lvl5pPr>
      <a:lvl6pPr marL="2851785" algn="l" defTabSz="1140714" rtl="0" eaLnBrk="1" latinLnBrk="0" hangingPunct="1">
        <a:defRPr sz="2200" kern="1200">
          <a:solidFill>
            <a:schemeClr val="tx1"/>
          </a:solidFill>
          <a:latin typeface="+mn-lt"/>
          <a:ea typeface="+mn-ea"/>
          <a:cs typeface="+mn-cs"/>
        </a:defRPr>
      </a:lvl6pPr>
      <a:lvl7pPr marL="3422142" algn="l" defTabSz="1140714" rtl="0" eaLnBrk="1" latinLnBrk="0" hangingPunct="1">
        <a:defRPr sz="2200" kern="1200">
          <a:solidFill>
            <a:schemeClr val="tx1"/>
          </a:solidFill>
          <a:latin typeface="+mn-lt"/>
          <a:ea typeface="+mn-ea"/>
          <a:cs typeface="+mn-cs"/>
        </a:defRPr>
      </a:lvl7pPr>
      <a:lvl8pPr marL="3992499" algn="l" defTabSz="1140714" rtl="0" eaLnBrk="1" latinLnBrk="0" hangingPunct="1">
        <a:defRPr sz="2200" kern="1200">
          <a:solidFill>
            <a:schemeClr val="tx1"/>
          </a:solidFill>
          <a:latin typeface="+mn-lt"/>
          <a:ea typeface="+mn-ea"/>
          <a:cs typeface="+mn-cs"/>
        </a:defRPr>
      </a:lvl8pPr>
      <a:lvl9pPr marL="4562856" algn="l" defTabSz="1140714"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4247" y="2781721"/>
            <a:ext cx="8533289" cy="1543623"/>
          </a:xfrm>
        </p:spPr>
        <p:txBody>
          <a:bodyPr>
            <a:normAutofit/>
          </a:bodyPr>
          <a:lstStyle/>
          <a:p>
            <a:r>
              <a:rPr lang="en-IN" b="1" dirty="0" smtClean="0"/>
              <a:t>FEDERATED LEARNING-BASED 3D MEDICAL IMAGE COMPRESSION</a:t>
            </a:r>
            <a:endParaRPr lang="en-US" sz="4400" dirty="0">
              <a:solidFill>
                <a:schemeClr val="tx2"/>
              </a:solidFill>
              <a:latin typeface="Times New Roman" pitchFamily="18" charset="0"/>
              <a:cs typeface="Times New Roman" pitchFamily="18" charset="0"/>
            </a:endParaRPr>
          </a:p>
        </p:txBody>
      </p:sp>
      <p:cxnSp>
        <p:nvCxnSpPr>
          <p:cNvPr id="7" name="Straight Connector 6"/>
          <p:cNvCxnSpPr/>
          <p:nvPr/>
        </p:nvCxnSpPr>
        <p:spPr>
          <a:xfrm>
            <a:off x="1333295" y="1643431"/>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808926" y="572274"/>
            <a:ext cx="6484318" cy="523220"/>
          </a:xfrm>
          <a:prstGeom prst="rect">
            <a:avLst/>
          </a:prstGeom>
        </p:spPr>
        <p:txBody>
          <a:bodyPr wrap="square">
            <a:spAutoFit/>
          </a:bodyPr>
          <a:lstStyle/>
          <a:p>
            <a:r>
              <a:rPr lang="en-US" sz="2800" b="1" dirty="0" smtClean="0">
                <a:solidFill>
                  <a:prstClr val="black"/>
                </a:solidFill>
                <a:latin typeface="Times New Roman" pitchFamily="18" charset="0"/>
                <a:ea typeface="Times New Roman" pitchFamily="18" charset="0"/>
                <a:cs typeface="Times New Roman" pitchFamily="18" charset="0"/>
              </a:rPr>
              <a:t>CLASS DIAGRAM </a:t>
            </a:r>
            <a:endParaRPr lang="en-US" sz="2800" dirty="0"/>
          </a:p>
        </p:txBody>
      </p:sp>
      <p:sp>
        <p:nvSpPr>
          <p:cNvPr id="7222" name="Rectangle 54"/>
          <p:cNvSpPr>
            <a:spLocks noChangeArrowheads="1"/>
          </p:cNvSpPr>
          <p:nvPr/>
        </p:nvSpPr>
        <p:spPr bwMode="auto">
          <a:xfrm>
            <a:off x="0" y="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 name="Picture 14"/>
          <p:cNvPicPr/>
          <p:nvPr/>
        </p:nvPicPr>
        <p:blipFill>
          <a:blip r:embed="rId2" cstate="print"/>
          <a:srcRect/>
          <a:stretch>
            <a:fillRect/>
          </a:stretch>
        </p:blipFill>
        <p:spPr bwMode="auto">
          <a:xfrm>
            <a:off x="4831556" y="2270919"/>
            <a:ext cx="2527300" cy="231775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08860" y="429398"/>
            <a:ext cx="4143404" cy="523220"/>
          </a:xfrm>
          <a:prstGeom prst="rect">
            <a:avLst/>
          </a:prstGeom>
          <a:noFill/>
        </p:spPr>
        <p:txBody>
          <a:bodyPr wrap="square" rtlCol="0">
            <a:spAutoFit/>
          </a:bodyPr>
          <a:lstStyle/>
          <a:p>
            <a:r>
              <a:rPr lang="en-US" sz="2800" b="1" dirty="0" smtClean="0">
                <a:latin typeface="Times New Roman" pitchFamily="18" charset="0"/>
                <a:ea typeface="Tahoma" pitchFamily="34" charset="0"/>
                <a:cs typeface="Times New Roman" pitchFamily="18" charset="0"/>
              </a:rPr>
              <a:t>SEQUENCE DIAGRAM</a:t>
            </a:r>
            <a:endParaRPr lang="en-US" sz="2800" b="1" dirty="0">
              <a:latin typeface="Times New Roman" pitchFamily="18" charset="0"/>
              <a:ea typeface="Tahoma" pitchFamily="34" charset="0"/>
              <a:cs typeface="Times New Roman" pitchFamily="18" charset="0"/>
            </a:endParaRPr>
          </a:p>
        </p:txBody>
      </p:sp>
      <p:sp>
        <p:nvSpPr>
          <p:cNvPr id="6265" name="Rectangle 121"/>
          <p:cNvSpPr>
            <a:spLocks noChangeArrowheads="1"/>
          </p:cNvSpPr>
          <p:nvPr/>
        </p:nvSpPr>
        <p:spPr bwMode="auto">
          <a:xfrm>
            <a:off x="0" y="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4" name="Picture 13"/>
          <p:cNvPicPr/>
          <p:nvPr/>
        </p:nvPicPr>
        <p:blipFill>
          <a:blip r:embed="rId2" cstate="print"/>
          <a:srcRect/>
          <a:stretch>
            <a:fillRect/>
          </a:stretch>
        </p:blipFill>
        <p:spPr bwMode="auto">
          <a:xfrm>
            <a:off x="3123406" y="1642047"/>
            <a:ext cx="5943600" cy="3575494"/>
          </a:xfrm>
          <a:prstGeom prst="rect">
            <a:avLst/>
          </a:prstGeom>
          <a:noFill/>
          <a:ln w="9525">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486694" y="549474"/>
            <a:ext cx="7344816" cy="538609"/>
          </a:xfrm>
          <a:prstGeom prst="rect">
            <a:avLst/>
          </a:prstGeom>
          <a:noFill/>
        </p:spPr>
        <p:txBody>
          <a:bodyPr wrap="square" rtlCol="0">
            <a:spAutoFit/>
          </a:bodyPr>
          <a:lstStyle/>
          <a:p>
            <a:r>
              <a:rPr lang="en-US" sz="2900" b="1" dirty="0" smtClean="0">
                <a:latin typeface="Times New Roman" pitchFamily="18" charset="0"/>
                <a:cs typeface="Times New Roman" pitchFamily="18" charset="0"/>
              </a:rPr>
              <a:t> COLLABORATION DIAGRAM</a:t>
            </a:r>
            <a:endParaRPr lang="en-US" sz="2900" b="1" dirty="0">
              <a:latin typeface="Times New Roman" pitchFamily="18" charset="0"/>
              <a:cs typeface="Times New Roman" pitchFamily="18" charset="0"/>
            </a:endParaRPr>
          </a:p>
        </p:txBody>
      </p:sp>
      <p:pic>
        <p:nvPicPr>
          <p:cNvPr id="11" name="Picture 10"/>
          <p:cNvPicPr/>
          <p:nvPr/>
        </p:nvPicPr>
        <p:blipFill>
          <a:blip r:embed="rId2" cstate="print"/>
          <a:srcRect/>
          <a:stretch>
            <a:fillRect/>
          </a:stretch>
        </p:blipFill>
        <p:spPr bwMode="auto">
          <a:xfrm>
            <a:off x="4511030" y="2493690"/>
            <a:ext cx="4191000" cy="1621904"/>
          </a:xfrm>
          <a:prstGeom prst="rect">
            <a:avLst/>
          </a:prstGeom>
          <a:noFill/>
          <a:ln w="9525">
            <a:noFill/>
            <a:miter lim="800000"/>
            <a:headEnd/>
            <a:tailEnd/>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308860" y="357960"/>
            <a:ext cx="392909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 SCREENSHOTS</a:t>
            </a:r>
            <a:endParaRPr lang="en-US" sz="4000" dirty="0">
              <a:latin typeface="Times New Roman" pitchFamily="18" charset="0"/>
              <a:cs typeface="Times New Roman" pitchFamily="18" charset="0"/>
            </a:endParaRPr>
          </a:p>
        </p:txBody>
      </p:sp>
      <p:pic>
        <p:nvPicPr>
          <p:cNvPr id="14" name="Picture 13"/>
          <p:cNvPicPr/>
          <p:nvPr/>
        </p:nvPicPr>
        <p:blipFill>
          <a:blip r:embed="rId2" cstate="print"/>
          <a:stretch>
            <a:fillRect/>
          </a:stretch>
        </p:blipFill>
        <p:spPr>
          <a:xfrm>
            <a:off x="3229451" y="1818481"/>
            <a:ext cx="5731510" cy="3222625"/>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p:cNvPicPr/>
          <p:nvPr/>
        </p:nvPicPr>
        <p:blipFill>
          <a:blip r:embed="rId2" cstate="print"/>
          <a:stretch>
            <a:fillRect/>
          </a:stretch>
        </p:blipFill>
        <p:spPr>
          <a:xfrm>
            <a:off x="3229451" y="1818481"/>
            <a:ext cx="5731510" cy="322262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itle 1"/>
          <p:cNvSpPr txBox="1">
            <a:spLocks/>
          </p:cNvSpPr>
          <p:nvPr/>
        </p:nvSpPr>
        <p:spPr>
          <a:xfrm>
            <a:off x="952341" y="214341"/>
            <a:ext cx="10361851" cy="1470365"/>
          </a:xfrm>
          <a:prstGeom prst="rect">
            <a:avLst/>
          </a:prstGeom>
        </p:spPr>
        <p:txBody>
          <a:bodyPr>
            <a:normAutofit/>
          </a:bodyPr>
          <a:lstStyle/>
          <a:p>
            <a:pPr marL="0" marR="0" lvl="0" indent="0" algn="ctr" defTabSz="1140714"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smtClean="0">
              <a:ln>
                <a:noFill/>
              </a:ln>
              <a:solidFill>
                <a:schemeClr val="tx2"/>
              </a:solidFill>
              <a:effectLst/>
              <a:uLnTx/>
              <a:uFillTx/>
              <a:latin typeface="Times New Roman" pitchFamily="18" charset="0"/>
              <a:ea typeface="Tahoma" pitchFamily="34" charset="0"/>
              <a:cs typeface="Times New Roman" pitchFamily="18" charset="0"/>
            </a:endParaRPr>
          </a:p>
        </p:txBody>
      </p:sp>
      <p:sp>
        <p:nvSpPr>
          <p:cNvPr id="5" name="object 3"/>
          <p:cNvSpPr txBox="1"/>
          <p:nvPr/>
        </p:nvSpPr>
        <p:spPr>
          <a:xfrm>
            <a:off x="2633979" y="2691701"/>
            <a:ext cx="7048500" cy="1398905"/>
          </a:xfrm>
          <a:prstGeom prst="rect">
            <a:avLst/>
          </a:prstGeom>
        </p:spPr>
        <p:txBody>
          <a:bodyPr vert="horz" wrap="square" lIns="0" tIns="13970" rIns="0" bIns="0" rtlCol="0">
            <a:spAutoFit/>
          </a:bodyPr>
          <a:lstStyle/>
          <a:p>
            <a:pPr marL="12700">
              <a:lnSpc>
                <a:spcPct val="100000"/>
              </a:lnSpc>
              <a:spcBef>
                <a:spcPts val="110"/>
              </a:spcBef>
            </a:pPr>
            <a:r>
              <a:rPr sz="9000" b="1" spc="5" dirty="0">
                <a:latin typeface="Times New Roman"/>
                <a:cs typeface="Times New Roman"/>
              </a:rPr>
              <a:t>THANK</a:t>
            </a:r>
            <a:r>
              <a:rPr sz="9000" b="1" spc="-100" dirty="0">
                <a:latin typeface="Times New Roman"/>
                <a:cs typeface="Times New Roman"/>
              </a:rPr>
              <a:t> </a:t>
            </a:r>
            <a:r>
              <a:rPr sz="9000" b="1" spc="5" dirty="0">
                <a:latin typeface="Times New Roman"/>
                <a:cs typeface="Times New Roman"/>
              </a:rPr>
              <a:t>YOU</a:t>
            </a:r>
            <a:endParaRPr sz="9000">
              <a:latin typeface="Times New Roman"/>
              <a:cs typeface="Times New Roman"/>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21" y="71438"/>
            <a:ext cx="10971372" cy="1143265"/>
          </a:xfrm>
        </p:spPr>
        <p:txBody>
          <a:bodyPr/>
          <a:lstStyle/>
          <a:p>
            <a:r>
              <a:rPr lang="en-US" spc="-6" dirty="0">
                <a:latin typeface="Times New Roman" pitchFamily="18" charset="0"/>
                <a:cs typeface="Times New Roman" pitchFamily="18" charset="0"/>
              </a:rPr>
              <a:t>Problem</a:t>
            </a:r>
            <a:r>
              <a:rPr lang="en-US" spc="-19" dirty="0">
                <a:latin typeface="Times New Roman" pitchFamily="18" charset="0"/>
                <a:cs typeface="Times New Roman" pitchFamily="18" charset="0"/>
              </a:rPr>
              <a:t> </a:t>
            </a:r>
            <a:r>
              <a:rPr lang="en-US" spc="-6" dirty="0">
                <a:latin typeface="Times New Roman" pitchFamily="18" charset="0"/>
                <a:cs typeface="Times New Roman" pitchFamily="18" charset="0"/>
              </a:rPr>
              <a:t>Statement</a:t>
            </a:r>
            <a:endParaRPr lang="en-US" dirty="0">
              <a:latin typeface="Times New Roman" pitchFamily="18" charset="0"/>
              <a:cs typeface="Times New Roman" pitchFamily="18" charset="0"/>
            </a:endParaRPr>
          </a:p>
        </p:txBody>
      </p:sp>
      <p:cxnSp>
        <p:nvCxnSpPr>
          <p:cNvPr id="5" name="Straight Connector 4"/>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object 3"/>
          <p:cNvSpPr txBox="1"/>
          <p:nvPr/>
        </p:nvSpPr>
        <p:spPr>
          <a:xfrm>
            <a:off x="952340" y="1165381"/>
            <a:ext cx="10643592" cy="5025249"/>
          </a:xfrm>
          <a:prstGeom prst="rect">
            <a:avLst/>
          </a:prstGeom>
        </p:spPr>
        <p:txBody>
          <a:bodyPr vert="horz" wrap="square" lIns="0" tIns="160809" rIns="0" bIns="0" rtlCol="0">
            <a:spAutoFit/>
          </a:bodyPr>
          <a:lstStyle/>
          <a:p>
            <a:pPr marL="43569" algn="just">
              <a:spcBef>
                <a:spcPts val="1266"/>
              </a:spcBef>
            </a:pPr>
            <a:r>
              <a:rPr sz="2500" b="1" spc="-6" dirty="0">
                <a:latin typeface="Times New Roman" pitchFamily="18" charset="0"/>
                <a:cs typeface="Times New Roman" pitchFamily="18" charset="0"/>
              </a:rPr>
              <a:t>Problem</a:t>
            </a:r>
            <a:r>
              <a:rPr sz="2500" b="1" spc="-12" dirty="0">
                <a:latin typeface="Times New Roman" pitchFamily="18" charset="0"/>
                <a:cs typeface="Times New Roman" pitchFamily="18" charset="0"/>
              </a:rPr>
              <a:t> </a:t>
            </a:r>
            <a:r>
              <a:rPr sz="2500" b="1" dirty="0" smtClean="0">
                <a:latin typeface="Times New Roman" pitchFamily="18" charset="0"/>
                <a:cs typeface="Times New Roman" pitchFamily="18" charset="0"/>
              </a:rPr>
              <a:t>Statement</a:t>
            </a:r>
            <a:endParaRPr lang="en-US" sz="2500" b="1" dirty="0" smtClean="0">
              <a:latin typeface="Times New Roman" pitchFamily="18" charset="0"/>
              <a:cs typeface="Times New Roman" pitchFamily="18" charset="0"/>
            </a:endParaRPr>
          </a:p>
          <a:p>
            <a:pPr algn="just"/>
            <a:r>
              <a:rPr lang="en-US" sz="2500" b="1" dirty="0">
                <a:latin typeface="Times New Roman" pitchFamily="18" charset="0"/>
                <a:cs typeface="Times New Roman" pitchFamily="18" charset="0"/>
              </a:rPr>
              <a:t>	</a:t>
            </a:r>
            <a:r>
              <a:rPr lang="en-US" dirty="0" smtClean="0"/>
              <a:t> </a:t>
            </a:r>
            <a:r>
              <a:rPr lang="en-US" dirty="0" smtClean="0">
                <a:latin typeface="Times New Roman" pitchFamily="18" charset="0"/>
                <a:cs typeface="Times New Roman" pitchFamily="18" charset="0"/>
              </a:rPr>
              <a:t>With the growing size and volume of 3D medical imaging data (e.g., MRI, CT scans), efficient compression methods are critical. However, traditional centralized learning models pose privacy risks and require data sharing, which is not feasible in many healthcare settings. There is a need for a privacy-preserving, collaborative compression approach that works across institutions without compromising data </a:t>
            </a:r>
            <a:r>
              <a:rPr lang="en-US" dirty="0" smtClean="0">
                <a:latin typeface="Times New Roman" pitchFamily="18" charset="0"/>
                <a:cs typeface="Times New Roman" pitchFamily="18" charset="0"/>
              </a:rPr>
              <a:t>security.</a:t>
            </a:r>
          </a:p>
          <a:p>
            <a:pPr algn="just"/>
            <a:endParaRPr lang="en-US" sz="2000" dirty="0" smtClean="0"/>
          </a:p>
          <a:p>
            <a:pPr marL="43569" algn="just"/>
            <a:r>
              <a:rPr sz="2600" b="1" spc="-6" dirty="0" smtClean="0">
                <a:latin typeface="Times New Roman"/>
                <a:cs typeface="Times New Roman"/>
              </a:rPr>
              <a:t>Problem</a:t>
            </a:r>
            <a:r>
              <a:rPr sz="2600" b="1" dirty="0" smtClean="0">
                <a:latin typeface="Times New Roman"/>
                <a:cs typeface="Times New Roman"/>
              </a:rPr>
              <a:t> </a:t>
            </a:r>
            <a:r>
              <a:rPr sz="2600" b="1" spc="-6" dirty="0">
                <a:latin typeface="Times New Roman"/>
                <a:cs typeface="Times New Roman"/>
              </a:rPr>
              <a:t>Description</a:t>
            </a:r>
            <a:endParaRPr lang="en-US" sz="2600" b="1" dirty="0">
              <a:latin typeface="Times New Roman"/>
              <a:cs typeface="Times New Roman"/>
            </a:endParaRPr>
          </a:p>
          <a:p>
            <a:r>
              <a:rPr lang="en-US" sz="2000" dirty="0" smtClean="0"/>
              <a:t>	</a:t>
            </a:r>
            <a:r>
              <a:rPr lang="en-US" dirty="0" smtClean="0">
                <a:latin typeface="Times New Roman" pitchFamily="18" charset="0"/>
                <a:cs typeface="Times New Roman" pitchFamily="18" charset="0"/>
              </a:rPr>
              <a:t>Medical institutions generate large amounts of 3D image data, which is costly to store and transmit. Conventional image compression models require access to raw data, violating patient privacy and regulatory policies (e.g., HIPAA). Federated Learning (FL) enables decentralized training of AI models without sharing raw data. This project proposes using FL to collaboratively train a neural network for efficient 3D image compression while ensuring data privacy and </a:t>
            </a:r>
            <a:r>
              <a:rPr lang="en-US" dirty="0" smtClean="0">
                <a:latin typeface="Times New Roman" pitchFamily="18" charset="0"/>
                <a:cs typeface="Times New Roman" pitchFamily="18" charset="0"/>
              </a:rPr>
              <a:t>compliance</a:t>
            </a:r>
            <a:r>
              <a:rPr lang="en-US" dirty="0" smtClean="0"/>
              <a:t>.</a:t>
            </a:r>
            <a:endParaRPr lang="en-US" dirty="0"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bject 2"/>
          <p:cNvSpPr txBox="1">
            <a:spLocks noGrp="1"/>
          </p:cNvSpPr>
          <p:nvPr>
            <p:ph type="title"/>
          </p:nvPr>
        </p:nvSpPr>
        <p:spPr>
          <a:xfrm>
            <a:off x="609521" y="143646"/>
            <a:ext cx="10971372" cy="1143265"/>
          </a:xfrm>
        </p:spPr>
        <p:txBody>
          <a:bodyPr>
            <a:normAutofit/>
          </a:bodyPr>
          <a:lstStyle/>
          <a:p>
            <a:pPr algn="l"/>
            <a:r>
              <a:rPr lang="en-US" sz="4400" dirty="0" smtClean="0">
                <a:latin typeface="Times New Roman" pitchFamily="18" charset="0"/>
                <a:cs typeface="Times New Roman" pitchFamily="18" charset="0"/>
              </a:rPr>
              <a:t>	Abstract</a:t>
            </a:r>
            <a:endParaRPr lang="en-US" sz="4400" dirty="0">
              <a:latin typeface="Times New Roman" pitchFamily="18" charset="0"/>
              <a:cs typeface="Times New Roman" pitchFamily="18" charset="0"/>
            </a:endParaRPr>
          </a:p>
        </p:txBody>
      </p:sp>
      <p:sp>
        <p:nvSpPr>
          <p:cNvPr id="7" name="Rectangle 3"/>
          <p:cNvSpPr txBox="1">
            <a:spLocks noChangeArrowheads="1"/>
          </p:cNvSpPr>
          <p:nvPr/>
        </p:nvSpPr>
        <p:spPr bwMode="auto">
          <a:xfrm>
            <a:off x="1270670" y="1978890"/>
            <a:ext cx="9825196"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r>
              <a:rPr lang="en-US" dirty="0" smtClean="0">
                <a:latin typeface="Times New Roman" pitchFamily="18" charset="0"/>
                <a:cs typeface="Times New Roman" pitchFamily="18" charset="0"/>
              </a:rPr>
              <a:t>This project proposes a novel federated learning-based framework for compressing 3D medical images in a privacy-preserving, decentralized manner. Instead of pooling patient data in a central location, individual hospitals train a local compression model and share only the model updates. These updates are aggregated to build a global model that learns effective compression patterns across diverse datasets without exposing raw images. The system utilizes neural network-based compression techniques, such as </a:t>
            </a:r>
            <a:r>
              <a:rPr lang="en-US" dirty="0" err="1" smtClean="0">
                <a:latin typeface="Times New Roman" pitchFamily="18" charset="0"/>
                <a:cs typeface="Times New Roman" pitchFamily="18" charset="0"/>
              </a:rPr>
              <a:t>autoencoders</a:t>
            </a:r>
            <a:r>
              <a:rPr lang="en-US" dirty="0" smtClean="0">
                <a:latin typeface="Times New Roman" pitchFamily="18" charset="0"/>
                <a:cs typeface="Times New Roman" pitchFamily="18" charset="0"/>
              </a:rPr>
              <a:t> or 3D CNNs, and evaluates performance using metrics like compression ratio, PSNR, and SSIM. This approach enhances data security, reduces storage and transmission costs, and maintains diagnostic quality across distributed healthcare environments.</a:t>
            </a:r>
            <a:endParaRPr lang="en-US" dirty="0">
              <a:latin typeface="Times New Roman" pitchFamily="18" charset="0"/>
              <a:cs typeface="Times New Roman"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object 2"/>
          <p:cNvSpPr txBox="1">
            <a:spLocks noGrp="1"/>
          </p:cNvSpPr>
          <p:nvPr>
            <p:ph type="title"/>
          </p:nvPr>
        </p:nvSpPr>
        <p:spPr>
          <a:xfrm>
            <a:off x="3237686" y="119761"/>
            <a:ext cx="5167808" cy="693780"/>
          </a:xfrm>
          <a:prstGeom prst="rect">
            <a:avLst/>
          </a:prstGeom>
        </p:spPr>
        <p:txBody>
          <a:bodyPr vert="horz" wrap="square" lIns="0" tIns="16510" rIns="0" bIns="0" rtlCol="0">
            <a:spAutoFit/>
          </a:bodyPr>
          <a:lstStyle/>
          <a:p>
            <a:pPr marL="12700">
              <a:lnSpc>
                <a:spcPct val="100000"/>
              </a:lnSpc>
              <a:spcBef>
                <a:spcPts val="130"/>
              </a:spcBef>
            </a:pPr>
            <a:r>
              <a:rPr sz="4400" spc="-5" dirty="0">
                <a:latin typeface="Times New Roman" pitchFamily="18" charset="0"/>
                <a:cs typeface="Times New Roman" pitchFamily="18" charset="0"/>
              </a:rPr>
              <a:t>Literature</a:t>
            </a:r>
            <a:r>
              <a:rPr sz="4400" spc="-70" dirty="0">
                <a:latin typeface="Times New Roman" pitchFamily="18" charset="0"/>
                <a:cs typeface="Times New Roman" pitchFamily="18" charset="0"/>
              </a:rPr>
              <a:t> </a:t>
            </a:r>
            <a:r>
              <a:rPr sz="4400" dirty="0">
                <a:latin typeface="Times New Roman" pitchFamily="18" charset="0"/>
                <a:cs typeface="Times New Roman" pitchFamily="18" charset="0"/>
              </a:rPr>
              <a:t>Survey</a:t>
            </a:r>
          </a:p>
        </p:txBody>
      </p:sp>
      <p:sp>
        <p:nvSpPr>
          <p:cNvPr id="8" name="object 6"/>
          <p:cNvSpPr txBox="1">
            <a:spLocks noGrp="1"/>
          </p:cNvSpPr>
          <p:nvPr>
            <p:ph type="sldNum" sz="quarter" idx="4294967295"/>
          </p:nvPr>
        </p:nvSpPr>
        <p:spPr>
          <a:xfrm>
            <a:off x="10987287" y="6458416"/>
            <a:ext cx="323714" cy="179536"/>
          </a:xfrm>
          <a:prstGeom prst="rect">
            <a:avLst/>
          </a:prstGeom>
        </p:spPr>
        <p:txBody>
          <a:bodyPr vert="horz" wrap="square" lIns="0" tIns="0" rIns="0" bIns="0" rtlCol="0">
            <a:spAutoFit/>
          </a:bodyPr>
          <a:lstStyle/>
          <a:p>
            <a:pPr marL="38100">
              <a:lnSpc>
                <a:spcPts val="1425"/>
              </a:lnSpc>
            </a:pPr>
            <a:fld id="{81D60167-4931-47E6-BA6A-407CBD079E47}" type="slidenum">
              <a:rPr spc="-5" dirty="0"/>
              <a:pPr marL="38100">
                <a:lnSpc>
                  <a:spcPts val="1425"/>
                </a:lnSpc>
              </a:pPr>
              <a:t>4</a:t>
            </a:fld>
            <a:endParaRPr spc="-5" dirty="0"/>
          </a:p>
        </p:txBody>
      </p:sp>
      <p:sp>
        <p:nvSpPr>
          <p:cNvPr id="7" name="TextBox 6"/>
          <p:cNvSpPr txBox="1"/>
          <p:nvPr/>
        </p:nvSpPr>
        <p:spPr>
          <a:xfrm>
            <a:off x="1342678" y="1629594"/>
            <a:ext cx="9865096" cy="4154984"/>
          </a:xfrm>
          <a:prstGeom prst="rect">
            <a:avLst/>
          </a:prstGeom>
          <a:noFill/>
        </p:spPr>
        <p:txBody>
          <a:bodyPr wrap="square" rtlCol="0">
            <a:spAutoFit/>
          </a:bodyPr>
          <a:lstStyle/>
          <a:p>
            <a:r>
              <a:rPr lang="en-US" b="1" dirty="0" smtClean="0">
                <a:latin typeface="Times New Roman" pitchFamily="18" charset="0"/>
                <a:cs typeface="Times New Roman" pitchFamily="18" charset="0"/>
              </a:rPr>
              <a:t>Traditional Compression Techniques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JPEG2000, PNG, and H.264 offer lossless/</a:t>
            </a:r>
            <a:r>
              <a:rPr lang="en-US" dirty="0" err="1" smtClean="0">
                <a:latin typeface="Times New Roman" pitchFamily="18" charset="0"/>
                <a:cs typeface="Times New Roman" pitchFamily="18" charset="0"/>
              </a:rPr>
              <a:t>lossy</a:t>
            </a:r>
            <a:r>
              <a:rPr lang="en-US" dirty="0" smtClean="0">
                <a:latin typeface="Times New Roman" pitchFamily="18" charset="0"/>
                <a:cs typeface="Times New Roman" pitchFamily="18" charset="0"/>
              </a:rPr>
              <a:t> compression but aren't optimized for 3D volumes or medical image quality.</a:t>
            </a:r>
          </a:p>
          <a:p>
            <a:r>
              <a:rPr lang="en-US" b="1" dirty="0" smtClean="0">
                <a:latin typeface="Times New Roman" pitchFamily="18" charset="0"/>
                <a:cs typeface="Times New Roman" pitchFamily="18" charset="0"/>
              </a:rPr>
              <a:t>Neural Network-Based Compression</a:t>
            </a:r>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Autoencoders</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Variational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Autoencoders</a:t>
            </a:r>
            <a:r>
              <a:rPr lang="en-US" dirty="0" smtClean="0">
                <a:latin typeface="Times New Roman" pitchFamily="18" charset="0"/>
                <a:cs typeface="Times New Roman" pitchFamily="18" charset="0"/>
              </a:rPr>
              <a:t> (VAEs) have shown promise in compressing image data while retaining semantic content.</a:t>
            </a:r>
          </a:p>
          <a:p>
            <a:r>
              <a:rPr lang="en-US" b="1" dirty="0" smtClean="0">
                <a:latin typeface="Times New Roman" pitchFamily="18" charset="0"/>
                <a:cs typeface="Times New Roman" pitchFamily="18" charset="0"/>
              </a:rPr>
              <a:t>Federated Learning (FL)</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Introduced by Google, FL enables collaborative model training without centralizing data, ideal for sensitive domains like healthcare.</a:t>
            </a:r>
          </a:p>
          <a:p>
            <a:r>
              <a:rPr lang="en-US" b="1" dirty="0" smtClean="0">
                <a:latin typeface="Times New Roman" pitchFamily="18" charset="0"/>
                <a:cs typeface="Times New Roman" pitchFamily="18" charset="0"/>
              </a:rPr>
              <a:t>Recent Research</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Studies show FL applied to 2D medical imaging tasks (segmentation, classification) with success, but 3D image compression remains underexplored.</a:t>
            </a:r>
            <a:endParaRPr lang="en-US" dirty="0">
              <a:latin typeface="Times New Roman" pitchFamily="18" charset="0"/>
              <a:cs typeface="Times New Roman"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880628" y="357960"/>
            <a:ext cx="4286280" cy="769441"/>
          </a:xfrm>
          <a:prstGeom prst="rect">
            <a:avLst/>
          </a:prstGeom>
        </p:spPr>
        <p:txBody>
          <a:bodyPr wrap="square">
            <a:spAutoFit/>
          </a:bodyPr>
          <a:lstStyle/>
          <a:p>
            <a:r>
              <a:rPr lang="en-US" sz="4400" spc="-5" dirty="0" smtClean="0">
                <a:latin typeface="Times New Roman" pitchFamily="18" charset="0"/>
                <a:cs typeface="Times New Roman" pitchFamily="18" charset="0"/>
              </a:rPr>
              <a:t>Existing</a:t>
            </a:r>
            <a:r>
              <a:rPr lang="en-US" sz="4400" spc="-8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Systems</a:t>
            </a:r>
            <a:endParaRPr lang="en-US" sz="4400" dirty="0">
              <a:latin typeface="Times New Roman" pitchFamily="18" charset="0"/>
              <a:cs typeface="Times New Roman" pitchFamily="18" charset="0"/>
            </a:endParaRPr>
          </a:p>
        </p:txBody>
      </p:sp>
      <p:sp>
        <p:nvSpPr>
          <p:cNvPr id="5" name="Rectangle 4"/>
          <p:cNvSpPr/>
          <p:nvPr/>
        </p:nvSpPr>
        <p:spPr>
          <a:xfrm>
            <a:off x="808794" y="1629594"/>
            <a:ext cx="11001452" cy="3046988"/>
          </a:xfrm>
          <a:prstGeom prst="rect">
            <a:avLst/>
          </a:prstGeom>
        </p:spPr>
        <p:txBody>
          <a:bodyPr wrap="square">
            <a:spAutoFit/>
          </a:bodyPr>
          <a:lstStyle/>
          <a:p>
            <a:r>
              <a:rPr lang="en-US" sz="2400" b="1" dirty="0" smtClean="0">
                <a:latin typeface="Times New Roman" pitchFamily="18" charset="0"/>
                <a:cs typeface="Times New Roman" pitchFamily="18" charset="0"/>
              </a:rPr>
              <a:t>Centralized Deep Learning Compression</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Requires uploading large medical images to central servers, raising privacy concerns.</a:t>
            </a:r>
          </a:p>
          <a:p>
            <a:r>
              <a:rPr lang="en-US" sz="2400" b="1" dirty="0" smtClean="0">
                <a:latin typeface="Times New Roman" pitchFamily="18" charset="0"/>
                <a:cs typeface="Times New Roman" pitchFamily="18" charset="0"/>
              </a:rPr>
              <a:t>Traditional Compression Tools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Inefficient for 3D volumetric data and lack context-aware encoding.</a:t>
            </a:r>
          </a:p>
          <a:p>
            <a:r>
              <a:rPr lang="en-US" sz="2400" b="1" dirty="0" smtClean="0">
                <a:latin typeface="Times New Roman" pitchFamily="18" charset="0"/>
                <a:cs typeface="Times New Roman" pitchFamily="18" charset="0"/>
              </a:rPr>
              <a:t>Cloud-Based Storage Solutions</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Offer convenience but risk data leaks without strong privacy guarantees.</a:t>
            </a:r>
          </a:p>
          <a:p>
            <a:r>
              <a:rPr lang="en-US" sz="2400" b="1" dirty="0" smtClean="0">
                <a:latin typeface="Times New Roman" pitchFamily="18" charset="0"/>
                <a:cs typeface="Times New Roman" pitchFamily="18" charset="0"/>
              </a:rPr>
              <a:t>Federated Learning in Imaging</a:t>
            </a: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Applied mainly for diagnosis, not yet widely explored for 3D image compression.</a:t>
            </a:r>
            <a:endParaRPr lang="en-US" sz="2400" dirty="0">
              <a:latin typeface="Times New Roman" pitchFamily="18" charset="0"/>
              <a:cs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583038" y="333450"/>
            <a:ext cx="2857520" cy="769441"/>
          </a:xfrm>
          <a:prstGeom prst="rect">
            <a:avLst/>
          </a:prstGeom>
        </p:spPr>
        <p:txBody>
          <a:bodyPr wrap="square">
            <a:spAutoFit/>
          </a:bodyPr>
          <a:lstStyle/>
          <a:p>
            <a:pPr algn="ctr"/>
            <a:r>
              <a:rPr lang="en-US" sz="4400" dirty="0" smtClean="0">
                <a:latin typeface="Times New Roman" pitchFamily="18" charset="0"/>
                <a:cs typeface="Times New Roman" pitchFamily="18" charset="0"/>
              </a:rPr>
              <a:t>Limitations</a:t>
            </a:r>
            <a:endParaRPr lang="en-US" sz="4400" dirty="0">
              <a:latin typeface="Times New Roman" pitchFamily="18" charset="0"/>
              <a:cs typeface="Times New Roman" pitchFamily="18" charset="0"/>
            </a:endParaRPr>
          </a:p>
        </p:txBody>
      </p:sp>
      <p:sp>
        <p:nvSpPr>
          <p:cNvPr id="5" name="TextBox 4"/>
          <p:cNvSpPr txBox="1"/>
          <p:nvPr/>
        </p:nvSpPr>
        <p:spPr>
          <a:xfrm>
            <a:off x="880232" y="1429530"/>
            <a:ext cx="10715700" cy="3046988"/>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Traditional Compression</a:t>
            </a:r>
            <a:r>
              <a:rPr lang="en-US" sz="2400" dirty="0" smtClean="0">
                <a:latin typeface="Times New Roman" pitchFamily="18" charset="0"/>
                <a:cs typeface="Times New Roman" pitchFamily="18" charset="0"/>
              </a:rPr>
              <a:t>: Not optimized for volumetric medical data</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Centralized AI Models</a:t>
            </a:r>
            <a:r>
              <a:rPr lang="en-US" sz="2400" dirty="0" smtClean="0">
                <a:latin typeface="Times New Roman" pitchFamily="18" charset="0"/>
                <a:cs typeface="Times New Roman" pitchFamily="18" charset="0"/>
              </a:rPr>
              <a:t>: Pose privacy and regulatory concerns (e.g., HIPAA compliance</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Data Transfer Bottlenecks</a:t>
            </a:r>
            <a:r>
              <a:rPr lang="en-US" sz="2400" dirty="0" smtClean="0">
                <a:latin typeface="Times New Roman" pitchFamily="18" charset="0"/>
                <a:cs typeface="Times New Roman" pitchFamily="18" charset="0"/>
              </a:rPr>
              <a:t>: High cost and latency in transmitting large datasets</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Lack of Personalization</a:t>
            </a:r>
            <a:r>
              <a:rPr lang="en-US" sz="2400" dirty="0" smtClean="0">
                <a:latin typeface="Times New Roman" pitchFamily="18" charset="0"/>
                <a:cs typeface="Times New Roman" pitchFamily="18" charset="0"/>
              </a:rPr>
              <a:t>: Generic models may not adapt to institution-specific data.</a:t>
            </a:r>
            <a:endParaRPr lang="en-US" sz="2400" dirty="0">
              <a:latin typeface="Times New Roman" pitchFamily="18" charset="0"/>
              <a:cs typeface="Times New Roman"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880364" y="302899"/>
            <a:ext cx="9144064" cy="769441"/>
          </a:xfrm>
          <a:prstGeom prst="rect">
            <a:avLst/>
          </a:prstGeom>
        </p:spPr>
        <p:txBody>
          <a:bodyPr wrap="square">
            <a:spAutoFit/>
          </a:bodyPr>
          <a:lstStyle/>
          <a:p>
            <a:pPr algn="ctr"/>
            <a:r>
              <a:rPr lang="en-US" sz="4400" b="1" dirty="0" smtClean="0">
                <a:latin typeface="Times New Roman" pitchFamily="18" charset="0"/>
                <a:cs typeface="Times New Roman" pitchFamily="18" charset="0"/>
              </a:rPr>
              <a:t>Advantages</a:t>
            </a:r>
            <a:endParaRPr lang="en-US" sz="4400" dirty="0">
              <a:latin typeface="Times New Roman" pitchFamily="18" charset="0"/>
              <a:cs typeface="Times New Roman" pitchFamily="18" charset="0"/>
            </a:endParaRPr>
          </a:p>
        </p:txBody>
      </p:sp>
      <p:sp>
        <p:nvSpPr>
          <p:cNvPr id="5" name="TextBox 4"/>
          <p:cNvSpPr txBox="1"/>
          <p:nvPr/>
        </p:nvSpPr>
        <p:spPr>
          <a:xfrm>
            <a:off x="1237422" y="1773610"/>
            <a:ext cx="10215634" cy="4832092"/>
          </a:xfrm>
          <a:prstGeom prst="rect">
            <a:avLst/>
          </a:prstGeom>
          <a:noFill/>
        </p:spPr>
        <p:txBody>
          <a:bodyPr wrap="square" rtlCol="0">
            <a:spAutoFit/>
          </a:bodyPr>
          <a:lstStyle/>
          <a:p>
            <a:r>
              <a:rPr lang="en-US" b="1" dirty="0" smtClean="0">
                <a:latin typeface="Times New Roman" pitchFamily="18" charset="0"/>
                <a:cs typeface="Times New Roman" pitchFamily="18" charset="0"/>
              </a:rPr>
              <a:t>Data Privacy Preserved: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 need to transmit patient data; compliant with medical regulations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Collaborative Model Training: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Improves model performance by learning from diverse sources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Efficient Compression: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High compression ratio with minimal loss of diagnostic information</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Scalable Across Institutions: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Supports multi-hospital and multi-device environments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Adaptable to Non-IID Data: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FL handles variations in local datasets more effectively than centralized models.</a:t>
            </a:r>
            <a:endParaRPr lang="en-US" dirty="0">
              <a:latin typeface="Times New Roman" pitchFamily="18" charset="0"/>
              <a:cs typeface="Times New Roman"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8992" y="286522"/>
            <a:ext cx="7286676" cy="769441"/>
          </a:xfrm>
          <a:prstGeom prst="rect">
            <a:avLst/>
          </a:prstGeom>
        </p:spPr>
        <p:txBody>
          <a:bodyPr wrap="square">
            <a:spAutoFit/>
          </a:bodyPr>
          <a:lstStyle/>
          <a:p>
            <a:r>
              <a:rPr lang="en-US" sz="4400" dirty="0" smtClean="0"/>
              <a:t>Proposed</a:t>
            </a:r>
            <a:r>
              <a:rPr lang="en-US" sz="4400" spc="-40" dirty="0" smtClean="0"/>
              <a:t> </a:t>
            </a:r>
            <a:r>
              <a:rPr lang="en-US" sz="4400" dirty="0" smtClean="0"/>
              <a:t>System</a:t>
            </a:r>
            <a:r>
              <a:rPr lang="en-US" sz="4400" spc="30" dirty="0" smtClean="0"/>
              <a:t> </a:t>
            </a:r>
            <a:r>
              <a:rPr lang="en-US" sz="4400" spc="5" dirty="0" smtClean="0"/>
              <a:t>/</a:t>
            </a:r>
            <a:r>
              <a:rPr lang="en-US" sz="4400" spc="-15" dirty="0" smtClean="0"/>
              <a:t> </a:t>
            </a:r>
            <a:r>
              <a:rPr lang="en-US" sz="4400" spc="-10" dirty="0" smtClean="0"/>
              <a:t>Innovation</a:t>
            </a:r>
            <a:endParaRPr lang="en-US" sz="4400" dirty="0"/>
          </a:p>
        </p:txBody>
      </p:sp>
      <p:cxnSp>
        <p:nvCxnSpPr>
          <p:cNvPr id="3" name="Straight Connector 2"/>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237422" y="1572406"/>
            <a:ext cx="9644130" cy="440120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Federated </a:t>
            </a:r>
            <a:r>
              <a:rPr lang="en-US" sz="2000" b="1" dirty="0" err="1" smtClean="0">
                <a:latin typeface="Times New Roman" pitchFamily="18" charset="0"/>
                <a:cs typeface="Times New Roman" pitchFamily="18" charset="0"/>
              </a:rPr>
              <a:t>Autoencoder</a:t>
            </a:r>
            <a:r>
              <a:rPr lang="en-US" sz="2000" b="1" dirty="0" smtClean="0">
                <a:latin typeface="Times New Roman" pitchFamily="18" charset="0"/>
                <a:cs typeface="Times New Roman" pitchFamily="18" charset="0"/>
              </a:rPr>
              <a:t> Framework</a:t>
            </a:r>
            <a:r>
              <a:rPr lang="en-US" sz="2000" dirty="0" smtClean="0">
                <a:latin typeface="Times New Roman" pitchFamily="18" charset="0"/>
                <a:cs typeface="Times New Roman" pitchFamily="18" charset="0"/>
              </a:rPr>
              <a:t>: Each hospital trains a 3D </a:t>
            </a:r>
            <a:r>
              <a:rPr lang="en-US" sz="2000" dirty="0" err="1" smtClean="0">
                <a:latin typeface="Times New Roman" pitchFamily="18" charset="0"/>
                <a:cs typeface="Times New Roman" pitchFamily="18" charset="0"/>
              </a:rPr>
              <a:t>convolutional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autoencoder</a:t>
            </a:r>
            <a:r>
              <a:rPr lang="en-US" sz="2000" dirty="0" smtClean="0">
                <a:latin typeface="Times New Roman" pitchFamily="18" charset="0"/>
                <a:cs typeface="Times New Roman" pitchFamily="18" charset="0"/>
              </a:rPr>
              <a:t> locally</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Global Model Aggregation</a:t>
            </a:r>
            <a:r>
              <a:rPr lang="en-US" sz="2000" dirty="0" smtClean="0">
                <a:latin typeface="Times New Roman" pitchFamily="18" charset="0"/>
                <a:cs typeface="Times New Roman" pitchFamily="18" charset="0"/>
              </a:rPr>
              <a:t>: Central server aggregates model weights using Federated Averaging (</a:t>
            </a:r>
            <a:r>
              <a:rPr lang="en-US" sz="2000" dirty="0" err="1" smtClean="0">
                <a:latin typeface="Times New Roman" pitchFamily="18" charset="0"/>
                <a:cs typeface="Times New Roman" pitchFamily="18" charset="0"/>
              </a:rPr>
              <a:t>FedAvg</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Privacy-Preserving Updates</a:t>
            </a:r>
            <a:r>
              <a:rPr lang="en-US" sz="2000" dirty="0" smtClean="0">
                <a:latin typeface="Times New Roman" pitchFamily="18" charset="0"/>
                <a:cs typeface="Times New Roman" pitchFamily="18" charset="0"/>
              </a:rPr>
              <a:t>: No raw data is shared, ensuring compliance with data protection laws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Compression Metrics Analysis</a:t>
            </a:r>
            <a:r>
              <a:rPr lang="en-US" sz="2000" dirty="0" smtClean="0">
                <a:latin typeface="Times New Roman" pitchFamily="18" charset="0"/>
                <a:cs typeface="Times New Roman" pitchFamily="18" charset="0"/>
              </a:rPr>
              <a:t>: Evaluates SSIM, PSNR, and compression ratio to validate efficiency</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Adaptive Learning Strategy</a:t>
            </a:r>
            <a:r>
              <a:rPr lang="en-US" sz="2000" dirty="0" smtClean="0">
                <a:latin typeface="Times New Roman" pitchFamily="18" charset="0"/>
                <a:cs typeface="Times New Roman" pitchFamily="18" charset="0"/>
              </a:rPr>
              <a:t>: Adjusts model for local data distribution differences using personalization layers.</a:t>
            </a:r>
            <a:endParaRPr lang="en-US" sz="2000" dirty="0">
              <a:latin typeface="Times New Roman" pitchFamily="18" charset="0"/>
              <a:cs typeface="Times New Roman"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1333295" y="1213114"/>
            <a:ext cx="9619066" cy="1589"/>
          </a:xfrm>
          <a:prstGeom prst="line">
            <a:avLst/>
          </a:prstGeom>
          <a:ln w="1270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451736" y="500836"/>
            <a:ext cx="5715040" cy="461665"/>
          </a:xfrm>
          <a:prstGeom prst="rect">
            <a:avLst/>
          </a:prstGeom>
        </p:spPr>
        <p:txBody>
          <a:bodyPr wrap="square">
            <a:spAutoFit/>
          </a:bodyPr>
          <a:lstStyle/>
          <a:p>
            <a:pPr lvl="0" defTabSz="914400" fontAlgn="base">
              <a:spcBef>
                <a:spcPct val="0"/>
              </a:spcBef>
              <a:spcAft>
                <a:spcPct val="0"/>
              </a:spcAft>
            </a:pPr>
            <a:r>
              <a:rPr lang="en-US" sz="2400" b="1" dirty="0" smtClean="0">
                <a:solidFill>
                  <a:prstClr val="black"/>
                </a:solidFill>
                <a:latin typeface="Times New Roman" pitchFamily="18" charset="0"/>
                <a:ea typeface="Times New Roman" pitchFamily="18" charset="0"/>
                <a:cs typeface="Times New Roman" pitchFamily="18" charset="0"/>
              </a:rPr>
              <a:t>USECASE</a:t>
            </a:r>
            <a:r>
              <a:rPr lang="en-US" sz="2400" b="1" i="1" dirty="0" smtClean="0">
                <a:solidFill>
                  <a:prstClr val="black"/>
                </a:solidFill>
                <a:latin typeface="Times New Roman" pitchFamily="18" charset="0"/>
                <a:ea typeface="Times New Roman" pitchFamily="18" charset="0"/>
                <a:cs typeface="Times New Roman" pitchFamily="18" charset="0"/>
              </a:rPr>
              <a:t>  </a:t>
            </a:r>
            <a:r>
              <a:rPr lang="en-US" sz="2400" b="1" dirty="0" smtClean="0">
                <a:solidFill>
                  <a:prstClr val="black"/>
                </a:solidFill>
                <a:latin typeface="Times New Roman" pitchFamily="18" charset="0"/>
                <a:ea typeface="Times New Roman" pitchFamily="18" charset="0"/>
                <a:cs typeface="Times New Roman" pitchFamily="18" charset="0"/>
              </a:rPr>
              <a:t>DIAGRAM</a:t>
            </a:r>
            <a:r>
              <a:rPr lang="en-US" sz="2400" b="1" i="1" dirty="0" smtClean="0">
                <a:solidFill>
                  <a:prstClr val="black"/>
                </a:solidFill>
                <a:latin typeface="Times New Roman" pitchFamily="18" charset="0"/>
                <a:ea typeface="Times New Roman" pitchFamily="18" charset="0"/>
                <a:cs typeface="Times New Roman" pitchFamily="18" charset="0"/>
              </a:rPr>
              <a:t> </a:t>
            </a:r>
            <a:endParaRPr lang="en-US" sz="2400" b="1" i="1" dirty="0" smtClean="0">
              <a:solidFill>
                <a:prstClr val="black"/>
              </a:solidFill>
              <a:latin typeface="Arial" pitchFamily="34" charset="0"/>
              <a:cs typeface="Arial" pitchFamily="34" charset="0"/>
            </a:endParaRPr>
          </a:p>
        </p:txBody>
      </p:sp>
      <p:sp>
        <p:nvSpPr>
          <p:cNvPr id="8413" name="Rectangle 221"/>
          <p:cNvSpPr>
            <a:spLocks noChangeArrowheads="1"/>
          </p:cNvSpPr>
          <p:nvPr/>
        </p:nvSpPr>
        <p:spPr bwMode="auto">
          <a:xfrm>
            <a:off x="0" y="0"/>
            <a:ext cx="121904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 name="Picture 15"/>
          <p:cNvPicPr/>
          <p:nvPr/>
        </p:nvPicPr>
        <p:blipFill>
          <a:blip r:embed="rId2" cstate="print"/>
          <a:srcRect/>
          <a:stretch>
            <a:fillRect/>
          </a:stretch>
        </p:blipFill>
        <p:spPr bwMode="auto">
          <a:xfrm>
            <a:off x="3407569" y="1773610"/>
            <a:ext cx="5375275" cy="5133762"/>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380</Words>
  <Application>Microsoft Office PowerPoint</Application>
  <PresentationFormat>Custom</PresentationFormat>
  <Paragraphs>58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Problem Statement</vt:lpstr>
      <vt:lpstr> Abstract</vt:lpstr>
      <vt:lpstr>Literature Survey</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SANA ENGINEERING COLLEGE</dc:title>
  <dc:creator>sandeep</dc:creator>
  <cp:lastModifiedBy>Saiteja Adapala</cp:lastModifiedBy>
  <cp:revision>43</cp:revision>
  <dcterms:created xsi:type="dcterms:W3CDTF">2025-01-26T05:34:10Z</dcterms:created>
  <dcterms:modified xsi:type="dcterms:W3CDTF">2025-05-23T18:23:32Z</dcterms:modified>
</cp:coreProperties>
</file>