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 id="2147483658" r:id="rId2"/>
    <p:sldMasterId id="2147483659" r:id="rId3"/>
    <p:sldMasterId id="2147483660" r:id="rId4"/>
    <p:sldMasterId id="2147483661" r:id="rId5"/>
  </p:sldMasterIdLst>
  <p:notesMasterIdLst>
    <p:notesMasterId r:id="rId28"/>
  </p:notesMasterIdLst>
  <p:sldIdLst>
    <p:sldId id="256" r:id="rId6"/>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6" r:id="rId24"/>
    <p:sldId id="277" r:id="rId25"/>
    <p:sldId id="278" r:id="rId26"/>
    <p:sldId id="279" r:id="rId27"/>
  </p:sldIdLst>
  <p:sldSz cx="12192000" cy="6858000"/>
  <p:notesSz cx="6797675" cy="9874250"/>
  <p:embeddedFontLst>
    <p:embeddedFont>
      <p:font typeface="Century Gothic" panose="020B0502020202020204" pitchFamily="34" charset="0"/>
      <p:regular r:id="rId29"/>
      <p:bold r:id="rId30"/>
      <p:italic r:id="rId31"/>
      <p:boldItalic r:id="rId32"/>
    </p:embeddedFont>
    <p:embeddedFont>
      <p:font typeface="Limelight" panose="020B0604020202020204" charset="0"/>
      <p:regular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6.fntdata"/><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7" y="0"/>
            <a:ext cx="2946400" cy="4953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9450" y="4751387"/>
            <a:ext cx="5438775" cy="38893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378950"/>
            <a:ext cx="2946400" cy="4953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7" y="9378950"/>
            <a:ext cx="2946400" cy="4953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2" name="Google Shape;152;p1:notes"/>
          <p:cNvSpPr txBox="1">
            <a:spLocks noGrp="1"/>
          </p:cNvSpPr>
          <p:nvPr>
            <p:ph type="body" idx="1"/>
          </p:nvPr>
        </p:nvSpPr>
        <p:spPr>
          <a:xfrm>
            <a:off x="679450" y="4751387"/>
            <a:ext cx="5438775" cy="3889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txBox="1"/>
          <p:nvPr/>
        </p:nvSpPr>
        <p:spPr>
          <a:xfrm>
            <a:off x="3849687" y="9378950"/>
            <a:ext cx="2946400" cy="4953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4: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5: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7: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8: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9: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0:notes"/>
          <p:cNvSpPr txBox="1">
            <a:spLocks noGrp="1"/>
          </p:cNvSpPr>
          <p:nvPr>
            <p:ph type="body" idx="1"/>
          </p:nvPr>
        </p:nvSpPr>
        <p:spPr>
          <a:xfrm>
            <a:off x="679450" y="4751387"/>
            <a:ext cx="5438775" cy="38893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0:notes"/>
          <p:cNvSpPr txBox="1"/>
          <p:nvPr/>
        </p:nvSpPr>
        <p:spPr>
          <a:xfrm>
            <a:off x="3849687" y="9378950"/>
            <a:ext cx="2946400" cy="4953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2: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2: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3: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3: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5: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5: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7: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9:notes"/>
          <p:cNvSpPr>
            <a:spLocks noGrp="1" noRot="1" noChangeAspect="1"/>
          </p:cNvSpPr>
          <p:nvPr>
            <p:ph type="sldImg" idx="2"/>
          </p:nvPr>
        </p:nvSpPr>
        <p:spPr>
          <a:xfrm>
            <a:off x="436562" y="1233487"/>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79450" y="4751387"/>
            <a:ext cx="5438775" cy="38893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436563" y="1233488"/>
            <a:ext cx="5924550" cy="3333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256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7" name="Google Shape;27;p2"/>
          <p:cNvSpPr txBox="1">
            <a:spLocks noGrp="1"/>
          </p:cNvSpPr>
          <p:nvPr>
            <p:ph type="dt" idx="10"/>
          </p:nvPr>
        </p:nvSpPr>
        <p:spPr>
          <a:xfrm rot="5400000">
            <a:off x="10090150" y="1792287"/>
            <a:ext cx="990600" cy="304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00">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rot="5400000">
            <a:off x="8960643" y="3226593"/>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10350500" y="292100"/>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4"/>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1154953" y="973668"/>
            <a:ext cx="8825660"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body" idx="1"/>
          </p:nvPr>
        </p:nvSpPr>
        <p:spPr>
          <a:xfrm rot="5400000">
            <a:off x="3828256" y="-69056"/>
            <a:ext cx="3416300" cy="876141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6" name="Google Shape;56;p5"/>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7"/>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7"/>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7"/>
          <p:cNvSpPr txBox="1">
            <a:spLocks noGrp="1"/>
          </p:cNvSpPr>
          <p:nvPr>
            <p:ph type="body" idx="4"/>
          </p:nvPr>
        </p:nvSpPr>
        <p:spPr>
          <a:xfrm>
            <a:off x="6208710"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7"/>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6" name="Google Shape;76;p8"/>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8"/>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1154956" y="2677645"/>
            <a:ext cx="4351023"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
          <p:cNvSpPr txBox="1">
            <a:spLocks noGrp="1"/>
          </p:cNvSpPr>
          <p:nvPr>
            <p:ph type="body" idx="1"/>
          </p:nvPr>
        </p:nvSpPr>
        <p:spPr>
          <a:xfrm>
            <a:off x="6895558" y="2677644"/>
            <a:ext cx="3755379" cy="2283823"/>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1" name="Google Shape;101;p10"/>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0"/>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0"/>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2"/>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2"/>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1154956" y="4966674"/>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4"/>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46" name="Google Shape;146;p14"/>
          <p:cNvSpPr txBox="1">
            <a:spLocks noGrp="1"/>
          </p:cNvSpPr>
          <p:nvPr>
            <p:ph type="body" idx="1"/>
          </p:nvPr>
        </p:nvSpPr>
        <p:spPr>
          <a:xfrm>
            <a:off x="1154956" y="553666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7" name="Google Shape;147;p14"/>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000" b="1">
                <a:solidFill>
                  <a:schemeClr val="accent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4"/>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4"/>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1587"/>
            <a:ext cx="12192000" cy="6865937"/>
            <a:chOff x="0" y="-2373"/>
            <a:chExt cx="12192000" cy="6867027"/>
          </a:xfrm>
        </p:grpSpPr>
        <p:sp>
          <p:nvSpPr>
            <p:cNvPr id="11" name="Google Shape;11;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0" y="804"/>
              <a:ext cx="12192000" cy="685749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8" name="Google Shape;18;p1"/>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1"/>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0" name="Google Shape;20;p1"/>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1000"/>
              </a:spcBef>
              <a:spcAft>
                <a:spcPts val="0"/>
              </a:spcAft>
              <a:buClr>
                <a:schemeClr val="accent1"/>
              </a:buClr>
              <a:buSzPts val="256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 name="Google Shape;21;p1"/>
          <p:cNvSpPr txBox="1">
            <a:spLocks noGrp="1"/>
          </p:cNvSpPr>
          <p:nvPr>
            <p:ph type="dt" idx="10"/>
          </p:nvPr>
        </p:nvSpPr>
        <p:spPr>
          <a:xfrm rot="5400000">
            <a:off x="10090150" y="1792287"/>
            <a:ext cx="9906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000" b="0" i="0" u="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ftr" idx="11"/>
          </p:nvPr>
        </p:nvSpPr>
        <p:spPr>
          <a:xfrm rot="5400000">
            <a:off x="8960643" y="3226593"/>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1"/>
          <p:cNvSpPr txBox="1">
            <a:spLocks noGrp="1"/>
          </p:cNvSpPr>
          <p:nvPr>
            <p:ph type="sldNum" idx="12"/>
          </p:nvPr>
        </p:nvSpPr>
        <p:spPr>
          <a:xfrm>
            <a:off x="10350500" y="292100"/>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grpSp>
        <p:nvGrpSpPr>
          <p:cNvPr id="31" name="Google Shape;31;p3"/>
          <p:cNvGrpSpPr/>
          <p:nvPr/>
        </p:nvGrpSpPr>
        <p:grpSpPr>
          <a:xfrm>
            <a:off x="0" y="-1587"/>
            <a:ext cx="12192000" cy="6865937"/>
            <a:chOff x="0" y="-2373"/>
            <a:chExt cx="12192000" cy="6867027"/>
          </a:xfrm>
        </p:grpSpPr>
        <p:sp>
          <p:nvSpPr>
            <p:cNvPr id="32" name="Google Shape;32;p3"/>
            <p:cNvSpPr/>
            <p:nvPr/>
          </p:nvSpPr>
          <p:spPr>
            <a:xfrm>
              <a:off x="0" y="0"/>
              <a:ext cx="12192000" cy="68580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600000">
              <a:off x="8491538" y="1798139"/>
              <a:ext cx="3298825" cy="439807"/>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Google Shape;39;p3"/>
            <p:cNvSpPr/>
            <p:nvPr/>
          </p:nvSpPr>
          <p:spPr>
            <a:xfrm>
              <a:off x="458788" y="1866411"/>
              <a:ext cx="11277600" cy="4534619"/>
            </a:xfrm>
            <a:custGeom>
              <a:avLst/>
              <a:gdLst/>
              <a:ahLst/>
              <a:cxnLst/>
              <a:rect l="l" t="t" r="r" b="b"/>
              <a:pathLst>
                <a:path w="7104" h="2856" extrusionOk="0">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3"/>
            <p:cNvSpPr/>
            <p:nvPr/>
          </p:nvSpPr>
          <p:spPr>
            <a:xfrm>
              <a:off x="0" y="804"/>
              <a:ext cx="12192000" cy="685749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1" name="Google Shape;41;p3"/>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2" name="Google Shape;42;p3"/>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1000"/>
              </a:spcBef>
              <a:spcAft>
                <a:spcPts val="0"/>
              </a:spcAft>
              <a:buClr>
                <a:schemeClr val="accent1"/>
              </a:buClr>
              <a:buSzPts val="256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3" name="Google Shape;43;p3"/>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000" b="1" i="0" u="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3"/>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3"/>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Google Shape;46;p3"/>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grpSp>
        <p:nvGrpSpPr>
          <p:cNvPr id="81" name="Google Shape;81;p9"/>
          <p:cNvGrpSpPr/>
          <p:nvPr/>
        </p:nvGrpSpPr>
        <p:grpSpPr>
          <a:xfrm>
            <a:off x="0" y="-1587"/>
            <a:ext cx="12192000" cy="6865937"/>
            <a:chOff x="0" y="-2373"/>
            <a:chExt cx="12192000" cy="6867027"/>
          </a:xfrm>
        </p:grpSpPr>
        <p:sp>
          <p:nvSpPr>
            <p:cNvPr id="82" name="Google Shape;82;p9"/>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289800" y="402504"/>
              <a:ext cx="4478338" cy="605409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9" name="Google Shape;89;p9"/>
            <p:cNvSpPr/>
            <p:nvPr/>
          </p:nvSpPr>
          <p:spPr>
            <a:xfrm rot="-5700000">
              <a:off x="4698737" y="1825165"/>
              <a:ext cx="3299348" cy="441325"/>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9"/>
            <p:cNvSpPr/>
            <p:nvPr/>
          </p:nvSpPr>
          <p:spPr>
            <a:xfrm rot="-5400000">
              <a:off x="3786501" y="2802490"/>
              <a:ext cx="6054098" cy="1254125"/>
            </a:xfrm>
            <a:custGeom>
              <a:avLst/>
              <a:gdLst/>
              <a:ahLst/>
              <a:cxnLst/>
              <a:rect l="l" t="t" r="r" b="b"/>
              <a:pathLst>
                <a:path w="10000" h="8000" extrusionOk="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9"/>
            <p:cNvSpPr/>
            <p:nvPr/>
          </p:nvSpPr>
          <p:spPr>
            <a:xfrm>
              <a:off x="0" y="804"/>
              <a:ext cx="12192000" cy="685749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92" name="Google Shape;92;p9"/>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9"/>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94" name="Google Shape;94;p9"/>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1000"/>
              </a:spcBef>
              <a:spcAft>
                <a:spcPts val="0"/>
              </a:spcAft>
              <a:buClr>
                <a:schemeClr val="accent1"/>
              </a:buClr>
              <a:buSzPts val="256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5" name="Google Shape;95;p9"/>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000" b="1" i="0" u="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9"/>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Google Shape;97;p9"/>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1"/>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11"/>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07" name="Google Shape;107;p11"/>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1000"/>
              </a:spcBef>
              <a:spcAft>
                <a:spcPts val="0"/>
              </a:spcAft>
              <a:buClr>
                <a:schemeClr val="accent1"/>
              </a:buClr>
              <a:buSzPts val="256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8" name="Google Shape;108;p11"/>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000" b="1" i="0" u="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9" name="Google Shape;109;p11"/>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11"/>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grpSp>
        <p:nvGrpSpPr>
          <p:cNvPr id="116" name="Google Shape;116;p13"/>
          <p:cNvGrpSpPr/>
          <p:nvPr/>
        </p:nvGrpSpPr>
        <p:grpSpPr>
          <a:xfrm>
            <a:off x="0" y="-1587"/>
            <a:ext cx="12192000" cy="6865937"/>
            <a:chOff x="0" y="-2373"/>
            <a:chExt cx="12192000" cy="6867027"/>
          </a:xfrm>
        </p:grpSpPr>
        <p:sp>
          <p:nvSpPr>
            <p:cNvPr id="117" name="Google Shape;117;p13"/>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600000">
              <a:off x="8491538" y="1798139"/>
              <a:ext cx="3298825" cy="439807"/>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3"/>
            <p:cNvSpPr/>
            <p:nvPr/>
          </p:nvSpPr>
          <p:spPr>
            <a:xfrm>
              <a:off x="458788" y="1866411"/>
              <a:ext cx="11277600" cy="4534619"/>
            </a:xfrm>
            <a:custGeom>
              <a:avLst/>
              <a:gdLst/>
              <a:ahLst/>
              <a:cxnLst/>
              <a:rect l="l" t="t" r="r" b="b"/>
              <a:pathLst>
                <a:path w="7104" h="2856" extrusionOk="0">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3"/>
            <p:cNvSpPr/>
            <p:nvPr/>
          </p:nvSpPr>
          <p:spPr>
            <a:xfrm>
              <a:off x="0" y="804"/>
              <a:ext cx="12192000" cy="685749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26" name="Google Shape;126;p13"/>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27" name="Google Shape;127;p13"/>
          <p:cNvGrpSpPr/>
          <p:nvPr/>
        </p:nvGrpSpPr>
        <p:grpSpPr>
          <a:xfrm>
            <a:off x="0" y="-1587"/>
            <a:ext cx="12192000" cy="6865937"/>
            <a:chOff x="0" y="-2373"/>
            <a:chExt cx="12192000" cy="6867027"/>
          </a:xfrm>
        </p:grpSpPr>
        <p:sp>
          <p:nvSpPr>
            <p:cNvPr id="128" name="Google Shape;128;p13"/>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0320000">
              <a:off x="263525" y="4438569"/>
              <a:ext cx="3300413" cy="441395"/>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5" name="Google Shape;135;p13"/>
            <p:cNvSpPr/>
            <p:nvPr/>
          </p:nvSpPr>
          <p:spPr>
            <a:xfrm rot="10800000">
              <a:off x="458788" y="321529"/>
              <a:ext cx="11277600" cy="4533031"/>
            </a:xfrm>
            <a:custGeom>
              <a:avLst/>
              <a:gdLst/>
              <a:ahLst/>
              <a:cxnLst/>
              <a:rect l="l" t="t" r="r" b="b"/>
              <a:pathLst>
                <a:path w="7104" h="2856" extrusionOk="0">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6" name="Google Shape;136;p13"/>
            <p:cNvSpPr/>
            <p:nvPr/>
          </p:nvSpPr>
          <p:spPr>
            <a:xfrm>
              <a:off x="0" y="804"/>
              <a:ext cx="12192000" cy="6857499"/>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37" name="Google Shape;137;p13"/>
          <p:cNvSpPr/>
          <p:nvPr/>
        </p:nvSpPr>
        <p:spPr>
          <a:xfrm>
            <a:off x="10437812" y="0"/>
            <a:ext cx="685800" cy="1143000"/>
          </a:xfrm>
          <a:prstGeom prst="rect">
            <a:avLst/>
          </a:prstGeom>
          <a:solidFill>
            <a:schemeClr val="accent1"/>
          </a:solidFill>
          <a:ln>
            <a:noFill/>
          </a:ln>
          <a:effectLst>
            <a:outerShdw blurRad="63500" dist="25400" dir="54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8" name="Google Shape;138;p13"/>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chemeClr val="lt2"/>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9" name="Google Shape;139;p13"/>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1000"/>
              </a:spcBef>
              <a:spcAft>
                <a:spcPts val="0"/>
              </a:spcAft>
              <a:buClr>
                <a:schemeClr val="accent1"/>
              </a:buClr>
              <a:buSzPts val="256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0" name="Google Shape;140;p13"/>
          <p:cNvSpPr txBox="1">
            <a:spLocks noGrp="1"/>
          </p:cNvSpPr>
          <p:nvPr>
            <p:ph type="dt" idx="10"/>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000" b="1" i="0" u="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1" name="Google Shape;141;p13"/>
          <p:cNvSpPr txBox="1">
            <a:spLocks noGrp="1"/>
          </p:cNvSpPr>
          <p:nvPr>
            <p:ph type="ftr" idx="11"/>
          </p:nvPr>
        </p:nvSpPr>
        <p:spPr>
          <a:xfrm>
            <a:off x="528637" y="6391275"/>
            <a:ext cx="3859212"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2" name="Google Shape;142;p13"/>
          <p:cNvSpPr txBox="1">
            <a:spLocks noGrp="1"/>
          </p:cNvSpPr>
          <p:nvPr>
            <p:ph type="sldNum" idx="12"/>
          </p:nvPr>
        </p:nvSpPr>
        <p:spPr>
          <a:xfrm>
            <a:off x="10352087" y="295275"/>
            <a:ext cx="838200" cy="7683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2800"/>
              <a:buFont typeface="Century Gothic"/>
              <a:buNone/>
              <a:defRPr sz="2800" b="0" i="0" u="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a:spLocks noGrp="1"/>
          </p:cNvSpPr>
          <p:nvPr>
            <p:ph type="ctrTitle"/>
          </p:nvPr>
        </p:nvSpPr>
        <p:spPr>
          <a:xfrm>
            <a:off x="2825200" y="1746212"/>
            <a:ext cx="7513500" cy="881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Title: </a:t>
            </a:r>
            <a:r>
              <a:rPr lang="en-US" sz="3600"/>
              <a:t>E-Waste Management System Using Deep Learning</a:t>
            </a:r>
            <a:endParaRPr/>
          </a:p>
        </p:txBody>
      </p:sp>
      <p:sp>
        <p:nvSpPr>
          <p:cNvPr id="156" name="Google Shape;156;p15"/>
          <p:cNvSpPr txBox="1">
            <a:spLocks noGrp="1"/>
          </p:cNvSpPr>
          <p:nvPr>
            <p:ph type="subTitle" idx="1"/>
          </p:nvPr>
        </p:nvSpPr>
        <p:spPr>
          <a:xfrm>
            <a:off x="6422262" y="2933662"/>
            <a:ext cx="5078400" cy="2362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40"/>
              <a:buNone/>
            </a:pPr>
            <a:r>
              <a:rPr lang="en-US" sz="1800" b="0" i="0" u="none">
                <a:solidFill>
                  <a:schemeClr val="accent1"/>
                </a:solidFill>
                <a:latin typeface="Century Gothic"/>
                <a:ea typeface="Century Gothic"/>
                <a:cs typeface="Century Gothic"/>
                <a:sym typeface="Century Gothic"/>
              </a:rPr>
              <a:t>1CR20CS0</a:t>
            </a:r>
            <a:r>
              <a:rPr lang="en-US" sz="1800"/>
              <a:t>28</a:t>
            </a:r>
            <a:r>
              <a:rPr lang="en-US" sz="1800" b="0" i="0" u="none">
                <a:solidFill>
                  <a:schemeClr val="accent1"/>
                </a:solidFill>
                <a:latin typeface="Century Gothic"/>
                <a:ea typeface="Century Gothic"/>
                <a:cs typeface="Century Gothic"/>
                <a:sym typeface="Century Gothic"/>
              </a:rPr>
              <a:t>   </a:t>
            </a:r>
            <a:r>
              <a:rPr lang="en-US" sz="1800"/>
              <a:t>APARNA MOHAN</a:t>
            </a:r>
            <a:endParaRPr/>
          </a:p>
          <a:p>
            <a:pPr marL="0" lvl="0" indent="0" algn="l" rtl="0">
              <a:lnSpc>
                <a:spcPct val="100000"/>
              </a:lnSpc>
              <a:spcBef>
                <a:spcPts val="1000"/>
              </a:spcBef>
              <a:spcAft>
                <a:spcPts val="0"/>
              </a:spcAft>
              <a:buSzPts val="1440"/>
              <a:buNone/>
            </a:pPr>
            <a:r>
              <a:rPr lang="en-US" sz="1800" b="0" i="0" u="none">
                <a:solidFill>
                  <a:schemeClr val="accent1"/>
                </a:solidFill>
                <a:latin typeface="Century Gothic"/>
                <a:ea typeface="Century Gothic"/>
                <a:cs typeface="Century Gothic"/>
                <a:sym typeface="Century Gothic"/>
              </a:rPr>
              <a:t>1CR20CS0</a:t>
            </a:r>
            <a:r>
              <a:rPr lang="en-US" sz="1800"/>
              <a:t>50</a:t>
            </a:r>
            <a:r>
              <a:rPr lang="en-US" sz="1800" b="0" i="0" u="none">
                <a:solidFill>
                  <a:schemeClr val="accent1"/>
                </a:solidFill>
                <a:latin typeface="Century Gothic"/>
                <a:ea typeface="Century Gothic"/>
                <a:cs typeface="Century Gothic"/>
                <a:sym typeface="Century Gothic"/>
              </a:rPr>
              <a:t>   </a:t>
            </a:r>
            <a:r>
              <a:rPr lang="en-US" sz="1800"/>
              <a:t>VAMSI KRISHNA</a:t>
            </a:r>
            <a:endParaRPr/>
          </a:p>
          <a:p>
            <a:pPr marL="0" lvl="0" indent="0" algn="l" rtl="0">
              <a:lnSpc>
                <a:spcPct val="100000"/>
              </a:lnSpc>
              <a:spcBef>
                <a:spcPts val="1000"/>
              </a:spcBef>
              <a:spcAft>
                <a:spcPts val="0"/>
              </a:spcAft>
              <a:buSzPts val="1440"/>
              <a:buNone/>
            </a:pPr>
            <a:r>
              <a:rPr lang="en-US" sz="1800" b="0" i="0" u="none">
                <a:solidFill>
                  <a:schemeClr val="accent1"/>
                </a:solidFill>
                <a:latin typeface="Century Gothic"/>
                <a:ea typeface="Century Gothic"/>
                <a:cs typeface="Century Gothic"/>
                <a:sym typeface="Century Gothic"/>
              </a:rPr>
              <a:t>1CR21CS</a:t>
            </a:r>
            <a:r>
              <a:rPr lang="en-US" sz="1800"/>
              <a:t>156</a:t>
            </a:r>
            <a:r>
              <a:rPr lang="en-US" sz="1800" b="0" i="0" u="none">
                <a:solidFill>
                  <a:schemeClr val="accent1"/>
                </a:solidFill>
                <a:latin typeface="Century Gothic"/>
                <a:ea typeface="Century Gothic"/>
                <a:cs typeface="Century Gothic"/>
                <a:sym typeface="Century Gothic"/>
              </a:rPr>
              <a:t>   </a:t>
            </a:r>
            <a:r>
              <a:rPr lang="en-US" sz="1800"/>
              <a:t>KUSHWANTH REDDY</a:t>
            </a:r>
            <a:endParaRPr/>
          </a:p>
          <a:p>
            <a:pPr marL="0" lvl="0" indent="0" algn="l" rtl="0">
              <a:lnSpc>
                <a:spcPct val="100000"/>
              </a:lnSpc>
              <a:spcBef>
                <a:spcPts val="1000"/>
              </a:spcBef>
              <a:spcAft>
                <a:spcPts val="0"/>
              </a:spcAft>
              <a:buSzPts val="1440"/>
              <a:buNone/>
            </a:pPr>
            <a:endParaRPr sz="1800" b="0" i="0" u="none">
              <a:solidFill>
                <a:schemeClr val="accent1"/>
              </a:solidFill>
              <a:latin typeface="Century Gothic"/>
              <a:ea typeface="Century Gothic"/>
              <a:cs typeface="Century Gothic"/>
              <a:sym typeface="Century Gothic"/>
            </a:endParaRPr>
          </a:p>
          <a:p>
            <a:pPr marL="0" lvl="0" indent="0" algn="r" rtl="0">
              <a:lnSpc>
                <a:spcPct val="100000"/>
              </a:lnSpc>
              <a:spcBef>
                <a:spcPts val="1000"/>
              </a:spcBef>
              <a:spcAft>
                <a:spcPts val="0"/>
              </a:spcAft>
              <a:buSzPts val="1440"/>
              <a:buNone/>
            </a:pPr>
            <a:r>
              <a:rPr lang="en-US" sz="1800" b="0" i="0" u="none">
                <a:solidFill>
                  <a:schemeClr val="accent1"/>
                </a:solidFill>
                <a:latin typeface="Century Gothic"/>
                <a:ea typeface="Century Gothic"/>
                <a:cs typeface="Century Gothic"/>
                <a:sym typeface="Century Gothic"/>
              </a:rPr>
              <a:t> </a:t>
            </a:r>
            <a:endParaRPr/>
          </a:p>
        </p:txBody>
      </p:sp>
      <p:sp>
        <p:nvSpPr>
          <p:cNvPr id="157" name="Google Shape;157;p15"/>
          <p:cNvSpPr txBox="1"/>
          <p:nvPr/>
        </p:nvSpPr>
        <p:spPr>
          <a:xfrm>
            <a:off x="911225" y="4686300"/>
            <a:ext cx="5287962" cy="15509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8" name="Google Shape;158;p15"/>
          <p:cNvSpPr txBox="1"/>
          <p:nvPr/>
        </p:nvSpPr>
        <p:spPr>
          <a:xfrm>
            <a:off x="3513137" y="5973762"/>
            <a:ext cx="51212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DE585"/>
              </a:buClr>
              <a:buSzPts val="1800"/>
              <a:buFont typeface="Arial"/>
              <a:buNone/>
            </a:pPr>
            <a:r>
              <a:rPr lang="en-US" sz="1800" b="0" i="0" u="none">
                <a:solidFill>
                  <a:srgbClr val="CDE585"/>
                </a:solidFill>
                <a:latin typeface="Arial"/>
                <a:ea typeface="Arial"/>
                <a:cs typeface="Arial"/>
                <a:sym typeface="Arial"/>
              </a:rPr>
              <a:t>Department of Computer Science &amp; Engineering</a:t>
            </a:r>
            <a:endParaRPr/>
          </a:p>
        </p:txBody>
      </p:sp>
      <p:sp>
        <p:nvSpPr>
          <p:cNvPr id="159" name="Google Shape;159;p15"/>
          <p:cNvSpPr txBox="1"/>
          <p:nvPr/>
        </p:nvSpPr>
        <p:spPr>
          <a:xfrm>
            <a:off x="468312" y="463550"/>
            <a:ext cx="3148012" cy="8810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18CSP83</a:t>
            </a:r>
            <a:endParaRPr/>
          </a:p>
        </p:txBody>
      </p:sp>
      <p:sp>
        <p:nvSpPr>
          <p:cNvPr id="160" name="Google Shape;160;p15"/>
          <p:cNvSpPr txBox="1"/>
          <p:nvPr/>
        </p:nvSpPr>
        <p:spPr>
          <a:xfrm>
            <a:off x="4222325" y="558762"/>
            <a:ext cx="3149700" cy="881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3600"/>
              <a:buFont typeface="Century Gothic"/>
              <a:buNone/>
            </a:pPr>
            <a:r>
              <a:rPr lang="en-US" sz="3600" b="0" i="0" u="none" dirty="0">
                <a:solidFill>
                  <a:schemeClr val="lt2"/>
                </a:solidFill>
                <a:latin typeface="Century Gothic"/>
                <a:ea typeface="Century Gothic"/>
                <a:cs typeface="Century Gothic"/>
                <a:sym typeface="Century Gothic"/>
              </a:rPr>
              <a:t>Review </a:t>
            </a:r>
            <a:endParaRPr dirty="0"/>
          </a:p>
        </p:txBody>
      </p:sp>
      <p:sp>
        <p:nvSpPr>
          <p:cNvPr id="161" name="Google Shape;161;p15"/>
          <p:cNvSpPr txBox="1"/>
          <p:nvPr/>
        </p:nvSpPr>
        <p:spPr>
          <a:xfrm>
            <a:off x="8574087" y="787400"/>
            <a:ext cx="3149600" cy="8810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2400"/>
              <a:buFont typeface="Century Gothic"/>
              <a:buNone/>
            </a:pPr>
            <a:r>
              <a:rPr lang="en-US" sz="2400" b="0" i="0" u="none">
                <a:solidFill>
                  <a:schemeClr val="lt2"/>
                </a:solidFill>
                <a:latin typeface="Century Gothic"/>
                <a:ea typeface="Century Gothic"/>
                <a:cs typeface="Century Gothic"/>
                <a:sym typeface="Century Gothic"/>
              </a:rPr>
              <a:t>Date : 0</a:t>
            </a:r>
            <a:r>
              <a:rPr lang="en-US" sz="2400">
                <a:solidFill>
                  <a:schemeClr val="lt2"/>
                </a:solidFill>
                <a:latin typeface="Century Gothic"/>
                <a:ea typeface="Century Gothic"/>
                <a:cs typeface="Century Gothic"/>
                <a:sym typeface="Century Gothic"/>
              </a:rPr>
              <a:t>8</a:t>
            </a:r>
            <a:r>
              <a:rPr lang="en-US" sz="2400" b="0" i="0" u="none">
                <a:solidFill>
                  <a:schemeClr val="lt2"/>
                </a:solidFill>
                <a:latin typeface="Century Gothic"/>
                <a:ea typeface="Century Gothic"/>
                <a:cs typeface="Century Gothic"/>
                <a:sym typeface="Century Gothic"/>
              </a:rPr>
              <a:t>/05/24</a:t>
            </a:r>
            <a:endParaRPr/>
          </a:p>
        </p:txBody>
      </p:sp>
      <p:sp>
        <p:nvSpPr>
          <p:cNvPr id="162" name="Google Shape;162;p15"/>
          <p:cNvSpPr txBox="1"/>
          <p:nvPr/>
        </p:nvSpPr>
        <p:spPr>
          <a:xfrm>
            <a:off x="6196012" y="4591050"/>
            <a:ext cx="484505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DE585"/>
              </a:buClr>
              <a:buSzPts val="1800"/>
              <a:buFont typeface="Arial"/>
              <a:buNone/>
            </a:pPr>
            <a:r>
              <a:rPr lang="en-US" sz="1800" b="1" i="1" u="none">
                <a:solidFill>
                  <a:srgbClr val="CDE585"/>
                </a:solidFill>
                <a:latin typeface="Arial"/>
                <a:ea typeface="Arial"/>
                <a:cs typeface="Arial"/>
                <a:sym typeface="Arial"/>
              </a:rPr>
              <a:t>Under the guidance of:</a:t>
            </a:r>
            <a:endParaRPr/>
          </a:p>
          <a:p>
            <a:pPr marL="0" marR="0" lvl="0" indent="0" algn="l" rtl="0">
              <a:lnSpc>
                <a:spcPct val="100000"/>
              </a:lnSpc>
              <a:spcBef>
                <a:spcPts val="0"/>
              </a:spcBef>
              <a:spcAft>
                <a:spcPts val="0"/>
              </a:spcAft>
              <a:buClr>
                <a:srgbClr val="CDE585"/>
              </a:buClr>
              <a:buSzPts val="1800"/>
              <a:buFont typeface="Arial"/>
              <a:buNone/>
            </a:pPr>
            <a:r>
              <a:rPr lang="en-US" sz="1800" b="0" i="1" u="none">
                <a:solidFill>
                  <a:srgbClr val="CDE585"/>
                </a:solidFill>
                <a:latin typeface="Arial"/>
                <a:ea typeface="Arial"/>
                <a:cs typeface="Arial"/>
                <a:sym typeface="Arial"/>
              </a:rPr>
              <a:t>   Mrs. Navaneeta M</a:t>
            </a:r>
            <a:endParaRPr/>
          </a:p>
          <a:p>
            <a:pPr marL="0" marR="0" lvl="0" indent="0" algn="l" rtl="0">
              <a:lnSpc>
                <a:spcPct val="100000"/>
              </a:lnSpc>
              <a:spcBef>
                <a:spcPts val="0"/>
              </a:spcBef>
              <a:spcAft>
                <a:spcPts val="0"/>
              </a:spcAft>
              <a:buClr>
                <a:srgbClr val="CDE585"/>
              </a:buClr>
              <a:buSzPts val="1800"/>
              <a:buFont typeface="Arial"/>
              <a:buNone/>
            </a:pPr>
            <a:r>
              <a:rPr lang="en-US" sz="1800" b="0" i="1" u="none">
                <a:solidFill>
                  <a:srgbClr val="CDE585"/>
                </a:solidFill>
                <a:latin typeface="Arial"/>
                <a:ea typeface="Arial"/>
                <a:cs typeface="Arial"/>
                <a:sym typeface="Arial"/>
              </a:rPr>
              <a:t>   Assistant Professor (CSE)</a:t>
            </a:r>
            <a:endParaRPr/>
          </a:p>
        </p:txBody>
      </p:sp>
      <p:pic>
        <p:nvPicPr>
          <p:cNvPr id="163" name="Google Shape;163;p15"/>
          <p:cNvPicPr preferRelativeResize="0"/>
          <p:nvPr/>
        </p:nvPicPr>
        <p:blipFill rotWithShape="1">
          <a:blip r:embed="rId3">
            <a:alphaModFix/>
          </a:blip>
          <a:srcRect/>
          <a:stretch/>
        </p:blipFill>
        <p:spPr>
          <a:xfrm>
            <a:off x="1646237" y="2170112"/>
            <a:ext cx="2149475" cy="15224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1155700" y="2678112"/>
            <a:ext cx="4349750" cy="2282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Century Gothic"/>
              <a:buNone/>
            </a:pPr>
            <a:r>
              <a:rPr lang="en-US" sz="4000" b="0" i="0" u="none">
                <a:solidFill>
                  <a:schemeClr val="lt2"/>
                </a:solidFill>
                <a:latin typeface="Century Gothic"/>
                <a:ea typeface="Century Gothic"/>
                <a:cs typeface="Century Gothic"/>
                <a:sym typeface="Century Gothic"/>
              </a:rPr>
              <a:t>Development Tools</a:t>
            </a:r>
            <a:endParaRPr/>
          </a:p>
        </p:txBody>
      </p:sp>
      <p:sp>
        <p:nvSpPr>
          <p:cNvPr id="241" name="Google Shape;241;p25"/>
          <p:cNvSpPr txBox="1">
            <a:spLocks noGrp="1"/>
          </p:cNvSpPr>
          <p:nvPr>
            <p:ph type="body" idx="1"/>
          </p:nvPr>
        </p:nvSpPr>
        <p:spPr>
          <a:xfrm>
            <a:off x="6896100" y="2678112"/>
            <a:ext cx="4418012" cy="2282825"/>
          </a:xfrm>
          <a:prstGeom prst="rect">
            <a:avLst/>
          </a:prstGeom>
          <a:noFill/>
          <a:ln>
            <a:noFill/>
          </a:ln>
        </p:spPr>
        <p:txBody>
          <a:bodyPr spcFirstLastPara="1" wrap="square" lIns="91425" tIns="45700" rIns="91425" bIns="45700" anchor="ctr" anchorCtr="0">
            <a:noAutofit/>
          </a:bodyPr>
          <a:lstStyle/>
          <a:p>
            <a:pPr marL="742950" lvl="1" indent="-285750" algn="l" rtl="0">
              <a:lnSpc>
                <a:spcPct val="100000"/>
              </a:lnSpc>
              <a:spcBef>
                <a:spcPts val="0"/>
              </a:spcBef>
              <a:spcAft>
                <a:spcPts val="0"/>
              </a:spcAft>
              <a:buClr>
                <a:schemeClr val="accent1"/>
              </a:buClr>
              <a:buSzPts val="1440"/>
              <a:buFont typeface="Arial"/>
              <a:buChar char="•"/>
            </a:pPr>
            <a:r>
              <a:rPr lang="en-US" sz="1800" b="0" i="0" u="none">
                <a:solidFill>
                  <a:srgbClr val="898989"/>
                </a:solidFill>
                <a:latin typeface="Century Gothic"/>
                <a:ea typeface="Century Gothic"/>
                <a:cs typeface="Century Gothic"/>
                <a:sym typeface="Century Gothic"/>
              </a:rPr>
              <a:t>Hardware</a:t>
            </a:r>
            <a:endParaRPr/>
          </a:p>
          <a:p>
            <a:pPr marL="742950" lvl="1" indent="-285750" algn="l" rtl="0">
              <a:lnSpc>
                <a:spcPct val="100000"/>
              </a:lnSpc>
              <a:spcBef>
                <a:spcPts val="1000"/>
              </a:spcBef>
              <a:spcAft>
                <a:spcPts val="0"/>
              </a:spcAft>
              <a:buClr>
                <a:schemeClr val="accent1"/>
              </a:buClr>
              <a:buSzPts val="1440"/>
              <a:buFont typeface="Arial"/>
              <a:buChar char="•"/>
            </a:pPr>
            <a:r>
              <a:rPr lang="en-US" sz="1800" b="0" i="0" u="none">
                <a:solidFill>
                  <a:srgbClr val="898989"/>
                </a:solidFill>
                <a:latin typeface="Century Gothic"/>
                <a:ea typeface="Century Gothic"/>
                <a:cs typeface="Century Gothic"/>
                <a:sym typeface="Century Gothic"/>
              </a:rPr>
              <a:t>Software</a:t>
            </a:r>
            <a:endParaRPr/>
          </a:p>
          <a:p>
            <a:pPr marL="742950" lvl="1" indent="-285750" algn="l" rtl="0">
              <a:lnSpc>
                <a:spcPct val="100000"/>
              </a:lnSpc>
              <a:spcBef>
                <a:spcPts val="1000"/>
              </a:spcBef>
              <a:spcAft>
                <a:spcPts val="0"/>
              </a:spcAft>
              <a:buClr>
                <a:schemeClr val="accent1"/>
              </a:buClr>
              <a:buSzPts val="1440"/>
              <a:buFont typeface="Arial"/>
              <a:buChar char="•"/>
            </a:pPr>
            <a:r>
              <a:rPr lang="en-US" sz="1800" b="0" i="0" u="none">
                <a:solidFill>
                  <a:srgbClr val="898989"/>
                </a:solidFill>
                <a:latin typeface="Century Gothic"/>
                <a:ea typeface="Century Gothic"/>
                <a:cs typeface="Century Gothic"/>
                <a:sym typeface="Century Gothic"/>
              </a:rPr>
              <a:t>Testing Tools</a:t>
            </a:r>
            <a:endParaRPr/>
          </a:p>
        </p:txBody>
      </p:sp>
      <p:sp>
        <p:nvSpPr>
          <p:cNvPr id="242" name="Google Shape;242;p25"/>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43" name="Google Shape;243;p25"/>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Hardware and Software tools</a:t>
            </a:r>
            <a:endParaRPr/>
          </a:p>
        </p:txBody>
      </p:sp>
      <p:sp>
        <p:nvSpPr>
          <p:cNvPr id="249" name="Google Shape;249;p26"/>
          <p:cNvSpPr txBox="1">
            <a:spLocks noGrp="1"/>
          </p:cNvSpPr>
          <p:nvPr>
            <p:ph type="body" idx="1"/>
          </p:nvPr>
        </p:nvSpPr>
        <p:spPr>
          <a:xfrm>
            <a:off x="687387" y="2189162"/>
            <a:ext cx="11256962"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Hardware:</a:t>
            </a:r>
            <a:endParaRPr/>
          </a:p>
          <a:p>
            <a:pPr marL="0" marR="0" lvl="0" indent="0" algn="l" rtl="0">
              <a:lnSpc>
                <a:spcPct val="100000"/>
              </a:lnSpc>
              <a:spcBef>
                <a:spcPts val="1000"/>
              </a:spcBef>
              <a:spcAft>
                <a:spcPts val="0"/>
              </a:spcAft>
              <a:buNone/>
            </a:pPr>
            <a:r>
              <a:rPr lang="en-US" sz="2000" b="0" i="0" u="none">
                <a:solidFill>
                  <a:srgbClr val="404040"/>
                </a:solidFill>
                <a:latin typeface="Times New Roman"/>
                <a:ea typeface="Times New Roman"/>
                <a:cs typeface="Times New Roman"/>
                <a:sym typeface="Times New Roman"/>
              </a:rPr>
              <a:t>1. Camera or Input Device: A camera or similar input device is required to capture real-time </a:t>
            </a:r>
            <a:r>
              <a:rPr lang="en-US" sz="2000">
                <a:latin typeface="Times New Roman"/>
                <a:ea typeface="Times New Roman"/>
                <a:cs typeface="Times New Roman"/>
                <a:sym typeface="Times New Roman"/>
              </a:rPr>
              <a:t>images </a:t>
            </a:r>
            <a:r>
              <a:rPr lang="en-US" sz="2000" b="0" i="0" u="none">
                <a:solidFill>
                  <a:srgbClr val="404040"/>
                </a:solidFill>
                <a:latin typeface="Times New Roman"/>
                <a:ea typeface="Times New Roman"/>
                <a:cs typeface="Times New Roman"/>
                <a:sym typeface="Times New Roman"/>
              </a:rPr>
              <a:t>for </a:t>
            </a:r>
            <a:r>
              <a:rPr lang="en-US" sz="2000">
                <a:latin typeface="Times New Roman"/>
                <a:ea typeface="Times New Roman"/>
                <a:cs typeface="Times New Roman"/>
                <a:sym typeface="Times New Roman"/>
              </a:rPr>
              <a:t>e-waste recognition.</a:t>
            </a:r>
            <a:endParaRPr/>
          </a:p>
          <a:p>
            <a:pPr marL="0" marR="0" lvl="0" indent="0" algn="l" rtl="0">
              <a:lnSpc>
                <a:spcPct val="100000"/>
              </a:lnSpc>
              <a:spcBef>
                <a:spcPts val="100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Software:</a:t>
            </a:r>
            <a:endParaRPr/>
          </a:p>
          <a:p>
            <a:pPr marL="0" marR="0" lvl="0" indent="0" algn="l" rtl="0">
              <a:lnSpc>
                <a:spcPct val="100000"/>
              </a:lnSpc>
              <a:spcBef>
                <a:spcPts val="1000"/>
              </a:spcBef>
              <a:spcAft>
                <a:spcPts val="0"/>
              </a:spcAft>
              <a:buNone/>
            </a:pPr>
            <a:r>
              <a:rPr lang="en-US" sz="2000" b="0" i="0" u="none">
                <a:solidFill>
                  <a:srgbClr val="404040"/>
                </a:solidFill>
                <a:latin typeface="Times New Roman"/>
                <a:ea typeface="Times New Roman"/>
                <a:cs typeface="Times New Roman"/>
                <a:sym typeface="Times New Roman"/>
              </a:rPr>
              <a:t>1. </a:t>
            </a:r>
            <a:r>
              <a:rPr lang="en-US" sz="2000">
                <a:latin typeface="Times New Roman"/>
                <a:ea typeface="Times New Roman"/>
                <a:cs typeface="Times New Roman"/>
                <a:sym typeface="Times New Roman"/>
              </a:rPr>
              <a:t>OpenCV: Used for obtaining real-time images from the camera.</a:t>
            </a:r>
            <a:endParaRPr/>
          </a:p>
          <a:p>
            <a:pPr marL="0" lvl="0" indent="0" algn="l" rtl="0">
              <a:spcBef>
                <a:spcPts val="1000"/>
              </a:spcBef>
              <a:spcAft>
                <a:spcPts val="0"/>
              </a:spcAft>
              <a:buNone/>
            </a:pPr>
            <a:r>
              <a:rPr lang="en-US" sz="2000">
                <a:latin typeface="Times New Roman"/>
                <a:ea typeface="Times New Roman"/>
                <a:cs typeface="Times New Roman"/>
                <a:sym typeface="Times New Roman"/>
              </a:rPr>
              <a:t>2.Ultralytics: </a:t>
            </a:r>
            <a:r>
              <a:rPr lang="en-US" sz="2000">
                <a:solidFill>
                  <a:srgbClr val="0D0D0D"/>
                </a:solidFill>
                <a:highlight>
                  <a:schemeClr val="lt1"/>
                </a:highlight>
                <a:latin typeface="Times New Roman"/>
                <a:ea typeface="Times New Roman"/>
                <a:cs typeface="Times New Roman"/>
                <a:sym typeface="Times New Roman"/>
              </a:rPr>
              <a:t>This library provides various deep learning utilities and tools, particularly focused on computer vision tasks.</a:t>
            </a:r>
            <a:endParaRPr sz="2000">
              <a:latin typeface="Times New Roman"/>
              <a:ea typeface="Times New Roman"/>
              <a:cs typeface="Times New Roman"/>
              <a:sym typeface="Times New Roman"/>
            </a:endParaRPr>
          </a:p>
          <a:p>
            <a:pPr marL="0" lvl="0" indent="0" algn="l" rtl="0">
              <a:spcBef>
                <a:spcPts val="1000"/>
              </a:spcBef>
              <a:spcAft>
                <a:spcPts val="0"/>
              </a:spcAft>
              <a:buNone/>
            </a:pPr>
            <a:r>
              <a:rPr lang="en-US" sz="2000">
                <a:latin typeface="Times New Roman"/>
                <a:ea typeface="Times New Roman"/>
                <a:cs typeface="Times New Roman"/>
                <a:sym typeface="Times New Roman"/>
              </a:rPr>
              <a:t>3. YOLOV8: </a:t>
            </a:r>
            <a:r>
              <a:rPr lang="en-US" sz="2000">
                <a:solidFill>
                  <a:srgbClr val="0D0D0D"/>
                </a:solidFill>
                <a:highlight>
                  <a:schemeClr val="lt1"/>
                </a:highlight>
                <a:latin typeface="Times New Roman"/>
                <a:ea typeface="Times New Roman"/>
                <a:cs typeface="Times New Roman"/>
                <a:sym typeface="Times New Roman"/>
              </a:rPr>
              <a:t>YOLO (You Only Look Once) v8 is an object detection model commonly used in computer vision tasks.It is used  to identify and classify various electronic devices and components within images or videos.</a:t>
            </a:r>
            <a:endParaRPr sz="2000">
              <a:latin typeface="Times New Roman"/>
              <a:ea typeface="Times New Roman"/>
              <a:cs typeface="Times New Roman"/>
              <a:sym typeface="Times New Roman"/>
            </a:endParaRPr>
          </a:p>
          <a:p>
            <a:pPr marL="0" lvl="0" indent="0" algn="l" rtl="0">
              <a:spcBef>
                <a:spcPts val="1000"/>
              </a:spcBef>
              <a:spcAft>
                <a:spcPts val="0"/>
              </a:spcAft>
              <a:buNone/>
            </a:pPr>
            <a:r>
              <a:rPr lang="en-US" sz="2000">
                <a:latin typeface="Times New Roman"/>
                <a:ea typeface="Times New Roman"/>
                <a:cs typeface="Times New Roman"/>
                <a:sym typeface="Times New Roman"/>
              </a:rPr>
              <a:t>4. Streamlit: </a:t>
            </a:r>
            <a:r>
              <a:rPr lang="en-US" sz="2000">
                <a:solidFill>
                  <a:srgbClr val="0D0D0D"/>
                </a:solidFill>
                <a:highlight>
                  <a:schemeClr val="lt1"/>
                </a:highlight>
                <a:latin typeface="Times New Roman"/>
                <a:ea typeface="Times New Roman"/>
                <a:cs typeface="Times New Roman"/>
                <a:sym typeface="Times New Roman"/>
              </a:rPr>
              <a:t>A framework for building interactive web applications with Python. It simplifies the process of creating data-driven web apps.</a:t>
            </a:r>
            <a:endParaRPr sz="2000">
              <a:latin typeface="Times New Roman"/>
              <a:ea typeface="Times New Roman"/>
              <a:cs typeface="Times New Roman"/>
              <a:sym typeface="Times New Roman"/>
            </a:endParaRPr>
          </a:p>
          <a:p>
            <a:pPr marL="342900" marR="0" lvl="0" indent="0" algn="l" rtl="0">
              <a:lnSpc>
                <a:spcPct val="100000"/>
              </a:lnSpc>
              <a:spcBef>
                <a:spcPts val="1000"/>
              </a:spcBef>
              <a:spcAft>
                <a:spcPts val="0"/>
              </a:spcAft>
              <a:buNone/>
            </a:pPr>
            <a:endParaRPr sz="2000">
              <a:latin typeface="Times New Roman"/>
              <a:ea typeface="Times New Roman"/>
              <a:cs typeface="Times New Roman"/>
              <a:sym typeface="Times New Roman"/>
            </a:endParaRPr>
          </a:p>
        </p:txBody>
      </p:sp>
      <p:sp>
        <p:nvSpPr>
          <p:cNvPr id="250" name="Google Shape;250;p26"/>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51" name="Google Shape;251;p26"/>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1155700" y="2678112"/>
            <a:ext cx="4349750" cy="22828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Century Gothic"/>
              <a:buNone/>
            </a:pPr>
            <a:r>
              <a:rPr lang="en-US" sz="4000" b="0" i="0" u="none">
                <a:solidFill>
                  <a:schemeClr val="lt2"/>
                </a:solidFill>
                <a:latin typeface="Century Gothic"/>
                <a:ea typeface="Century Gothic"/>
                <a:cs typeface="Century Gothic"/>
                <a:sym typeface="Century Gothic"/>
              </a:rPr>
              <a:t>Implementation</a:t>
            </a:r>
            <a:endParaRPr/>
          </a:p>
        </p:txBody>
      </p:sp>
      <p:sp>
        <p:nvSpPr>
          <p:cNvPr id="257" name="Google Shape;257;p27"/>
          <p:cNvSpPr txBox="1">
            <a:spLocks noGrp="1"/>
          </p:cNvSpPr>
          <p:nvPr>
            <p:ph type="body" idx="1"/>
          </p:nvPr>
        </p:nvSpPr>
        <p:spPr>
          <a:xfrm>
            <a:off x="6896100" y="2678112"/>
            <a:ext cx="4418012" cy="2282825"/>
          </a:xfrm>
          <a:prstGeom prst="rect">
            <a:avLst/>
          </a:prstGeom>
          <a:noFill/>
          <a:ln>
            <a:noFill/>
          </a:ln>
        </p:spPr>
        <p:txBody>
          <a:bodyPr spcFirstLastPara="1" wrap="square" lIns="91425" tIns="45700" rIns="91425" bIns="45700" anchor="ctr" anchorCtr="0">
            <a:noAutofit/>
          </a:bodyPr>
          <a:lstStyle/>
          <a:p>
            <a:pPr marL="742950" lvl="1" indent="-285750" algn="l" rtl="0">
              <a:lnSpc>
                <a:spcPct val="100000"/>
              </a:lnSpc>
              <a:spcBef>
                <a:spcPts val="0"/>
              </a:spcBef>
              <a:spcAft>
                <a:spcPts val="0"/>
              </a:spcAft>
              <a:buClr>
                <a:schemeClr val="accent1"/>
              </a:buClr>
              <a:buSzPts val="1440"/>
              <a:buFont typeface="Arial"/>
              <a:buChar char="•"/>
            </a:pPr>
            <a:r>
              <a:rPr lang="en-US" sz="1800" b="1" i="0" u="none">
                <a:solidFill>
                  <a:srgbClr val="898989"/>
                </a:solidFill>
                <a:latin typeface="Century Gothic"/>
                <a:ea typeface="Century Gothic"/>
                <a:cs typeface="Century Gothic"/>
                <a:sym typeface="Century Gothic"/>
              </a:rPr>
              <a:t>Flowchart</a:t>
            </a:r>
            <a:endParaRPr/>
          </a:p>
          <a:p>
            <a:pPr marL="742950" lvl="1" indent="-285750" algn="l" rtl="0">
              <a:lnSpc>
                <a:spcPct val="100000"/>
              </a:lnSpc>
              <a:spcBef>
                <a:spcPts val="1000"/>
              </a:spcBef>
              <a:spcAft>
                <a:spcPts val="0"/>
              </a:spcAft>
              <a:buClr>
                <a:schemeClr val="accent1"/>
              </a:buClr>
              <a:buSzPts val="1440"/>
              <a:buFont typeface="Arial"/>
              <a:buChar char="•"/>
            </a:pPr>
            <a:r>
              <a:rPr lang="en-US" sz="1800" b="1" i="0" u="none">
                <a:solidFill>
                  <a:srgbClr val="898989"/>
                </a:solidFill>
                <a:latin typeface="Century Gothic"/>
                <a:ea typeface="Century Gothic"/>
                <a:cs typeface="Century Gothic"/>
                <a:sym typeface="Century Gothic"/>
              </a:rPr>
              <a:t>Explanation</a:t>
            </a:r>
            <a:endParaRPr/>
          </a:p>
        </p:txBody>
      </p:sp>
      <p:sp>
        <p:nvSpPr>
          <p:cNvPr id="258" name="Google Shape;258;p27"/>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59" name="Google Shape;259;p27"/>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8"/>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Flowchart</a:t>
            </a:r>
            <a:endParaRPr/>
          </a:p>
        </p:txBody>
      </p:sp>
      <p:sp>
        <p:nvSpPr>
          <p:cNvPr id="265" name="Google Shape;265;p28"/>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P.T.O</a:t>
            </a:r>
            <a:endParaRPr/>
          </a:p>
        </p:txBody>
      </p:sp>
      <p:sp>
        <p:nvSpPr>
          <p:cNvPr id="266" name="Google Shape;266;p28"/>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67" name="Google Shape;267;p28"/>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73" name="Google Shape;273;p29"/>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14</a:t>
            </a:fld>
            <a:endParaRPr/>
          </a:p>
        </p:txBody>
      </p:sp>
      <p:sp>
        <p:nvSpPr>
          <p:cNvPr id="274" name="Google Shape;274;p29"/>
          <p:cNvSpPr txBox="1"/>
          <p:nvPr/>
        </p:nvSpPr>
        <p:spPr>
          <a:xfrm>
            <a:off x="4851400" y="158750"/>
            <a:ext cx="60945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rPr>
              <a:t>S</a:t>
            </a:r>
            <a:r>
              <a:rPr lang="en-US" sz="1800" b="0" i="0" u="none">
                <a:solidFill>
                  <a:schemeClr val="dk1"/>
                </a:solidFill>
                <a:latin typeface="Arial"/>
                <a:ea typeface="Arial"/>
                <a:cs typeface="Arial"/>
                <a:sym typeface="Arial"/>
              </a:rPr>
              <a:t>o here's a little rundown of how OpenCV, </a:t>
            </a:r>
            <a:r>
              <a:rPr lang="en-US" sz="1800">
                <a:solidFill>
                  <a:schemeClr val="dk1"/>
                </a:solidFill>
              </a:rPr>
              <a:t>YOLOv8,Streamlit and other applications </a:t>
            </a:r>
            <a:r>
              <a:rPr lang="en-US" sz="1800" b="0" i="0" u="none">
                <a:solidFill>
                  <a:schemeClr val="dk1"/>
                </a:solidFill>
                <a:latin typeface="Arial"/>
                <a:ea typeface="Arial"/>
                <a:cs typeface="Arial"/>
                <a:sym typeface="Arial"/>
              </a:rPr>
              <a:t>work together to create a </a:t>
            </a:r>
            <a:r>
              <a:rPr lang="en-US" sz="1800">
                <a:solidFill>
                  <a:schemeClr val="dk1"/>
                </a:solidFill>
              </a:rPr>
              <a:t>E-waste management</a:t>
            </a:r>
            <a:r>
              <a:rPr lang="en-US" sz="1800" b="0" i="0" u="none">
                <a:solidFill>
                  <a:schemeClr val="dk1"/>
                </a:solidFill>
                <a:latin typeface="Arial"/>
                <a:ea typeface="Arial"/>
                <a:cs typeface="Arial"/>
                <a:sym typeface="Arial"/>
              </a:rPr>
              <a:t> system:</a:t>
            </a:r>
            <a:endParaRPr/>
          </a:p>
        </p:txBody>
      </p:sp>
      <p:sp>
        <p:nvSpPr>
          <p:cNvPr id="275" name="Google Shape;275;p29"/>
          <p:cNvSpPr txBox="1"/>
          <p:nvPr/>
        </p:nvSpPr>
        <p:spPr>
          <a:xfrm>
            <a:off x="4921250" y="1484297"/>
            <a:ext cx="6269100" cy="474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rPr>
              <a:t>Creation of YOLOv8 model</a:t>
            </a:r>
            <a:r>
              <a:rPr lang="en-US" sz="1800">
                <a:solidFill>
                  <a:schemeClr val="dk1"/>
                </a:solidFill>
              </a:rPr>
              <a:t>: Creating a YOLOv8 model based on CNN for image recognition and classification.</a:t>
            </a: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rPr>
              <a:t>Image scanning using camera:</a:t>
            </a:r>
            <a:r>
              <a:rPr lang="en-US" sz="1800" b="0" i="0" u="none">
                <a:solidFill>
                  <a:schemeClr val="dk1"/>
                </a:solidFill>
                <a:latin typeface="Arial"/>
                <a:ea typeface="Arial"/>
                <a:cs typeface="Arial"/>
                <a:sym typeface="Arial"/>
              </a:rPr>
              <a:t>: T</a:t>
            </a:r>
            <a:r>
              <a:rPr lang="en-US" sz="1800">
                <a:solidFill>
                  <a:schemeClr val="dk1"/>
                </a:solidFill>
              </a:rPr>
              <a:t>o capture pictures of electronic items so that e-waste can be detected.</a:t>
            </a: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rPr>
              <a:t>Detection of E-waste in the image</a:t>
            </a:r>
            <a:r>
              <a:rPr lang="en-US" sz="1800" b="0" i="0" u="none">
                <a:solidFill>
                  <a:schemeClr val="dk1"/>
                </a:solidFill>
                <a:latin typeface="Arial"/>
                <a:ea typeface="Arial"/>
                <a:cs typeface="Arial"/>
                <a:sym typeface="Arial"/>
              </a:rPr>
              <a:t>: </a:t>
            </a:r>
            <a:r>
              <a:rPr lang="en-US" sz="1800">
                <a:solidFill>
                  <a:schemeClr val="dk1"/>
                </a:solidFill>
              </a:rPr>
              <a:t>Boxes are drawn around E-waste identified in the image. </a:t>
            </a: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rPr>
              <a:t>Comparison with already existing dataset to categorize e-waste:</a:t>
            </a:r>
            <a:r>
              <a:rPr lang="en-US" sz="1800">
                <a:solidFill>
                  <a:schemeClr val="dk1"/>
                </a:solidFill>
              </a:rPr>
              <a:t> Image is compared with the already existing dataset to classify the identified waste.</a:t>
            </a: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b="1">
                <a:solidFill>
                  <a:schemeClr val="dk1"/>
                </a:solidFill>
              </a:rPr>
              <a:t>Report Generation</a:t>
            </a:r>
            <a:r>
              <a:rPr lang="en-US" sz="1800" b="0" i="0" u="none">
                <a:solidFill>
                  <a:schemeClr val="dk1"/>
                </a:solidFill>
                <a:latin typeface="Arial"/>
                <a:ea typeface="Arial"/>
                <a:cs typeface="Arial"/>
                <a:sym typeface="Arial"/>
              </a:rPr>
              <a:t>: T</a:t>
            </a:r>
            <a:r>
              <a:rPr lang="en-US" sz="1800">
                <a:solidFill>
                  <a:schemeClr val="dk1"/>
                </a:solidFill>
              </a:rPr>
              <a:t>A report is generated which consists of details about the e-waste identified, the classification of it, if it is reusable,recyclable and if it is hazardous or not.</a:t>
            </a:r>
            <a:endParaRPr/>
          </a:p>
          <a:p>
            <a:pPr marL="0" marR="0" lvl="0" indent="0" algn="l" rtl="0">
              <a:lnSpc>
                <a:spcPct val="100000"/>
              </a:lnSpc>
              <a:spcBef>
                <a:spcPts val="0"/>
              </a:spcBef>
              <a:spcAft>
                <a:spcPts val="0"/>
              </a:spcAft>
              <a:buClr>
                <a:schemeClr val="dk1"/>
              </a:buClr>
              <a:buSzPts val="1800"/>
              <a:buFont typeface="Arial"/>
              <a:buNone/>
            </a:pPr>
            <a:endParaRPr/>
          </a:p>
        </p:txBody>
      </p:sp>
      <p:pic>
        <p:nvPicPr>
          <p:cNvPr id="276" name="Google Shape;276;p29"/>
          <p:cNvPicPr preferRelativeResize="0"/>
          <p:nvPr/>
        </p:nvPicPr>
        <p:blipFill>
          <a:blip r:embed="rId3">
            <a:alphaModFix/>
          </a:blip>
          <a:stretch>
            <a:fillRect/>
          </a:stretch>
        </p:blipFill>
        <p:spPr>
          <a:xfrm>
            <a:off x="152400" y="152400"/>
            <a:ext cx="4699000" cy="64282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Results </a:t>
            </a:r>
            <a:endParaRPr/>
          </a:p>
        </p:txBody>
      </p:sp>
      <p:sp>
        <p:nvSpPr>
          <p:cNvPr id="282" name="Google Shape;282;p30"/>
          <p:cNvSpPr txBox="1">
            <a:spLocks noGrp="1"/>
          </p:cNvSpPr>
          <p:nvPr>
            <p:ph type="body" idx="1"/>
          </p:nvPr>
        </p:nvSpPr>
        <p:spPr>
          <a:xfrm>
            <a:off x="292100" y="2132012"/>
            <a:ext cx="12018962"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440"/>
              <a:buFont typeface="Noto Sans Symbols"/>
              <a:buNone/>
            </a:pPr>
            <a:endParaRPr sz="1800" b="0" i="0" u="none">
              <a:solidFill>
                <a:srgbClr val="40404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440"/>
              <a:buFont typeface="Noto Sans Symbols"/>
              <a:buNone/>
            </a:pPr>
            <a:r>
              <a:rPr lang="en-US" sz="1800">
                <a:latin typeface="Times New Roman"/>
                <a:ea typeface="Times New Roman"/>
                <a:cs typeface="Times New Roman"/>
                <a:sym typeface="Times New Roman"/>
              </a:rPr>
              <a:t>The below figures depict how an image is scanned and if waste is identified, then a box is drawn around the object specifying that waste is identified.</a:t>
            </a:r>
            <a:endParaRPr sz="1800" b="0" i="0" u="none">
              <a:solidFill>
                <a:srgbClr val="404040"/>
              </a:solidFill>
              <a:latin typeface="Calibri"/>
              <a:ea typeface="Calibri"/>
              <a:cs typeface="Calibri"/>
              <a:sym typeface="Calibri"/>
            </a:endParaRPr>
          </a:p>
          <a:p>
            <a:pPr marL="342900" marR="0" lvl="0" indent="-251459" algn="l" rtl="0">
              <a:spcBef>
                <a:spcPts val="1000"/>
              </a:spcBef>
              <a:spcAft>
                <a:spcPts val="0"/>
              </a:spcAft>
              <a:buClr>
                <a:schemeClr val="accent1"/>
              </a:buClr>
              <a:buSzPts val="1440"/>
              <a:buFont typeface="Noto Sans Symbols"/>
              <a:buNone/>
            </a:pPr>
            <a:endParaRPr sz="1800" b="0" i="0" u="none">
              <a:solidFill>
                <a:srgbClr val="404040"/>
              </a:solidFill>
              <a:latin typeface="Calibri"/>
              <a:ea typeface="Calibri"/>
              <a:cs typeface="Calibri"/>
              <a:sym typeface="Calibri"/>
            </a:endParaRPr>
          </a:p>
        </p:txBody>
      </p:sp>
      <p:sp>
        <p:nvSpPr>
          <p:cNvPr id="283" name="Google Shape;283;p30"/>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84" name="Google Shape;284;p30"/>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15</a:t>
            </a:fld>
            <a:endParaRPr/>
          </a:p>
        </p:txBody>
      </p:sp>
      <p:pic>
        <p:nvPicPr>
          <p:cNvPr id="285" name="Google Shape;285;p30"/>
          <p:cNvPicPr preferRelativeResize="0"/>
          <p:nvPr/>
        </p:nvPicPr>
        <p:blipFill>
          <a:blip r:embed="rId3">
            <a:alphaModFix/>
          </a:blip>
          <a:stretch>
            <a:fillRect/>
          </a:stretch>
        </p:blipFill>
        <p:spPr>
          <a:xfrm>
            <a:off x="819900" y="3736975"/>
            <a:ext cx="4523987" cy="2544750"/>
          </a:xfrm>
          <a:prstGeom prst="rect">
            <a:avLst/>
          </a:prstGeom>
          <a:noFill/>
          <a:ln>
            <a:noFill/>
          </a:ln>
        </p:spPr>
      </p:pic>
      <p:pic>
        <p:nvPicPr>
          <p:cNvPr id="286" name="Google Shape;286;p30"/>
          <p:cNvPicPr preferRelativeResize="0"/>
          <p:nvPr/>
        </p:nvPicPr>
        <p:blipFill>
          <a:blip r:embed="rId4">
            <a:alphaModFix/>
          </a:blip>
          <a:stretch>
            <a:fillRect/>
          </a:stretch>
        </p:blipFill>
        <p:spPr>
          <a:xfrm>
            <a:off x="6480950" y="3736974"/>
            <a:ext cx="4523974" cy="254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Contd…</a:t>
            </a:r>
            <a:endParaRPr/>
          </a:p>
        </p:txBody>
      </p:sp>
      <p:sp>
        <p:nvSpPr>
          <p:cNvPr id="292" name="Google Shape;292;p31"/>
          <p:cNvSpPr txBox="1">
            <a:spLocks noGrp="1"/>
          </p:cNvSpPr>
          <p:nvPr>
            <p:ph type="body" idx="4294967295"/>
          </p:nvPr>
        </p:nvSpPr>
        <p:spPr>
          <a:xfrm>
            <a:off x="679450" y="2320925"/>
            <a:ext cx="11095038"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Clr>
                <a:schemeClr val="accent1"/>
              </a:buClr>
              <a:buSzPts val="2560"/>
              <a:buFont typeface="Noto Sans Symbols"/>
              <a:buNone/>
            </a:pPr>
            <a:endParaRPr sz="3200" b="0" i="0" u="none" strike="noStrike" cap="none">
              <a:solidFill>
                <a:srgbClr val="40404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560"/>
              <a:buFont typeface="Noto Sans Symbols"/>
              <a:buNone/>
            </a:pPr>
            <a:endParaRPr sz="3200" b="0" i="0" u="none" strike="noStrike" cap="none">
              <a:solidFill>
                <a:srgbClr val="404040"/>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440"/>
              <a:buFont typeface="Noto Sans Symbols"/>
              <a:buNone/>
            </a:pPr>
            <a:endParaRPr/>
          </a:p>
          <a:p>
            <a:pPr marL="0" marR="0" lvl="0" indent="0" algn="l" rtl="0">
              <a:lnSpc>
                <a:spcPct val="100000"/>
              </a:lnSpc>
              <a:spcBef>
                <a:spcPts val="1000"/>
              </a:spcBef>
              <a:spcAft>
                <a:spcPts val="0"/>
              </a:spcAft>
              <a:buClr>
                <a:schemeClr val="accent1"/>
              </a:buClr>
              <a:buSzPts val="1440"/>
              <a:buFont typeface="Noto Sans Symbols"/>
              <a:buNone/>
            </a:pPr>
            <a:endParaRPr sz="1800" b="0" i="0" u="none" strike="noStrike" cap="none">
              <a:solidFill>
                <a:srgbClr val="0D0D0D"/>
              </a:solidFill>
              <a:highlight>
                <a:srgbClr val="FFFFFF"/>
              </a:highlight>
              <a:latin typeface="Times New Roman"/>
              <a:ea typeface="Times New Roman"/>
              <a:cs typeface="Times New Roman"/>
              <a:sym typeface="Times New Roman"/>
            </a:endParaRPr>
          </a:p>
        </p:txBody>
      </p:sp>
      <p:sp>
        <p:nvSpPr>
          <p:cNvPr id="293" name="Google Shape;293;p31"/>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94" name="Google Shape;294;p31"/>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16</a:t>
            </a:fld>
            <a:endParaRPr/>
          </a:p>
        </p:txBody>
      </p:sp>
      <p:pic>
        <p:nvPicPr>
          <p:cNvPr id="295" name="Google Shape;295;p31"/>
          <p:cNvPicPr preferRelativeResize="0"/>
          <p:nvPr/>
        </p:nvPicPr>
        <p:blipFill>
          <a:blip r:embed="rId3">
            <a:alphaModFix/>
          </a:blip>
          <a:stretch>
            <a:fillRect/>
          </a:stretch>
        </p:blipFill>
        <p:spPr>
          <a:xfrm>
            <a:off x="679450" y="2710875"/>
            <a:ext cx="4661351" cy="3841174"/>
          </a:xfrm>
          <a:prstGeom prst="rect">
            <a:avLst/>
          </a:prstGeom>
          <a:noFill/>
          <a:ln>
            <a:noFill/>
          </a:ln>
        </p:spPr>
      </p:pic>
      <p:sp>
        <p:nvSpPr>
          <p:cNvPr id="296" name="Google Shape;296;p31"/>
          <p:cNvSpPr txBox="1"/>
          <p:nvPr/>
        </p:nvSpPr>
        <p:spPr>
          <a:xfrm>
            <a:off x="5657275" y="2460625"/>
            <a:ext cx="6321000" cy="40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404040"/>
                </a:solidFill>
                <a:latin typeface="Century Gothic"/>
                <a:ea typeface="Century Gothic"/>
                <a:cs typeface="Century Gothic"/>
                <a:sym typeface="Century Gothic"/>
              </a:rPr>
              <a:t>This picture depicts the waste report that is being generated and the details about the waste identified. It also tells us if it is harmful waste, if it is reusable and if it is recyclable.</a:t>
            </a:r>
            <a:endParaRPr sz="2000">
              <a:solidFill>
                <a:srgbClr val="404040"/>
              </a:solidFill>
              <a:latin typeface="Century Gothic"/>
              <a:ea typeface="Century Gothic"/>
              <a:cs typeface="Century Gothic"/>
              <a:sym typeface="Century Gothic"/>
            </a:endParaRPr>
          </a:p>
          <a:p>
            <a:pPr marL="0" lvl="0" indent="0" algn="l" rtl="0">
              <a:spcBef>
                <a:spcPts val="0"/>
              </a:spcBef>
              <a:spcAft>
                <a:spcPts val="0"/>
              </a:spcAft>
              <a:buNone/>
            </a:pPr>
            <a:r>
              <a:rPr lang="en-US" sz="2000">
                <a:solidFill>
                  <a:srgbClr val="404040"/>
                </a:solidFill>
                <a:latin typeface="Century Gothic"/>
                <a:ea typeface="Century Gothic"/>
                <a:cs typeface="Century Gothic"/>
                <a:sym typeface="Century Gothic"/>
              </a:rPr>
              <a:t>A box is drawn around the waste that is identified. This is based on CNN. The YOLOv8 model has been trained with images so that when an image is scanned it is compared with already trained dataset.</a:t>
            </a:r>
            <a:endParaRPr sz="2000">
              <a:solidFill>
                <a:srgbClr val="404040"/>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302" name="Google Shape;302;p32"/>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17</a:t>
            </a:fld>
            <a:endParaRPr/>
          </a:p>
        </p:txBody>
      </p:sp>
      <p:sp>
        <p:nvSpPr>
          <p:cNvPr id="303" name="Google Shape;303;p32"/>
          <p:cNvSpPr txBox="1"/>
          <p:nvPr/>
        </p:nvSpPr>
        <p:spPr>
          <a:xfrm>
            <a:off x="2262187" y="5203825"/>
            <a:ext cx="2583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rPr>
              <a:t>Graph</a:t>
            </a:r>
            <a:endParaRPr/>
          </a:p>
        </p:txBody>
      </p:sp>
      <p:sp>
        <p:nvSpPr>
          <p:cNvPr id="304" name="Google Shape;304;p32"/>
          <p:cNvSpPr txBox="1"/>
          <p:nvPr/>
        </p:nvSpPr>
        <p:spPr>
          <a:xfrm>
            <a:off x="7918450" y="5202237"/>
            <a:ext cx="302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a:p>
        </p:txBody>
      </p:sp>
      <p:pic>
        <p:nvPicPr>
          <p:cNvPr id="305" name="Google Shape;305;p32"/>
          <p:cNvPicPr preferRelativeResize="0"/>
          <p:nvPr/>
        </p:nvPicPr>
        <p:blipFill rotWithShape="1">
          <a:blip r:embed="rId3">
            <a:alphaModFix/>
          </a:blip>
          <a:srcRect b="46360"/>
          <a:stretch/>
        </p:blipFill>
        <p:spPr>
          <a:xfrm>
            <a:off x="353575" y="1746250"/>
            <a:ext cx="4654552" cy="2787648"/>
          </a:xfrm>
          <a:prstGeom prst="rect">
            <a:avLst/>
          </a:prstGeom>
          <a:noFill/>
          <a:ln>
            <a:noFill/>
          </a:ln>
        </p:spPr>
      </p:pic>
      <p:pic>
        <p:nvPicPr>
          <p:cNvPr id="306" name="Google Shape;306;p32"/>
          <p:cNvPicPr preferRelativeResize="0"/>
          <p:nvPr/>
        </p:nvPicPr>
        <p:blipFill>
          <a:blip r:embed="rId4">
            <a:alphaModFix/>
          </a:blip>
          <a:stretch>
            <a:fillRect/>
          </a:stretch>
        </p:blipFill>
        <p:spPr>
          <a:xfrm>
            <a:off x="6577842" y="1746251"/>
            <a:ext cx="4512998" cy="3007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Contd…</a:t>
            </a:r>
            <a:endParaRPr/>
          </a:p>
        </p:txBody>
      </p:sp>
      <p:sp>
        <p:nvSpPr>
          <p:cNvPr id="313" name="Google Shape;313;p33"/>
          <p:cNvSpPr txBox="1">
            <a:spLocks noGrp="1"/>
          </p:cNvSpPr>
          <p:nvPr>
            <p:ph type="body" idx="1"/>
          </p:nvPr>
        </p:nvSpPr>
        <p:spPr>
          <a:xfrm>
            <a:off x="1155700" y="2332037"/>
            <a:ext cx="9694862"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rgbClr val="404040"/>
              </a:solidFill>
              <a:latin typeface="Calibri"/>
              <a:ea typeface="Calibri"/>
              <a:cs typeface="Calibri"/>
              <a:sym typeface="Calibri"/>
            </a:endParaRPr>
          </a:p>
          <a:p>
            <a:pPr marL="342900" marR="0" lvl="0" indent="-251459" algn="l" rtl="0">
              <a:spcBef>
                <a:spcPts val="1000"/>
              </a:spcBef>
              <a:spcAft>
                <a:spcPts val="0"/>
              </a:spcAft>
              <a:buClr>
                <a:schemeClr val="accent1"/>
              </a:buClr>
              <a:buSzPts val="1440"/>
              <a:buFont typeface="Noto Sans Symbols"/>
              <a:buNone/>
            </a:pPr>
            <a:endParaRPr sz="1800" b="0" i="0" u="none">
              <a:solidFill>
                <a:srgbClr val="404040"/>
              </a:solidFill>
              <a:latin typeface="Calibri"/>
              <a:ea typeface="Calibri"/>
              <a:cs typeface="Calibri"/>
              <a:sym typeface="Calibri"/>
            </a:endParaRPr>
          </a:p>
        </p:txBody>
      </p:sp>
      <p:sp>
        <p:nvSpPr>
          <p:cNvPr id="314" name="Google Shape;314;p33"/>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315" name="Google Shape;315;p33"/>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18</a:t>
            </a:fld>
            <a:endParaRPr/>
          </a:p>
        </p:txBody>
      </p:sp>
      <p:pic>
        <p:nvPicPr>
          <p:cNvPr id="316" name="Google Shape;316;p33"/>
          <p:cNvPicPr preferRelativeResize="0"/>
          <p:nvPr/>
        </p:nvPicPr>
        <p:blipFill>
          <a:blip r:embed="rId3">
            <a:alphaModFix/>
          </a:blip>
          <a:stretch>
            <a:fillRect/>
          </a:stretch>
        </p:blipFill>
        <p:spPr>
          <a:xfrm>
            <a:off x="1752175" y="2732100"/>
            <a:ext cx="8299575" cy="396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Conclusion</a:t>
            </a:r>
            <a:endParaRPr/>
          </a:p>
        </p:txBody>
      </p:sp>
      <p:sp>
        <p:nvSpPr>
          <p:cNvPr id="330" name="Google Shape;330;p35"/>
          <p:cNvSpPr txBox="1">
            <a:spLocks noGrp="1"/>
          </p:cNvSpPr>
          <p:nvPr>
            <p:ph type="body" idx="1"/>
          </p:nvPr>
        </p:nvSpPr>
        <p:spPr>
          <a:xfrm>
            <a:off x="1079500" y="2613025"/>
            <a:ext cx="10213975" cy="3416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accent1"/>
              </a:buClr>
              <a:buSzPts val="1280"/>
              <a:buFont typeface="Noto Sans Symbols"/>
              <a:buNone/>
            </a:pPr>
            <a:r>
              <a:rPr lang="en-US" sz="1600" b="0" i="0" u="none">
                <a:solidFill>
                  <a:srgbClr val="404040"/>
                </a:solidFill>
                <a:latin typeface="Times New Roman"/>
                <a:ea typeface="Times New Roman"/>
                <a:cs typeface="Times New Roman"/>
                <a:sym typeface="Times New Roman"/>
              </a:rPr>
              <a:t>In conclusion, </a:t>
            </a:r>
            <a:r>
              <a:rPr lang="en-US" sz="1600">
                <a:latin typeface="Times New Roman"/>
                <a:ea typeface="Times New Roman"/>
                <a:cs typeface="Times New Roman"/>
                <a:sym typeface="Times New Roman"/>
              </a:rPr>
              <a:t>an efficient e-waste management system has been created which helps in the identification, the classification, the details about if it is reusable, recyclable, if it is hazardous to humans,etc. This information helps us in taking the further step about what to do next with the particular electronic item. To protect the environment and the health of workers, an automated method for sorting and separation of e-waste is urgently needed. Improved efficiency and accuracy in waste management system i.e. it compares images accurately with datasets and segregates.</a:t>
            </a:r>
            <a:endParaRPr sz="1200">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accent1"/>
              </a:buClr>
              <a:buSzPts val="1280"/>
              <a:buFont typeface="Noto Sans Symbols"/>
              <a:buNone/>
            </a:pPr>
            <a:endParaRPr sz="1600">
              <a:latin typeface="Times New Roman"/>
              <a:ea typeface="Times New Roman"/>
              <a:cs typeface="Times New Roman"/>
              <a:sym typeface="Times New Roman"/>
            </a:endParaRPr>
          </a:p>
          <a:p>
            <a:pPr marL="0" marR="0" lvl="0" indent="0" algn="l" rtl="0">
              <a:lnSpc>
                <a:spcPct val="100000"/>
              </a:lnSpc>
              <a:spcBef>
                <a:spcPts val="2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a:p>
            <a:pPr marL="342900" marR="0" lvl="0" indent="-241300" algn="l" rtl="0">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p:txBody>
      </p:sp>
      <p:sp>
        <p:nvSpPr>
          <p:cNvPr id="331" name="Google Shape;331;p35"/>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332" name="Google Shape;332;p35"/>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Abstract</a:t>
            </a:r>
            <a:endParaRPr/>
          </a:p>
        </p:txBody>
      </p:sp>
      <p:sp>
        <p:nvSpPr>
          <p:cNvPr id="169" name="Google Shape;169;p16"/>
          <p:cNvSpPr txBox="1">
            <a:spLocks noGrp="1"/>
          </p:cNvSpPr>
          <p:nvPr>
            <p:ph type="body" idx="1"/>
          </p:nvPr>
        </p:nvSpPr>
        <p:spPr>
          <a:xfrm>
            <a:off x="1155700" y="2603500"/>
            <a:ext cx="9977437" cy="3652837"/>
          </a:xfrm>
          <a:prstGeom prst="rect">
            <a:avLst/>
          </a:prstGeom>
          <a:noFill/>
          <a:ln>
            <a:noFill/>
          </a:ln>
        </p:spPr>
        <p:txBody>
          <a:bodyPr spcFirstLastPara="1" wrap="square" lIns="91425" tIns="45700" rIns="91425" bIns="45700" anchor="t" anchorCtr="0">
            <a:noAutofit/>
          </a:bodyPr>
          <a:lstStyle/>
          <a:p>
            <a:pPr marL="342900" lvl="0" indent="-378460" algn="just" rtl="0">
              <a:spcBef>
                <a:spcPts val="1000"/>
              </a:spcBef>
              <a:spcAft>
                <a:spcPts val="0"/>
              </a:spcAft>
              <a:buSzPts val="2000"/>
              <a:buChar char="►"/>
            </a:pPr>
            <a:r>
              <a:rPr lang="en-US" sz="2000">
                <a:solidFill>
                  <a:srgbClr val="3F3F3F"/>
                </a:solidFill>
              </a:rPr>
              <a:t>E-waste management system using deep learning: Method of scanning electronic items images and if waste is found, they can be segregated.</a:t>
            </a:r>
            <a:endParaRPr sz="2000">
              <a:solidFill>
                <a:srgbClr val="3F3F3F"/>
              </a:solidFill>
            </a:endParaRPr>
          </a:p>
          <a:p>
            <a:pPr marL="342900" lvl="0" indent="-378460" algn="just" rtl="0">
              <a:spcBef>
                <a:spcPts val="1000"/>
              </a:spcBef>
              <a:spcAft>
                <a:spcPts val="0"/>
              </a:spcAft>
              <a:buSzPts val="2000"/>
              <a:buChar char="►"/>
            </a:pPr>
            <a:r>
              <a:rPr lang="en-US" sz="2000">
                <a:solidFill>
                  <a:srgbClr val="3F3F3F"/>
                </a:solidFill>
              </a:rPr>
              <a:t>In this project, a convolutional neural network (CNN) image-recognition algorithm was developed to classify e-waste into different categories with high accuracy.</a:t>
            </a:r>
            <a:endParaRPr sz="2000">
              <a:solidFill>
                <a:srgbClr val="3F3F3F"/>
              </a:solidFill>
            </a:endParaRPr>
          </a:p>
          <a:p>
            <a:pPr marL="342900" lvl="0" indent="-378460" algn="just" rtl="0">
              <a:spcBef>
                <a:spcPts val="1000"/>
              </a:spcBef>
              <a:spcAft>
                <a:spcPts val="0"/>
              </a:spcAft>
              <a:buClr>
                <a:srgbClr val="3F3F3F"/>
              </a:buClr>
              <a:buSzPts val="2000"/>
              <a:buChar char="►"/>
            </a:pPr>
            <a:r>
              <a:rPr lang="en-US" sz="2000">
                <a:solidFill>
                  <a:srgbClr val="3F3F3F"/>
                </a:solidFill>
              </a:rPr>
              <a:t>Our aim is to create an automated system for efficient sorting and separation of e-waste.</a:t>
            </a:r>
            <a:endParaRPr sz="2000"/>
          </a:p>
          <a:p>
            <a:pPr marL="342900" marR="0" lvl="0" indent="-241300" algn="just" rtl="0">
              <a:lnSpc>
                <a:spcPct val="100000"/>
              </a:lnSpc>
              <a:spcBef>
                <a:spcPts val="1000"/>
              </a:spcBef>
              <a:spcAft>
                <a:spcPts val="0"/>
              </a:spcAft>
              <a:buClr>
                <a:schemeClr val="accent1"/>
              </a:buClr>
              <a:buSzPts val="1600"/>
              <a:buFont typeface="Noto Sans Symbols"/>
              <a:buNone/>
            </a:pPr>
            <a:endParaRPr sz="2000" b="0" i="0" u="none" strike="noStrike" cap="none">
              <a:solidFill>
                <a:srgbClr val="404040"/>
              </a:solidFill>
              <a:latin typeface="Century Gothic"/>
              <a:ea typeface="Century Gothic"/>
              <a:cs typeface="Century Gothic"/>
              <a:sym typeface="Century Gothic"/>
            </a:endParaRPr>
          </a:p>
          <a:p>
            <a:pPr marL="342900" marR="0" lvl="0" indent="-241300" algn="l" rtl="0">
              <a:spcBef>
                <a:spcPts val="1000"/>
              </a:spcBef>
              <a:spcAft>
                <a:spcPts val="0"/>
              </a:spcAft>
              <a:buClr>
                <a:schemeClr val="accent1"/>
              </a:buClr>
              <a:buSzPts val="1600"/>
              <a:buFont typeface="Noto Sans Symbols"/>
              <a:buNone/>
            </a:pPr>
            <a:endParaRPr sz="2000" b="0" i="0" u="none">
              <a:solidFill>
                <a:srgbClr val="404040"/>
              </a:solidFill>
              <a:latin typeface="Century Gothic"/>
              <a:ea typeface="Century Gothic"/>
              <a:cs typeface="Century Gothic"/>
              <a:sym typeface="Century Gothic"/>
            </a:endParaRPr>
          </a:p>
        </p:txBody>
      </p:sp>
      <p:sp>
        <p:nvSpPr>
          <p:cNvPr id="170" name="Google Shape;170;p16"/>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171" name="Google Shape;171;p16"/>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Future Scope </a:t>
            </a:r>
            <a:endParaRPr/>
          </a:p>
        </p:txBody>
      </p:sp>
      <p:sp>
        <p:nvSpPr>
          <p:cNvPr id="338" name="Google Shape;338;p36"/>
          <p:cNvSpPr txBox="1">
            <a:spLocks noGrp="1"/>
          </p:cNvSpPr>
          <p:nvPr>
            <p:ph type="body" idx="1"/>
          </p:nvPr>
        </p:nvSpPr>
        <p:spPr>
          <a:xfrm>
            <a:off x="985837" y="2622550"/>
            <a:ext cx="10485437" cy="3416300"/>
          </a:xfrm>
          <a:prstGeom prst="rect">
            <a:avLst/>
          </a:prstGeom>
          <a:noFill/>
          <a:ln>
            <a:noFill/>
          </a:ln>
        </p:spPr>
        <p:txBody>
          <a:bodyPr spcFirstLastPara="1" wrap="square" lIns="91425" tIns="45700" rIns="91425" bIns="45700" anchor="t" anchorCtr="0">
            <a:noAutofit/>
          </a:bodyPr>
          <a:lstStyle/>
          <a:p>
            <a:pPr marL="342900" lvl="0" indent="-346710" algn="l" rtl="0">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Integration of Multi-Sensor Data Fusion: Explore the integration of multi-sensor data fusion techniques to enhance the capabilities of the e-waste detection system. By incorporating data from various sources such as thermal imaging, infrared sensors, and spectroscopy, the system can improve its accuracy in detecting and classifying e-waste items. Additionally, fusion algorithms can help mitigate challenges such as occlusion and varying lighting conditions, further enhancing the robustness of the detection system.</a:t>
            </a:r>
            <a:endParaRPr sz="1500">
              <a:solidFill>
                <a:srgbClr val="0D0D0D"/>
              </a:solidFill>
              <a:highlight>
                <a:srgbClr val="FFFFFF"/>
              </a:highlight>
              <a:latin typeface="Roboto"/>
              <a:ea typeface="Roboto"/>
              <a:cs typeface="Roboto"/>
              <a:sym typeface="Roboto"/>
            </a:endParaRPr>
          </a:p>
          <a:p>
            <a:pPr marL="342900" lvl="0" indent="0" algn="l" rtl="0">
              <a:lnSpc>
                <a:spcPct val="115000"/>
              </a:lnSpc>
              <a:spcBef>
                <a:spcPts val="0"/>
              </a:spcBef>
              <a:spcAft>
                <a:spcPts val="0"/>
              </a:spcAft>
              <a:buNone/>
            </a:pPr>
            <a:endParaRPr sz="1500">
              <a:solidFill>
                <a:srgbClr val="0D0D0D"/>
              </a:solidFill>
              <a:highlight>
                <a:srgbClr val="FFFFFF"/>
              </a:highlight>
              <a:latin typeface="Roboto"/>
              <a:ea typeface="Roboto"/>
              <a:cs typeface="Roboto"/>
              <a:sym typeface="Roboto"/>
            </a:endParaRPr>
          </a:p>
          <a:p>
            <a:pPr marL="342900" lvl="0" indent="-346710" algn="l" rtl="0">
              <a:lnSpc>
                <a:spcPct val="115000"/>
              </a:lnSpc>
              <a:spcBef>
                <a:spcPts val="0"/>
              </a:spcBef>
              <a:spcAft>
                <a:spcPts val="0"/>
              </a:spcAft>
              <a:buClr>
                <a:srgbClr val="0D0D0D"/>
              </a:buClr>
              <a:buSzPts val="1500"/>
              <a:buFont typeface="Roboto"/>
              <a:buChar char="►"/>
            </a:pPr>
            <a:r>
              <a:rPr lang="en-US" sz="1500">
                <a:solidFill>
                  <a:srgbClr val="0D0D0D"/>
                </a:solidFill>
                <a:highlight>
                  <a:srgbClr val="FFFFFF"/>
                </a:highlight>
                <a:latin typeface="Roboto"/>
                <a:ea typeface="Roboto"/>
                <a:cs typeface="Roboto"/>
                <a:sym typeface="Roboto"/>
              </a:rPr>
              <a:t>Development of Real-Time Monitoring and Tracking: Focus on the development of real-time monitoring and tracking functionalities to enable continuous surveillance of e-waste accumulation and movement. Implementing advanced tracking algorithms and incorporating IoT devices can facilitate the monitoring of e-waste throughout its lifecycle, from collection to recycling or disposal. Real-time alerts and notifications can also be integrated to notify stakeholders of critical events or anomalies, enabling timely intervention and decision-making in e-waste management processes.</a:t>
            </a:r>
            <a:endParaRPr sz="1500">
              <a:solidFill>
                <a:srgbClr val="0D0D0D"/>
              </a:solidFill>
              <a:highlight>
                <a:srgbClr val="FFFFFF"/>
              </a:highlight>
              <a:latin typeface="Roboto"/>
              <a:ea typeface="Roboto"/>
              <a:cs typeface="Roboto"/>
              <a:sym typeface="Roboto"/>
            </a:endParaRPr>
          </a:p>
          <a:p>
            <a:pPr marL="0" marR="0" lvl="0" indent="0" algn="l" rtl="0">
              <a:lnSpc>
                <a:spcPct val="100000"/>
              </a:lnSpc>
              <a:spcBef>
                <a:spcPts val="1000"/>
              </a:spcBef>
              <a:spcAft>
                <a:spcPts val="0"/>
              </a:spcAft>
              <a:buNone/>
            </a:pPr>
            <a:endParaRPr sz="1800">
              <a:latin typeface="Times New Roman"/>
              <a:ea typeface="Times New Roman"/>
              <a:cs typeface="Times New Roman"/>
              <a:sym typeface="Times New Roman"/>
            </a:endParaRPr>
          </a:p>
        </p:txBody>
      </p:sp>
      <p:sp>
        <p:nvSpPr>
          <p:cNvPr id="339" name="Google Shape;339;p36"/>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340" name="Google Shape;340;p36"/>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References</a:t>
            </a:r>
            <a:endParaRPr/>
          </a:p>
        </p:txBody>
      </p:sp>
      <p:sp>
        <p:nvSpPr>
          <p:cNvPr id="346" name="Google Shape;346;p37"/>
          <p:cNvSpPr txBox="1">
            <a:spLocks noGrp="1"/>
          </p:cNvSpPr>
          <p:nvPr>
            <p:ph type="body" idx="1"/>
          </p:nvPr>
        </p:nvSpPr>
        <p:spPr>
          <a:xfrm>
            <a:off x="565150" y="2593975"/>
            <a:ext cx="11075987" cy="341630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Clr>
                <a:schemeClr val="dk1"/>
              </a:buClr>
              <a:buSzPts val="1100"/>
              <a:buFont typeface="Arial"/>
              <a:buNone/>
            </a:pPr>
            <a:r>
              <a:rPr lang="en-US" sz="1500">
                <a:solidFill>
                  <a:srgbClr val="3F3F3F"/>
                </a:solidFill>
              </a:rPr>
              <a:t>[1] Forti V, Balde CP, Kuehr R, Bel G. “The global e-waste monitor 2020: Quantities, flows and the circular economy potential”. Available from: https://ewastemonitor.info/gem-2020/</a:t>
            </a:r>
            <a:endParaRPr sz="1500">
              <a:solidFill>
                <a:srgbClr val="3F3F3F"/>
              </a:solidFill>
            </a:endParaRPr>
          </a:p>
          <a:p>
            <a:pPr marL="0" lvl="0" indent="0" algn="just" rtl="0">
              <a:spcBef>
                <a:spcPts val="1000"/>
              </a:spcBef>
              <a:spcAft>
                <a:spcPts val="0"/>
              </a:spcAft>
              <a:buClr>
                <a:schemeClr val="dk1"/>
              </a:buClr>
              <a:buSzPts val="1100"/>
              <a:buFont typeface="Arial"/>
              <a:buNone/>
            </a:pPr>
            <a:r>
              <a:rPr lang="en-US" sz="1500">
                <a:solidFill>
                  <a:srgbClr val="3F3F3F"/>
                </a:solidFill>
              </a:rPr>
              <a:t>[2] TensorFlow [Online tutorial]. Available from:https://www.tensorflow.org/tutorials/images/cnn</a:t>
            </a:r>
            <a:endParaRPr sz="1500">
              <a:solidFill>
                <a:srgbClr val="3F3F3F"/>
              </a:solidFill>
            </a:endParaRPr>
          </a:p>
          <a:p>
            <a:pPr marL="0" lvl="0" indent="0" algn="just" rtl="0">
              <a:spcBef>
                <a:spcPts val="1000"/>
              </a:spcBef>
              <a:spcAft>
                <a:spcPts val="0"/>
              </a:spcAft>
              <a:buClr>
                <a:schemeClr val="dk1"/>
              </a:buClr>
              <a:buSzPts val="1100"/>
              <a:buFont typeface="Arial"/>
              <a:buNone/>
            </a:pPr>
            <a:r>
              <a:rPr lang="en-US" sz="1500">
                <a:solidFill>
                  <a:srgbClr val="3F3F3F"/>
                </a:solidFill>
              </a:rPr>
              <a:t>[3] Dias P, Bernardes AM, Huda N. “Ensuring best E-waste recycling practices in developed countries: An Australian example”. J Clean Prod. 2019 Feb 1; 209: 846-54.http://doi.org/ 10.1016/j.jclepro.2018.10.306.</a:t>
            </a:r>
            <a:endParaRPr sz="1500">
              <a:solidFill>
                <a:srgbClr val="3F3F3F"/>
              </a:solidFill>
            </a:endParaRPr>
          </a:p>
          <a:p>
            <a:pPr marL="0" lvl="0" indent="0" algn="just" rtl="0">
              <a:spcBef>
                <a:spcPts val="1000"/>
              </a:spcBef>
              <a:spcAft>
                <a:spcPts val="0"/>
              </a:spcAft>
              <a:buClr>
                <a:schemeClr val="dk1"/>
              </a:buClr>
              <a:buSzPts val="1100"/>
              <a:buFont typeface="Arial"/>
              <a:buNone/>
            </a:pPr>
            <a:r>
              <a:rPr lang="en-US" sz="1500">
                <a:solidFill>
                  <a:srgbClr val="3F3F3F"/>
                </a:solidFill>
              </a:rPr>
              <a:t>[4] Song J, Gao S, Zhu Y, Ma C. “A survey of remote sensing image classification based on CNNs”. Big Earth Data. 2019,Sep 12; 3(3): 232-54, doi: 10.1080/20964471.2019.1657720.</a:t>
            </a:r>
            <a:endParaRPr sz="1500">
              <a:solidFill>
                <a:srgbClr val="3F3F3F"/>
              </a:solidFill>
            </a:endParaRPr>
          </a:p>
          <a:p>
            <a:pPr marL="0" lvl="0" indent="0" algn="just" rtl="0">
              <a:spcBef>
                <a:spcPts val="1000"/>
              </a:spcBef>
              <a:spcAft>
                <a:spcPts val="0"/>
              </a:spcAft>
              <a:buClr>
                <a:schemeClr val="dk1"/>
              </a:buClr>
              <a:buSzPts val="1100"/>
              <a:buFont typeface="Arial"/>
              <a:buNone/>
            </a:pPr>
            <a:r>
              <a:rPr lang="en-US" sz="1500">
                <a:solidFill>
                  <a:srgbClr val="3F3F3F"/>
                </a:solidFill>
              </a:rPr>
              <a:t>[5] Wang C, Qin J, Qu C, Ran X, Liu C, Chen B. “A smart municipal waste management system based on deep-learning and Internet of Things”. Waste Management. 2021 Nov 1;135:20-9.</a:t>
            </a:r>
            <a:endParaRPr sz="2000">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a:p>
            <a:pPr marL="0" marR="0" lvl="0" indent="0" algn="just" rtl="0">
              <a:lnSpc>
                <a:spcPct val="100000"/>
              </a:lnSpc>
              <a:spcBef>
                <a:spcPts val="1000"/>
              </a:spcBef>
              <a:spcAft>
                <a:spcPts val="0"/>
              </a:spcAft>
              <a:buClr>
                <a:schemeClr val="accent1"/>
              </a:buClr>
              <a:buSzPts val="1600"/>
              <a:buFont typeface="Noto Sans Symbols"/>
              <a:buNone/>
            </a:pPr>
            <a:endParaRPr sz="20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a:p>
            <a:pPr marL="342900" marR="0" lvl="0" indent="-241300" algn="l" rtl="0">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p:txBody>
      </p:sp>
      <p:sp>
        <p:nvSpPr>
          <p:cNvPr id="347" name="Google Shape;347;p37"/>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348" name="Google Shape;348;p37"/>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title"/>
          </p:nvPr>
        </p:nvSpPr>
        <p:spPr>
          <a:xfrm>
            <a:off x="450850" y="1795462"/>
            <a:ext cx="11180762" cy="13652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72A40"/>
              </a:buClr>
              <a:buSzPts val="3600"/>
              <a:buFont typeface="Limelight"/>
              <a:buNone/>
            </a:pPr>
            <a:r>
              <a:rPr lang="en-US" sz="3600" b="0" i="0" u="none">
                <a:solidFill>
                  <a:srgbClr val="072A40"/>
                </a:solidFill>
                <a:latin typeface="Limelight"/>
                <a:ea typeface="Limelight"/>
                <a:cs typeface="Limelight"/>
                <a:sym typeface="Limelight"/>
              </a:rPr>
              <a:t>THANK YOU</a:t>
            </a:r>
            <a:endParaRPr/>
          </a:p>
        </p:txBody>
      </p:sp>
      <p:sp>
        <p:nvSpPr>
          <p:cNvPr id="354" name="Google Shape;354;p38"/>
          <p:cNvSpPr txBox="1">
            <a:spLocks noGrp="1"/>
          </p:cNvSpPr>
          <p:nvPr>
            <p:ph type="body" idx="1"/>
          </p:nvPr>
        </p:nvSpPr>
        <p:spPr>
          <a:xfrm>
            <a:off x="1155700" y="5695950"/>
            <a:ext cx="8824912" cy="4937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960"/>
              <a:buNone/>
            </a:pPr>
            <a:endParaRPr sz="1200">
              <a:solidFill>
                <a:schemeClr val="accent1"/>
              </a:solidFill>
            </a:endParaRPr>
          </a:p>
        </p:txBody>
      </p:sp>
      <p:sp>
        <p:nvSpPr>
          <p:cNvPr id="355" name="Google Shape;355;p38"/>
          <p:cNvSpPr txBox="1"/>
          <p:nvPr/>
        </p:nvSpPr>
        <p:spPr>
          <a:xfrm>
            <a:off x="10650537" y="655320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72A40"/>
              </a:buClr>
              <a:buSzPts val="1000"/>
              <a:buFont typeface="Arial"/>
              <a:buNone/>
            </a:pPr>
            <a:r>
              <a:rPr lang="en-US" sz="1000" b="1" i="0" u="none">
                <a:solidFill>
                  <a:srgbClr val="072A40"/>
                </a:solidFill>
                <a:latin typeface="Arial"/>
                <a:ea typeface="Arial"/>
                <a:cs typeface="Arial"/>
                <a:sym typeface="Arial"/>
              </a:rPr>
              <a:t>*</a:t>
            </a:r>
            <a:endParaRPr/>
          </a:p>
        </p:txBody>
      </p:sp>
      <p:sp>
        <p:nvSpPr>
          <p:cNvPr id="356" name="Google Shape;356;p38"/>
          <p:cNvSpPr txBox="1"/>
          <p:nvPr/>
        </p:nvSpPr>
        <p:spPr>
          <a:xfrm>
            <a:off x="10352087" y="45402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72A40"/>
              </a:buClr>
              <a:buSzPts val="2800"/>
              <a:buFont typeface="Arial"/>
              <a:buNone/>
            </a:pPr>
            <a:fld id="{00000000-1234-1234-1234-123412341234}" type="slidenum">
              <a:rPr lang="en-US" sz="2800" b="0" i="0" u="none">
                <a:solidFill>
                  <a:srgbClr val="072A40"/>
                </a:solidFill>
                <a:latin typeface="Arial"/>
                <a:ea typeface="Arial"/>
                <a:cs typeface="Arial"/>
                <a:sym typeface="Arial"/>
              </a:rPr>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Outline</a:t>
            </a:r>
            <a:endParaRPr/>
          </a:p>
        </p:txBody>
      </p:sp>
      <p:sp>
        <p:nvSpPr>
          <p:cNvPr id="177" name="Google Shape;177;p17"/>
          <p:cNvSpPr txBox="1">
            <a:spLocks noGrp="1"/>
          </p:cNvSpPr>
          <p:nvPr>
            <p:ph type="body" idx="1"/>
          </p:nvPr>
        </p:nvSpPr>
        <p:spPr>
          <a:xfrm>
            <a:off x="1155700" y="2339975"/>
            <a:ext cx="8761412" cy="3416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Introduction</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Problem Statement</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Relevance of the Problem</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Objectives</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Proposed System</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Implementation</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Results and Discussion </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Conclusion</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Future work </a:t>
            </a:r>
            <a:endParaRPr/>
          </a:p>
          <a:p>
            <a:pPr marL="342900" marR="0" lvl="0" indent="-342900" algn="l" rtl="0">
              <a:lnSpc>
                <a:spcPct val="100000"/>
              </a:lnSpc>
              <a:spcBef>
                <a:spcPts val="1000"/>
              </a:spcBef>
              <a:spcAft>
                <a:spcPts val="0"/>
              </a:spcAft>
              <a:buClr>
                <a:schemeClr val="accent1"/>
              </a:buClr>
              <a:buSzPts val="1600"/>
              <a:buFont typeface="Noto Sans Symbols"/>
              <a:buChar char="►"/>
            </a:pPr>
            <a:r>
              <a:rPr lang="en-US" sz="2000" b="0" i="0" u="none">
                <a:solidFill>
                  <a:srgbClr val="404040"/>
                </a:solidFill>
                <a:latin typeface="Century Gothic"/>
                <a:ea typeface="Century Gothic"/>
                <a:cs typeface="Century Gothic"/>
                <a:sym typeface="Century Gothic"/>
              </a:rPr>
              <a:t>References</a:t>
            </a:r>
            <a:endParaRPr/>
          </a:p>
        </p:txBody>
      </p:sp>
      <p:sp>
        <p:nvSpPr>
          <p:cNvPr id="178" name="Google Shape;178;p17"/>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179" name="Google Shape;179;p17"/>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8"/>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600"/>
              <a:buFont typeface="Century Gothic"/>
              <a:buNone/>
            </a:pPr>
            <a:r>
              <a:rPr lang="en-US" sz="3600" b="1" i="0" u="none">
                <a:solidFill>
                  <a:schemeClr val="lt2"/>
                </a:solidFill>
                <a:latin typeface="Century Gothic"/>
                <a:ea typeface="Century Gothic"/>
                <a:cs typeface="Century Gothic"/>
                <a:sym typeface="Century Gothic"/>
              </a:rPr>
              <a:t>Introduction</a:t>
            </a:r>
            <a:endParaRPr/>
          </a:p>
        </p:txBody>
      </p:sp>
      <p:sp>
        <p:nvSpPr>
          <p:cNvPr id="185" name="Google Shape;185;p18"/>
          <p:cNvSpPr txBox="1">
            <a:spLocks noGrp="1"/>
          </p:cNvSpPr>
          <p:nvPr>
            <p:ph type="body" idx="1"/>
          </p:nvPr>
        </p:nvSpPr>
        <p:spPr>
          <a:xfrm>
            <a:off x="1155700" y="2603500"/>
            <a:ext cx="8761412" cy="3416300"/>
          </a:xfrm>
          <a:prstGeom prst="rect">
            <a:avLst/>
          </a:prstGeom>
          <a:noFill/>
          <a:ln>
            <a:noFill/>
          </a:ln>
        </p:spPr>
        <p:txBody>
          <a:bodyPr spcFirstLastPara="1" wrap="square" lIns="91425" tIns="45700" rIns="91425" bIns="45700" anchor="t" anchorCtr="0">
            <a:noAutofit/>
          </a:bodyPr>
          <a:lstStyle/>
          <a:p>
            <a:pPr marL="136525" marR="0" lvl="0" indent="0" algn="just" rtl="0">
              <a:lnSpc>
                <a:spcPct val="100000"/>
              </a:lnSpc>
              <a:spcBef>
                <a:spcPts val="0"/>
              </a:spcBef>
              <a:spcAft>
                <a:spcPts val="0"/>
              </a:spcAft>
              <a:buClr>
                <a:schemeClr val="accent1"/>
              </a:buClr>
              <a:buSzPts val="1600"/>
              <a:buFont typeface="Noto Sans Symbols"/>
              <a:buNone/>
            </a:pPr>
            <a:r>
              <a:rPr lang="en-US" sz="2000" b="0" i="0" u="none">
                <a:solidFill>
                  <a:srgbClr val="404040"/>
                </a:solidFill>
                <a:latin typeface="Times New Roman"/>
                <a:ea typeface="Times New Roman"/>
                <a:cs typeface="Times New Roman"/>
                <a:sym typeface="Times New Roman"/>
              </a:rPr>
              <a:t>Title: </a:t>
            </a:r>
            <a:r>
              <a:rPr lang="en-US" sz="2000">
                <a:latin typeface="Times New Roman"/>
                <a:ea typeface="Times New Roman"/>
                <a:cs typeface="Times New Roman"/>
                <a:sym typeface="Times New Roman"/>
              </a:rPr>
              <a:t>E-waste management system using deep learning</a:t>
            </a:r>
            <a:endParaRPr sz="2000">
              <a:latin typeface="Times New Roman"/>
              <a:ea typeface="Times New Roman"/>
              <a:cs typeface="Times New Roman"/>
              <a:sym typeface="Times New Roman"/>
            </a:endParaRPr>
          </a:p>
          <a:p>
            <a:pPr marL="136525" marR="0" lvl="0" indent="0" algn="just" rtl="0">
              <a:lnSpc>
                <a:spcPct val="100000"/>
              </a:lnSpc>
              <a:spcBef>
                <a:spcPts val="0"/>
              </a:spcBef>
              <a:spcAft>
                <a:spcPts val="0"/>
              </a:spcAft>
              <a:buClr>
                <a:schemeClr val="accent1"/>
              </a:buClr>
              <a:buSzPts val="1600"/>
              <a:buFont typeface="Noto Sans Symbols"/>
              <a:buNone/>
            </a:pPr>
            <a:endParaRPr sz="2000">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rgbClr val="3F3F3F"/>
              </a:buClr>
              <a:buSzPts val="1800"/>
              <a:buChar char="➢"/>
            </a:pPr>
            <a:r>
              <a:rPr lang="en-US" sz="1800">
                <a:solidFill>
                  <a:srgbClr val="3F3F3F"/>
                </a:solidFill>
              </a:rPr>
              <a:t>E-waste management system using deep learning is a technique used to classify and segregate e-waste by implementing deep learning algorithms.</a:t>
            </a:r>
            <a:endParaRPr sz="1800">
              <a:solidFill>
                <a:srgbClr val="3F3F3F"/>
              </a:solidFill>
            </a:endParaRPr>
          </a:p>
          <a:p>
            <a:pPr marL="342900" lvl="0" indent="-342900" algn="just" rtl="0">
              <a:spcBef>
                <a:spcPts val="1000"/>
              </a:spcBef>
              <a:spcAft>
                <a:spcPts val="0"/>
              </a:spcAft>
              <a:buSzPts val="1440"/>
              <a:buChar char="►"/>
            </a:pPr>
            <a:r>
              <a:rPr lang="en-US" sz="1800">
                <a:solidFill>
                  <a:srgbClr val="3F3F3F"/>
                </a:solidFill>
              </a:rPr>
              <a:t>By training deep learning models on large datasets of electronic waste images, we can develop systems capable of automatically identifying and categorizing various types of e-waste, with high accuracy. </a:t>
            </a:r>
            <a:endParaRPr sz="1800">
              <a:solidFill>
                <a:srgbClr val="3F3F3F"/>
              </a:solidFill>
            </a:endParaRPr>
          </a:p>
          <a:p>
            <a:pPr marL="342900" lvl="0" indent="-342900" algn="just" rtl="0">
              <a:spcBef>
                <a:spcPts val="1000"/>
              </a:spcBef>
              <a:spcAft>
                <a:spcPts val="0"/>
              </a:spcAft>
              <a:buSzPts val="1440"/>
              <a:buChar char="►"/>
            </a:pPr>
            <a:r>
              <a:rPr lang="en-US" sz="1800">
                <a:solidFill>
                  <a:srgbClr val="3F3F3F"/>
                </a:solidFill>
              </a:rPr>
              <a:t>Usage of CNN algorithm gives high accuracy in detection of e-waste and separation of it.</a:t>
            </a:r>
            <a:endParaRPr sz="1800">
              <a:solidFill>
                <a:srgbClr val="3F3F3F"/>
              </a:solidFill>
            </a:endParaRPr>
          </a:p>
          <a:p>
            <a:pPr marL="342900" lvl="0" indent="-342900" algn="just" rtl="0">
              <a:spcBef>
                <a:spcPts val="1000"/>
              </a:spcBef>
              <a:spcAft>
                <a:spcPts val="0"/>
              </a:spcAft>
              <a:buSzPts val="1440"/>
              <a:buChar char="►"/>
            </a:pPr>
            <a:r>
              <a:rPr lang="en-US" sz="1800">
                <a:solidFill>
                  <a:srgbClr val="3F3F3F"/>
                </a:solidFill>
              </a:rPr>
              <a:t>Efficient, scalable, and sustainable solution to address the challenges of e-waste management in the modern era.</a:t>
            </a:r>
            <a:endParaRPr sz="2000">
              <a:latin typeface="Times New Roman"/>
              <a:ea typeface="Times New Roman"/>
              <a:cs typeface="Times New Roman"/>
              <a:sym typeface="Times New Roman"/>
            </a:endParaRPr>
          </a:p>
          <a:p>
            <a:pPr marL="136525" marR="0" lvl="0" indent="0" algn="just" rtl="0">
              <a:lnSpc>
                <a:spcPct val="100000"/>
              </a:lnSpc>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a:p>
            <a:pPr marL="342900" marR="0" lvl="0" indent="-241300" algn="l" rtl="0">
              <a:spcBef>
                <a:spcPts val="1000"/>
              </a:spcBef>
              <a:spcAft>
                <a:spcPts val="0"/>
              </a:spcAft>
              <a:buClr>
                <a:schemeClr val="accent1"/>
              </a:buClr>
              <a:buSzPts val="1600"/>
              <a:buFont typeface="Noto Sans Symbols"/>
              <a:buNone/>
            </a:pPr>
            <a:endParaRPr sz="2000" b="0" i="0" u="none">
              <a:solidFill>
                <a:srgbClr val="404040"/>
              </a:solidFill>
              <a:latin typeface="Times New Roman"/>
              <a:ea typeface="Times New Roman"/>
              <a:cs typeface="Times New Roman"/>
              <a:sym typeface="Times New Roman"/>
            </a:endParaRPr>
          </a:p>
        </p:txBody>
      </p:sp>
      <p:sp>
        <p:nvSpPr>
          <p:cNvPr id="186" name="Google Shape;186;p18"/>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187" name="Google Shape;187;p18"/>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Problem Statement</a:t>
            </a:r>
            <a:endParaRPr/>
          </a:p>
        </p:txBody>
      </p:sp>
      <p:sp>
        <p:nvSpPr>
          <p:cNvPr id="193" name="Google Shape;193;p19"/>
          <p:cNvSpPr txBox="1">
            <a:spLocks noGrp="1"/>
          </p:cNvSpPr>
          <p:nvPr>
            <p:ph type="body" idx="1"/>
          </p:nvPr>
        </p:nvSpPr>
        <p:spPr>
          <a:xfrm>
            <a:off x="704850" y="2593975"/>
            <a:ext cx="10485437"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Project Goal:</a:t>
            </a:r>
            <a:endParaRPr/>
          </a:p>
          <a:p>
            <a:pPr marL="0" marR="0" lvl="0" indent="0" algn="just" rtl="0">
              <a:lnSpc>
                <a:spcPct val="150000"/>
              </a:lnSpc>
              <a:spcBef>
                <a:spcPts val="1000"/>
              </a:spcBef>
              <a:spcAft>
                <a:spcPts val="0"/>
              </a:spcAft>
              <a:buClr>
                <a:schemeClr val="accent1"/>
              </a:buClr>
              <a:buSzPts val="1600"/>
              <a:buFont typeface="Noto Sans Symbols"/>
              <a:buNone/>
            </a:pPr>
            <a:r>
              <a:rPr lang="en-US" sz="2000" b="0" i="0" u="none">
                <a:solidFill>
                  <a:srgbClr val="404040"/>
                </a:solidFill>
                <a:latin typeface="Times New Roman"/>
                <a:ea typeface="Times New Roman"/>
                <a:cs typeface="Times New Roman"/>
                <a:sym typeface="Times New Roman"/>
              </a:rPr>
              <a:t>The goal of this project is to create an efficient </a:t>
            </a:r>
            <a:r>
              <a:rPr lang="en-US" sz="2000">
                <a:latin typeface="Times New Roman"/>
                <a:ea typeface="Times New Roman"/>
                <a:cs typeface="Times New Roman"/>
                <a:sym typeface="Times New Roman"/>
              </a:rPr>
              <a:t>E-waste management </a:t>
            </a:r>
            <a:r>
              <a:rPr lang="en-US" sz="2000" b="0" i="0" u="none">
                <a:solidFill>
                  <a:srgbClr val="404040"/>
                </a:solidFill>
                <a:latin typeface="Times New Roman"/>
                <a:ea typeface="Times New Roman"/>
                <a:cs typeface="Times New Roman"/>
                <a:sym typeface="Times New Roman"/>
              </a:rPr>
              <a:t>System employing advanced machine learning and computer vision techniques. Our goal is to</a:t>
            </a:r>
            <a:r>
              <a:rPr lang="en-US" sz="2000">
                <a:latin typeface="Times New Roman"/>
                <a:ea typeface="Times New Roman"/>
                <a:cs typeface="Times New Roman"/>
                <a:sym typeface="Times New Roman"/>
              </a:rPr>
              <a:t> bring a new system for automated segregation of E-waste</a:t>
            </a:r>
            <a:r>
              <a:rPr lang="en-US" sz="2000" b="0" i="0" u="none">
                <a:solidFill>
                  <a:srgbClr val="40404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as it is very necessary for today’s era.</a:t>
            </a:r>
            <a:r>
              <a:rPr lang="en-US" sz="2000" b="0" i="0" u="none">
                <a:solidFill>
                  <a:srgbClr val="404040"/>
                </a:solidFill>
                <a:latin typeface="Times New Roman"/>
                <a:ea typeface="Times New Roman"/>
                <a:cs typeface="Times New Roman"/>
                <a:sym typeface="Times New Roman"/>
              </a:rPr>
              <a:t>This system aims to improve accessibility, and address existing limitations in </a:t>
            </a:r>
            <a:r>
              <a:rPr lang="en-US" sz="2000">
                <a:latin typeface="Times New Roman"/>
                <a:ea typeface="Times New Roman"/>
                <a:cs typeface="Times New Roman"/>
                <a:sym typeface="Times New Roman"/>
              </a:rPr>
              <a:t>segregation</a:t>
            </a:r>
            <a:r>
              <a:rPr lang="en-US" sz="2000" b="0" i="0" u="none">
                <a:solidFill>
                  <a:srgbClr val="404040"/>
                </a:solidFill>
                <a:latin typeface="Times New Roman"/>
                <a:ea typeface="Times New Roman"/>
                <a:cs typeface="Times New Roman"/>
                <a:sym typeface="Times New Roman"/>
              </a:rPr>
              <a:t> methods for the </a:t>
            </a:r>
            <a:r>
              <a:rPr lang="en-US" sz="2000">
                <a:latin typeface="Times New Roman"/>
                <a:ea typeface="Times New Roman"/>
                <a:cs typeface="Times New Roman"/>
                <a:sym typeface="Times New Roman"/>
              </a:rPr>
              <a:t>E-waste management.</a:t>
            </a:r>
            <a:endParaRPr/>
          </a:p>
        </p:txBody>
      </p:sp>
      <p:sp>
        <p:nvSpPr>
          <p:cNvPr id="194" name="Google Shape;194;p19"/>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195" name="Google Shape;195;p19"/>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Relevance of the Problem</a:t>
            </a:r>
            <a:endParaRPr/>
          </a:p>
        </p:txBody>
      </p:sp>
      <p:sp>
        <p:nvSpPr>
          <p:cNvPr id="201" name="Google Shape;201;p20"/>
          <p:cNvSpPr txBox="1">
            <a:spLocks noGrp="1"/>
          </p:cNvSpPr>
          <p:nvPr>
            <p:ph type="body" idx="1"/>
          </p:nvPr>
        </p:nvSpPr>
        <p:spPr>
          <a:xfrm>
            <a:off x="509587" y="2235200"/>
            <a:ext cx="11368087" cy="34163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1. </a:t>
            </a:r>
            <a:r>
              <a:rPr lang="en-US" sz="2000" b="1">
                <a:solidFill>
                  <a:srgbClr val="0D0D0D"/>
                </a:solidFill>
                <a:highlight>
                  <a:schemeClr val="lt1"/>
                </a:highlight>
                <a:latin typeface="Times New Roman"/>
                <a:ea typeface="Times New Roman"/>
                <a:cs typeface="Times New Roman"/>
                <a:sym typeface="Times New Roman"/>
              </a:rPr>
              <a:t>Efficient Sorting and Recycling:</a:t>
            </a:r>
            <a:r>
              <a:rPr lang="en-US" sz="2000" b="1">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lang="en-US" sz="2000">
                <a:solidFill>
                  <a:srgbClr val="0D0D0D"/>
                </a:solidFill>
                <a:highlight>
                  <a:schemeClr val="lt1"/>
                </a:highlight>
                <a:latin typeface="Times New Roman"/>
                <a:ea typeface="Times New Roman"/>
                <a:cs typeface="Times New Roman"/>
                <a:sym typeface="Times New Roman"/>
              </a:rPr>
              <a:t>Automated sorting through YOLOv8 enhances accuracy and speed, improving recycling efficiency.</a:t>
            </a: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Clr>
                <a:schemeClr val="accent1"/>
              </a:buClr>
              <a:buSzPts val="1600"/>
              <a:buFont typeface="Noto Sans Symbols"/>
              <a:buNone/>
            </a:pP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Clr>
                <a:schemeClr val="accent1"/>
              </a:buClr>
              <a:buSzPts val="1600"/>
              <a:buFont typeface="Noto Sans Symbols"/>
              <a:buNone/>
            </a:pPr>
            <a:r>
              <a:rPr lang="en-US" sz="2000" b="1">
                <a:latin typeface="Times New Roman"/>
                <a:ea typeface="Times New Roman"/>
                <a:cs typeface="Times New Roman"/>
                <a:sym typeface="Times New Roman"/>
              </a:rPr>
              <a:t>2. </a:t>
            </a:r>
            <a:r>
              <a:rPr lang="en-US" sz="2000" b="1">
                <a:solidFill>
                  <a:srgbClr val="0D0D0D"/>
                </a:solidFill>
                <a:highlight>
                  <a:schemeClr val="lt1"/>
                </a:highlight>
                <a:latin typeface="Times New Roman"/>
                <a:ea typeface="Times New Roman"/>
                <a:cs typeface="Times New Roman"/>
                <a:sym typeface="Times New Roman"/>
              </a:rPr>
              <a:t>Environmental Conservation:</a:t>
            </a:r>
            <a:r>
              <a:rPr lang="en-US" sz="2000" b="1">
                <a:latin typeface="Times New Roman"/>
                <a:ea typeface="Times New Roman"/>
                <a:cs typeface="Times New Roman"/>
                <a:sym typeface="Times New Roman"/>
              </a:rPr>
              <a:t> </a:t>
            </a:r>
            <a:r>
              <a:rPr lang="en-US" sz="2000">
                <a:latin typeface="Times New Roman"/>
                <a:ea typeface="Times New Roman"/>
                <a:cs typeface="Times New Roman"/>
                <a:sym typeface="Times New Roman"/>
              </a:rPr>
              <a:t>-</a:t>
            </a:r>
            <a:r>
              <a:rPr lang="en-US" sz="2000">
                <a:solidFill>
                  <a:srgbClr val="0D0D0D"/>
                </a:solidFill>
                <a:highlight>
                  <a:schemeClr val="lt1"/>
                </a:highlight>
                <a:latin typeface="Times New Roman"/>
                <a:ea typeface="Times New Roman"/>
                <a:cs typeface="Times New Roman"/>
                <a:sym typeface="Times New Roman"/>
              </a:rPr>
              <a:t>Effective identification and segregation of e-waste mitigate environmental risks posed by hazardous materials like lead and mercury.</a:t>
            </a: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1000"/>
              </a:spcBef>
              <a:spcAft>
                <a:spcPts val="0"/>
              </a:spcAft>
              <a:buClr>
                <a:schemeClr val="accent1"/>
              </a:buClr>
              <a:buSzPts val="1600"/>
              <a:buFont typeface="Noto Sans Symbols"/>
              <a:buNone/>
            </a:pPr>
            <a:r>
              <a:rPr lang="en-US" sz="2000" b="1">
                <a:latin typeface="Times New Roman"/>
                <a:ea typeface="Times New Roman"/>
                <a:cs typeface="Times New Roman"/>
                <a:sym typeface="Times New Roman"/>
              </a:rPr>
              <a:t>3. </a:t>
            </a:r>
            <a:r>
              <a:rPr lang="en-US" sz="2000" b="1">
                <a:solidFill>
                  <a:srgbClr val="0D0D0D"/>
                </a:solidFill>
                <a:highlight>
                  <a:schemeClr val="lt1"/>
                </a:highlight>
                <a:latin typeface="Times New Roman"/>
                <a:ea typeface="Times New Roman"/>
                <a:cs typeface="Times New Roman"/>
                <a:sym typeface="Times New Roman"/>
              </a:rPr>
              <a:t>Resource Recovery:</a:t>
            </a:r>
            <a:r>
              <a:rPr lang="en-US" sz="2000" b="1">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lang="en-US" sz="2000">
                <a:solidFill>
                  <a:srgbClr val="0D0D0D"/>
                </a:solidFill>
                <a:highlight>
                  <a:schemeClr val="lt1"/>
                </a:highlight>
                <a:latin typeface="Times New Roman"/>
                <a:ea typeface="Times New Roman"/>
                <a:cs typeface="Times New Roman"/>
                <a:sym typeface="Times New Roman"/>
              </a:rPr>
              <a:t>Resource recovery is optimized as deep learning algorithms precisely identify valuable metals within electronic components</a:t>
            </a:r>
            <a:endParaRPr sz="4000">
              <a:latin typeface="Times New Roman"/>
              <a:ea typeface="Times New Roman"/>
              <a:cs typeface="Times New Roman"/>
              <a:sym typeface="Times New Roman"/>
            </a:endParaRPr>
          </a:p>
          <a:p>
            <a:pPr marL="0" lvl="0" indent="0" algn="just" rtl="0">
              <a:spcBef>
                <a:spcPts val="1000"/>
              </a:spcBef>
              <a:spcAft>
                <a:spcPts val="0"/>
              </a:spcAft>
              <a:buClr>
                <a:schemeClr val="accent1"/>
              </a:buClr>
              <a:buSzPts val="1600"/>
              <a:buFont typeface="Noto Sans Symbols"/>
              <a:buNone/>
            </a:pPr>
            <a:r>
              <a:rPr lang="en-US" sz="2000" b="1">
                <a:latin typeface="Times New Roman"/>
                <a:ea typeface="Times New Roman"/>
                <a:cs typeface="Times New Roman"/>
                <a:sym typeface="Times New Roman"/>
              </a:rPr>
              <a:t>4. </a:t>
            </a:r>
            <a:r>
              <a:rPr lang="en-US" sz="2000" b="1">
                <a:solidFill>
                  <a:srgbClr val="0D0D0D"/>
                </a:solidFill>
                <a:highlight>
                  <a:schemeClr val="lt1"/>
                </a:highlight>
                <a:latin typeface="Times New Roman"/>
                <a:ea typeface="Times New Roman"/>
                <a:cs typeface="Times New Roman"/>
                <a:sym typeface="Times New Roman"/>
              </a:rPr>
              <a:t>Promotion of Circular Economy:</a:t>
            </a:r>
            <a:r>
              <a:rPr lang="en-US" sz="2000">
                <a:latin typeface="Times New Roman"/>
                <a:ea typeface="Times New Roman"/>
                <a:cs typeface="Times New Roman"/>
                <a:sym typeface="Times New Roman"/>
              </a:rPr>
              <a:t> - </a:t>
            </a:r>
            <a:r>
              <a:rPr lang="en-US" sz="2000">
                <a:solidFill>
                  <a:srgbClr val="0D0D0D"/>
                </a:solidFill>
                <a:highlight>
                  <a:schemeClr val="lt1"/>
                </a:highlight>
                <a:latin typeface="Times New Roman"/>
                <a:ea typeface="Times New Roman"/>
                <a:cs typeface="Times New Roman"/>
                <a:sym typeface="Times New Roman"/>
              </a:rPr>
              <a:t>Adoption of YOLOv8 aligns with circular economy principles, promoting resource reuse and minimizing waste.</a:t>
            </a:r>
            <a:endParaRPr/>
          </a:p>
          <a:p>
            <a:pPr marL="0" lvl="0" indent="0" algn="just" rtl="0">
              <a:spcBef>
                <a:spcPts val="1000"/>
              </a:spcBef>
              <a:spcAft>
                <a:spcPts val="0"/>
              </a:spcAft>
              <a:buClr>
                <a:schemeClr val="accent1"/>
              </a:buClr>
              <a:buSzPts val="1600"/>
              <a:buFont typeface="Noto Sans Symbols"/>
              <a:buNone/>
            </a:pPr>
            <a:r>
              <a:rPr lang="en-US" sz="2000" b="1">
                <a:latin typeface="Times New Roman"/>
                <a:ea typeface="Times New Roman"/>
                <a:cs typeface="Times New Roman"/>
                <a:sym typeface="Times New Roman"/>
              </a:rPr>
              <a:t>5. </a:t>
            </a:r>
            <a:r>
              <a:rPr lang="en-US" sz="2000" b="1">
                <a:solidFill>
                  <a:srgbClr val="0D0D0D"/>
                </a:solidFill>
                <a:highlight>
                  <a:schemeClr val="lt1"/>
                </a:highlight>
                <a:latin typeface="Times New Roman"/>
                <a:ea typeface="Times New Roman"/>
                <a:cs typeface="Times New Roman"/>
                <a:sym typeface="Times New Roman"/>
              </a:rPr>
              <a:t>Technological Innovation:</a:t>
            </a:r>
            <a:r>
              <a:rPr lang="en-US" sz="2000" b="1">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lang="en-US" sz="2000">
                <a:solidFill>
                  <a:srgbClr val="0D0D0D"/>
                </a:solidFill>
                <a:highlight>
                  <a:schemeClr val="lt1"/>
                </a:highlight>
                <a:latin typeface="Times New Roman"/>
                <a:ea typeface="Times New Roman"/>
                <a:cs typeface="Times New Roman"/>
                <a:sym typeface="Times New Roman"/>
              </a:rPr>
              <a:t>The project showcases technological innovation, demonstrating AI's role in sustainable waste management solutions.</a:t>
            </a: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1000"/>
              </a:spcBef>
              <a:spcAft>
                <a:spcPts val="0"/>
              </a:spcAft>
              <a:buClr>
                <a:schemeClr val="accent1"/>
              </a:buClr>
              <a:buSzPts val="1600"/>
              <a:buFont typeface="Noto Sans Symbols"/>
              <a:buNone/>
            </a:pPr>
            <a:endParaRPr sz="200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accent1"/>
              </a:buClr>
              <a:buSzPts val="1600"/>
              <a:buFont typeface="Noto Sans Symbols"/>
              <a:buNone/>
            </a:pPr>
            <a:endParaRPr sz="2000" b="1">
              <a:latin typeface="Times New Roman"/>
              <a:ea typeface="Times New Roman"/>
              <a:cs typeface="Times New Roman"/>
              <a:sym typeface="Times New Roman"/>
            </a:endParaRPr>
          </a:p>
        </p:txBody>
      </p:sp>
      <p:sp>
        <p:nvSpPr>
          <p:cNvPr id="202" name="Google Shape;202;p20"/>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03" name="Google Shape;203;p20"/>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Objectives</a:t>
            </a:r>
            <a:endParaRPr/>
          </a:p>
        </p:txBody>
      </p:sp>
      <p:sp>
        <p:nvSpPr>
          <p:cNvPr id="209" name="Google Shape;209;p21"/>
          <p:cNvSpPr txBox="1">
            <a:spLocks noGrp="1"/>
          </p:cNvSpPr>
          <p:nvPr>
            <p:ph type="body" idx="1"/>
          </p:nvPr>
        </p:nvSpPr>
        <p:spPr>
          <a:xfrm>
            <a:off x="528637" y="2339975"/>
            <a:ext cx="11207750" cy="3416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1. </a:t>
            </a:r>
            <a:r>
              <a:rPr lang="en-US" sz="2000" b="1">
                <a:solidFill>
                  <a:srgbClr val="0D0D0D"/>
                </a:solidFill>
                <a:highlight>
                  <a:schemeClr val="lt1"/>
                </a:highlight>
                <a:latin typeface="Times New Roman"/>
                <a:ea typeface="Times New Roman"/>
                <a:cs typeface="Times New Roman"/>
                <a:sym typeface="Times New Roman"/>
              </a:rPr>
              <a:t>Model Training and Optimization:</a:t>
            </a:r>
            <a:endParaRPr sz="4000" b="1">
              <a:latin typeface="Times New Roman"/>
              <a:ea typeface="Times New Roman"/>
              <a:cs typeface="Times New Roman"/>
              <a:sym typeface="Times New Roman"/>
            </a:endParaRPr>
          </a:p>
          <a:p>
            <a:pPr marL="342900" lvl="0" indent="-342900" algn="l" rtl="0">
              <a:lnSpc>
                <a:spcPct val="115000"/>
              </a:lnSpc>
              <a:spcBef>
                <a:spcPts val="0"/>
              </a:spcBef>
              <a:spcAft>
                <a:spcPts val="0"/>
              </a:spcAft>
              <a:buClr>
                <a:srgbClr val="0D0D0D"/>
              </a:buClr>
              <a:buSzPts val="2000"/>
              <a:buFont typeface="Times New Roman"/>
              <a:buChar char="•"/>
            </a:pPr>
            <a:r>
              <a:rPr lang="en-US" sz="2000">
                <a:solidFill>
                  <a:srgbClr val="0D0D0D"/>
                </a:solidFill>
                <a:highlight>
                  <a:schemeClr val="lt1"/>
                </a:highlight>
                <a:latin typeface="Times New Roman"/>
                <a:ea typeface="Times New Roman"/>
                <a:cs typeface="Times New Roman"/>
                <a:sym typeface="Times New Roman"/>
              </a:rPr>
              <a:t>Rationale: Training the YOLOv8 model on a comprehensive dataset allows for fine-tuning and optimization, ensuring accurate identification and classification of e-waste items. This step is crucial for enhancing the system's performance and reliability in real-world applications.</a:t>
            </a:r>
            <a:endParaRPr sz="2000">
              <a:solidFill>
                <a:srgbClr val="0D0D0D"/>
              </a:solidFill>
              <a:highlight>
                <a:schemeClr val="lt1"/>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1000"/>
              </a:spcBef>
              <a:spcAft>
                <a:spcPts val="0"/>
              </a:spcAft>
              <a:buNone/>
            </a:pPr>
            <a:r>
              <a:rPr lang="en-US" sz="2000" b="1">
                <a:latin typeface="Times New Roman"/>
                <a:ea typeface="Times New Roman"/>
                <a:cs typeface="Times New Roman"/>
                <a:sym typeface="Times New Roman"/>
              </a:rPr>
              <a:t>2. </a:t>
            </a:r>
            <a:r>
              <a:rPr lang="en-US" sz="2000" b="1">
                <a:solidFill>
                  <a:srgbClr val="0D0D0D"/>
                </a:solidFill>
                <a:highlight>
                  <a:schemeClr val="lt1"/>
                </a:highlight>
                <a:latin typeface="Times New Roman"/>
                <a:ea typeface="Times New Roman"/>
                <a:cs typeface="Times New Roman"/>
                <a:sym typeface="Times New Roman"/>
              </a:rPr>
              <a:t>Real-Time Processing Implementation:</a:t>
            </a:r>
            <a:endParaRPr/>
          </a:p>
          <a:p>
            <a:pPr marL="342900" lvl="0" indent="-342900" algn="l" rtl="0">
              <a:lnSpc>
                <a:spcPct val="115000"/>
              </a:lnSpc>
              <a:spcBef>
                <a:spcPts val="0"/>
              </a:spcBef>
              <a:spcAft>
                <a:spcPts val="0"/>
              </a:spcAft>
              <a:buClr>
                <a:srgbClr val="0D0D0D"/>
              </a:buClr>
              <a:buSzPts val="2000"/>
              <a:buFont typeface="Times New Roman"/>
              <a:buChar char="•"/>
            </a:pPr>
            <a:r>
              <a:rPr lang="en-US" sz="2000">
                <a:solidFill>
                  <a:srgbClr val="0D0D0D"/>
                </a:solidFill>
                <a:highlight>
                  <a:schemeClr val="lt1"/>
                </a:highlight>
                <a:latin typeface="Times New Roman"/>
                <a:ea typeface="Times New Roman"/>
                <a:cs typeface="Times New Roman"/>
                <a:sym typeface="Times New Roman"/>
              </a:rPr>
              <a:t>Rationale: Implementing deep learning algorithms for real-time processing enables swift and efficient detection of e-waste items from input images. This capability enhances the system's usability and effectiveness in dynamic waste management environments where quick decision-making is essential.</a:t>
            </a:r>
            <a:endParaRPr sz="2000">
              <a:solidFill>
                <a:srgbClr val="0D0D0D"/>
              </a:solidFill>
              <a:highlight>
                <a:schemeClr val="lt1"/>
              </a:highlight>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accent1"/>
              </a:buClr>
              <a:buSzPts val="1600"/>
              <a:buFont typeface="Noto Sans Symbols"/>
              <a:buNone/>
            </a:pPr>
            <a:endParaRPr sz="2000" b="1">
              <a:latin typeface="Times New Roman"/>
              <a:ea typeface="Times New Roman"/>
              <a:cs typeface="Times New Roman"/>
              <a:sym typeface="Times New Roman"/>
            </a:endParaRPr>
          </a:p>
        </p:txBody>
      </p:sp>
      <p:sp>
        <p:nvSpPr>
          <p:cNvPr id="210" name="Google Shape;210;p21"/>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11" name="Google Shape;211;p21"/>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Objective</a:t>
            </a:r>
            <a:endParaRPr/>
          </a:p>
        </p:txBody>
      </p:sp>
      <p:sp>
        <p:nvSpPr>
          <p:cNvPr id="217" name="Google Shape;217;p22"/>
          <p:cNvSpPr txBox="1">
            <a:spLocks noGrp="1"/>
          </p:cNvSpPr>
          <p:nvPr>
            <p:ph type="body" idx="1"/>
          </p:nvPr>
        </p:nvSpPr>
        <p:spPr>
          <a:xfrm>
            <a:off x="631825" y="2255837"/>
            <a:ext cx="11198225" cy="34163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accent1"/>
              </a:buClr>
              <a:buSzPts val="1600"/>
              <a:buFont typeface="Noto Sans Symbols"/>
              <a:buNone/>
            </a:pPr>
            <a:r>
              <a:rPr lang="en-US" sz="2000" b="1" i="0" u="none">
                <a:solidFill>
                  <a:srgbClr val="404040"/>
                </a:solidFill>
                <a:latin typeface="Times New Roman"/>
                <a:ea typeface="Times New Roman"/>
                <a:cs typeface="Times New Roman"/>
                <a:sym typeface="Times New Roman"/>
              </a:rPr>
              <a:t>3.</a:t>
            </a:r>
            <a:r>
              <a:rPr lang="en-US" sz="2000" b="1">
                <a:solidFill>
                  <a:srgbClr val="0D0D0D"/>
                </a:solidFill>
                <a:highlight>
                  <a:schemeClr val="lt1"/>
                </a:highlight>
                <a:latin typeface="Times New Roman"/>
                <a:ea typeface="Times New Roman"/>
                <a:cs typeface="Times New Roman"/>
                <a:sym typeface="Times New Roman"/>
              </a:rPr>
              <a:t>User Interface Development:</a:t>
            </a:r>
            <a:endParaRPr sz="2000" b="1">
              <a:latin typeface="Times New Roman"/>
              <a:ea typeface="Times New Roman"/>
              <a:cs typeface="Times New Roman"/>
              <a:sym typeface="Times New Roman"/>
            </a:endParaRPr>
          </a:p>
          <a:p>
            <a:pPr marL="0" lvl="0" indent="0" algn="just" rtl="0">
              <a:spcBef>
                <a:spcPts val="1000"/>
              </a:spcBef>
              <a:spcAft>
                <a:spcPts val="0"/>
              </a:spcAft>
              <a:buSzPts val="1600"/>
              <a:buFont typeface="Arial"/>
              <a:buChar char="•"/>
            </a:pPr>
            <a:r>
              <a:rPr lang="en-US" sz="2000">
                <a:solidFill>
                  <a:srgbClr val="0D0D0D"/>
                </a:solidFill>
                <a:latin typeface="Times New Roman"/>
                <a:ea typeface="Times New Roman"/>
                <a:cs typeface="Times New Roman"/>
                <a:sym typeface="Times New Roman"/>
              </a:rPr>
              <a:t>Rationele: </a:t>
            </a:r>
            <a:r>
              <a:rPr lang="en-US" sz="2000">
                <a:solidFill>
                  <a:srgbClr val="0D0D0D"/>
                </a:solidFill>
                <a:highlight>
                  <a:schemeClr val="lt1"/>
                </a:highlight>
                <a:latin typeface="Times New Roman"/>
                <a:ea typeface="Times New Roman"/>
                <a:cs typeface="Times New Roman"/>
                <a:sym typeface="Times New Roman"/>
              </a:rPr>
              <a:t>Developing a user-friendly interface simplifies the interaction with the e-waste management system, allowing users to input images easily and view the detected e-waste items along with their classifications. This enhances usability and facilitates seamless integration into existing waste management workflows.</a:t>
            </a:r>
            <a:endParaRPr sz="2000">
              <a:solidFill>
                <a:srgbClr val="0D0D0D"/>
              </a:solidFill>
              <a:highlight>
                <a:schemeClr val="lt1"/>
              </a:highlight>
              <a:latin typeface="Times New Roman"/>
              <a:ea typeface="Times New Roman"/>
              <a:cs typeface="Times New Roman"/>
              <a:sym typeface="Times New Roman"/>
            </a:endParaRPr>
          </a:p>
          <a:p>
            <a:pPr marL="457200" lvl="0" indent="0" algn="just" rtl="0">
              <a:spcBef>
                <a:spcPts val="1000"/>
              </a:spcBef>
              <a:spcAft>
                <a:spcPts val="0"/>
              </a:spcAft>
              <a:buNone/>
            </a:pPr>
            <a:endParaRPr sz="2000">
              <a:solidFill>
                <a:srgbClr val="0D0D0D"/>
              </a:solidFill>
              <a:highlight>
                <a:schemeClr val="lt1"/>
              </a:highlight>
              <a:latin typeface="Times New Roman"/>
              <a:ea typeface="Times New Roman"/>
              <a:cs typeface="Times New Roman"/>
              <a:sym typeface="Times New Roman"/>
            </a:endParaRPr>
          </a:p>
          <a:p>
            <a:pPr marL="0" lvl="0" indent="0" algn="just" rtl="0">
              <a:spcBef>
                <a:spcPts val="1000"/>
              </a:spcBef>
              <a:spcAft>
                <a:spcPts val="0"/>
              </a:spcAft>
              <a:buClr>
                <a:schemeClr val="accent1"/>
              </a:buClr>
              <a:buSzPts val="1600"/>
              <a:buFont typeface="Noto Sans Symbols"/>
              <a:buNone/>
            </a:pPr>
            <a:r>
              <a:rPr lang="en-US" sz="2000" b="1">
                <a:latin typeface="Times New Roman"/>
                <a:ea typeface="Times New Roman"/>
                <a:cs typeface="Times New Roman"/>
                <a:sym typeface="Times New Roman"/>
              </a:rPr>
              <a:t>4. </a:t>
            </a:r>
            <a:r>
              <a:rPr lang="en-US" sz="2000" b="1">
                <a:solidFill>
                  <a:srgbClr val="0D0D0D"/>
                </a:solidFill>
                <a:highlight>
                  <a:schemeClr val="lt1"/>
                </a:highlight>
                <a:latin typeface="Times New Roman"/>
                <a:ea typeface="Times New Roman"/>
                <a:cs typeface="Times New Roman"/>
                <a:sym typeface="Times New Roman"/>
              </a:rPr>
              <a:t>Performance Evaluation and Testing:</a:t>
            </a:r>
            <a:endParaRPr sz="2000" b="1">
              <a:latin typeface="Times New Roman"/>
              <a:ea typeface="Times New Roman"/>
              <a:cs typeface="Times New Roman"/>
              <a:sym typeface="Times New Roman"/>
            </a:endParaRPr>
          </a:p>
          <a:p>
            <a:pPr marL="342900" lvl="0" indent="-342900" algn="l" rtl="0">
              <a:lnSpc>
                <a:spcPct val="115000"/>
              </a:lnSpc>
              <a:spcBef>
                <a:spcPts val="0"/>
              </a:spcBef>
              <a:spcAft>
                <a:spcPts val="0"/>
              </a:spcAft>
              <a:buClr>
                <a:srgbClr val="0D0D0D"/>
              </a:buClr>
              <a:buSzPts val="2000"/>
              <a:buFont typeface="Times New Roman"/>
              <a:buChar char="•"/>
            </a:pPr>
            <a:r>
              <a:rPr lang="en-US" sz="2000">
                <a:solidFill>
                  <a:srgbClr val="0D0D0D"/>
                </a:solidFill>
                <a:highlight>
                  <a:schemeClr val="lt1"/>
                </a:highlight>
                <a:latin typeface="Times New Roman"/>
                <a:ea typeface="Times New Roman"/>
                <a:cs typeface="Times New Roman"/>
                <a:sym typeface="Times New Roman"/>
              </a:rPr>
              <a:t>Rationale: Evaluating the system's performance through rigorous testing on diverse datasets helps validate its accuracy, speed, and scalability. This step ensures that the system meets the requirements for efficient resource recovery and environmental conservation, contributing to its successful deployment and adoption.</a:t>
            </a:r>
            <a:endParaRPr sz="2000">
              <a:solidFill>
                <a:srgbClr val="0D0D0D"/>
              </a:solidFill>
              <a:highlight>
                <a:schemeClr val="lt1"/>
              </a:highlight>
              <a:latin typeface="Times New Roman"/>
              <a:ea typeface="Times New Roman"/>
              <a:cs typeface="Times New Roman"/>
              <a:sym typeface="Times New Roman"/>
            </a:endParaRPr>
          </a:p>
          <a:p>
            <a:pPr marL="342900" lvl="0" indent="0" algn="just" rtl="0">
              <a:spcBef>
                <a:spcPts val="1000"/>
              </a:spcBef>
              <a:spcAft>
                <a:spcPts val="0"/>
              </a:spcAft>
              <a:buClr>
                <a:schemeClr val="dk1"/>
              </a:buClr>
              <a:buSzPts val="1440"/>
              <a:buFont typeface="Arial"/>
              <a:buNone/>
            </a:pPr>
            <a:endParaRPr sz="2000">
              <a:solidFill>
                <a:srgbClr val="0D0D0D"/>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accent1"/>
              </a:buClr>
              <a:buSzPts val="1600"/>
              <a:buFont typeface="Noto Sans Symbols"/>
              <a:buNone/>
            </a:pPr>
            <a:endParaRPr sz="2000" b="1">
              <a:latin typeface="Times New Roman"/>
              <a:ea typeface="Times New Roman"/>
              <a:cs typeface="Times New Roman"/>
              <a:sym typeface="Times New Roman"/>
            </a:endParaRPr>
          </a:p>
        </p:txBody>
      </p:sp>
      <p:sp>
        <p:nvSpPr>
          <p:cNvPr id="218" name="Google Shape;218;p22"/>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19" name="Google Shape;219;p22"/>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1155700" y="973137"/>
            <a:ext cx="8761412" cy="7080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US" sz="3600" b="0" i="0" u="none">
                <a:solidFill>
                  <a:schemeClr val="lt2"/>
                </a:solidFill>
                <a:latin typeface="Century Gothic"/>
                <a:ea typeface="Century Gothic"/>
                <a:cs typeface="Century Gothic"/>
                <a:sym typeface="Century Gothic"/>
              </a:rPr>
              <a:t>Overview</a:t>
            </a:r>
            <a:endParaRPr/>
          </a:p>
        </p:txBody>
      </p:sp>
      <p:sp>
        <p:nvSpPr>
          <p:cNvPr id="233" name="Google Shape;233;p24"/>
          <p:cNvSpPr txBox="1">
            <a:spLocks noGrp="1"/>
          </p:cNvSpPr>
          <p:nvPr>
            <p:ph type="body" idx="1"/>
          </p:nvPr>
        </p:nvSpPr>
        <p:spPr>
          <a:xfrm>
            <a:off x="1155700" y="2603500"/>
            <a:ext cx="10166350" cy="3416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accent1"/>
              </a:buClr>
              <a:buSzPts val="1600"/>
              <a:buFont typeface="Noto Sans Symbols"/>
              <a:buNone/>
            </a:pPr>
            <a:r>
              <a:rPr lang="en-US" sz="2000">
                <a:solidFill>
                  <a:srgbClr val="0D0D0D"/>
                </a:solidFill>
                <a:latin typeface="Times New Roman"/>
                <a:ea typeface="Times New Roman"/>
                <a:cs typeface="Times New Roman"/>
                <a:sym typeface="Times New Roman"/>
              </a:rPr>
              <a:t>The E-waste management system project aims to create a system for efficiently identifying e-waste, which helps in segregating the waste. The system includes a model which has trained images of e-waste items like keyboard,phone,laptop etc. The system can either scan images directly in real time or we can upload photos,so that it scans the image by drawing a box around it and it identifies if e-waste is found so that we can segregate it efficiently.</a:t>
            </a:r>
            <a:endParaRPr sz="2000">
              <a:solidFill>
                <a:srgbClr val="0D0D0D"/>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accent1"/>
              </a:buClr>
              <a:buSzPts val="1600"/>
              <a:buFont typeface="Noto Sans Symbols"/>
              <a:buNone/>
            </a:pPr>
            <a:endParaRPr sz="2000">
              <a:solidFill>
                <a:srgbClr val="0D0D0D"/>
              </a:solidFill>
              <a:latin typeface="Times New Roman"/>
              <a:ea typeface="Times New Roman"/>
              <a:cs typeface="Times New Roman"/>
              <a:sym typeface="Times New Roman"/>
            </a:endParaRPr>
          </a:p>
        </p:txBody>
      </p:sp>
      <p:sp>
        <p:nvSpPr>
          <p:cNvPr id="234" name="Google Shape;234;p24"/>
          <p:cNvSpPr txBox="1"/>
          <p:nvPr/>
        </p:nvSpPr>
        <p:spPr>
          <a:xfrm>
            <a:off x="10650537" y="6394450"/>
            <a:ext cx="9906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accent1"/>
              </a:buClr>
              <a:buSzPts val="1000"/>
              <a:buFont typeface="Century Gothic"/>
              <a:buNone/>
            </a:pPr>
            <a:r>
              <a:rPr lang="en-US" sz="1000" b="1" i="0" u="none">
                <a:solidFill>
                  <a:schemeClr val="accent1"/>
                </a:solidFill>
                <a:latin typeface="Century Gothic"/>
                <a:ea typeface="Century Gothic"/>
                <a:cs typeface="Century Gothic"/>
                <a:sym typeface="Century Gothic"/>
              </a:rPr>
              <a:t>*</a:t>
            </a:r>
            <a:endParaRPr/>
          </a:p>
        </p:txBody>
      </p:sp>
      <p:sp>
        <p:nvSpPr>
          <p:cNvPr id="235" name="Google Shape;235;p24"/>
          <p:cNvSpPr txBox="1"/>
          <p:nvPr/>
        </p:nvSpPr>
        <p:spPr>
          <a:xfrm>
            <a:off x="10352087" y="295275"/>
            <a:ext cx="838200" cy="7683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2800"/>
              <a:buFont typeface="Century Gothic"/>
              <a:buNone/>
            </a:pPr>
            <a:fld id="{00000000-1234-1234-1234-123412341234}" type="slidenum">
              <a:rPr lang="en-US" sz="2800" b="0" i="0" u="none">
                <a:solidFill>
                  <a:schemeClr val="lt1"/>
                </a:solidFill>
                <a:latin typeface="Century Gothic"/>
                <a:ea typeface="Century Gothic"/>
                <a:cs typeface="Century Gothic"/>
                <a:sym typeface="Century Gothic"/>
              </a:rPr>
              <a:t>9</a:t>
            </a:fld>
            <a:endParaRPr/>
          </a:p>
        </p:txBody>
      </p:sp>
    </p:spTree>
  </p:cSld>
  <p:clrMapOvr>
    <a:masterClrMapping/>
  </p:clrMapOvr>
</p:sld>
</file>

<file path=ppt/theme/theme1.xml><?xml version="1.0" encoding="utf-8"?>
<a:theme xmlns:a="http://schemas.openxmlformats.org/drawingml/2006/main" name="1_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1606</Words>
  <Application>Microsoft Office PowerPoint</Application>
  <PresentationFormat>Widescreen</PresentationFormat>
  <Paragraphs>156</Paragraphs>
  <Slides>22</Slides>
  <Notes>22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22</vt:i4>
      </vt:variant>
    </vt:vector>
  </HeadingPairs>
  <TitlesOfParts>
    <vt:vector size="34" baseType="lpstr">
      <vt:lpstr>Century Gothic</vt:lpstr>
      <vt:lpstr>Noto Sans Symbols</vt:lpstr>
      <vt:lpstr>Times New Roman</vt:lpstr>
      <vt:lpstr>Roboto</vt:lpstr>
      <vt:lpstr>Arial</vt:lpstr>
      <vt:lpstr>Calibri</vt:lpstr>
      <vt:lpstr>Limelight</vt:lpstr>
      <vt:lpstr>1_Ion Boardroom</vt:lpstr>
      <vt:lpstr>Ion Boardroom</vt:lpstr>
      <vt:lpstr>2_Ion Boardroom</vt:lpstr>
      <vt:lpstr>3_Ion Boardroom</vt:lpstr>
      <vt:lpstr>6_Ion Boardroom</vt:lpstr>
      <vt:lpstr>Title: E-Waste Management System Using Deep Learning</vt:lpstr>
      <vt:lpstr>Abstract</vt:lpstr>
      <vt:lpstr>Outline</vt:lpstr>
      <vt:lpstr>Introduction</vt:lpstr>
      <vt:lpstr>Problem Statement</vt:lpstr>
      <vt:lpstr>Relevance of the Problem</vt:lpstr>
      <vt:lpstr>Objectives</vt:lpstr>
      <vt:lpstr>Objective</vt:lpstr>
      <vt:lpstr>Overview</vt:lpstr>
      <vt:lpstr>Development Tools</vt:lpstr>
      <vt:lpstr>Hardware and Software tools</vt:lpstr>
      <vt:lpstr>Implementation</vt:lpstr>
      <vt:lpstr>Flowchart</vt:lpstr>
      <vt:lpstr>PowerPoint Presentation</vt:lpstr>
      <vt:lpstr>Results </vt:lpstr>
      <vt:lpstr>Contd…</vt:lpstr>
      <vt:lpstr>PowerPoint Presentation</vt:lpstr>
      <vt:lpstr>Contd…</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E-Waste Management System Using Deep Learning</dc:title>
  <cp:lastModifiedBy>vamsi krishna</cp:lastModifiedBy>
  <cp:revision>1</cp:revision>
  <cp:lastPrinted>2024-05-26T06:26:51Z</cp:lastPrinted>
  <dcterms:modified xsi:type="dcterms:W3CDTF">2024-05-26T06:27:03Z</dcterms:modified>
</cp:coreProperties>
</file>