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257" r:id="rId3"/>
    <p:sldId id="258" r:id="rId4"/>
    <p:sldId id="260" r:id="rId5"/>
    <p:sldId id="266" r:id="rId6"/>
    <p:sldId id="302" r:id="rId7"/>
    <p:sldId id="265" r:id="rId8"/>
    <p:sldId id="259" r:id="rId9"/>
    <p:sldId id="304" r:id="rId10"/>
    <p:sldId id="341" r:id="rId11"/>
    <p:sldId id="342" r:id="rId12"/>
    <p:sldId id="344" r:id="rId13"/>
    <p:sldId id="277" r:id="rId14"/>
    <p:sldId id="261" r:id="rId15"/>
    <p:sldId id="262" r:id="rId16"/>
    <p:sldId id="307" r:id="rId17"/>
    <p:sldId id="267" r:id="rId18"/>
    <p:sldId id="268" r:id="rId19"/>
    <p:sldId id="269" r:id="rId20"/>
    <p:sldId id="278" r:id="rId21"/>
    <p:sldId id="270" r:id="rId22"/>
    <p:sldId id="271" r:id="rId23"/>
    <p:sldId id="280" r:id="rId24"/>
    <p:sldId id="281" r:id="rId25"/>
    <p:sldId id="282" r:id="rId26"/>
    <p:sldId id="283" r:id="rId27"/>
    <p:sldId id="284" r:id="rId28"/>
    <p:sldId id="335" r:id="rId29"/>
    <p:sldId id="336" r:id="rId30"/>
    <p:sldId id="340" r:id="rId31"/>
    <p:sldId id="337" r:id="rId32"/>
    <p:sldId id="285" r:id="rId33"/>
    <p:sldId id="288" r:id="rId34"/>
    <p:sldId id="290" r:id="rId35"/>
    <p:sldId id="287" r:id="rId36"/>
    <p:sldId id="286" r:id="rId37"/>
    <p:sldId id="338" r:id="rId38"/>
    <p:sldId id="339" r:id="rId39"/>
    <p:sldId id="297" r:id="rId40"/>
    <p:sldId id="298" r:id="rId41"/>
    <p:sldId id="308" r:id="rId42"/>
    <p:sldId id="299" r:id="rId43"/>
    <p:sldId id="311" r:id="rId44"/>
    <p:sldId id="310" r:id="rId45"/>
    <p:sldId id="312" r:id="rId46"/>
    <p:sldId id="309" r:id="rId47"/>
    <p:sldId id="314" r:id="rId48"/>
    <p:sldId id="313" r:id="rId49"/>
    <p:sldId id="315" r:id="rId50"/>
    <p:sldId id="316" r:id="rId51"/>
    <p:sldId id="348" r:id="rId52"/>
    <p:sldId id="349" r:id="rId53"/>
    <p:sldId id="263" r:id="rId54"/>
    <p:sldId id="320" r:id="rId55"/>
    <p:sldId id="322" r:id="rId56"/>
    <p:sldId id="321" r:id="rId57"/>
    <p:sldId id="323" r:id="rId58"/>
    <p:sldId id="324" r:id="rId59"/>
    <p:sldId id="325" r:id="rId60"/>
    <p:sldId id="264" r:id="rId61"/>
    <p:sldId id="318" r:id="rId62"/>
    <p:sldId id="330" r:id="rId63"/>
    <p:sldId id="328" r:id="rId64"/>
    <p:sldId id="327" r:id="rId65"/>
    <p:sldId id="329" r:id="rId66"/>
    <p:sldId id="331" r:id="rId67"/>
    <p:sldId id="345" r:id="rId68"/>
    <p:sldId id="346" r:id="rId69"/>
    <p:sldId id="347" r:id="rId70"/>
    <p:sldId id="350" r:id="rId71"/>
    <p:sldId id="334" r:id="rId72"/>
    <p:sldId id="333" r:id="rId73"/>
    <p:sldId id="351" r:id="rId74"/>
    <p:sldId id="352" r:id="rId75"/>
    <p:sldId id="353" r:id="rId76"/>
    <p:sldId id="332" r:id="rId77"/>
    <p:sldId id="326" r:id="rId78"/>
    <p:sldId id="319" r:id="rId79"/>
    <p:sldId id="279" r:id="rId80"/>
    <p:sldId id="272" r:id="rId81"/>
    <p:sldId id="274" r:id="rId82"/>
    <p:sldId id="273" r:id="rId83"/>
    <p:sldId id="276" r:id="rId84"/>
    <p:sldId id="275" r:id="rId85"/>
    <p:sldId id="303"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guide orient="horz" pos="2160"/>
        <p:guide pos="3840"/>
      </p:guideLst>
    </p:cSldViewPr>
  </p:slideViewPr>
  <p:notesTextViewPr>
    <p:cViewPr>
      <p:scale>
        <a:sx n="1" d="1"/>
        <a:sy n="1" d="1"/>
      </p:scale>
      <p:origin x="0" y="0"/>
    </p:cViewPr>
  </p:notesTextViewPr>
  <p:sorterViewPr>
    <p:cViewPr>
      <p:scale>
        <a:sx n="100" d="100"/>
        <a:sy n="100" d="100"/>
      </p:scale>
      <p:origin x="0" y="-178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10:32:29.2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192 207,'1675'0,"-1622"3,1 3,-1 2,75 22,1-1,115 20,4-6,-46-5,-133-23,2-2,129 6,-72-22,117 4,-211 4,0 2,66 22,-67-18,1-2,63 10,247-14,-187-7,-122 0,0-2,54-12,-48 8,51-4,-80 11,0 0,0-1,0 0,0-1,0 0,0-1,-1 0,1-1,-1 0,-1-1,16-10,-21 12,-1 0,0 0,1 0,-2-1,1 1,0-1,-1 0,0 0,0 0,0 0,-1-1,0 1,0-1,0 0,0 0,-1 1,0-1,-1 0,1 0,-1 0,0 0,0 0,-1 0,0 0,-2-8,1 4,-1 1,1 0,-1 0,-1 0,0 0,0 0,-1 1,0 0,0 0,-1 0,0 1,0 0,-1 0,0 0,0 1,-1 0,0 0,0 1,0 0,0 0,-1 1,0 0,0 1,-17-5,-8-3,-1 2,0 1,-1 2,-69-4,-1103 9,532 4,560-5,-136 5,223 1,0 2,1 1,-46 17,49-14,-1-2,-1-1,1-1,-41 5,-262-10,157-3,140 0,0-1,0-2,-32-9,-26-5,-78-20,126 27,1 1,-2 2,-79-5,91 13,-9 1,0-2,-57-10,94 12,-29-8,0 2,0 2,0 1,-38 1,62 2,0 1,0 0,0 0,0 1,1 0,-1 0,0 0,1 1,0 0,0 1,0 0,0 0,0 0,1 1,0 0,0 0,0 1,1 0,-1 0,2 0,-1 0,-7 13,1-1,0-1,-2 1,0-2,-1 0,-21 18,13-13,-33 43,25-26,-24 35,50-68,1 1,0 0,0 0,0 0,1 0,0 1,0-1,1 1,0-1,-1 11,2-15,0 1,1-1,-1 0,1 1,0-1,-1 0,1 1,0-1,0 0,1 0,-1 0,0 0,1 0,-1 0,1 0,0-1,-1 1,1 0,0-1,0 0,0 1,0-1,0 0,0 0,1 0,-1 0,0 0,0-1,1 1,2 0,9 1,1 0,-1 0,26-1,-33-1,180-7,-86 2,122 10,-207-3,0 2,-1 0,1 0,-1 2,26 12,-23-9,1-2,35 11,16-1,2-4,0-2,88 1,-118-10,0 2,47 11,-43-7,68 4,626-10,-356-5,-278 5,120-5,-194-2,55-15,-35 7,68-25,-90 27,0 1,0 1,50-7,32-5,-78 13,68-6,-70 11,61-15,-60 10,59-5,383 9,-242 7,-110-3,-87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10:32:31.4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10:32:47.7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5T09:21:02.487"/>
    </inkml:context>
    <inkml:brush xml:id="br0">
      <inkml:brushProperty name="width" value="0.05" units="cm"/>
      <inkml:brushProperty name="height" value="0.3" units="cm"/>
      <inkml:brushProperty name="color" value="#FFC114"/>
      <inkml:brushProperty name="ignorePressure" value="1"/>
      <inkml:brushProperty name="inkEffects" value="pencil"/>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5T09:21:03.557"/>
    </inkml:context>
    <inkml:brush xml:id="br0">
      <inkml:brushProperty name="width" value="0.05" units="cm"/>
      <inkml:brushProperty name="height" value="0.3" units="cm"/>
      <inkml:brushProperty name="color" value="#FFC114"/>
      <inkml:brushProperty name="ignorePressure" value="1"/>
      <inkml:brushProperty name="inkEffects" value="pencil"/>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5T09:21:04.627"/>
    </inkml:context>
    <inkml:brush xml:id="br0">
      <inkml:brushProperty name="width" value="0.05" units="cm"/>
      <inkml:brushProperty name="height" value="0.3" units="cm"/>
      <inkml:brushProperty name="color" value="#FFC114"/>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5T09:21:06.309"/>
    </inkml:context>
    <inkml:brush xml:id="br0">
      <inkml:brushProperty name="width" value="0.05" units="cm"/>
      <inkml:brushProperty name="height" value="0.3" units="cm"/>
      <inkml:brushProperty name="color" value="#FFC114"/>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A6D9E-910F-4EA4-9BAA-23F8EE6F2B89}" type="datetimeFigureOut">
              <a:rPr lang="en-IN" smtClean="0"/>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A681-7122-4BE5-933C-22A58663AA26}" type="slidenum">
              <a:rPr lang="en-IN" smtClean="0"/>
              <a:t>‹#›</a:t>
            </a:fld>
            <a:endParaRPr lang="en-IN"/>
          </a:p>
        </p:txBody>
      </p:sp>
    </p:spTree>
    <p:extLst>
      <p:ext uri="{BB962C8B-B14F-4D97-AF65-F5344CB8AC3E}">
        <p14:creationId xmlns:p14="http://schemas.microsoft.com/office/powerpoint/2010/main" val="120216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95A681-7122-4BE5-933C-22A58663AA26}" type="slidenum">
              <a:rPr lang="en-IN" smtClean="0"/>
              <a:t>20</a:t>
            </a:fld>
            <a:endParaRPr lang="en-IN"/>
          </a:p>
        </p:txBody>
      </p:sp>
    </p:spTree>
    <p:extLst>
      <p:ext uri="{BB962C8B-B14F-4D97-AF65-F5344CB8AC3E}">
        <p14:creationId xmlns:p14="http://schemas.microsoft.com/office/powerpoint/2010/main" val="146129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95A681-7122-4BE5-933C-22A58663AA26}" type="slidenum">
              <a:rPr lang="en-IN" smtClean="0"/>
              <a:t>32</a:t>
            </a:fld>
            <a:endParaRPr lang="en-IN"/>
          </a:p>
        </p:txBody>
      </p:sp>
    </p:spTree>
    <p:extLst>
      <p:ext uri="{BB962C8B-B14F-4D97-AF65-F5344CB8AC3E}">
        <p14:creationId xmlns:p14="http://schemas.microsoft.com/office/powerpoint/2010/main" val="171260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76247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273002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96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312676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7998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558453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2990651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426080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392152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4E731-0961-4DCF-849A-86574E30B71F}"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475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4E731-0961-4DCF-849A-86574E30B71F}"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90460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4E731-0961-4DCF-849A-86574E30B71F}"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392377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4E731-0961-4DCF-849A-86574E30B71F}"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343904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4E731-0961-4DCF-849A-86574E30B71F}"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44165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4E731-0961-4DCF-849A-86574E30B71F}"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327236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4E731-0961-4DCF-849A-86574E30B71F}"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5C7A-4054-4726-9874-87D7984FF6B7}" type="slidenum">
              <a:rPr lang="en-IN" smtClean="0"/>
              <a:t>‹#›</a:t>
            </a:fld>
            <a:endParaRPr lang="en-IN"/>
          </a:p>
        </p:txBody>
      </p:sp>
    </p:spTree>
    <p:extLst>
      <p:ext uri="{BB962C8B-B14F-4D97-AF65-F5344CB8AC3E}">
        <p14:creationId xmlns:p14="http://schemas.microsoft.com/office/powerpoint/2010/main" val="40602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34E731-0961-4DCF-849A-86574E30B71F}" type="datetimeFigureOut">
              <a:rPr lang="en-IN" smtClean="0"/>
              <a:t>05-04-2023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3C5C7A-4054-4726-9874-87D7984FF6B7}" type="slidenum">
              <a:rPr lang="en-IN" smtClean="0"/>
              <a:t>‹#›</a:t>
            </a:fld>
            <a:endParaRPr lang="en-IN"/>
          </a:p>
        </p:txBody>
      </p:sp>
    </p:spTree>
    <p:extLst>
      <p:ext uri="{BB962C8B-B14F-4D97-AF65-F5344CB8AC3E}">
        <p14:creationId xmlns:p14="http://schemas.microsoft.com/office/powerpoint/2010/main" val="177826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tack-data-structure-introduction-program/" TargetMode="External"/><Relationship Id="rId2" Type="http://schemas.openxmlformats.org/officeDocument/2006/relationships/hyperlink" Target="https://www.geeksforgeeks.org/linked-list-set-1-introduction/" TargetMode="External"/><Relationship Id="rId1" Type="http://schemas.openxmlformats.org/officeDocument/2006/relationships/slideLayout" Target="../slideLayouts/slideLayout7.xml"/><Relationship Id="rId4" Type="http://schemas.openxmlformats.org/officeDocument/2006/relationships/hyperlink" Target="https://www.geeksforgeeks.org/queue-set-1introduction-and-array-implementatio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difference-between-register-and-memory/"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edia.geeksforgeeks.org/wp-content/cdn-uploads/20221213111946/fifo-property-in-Queue.png"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customXml" Target="../ink/ink7.xml"/><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customXml" Target="../ink/ink6.xml"/><Relationship Id="rId5" Type="http://schemas.openxmlformats.org/officeDocument/2006/relationships/image" Target="../media/image24.png"/><Relationship Id="rId4" Type="http://schemas.openxmlformats.org/officeDocument/2006/relationships/customXml" Target="../ink/ink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9E133A-AFC2-A72A-3171-05B95B900419}"/>
              </a:ext>
            </a:extLst>
          </p:cNvPr>
          <p:cNvSpPr txBox="1"/>
          <p:nvPr/>
        </p:nvSpPr>
        <p:spPr>
          <a:xfrm>
            <a:off x="659567" y="614597"/>
            <a:ext cx="11062741" cy="1877437"/>
          </a:xfrm>
          <a:prstGeom prst="rect">
            <a:avLst/>
          </a:prstGeom>
          <a:noFill/>
        </p:spPr>
        <p:txBody>
          <a:bodyPr wrap="square" rtlCol="0">
            <a:spAutoFit/>
          </a:bodyPr>
          <a:lstStyle/>
          <a:p>
            <a:r>
              <a:rPr lang="en-IN" dirty="0"/>
              <a:t> </a:t>
            </a:r>
            <a:r>
              <a:rPr lang="en-IN" sz="3200" b="1" dirty="0">
                <a:solidFill>
                  <a:srgbClr val="FF0000"/>
                </a:solidFill>
                <a:latin typeface="Times New Roman" panose="02020603050405020304" pitchFamily="18" charset="0"/>
                <a:cs typeface="Times New Roman" panose="02020603050405020304" pitchFamily="18" charset="0"/>
              </a:rPr>
              <a:t>Unit 1: Data structure  (07M)</a:t>
            </a:r>
          </a:p>
          <a:p>
            <a:pPr marL="285750" indent="-285750">
              <a:buFont typeface="Wingdings" panose="05000000000000000000" pitchFamily="2" charset="2"/>
              <a:buChar char="§"/>
            </a:pPr>
            <a:r>
              <a:rPr lang="en-IN" sz="2800" dirty="0">
                <a:latin typeface="Quicksand"/>
              </a:rPr>
              <a:t>Introduction to data structure</a:t>
            </a:r>
          </a:p>
          <a:p>
            <a:pPr marL="285750" indent="-285750">
              <a:buFont typeface="Wingdings" panose="05000000000000000000" pitchFamily="2" charset="2"/>
              <a:buChar char="§"/>
            </a:pPr>
            <a:r>
              <a:rPr lang="en-IN" sz="2800" dirty="0">
                <a:latin typeface="Quicksand"/>
              </a:rPr>
              <a:t>Need of data structure</a:t>
            </a:r>
          </a:p>
          <a:p>
            <a:pPr marL="285750" indent="-285750">
              <a:buFont typeface="Wingdings" panose="05000000000000000000" pitchFamily="2" charset="2"/>
              <a:buChar char="§"/>
            </a:pPr>
            <a:r>
              <a:rPr lang="en-IN" sz="2800" dirty="0">
                <a:latin typeface="Quicksand"/>
              </a:rPr>
              <a:t> Abstract data type</a:t>
            </a:r>
          </a:p>
        </p:txBody>
      </p:sp>
    </p:spTree>
    <p:extLst>
      <p:ext uri="{BB962C8B-B14F-4D97-AF65-F5344CB8AC3E}">
        <p14:creationId xmlns:p14="http://schemas.microsoft.com/office/powerpoint/2010/main" val="274257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49E09-970B-CAA2-4E6A-38D05241E300}"/>
              </a:ext>
            </a:extLst>
          </p:cNvPr>
          <p:cNvSpPr txBox="1"/>
          <p:nvPr/>
        </p:nvSpPr>
        <p:spPr>
          <a:xfrm>
            <a:off x="781987" y="389744"/>
            <a:ext cx="10628026" cy="9848850"/>
          </a:xfrm>
          <a:prstGeom prst="rect">
            <a:avLst/>
          </a:prstGeom>
          <a:noFill/>
        </p:spPr>
        <p:txBody>
          <a:bodyPr wrap="square" rtlCol="0">
            <a:spAutoFit/>
          </a:bodyPr>
          <a:lstStyle/>
          <a:p>
            <a:r>
              <a:rPr lang="en-IN" sz="2800" dirty="0">
                <a:solidFill>
                  <a:schemeClr val="accent4"/>
                </a:solidFill>
                <a:latin typeface="Times New Roman" panose="02020603050405020304" pitchFamily="18" charset="0"/>
                <a:cs typeface="Times New Roman" panose="02020603050405020304" pitchFamily="18" charset="0"/>
              </a:rPr>
              <a:t>Static Data Structure</a:t>
            </a:r>
          </a:p>
          <a:p>
            <a:pPr marL="285750" indent="-285750" algn="l">
              <a:buFont typeface="Wingdings" panose="05000000000000000000" pitchFamily="2" charset="2"/>
              <a:buChar char="q"/>
            </a:pPr>
            <a:r>
              <a:rPr lang="en-IN" dirty="0"/>
              <a:t> </a:t>
            </a:r>
            <a:r>
              <a:rPr lang="en-US" sz="2800" b="0" i="0" dirty="0">
                <a:effectLst/>
                <a:latin typeface="Times New Roman" panose="02020603050405020304" pitchFamily="18" charset="0"/>
                <a:cs typeface="Times New Roman" panose="02020603050405020304" pitchFamily="18" charset="0"/>
              </a:rPr>
              <a:t>Data structures that are of a fixed size are called </a:t>
            </a:r>
            <a:r>
              <a:rPr lang="en-US" sz="2800" b="1" i="0" dirty="0">
                <a:effectLst/>
                <a:latin typeface="Times New Roman" panose="02020603050405020304" pitchFamily="18" charset="0"/>
                <a:cs typeface="Times New Roman" panose="02020603050405020304" pitchFamily="18" charset="0"/>
              </a:rPr>
              <a:t>static data structures</a:t>
            </a:r>
            <a:r>
              <a:rPr lang="en-US" sz="2800" b="0" i="0" dirty="0">
                <a:effectLst/>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Memory is allocated at the compiler time for static data structures and user cannot change their size after being compiled but, we can change the data which is stored in them.</a:t>
            </a:r>
          </a:p>
          <a:p>
            <a:pPr marL="457200" indent="-457200" algn="l">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The fixed size provides many benefits as well as a lot of drawbacks to static data structures. </a:t>
            </a:r>
          </a:p>
          <a:p>
            <a:pPr marL="457200" indent="-457200" algn="l">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With the fixed memory allocation there is no need to worry about the overflow and underflow while inserting or deleting the element in/from the static data structures but it consumes a lot of memory and is not space-efficient. Ex</a:t>
            </a:r>
            <a:r>
              <a:rPr lang="en-US" sz="2800" dirty="0">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Array</a:t>
            </a:r>
          </a:p>
          <a:p>
            <a:endParaRPr lang="en-IN" sz="28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8522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677254-A2E0-6BF1-1241-2F21FBD0BEA3}"/>
              </a:ext>
            </a:extLst>
          </p:cNvPr>
          <p:cNvSpPr txBox="1"/>
          <p:nvPr/>
        </p:nvSpPr>
        <p:spPr>
          <a:xfrm>
            <a:off x="584616" y="629587"/>
            <a:ext cx="10957810" cy="5232202"/>
          </a:xfrm>
          <a:prstGeom prst="rect">
            <a:avLst/>
          </a:prstGeom>
          <a:noFill/>
        </p:spPr>
        <p:txBody>
          <a:bodyPr wrap="square" rtlCol="0">
            <a:spAutoFit/>
          </a:bodyPr>
          <a:lstStyle/>
          <a:p>
            <a:pPr algn="l"/>
            <a:r>
              <a:rPr lang="en-US" b="0" i="0" dirty="0">
                <a:solidFill>
                  <a:srgbClr val="61738E"/>
                </a:solidFill>
                <a:effectLst/>
                <a:latin typeface="Source Sans Pro" panose="020B0503030403020204" pitchFamily="34" charset="0"/>
              </a:rPr>
              <a:t> </a:t>
            </a:r>
            <a:r>
              <a:rPr lang="en-US" sz="2800" b="0" i="0" dirty="0">
                <a:solidFill>
                  <a:schemeClr val="accent4"/>
                </a:solidFill>
                <a:effectLst/>
                <a:latin typeface="Times New Roman" panose="02020603050405020304" pitchFamily="18" charset="0"/>
                <a:cs typeface="Times New Roman" panose="02020603050405020304" pitchFamily="18" charset="0"/>
              </a:rPr>
              <a:t>Dynamic Data Structure</a:t>
            </a:r>
          </a:p>
          <a:p>
            <a:pPr marL="342900" indent="-342900" algn="l">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Data structures that are of the dynamic size are called </a:t>
            </a:r>
            <a:r>
              <a:rPr lang="en-US" sz="2400" b="1" i="0" dirty="0">
                <a:effectLst/>
                <a:latin typeface="Times New Roman" panose="02020603050405020304" pitchFamily="18" charset="0"/>
                <a:cs typeface="Times New Roman" panose="02020603050405020304" pitchFamily="18" charset="0"/>
              </a:rPr>
              <a:t>dynamic data structures</a:t>
            </a:r>
            <a:r>
              <a:rPr lang="en-US" sz="2400" b="0" i="0" dirty="0">
                <a:effectLst/>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Memory is allocated at the run time for dynamic data structure and the size of the dynamic data structures varies at the run-time of the code. Also, both the size and the elements stored in the dynamic data structure can be changed at the run time of the code.</a:t>
            </a:r>
          </a:p>
          <a:p>
            <a:pPr marL="342900" indent="-342900" algn="l">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The dynamic size provides many benefits as well as a lot of drawbacks of dynamic data structures. With the dynamic memory allocation, there is no memory loss occurs and we can allocate space equal to the required number of elements. </a:t>
            </a:r>
          </a:p>
          <a:p>
            <a:pPr marL="342900" indent="-342900" algn="l">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Users must have to check and carefully insert or delete data in/from the dynamic data structure to be safe from overflow and underflow conditions.</a:t>
            </a:r>
          </a:p>
          <a:p>
            <a:pPr marL="342900" indent="-342900" algn="l">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Linked lists and trees are common examples of dynamic data structures and a list of examples for dynamic data structures is never-ending.</a:t>
            </a:r>
          </a:p>
          <a:p>
            <a:endParaRPr lang="en-IN" dirty="0"/>
          </a:p>
        </p:txBody>
      </p:sp>
    </p:spTree>
    <p:extLst>
      <p:ext uri="{BB962C8B-B14F-4D97-AF65-F5344CB8AC3E}">
        <p14:creationId xmlns:p14="http://schemas.microsoft.com/office/powerpoint/2010/main" val="405245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C3A5-5241-1C59-10A9-F2560710ECF0}"/>
              </a:ext>
            </a:extLst>
          </p:cNvPr>
          <p:cNvSpPr>
            <a:spLocks noGrp="1"/>
          </p:cNvSpPr>
          <p:nvPr>
            <p:ph type="title"/>
          </p:nvPr>
        </p:nvSpPr>
        <p:spPr/>
        <p:txBody>
          <a:bodyPr/>
          <a:lstStyle/>
          <a:p>
            <a:r>
              <a:rPr lang="en-IN" dirty="0"/>
              <a:t>Difference between Static and Dynamic Data Structure</a:t>
            </a:r>
          </a:p>
        </p:txBody>
      </p:sp>
      <p:sp>
        <p:nvSpPr>
          <p:cNvPr id="3" name="Text Placeholder 2">
            <a:extLst>
              <a:ext uri="{FF2B5EF4-FFF2-40B4-BE49-F238E27FC236}">
                <a16:creationId xmlns:a16="http://schemas.microsoft.com/office/drawing/2014/main" id="{123B9B60-2A5D-7053-1C6F-0AFC2332A44A}"/>
              </a:ext>
            </a:extLst>
          </p:cNvPr>
          <p:cNvSpPr>
            <a:spLocks noGrp="1"/>
          </p:cNvSpPr>
          <p:nvPr>
            <p:ph type="body" idx="1"/>
          </p:nvPr>
        </p:nvSpPr>
        <p:spPr/>
        <p:txBody>
          <a:bodyPr/>
          <a:lstStyle/>
          <a:p>
            <a:pPr algn="ctr"/>
            <a:r>
              <a:rPr lang="en-IN" dirty="0"/>
              <a:t>Static Data Structure</a:t>
            </a:r>
          </a:p>
        </p:txBody>
      </p:sp>
      <p:sp>
        <p:nvSpPr>
          <p:cNvPr id="4" name="Content Placeholder 3">
            <a:extLst>
              <a:ext uri="{FF2B5EF4-FFF2-40B4-BE49-F238E27FC236}">
                <a16:creationId xmlns:a16="http://schemas.microsoft.com/office/drawing/2014/main" id="{FAF81DEA-3757-67A5-339A-E20A83EE7102}"/>
              </a:ext>
            </a:extLst>
          </p:cNvPr>
          <p:cNvSpPr>
            <a:spLocks noGrp="1"/>
          </p:cNvSpPr>
          <p:nvPr>
            <p:ph sz="half" idx="2"/>
          </p:nvPr>
        </p:nvSpPr>
        <p:spPr/>
        <p:txBody>
          <a:bodyPr>
            <a:normAutofit fontScale="92500" lnSpcReduction="20000"/>
          </a:bodyPr>
          <a:lstStyle/>
          <a:p>
            <a:r>
              <a:rPr lang="en-IN" sz="2400" dirty="0">
                <a:latin typeface="Times New Roman" panose="02020603050405020304" pitchFamily="18" charset="0"/>
                <a:cs typeface="Times New Roman" panose="02020603050405020304" pitchFamily="18" charset="0"/>
              </a:rPr>
              <a:t>Memory is allocated at Compile time</a:t>
            </a:r>
          </a:p>
          <a:p>
            <a:r>
              <a:rPr lang="en-IN" sz="2400" dirty="0">
                <a:latin typeface="Times New Roman" panose="02020603050405020304" pitchFamily="18" charset="0"/>
                <a:cs typeface="Times New Roman" panose="02020603050405020304" pitchFamily="18" charset="0"/>
              </a:rPr>
              <a:t>Size is Fixed and can not be Modified</a:t>
            </a:r>
          </a:p>
          <a:p>
            <a:r>
              <a:rPr lang="en-IN" sz="2400" dirty="0">
                <a:latin typeface="Times New Roman" panose="02020603050405020304" pitchFamily="18" charset="0"/>
                <a:cs typeface="Times New Roman" panose="02020603050405020304" pitchFamily="18" charset="0"/>
              </a:rPr>
              <a:t>Memory utilization is inefficient due to fixed size</a:t>
            </a:r>
          </a:p>
          <a:p>
            <a:r>
              <a:rPr lang="en-IN" sz="2400" dirty="0">
                <a:latin typeface="Times New Roman" panose="02020603050405020304" pitchFamily="18" charset="0"/>
                <a:cs typeface="Times New Roman" panose="02020603050405020304" pitchFamily="18" charset="0"/>
              </a:rPr>
              <a:t>Access time is faster as it is Fixed</a:t>
            </a:r>
          </a:p>
          <a:p>
            <a:r>
              <a:rPr lang="en-IN" sz="2400" dirty="0">
                <a:latin typeface="Times New Roman" panose="02020603050405020304" pitchFamily="18" charset="0"/>
                <a:cs typeface="Times New Roman" panose="02020603050405020304" pitchFamily="18" charset="0"/>
              </a:rPr>
              <a:t> Ex. Array </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9049D30-000A-B991-C2D0-50E857F9338E}"/>
              </a:ext>
            </a:extLst>
          </p:cNvPr>
          <p:cNvSpPr>
            <a:spLocks noGrp="1"/>
          </p:cNvSpPr>
          <p:nvPr>
            <p:ph type="body" sz="quarter" idx="3"/>
          </p:nvPr>
        </p:nvSpPr>
        <p:spPr/>
        <p:txBody>
          <a:bodyPr/>
          <a:lstStyle/>
          <a:p>
            <a:pPr algn="ctr"/>
            <a:r>
              <a:rPr lang="en-IN" dirty="0"/>
              <a:t>Dynamic Data Structure</a:t>
            </a:r>
          </a:p>
        </p:txBody>
      </p:sp>
      <p:sp>
        <p:nvSpPr>
          <p:cNvPr id="6" name="Content Placeholder 5">
            <a:extLst>
              <a:ext uri="{FF2B5EF4-FFF2-40B4-BE49-F238E27FC236}">
                <a16:creationId xmlns:a16="http://schemas.microsoft.com/office/drawing/2014/main" id="{D3C9A6C5-B1DF-7C82-E635-565F8B107B00}"/>
              </a:ext>
            </a:extLst>
          </p:cNvPr>
          <p:cNvSpPr>
            <a:spLocks noGrp="1"/>
          </p:cNvSpPr>
          <p:nvPr>
            <p:ph sz="quarter" idx="4"/>
          </p:nvPr>
        </p:nvSpPr>
        <p:spPr/>
        <p:txBody>
          <a:bodyPr>
            <a:noAutofit/>
          </a:bodyPr>
          <a:lstStyle/>
          <a:p>
            <a:r>
              <a:rPr lang="en-IN" sz="2000" dirty="0">
                <a:latin typeface="Times New Roman" panose="02020603050405020304" pitchFamily="18" charset="0"/>
                <a:cs typeface="Times New Roman" panose="02020603050405020304" pitchFamily="18" charset="0"/>
              </a:rPr>
              <a:t>Memory is allocated at Run Time</a:t>
            </a:r>
          </a:p>
          <a:p>
            <a:r>
              <a:rPr lang="en-IN" sz="2000" dirty="0">
                <a:latin typeface="Times New Roman" panose="02020603050405020304" pitchFamily="18" charset="0"/>
                <a:cs typeface="Times New Roman" panose="02020603050405020304" pitchFamily="18" charset="0"/>
              </a:rPr>
              <a:t>Size can be modified during run time</a:t>
            </a:r>
          </a:p>
          <a:p>
            <a:r>
              <a:rPr lang="en-IN" sz="2000" dirty="0">
                <a:latin typeface="Times New Roman" panose="02020603050405020304" pitchFamily="18" charset="0"/>
                <a:cs typeface="Times New Roman" panose="02020603050405020304" pitchFamily="18" charset="0"/>
              </a:rPr>
              <a:t>Memory utilization is efficient as memory can be utilised</a:t>
            </a:r>
          </a:p>
          <a:p>
            <a:r>
              <a:rPr lang="en-IN" sz="2000" dirty="0">
                <a:latin typeface="Times New Roman" panose="02020603050405020304" pitchFamily="18" charset="0"/>
                <a:cs typeface="Times New Roman" panose="02020603050405020304" pitchFamily="18" charset="0"/>
              </a:rPr>
              <a:t>Access time may be slower due to indexing and pointer usage</a:t>
            </a:r>
          </a:p>
          <a:p>
            <a:r>
              <a:rPr lang="en-IN" sz="2000" dirty="0">
                <a:latin typeface="Times New Roman" panose="02020603050405020304" pitchFamily="18" charset="0"/>
                <a:cs typeface="Times New Roman" panose="02020603050405020304" pitchFamily="18" charset="0"/>
              </a:rPr>
              <a:t> Ex. Tree , Graph Stack ,Queue</a:t>
            </a:r>
          </a:p>
        </p:txBody>
      </p:sp>
    </p:spTree>
    <p:extLst>
      <p:ext uri="{BB962C8B-B14F-4D97-AF65-F5344CB8AC3E}">
        <p14:creationId xmlns:p14="http://schemas.microsoft.com/office/powerpoint/2010/main" val="378189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32E75-8C52-7A84-A606-52E80B4D41C3}"/>
              </a:ext>
            </a:extLst>
          </p:cNvPr>
          <p:cNvSpPr txBox="1"/>
          <p:nvPr/>
        </p:nvSpPr>
        <p:spPr>
          <a:xfrm>
            <a:off x="481263" y="577516"/>
            <a:ext cx="11309684" cy="5109091"/>
          </a:xfrm>
          <a:prstGeom prst="rect">
            <a:avLst/>
          </a:prstGeom>
          <a:noFill/>
        </p:spPr>
        <p:txBody>
          <a:bodyPr wrap="square" rtlCol="0">
            <a:spAutoFit/>
          </a:bodyPr>
          <a:lstStyle/>
          <a:p>
            <a:r>
              <a:rPr lang="en-IN" sz="2800" dirty="0">
                <a:solidFill>
                  <a:srgbClr val="FF0000"/>
                </a:solidFill>
                <a:latin typeface="Quicksand"/>
              </a:rPr>
              <a:t>Classification of Data structures</a:t>
            </a:r>
          </a:p>
          <a:p>
            <a:endParaRPr lang="en-IN" dirty="0"/>
          </a:p>
          <a:p>
            <a:r>
              <a:rPr lang="en-IN" sz="2800" dirty="0">
                <a:latin typeface="Times New Roman" panose="02020603050405020304" pitchFamily="18" charset="0"/>
                <a:cs typeface="Times New Roman" panose="02020603050405020304" pitchFamily="18" charset="0"/>
              </a:rPr>
              <a:t>    </a:t>
            </a:r>
            <a:r>
              <a:rPr lang="en-IN" sz="2800" dirty="0">
                <a:solidFill>
                  <a:srgbClr val="FF0000"/>
                </a:solidFill>
                <a:latin typeface="Times New Roman" panose="02020603050405020304" pitchFamily="18" charset="0"/>
                <a:cs typeface="Times New Roman" panose="02020603050405020304" pitchFamily="18" charset="0"/>
              </a:rPr>
              <a:t>Primitive Data structures</a:t>
            </a:r>
            <a:r>
              <a:rPr lang="en-IN" sz="2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These are pre defined, built in data types.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Machine dependent </a:t>
            </a:r>
            <a:r>
              <a:rPr lang="en-IN" sz="2800" dirty="0" err="1">
                <a:latin typeface="Times New Roman" panose="02020603050405020304" pitchFamily="18" charset="0"/>
                <a:cs typeface="Times New Roman" panose="02020603050405020304" pitchFamily="18" charset="0"/>
              </a:rPr>
              <a:t>i.e</a:t>
            </a:r>
            <a:r>
              <a:rPr lang="en-IN" sz="2800" dirty="0">
                <a:latin typeface="Times New Roman" panose="02020603050405020304" pitchFamily="18" charset="0"/>
                <a:cs typeface="Times New Roman" panose="02020603050405020304" pitchFamily="18" charset="0"/>
              </a:rPr>
              <a:t>, on 16 bit machine int data type is 2 byte in size while on 32 bit or 64 bit it is of 4 bytes.</a:t>
            </a: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2800" dirty="0">
                <a:solidFill>
                  <a:srgbClr val="FF0000"/>
                </a:solidFill>
                <a:latin typeface="Times New Roman" panose="02020603050405020304" pitchFamily="18" charset="0"/>
                <a:cs typeface="Times New Roman" panose="02020603050405020304" pitchFamily="18" charset="0"/>
              </a:rPr>
              <a:t>Non primitive Data Structures</a:t>
            </a:r>
            <a:r>
              <a:rPr lang="en-IN" sz="2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User defined Data types.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Also called Derived data types as they are derived from Primitive Data structures.</a:t>
            </a:r>
          </a:p>
        </p:txBody>
      </p:sp>
    </p:spTree>
    <p:extLst>
      <p:ext uri="{BB962C8B-B14F-4D97-AF65-F5344CB8AC3E}">
        <p14:creationId xmlns:p14="http://schemas.microsoft.com/office/powerpoint/2010/main" val="87146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5A33E-3EB8-AD55-3706-6D4F3FA8074F}"/>
              </a:ext>
            </a:extLst>
          </p:cNvPr>
          <p:cNvSpPr txBox="1"/>
          <p:nvPr/>
        </p:nvSpPr>
        <p:spPr>
          <a:xfrm>
            <a:off x="609600" y="209862"/>
            <a:ext cx="10972800" cy="6832640"/>
          </a:xfrm>
          <a:prstGeom prst="rect">
            <a:avLst/>
          </a:prstGeom>
          <a:noFill/>
        </p:spPr>
        <p:txBody>
          <a:bodyPr wrap="square" rtlCol="0">
            <a:spAutoFit/>
          </a:bodyPr>
          <a:lstStyle/>
          <a:p>
            <a:pPr algn="l" fontAlgn="base"/>
            <a:r>
              <a:rPr lang="en-US" sz="2800" b="1" i="0" dirty="0">
                <a:solidFill>
                  <a:srgbClr val="FF0000"/>
                </a:solidFill>
                <a:effectLst/>
                <a:latin typeface="Quicksand"/>
              </a:rPr>
              <a:t>Primitive data structure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The primitive data structure can be directly controlled by computer commands. That means it is defined by the system and compiler.</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There are the following types of Primitive data structure, that is shown in the figure: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1. Integer</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2. Character</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3. Double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4. Float</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5. String</a:t>
            </a:r>
          </a:p>
          <a:p>
            <a:pPr algn="l" fontAlgn="base"/>
            <a:r>
              <a:rPr lang="en-US" sz="2800" b="1" i="0" dirty="0">
                <a:solidFill>
                  <a:srgbClr val="FF0000"/>
                </a:solidFill>
                <a:effectLst/>
                <a:latin typeface="Quicksand"/>
              </a:rPr>
              <a:t>Integer</a:t>
            </a:r>
            <a:r>
              <a:rPr lang="en-US" sz="2800" b="1" i="0" dirty="0">
                <a:solidFill>
                  <a:srgbClr val="504B3A"/>
                </a:solidFill>
                <a:effectLst/>
                <a:latin typeface="Quicksand"/>
              </a:rPr>
              <a:t>:</a:t>
            </a:r>
            <a:r>
              <a:rPr lang="en-US" sz="2800" b="0" i="0" dirty="0">
                <a:solidFill>
                  <a:srgbClr val="666666"/>
                </a:solidFill>
                <a:effectLst/>
                <a:latin typeface="Quicksand"/>
              </a:rPr>
              <a:t> </a:t>
            </a:r>
            <a:r>
              <a:rPr lang="en-US" sz="2800" b="0" i="0" dirty="0">
                <a:solidFill>
                  <a:srgbClr val="666666"/>
                </a:solidFill>
                <a:effectLst/>
                <a:latin typeface="Times New Roman" panose="02020603050405020304" pitchFamily="18" charset="0"/>
                <a:cs typeface="Times New Roman" panose="02020603050405020304" pitchFamily="18" charset="0"/>
              </a:rPr>
              <a:t>In the integer, it includes all mathematical values, but it is not include decimal value. It is represented by the int keyword in the program</a:t>
            </a:r>
            <a:r>
              <a:rPr lang="en-US" sz="2800" b="0" i="0" dirty="0">
                <a:solidFill>
                  <a:srgbClr val="666666"/>
                </a:solidFill>
                <a:effectLst/>
                <a:latin typeface="Quicksand"/>
              </a:rPr>
              <a:t>.</a:t>
            </a:r>
          </a:p>
          <a:p>
            <a:pPr algn="l" fontAlgn="base"/>
            <a:r>
              <a:rPr lang="en-US" sz="2800" b="1" i="0" dirty="0">
                <a:solidFill>
                  <a:srgbClr val="FF0000"/>
                </a:solidFill>
                <a:effectLst/>
                <a:latin typeface="Quicksand"/>
              </a:rPr>
              <a:t>Character:</a:t>
            </a:r>
            <a:r>
              <a:rPr lang="en-US" sz="2800" b="0" i="0" dirty="0">
                <a:solidFill>
                  <a:srgbClr val="FF0000"/>
                </a:solidFill>
                <a:effectLst/>
                <a:latin typeface="Quicksand"/>
              </a:rPr>
              <a:t> </a:t>
            </a:r>
            <a:r>
              <a:rPr lang="en-US" sz="2800" b="0" i="0" dirty="0">
                <a:solidFill>
                  <a:srgbClr val="666666"/>
                </a:solidFill>
                <a:effectLst/>
                <a:latin typeface="Times New Roman" panose="02020603050405020304" pitchFamily="18" charset="0"/>
                <a:cs typeface="Times New Roman" panose="02020603050405020304" pitchFamily="18" charset="0"/>
              </a:rPr>
              <a:t>The character is used to define a single alphabet in the programming language. It is represented by the char keyword in the program.</a:t>
            </a:r>
          </a:p>
          <a:p>
            <a:endParaRPr lang="en-IN" dirty="0"/>
          </a:p>
        </p:txBody>
      </p:sp>
    </p:spTree>
    <p:extLst>
      <p:ext uri="{BB962C8B-B14F-4D97-AF65-F5344CB8AC3E}">
        <p14:creationId xmlns:p14="http://schemas.microsoft.com/office/powerpoint/2010/main" val="142288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8903F7-6179-1C4D-389B-8A6DBF3F2880}"/>
              </a:ext>
            </a:extLst>
          </p:cNvPr>
          <p:cNvSpPr txBox="1"/>
          <p:nvPr/>
        </p:nvSpPr>
        <p:spPr>
          <a:xfrm>
            <a:off x="542144" y="629587"/>
            <a:ext cx="11107711" cy="2523768"/>
          </a:xfrm>
          <a:prstGeom prst="rect">
            <a:avLst/>
          </a:prstGeom>
          <a:noFill/>
        </p:spPr>
        <p:txBody>
          <a:bodyPr wrap="square" rtlCol="0">
            <a:spAutoFit/>
          </a:bodyPr>
          <a:lstStyle/>
          <a:p>
            <a:pPr algn="l" fontAlgn="base"/>
            <a:r>
              <a:rPr lang="en-US" sz="2800" b="1" dirty="0">
                <a:solidFill>
                  <a:srgbClr val="FF0000"/>
                </a:solidFill>
                <a:latin typeface="Quicksand"/>
              </a:rPr>
              <a:t>S</a:t>
            </a:r>
            <a:r>
              <a:rPr lang="en-US" sz="2800" b="1" i="0" dirty="0">
                <a:solidFill>
                  <a:srgbClr val="FF0000"/>
                </a:solidFill>
                <a:effectLst/>
                <a:latin typeface="Quicksand"/>
              </a:rPr>
              <a:t>tring:</a:t>
            </a:r>
            <a:r>
              <a:rPr lang="en-US" b="0" i="0" dirty="0">
                <a:solidFill>
                  <a:srgbClr val="666666"/>
                </a:solidFill>
                <a:effectLst/>
                <a:latin typeface="Quicksand"/>
              </a:rPr>
              <a:t> </a:t>
            </a:r>
            <a:r>
              <a:rPr lang="en-US" sz="2800" b="0" i="0" dirty="0">
                <a:solidFill>
                  <a:srgbClr val="666666"/>
                </a:solidFill>
                <a:effectLst/>
                <a:latin typeface="Quicksand"/>
              </a:rPr>
              <a:t>The group of the character is called a string. It is represented by the string keyword in the program. The string is written with a double quotation mark ("-"). For example: "My name is Bob".</a:t>
            </a:r>
          </a:p>
          <a:p>
            <a:pPr algn="l" fontAlgn="base"/>
            <a:r>
              <a:rPr lang="en-US" sz="2800" b="1" i="0" dirty="0">
                <a:solidFill>
                  <a:srgbClr val="FF0000"/>
                </a:solidFill>
                <a:effectLst/>
                <a:latin typeface="Quicksand"/>
              </a:rPr>
              <a:t>Float and Double</a:t>
            </a:r>
            <a:r>
              <a:rPr lang="en-US" b="1" i="0" dirty="0">
                <a:solidFill>
                  <a:srgbClr val="504B3A"/>
                </a:solidFill>
                <a:effectLst/>
                <a:latin typeface="Quicksand"/>
              </a:rPr>
              <a:t>: </a:t>
            </a:r>
            <a:r>
              <a:rPr lang="en-US" sz="2800" b="0" i="0" dirty="0">
                <a:solidFill>
                  <a:srgbClr val="666666"/>
                </a:solidFill>
                <a:effectLst/>
                <a:latin typeface="Quicksand"/>
              </a:rPr>
              <a:t>Float and double is used for real value.</a:t>
            </a:r>
          </a:p>
          <a:p>
            <a:pPr algn="l" fontAlgn="base"/>
            <a:endParaRPr lang="en-US" sz="2800" b="0" i="0" dirty="0">
              <a:solidFill>
                <a:srgbClr val="666666"/>
              </a:solidFill>
              <a:effectLst/>
              <a:latin typeface="Quicksand"/>
            </a:endParaRPr>
          </a:p>
          <a:p>
            <a:endParaRPr lang="en-IN" dirty="0"/>
          </a:p>
        </p:txBody>
      </p:sp>
      <p:pic>
        <p:nvPicPr>
          <p:cNvPr id="2" name="Picture 2" descr="Data Structures And Algorithms | Data Structures Interview Questions">
            <a:extLst>
              <a:ext uri="{FF2B5EF4-FFF2-40B4-BE49-F238E27FC236}">
                <a16:creationId xmlns:a16="http://schemas.microsoft.com/office/drawing/2014/main" id="{6A418766-F65B-38D5-8B65-9DE3AEAD3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101" y="2360580"/>
            <a:ext cx="7977158" cy="426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049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AE8D-60EA-1CD4-7130-72871E598F9A}"/>
              </a:ext>
            </a:extLst>
          </p:cNvPr>
          <p:cNvSpPr>
            <a:spLocks noGrp="1"/>
          </p:cNvSpPr>
          <p:nvPr>
            <p:ph type="title"/>
          </p:nvPr>
        </p:nvSpPr>
        <p:spPr/>
        <p:txBody>
          <a:bodyPr/>
          <a:lstStyle/>
          <a:p>
            <a:r>
              <a:rPr lang="en-US" sz="3600" b="1" i="0" dirty="0">
                <a:solidFill>
                  <a:srgbClr val="FF0000"/>
                </a:solidFill>
                <a:effectLst/>
                <a:latin typeface="Quicksand"/>
              </a:rPr>
              <a:t>Non-primitive data structure</a:t>
            </a:r>
            <a:br>
              <a:rPr lang="en-US" sz="3600" b="1" i="0" dirty="0">
                <a:solidFill>
                  <a:srgbClr val="FF0000"/>
                </a:solidFill>
                <a:effectLst/>
                <a:latin typeface="Quicksand"/>
              </a:rPr>
            </a:br>
            <a:endParaRPr lang="en-IN" dirty="0"/>
          </a:p>
        </p:txBody>
      </p:sp>
      <p:sp>
        <p:nvSpPr>
          <p:cNvPr id="3" name="Content Placeholder 2">
            <a:extLst>
              <a:ext uri="{FF2B5EF4-FFF2-40B4-BE49-F238E27FC236}">
                <a16:creationId xmlns:a16="http://schemas.microsoft.com/office/drawing/2014/main" id="{CBEB7A08-344E-F5B1-3666-4DADEC374EC7}"/>
              </a:ext>
            </a:extLst>
          </p:cNvPr>
          <p:cNvSpPr>
            <a:spLocks noGrp="1"/>
          </p:cNvSpPr>
          <p:nvPr>
            <p:ph idx="1"/>
          </p:nvPr>
        </p:nvSpPr>
        <p:spPr/>
        <p:txBody>
          <a:bodyPr/>
          <a:lstStyle/>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The Non-primitive data structure cannot be directly controlled by computer commands. The Non-primitive data structure is derived from the primitive data structure.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There are two types of non-primitive data structure: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1. Linear data structure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2. Non-linear data structure</a:t>
            </a:r>
          </a:p>
          <a:p>
            <a:endParaRPr lang="en-IN" dirty="0"/>
          </a:p>
        </p:txBody>
      </p:sp>
    </p:spTree>
    <p:extLst>
      <p:ext uri="{BB962C8B-B14F-4D97-AF65-F5344CB8AC3E}">
        <p14:creationId xmlns:p14="http://schemas.microsoft.com/office/powerpoint/2010/main" val="217480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146AC-4BC8-CF8B-8CCB-7CD9532730A2}"/>
              </a:ext>
            </a:extLst>
          </p:cNvPr>
          <p:cNvSpPr txBox="1"/>
          <p:nvPr/>
        </p:nvSpPr>
        <p:spPr>
          <a:xfrm>
            <a:off x="407232" y="464695"/>
            <a:ext cx="11377535" cy="5693866"/>
          </a:xfrm>
          <a:prstGeom prst="rect">
            <a:avLst/>
          </a:prstGeom>
          <a:noFill/>
        </p:spPr>
        <p:txBody>
          <a:bodyPr wrap="square" rtlCol="0">
            <a:spAutoFit/>
          </a:bodyPr>
          <a:lstStyle/>
          <a:p>
            <a:pPr algn="l" fontAlgn="base"/>
            <a:r>
              <a:rPr lang="en-US" sz="2800" b="1" i="0" dirty="0">
                <a:solidFill>
                  <a:srgbClr val="FF0000"/>
                </a:solidFill>
                <a:effectLst/>
                <a:latin typeface="Quicksand"/>
              </a:rPr>
              <a:t>Linear data structure:</a:t>
            </a:r>
          </a:p>
          <a:p>
            <a:pPr marL="457200" indent="-457200" fontAlgn="base">
              <a:buFont typeface="Wingdings" panose="05000000000000000000" pitchFamily="2" charset="2"/>
              <a:buChar char="q"/>
            </a:pPr>
            <a:r>
              <a:rPr lang="en-US" sz="2800" b="0" i="0" dirty="0">
                <a:solidFill>
                  <a:srgbClr val="666666"/>
                </a:solidFill>
                <a:effectLst/>
                <a:latin typeface="Quicksand"/>
              </a:rPr>
              <a:t>Linear data structures are those data structures in which data elements are stored and organized in a linear manner, in which one data element is connected to another as a line. </a:t>
            </a:r>
          </a:p>
          <a:p>
            <a:pPr marL="457200" indent="-457200" fontAlgn="base">
              <a:buFont typeface="Wingdings" panose="05000000000000000000" pitchFamily="2" charset="2"/>
              <a:buChar char="q"/>
            </a:pPr>
            <a:r>
              <a:rPr lang="en-US" sz="2800" b="1" i="0" dirty="0">
                <a:solidFill>
                  <a:srgbClr val="504B3A"/>
                </a:solidFill>
                <a:effectLst/>
                <a:latin typeface="Quicksand"/>
              </a:rPr>
              <a:t>For example</a:t>
            </a:r>
            <a:r>
              <a:rPr lang="en-US" sz="2800" dirty="0">
                <a:solidFill>
                  <a:srgbClr val="666666"/>
                </a:solidFill>
                <a:latin typeface="Quicksand"/>
              </a:rPr>
              <a:t>:</a:t>
            </a:r>
            <a:r>
              <a:rPr lang="en-US" sz="2800" b="0" i="0" dirty="0">
                <a:solidFill>
                  <a:srgbClr val="666666"/>
                </a:solidFill>
                <a:effectLst/>
                <a:latin typeface="Quicksand"/>
              </a:rPr>
              <a:t> array, linked list, queue, stack.</a:t>
            </a:r>
          </a:p>
          <a:p>
            <a:pPr algn="l" fontAlgn="base"/>
            <a:r>
              <a:rPr lang="en-US" sz="2800" b="1" i="0" dirty="0">
                <a:solidFill>
                  <a:srgbClr val="FF0000"/>
                </a:solidFill>
                <a:effectLst/>
                <a:latin typeface="Quicksand"/>
              </a:rPr>
              <a:t>Non-linear data structure</a:t>
            </a:r>
          </a:p>
          <a:p>
            <a:pPr marL="457200" indent="-457200" algn="l" fontAlgn="base">
              <a:buFont typeface="Wingdings" panose="05000000000000000000" pitchFamily="2" charset="2"/>
              <a:buChar char="q"/>
            </a:pPr>
            <a:r>
              <a:rPr lang="en-US" sz="2800" b="0" i="0" dirty="0">
                <a:solidFill>
                  <a:srgbClr val="666666"/>
                </a:solidFill>
                <a:effectLst/>
                <a:latin typeface="Quicksand"/>
              </a:rPr>
              <a:t>Non-linear data structures are those data structures in which data elements are not organized in a linear manner. </a:t>
            </a:r>
          </a:p>
          <a:p>
            <a:pPr marL="457200" indent="-457200" algn="l" fontAlgn="base">
              <a:buFont typeface="Wingdings" panose="05000000000000000000" pitchFamily="2" charset="2"/>
              <a:buChar char="q"/>
            </a:pPr>
            <a:r>
              <a:rPr lang="en-US" sz="2800" b="0" i="0" dirty="0">
                <a:solidFill>
                  <a:srgbClr val="666666"/>
                </a:solidFill>
                <a:effectLst/>
                <a:latin typeface="Quicksand"/>
              </a:rPr>
              <a:t>In this, a data element can be associated with any other data element. </a:t>
            </a:r>
          </a:p>
          <a:p>
            <a:pPr marL="457200" indent="-457200" algn="l" fontAlgn="base">
              <a:buFont typeface="Wingdings" panose="05000000000000000000" pitchFamily="2" charset="2"/>
              <a:buChar char="q"/>
            </a:pPr>
            <a:r>
              <a:rPr lang="en-US" sz="2800" b="1" i="0" dirty="0">
                <a:solidFill>
                  <a:srgbClr val="504B3A"/>
                </a:solidFill>
                <a:effectLst/>
                <a:latin typeface="Quicksand"/>
              </a:rPr>
              <a:t>For example</a:t>
            </a:r>
            <a:r>
              <a:rPr lang="en-US" sz="2800" dirty="0">
                <a:solidFill>
                  <a:srgbClr val="666666"/>
                </a:solidFill>
                <a:latin typeface="Quicksand"/>
              </a:rPr>
              <a:t>:</a:t>
            </a:r>
            <a:r>
              <a:rPr lang="en-US" sz="2800" b="0" i="0" dirty="0">
                <a:solidFill>
                  <a:srgbClr val="666666"/>
                </a:solidFill>
                <a:effectLst/>
                <a:latin typeface="Quicksand"/>
              </a:rPr>
              <a:t> tree and graph.</a:t>
            </a:r>
          </a:p>
          <a:p>
            <a:pPr fontAlgn="base"/>
            <a:endParaRPr lang="en-US" sz="2800" b="0" i="0" dirty="0">
              <a:solidFill>
                <a:srgbClr val="666666"/>
              </a:solidFill>
              <a:effectLst/>
              <a:latin typeface="Quicksand"/>
            </a:endParaRPr>
          </a:p>
          <a:p>
            <a:pPr algn="l" fontAlgn="base"/>
            <a:endParaRPr lang="en-US" sz="2800" b="1" i="0" dirty="0">
              <a:solidFill>
                <a:srgbClr val="FF0000"/>
              </a:solidFill>
              <a:effectLst/>
              <a:latin typeface="Quicksand"/>
            </a:endParaRPr>
          </a:p>
          <a:p>
            <a:pPr algn="l" fontAlgn="base"/>
            <a:endParaRPr lang="en-US" sz="2800" b="1" i="0" dirty="0">
              <a:solidFill>
                <a:schemeClr val="tx1">
                  <a:lumMod val="95000"/>
                  <a:lumOff val="5000"/>
                </a:schemeClr>
              </a:solidFill>
              <a:effectLst/>
              <a:latin typeface="Quicksand"/>
            </a:endParaRPr>
          </a:p>
        </p:txBody>
      </p:sp>
    </p:spTree>
    <p:extLst>
      <p:ext uri="{BB962C8B-B14F-4D97-AF65-F5344CB8AC3E}">
        <p14:creationId xmlns:p14="http://schemas.microsoft.com/office/powerpoint/2010/main" val="649956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BE487-C8C3-7639-7C5F-0E3AB3330C0D}"/>
              </a:ext>
            </a:extLst>
          </p:cNvPr>
          <p:cNvSpPr txBox="1"/>
          <p:nvPr/>
        </p:nvSpPr>
        <p:spPr>
          <a:xfrm>
            <a:off x="452203" y="524657"/>
            <a:ext cx="11287593" cy="6986528"/>
          </a:xfrm>
          <a:prstGeom prst="rect">
            <a:avLst/>
          </a:prstGeom>
          <a:noFill/>
        </p:spPr>
        <p:txBody>
          <a:bodyPr wrap="square" rtlCol="0">
            <a:spAutoFit/>
          </a:bodyPr>
          <a:lstStyle/>
          <a:p>
            <a:pPr algn="l" fontAlgn="base"/>
            <a:r>
              <a:rPr lang="en-US" sz="2800" b="1" i="0" dirty="0">
                <a:solidFill>
                  <a:srgbClr val="FF0000"/>
                </a:solidFill>
                <a:effectLst/>
                <a:latin typeface="Quicksand"/>
              </a:rPr>
              <a:t>Data Structure Operations</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Various data structure operations are used to process the data in a data structure which is as follows:</a:t>
            </a:r>
          </a:p>
          <a:p>
            <a:pPr marL="457200" indent="-457200" fontAlgn="base">
              <a:buFont typeface="Wingdings" panose="05000000000000000000" pitchFamily="2" charset="2"/>
              <a:buChar char="q"/>
            </a:pPr>
            <a:r>
              <a:rPr lang="en-US" sz="2800" b="1" i="0" dirty="0">
                <a:solidFill>
                  <a:srgbClr val="504B3A"/>
                </a:solidFill>
                <a:effectLst/>
                <a:latin typeface="Quicksand"/>
              </a:rPr>
              <a:t>Traversing: </a:t>
            </a:r>
            <a:r>
              <a:rPr lang="en-US" sz="2800" b="0" i="0" dirty="0">
                <a:solidFill>
                  <a:srgbClr val="666666"/>
                </a:solidFill>
                <a:effectLst/>
                <a:latin typeface="Quicksand"/>
              </a:rPr>
              <a:t>Visiting each element of the data structure only once is called traversing.</a:t>
            </a:r>
          </a:p>
          <a:p>
            <a:pPr marL="457200" indent="-457200" algn="l">
              <a:buFont typeface="Wingdings" panose="05000000000000000000" pitchFamily="2" charset="2"/>
              <a:buChar char="q"/>
            </a:pPr>
            <a:r>
              <a:rPr lang="en-US" sz="2800" b="1" i="0" dirty="0">
                <a:solidFill>
                  <a:srgbClr val="504B3A"/>
                </a:solidFill>
                <a:effectLst/>
                <a:latin typeface="Quicksand"/>
              </a:rPr>
              <a:t>Searching: </a:t>
            </a:r>
            <a:r>
              <a:rPr lang="en-US" sz="2800" b="0" i="0" dirty="0">
                <a:solidFill>
                  <a:srgbClr val="666666"/>
                </a:solidFill>
                <a:effectLst/>
                <a:latin typeface="Quicksand"/>
              </a:rPr>
              <a:t>Finding the location of the record or data in the data structure is called searching.</a:t>
            </a:r>
          </a:p>
          <a:p>
            <a:pPr marL="457200" indent="-457200" algn="l">
              <a:buFont typeface="Wingdings" panose="05000000000000000000" pitchFamily="2" charset="2"/>
              <a:buChar char="q"/>
            </a:pPr>
            <a:r>
              <a:rPr lang="en-US" sz="2800" b="1" i="0" dirty="0">
                <a:solidFill>
                  <a:srgbClr val="504B3A"/>
                </a:solidFill>
                <a:effectLst/>
                <a:latin typeface="Quicksand"/>
              </a:rPr>
              <a:t>Inserting: </a:t>
            </a:r>
            <a:r>
              <a:rPr lang="en-US" sz="2800" b="0" i="0" dirty="0">
                <a:solidFill>
                  <a:srgbClr val="666666"/>
                </a:solidFill>
                <a:effectLst/>
                <a:latin typeface="Quicksand"/>
              </a:rPr>
              <a:t>Adding the same type of element to the data structure is called insertion. An element can be added anywhere in the data structure.</a:t>
            </a:r>
          </a:p>
          <a:p>
            <a:pPr marL="457200" indent="-457200" algn="l">
              <a:buFont typeface="Wingdings" panose="05000000000000000000" pitchFamily="2" charset="2"/>
              <a:buChar char="q"/>
            </a:pPr>
            <a:r>
              <a:rPr lang="en-US" sz="2800" b="1" i="0" dirty="0">
                <a:solidFill>
                  <a:srgbClr val="504B3A"/>
                </a:solidFill>
                <a:effectLst/>
                <a:latin typeface="Quicksand"/>
              </a:rPr>
              <a:t>Deleting: </a:t>
            </a:r>
            <a:r>
              <a:rPr lang="en-US" sz="2800" b="0" i="0" dirty="0">
                <a:solidFill>
                  <a:srgbClr val="666666"/>
                </a:solidFill>
                <a:effectLst/>
                <a:latin typeface="Quicksand"/>
              </a:rPr>
              <a:t>Removing an element from a data structure is called Deletion. An element can also be removed from anywhere in a data structure.</a:t>
            </a:r>
          </a:p>
          <a:p>
            <a:pPr marL="457200" indent="-457200" algn="l">
              <a:buFont typeface="Wingdings" panose="05000000000000000000" pitchFamily="2" charset="2"/>
              <a:buChar char="q"/>
            </a:pPr>
            <a:r>
              <a:rPr lang="en-US" sz="2800" b="1" i="0" dirty="0">
                <a:solidFill>
                  <a:srgbClr val="504B3A"/>
                </a:solidFill>
                <a:effectLst/>
                <a:latin typeface="Quicksand"/>
              </a:rPr>
              <a:t>Sorting: </a:t>
            </a:r>
            <a:r>
              <a:rPr lang="en-US" sz="2800" b="0" i="0" dirty="0">
                <a:solidFill>
                  <a:srgbClr val="666666"/>
                </a:solidFill>
                <a:effectLst/>
                <a:latin typeface="Quicksand"/>
              </a:rPr>
              <a:t>Arranging a record in a logical order in the data structure is called sorting.</a:t>
            </a:r>
          </a:p>
          <a:p>
            <a:pPr marL="457200" indent="-457200" algn="l">
              <a:buFont typeface="Wingdings" panose="05000000000000000000" pitchFamily="2" charset="2"/>
              <a:buChar char="q"/>
            </a:pPr>
            <a:endParaRPr lang="en-US" sz="2800" b="0" i="0" dirty="0">
              <a:solidFill>
                <a:srgbClr val="666666"/>
              </a:solidFill>
              <a:effectLst/>
              <a:latin typeface="Quicksand"/>
            </a:endParaRPr>
          </a:p>
          <a:p>
            <a:pPr marL="457200" indent="-457200" fontAlgn="base">
              <a:buFont typeface="Wingdings" panose="05000000000000000000" pitchFamily="2" charset="2"/>
              <a:buChar char="q"/>
            </a:pPr>
            <a:endParaRPr lang="en-US" sz="2800" b="0" i="0" dirty="0">
              <a:solidFill>
                <a:srgbClr val="666666"/>
              </a:solidFill>
              <a:effectLst/>
              <a:latin typeface="Quicksand"/>
            </a:endParaRPr>
          </a:p>
          <a:p>
            <a:pPr marL="457200" indent="-457200" algn="l" fontAlgn="base">
              <a:buFont typeface="Wingdings" panose="05000000000000000000" pitchFamily="2" charset="2"/>
              <a:buChar char="q"/>
            </a:pPr>
            <a:endParaRPr lang="en-US" sz="2800" b="0" i="0" dirty="0">
              <a:solidFill>
                <a:srgbClr val="66666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06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75EF2-24C5-4122-66B7-A0A0F9CC8F82}"/>
              </a:ext>
            </a:extLst>
          </p:cNvPr>
          <p:cNvSpPr txBox="1"/>
          <p:nvPr/>
        </p:nvSpPr>
        <p:spPr>
          <a:xfrm>
            <a:off x="1034321" y="674557"/>
            <a:ext cx="10493115" cy="1231106"/>
          </a:xfrm>
          <a:prstGeom prst="rect">
            <a:avLst/>
          </a:prstGeom>
          <a:noFill/>
        </p:spPr>
        <p:txBody>
          <a:bodyPr wrap="square" rtlCol="0">
            <a:spAutoFit/>
          </a:bodyPr>
          <a:lstStyle/>
          <a:p>
            <a:pPr marL="457200" indent="-457200">
              <a:buFont typeface="Wingdings" panose="05000000000000000000" pitchFamily="2" charset="2"/>
              <a:buChar char="q"/>
            </a:pPr>
            <a:r>
              <a:rPr lang="en-US" sz="2800" b="1" i="0" dirty="0">
                <a:solidFill>
                  <a:srgbClr val="504B3A"/>
                </a:solidFill>
                <a:effectLst/>
                <a:latin typeface="Quicksand"/>
              </a:rPr>
              <a:t>Merging:</a:t>
            </a:r>
            <a:r>
              <a:rPr lang="en-US" b="1" i="0" dirty="0">
                <a:solidFill>
                  <a:srgbClr val="504B3A"/>
                </a:solidFill>
                <a:effectLst/>
                <a:latin typeface="Quicksand"/>
              </a:rPr>
              <a:t> </a:t>
            </a:r>
            <a:r>
              <a:rPr lang="en-US" sz="2800" b="0" i="0" dirty="0">
                <a:solidFill>
                  <a:srgbClr val="666666"/>
                </a:solidFill>
                <a:effectLst/>
                <a:latin typeface="Times New Roman" panose="02020603050405020304" pitchFamily="18" charset="0"/>
                <a:cs typeface="Times New Roman" panose="02020603050405020304" pitchFamily="18" charset="0"/>
              </a:rPr>
              <a:t>In the data structure, the record is stored in many different files. Adding these different files to a single file is called merging.</a:t>
            </a:r>
          </a:p>
          <a:p>
            <a:endParaRPr lang="en-IN" dirty="0"/>
          </a:p>
        </p:txBody>
      </p:sp>
    </p:spTree>
    <p:extLst>
      <p:ext uri="{BB962C8B-B14F-4D97-AF65-F5344CB8AC3E}">
        <p14:creationId xmlns:p14="http://schemas.microsoft.com/office/powerpoint/2010/main" val="6445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7C6C5F-4717-0ACD-E605-A364809BE182}"/>
              </a:ext>
            </a:extLst>
          </p:cNvPr>
          <p:cNvSpPr txBox="1"/>
          <p:nvPr/>
        </p:nvSpPr>
        <p:spPr>
          <a:xfrm>
            <a:off x="819462" y="644576"/>
            <a:ext cx="10722964" cy="3231654"/>
          </a:xfrm>
          <a:prstGeom prst="rect">
            <a:avLst/>
          </a:prstGeom>
          <a:noFill/>
        </p:spPr>
        <p:txBody>
          <a:bodyPr wrap="square" rtlCol="0">
            <a:spAutoFit/>
          </a:bodyPr>
          <a:lstStyle/>
          <a:p>
            <a:r>
              <a:rPr lang="en-IN" sz="2800" b="1" dirty="0">
                <a:solidFill>
                  <a:srgbClr val="FF0000"/>
                </a:solidFill>
                <a:latin typeface="Quicksand"/>
                <a:cs typeface="Times New Roman" panose="02020603050405020304" pitchFamily="18" charset="0"/>
              </a:rPr>
              <a:t>Introduction to data structure:</a:t>
            </a:r>
          </a:p>
          <a:p>
            <a:endParaRPr lang="en-IN" dirty="0"/>
          </a:p>
          <a:p>
            <a:endParaRPr lang="en-IN" dirty="0"/>
          </a:p>
          <a:p>
            <a:pPr marL="342900" indent="-3429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What is Data structure</a:t>
            </a:r>
          </a:p>
          <a:p>
            <a:pPr marL="342900" indent="-3429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Why Data structure</a:t>
            </a:r>
          </a:p>
          <a:p>
            <a:pPr marL="342900" indent="-3429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Classification</a:t>
            </a:r>
          </a:p>
          <a:p>
            <a:pPr marL="342900" indent="-3429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Operations on Data structure</a:t>
            </a:r>
          </a:p>
          <a:p>
            <a:pPr marL="342900" indent="-3429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ADT (Abstract Data Structure)</a:t>
            </a:r>
          </a:p>
        </p:txBody>
      </p:sp>
    </p:spTree>
    <p:extLst>
      <p:ext uri="{BB962C8B-B14F-4D97-AF65-F5344CB8AC3E}">
        <p14:creationId xmlns:p14="http://schemas.microsoft.com/office/powerpoint/2010/main" val="3562032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71262-E0A3-5F28-1CC7-357BADC88E13}"/>
              </a:ext>
            </a:extLst>
          </p:cNvPr>
          <p:cNvSpPr txBox="1"/>
          <p:nvPr/>
        </p:nvSpPr>
        <p:spPr>
          <a:xfrm>
            <a:off x="330740" y="98238"/>
            <a:ext cx="11342451" cy="10402848"/>
          </a:xfrm>
          <a:prstGeom prst="rect">
            <a:avLst/>
          </a:prstGeom>
          <a:noFill/>
        </p:spPr>
        <p:txBody>
          <a:bodyPr wrap="square" rtlCol="0">
            <a:spAutoFit/>
          </a:bodyPr>
          <a:lstStyle/>
          <a:p>
            <a:r>
              <a:rPr lang="en-IN" dirty="0"/>
              <a:t> </a:t>
            </a:r>
            <a:r>
              <a:rPr lang="en-IN" sz="2800" dirty="0">
                <a:solidFill>
                  <a:srgbClr val="FF0000"/>
                </a:solidFill>
              </a:rPr>
              <a:t>Abstract Data type</a:t>
            </a:r>
          </a:p>
          <a:p>
            <a:endParaRPr lang="en-IN" dirty="0"/>
          </a:p>
          <a:p>
            <a:pPr marL="457200" indent="-457200">
              <a:buFont typeface="Wingdings" panose="05000000000000000000" pitchFamily="2" charset="2"/>
              <a:buChar char="q"/>
            </a:pPr>
            <a:r>
              <a:rPr lang="en-IN" sz="2800" dirty="0"/>
              <a:t>Present only the simple view of any</a:t>
            </a:r>
          </a:p>
          <a:p>
            <a:r>
              <a:rPr lang="en-IN" sz="2800" dirty="0"/>
              <a:t>Object but hide the implementation details.</a:t>
            </a:r>
          </a:p>
          <a:p>
            <a:endParaRPr lang="en-IN" sz="2800" dirty="0"/>
          </a:p>
          <a:p>
            <a:endParaRPr lang="en-IN" sz="2800" dirty="0"/>
          </a:p>
          <a:p>
            <a:pPr marL="457200" indent="-457200">
              <a:buFont typeface="Wingdings" panose="05000000000000000000" pitchFamily="2" charset="2"/>
              <a:buChar char="q"/>
            </a:pPr>
            <a:r>
              <a:rPr lang="en-IN" sz="2800" dirty="0"/>
              <a:t>It focuses on WHAT rather than HOW.</a:t>
            </a:r>
          </a:p>
          <a:p>
            <a:endParaRPr lang="en-IN" sz="2800" dirty="0"/>
          </a:p>
          <a:p>
            <a:r>
              <a:rPr lang="en-IN" sz="2800" dirty="0"/>
              <a:t>Ex. TV Remote </a:t>
            </a:r>
          </a:p>
          <a:p>
            <a:r>
              <a:rPr lang="en-IN" sz="2800" dirty="0"/>
              <a:t>To start the TV , we simply press the ON button without knowing the operation behind this </a:t>
            </a:r>
          </a:p>
          <a:p>
            <a:endParaRPr lang="en-IN" sz="2800" dirty="0"/>
          </a:p>
          <a:p>
            <a:endParaRPr lang="en-IN" sz="2800" dirty="0"/>
          </a:p>
          <a:p>
            <a:endParaRPr lang="en-IN" sz="28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t>
            </a:r>
          </a:p>
          <a:p>
            <a:endParaRPr lang="en-IN" dirty="0"/>
          </a:p>
          <a:p>
            <a:endParaRPr lang="en-IN" dirty="0"/>
          </a:p>
          <a:p>
            <a:endParaRPr lang="en-IN" dirty="0"/>
          </a:p>
        </p:txBody>
      </p:sp>
      <p:sp>
        <p:nvSpPr>
          <p:cNvPr id="3" name="Explosion: 14 Points 2">
            <a:extLst>
              <a:ext uri="{FF2B5EF4-FFF2-40B4-BE49-F238E27FC236}">
                <a16:creationId xmlns:a16="http://schemas.microsoft.com/office/drawing/2014/main" id="{2B4ED046-1E37-3A29-CC24-112119BD21D7}"/>
              </a:ext>
            </a:extLst>
          </p:cNvPr>
          <p:cNvSpPr/>
          <p:nvPr/>
        </p:nvSpPr>
        <p:spPr>
          <a:xfrm>
            <a:off x="7615002" y="438546"/>
            <a:ext cx="3837483" cy="248453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ABSTRACTION</a:t>
            </a:r>
          </a:p>
        </p:txBody>
      </p:sp>
      <p:pic>
        <p:nvPicPr>
          <p:cNvPr id="1026" name="Picture 2" descr="Abs Plastic Aaa Battery Samsung BN59-01199F LED TV Remote at Rs 40 in Mumbai">
            <a:extLst>
              <a:ext uri="{FF2B5EF4-FFF2-40B4-BE49-F238E27FC236}">
                <a16:creationId xmlns:a16="http://schemas.microsoft.com/office/drawing/2014/main" id="{7ABFABD0-F2FE-747D-7523-4F1FF7A2B0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9478" y="4488304"/>
            <a:ext cx="1966522" cy="196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1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D9B15-C4EF-F5D0-7A28-BEC53649A0D0}"/>
              </a:ext>
            </a:extLst>
          </p:cNvPr>
          <p:cNvSpPr txBox="1"/>
          <p:nvPr/>
        </p:nvSpPr>
        <p:spPr>
          <a:xfrm>
            <a:off x="599607" y="614597"/>
            <a:ext cx="10852878" cy="6124754"/>
          </a:xfrm>
          <a:prstGeom prst="rect">
            <a:avLst/>
          </a:prstGeom>
          <a:noFill/>
        </p:spPr>
        <p:txBody>
          <a:bodyPr wrap="square" rtlCol="0">
            <a:spAutoFit/>
          </a:bodyPr>
          <a:lstStyle/>
          <a:p>
            <a:r>
              <a:rPr lang="en-IN" sz="2800" dirty="0">
                <a:solidFill>
                  <a:srgbClr val="FF0000"/>
                </a:solidFill>
                <a:latin typeface="Quicksand"/>
              </a:rPr>
              <a:t>Abstract Data type</a:t>
            </a:r>
          </a:p>
          <a:p>
            <a:pPr marL="457200" indent="-457200">
              <a:buFont typeface="Wingdings" panose="05000000000000000000" pitchFamily="2" charset="2"/>
              <a:buChar char="q"/>
            </a:pPr>
            <a:r>
              <a:rPr lang="en-US" sz="2800" b="0" i="0" dirty="0">
                <a:solidFill>
                  <a:srgbClr val="273239"/>
                </a:solidFill>
                <a:effectLst/>
                <a:latin typeface="urw-din"/>
              </a:rPr>
              <a:t>Abstract Data type (ADT) is a type (or class) for objects whose behavior is defined by a set of values and a set of operations.</a:t>
            </a:r>
            <a:endParaRPr lang="en-IN" sz="2800" b="0" i="0" dirty="0">
              <a:solidFill>
                <a:srgbClr val="FF0000"/>
              </a:solidFill>
              <a:effectLst/>
              <a:latin typeface="Quicksand"/>
            </a:endParaRPr>
          </a:p>
          <a:p>
            <a:pPr marL="457200" indent="-457200">
              <a:buFont typeface="Wingdings" panose="05000000000000000000" pitchFamily="2" charset="2"/>
              <a:buChar char="q"/>
            </a:pPr>
            <a:r>
              <a:rPr lang="en-US" sz="2800" b="0" i="0" dirty="0">
                <a:solidFill>
                  <a:srgbClr val="273239"/>
                </a:solidFill>
                <a:effectLst/>
                <a:latin typeface="urw-din"/>
              </a:rPr>
              <a:t>The definition of ADT only mentions what operations are to be performed but not how these operations will be implemented.</a:t>
            </a:r>
            <a:endParaRPr lang="en-IN" sz="2800" dirty="0">
              <a:solidFill>
                <a:srgbClr val="FF0000"/>
              </a:solidFill>
              <a:latin typeface="Quicksand"/>
            </a:endParaRPr>
          </a:p>
          <a:p>
            <a:pPr marL="457200" indent="-457200">
              <a:buFont typeface="Wingdings" panose="05000000000000000000" pitchFamily="2" charset="2"/>
              <a:buChar char="q"/>
            </a:pPr>
            <a:r>
              <a:rPr lang="en-US" sz="2800" b="0" i="0" dirty="0">
                <a:solidFill>
                  <a:srgbClr val="273239"/>
                </a:solidFill>
                <a:effectLst/>
                <a:latin typeface="urw-din"/>
              </a:rPr>
              <a:t>It does not specify how data will be organized in memory and what algorithms will be used for implementing the operations. It is called “abstract” because it gives an implementation-independent view. </a:t>
            </a:r>
            <a:endParaRPr lang="en-IN" sz="2800" b="0" i="0" dirty="0">
              <a:solidFill>
                <a:srgbClr val="FF0000"/>
              </a:solidFill>
              <a:effectLst/>
              <a:latin typeface="Quicksand"/>
            </a:endParaRPr>
          </a:p>
          <a:p>
            <a:pPr marL="457200" indent="-457200">
              <a:buFont typeface="Wingdings" panose="05000000000000000000" pitchFamily="2" charset="2"/>
              <a:buChar char="q"/>
            </a:pPr>
            <a:r>
              <a:rPr lang="en-US" sz="2800" b="0" i="0" dirty="0">
                <a:solidFill>
                  <a:srgbClr val="273239"/>
                </a:solidFill>
                <a:effectLst/>
                <a:latin typeface="urw-din"/>
              </a:rPr>
              <a:t>The process of providing only the essentials and hiding the details is known as abstraction.</a:t>
            </a:r>
            <a:endParaRPr lang="en-IN" sz="2800" dirty="0">
              <a:solidFill>
                <a:srgbClr val="FF0000"/>
              </a:solidFill>
              <a:latin typeface="Quicksand"/>
            </a:endParaRPr>
          </a:p>
          <a:p>
            <a:pPr marL="457200" indent="-457200">
              <a:buFont typeface="Wingdings" panose="05000000000000000000" pitchFamily="2" charset="2"/>
              <a:buChar char="q"/>
            </a:pPr>
            <a:r>
              <a:rPr lang="en-US" sz="2800" b="0" i="0" dirty="0">
                <a:solidFill>
                  <a:srgbClr val="273239"/>
                </a:solidFill>
                <a:effectLst/>
                <a:latin typeface="urw-din"/>
              </a:rPr>
              <a:t>So a user only needs to know what a data type can do, but not how it will be implemented. Think of ADT as a black box which hides the inner structure and design of the data type. Now we’ll define three ADTs namely </a:t>
            </a:r>
            <a:r>
              <a:rPr lang="en-US" sz="2800" b="0" i="0" u="sng" dirty="0">
                <a:effectLst/>
                <a:latin typeface="urw-din"/>
                <a:hlinkClick r:id="rId2"/>
              </a:rPr>
              <a:t>List</a:t>
            </a:r>
            <a:r>
              <a:rPr lang="en-US" sz="2800" b="0" i="0" dirty="0">
                <a:solidFill>
                  <a:srgbClr val="273239"/>
                </a:solidFill>
                <a:effectLst/>
                <a:latin typeface="urw-din"/>
              </a:rPr>
              <a:t> ADT, </a:t>
            </a:r>
            <a:r>
              <a:rPr lang="en-US" sz="2800" b="0" i="0" u="sng" dirty="0">
                <a:effectLst/>
                <a:latin typeface="urw-din"/>
                <a:hlinkClick r:id="rId3"/>
              </a:rPr>
              <a:t>Stack</a:t>
            </a:r>
            <a:r>
              <a:rPr lang="en-US" sz="2800" b="0" i="0" dirty="0">
                <a:solidFill>
                  <a:srgbClr val="273239"/>
                </a:solidFill>
                <a:effectLst/>
                <a:latin typeface="urw-din"/>
              </a:rPr>
              <a:t> ADT, </a:t>
            </a:r>
            <a:r>
              <a:rPr lang="en-US" sz="2800" b="0" i="0" u="sng" dirty="0">
                <a:effectLst/>
                <a:latin typeface="urw-din"/>
                <a:hlinkClick r:id="rId4"/>
              </a:rPr>
              <a:t>Queue</a:t>
            </a:r>
            <a:r>
              <a:rPr lang="en-US" sz="2800" b="0" i="0" dirty="0">
                <a:solidFill>
                  <a:srgbClr val="273239"/>
                </a:solidFill>
                <a:effectLst/>
                <a:latin typeface="urw-din"/>
              </a:rPr>
              <a:t> ADT.</a:t>
            </a:r>
            <a:endParaRPr lang="en-IN" sz="2800" dirty="0">
              <a:solidFill>
                <a:srgbClr val="FF0000"/>
              </a:solidFill>
              <a:latin typeface="Quicksand"/>
            </a:endParaRPr>
          </a:p>
        </p:txBody>
      </p:sp>
    </p:spTree>
    <p:extLst>
      <p:ext uri="{BB962C8B-B14F-4D97-AF65-F5344CB8AC3E}">
        <p14:creationId xmlns:p14="http://schemas.microsoft.com/office/powerpoint/2010/main" val="243601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2B65-3E56-41E2-B824-BBA735F40A25}"/>
              </a:ext>
            </a:extLst>
          </p:cNvPr>
          <p:cNvSpPr>
            <a:spLocks noGrp="1"/>
          </p:cNvSpPr>
          <p:nvPr>
            <p:ph type="title"/>
          </p:nvPr>
        </p:nvSpPr>
        <p:spPr/>
        <p:txBody>
          <a:bodyPr/>
          <a:lstStyle/>
          <a:p>
            <a:r>
              <a:rPr lang="en-IN" dirty="0">
                <a:solidFill>
                  <a:srgbClr val="FF0000"/>
                </a:solidFill>
                <a:latin typeface="Quicksand"/>
              </a:rPr>
              <a:t>Abstract data type with diagram</a:t>
            </a:r>
          </a:p>
        </p:txBody>
      </p:sp>
      <p:pic>
        <p:nvPicPr>
          <p:cNvPr id="1026" name="Picture 2" descr="Explanation of Abstract Data Types with Diagram and Example">
            <a:extLst>
              <a:ext uri="{FF2B5EF4-FFF2-40B4-BE49-F238E27FC236}">
                <a16:creationId xmlns:a16="http://schemas.microsoft.com/office/drawing/2014/main" id="{4C1B6FE7-F18A-46FA-2949-D245F5170D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105" y="2210282"/>
            <a:ext cx="8184629" cy="403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818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300FD-7CF2-E0B8-D53F-F77DD0BD4D5C}"/>
              </a:ext>
            </a:extLst>
          </p:cNvPr>
          <p:cNvSpPr txBox="1"/>
          <p:nvPr/>
        </p:nvSpPr>
        <p:spPr>
          <a:xfrm>
            <a:off x="400050" y="628650"/>
            <a:ext cx="11315700" cy="4247317"/>
          </a:xfrm>
          <a:prstGeom prst="rect">
            <a:avLst/>
          </a:prstGeom>
          <a:noFill/>
        </p:spPr>
        <p:txBody>
          <a:bodyPr wrap="square" rtlCol="0">
            <a:spAutoFit/>
          </a:bodyPr>
          <a:lstStyle/>
          <a:p>
            <a:pPr algn="ctr"/>
            <a:r>
              <a:rPr lang="en-IN" sz="2800" dirty="0">
                <a:solidFill>
                  <a:srgbClr val="FF0000"/>
                </a:solidFill>
                <a:latin typeface="Quicksand"/>
              </a:rPr>
              <a:t>Classification of Data structure</a:t>
            </a:r>
          </a:p>
          <a:p>
            <a:endParaRPr lang="en-IN" dirty="0"/>
          </a:p>
          <a:p>
            <a:r>
              <a:rPr lang="en-IN" sz="2800" dirty="0">
                <a:solidFill>
                  <a:srgbClr val="FF0000"/>
                </a:solidFill>
                <a:latin typeface="Times New Roman" panose="02020603050405020304" pitchFamily="18" charset="0"/>
                <a:cs typeface="Times New Roman" panose="02020603050405020304" pitchFamily="18" charset="0"/>
              </a:rPr>
              <a:t>Linear Data structures</a:t>
            </a:r>
            <a:r>
              <a:rPr lang="en-IN"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Elements are arranged in a sequential manner.</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E1---- E2----E3----E4----E5----------</a:t>
            </a:r>
            <a:r>
              <a:rPr lang="en-IN" sz="2800" dirty="0" err="1">
                <a:latin typeface="Times New Roman" panose="02020603050405020304" pitchFamily="18" charset="0"/>
                <a:cs typeface="Times New Roman" panose="02020603050405020304" pitchFamily="18" charset="0"/>
              </a:rPr>
              <a:t>En</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Except the first and last element, every element is connected with processor and successor.</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Easy to Implement.</a:t>
            </a:r>
          </a:p>
          <a:p>
            <a:r>
              <a:rPr lang="en-IN" sz="2800" dirty="0">
                <a:latin typeface="Times New Roman" panose="02020603050405020304" pitchFamily="18" charset="0"/>
                <a:cs typeface="Times New Roman" panose="02020603050405020304" pitchFamily="18" charset="0"/>
              </a:rPr>
              <a:t>       Ex. Arrays, Stack, Queue etc.</a:t>
            </a:r>
          </a:p>
        </p:txBody>
      </p:sp>
    </p:spTree>
    <p:extLst>
      <p:ext uri="{BB962C8B-B14F-4D97-AF65-F5344CB8AC3E}">
        <p14:creationId xmlns:p14="http://schemas.microsoft.com/office/powerpoint/2010/main" val="3341287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7A216-C3E2-009B-6EB0-68A72BD3AD47}"/>
              </a:ext>
            </a:extLst>
          </p:cNvPr>
          <p:cNvSpPr txBox="1"/>
          <p:nvPr/>
        </p:nvSpPr>
        <p:spPr>
          <a:xfrm>
            <a:off x="685800" y="781050"/>
            <a:ext cx="11010900" cy="4832092"/>
          </a:xfrm>
          <a:prstGeom prst="rect">
            <a:avLst/>
          </a:prstGeom>
          <a:noFill/>
        </p:spPr>
        <p:txBody>
          <a:bodyPr wrap="square" rtlCol="0">
            <a:spAutoFit/>
          </a:bodyPr>
          <a:lstStyle/>
          <a:p>
            <a:r>
              <a:rPr lang="en-IN" sz="2800" dirty="0">
                <a:solidFill>
                  <a:srgbClr val="FF0000"/>
                </a:solidFill>
                <a:latin typeface="Quicksand"/>
              </a:rPr>
              <a:t>Array Data structure:</a:t>
            </a:r>
          </a:p>
          <a:p>
            <a:pPr marL="285750" indent="-285750">
              <a:buFont typeface="Wingdings" panose="05000000000000000000" pitchFamily="2" charset="2"/>
              <a:buChar char="q"/>
            </a:pPr>
            <a:r>
              <a:rPr lang="en-IN" dirty="0"/>
              <a:t> </a:t>
            </a:r>
            <a:r>
              <a:rPr lang="en-IN" sz="2800" dirty="0">
                <a:latin typeface="Times New Roman" panose="02020603050405020304" pitchFamily="18" charset="0"/>
                <a:cs typeface="Times New Roman" panose="02020603050405020304" pitchFamily="18" charset="0"/>
              </a:rPr>
              <a:t>An array is a collection of same type of elements which stored </a:t>
            </a:r>
            <a:r>
              <a:rPr lang="en-IN" sz="2800" dirty="0">
                <a:solidFill>
                  <a:schemeClr val="accent5">
                    <a:lumMod val="75000"/>
                  </a:schemeClr>
                </a:solidFill>
                <a:latin typeface="Times New Roman" panose="02020603050405020304" pitchFamily="18" charset="0"/>
                <a:cs typeface="Times New Roman" panose="02020603050405020304" pitchFamily="18" charset="0"/>
              </a:rPr>
              <a:t>contiguously</a:t>
            </a:r>
            <a:r>
              <a:rPr lang="en-IN" sz="2800" dirty="0">
                <a:latin typeface="Times New Roman" panose="02020603050405020304" pitchFamily="18" charset="0"/>
                <a:cs typeface="Times New Roman" panose="02020603050405020304" pitchFamily="18" charset="0"/>
              </a:rPr>
              <a:t> in memory. So it is a Linear Data Structure.</a:t>
            </a:r>
          </a:p>
          <a:p>
            <a:r>
              <a:rPr lang="en-IN" sz="2800" dirty="0">
                <a:latin typeface="Times New Roman" panose="02020603050405020304" pitchFamily="18" charset="0"/>
                <a:cs typeface="Times New Roman" panose="02020603050405020304" pitchFamily="18" charset="0"/>
              </a:rPr>
              <a:t>      Ex. Int A[4]</a:t>
            </a:r>
          </a:p>
          <a:p>
            <a:pPr marL="457200" indent="-457200">
              <a:buFont typeface="Wingdings" panose="05000000000000000000" pitchFamily="2" charset="2"/>
              <a:buChar char="q"/>
            </a:pPr>
            <a:r>
              <a:rPr lang="en-US" sz="2800" b="0" dirty="0">
                <a:solidFill>
                  <a:srgbClr val="273239"/>
                </a:solidFill>
                <a:effectLst/>
                <a:latin typeface="Times New Roman" panose="02020603050405020304" pitchFamily="18" charset="0"/>
                <a:cs typeface="Times New Roman" panose="02020603050405020304" pitchFamily="18" charset="0"/>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Also called Subscripted variable.</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Application are searching, sorting, implement </a:t>
            </a:r>
            <a:r>
              <a:rPr lang="en-IN" sz="2800" dirty="0" err="1">
                <a:latin typeface="Times New Roman" panose="02020603050405020304" pitchFamily="18" charset="0"/>
                <a:cs typeface="Times New Roman" panose="02020603050405020304" pitchFamily="18" charset="0"/>
              </a:rPr>
              <a:t>matrics</a:t>
            </a:r>
            <a:r>
              <a:rPr lang="en-IN" sz="28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2FA1C69-62E1-51F5-C75E-F5C095BCDEDE}"/>
                  </a:ext>
                </a:extLst>
              </p14:cNvPr>
              <p14:cNvContentPartPr/>
              <p14:nvPr/>
            </p14:nvContentPartPr>
            <p14:xfrm>
              <a:off x="1055396" y="1799138"/>
              <a:ext cx="1808640" cy="255960"/>
            </p14:xfrm>
          </p:contentPart>
        </mc:Choice>
        <mc:Fallback xmlns="">
          <p:pic>
            <p:nvPicPr>
              <p:cNvPr id="3" name="Ink 2">
                <a:extLst>
                  <a:ext uri="{FF2B5EF4-FFF2-40B4-BE49-F238E27FC236}">
                    <a16:creationId xmlns:a16="http://schemas.microsoft.com/office/drawing/2014/main" id="{12FA1C69-62E1-51F5-C75E-F5C095BCDEDE}"/>
                  </a:ext>
                </a:extLst>
              </p:cNvPr>
              <p:cNvPicPr/>
              <p:nvPr/>
            </p:nvPicPr>
            <p:blipFill>
              <a:blip r:embed="rId3"/>
              <a:stretch>
                <a:fillRect/>
              </a:stretch>
            </p:blipFill>
            <p:spPr>
              <a:xfrm>
                <a:off x="1001756" y="1691138"/>
                <a:ext cx="19162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3AEA70F-A6B3-41EE-78E3-63674EC93B4D}"/>
                  </a:ext>
                </a:extLst>
              </p14:cNvPr>
              <p14:cNvContentPartPr/>
              <p14:nvPr/>
            </p14:nvContentPartPr>
            <p14:xfrm>
              <a:off x="13940516" y="1783298"/>
              <a:ext cx="360" cy="360"/>
            </p14:xfrm>
          </p:contentPart>
        </mc:Choice>
        <mc:Fallback xmlns="">
          <p:pic>
            <p:nvPicPr>
              <p:cNvPr id="4" name="Ink 3">
                <a:extLst>
                  <a:ext uri="{FF2B5EF4-FFF2-40B4-BE49-F238E27FC236}">
                    <a16:creationId xmlns:a16="http://schemas.microsoft.com/office/drawing/2014/main" id="{E3AEA70F-A6B3-41EE-78E3-63674EC93B4D}"/>
                  </a:ext>
                </a:extLst>
              </p:cNvPr>
              <p:cNvPicPr/>
              <p:nvPr/>
            </p:nvPicPr>
            <p:blipFill>
              <a:blip r:embed="rId5"/>
              <a:stretch>
                <a:fillRect/>
              </a:stretch>
            </p:blipFill>
            <p:spPr>
              <a:xfrm>
                <a:off x="13886516" y="167565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CC23959-491B-620A-6949-72325838DBD3}"/>
                  </a:ext>
                </a:extLst>
              </p14:cNvPr>
              <p14:cNvContentPartPr/>
              <p14:nvPr/>
            </p14:nvContentPartPr>
            <p14:xfrm>
              <a:off x="-689884" y="1334018"/>
              <a:ext cx="360" cy="360"/>
            </p14:xfrm>
          </p:contentPart>
        </mc:Choice>
        <mc:Fallback xmlns="">
          <p:pic>
            <p:nvPicPr>
              <p:cNvPr id="6" name="Ink 5">
                <a:extLst>
                  <a:ext uri="{FF2B5EF4-FFF2-40B4-BE49-F238E27FC236}">
                    <a16:creationId xmlns:a16="http://schemas.microsoft.com/office/drawing/2014/main" id="{3CC23959-491B-620A-6949-72325838DBD3}"/>
                  </a:ext>
                </a:extLst>
              </p:cNvPr>
              <p:cNvPicPr/>
              <p:nvPr/>
            </p:nvPicPr>
            <p:blipFill>
              <a:blip r:embed="rId5"/>
              <a:stretch>
                <a:fillRect/>
              </a:stretch>
            </p:blipFill>
            <p:spPr>
              <a:xfrm>
                <a:off x="-743524" y="1226378"/>
                <a:ext cx="108000" cy="216000"/>
              </a:xfrm>
              <a:prstGeom prst="rect">
                <a:avLst/>
              </a:prstGeom>
            </p:spPr>
          </p:pic>
        </mc:Fallback>
      </mc:AlternateContent>
    </p:spTree>
    <p:extLst>
      <p:ext uri="{BB962C8B-B14F-4D97-AF65-F5344CB8AC3E}">
        <p14:creationId xmlns:p14="http://schemas.microsoft.com/office/powerpoint/2010/main" val="3226009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072E-45CD-A461-D531-9CF6E4E89A2F}"/>
              </a:ext>
            </a:extLst>
          </p:cNvPr>
          <p:cNvSpPr>
            <a:spLocks noGrp="1"/>
          </p:cNvSpPr>
          <p:nvPr>
            <p:ph type="title"/>
          </p:nvPr>
        </p:nvSpPr>
        <p:spPr/>
        <p:txBody>
          <a:bodyPr/>
          <a:lstStyle/>
          <a:p>
            <a:r>
              <a:rPr lang="en-IN" dirty="0"/>
              <a:t>Structure of Array</a:t>
            </a:r>
          </a:p>
        </p:txBody>
      </p:sp>
      <p:pic>
        <p:nvPicPr>
          <p:cNvPr id="1026" name="Picture 2" descr="Array Data Structure">
            <a:extLst>
              <a:ext uri="{FF2B5EF4-FFF2-40B4-BE49-F238E27FC236}">
                <a16:creationId xmlns:a16="http://schemas.microsoft.com/office/drawing/2014/main" id="{D2329640-67DE-405C-6A9E-F7694CD6D3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512" y="1326213"/>
            <a:ext cx="8596312" cy="2244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Arrays (With Examples)">
            <a:extLst>
              <a:ext uri="{FF2B5EF4-FFF2-40B4-BE49-F238E27FC236}">
                <a16:creationId xmlns:a16="http://schemas.microsoft.com/office/drawing/2014/main" id="{D3B7F269-2AA7-3D4B-9BCC-197629189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094" y="3912433"/>
            <a:ext cx="7774630" cy="249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40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4F27D-4E92-34E1-8306-7B69A1E8C087}"/>
              </a:ext>
            </a:extLst>
          </p:cNvPr>
          <p:cNvSpPr txBox="1"/>
          <p:nvPr/>
        </p:nvSpPr>
        <p:spPr>
          <a:xfrm>
            <a:off x="721895" y="601579"/>
            <a:ext cx="11141242" cy="2092881"/>
          </a:xfrm>
          <a:prstGeom prst="rect">
            <a:avLst/>
          </a:prstGeom>
          <a:noFill/>
        </p:spPr>
        <p:txBody>
          <a:bodyPr wrap="square" rtlCol="0">
            <a:spAutoFit/>
          </a:bodyPr>
          <a:lstStyle/>
          <a:p>
            <a:pPr algn="ctr"/>
            <a:r>
              <a:rPr lang="en-IN" sz="2800" dirty="0">
                <a:solidFill>
                  <a:srgbClr val="FF0000"/>
                </a:solidFill>
              </a:rPr>
              <a:t>Classification of Data Structures</a:t>
            </a:r>
          </a:p>
          <a:p>
            <a:r>
              <a:rPr lang="en-IN" dirty="0"/>
              <a:t> </a:t>
            </a:r>
            <a:r>
              <a:rPr lang="en-IN" sz="2800" dirty="0">
                <a:solidFill>
                  <a:srgbClr val="FF0000"/>
                </a:solidFill>
                <a:latin typeface="Times New Roman" panose="02020603050405020304" pitchFamily="18" charset="0"/>
                <a:cs typeface="Times New Roman" panose="02020603050405020304" pitchFamily="18" charset="0"/>
              </a:rPr>
              <a:t>Stack Data Structure:</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Stack is a linear Data Structure.</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Elements are arranged and deleted from one end, call TOP of the stack.</a:t>
            </a:r>
          </a:p>
          <a:p>
            <a:endParaRPr lang="en-IN" dirty="0"/>
          </a:p>
        </p:txBody>
      </p:sp>
      <p:pic>
        <p:nvPicPr>
          <p:cNvPr id="1026" name="Picture 2" descr="Introduction to Stack - Data Structure and Algorithm Tutorials -  GeeksforGeeks">
            <a:extLst>
              <a:ext uri="{FF2B5EF4-FFF2-40B4-BE49-F238E27FC236}">
                <a16:creationId xmlns:a16="http://schemas.microsoft.com/office/drawing/2014/main" id="{B62BBDC3-FB60-758A-92F2-65640E46D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920" y="2406473"/>
            <a:ext cx="4097755" cy="35141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tack of plates">
            <a:extLst>
              <a:ext uri="{FF2B5EF4-FFF2-40B4-BE49-F238E27FC236}">
                <a16:creationId xmlns:a16="http://schemas.microsoft.com/office/drawing/2014/main" id="{3EE34247-A10F-F5CE-9281-C973E2A42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516" y="2694460"/>
            <a:ext cx="4440441" cy="322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FC5F2C-26D1-52D5-E279-A444CE5609E6}"/>
              </a:ext>
            </a:extLst>
          </p:cNvPr>
          <p:cNvSpPr txBox="1"/>
          <p:nvPr/>
        </p:nvSpPr>
        <p:spPr>
          <a:xfrm>
            <a:off x="457200" y="577516"/>
            <a:ext cx="11405937" cy="4832092"/>
          </a:xfrm>
          <a:prstGeom prst="rect">
            <a:avLst/>
          </a:prstGeom>
          <a:noFill/>
        </p:spPr>
        <p:txBody>
          <a:bodyPr wrap="square" rtlCol="0">
            <a:spAutoFit/>
          </a:bodyPr>
          <a:lstStyle/>
          <a:p>
            <a:pPr marL="285750" indent="-285750">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Stack is a linear data structure that follows a particular order in which the operations are performed.</a:t>
            </a:r>
          </a:p>
          <a:p>
            <a:pPr marL="285750" indent="-285750">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The order may be LIFO(Last In First Out) or FILO(First In Last Out). LIFO implies that the element that is inserted last, comes out first and FILO implies that the element that is inserted first, comes out last.</a:t>
            </a:r>
          </a:p>
          <a:p>
            <a:r>
              <a:rPr lang="en-US" dirty="0">
                <a:solidFill>
                  <a:srgbClr val="273239"/>
                </a:solidFill>
                <a:latin typeface="urw-din"/>
              </a:rPr>
              <a:t>     </a:t>
            </a:r>
            <a:r>
              <a:rPr lang="en-US" b="0" i="0" dirty="0">
                <a:solidFill>
                  <a:srgbClr val="273239"/>
                </a:solidFill>
                <a:effectLst/>
                <a:latin typeface="urw-din"/>
              </a:rPr>
              <a:t> </a:t>
            </a:r>
            <a:r>
              <a:rPr lang="en-US" sz="2800" b="0" i="0" dirty="0">
                <a:solidFill>
                  <a:srgbClr val="273239"/>
                </a:solidFill>
                <a:effectLst/>
                <a:latin typeface="Times New Roman" panose="02020603050405020304" pitchFamily="18" charset="0"/>
                <a:cs typeface="Times New Roman" panose="02020603050405020304" pitchFamily="18" charset="0"/>
              </a:rPr>
              <a:t>Consider an example of plates stacked over one another in the canteen. </a:t>
            </a:r>
          </a:p>
          <a:p>
            <a:endParaRPr lang="en-US" sz="2800" dirty="0">
              <a:solidFill>
                <a:srgbClr val="273239"/>
              </a:solidFill>
              <a:latin typeface="Times New Roman" panose="02020603050405020304" pitchFamily="18" charset="0"/>
              <a:cs typeface="Times New Roman" panose="02020603050405020304" pitchFamily="18" charset="0"/>
            </a:endParaRPr>
          </a:p>
          <a:p>
            <a:r>
              <a:rPr lang="en-US" sz="2800" b="0" i="0" dirty="0">
                <a:solidFill>
                  <a:srgbClr val="273239"/>
                </a:solidFill>
                <a:effectLst/>
                <a:latin typeface="Times New Roman" panose="02020603050405020304" pitchFamily="18" charset="0"/>
                <a:cs typeface="Times New Roman" panose="02020603050405020304" pitchFamily="18" charset="0"/>
              </a:rPr>
              <a:t>The plate which is at the top is the first one to be removed, i.e. the plate which has been placed at the bottommost position remains in the stack for the longest period of time. So, it can be simply seen to follow LIFO(Last In First Out)/FILO(First In Last Out) order.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826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D87B7-52D2-E784-8044-D4617FB37D03}"/>
              </a:ext>
            </a:extLst>
          </p:cNvPr>
          <p:cNvSpPr txBox="1"/>
          <p:nvPr/>
        </p:nvSpPr>
        <p:spPr>
          <a:xfrm>
            <a:off x="509666" y="629587"/>
            <a:ext cx="11242623" cy="5693866"/>
          </a:xfrm>
          <a:prstGeom prst="rect">
            <a:avLst/>
          </a:prstGeom>
          <a:noFill/>
        </p:spPr>
        <p:txBody>
          <a:bodyPr wrap="square" rtlCol="0">
            <a:spAutoFit/>
          </a:bodyPr>
          <a:lstStyle/>
          <a:p>
            <a:r>
              <a:rPr lang="en-IN" sz="2800" dirty="0"/>
              <a:t>The Basic operations performed on Stack are as follows:</a:t>
            </a:r>
          </a:p>
          <a:p>
            <a:endParaRPr lang="en-IN" sz="2800" dirty="0"/>
          </a:p>
          <a:p>
            <a:pPr marL="285750" indent="-285750">
              <a:buFont typeface="Wingdings" panose="05000000000000000000" pitchFamily="2" charset="2"/>
              <a:buChar char="q"/>
            </a:pPr>
            <a:r>
              <a:rPr lang="en-IN" sz="2800" b="1" dirty="0"/>
              <a:t>PUSH</a:t>
            </a:r>
            <a:r>
              <a:rPr lang="en-IN" sz="2800" dirty="0"/>
              <a:t> : The process of adding new element to top of the stack is called PUSH Operation. When new element is  inserting at the TOP after every PUSH operation that TOP is incremented by one. In case the array is full and no element can be accommodated, it is called STACK FULL condition. This condition is called Stack overflow condition.</a:t>
            </a:r>
          </a:p>
          <a:p>
            <a:endParaRPr lang="en-IN" sz="2800" dirty="0"/>
          </a:p>
          <a:p>
            <a:pPr marL="285750" indent="-285750">
              <a:buFont typeface="Wingdings" panose="05000000000000000000" pitchFamily="2" charset="2"/>
              <a:buChar char="q"/>
            </a:pPr>
            <a:r>
              <a:rPr lang="en-IN" sz="2800" b="1" dirty="0"/>
              <a:t>POP </a:t>
            </a:r>
            <a:r>
              <a:rPr lang="en-IN" sz="2800" dirty="0"/>
              <a:t> : The process of deleting an element from the TOP of stack is called POP Operation. After every POP operation stack is decremented by one. If there is no element in stack and POP is performed then this will results into STACK UNDERFLOW condition.</a:t>
            </a:r>
          </a:p>
        </p:txBody>
      </p:sp>
    </p:spTree>
    <p:extLst>
      <p:ext uri="{BB962C8B-B14F-4D97-AF65-F5344CB8AC3E}">
        <p14:creationId xmlns:p14="http://schemas.microsoft.com/office/powerpoint/2010/main" val="733996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9F6C84-4E35-AF01-1D08-13CF2BC6E8AB}"/>
              </a:ext>
            </a:extLst>
          </p:cNvPr>
          <p:cNvSpPr txBox="1"/>
          <p:nvPr/>
        </p:nvSpPr>
        <p:spPr>
          <a:xfrm>
            <a:off x="479685" y="554636"/>
            <a:ext cx="11287594" cy="3970318"/>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PEEP  </a:t>
            </a:r>
            <a:r>
              <a:rPr lang="en-IN" sz="2800" dirty="0">
                <a:latin typeface="Times New Roman" panose="02020603050405020304" pitchFamily="18" charset="0"/>
                <a:cs typeface="Times New Roman" panose="02020603050405020304" pitchFamily="18" charset="0"/>
              </a:rPr>
              <a:t>: If one is interested only about an information stored at some location in a stack then PEEP operation is required. In short we can say extract any position information from the stack.</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UPDATE</a:t>
            </a:r>
            <a:r>
              <a:rPr lang="en-IN" sz="2800" dirty="0">
                <a:latin typeface="Times New Roman" panose="02020603050405020304" pitchFamily="18" charset="0"/>
                <a:cs typeface="Times New Roman" panose="02020603050405020304" pitchFamily="18" charset="0"/>
              </a:rPr>
              <a:t>: Update information is required when the content of some location in a stack is to be changed.</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MAXSIZE</a:t>
            </a:r>
            <a:r>
              <a:rPr lang="en-IN" sz="2800" dirty="0">
                <a:latin typeface="Times New Roman" panose="02020603050405020304" pitchFamily="18" charset="0"/>
                <a:cs typeface="Times New Roman" panose="02020603050405020304" pitchFamily="18" charset="0"/>
              </a:rPr>
              <a:t>: This term is not a standard one , we use this term to refer the maximum size of the stack.</a:t>
            </a:r>
          </a:p>
        </p:txBody>
      </p:sp>
    </p:spTree>
    <p:extLst>
      <p:ext uri="{BB962C8B-B14F-4D97-AF65-F5344CB8AC3E}">
        <p14:creationId xmlns:p14="http://schemas.microsoft.com/office/powerpoint/2010/main" val="377575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37900-4977-B7A0-B2D4-BD4E7651BAC6}"/>
              </a:ext>
            </a:extLst>
          </p:cNvPr>
          <p:cNvSpPr txBox="1"/>
          <p:nvPr/>
        </p:nvSpPr>
        <p:spPr>
          <a:xfrm>
            <a:off x="1234190" y="809470"/>
            <a:ext cx="10957810" cy="4955203"/>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Data</a:t>
            </a:r>
            <a:r>
              <a:rPr lang="en-IN" sz="2800" dirty="0">
                <a:solidFill>
                  <a:srgbClr val="FF0000"/>
                </a:solidFill>
                <a:latin typeface="Times New Roman" panose="02020603050405020304" pitchFamily="18" charset="0"/>
                <a:cs typeface="Times New Roman" panose="02020603050405020304" pitchFamily="18" charset="0"/>
              </a:rPr>
              <a: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Anything to give Information is called Data.</a:t>
            </a:r>
          </a:p>
          <a:p>
            <a:r>
              <a:rPr lang="en-IN" sz="2400" dirty="0">
                <a:latin typeface="Times New Roman" panose="02020603050405020304" pitchFamily="18" charset="0"/>
                <a:cs typeface="Times New Roman" panose="02020603050405020304" pitchFamily="18" charset="0"/>
              </a:rPr>
              <a:t> Ex. Student name, roll no. branch</a:t>
            </a:r>
          </a:p>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Structure</a:t>
            </a:r>
            <a:r>
              <a:rPr lang="en-IN" sz="2800" dirty="0">
                <a:solidFill>
                  <a:srgbClr val="FF0000"/>
                </a:solidFill>
                <a:latin typeface="Times New Roman" panose="02020603050405020304" pitchFamily="18" charset="0"/>
                <a:cs typeface="Times New Roman" panose="02020603050405020304" pitchFamily="18" charset="0"/>
              </a:rPr>
              <a: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Representation of data is called structure.</a:t>
            </a:r>
          </a:p>
          <a:p>
            <a:r>
              <a:rPr lang="en-IN" sz="2400" dirty="0">
                <a:latin typeface="Times New Roman" panose="02020603050405020304" pitchFamily="18" charset="0"/>
                <a:cs typeface="Times New Roman" panose="02020603050405020304" pitchFamily="18" charset="0"/>
              </a:rPr>
              <a:t>Ex. Stack, array, queue</a:t>
            </a:r>
          </a:p>
          <a:p>
            <a:endParaRPr lang="en-IN" sz="2400" dirty="0">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Data structure:  Data + Structure</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It is a way to store and organize data so that it can be used easily for the further process.</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It is a way of organizing all data items and relationship to each other.</a:t>
            </a:r>
          </a:p>
          <a:p>
            <a:pPr marL="342900" indent="-342900">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a:p>
            <a:endParaRPr lang="en-IN" sz="4000" dirty="0"/>
          </a:p>
        </p:txBody>
      </p:sp>
    </p:spTree>
    <p:extLst>
      <p:ext uri="{BB962C8B-B14F-4D97-AF65-F5344CB8AC3E}">
        <p14:creationId xmlns:p14="http://schemas.microsoft.com/office/powerpoint/2010/main" val="3965075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D11D06-6FBB-D113-A3ED-326C8FF9BA51}"/>
              </a:ext>
            </a:extLst>
          </p:cNvPr>
          <p:cNvSpPr txBox="1"/>
          <p:nvPr/>
        </p:nvSpPr>
        <p:spPr>
          <a:xfrm>
            <a:off x="509666" y="614597"/>
            <a:ext cx="11272603" cy="5109091"/>
          </a:xfrm>
          <a:prstGeom prst="rect">
            <a:avLst/>
          </a:prstGeom>
          <a:noFill/>
        </p:spPr>
        <p:txBody>
          <a:bodyPr wrap="square" rtlCol="0">
            <a:spAutoFit/>
          </a:bodyPr>
          <a:lstStyle/>
          <a:p>
            <a:pPr algn="l" fontAlgn="base"/>
            <a:r>
              <a:rPr lang="en-US" sz="2800" dirty="0">
                <a:solidFill>
                  <a:schemeClr val="accent5"/>
                </a:solidFill>
                <a:latin typeface="Times New Roman" panose="02020603050405020304" pitchFamily="18" charset="0"/>
                <a:cs typeface="Times New Roman" panose="02020603050405020304" pitchFamily="18" charset="0"/>
              </a:rPr>
              <a:t>Types of Stack</a:t>
            </a:r>
            <a:endParaRPr lang="en-US" sz="2800" b="0" i="0" dirty="0">
              <a:solidFill>
                <a:schemeClr val="accent5"/>
              </a:solidFill>
              <a:effectLst/>
              <a:latin typeface="Times New Roman" panose="02020603050405020304" pitchFamily="18" charset="0"/>
              <a:cs typeface="Times New Roman" panose="02020603050405020304" pitchFamily="18" charset="0"/>
            </a:endParaRPr>
          </a:p>
          <a:p>
            <a:pPr marL="457200" indent="-457200" algn="l" fontAlgn="base">
              <a:buFont typeface="Wingdings" panose="05000000000000000000" pitchFamily="2" charset="2"/>
              <a:buChar char="q"/>
            </a:pPr>
            <a:endParaRPr lang="en-US" sz="2800" u="sng" dirty="0">
              <a:solidFill>
                <a:schemeClr val="accent1"/>
              </a:solidFill>
              <a:latin typeface="Times New Roman" panose="02020603050405020304" pitchFamily="18" charset="0"/>
              <a:cs typeface="Times New Roman" panose="02020603050405020304" pitchFamily="18" charset="0"/>
            </a:endParaRPr>
          </a:p>
          <a:p>
            <a:pPr marL="457200" indent="-457200" algn="l" fontAlgn="base">
              <a:buFont typeface="Wingdings" panose="05000000000000000000" pitchFamily="2" charset="2"/>
              <a:buChar char="q"/>
            </a:pPr>
            <a:endParaRPr lang="en-US" sz="2800" b="0" i="0" u="sng" dirty="0">
              <a:solidFill>
                <a:schemeClr val="accent1"/>
              </a:solidFill>
              <a:effectLst/>
              <a:latin typeface="Times New Roman" panose="02020603050405020304" pitchFamily="18" charset="0"/>
              <a:cs typeface="Times New Roman" panose="02020603050405020304" pitchFamily="18" charset="0"/>
            </a:endParaRPr>
          </a:p>
          <a:p>
            <a:pPr marL="457200" indent="-457200" algn="l" fontAlgn="base">
              <a:buFont typeface="Wingdings" panose="05000000000000000000" pitchFamily="2" charset="2"/>
              <a:buChar char="q"/>
            </a:pPr>
            <a:r>
              <a:rPr lang="en-US" sz="2800" b="0" i="0" u="sng" dirty="0">
                <a:solidFill>
                  <a:schemeClr val="accent1"/>
                </a:solidFill>
                <a:effectLst/>
                <a:latin typeface="Times New Roman" panose="02020603050405020304" pitchFamily="18" charset="0"/>
                <a:cs typeface="Times New Roman" panose="02020603050405020304" pitchFamily="18" charset="0"/>
              </a:rPr>
              <a:t>Register Stack </a:t>
            </a:r>
            <a:r>
              <a:rPr lang="en-US" sz="2800" b="0" i="0" dirty="0">
                <a:solidFill>
                  <a:srgbClr val="273239"/>
                </a:solidFill>
                <a:effectLst/>
                <a:latin typeface="Times New Roman" panose="02020603050405020304" pitchFamily="18" charset="0"/>
                <a:cs typeface="Times New Roman" panose="02020603050405020304" pitchFamily="18" charset="0"/>
              </a:rPr>
              <a:t>:This type of stack is also a memory element present in the memory unit and can handle a small amount of data only. The height of the register stack is always limited as the size of the register stack is very small compared to the memory.</a:t>
            </a:r>
          </a:p>
          <a:p>
            <a:pPr algn="l" fontAlgn="base"/>
            <a:endParaRPr lang="en-US" sz="2800" b="0" i="0" dirty="0">
              <a:solidFill>
                <a:srgbClr val="273239"/>
              </a:solidFill>
              <a:effectLst/>
              <a:latin typeface="Times New Roman" panose="02020603050405020304" pitchFamily="18" charset="0"/>
              <a:cs typeface="Times New Roman" panose="02020603050405020304" pitchFamily="18" charset="0"/>
            </a:endParaRPr>
          </a:p>
          <a:p>
            <a:pPr marL="457200" indent="-457200" algn="l" fontAlgn="base">
              <a:buFont typeface="Wingdings" panose="05000000000000000000" pitchFamily="2" charset="2"/>
              <a:buChar char="q"/>
            </a:pPr>
            <a:r>
              <a:rPr lang="en-US" sz="2800" b="0" i="0" u="sng" dirty="0">
                <a:solidFill>
                  <a:srgbClr val="273239"/>
                </a:solidFill>
                <a:effectLst/>
                <a:latin typeface="Times New Roman" panose="02020603050405020304" pitchFamily="18" charset="0"/>
                <a:cs typeface="Times New Roman" panose="02020603050405020304" pitchFamily="18" charset="0"/>
                <a:hlinkClick r:id="rId2"/>
              </a:rPr>
              <a:t>Memory Stack</a:t>
            </a:r>
            <a:r>
              <a:rPr lang="en-US" sz="2800" b="0" i="0" dirty="0">
                <a:solidFill>
                  <a:srgbClr val="273239"/>
                </a:solidFill>
                <a:effectLst/>
                <a:latin typeface="Times New Roman" panose="02020603050405020304" pitchFamily="18" charset="0"/>
                <a:cs typeface="Times New Roman" panose="02020603050405020304" pitchFamily="18" charset="0"/>
              </a:rPr>
              <a:t>: This type of stack can handle a large amount of memory data. The height of the memory stack is flexible as it occupies a large amount of memory data. </a:t>
            </a:r>
          </a:p>
          <a:p>
            <a:endParaRPr lang="en-IN" dirty="0"/>
          </a:p>
        </p:txBody>
      </p:sp>
    </p:spTree>
    <p:extLst>
      <p:ext uri="{BB962C8B-B14F-4D97-AF65-F5344CB8AC3E}">
        <p14:creationId xmlns:p14="http://schemas.microsoft.com/office/powerpoint/2010/main" val="155033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ck data structures">
            <a:extLst>
              <a:ext uri="{FF2B5EF4-FFF2-40B4-BE49-F238E27FC236}">
                <a16:creationId xmlns:a16="http://schemas.microsoft.com/office/drawing/2014/main" id="{CEDF94A6-91EE-9389-AD8B-6D45589AF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245" y="1269167"/>
            <a:ext cx="8566879" cy="453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160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64040F-92F2-43D6-2F85-2D59DDAFCBC5}"/>
              </a:ext>
            </a:extLst>
          </p:cNvPr>
          <p:cNvSpPr txBox="1"/>
          <p:nvPr/>
        </p:nvSpPr>
        <p:spPr>
          <a:xfrm>
            <a:off x="673768" y="640632"/>
            <a:ext cx="10924674" cy="2246769"/>
          </a:xfrm>
          <a:prstGeom prst="rect">
            <a:avLst/>
          </a:prstGeom>
          <a:noFill/>
        </p:spPr>
        <p:txBody>
          <a:bodyPr wrap="square" rtlCol="0">
            <a:spAutoFit/>
          </a:bodyPr>
          <a:lstStyle/>
          <a:p>
            <a:r>
              <a:rPr lang="en-IN" sz="2800" dirty="0">
                <a:solidFill>
                  <a:srgbClr val="FF0000"/>
                </a:solidFill>
              </a:rPr>
              <a:t>Applications are</a:t>
            </a:r>
          </a:p>
          <a:p>
            <a:pPr marL="457200" indent="-457200">
              <a:buFont typeface="Wingdings" panose="05000000000000000000" pitchFamily="2" charset="2"/>
              <a:buChar char="q"/>
            </a:pPr>
            <a:r>
              <a:rPr lang="en-IN" sz="2800" dirty="0"/>
              <a:t>     Function call.</a:t>
            </a:r>
          </a:p>
          <a:p>
            <a:pPr marL="457200" indent="-457200">
              <a:buFont typeface="Wingdings" panose="05000000000000000000" pitchFamily="2" charset="2"/>
              <a:buChar char="q"/>
            </a:pPr>
            <a:r>
              <a:rPr lang="en-IN" sz="2800" dirty="0"/>
              <a:t>     Infix and post fix conversion</a:t>
            </a:r>
          </a:p>
          <a:p>
            <a:pPr marL="457200" indent="-457200">
              <a:buFont typeface="Wingdings" panose="05000000000000000000" pitchFamily="2" charset="2"/>
              <a:buChar char="q"/>
            </a:pPr>
            <a:r>
              <a:rPr lang="en-IN" sz="2800" dirty="0"/>
              <a:t>     Evaluation of postfix expression, in DFS Graph Algorithm etc…..</a:t>
            </a:r>
          </a:p>
        </p:txBody>
      </p:sp>
    </p:spTree>
    <p:extLst>
      <p:ext uri="{BB962C8B-B14F-4D97-AF65-F5344CB8AC3E}">
        <p14:creationId xmlns:p14="http://schemas.microsoft.com/office/powerpoint/2010/main" val="828987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1A141-CA9D-332B-BC49-B281B553F815}"/>
              </a:ext>
            </a:extLst>
          </p:cNvPr>
          <p:cNvSpPr txBox="1"/>
          <p:nvPr/>
        </p:nvSpPr>
        <p:spPr>
          <a:xfrm>
            <a:off x="381000" y="533400"/>
            <a:ext cx="11658600" cy="4801314"/>
          </a:xfrm>
          <a:prstGeom prst="rect">
            <a:avLst/>
          </a:prstGeom>
          <a:noFill/>
        </p:spPr>
        <p:txBody>
          <a:bodyPr wrap="square" rtlCol="0">
            <a:spAutoFit/>
          </a:bodyPr>
          <a:lstStyle/>
          <a:p>
            <a:r>
              <a:rPr lang="en-IN" sz="2800" dirty="0">
                <a:solidFill>
                  <a:srgbClr val="FF0000"/>
                </a:solidFill>
              </a:rPr>
              <a:t>Queue Data structure:</a:t>
            </a:r>
          </a:p>
          <a:p>
            <a:pPr marL="457200" indent="-4572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Queue is a linear data structure.</a:t>
            </a:r>
          </a:p>
          <a:p>
            <a:pPr marL="457200" indent="-4572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Elements are inserted at one end called Rear and deleted from other end which is called Front.</a:t>
            </a:r>
          </a:p>
          <a:p>
            <a:pPr marL="457200" indent="-457200">
              <a:buFont typeface="Wingdings" panose="05000000000000000000" pitchFamily="2" charset="2"/>
              <a:buChar char="q"/>
            </a:pPr>
            <a:r>
              <a:rPr lang="en-US" sz="2800" i="0" dirty="0">
                <a:solidFill>
                  <a:srgbClr val="202124"/>
                </a:solidFill>
                <a:effectLst/>
                <a:latin typeface="Times New Roman" panose="02020603050405020304" pitchFamily="18" charset="0"/>
                <a:cs typeface="Times New Roman" panose="02020603050405020304" pitchFamily="18" charset="0"/>
              </a:rPr>
              <a:t>A Queue is defined as a linear data structure that is open at both ends and the operations are performed in First In First Out (FIFO) order</a:t>
            </a:r>
            <a:r>
              <a:rPr lang="en-US" sz="2800" b="0" i="0" dirty="0">
                <a:solidFill>
                  <a:srgbClr val="202124"/>
                </a:solidFill>
                <a:effectLst/>
                <a:latin typeface="arial" panose="020B0604020202020204" pitchFamily="34" charset="0"/>
              </a:rPr>
              <a:t>.</a:t>
            </a:r>
          </a:p>
          <a:p>
            <a:pPr marL="457200" indent="-45720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endParaRPr lang="en-IN" dirty="0"/>
          </a:p>
          <a:p>
            <a:endParaRPr lang="en-IN" dirty="0"/>
          </a:p>
          <a:p>
            <a:r>
              <a:rPr lang="en-IN" dirty="0"/>
              <a:t>.</a:t>
            </a:r>
          </a:p>
        </p:txBody>
      </p:sp>
      <p:pic>
        <p:nvPicPr>
          <p:cNvPr id="1026" name="Picture 2" descr="Queue Data Structure - GeeksforGeeks">
            <a:extLst>
              <a:ext uri="{FF2B5EF4-FFF2-40B4-BE49-F238E27FC236}">
                <a16:creationId xmlns:a16="http://schemas.microsoft.com/office/drawing/2014/main" id="{7CB52907-D131-D29E-C44B-7D8D222F8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3595453"/>
            <a:ext cx="9534525" cy="251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16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39D1-4AF5-D5B4-48EF-DA9439129DF4}"/>
              </a:ext>
            </a:extLst>
          </p:cNvPr>
          <p:cNvSpPr txBox="1"/>
          <p:nvPr/>
        </p:nvSpPr>
        <p:spPr>
          <a:xfrm>
            <a:off x="514350" y="438150"/>
            <a:ext cx="11220450" cy="4093428"/>
          </a:xfrm>
          <a:prstGeom prst="rect">
            <a:avLst/>
          </a:prstGeom>
          <a:noFill/>
        </p:spPr>
        <p:txBody>
          <a:bodyPr wrap="square" rtlCol="0">
            <a:spAutoFit/>
          </a:bodyPr>
          <a:lstStyle/>
          <a:p>
            <a:pPr marL="457200" indent="-457200" algn="l" fontAlgn="base">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A Queue is like a line waiting to purchase tickets, where the first person in line is the first person served. (i.e. First come first serve).</a:t>
            </a:r>
          </a:p>
          <a:p>
            <a:pPr marL="457200" indent="-457200" algn="l" fontAlgn="base">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Position of the entry in a queue ready to be served, that is, the first entry that will be removed from the queue, is called the </a:t>
            </a:r>
            <a:r>
              <a:rPr lang="en-US" sz="2800" b="1" i="0" dirty="0">
                <a:effectLst/>
                <a:latin typeface="Times New Roman" panose="02020603050405020304" pitchFamily="18" charset="0"/>
                <a:cs typeface="Times New Roman" panose="02020603050405020304" pitchFamily="18" charset="0"/>
              </a:rPr>
              <a:t>front</a:t>
            </a:r>
            <a:r>
              <a:rPr lang="en-US" sz="2800" b="0" i="0" dirty="0">
                <a:effectLst/>
                <a:latin typeface="Times New Roman" panose="02020603050405020304" pitchFamily="18" charset="0"/>
                <a:cs typeface="Times New Roman" panose="02020603050405020304" pitchFamily="18" charset="0"/>
              </a:rPr>
              <a:t> of the queue(sometimes, </a:t>
            </a:r>
            <a:r>
              <a:rPr lang="en-US" sz="2800" b="1" i="0" dirty="0">
                <a:effectLst/>
                <a:latin typeface="Times New Roman" panose="02020603050405020304" pitchFamily="18" charset="0"/>
                <a:cs typeface="Times New Roman" panose="02020603050405020304" pitchFamily="18" charset="0"/>
              </a:rPr>
              <a:t>head</a:t>
            </a:r>
            <a:r>
              <a:rPr lang="en-US" sz="2800" b="0" i="0" dirty="0">
                <a:effectLst/>
                <a:latin typeface="Times New Roman" panose="02020603050405020304" pitchFamily="18" charset="0"/>
                <a:cs typeface="Times New Roman" panose="02020603050405020304" pitchFamily="18" charset="0"/>
              </a:rPr>
              <a:t> of the queue), similarly, the position of the last entry in the queue, that is, the one most recently added, is called the </a:t>
            </a:r>
            <a:r>
              <a:rPr lang="en-US" sz="2800" b="1" i="0" dirty="0">
                <a:effectLst/>
                <a:latin typeface="Times New Roman" panose="02020603050405020304" pitchFamily="18" charset="0"/>
                <a:cs typeface="Times New Roman" panose="02020603050405020304" pitchFamily="18" charset="0"/>
              </a:rPr>
              <a:t>rear</a:t>
            </a:r>
            <a:r>
              <a:rPr lang="en-US" sz="2800" b="0" i="0" dirty="0">
                <a:effectLst/>
                <a:latin typeface="Times New Roman" panose="02020603050405020304" pitchFamily="18" charset="0"/>
                <a:cs typeface="Times New Roman" panose="02020603050405020304" pitchFamily="18" charset="0"/>
              </a:rPr>
              <a:t> (or the </a:t>
            </a:r>
            <a:r>
              <a:rPr lang="en-US" sz="2800" b="1" i="0" dirty="0">
                <a:effectLst/>
                <a:latin typeface="Times New Roman" panose="02020603050405020304" pitchFamily="18" charset="0"/>
                <a:cs typeface="Times New Roman" panose="02020603050405020304" pitchFamily="18" charset="0"/>
              </a:rPr>
              <a:t>tail</a:t>
            </a:r>
            <a:r>
              <a:rPr lang="en-US" sz="2800" b="0" i="0" dirty="0">
                <a:effectLst/>
                <a:latin typeface="Times New Roman" panose="02020603050405020304" pitchFamily="18" charset="0"/>
                <a:cs typeface="Times New Roman" panose="02020603050405020304" pitchFamily="18" charset="0"/>
              </a:rPr>
              <a:t>) of the queue. See the below figure.</a:t>
            </a:r>
          </a:p>
          <a:p>
            <a:pPr marL="457200" indent="-457200">
              <a:buFont typeface="Wingdings" panose="05000000000000000000" pitchFamily="2" charset="2"/>
              <a:buChar char="q"/>
            </a:pPr>
            <a:endParaRPr lang="en-US" sz="2800" b="0" i="0" dirty="0">
              <a:solidFill>
                <a:srgbClr val="202124"/>
              </a:solidFill>
              <a:effectLst/>
              <a:latin typeface="Times New Roman" panose="02020603050405020304" pitchFamily="18" charset="0"/>
              <a:cs typeface="Times New Roman" panose="02020603050405020304" pitchFamily="18" charset="0"/>
            </a:endParaRPr>
          </a:p>
          <a:p>
            <a:endParaRPr lang="en-US" b="0" i="0" dirty="0">
              <a:solidFill>
                <a:srgbClr val="202124"/>
              </a:solidFill>
              <a:effectLst/>
              <a:latin typeface="arial" panose="020B0604020202020204" pitchFamily="34" charset="0"/>
            </a:endParaRPr>
          </a:p>
          <a:p>
            <a:endParaRPr lang="en-IN" dirty="0"/>
          </a:p>
        </p:txBody>
      </p:sp>
      <p:pic>
        <p:nvPicPr>
          <p:cNvPr id="2050" name="Picture 2" descr="Fifo Property in Queue">
            <a:hlinkClick r:id="rId2"/>
            <a:extLst>
              <a:ext uri="{FF2B5EF4-FFF2-40B4-BE49-F238E27FC236}">
                <a16:creationId xmlns:a16="http://schemas.microsoft.com/office/drawing/2014/main" id="{C36BC2FE-CF39-43D1-5AD2-030B2443E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578" y="3893695"/>
            <a:ext cx="64674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5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3E13F-CBA0-FD77-44F6-21C54FB6976A}"/>
              </a:ext>
            </a:extLst>
          </p:cNvPr>
          <p:cNvSpPr txBox="1"/>
          <p:nvPr/>
        </p:nvSpPr>
        <p:spPr>
          <a:xfrm>
            <a:off x="628650" y="552450"/>
            <a:ext cx="11163300" cy="6401753"/>
          </a:xfrm>
          <a:prstGeom prst="rect">
            <a:avLst/>
          </a:prstGeom>
          <a:noFill/>
        </p:spPr>
        <p:txBody>
          <a:bodyPr wrap="square" rtlCol="0">
            <a:spAutoFit/>
          </a:bodyPr>
          <a:lstStyle/>
          <a:p>
            <a:pPr fontAlgn="base"/>
            <a:r>
              <a:rPr lang="en-US" sz="2800" i="0" dirty="0">
                <a:solidFill>
                  <a:srgbClr val="FF0000"/>
                </a:solidFill>
                <a:effectLst/>
                <a:latin typeface="Quicksand"/>
              </a:rPr>
              <a:t>Characteristics of Queue:</a:t>
            </a:r>
            <a:br>
              <a:rPr lang="en-US" sz="2800" i="0" dirty="0">
                <a:solidFill>
                  <a:srgbClr val="FF0000"/>
                </a:solidFill>
                <a:effectLst/>
                <a:latin typeface="Quicksand"/>
              </a:rPr>
            </a:br>
            <a:endParaRPr lang="en-US" sz="2800" i="0" dirty="0">
              <a:solidFill>
                <a:srgbClr val="FF0000"/>
              </a:solidFill>
              <a:effectLst/>
              <a:latin typeface="Quicksand"/>
            </a:endParaRPr>
          </a:p>
          <a:p>
            <a:pPr marL="285750" indent="-285750" algn="l" fontAlgn="base">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Queue can handle multiple data.</a:t>
            </a:r>
          </a:p>
          <a:p>
            <a:pPr marL="285750" indent="-285750" algn="l" fontAlgn="base">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We can access both ends.</a:t>
            </a:r>
          </a:p>
          <a:p>
            <a:pPr marL="285750" indent="-285750" algn="l" fontAlgn="base">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They are fast and flexible. </a:t>
            </a:r>
          </a:p>
          <a:p>
            <a:pPr algn="just" fontAlgn="base"/>
            <a:r>
              <a:rPr lang="en-US" sz="2800" b="1" i="0" dirty="0">
                <a:solidFill>
                  <a:srgbClr val="FF0000"/>
                </a:solidFill>
                <a:effectLst/>
                <a:latin typeface="Quicksand"/>
              </a:rPr>
              <a:t>Queue Representation:</a:t>
            </a:r>
          </a:p>
          <a:p>
            <a:pPr marL="457200" indent="-457200" algn="l" fontAlgn="base">
              <a:buFont typeface="Wingdings" panose="05000000000000000000" pitchFamily="2" charset="2"/>
              <a:buChar char="q"/>
            </a:pPr>
            <a:r>
              <a:rPr lang="en-US" sz="2800" b="0" i="0" dirty="0">
                <a:effectLst/>
                <a:latin typeface="Times New Roman" panose="02020603050405020304" pitchFamily="18" charset="0"/>
                <a:cs typeface="Times New Roman" panose="02020603050405020304" pitchFamily="18" charset="0"/>
              </a:rPr>
              <a:t>Like stacks, Queues can also be represented in an array: In this representation, the Queue is implemented using the array. Variables used in this case are</a:t>
            </a:r>
          </a:p>
          <a:p>
            <a:pPr marL="457200" indent="-457200" algn="l" fontAlgn="base">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Queue:</a:t>
            </a:r>
            <a:r>
              <a:rPr lang="en-US" sz="2800" b="0" i="0" dirty="0">
                <a:effectLst/>
                <a:latin typeface="Times New Roman" panose="02020603050405020304" pitchFamily="18" charset="0"/>
                <a:cs typeface="Times New Roman" panose="02020603050405020304" pitchFamily="18" charset="0"/>
              </a:rPr>
              <a:t> the name of the array storing queue elements.</a:t>
            </a:r>
          </a:p>
          <a:p>
            <a:pPr marL="457200" indent="-457200" algn="l" fontAlgn="base">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Front</a:t>
            </a:r>
            <a:r>
              <a:rPr lang="en-US" sz="2800" b="0" i="0" dirty="0">
                <a:effectLst/>
                <a:latin typeface="Times New Roman" panose="02020603050405020304" pitchFamily="18" charset="0"/>
                <a:cs typeface="Times New Roman" panose="02020603050405020304" pitchFamily="18" charset="0"/>
              </a:rPr>
              <a:t>: the index where the first element is stored in the array representing the queue.</a:t>
            </a:r>
          </a:p>
          <a:p>
            <a:pPr marL="457200" indent="-457200" algn="l" fontAlgn="base">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Rear:</a:t>
            </a:r>
            <a:r>
              <a:rPr lang="en-US" sz="2800" b="0" i="0" dirty="0">
                <a:effectLst/>
                <a:latin typeface="Times New Roman" panose="02020603050405020304" pitchFamily="18" charset="0"/>
                <a:cs typeface="Times New Roman" panose="02020603050405020304" pitchFamily="18" charset="0"/>
              </a:rPr>
              <a:t> the index where the last element is stored in an array representing the queue.</a:t>
            </a:r>
          </a:p>
          <a:p>
            <a:endParaRPr lang="en-IN" dirty="0"/>
          </a:p>
        </p:txBody>
      </p:sp>
    </p:spTree>
    <p:extLst>
      <p:ext uri="{BB962C8B-B14F-4D97-AF65-F5344CB8AC3E}">
        <p14:creationId xmlns:p14="http://schemas.microsoft.com/office/powerpoint/2010/main" val="267317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AF03D7-5F9D-2D83-9F4E-981875BB05C8}"/>
              </a:ext>
            </a:extLst>
          </p:cNvPr>
          <p:cNvSpPr txBox="1"/>
          <p:nvPr/>
        </p:nvSpPr>
        <p:spPr>
          <a:xfrm>
            <a:off x="419725" y="584616"/>
            <a:ext cx="11452485" cy="4955203"/>
          </a:xfrm>
          <a:prstGeom prst="rect">
            <a:avLst/>
          </a:prstGeom>
          <a:noFill/>
        </p:spPr>
        <p:txBody>
          <a:bodyPr wrap="square" rtlCol="0">
            <a:spAutoFit/>
          </a:bodyPr>
          <a:lstStyle/>
          <a:p>
            <a:r>
              <a:rPr lang="en-IN" sz="2800" dirty="0">
                <a:solidFill>
                  <a:srgbClr val="FF0000"/>
                </a:solidFill>
                <a:latin typeface="Quickstand"/>
              </a:rPr>
              <a:t>Queue Data Structure</a:t>
            </a:r>
            <a:r>
              <a:rPr lang="en-IN" dirty="0"/>
              <a:t>:</a:t>
            </a:r>
          </a:p>
          <a:p>
            <a:r>
              <a:rPr lang="en-IN" dirty="0"/>
              <a:t> </a:t>
            </a:r>
            <a:r>
              <a:rPr lang="en-IN" sz="2800" dirty="0"/>
              <a:t>Queue can be implemented using arrays as well as using linked list</a:t>
            </a:r>
          </a:p>
          <a:p>
            <a:r>
              <a:rPr lang="en-IN" sz="2800" dirty="0"/>
              <a:t>Some real life examples are queue at ticket </a:t>
            </a:r>
            <a:r>
              <a:rPr lang="en-IN" sz="2800" dirty="0" err="1"/>
              <a:t>counter,vehicles</a:t>
            </a:r>
            <a:r>
              <a:rPr lang="en-IN" sz="2800" dirty="0"/>
              <a:t> at toll plaza etc</a:t>
            </a:r>
          </a:p>
          <a:p>
            <a:endParaRPr lang="en-IN" sz="2800" dirty="0"/>
          </a:p>
          <a:p>
            <a:endParaRPr lang="en-IN" dirty="0"/>
          </a:p>
          <a:p>
            <a:endParaRPr lang="en-IN" dirty="0"/>
          </a:p>
          <a:p>
            <a:r>
              <a:rPr lang="en-IN" sz="2800" dirty="0">
                <a:solidFill>
                  <a:srgbClr val="FF0000"/>
                </a:solidFill>
                <a:latin typeface="Quickstand"/>
              </a:rPr>
              <a:t>Applications are</a:t>
            </a:r>
          </a:p>
          <a:p>
            <a:pPr marL="285750" indent="-285750">
              <a:buFont typeface="Wingdings" panose="05000000000000000000" pitchFamily="2" charset="2"/>
              <a:buChar char="q"/>
            </a:pPr>
            <a:r>
              <a:rPr lang="en-IN" dirty="0"/>
              <a:t>      </a:t>
            </a:r>
            <a:r>
              <a:rPr lang="en-IN" sz="2800" dirty="0">
                <a:latin typeface="Times New Roman" panose="02020603050405020304" pitchFamily="18" charset="0"/>
                <a:cs typeface="Times New Roman" panose="02020603050405020304" pitchFamily="18" charset="0"/>
              </a:rPr>
              <a:t>CPU scheduling and Disk scheduling algorithms in operating system,     </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Interrupt handling.</a:t>
            </a:r>
          </a:p>
          <a:p>
            <a:pPr marL="457200" indent="-4572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Job queue at printer</a:t>
            </a:r>
          </a:p>
          <a:p>
            <a:pPr marL="457200" indent="-45720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BFS GRAPH ALGORITHM</a:t>
            </a:r>
          </a:p>
        </p:txBody>
      </p:sp>
    </p:spTree>
    <p:extLst>
      <p:ext uri="{BB962C8B-B14F-4D97-AF65-F5344CB8AC3E}">
        <p14:creationId xmlns:p14="http://schemas.microsoft.com/office/powerpoint/2010/main" val="2338911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AB2F-9432-F481-0282-0A61B153798E}"/>
              </a:ext>
            </a:extLst>
          </p:cNvPr>
          <p:cNvSpPr>
            <a:spLocks noGrp="1"/>
          </p:cNvSpPr>
          <p:nvPr>
            <p:ph type="title"/>
          </p:nvPr>
        </p:nvSpPr>
        <p:spPr>
          <a:xfrm>
            <a:off x="677334" y="609600"/>
            <a:ext cx="8596668" cy="949377"/>
          </a:xfrm>
        </p:spPr>
        <p:txBody>
          <a:bodyPr/>
          <a:lstStyle/>
          <a:p>
            <a:r>
              <a:rPr lang="en-IN" dirty="0"/>
              <a:t>Compare between Stack and Queue</a:t>
            </a:r>
          </a:p>
        </p:txBody>
      </p:sp>
      <p:sp>
        <p:nvSpPr>
          <p:cNvPr id="3" name="Text Placeholder 2">
            <a:extLst>
              <a:ext uri="{FF2B5EF4-FFF2-40B4-BE49-F238E27FC236}">
                <a16:creationId xmlns:a16="http://schemas.microsoft.com/office/drawing/2014/main" id="{66D061B0-2041-9C98-2267-617D28C85A77}"/>
              </a:ext>
            </a:extLst>
          </p:cNvPr>
          <p:cNvSpPr>
            <a:spLocks noGrp="1"/>
          </p:cNvSpPr>
          <p:nvPr>
            <p:ph type="body" idx="1"/>
          </p:nvPr>
        </p:nvSpPr>
        <p:spPr>
          <a:xfrm>
            <a:off x="1360744" y="1953519"/>
            <a:ext cx="3061354" cy="576262"/>
          </a:xfrm>
        </p:spPr>
        <p:txBody>
          <a:bodyPr/>
          <a:lstStyle/>
          <a:p>
            <a:pPr algn="ctr"/>
            <a:r>
              <a:rPr lang="en-IN" dirty="0"/>
              <a:t>Stack</a:t>
            </a:r>
          </a:p>
        </p:txBody>
      </p:sp>
      <p:sp>
        <p:nvSpPr>
          <p:cNvPr id="4" name="Content Placeholder 3">
            <a:extLst>
              <a:ext uri="{FF2B5EF4-FFF2-40B4-BE49-F238E27FC236}">
                <a16:creationId xmlns:a16="http://schemas.microsoft.com/office/drawing/2014/main" id="{808AD78E-FD4A-7F66-2C7E-F45EFEDFE5DF}"/>
              </a:ext>
            </a:extLst>
          </p:cNvPr>
          <p:cNvSpPr>
            <a:spLocks noGrp="1"/>
          </p:cNvSpPr>
          <p:nvPr>
            <p:ph sz="half" idx="2"/>
          </p:nvPr>
        </p:nvSpPr>
        <p:spPr>
          <a:xfrm>
            <a:off x="675745" y="2737245"/>
            <a:ext cx="4185623" cy="3304117"/>
          </a:xfrm>
        </p:spPr>
        <p:txBody>
          <a:bodyPr>
            <a:normAutofit fontScale="92500" lnSpcReduction="20000"/>
          </a:bodyPr>
          <a:lstStyle/>
          <a:p>
            <a:r>
              <a:rPr lang="en-IN" sz="2000" b="1" dirty="0"/>
              <a:t>Stack follows LIFO Operation </a:t>
            </a:r>
            <a:r>
              <a:rPr lang="en-IN" sz="2000" b="1" dirty="0" err="1"/>
              <a:t>i.e</a:t>
            </a:r>
            <a:r>
              <a:rPr lang="en-IN" sz="2000" b="1" dirty="0"/>
              <a:t>;</a:t>
            </a:r>
          </a:p>
          <a:p>
            <a:r>
              <a:rPr lang="en-IN" sz="2000" b="1" dirty="0"/>
              <a:t>Insertion and deletion takes place on same end</a:t>
            </a:r>
          </a:p>
          <a:p>
            <a:r>
              <a:rPr lang="en-IN" sz="2000" b="1" dirty="0"/>
              <a:t>Stack perform two basic operations PUSH</a:t>
            </a:r>
          </a:p>
          <a:p>
            <a:pPr marL="0" indent="0">
              <a:buNone/>
            </a:pPr>
            <a:r>
              <a:rPr lang="en-IN" sz="2000" b="1" dirty="0"/>
              <a:t>     POP</a:t>
            </a:r>
          </a:p>
          <a:p>
            <a:pPr>
              <a:buFont typeface="Wingdings" panose="05000000000000000000" pitchFamily="2" charset="2"/>
              <a:buChar char="Ø"/>
            </a:pPr>
            <a:r>
              <a:rPr lang="en-IN" sz="2000" b="1" dirty="0"/>
              <a:t>In Stack PUSH is used to insert the element in the stack.</a:t>
            </a:r>
          </a:p>
          <a:p>
            <a:pPr>
              <a:buFont typeface="Wingdings" panose="05000000000000000000" pitchFamily="2" charset="2"/>
              <a:buChar char="Ø"/>
            </a:pPr>
            <a:r>
              <a:rPr lang="en-IN" sz="2000" b="1" dirty="0"/>
              <a:t>POP is used to delete </a:t>
            </a:r>
          </a:p>
        </p:txBody>
      </p:sp>
      <p:sp>
        <p:nvSpPr>
          <p:cNvPr id="5" name="Text Placeholder 4">
            <a:extLst>
              <a:ext uri="{FF2B5EF4-FFF2-40B4-BE49-F238E27FC236}">
                <a16:creationId xmlns:a16="http://schemas.microsoft.com/office/drawing/2014/main" id="{D176CC98-B55A-E4BF-97B5-80C373D43241}"/>
              </a:ext>
            </a:extLst>
          </p:cNvPr>
          <p:cNvSpPr>
            <a:spLocks noGrp="1"/>
          </p:cNvSpPr>
          <p:nvPr>
            <p:ph type="body" sz="quarter" idx="3"/>
          </p:nvPr>
        </p:nvSpPr>
        <p:spPr>
          <a:xfrm>
            <a:off x="6962155" y="1800019"/>
            <a:ext cx="3061354" cy="576262"/>
          </a:xfrm>
        </p:spPr>
        <p:txBody>
          <a:bodyPr/>
          <a:lstStyle/>
          <a:p>
            <a:pPr algn="ctr"/>
            <a:r>
              <a:rPr lang="en-IN" dirty="0"/>
              <a:t>Queue</a:t>
            </a:r>
          </a:p>
        </p:txBody>
      </p:sp>
      <p:sp>
        <p:nvSpPr>
          <p:cNvPr id="6" name="Content Placeholder 5">
            <a:extLst>
              <a:ext uri="{FF2B5EF4-FFF2-40B4-BE49-F238E27FC236}">
                <a16:creationId xmlns:a16="http://schemas.microsoft.com/office/drawing/2014/main" id="{573113C3-5768-E140-0348-3B749BB33166}"/>
              </a:ext>
            </a:extLst>
          </p:cNvPr>
          <p:cNvSpPr>
            <a:spLocks noGrp="1"/>
          </p:cNvSpPr>
          <p:nvPr>
            <p:ph sz="quarter" idx="4"/>
          </p:nvPr>
        </p:nvSpPr>
        <p:spPr>
          <a:xfrm>
            <a:off x="6212647" y="2617323"/>
            <a:ext cx="4185617" cy="3304117"/>
          </a:xfrm>
        </p:spPr>
        <p:txBody>
          <a:bodyPr>
            <a:normAutofit fontScale="92500" lnSpcReduction="10000"/>
          </a:bodyPr>
          <a:lstStyle/>
          <a:p>
            <a:r>
              <a:rPr lang="en-IN" sz="2200" dirty="0"/>
              <a:t>Queue follows FIFO Operation </a:t>
            </a:r>
            <a:r>
              <a:rPr lang="en-IN" sz="2200" dirty="0" err="1"/>
              <a:t>i.e</a:t>
            </a:r>
            <a:r>
              <a:rPr lang="en-IN" sz="2200" dirty="0"/>
              <a:t>; First in first out</a:t>
            </a:r>
          </a:p>
          <a:p>
            <a:r>
              <a:rPr lang="en-IN" sz="2200" dirty="0"/>
              <a:t>Insertion and deletion takes place on opposite end</a:t>
            </a:r>
          </a:p>
          <a:p>
            <a:r>
              <a:rPr lang="en-IN" sz="2200" dirty="0"/>
              <a:t>Queue perform two operations </a:t>
            </a:r>
          </a:p>
          <a:p>
            <a:pPr marL="0" indent="0">
              <a:buNone/>
            </a:pPr>
            <a:r>
              <a:rPr lang="en-IN" sz="2200" dirty="0"/>
              <a:t>     REAR</a:t>
            </a:r>
          </a:p>
          <a:p>
            <a:pPr marL="0" indent="0">
              <a:buNone/>
            </a:pPr>
            <a:r>
              <a:rPr lang="en-IN" sz="2200" dirty="0"/>
              <a:t>     FRONT</a:t>
            </a:r>
          </a:p>
          <a:p>
            <a:pPr>
              <a:buFont typeface="Wingdings" panose="05000000000000000000" pitchFamily="2" charset="2"/>
              <a:buChar char="Ø"/>
            </a:pPr>
            <a:r>
              <a:rPr lang="en-IN" sz="2200" dirty="0"/>
              <a:t>In Queue REAR is used to insert the new element in the queue.</a:t>
            </a:r>
          </a:p>
          <a:p>
            <a:pPr>
              <a:buFont typeface="Wingdings" panose="05000000000000000000" pitchFamily="2" charset="2"/>
              <a:buChar char="Ø"/>
            </a:pPr>
            <a:endParaRPr lang="en-IN" sz="2200" dirty="0"/>
          </a:p>
          <a:p>
            <a:endParaRPr lang="en-IN" dirty="0"/>
          </a:p>
        </p:txBody>
      </p:sp>
    </p:spTree>
    <p:extLst>
      <p:ext uri="{BB962C8B-B14F-4D97-AF65-F5344CB8AC3E}">
        <p14:creationId xmlns:p14="http://schemas.microsoft.com/office/powerpoint/2010/main" val="1519666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21E0-DCD6-164E-07F4-72C7890A64E8}"/>
              </a:ext>
            </a:extLst>
          </p:cNvPr>
          <p:cNvSpPr>
            <a:spLocks noGrp="1"/>
          </p:cNvSpPr>
          <p:nvPr>
            <p:ph type="title"/>
          </p:nvPr>
        </p:nvSpPr>
        <p:spPr/>
        <p:txBody>
          <a:bodyPr/>
          <a:lstStyle/>
          <a:p>
            <a:r>
              <a:rPr lang="en-IN" dirty="0"/>
              <a:t>Compare between Stack and Queue</a:t>
            </a:r>
          </a:p>
        </p:txBody>
      </p:sp>
      <p:sp>
        <p:nvSpPr>
          <p:cNvPr id="3" name="Text Placeholder 2">
            <a:extLst>
              <a:ext uri="{FF2B5EF4-FFF2-40B4-BE49-F238E27FC236}">
                <a16:creationId xmlns:a16="http://schemas.microsoft.com/office/drawing/2014/main" id="{9E75A0CD-DD4B-3509-BCE2-8CA3B1E182A6}"/>
              </a:ext>
            </a:extLst>
          </p:cNvPr>
          <p:cNvSpPr>
            <a:spLocks noGrp="1"/>
          </p:cNvSpPr>
          <p:nvPr>
            <p:ph type="body" idx="1"/>
          </p:nvPr>
        </p:nvSpPr>
        <p:spPr/>
        <p:txBody>
          <a:bodyPr/>
          <a:lstStyle/>
          <a:p>
            <a:pPr algn="ctr"/>
            <a:r>
              <a:rPr lang="en-IN" dirty="0"/>
              <a:t>STACK</a:t>
            </a:r>
          </a:p>
        </p:txBody>
      </p:sp>
      <p:sp>
        <p:nvSpPr>
          <p:cNvPr id="4" name="Content Placeholder 3">
            <a:extLst>
              <a:ext uri="{FF2B5EF4-FFF2-40B4-BE49-F238E27FC236}">
                <a16:creationId xmlns:a16="http://schemas.microsoft.com/office/drawing/2014/main" id="{9706E1DD-3616-65B9-67EC-61E678E94CF6}"/>
              </a:ext>
            </a:extLst>
          </p:cNvPr>
          <p:cNvSpPr>
            <a:spLocks noGrp="1"/>
          </p:cNvSpPr>
          <p:nvPr>
            <p:ph sz="half" idx="2"/>
          </p:nvPr>
        </p:nvSpPr>
        <p:spPr/>
        <p:txBody>
          <a:bodyPr>
            <a:normAutofit/>
          </a:bodyPr>
          <a:lstStyle/>
          <a:p>
            <a:r>
              <a:rPr lang="en-IN" sz="2000" dirty="0"/>
              <a:t>Stack doesn’t have any type</a:t>
            </a:r>
          </a:p>
          <a:p>
            <a:endParaRPr lang="en-IN" sz="2000" dirty="0"/>
          </a:p>
          <a:p>
            <a:endParaRPr lang="en-IN" sz="2000" dirty="0"/>
          </a:p>
          <a:p>
            <a:r>
              <a:rPr lang="en-IN" sz="2000" dirty="0"/>
              <a:t>In stack only one pointer is </a:t>
            </a:r>
            <a:r>
              <a:rPr lang="en-IN" sz="2000" dirty="0" err="1"/>
              <a:t>used.i.e</a:t>
            </a:r>
            <a:r>
              <a:rPr lang="en-IN" sz="2000" dirty="0"/>
              <a:t>; TOP of the Stack</a:t>
            </a:r>
          </a:p>
        </p:txBody>
      </p:sp>
      <p:sp>
        <p:nvSpPr>
          <p:cNvPr id="5" name="Text Placeholder 4">
            <a:extLst>
              <a:ext uri="{FF2B5EF4-FFF2-40B4-BE49-F238E27FC236}">
                <a16:creationId xmlns:a16="http://schemas.microsoft.com/office/drawing/2014/main" id="{65DBD76C-A83F-AB1A-153E-5C5D53046008}"/>
              </a:ext>
            </a:extLst>
          </p:cNvPr>
          <p:cNvSpPr>
            <a:spLocks noGrp="1"/>
          </p:cNvSpPr>
          <p:nvPr>
            <p:ph type="body" sz="quarter" idx="3"/>
          </p:nvPr>
        </p:nvSpPr>
        <p:spPr/>
        <p:txBody>
          <a:bodyPr/>
          <a:lstStyle/>
          <a:p>
            <a:pPr algn="ctr"/>
            <a:r>
              <a:rPr lang="en-IN" dirty="0"/>
              <a:t>QUEUE</a:t>
            </a:r>
          </a:p>
        </p:txBody>
      </p:sp>
      <p:sp>
        <p:nvSpPr>
          <p:cNvPr id="6" name="Content Placeholder 5">
            <a:extLst>
              <a:ext uri="{FF2B5EF4-FFF2-40B4-BE49-F238E27FC236}">
                <a16:creationId xmlns:a16="http://schemas.microsoft.com/office/drawing/2014/main" id="{D2F0D044-E623-4067-E6BC-FC83D386B639}"/>
              </a:ext>
            </a:extLst>
          </p:cNvPr>
          <p:cNvSpPr>
            <a:spLocks noGrp="1"/>
          </p:cNvSpPr>
          <p:nvPr>
            <p:ph sz="quarter" idx="4"/>
          </p:nvPr>
        </p:nvSpPr>
        <p:spPr/>
        <p:txBody>
          <a:bodyPr>
            <a:normAutofit/>
          </a:bodyPr>
          <a:lstStyle/>
          <a:p>
            <a:r>
              <a:rPr lang="en-IN" sz="2000" dirty="0"/>
              <a:t>Queue has various types like General Queue, Circular Queue, Double queue</a:t>
            </a:r>
          </a:p>
          <a:p>
            <a:endParaRPr lang="en-IN" sz="2000" dirty="0"/>
          </a:p>
          <a:p>
            <a:r>
              <a:rPr lang="en-IN" sz="2000" dirty="0"/>
              <a:t>In Queue two pointer are used at two different ends . REAR end and FRONT End.</a:t>
            </a:r>
          </a:p>
        </p:txBody>
      </p:sp>
    </p:spTree>
    <p:extLst>
      <p:ext uri="{BB962C8B-B14F-4D97-AF65-F5344CB8AC3E}">
        <p14:creationId xmlns:p14="http://schemas.microsoft.com/office/powerpoint/2010/main" val="258646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F04F0D-A257-CB54-B631-E9579EDC8DEC}"/>
              </a:ext>
            </a:extLst>
          </p:cNvPr>
          <p:cNvSpPr txBox="1"/>
          <p:nvPr/>
        </p:nvSpPr>
        <p:spPr>
          <a:xfrm>
            <a:off x="389568" y="960637"/>
            <a:ext cx="11332740" cy="7263527"/>
          </a:xfrm>
          <a:prstGeom prst="rect">
            <a:avLst/>
          </a:prstGeom>
          <a:noFill/>
        </p:spPr>
        <p:txBody>
          <a:bodyPr wrap="square" rtlCol="0">
            <a:spAutoFit/>
          </a:bodyPr>
          <a:lstStyle/>
          <a:p>
            <a:r>
              <a:rPr lang="en-IN" sz="2800" dirty="0">
                <a:solidFill>
                  <a:srgbClr val="FF0000"/>
                </a:solidFill>
                <a:latin typeface="Quicksand"/>
              </a:rPr>
              <a:t>Linked List data structure</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Linked list is a linear Data structures which stored non contiguously in memory.</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It is a collection of nodes where each node has two fields:</a:t>
            </a:r>
          </a:p>
          <a:p>
            <a:r>
              <a:rPr lang="en-IN" sz="2800" dirty="0">
                <a:latin typeface="Times New Roman" panose="02020603050405020304" pitchFamily="18" charset="0"/>
                <a:cs typeface="Times New Roman" panose="02020603050405020304" pitchFamily="18" charset="0"/>
              </a:rPr>
              <a:t>           INFO field: It actually stores value or set of values.</a:t>
            </a:r>
          </a:p>
          <a:p>
            <a:r>
              <a:rPr lang="en-IN" sz="2800" dirty="0">
                <a:latin typeface="Times New Roman" panose="02020603050405020304" pitchFamily="18" charset="0"/>
                <a:cs typeface="Times New Roman" panose="02020603050405020304" pitchFamily="18" charset="0"/>
              </a:rPr>
              <a:t>           Link Field: It actually stores address to the next node in the list.</a:t>
            </a:r>
          </a:p>
          <a:p>
            <a:endParaRPr lang="en-IN" sz="28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6" name="Picture 2" descr="Linked List in Data Structure - TechVidvan">
            <a:extLst>
              <a:ext uri="{FF2B5EF4-FFF2-40B4-BE49-F238E27FC236}">
                <a16:creationId xmlns:a16="http://schemas.microsoft.com/office/drawing/2014/main" id="{6F0EF8FD-87F7-9AFE-CDDE-414EFB147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180" y="4081261"/>
            <a:ext cx="8169639" cy="225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7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1F2A7-42D7-83B2-57A6-B1141CAB028F}"/>
              </a:ext>
            </a:extLst>
          </p:cNvPr>
          <p:cNvSpPr txBox="1"/>
          <p:nvPr/>
        </p:nvSpPr>
        <p:spPr>
          <a:xfrm>
            <a:off x="524656" y="824459"/>
            <a:ext cx="11182662" cy="4678204"/>
          </a:xfrm>
          <a:prstGeom prst="rect">
            <a:avLst/>
          </a:prstGeom>
          <a:noFill/>
        </p:spPr>
        <p:txBody>
          <a:bodyPr wrap="square" rtlCol="0">
            <a:spAutoFit/>
          </a:bodyPr>
          <a:lstStyle/>
          <a:p>
            <a:pPr algn="l" fontAlgn="base"/>
            <a:r>
              <a:rPr lang="en-IN" sz="2800" dirty="0">
                <a:solidFill>
                  <a:srgbClr val="FF0000"/>
                </a:solidFill>
                <a:latin typeface="Quicksand"/>
              </a:rPr>
              <a:t>What is Data structure</a:t>
            </a:r>
            <a:endParaRPr lang="en-US" sz="2800" b="0" i="0" dirty="0">
              <a:solidFill>
                <a:srgbClr val="666666"/>
              </a:solidFill>
              <a:effectLst/>
              <a:latin typeface="Quicksand"/>
            </a:endParaRPr>
          </a:p>
          <a:p>
            <a:pPr marL="457200" indent="-457200" algn="l" fontAlgn="base">
              <a:buFont typeface="Wingdings" panose="05000000000000000000" pitchFamily="2" charset="2"/>
              <a:buChar char="q"/>
            </a:pPr>
            <a:r>
              <a:rPr lang="en-US" sz="2800" b="0" i="0" dirty="0">
                <a:solidFill>
                  <a:srgbClr val="666666"/>
                </a:solidFill>
                <a:effectLst/>
                <a:latin typeface="Times New Roman" panose="02020603050405020304" pitchFamily="18" charset="0"/>
                <a:cs typeface="Times New Roman" panose="02020603050405020304" pitchFamily="18" charset="0"/>
              </a:rPr>
              <a:t>The data structure is a way of storing and organizing data in a computer system. So that we can use the data quickly, which means the information is stored and held in such a way that it can be easily accessed later at any time. </a:t>
            </a:r>
          </a:p>
          <a:p>
            <a:pPr marL="457200" indent="-457200" algn="l" fontAlgn="base">
              <a:buFont typeface="Wingdings" panose="05000000000000000000" pitchFamily="2" charset="2"/>
              <a:buChar char="q"/>
            </a:pPr>
            <a:r>
              <a:rPr lang="en-US" sz="2800" b="0" i="0" dirty="0">
                <a:solidFill>
                  <a:srgbClr val="666666"/>
                </a:solidFill>
                <a:effectLst/>
                <a:latin typeface="Times New Roman" panose="02020603050405020304" pitchFamily="18" charset="0"/>
                <a:cs typeface="Times New Roman" panose="02020603050405020304" pitchFamily="18" charset="0"/>
              </a:rPr>
              <a:t>Data structures are used widely in almost every aspect of computer science, </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There are two types of data structure: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1. Primitive data structure</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2. Non-primitive data structure</a:t>
            </a:r>
          </a:p>
          <a:p>
            <a:endParaRPr lang="en-IN" dirty="0"/>
          </a:p>
        </p:txBody>
      </p:sp>
    </p:spTree>
    <p:extLst>
      <p:ext uri="{BB962C8B-B14F-4D97-AF65-F5344CB8AC3E}">
        <p14:creationId xmlns:p14="http://schemas.microsoft.com/office/powerpoint/2010/main" val="2255647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F20AB7-F6A6-2F59-AA3F-07EA1F80DAF3}"/>
              </a:ext>
            </a:extLst>
          </p:cNvPr>
          <p:cNvSpPr txBox="1"/>
          <p:nvPr/>
        </p:nvSpPr>
        <p:spPr>
          <a:xfrm>
            <a:off x="854439" y="689548"/>
            <a:ext cx="11152682" cy="3539430"/>
          </a:xfrm>
          <a:prstGeom prst="rect">
            <a:avLst/>
          </a:prstGeom>
          <a:noFill/>
        </p:spPr>
        <p:txBody>
          <a:bodyPr wrap="square" rtlCol="0">
            <a:spAutoFit/>
          </a:bodyPr>
          <a:lstStyle/>
          <a:p>
            <a:r>
              <a:rPr lang="en-IN" sz="2800" dirty="0">
                <a:solidFill>
                  <a:srgbClr val="FF0000"/>
                </a:solidFill>
                <a:latin typeface="Quickstand"/>
              </a:rPr>
              <a:t>Linked List Data structure</a:t>
            </a:r>
            <a:r>
              <a:rPr lang="en-IN" dirty="0"/>
              <a:t>:</a:t>
            </a:r>
          </a:p>
          <a:p>
            <a:pPr marL="285750" indent="-285750">
              <a:buFont typeface="Wingdings" panose="05000000000000000000" pitchFamily="2" charset="2"/>
              <a:buChar char="q"/>
            </a:pPr>
            <a:r>
              <a:rPr lang="en-IN" dirty="0"/>
              <a:t> </a:t>
            </a:r>
            <a:r>
              <a:rPr lang="en-IN" sz="2800" dirty="0">
                <a:latin typeface="Times New Roman" panose="02020603050405020304" pitchFamily="18" charset="0"/>
                <a:cs typeface="Times New Roman" panose="02020603050405020304" pitchFamily="18" charset="0"/>
              </a:rPr>
              <a:t>It provides memory utilization when memory is not available contiguously.</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is basically implemented using Dynamic memory allocation.</a:t>
            </a: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r>
              <a:rPr lang="en-IN" sz="2800" dirty="0">
                <a:solidFill>
                  <a:srgbClr val="FF0000"/>
                </a:solidFill>
                <a:latin typeface="Times New Roman" panose="02020603050405020304" pitchFamily="18" charset="0"/>
                <a:cs typeface="Times New Roman" panose="02020603050405020304" pitchFamily="18" charset="0"/>
              </a:rPr>
              <a:t>Applications are:</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Used to implement Stack ,Queue ,Tree , Graph</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Polynomial operations , Sparse matrices representation</a:t>
            </a:r>
          </a:p>
        </p:txBody>
      </p:sp>
    </p:spTree>
    <p:extLst>
      <p:ext uri="{BB962C8B-B14F-4D97-AF65-F5344CB8AC3E}">
        <p14:creationId xmlns:p14="http://schemas.microsoft.com/office/powerpoint/2010/main" val="3209991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2B7F-D32C-83CA-05F1-A754F5EB1238}"/>
              </a:ext>
            </a:extLst>
          </p:cNvPr>
          <p:cNvSpPr>
            <a:spLocks noGrp="1"/>
          </p:cNvSpPr>
          <p:nvPr>
            <p:ph type="title"/>
          </p:nvPr>
        </p:nvSpPr>
        <p:spPr/>
        <p:txBody>
          <a:bodyPr/>
          <a:lstStyle/>
          <a:p>
            <a:r>
              <a:rPr lang="en-IN" dirty="0">
                <a:solidFill>
                  <a:srgbClr val="FF0000"/>
                </a:solidFill>
              </a:rPr>
              <a:t>Non Linear Data structure</a:t>
            </a:r>
          </a:p>
        </p:txBody>
      </p:sp>
      <p:sp>
        <p:nvSpPr>
          <p:cNvPr id="3" name="Content Placeholder 2">
            <a:extLst>
              <a:ext uri="{FF2B5EF4-FFF2-40B4-BE49-F238E27FC236}">
                <a16:creationId xmlns:a16="http://schemas.microsoft.com/office/drawing/2014/main" id="{7B49D72F-50BD-E3DF-0169-0B0A2418256F}"/>
              </a:ext>
            </a:extLst>
          </p:cNvPr>
          <p:cNvSpPr>
            <a:spLocks noGrp="1"/>
          </p:cNvSpPr>
          <p:nvPr>
            <p:ph idx="1"/>
          </p:nvPr>
        </p:nvSpPr>
        <p:spPr/>
        <p:txBody>
          <a:bodyPr>
            <a:noAutofit/>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Elements are arranged in Non sequential manner.</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Each element may be connected to two or more element</a:t>
            </a:r>
          </a:p>
          <a:p>
            <a:pPr>
              <a:buFont typeface="Wingdings" panose="05000000000000000000" pitchFamily="2" charset="2"/>
              <a:buChar char="q"/>
            </a:pPr>
            <a:r>
              <a:rPr lang="en-US" sz="2800" b="0" i="0" dirty="0">
                <a:solidFill>
                  <a:srgbClr val="202124"/>
                </a:solidFill>
                <a:effectLst/>
                <a:latin typeface="Times New Roman" panose="02020603050405020304" pitchFamily="18" charset="0"/>
                <a:cs typeface="Times New Roman" panose="02020603050405020304" pitchFamily="18" charset="0"/>
              </a:rPr>
              <a:t>It is </a:t>
            </a:r>
            <a:r>
              <a:rPr lang="en-US" sz="2800" b="0" i="0" dirty="0">
                <a:solidFill>
                  <a:srgbClr val="040C28"/>
                </a:solidFill>
                <a:effectLst/>
                <a:latin typeface="Times New Roman" panose="02020603050405020304" pitchFamily="18" charset="0"/>
                <a:cs typeface="Times New Roman" panose="02020603050405020304" pitchFamily="18" charset="0"/>
              </a:rPr>
              <a:t>a form of data structure where the data elements don't stay arranged linearly or sequentially</a:t>
            </a:r>
            <a:r>
              <a:rPr lang="en-US" sz="2800" b="0" i="0" dirty="0">
                <a:solidFill>
                  <a:srgbClr val="202124"/>
                </a:solidFill>
                <a:effectLst/>
                <a:latin typeface="Times New Roman" panose="02020603050405020304" pitchFamily="18" charset="0"/>
                <a:cs typeface="Times New Roman" panose="02020603050405020304" pitchFamily="18" charset="0"/>
              </a:rPr>
              <a:t>. Since the data structure is non-linear, it does not involve a single level. Therefore, a user can't traverse all of its elements in a single run.</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Ex. Tree </a:t>
            </a:r>
          </a:p>
        </p:txBody>
      </p:sp>
      <p:sp>
        <p:nvSpPr>
          <p:cNvPr id="4" name="AutoShape 2" descr="Non Linear Data Structure| DSA |Scaler Topics">
            <a:extLst>
              <a:ext uri="{FF2B5EF4-FFF2-40B4-BE49-F238E27FC236}">
                <a16:creationId xmlns:a16="http://schemas.microsoft.com/office/drawing/2014/main" id="{0766316B-8A5D-80B6-E912-C75D94F105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10670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9C910-AEFB-81E7-BCC5-D82694F21EDA}"/>
              </a:ext>
            </a:extLst>
          </p:cNvPr>
          <p:cNvSpPr txBox="1"/>
          <p:nvPr/>
        </p:nvSpPr>
        <p:spPr>
          <a:xfrm>
            <a:off x="774491" y="697923"/>
            <a:ext cx="10643017" cy="7017306"/>
          </a:xfrm>
          <a:prstGeom prst="rect">
            <a:avLst/>
          </a:prstGeom>
          <a:noFill/>
        </p:spPr>
        <p:txBody>
          <a:bodyPr wrap="square" rtlCol="0">
            <a:spAutoFit/>
          </a:bodyPr>
          <a:lstStyle/>
          <a:p>
            <a:r>
              <a:rPr lang="en-IN" sz="3600" dirty="0">
                <a:solidFill>
                  <a:srgbClr val="FF0000"/>
                </a:solidFill>
                <a:latin typeface="Times New Roman" panose="02020603050405020304" pitchFamily="18" charset="0"/>
                <a:cs typeface="Times New Roman" panose="02020603050405020304" pitchFamily="18" charset="0"/>
              </a:rPr>
              <a:t>Tree data structure:</a:t>
            </a:r>
          </a:p>
          <a:p>
            <a:endParaRPr lang="en-IN" sz="3600" dirty="0">
              <a:solidFill>
                <a:srgbClr val="FF0000"/>
              </a:solidFill>
              <a:latin typeface="Times New Roman" panose="02020603050405020304" pitchFamily="18" charset="0"/>
              <a:cs typeface="Times New Roman" panose="02020603050405020304" pitchFamily="18" charset="0"/>
            </a:endParaRPr>
          </a:p>
          <a:p>
            <a:endParaRPr lang="en-IN" sz="3600" dirty="0">
              <a:solidFill>
                <a:srgbClr val="FF0000"/>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050" name="Picture 2" descr="What is a non-linear data structure - javatpoint">
            <a:extLst>
              <a:ext uri="{FF2B5EF4-FFF2-40B4-BE49-F238E27FC236}">
                <a16:creationId xmlns:a16="http://schemas.microsoft.com/office/drawing/2014/main" id="{FD11D232-8CFE-E1A6-A07C-A5FBDFD79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230" y="1650434"/>
            <a:ext cx="7456103" cy="356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333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7931232-59A6-6927-517E-019B769FE7D1}"/>
              </a:ext>
            </a:extLst>
          </p:cNvPr>
          <p:cNvSpPr>
            <a:spLocks noChangeArrowheads="1"/>
          </p:cNvSpPr>
          <p:nvPr/>
        </p:nvSpPr>
        <p:spPr bwMode="auto">
          <a:xfrm>
            <a:off x="809470" y="362360"/>
            <a:ext cx="109728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Trees are a collection of data formed of data elements called Nodes;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Nodes are connected to each other by edges; each node element may or may not have child nodes.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In each Tree collection, we have one root node, which is the very first node in our tree.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If a node is connected to another node element, it then becomes a parent node and its connected node is its child node.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apple-system"/>
              </a:rPr>
              <a:t>  </a:t>
            </a:r>
            <a:r>
              <a:rPr kumimoji="0" lang="en-US" altLang="en-US" sz="20200" b="0" i="0" u="none" strike="noStrike" cap="none" normalizeH="0" baseline="0" dirty="0">
                <a:ln>
                  <a:noFill/>
                </a:ln>
                <a:solidFill>
                  <a:srgbClr val="404040"/>
                </a:solidFill>
                <a:effectLst/>
                <a:latin typeface="-apple-system"/>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Tree Data Structure Elements Image">
            <a:extLst>
              <a:ext uri="{FF2B5EF4-FFF2-40B4-BE49-F238E27FC236}">
                <a16:creationId xmlns:a16="http://schemas.microsoft.com/office/drawing/2014/main" id="{407A41A6-238A-76E5-9FDA-1C5BBC255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382" y="3429000"/>
            <a:ext cx="4682032" cy="2949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46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1011-B31A-45A5-1323-390CCE7D00B8}"/>
              </a:ext>
            </a:extLst>
          </p:cNvPr>
          <p:cNvSpPr>
            <a:spLocks noGrp="1"/>
          </p:cNvSpPr>
          <p:nvPr>
            <p:ph type="title"/>
          </p:nvPr>
        </p:nvSpPr>
        <p:spPr>
          <a:xfrm>
            <a:off x="677334" y="609600"/>
            <a:ext cx="8596668" cy="1009339"/>
          </a:xfrm>
        </p:spPr>
        <p:txBody>
          <a:bodyPr/>
          <a:lstStyle/>
          <a:p>
            <a:r>
              <a:rPr lang="en-IN" dirty="0">
                <a:solidFill>
                  <a:srgbClr val="FF0000"/>
                </a:solidFill>
              </a:rPr>
              <a:t> Characteristics of Tree data structure</a:t>
            </a:r>
          </a:p>
        </p:txBody>
      </p:sp>
      <p:sp>
        <p:nvSpPr>
          <p:cNvPr id="3" name="Content Placeholder 2">
            <a:extLst>
              <a:ext uri="{FF2B5EF4-FFF2-40B4-BE49-F238E27FC236}">
                <a16:creationId xmlns:a16="http://schemas.microsoft.com/office/drawing/2014/main" id="{BB5F43A3-3C1F-9F05-3025-21493C2B773C}"/>
              </a:ext>
            </a:extLst>
          </p:cNvPr>
          <p:cNvSpPr>
            <a:spLocks noGrp="1"/>
          </p:cNvSpPr>
          <p:nvPr>
            <p:ph idx="1"/>
          </p:nvPr>
        </p:nvSpPr>
        <p:spPr>
          <a:xfrm>
            <a:off x="677334" y="1633929"/>
            <a:ext cx="8596668" cy="4422424"/>
          </a:xfrm>
        </p:spPr>
        <p:txBody>
          <a:bodyPr>
            <a:normAutofit lnSpcReduction="10000"/>
          </a:bodyPr>
          <a:lstStyle/>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It is a nonlinear ,hierarchical data structure.</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It follows parent child relationship.</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Each node in tree can have more than one children but at most one parent node.</a:t>
            </a:r>
          </a:p>
          <a:p>
            <a:pPr marL="0" marR="0" algn="l">
              <a:buFont typeface="Wingdings" panose="05000000000000000000" pitchFamily="2" charset="2"/>
              <a:buChar char="q"/>
            </a:pPr>
            <a:r>
              <a:rPr lang="en-US" sz="3000" b="0" i="0" dirty="0">
                <a:solidFill>
                  <a:srgbClr val="000000"/>
                </a:solidFill>
                <a:effectLst/>
                <a:latin typeface="Times New Roman" panose="02020603050405020304" pitchFamily="18" charset="0"/>
                <a:cs typeface="Times New Roman" panose="02020603050405020304" pitchFamily="18" charset="0"/>
              </a:rPr>
              <a:t>A tree has following general properties:</a:t>
            </a:r>
          </a:p>
          <a:p>
            <a:pPr marL="0" marR="0" algn="l">
              <a:spcBef>
                <a:spcPts val="0"/>
              </a:spcBef>
              <a:spcAft>
                <a:spcPts val="0"/>
              </a:spcAft>
              <a:buFont typeface="Wingdings" panose="05000000000000000000" pitchFamily="2" charset="2"/>
              <a:buChar char="q"/>
            </a:pPr>
            <a:r>
              <a:rPr lang="en-US" sz="3000" b="0" i="0" dirty="0">
                <a:solidFill>
                  <a:srgbClr val="000000"/>
                </a:solidFill>
                <a:effectLst/>
                <a:latin typeface="Times New Roman" panose="02020603050405020304" pitchFamily="18" charset="0"/>
                <a:cs typeface="Times New Roman" panose="02020603050405020304" pitchFamily="18" charset="0"/>
              </a:rPr>
              <a:t>One node is distinguished as a </a:t>
            </a:r>
            <a:r>
              <a:rPr lang="en-US" sz="3000" b="1" i="0" dirty="0">
                <a:solidFill>
                  <a:srgbClr val="000000"/>
                </a:solidFill>
                <a:effectLst/>
                <a:latin typeface="Times New Roman" panose="02020603050405020304" pitchFamily="18" charset="0"/>
                <a:cs typeface="Times New Roman" panose="02020603050405020304" pitchFamily="18" charset="0"/>
              </a:rPr>
              <a:t>root</a:t>
            </a:r>
            <a:r>
              <a:rPr lang="en-US" sz="3000" b="0" i="0" dirty="0">
                <a:solidFill>
                  <a:srgbClr val="000000"/>
                </a:solidFill>
                <a:effectLst/>
                <a:latin typeface="Times New Roman" panose="02020603050405020304" pitchFamily="18" charset="0"/>
                <a:cs typeface="Times New Roman" panose="02020603050405020304" pitchFamily="18" charset="0"/>
              </a:rPr>
              <a:t>;</a:t>
            </a:r>
          </a:p>
          <a:p>
            <a:pPr marL="0" marR="0" algn="l">
              <a:spcBef>
                <a:spcPts val="0"/>
              </a:spcBef>
              <a:spcAft>
                <a:spcPts val="0"/>
              </a:spcAft>
              <a:buFont typeface="Wingdings" panose="05000000000000000000" pitchFamily="2" charset="2"/>
              <a:buChar char="q"/>
            </a:pPr>
            <a:r>
              <a:rPr lang="en-US" sz="3000" b="0" i="0" dirty="0">
                <a:solidFill>
                  <a:srgbClr val="000000"/>
                </a:solidFill>
                <a:effectLst/>
                <a:latin typeface="Times New Roman" panose="02020603050405020304" pitchFamily="18" charset="0"/>
                <a:cs typeface="Times New Roman" panose="02020603050405020304" pitchFamily="18" charset="0"/>
              </a:rPr>
              <a:t>Every node (exclude a root) is connected by a directed edge </a:t>
            </a:r>
            <a:r>
              <a:rPr lang="en-US" sz="3000" b="0" i="1" dirty="0">
                <a:solidFill>
                  <a:srgbClr val="000000"/>
                </a:solidFill>
                <a:effectLst/>
                <a:latin typeface="Times New Roman" panose="02020603050405020304" pitchFamily="18" charset="0"/>
                <a:cs typeface="Times New Roman" panose="02020603050405020304" pitchFamily="18" charset="0"/>
              </a:rPr>
              <a:t>from</a:t>
            </a:r>
            <a:r>
              <a:rPr lang="en-US" sz="3000" b="0" i="0" dirty="0">
                <a:solidFill>
                  <a:srgbClr val="000000"/>
                </a:solidFill>
                <a:effectLst/>
                <a:latin typeface="Times New Roman" panose="02020603050405020304" pitchFamily="18" charset="0"/>
                <a:cs typeface="Times New Roman" panose="02020603050405020304" pitchFamily="18" charset="0"/>
              </a:rPr>
              <a:t> exactly one other node; A direction is: </a:t>
            </a:r>
            <a:r>
              <a:rPr lang="en-US" sz="3000" b="0" i="1" dirty="0">
                <a:solidFill>
                  <a:srgbClr val="000000"/>
                </a:solidFill>
                <a:effectLst/>
                <a:latin typeface="Times New Roman" panose="02020603050405020304" pitchFamily="18" charset="0"/>
                <a:cs typeface="Times New Roman" panose="02020603050405020304" pitchFamily="18" charset="0"/>
              </a:rPr>
              <a:t>parent -&gt; children</a:t>
            </a:r>
            <a:endParaRPr lang="en-US" sz="3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278390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603-EAB5-FDAE-F83F-A1A86DDCF673}"/>
              </a:ext>
            </a:extLst>
          </p:cNvPr>
          <p:cNvSpPr>
            <a:spLocks noGrp="1"/>
          </p:cNvSpPr>
          <p:nvPr>
            <p:ph type="title"/>
          </p:nvPr>
        </p:nvSpPr>
        <p:spPr/>
        <p:txBody>
          <a:bodyPr/>
          <a:lstStyle/>
          <a:p>
            <a:r>
              <a:rPr lang="en-IN" dirty="0">
                <a:solidFill>
                  <a:srgbClr val="FF0000"/>
                </a:solidFill>
                <a:latin typeface="Quickstand"/>
              </a:rPr>
              <a:t>Applications of Tree data Structure</a:t>
            </a:r>
          </a:p>
        </p:txBody>
      </p:sp>
      <p:sp>
        <p:nvSpPr>
          <p:cNvPr id="3" name="Content Placeholder 2">
            <a:extLst>
              <a:ext uri="{FF2B5EF4-FFF2-40B4-BE49-F238E27FC236}">
                <a16:creationId xmlns:a16="http://schemas.microsoft.com/office/drawing/2014/main" id="{1035E905-B78F-6209-DE29-737941A058D1}"/>
              </a:ext>
            </a:extLst>
          </p:cNvPr>
          <p:cNvSpPr>
            <a:spLocks noGrp="1"/>
          </p:cNvSpPr>
          <p:nvPr>
            <p:ph idx="1"/>
          </p:nvPr>
        </p:nvSpPr>
        <p:spPr/>
        <p:txBody>
          <a:bodyPr>
            <a:normAutofit/>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File system on a computer</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Efficient searching using binary search tree</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Minimal spanning Tree implementation</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Heap sort using Heap Data structure.</a:t>
            </a:r>
          </a:p>
        </p:txBody>
      </p:sp>
    </p:spTree>
    <p:extLst>
      <p:ext uri="{BB962C8B-B14F-4D97-AF65-F5344CB8AC3E}">
        <p14:creationId xmlns:p14="http://schemas.microsoft.com/office/powerpoint/2010/main" val="3804086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D8DC-8E83-C590-21A4-11E418B1FEDE}"/>
              </a:ext>
            </a:extLst>
          </p:cNvPr>
          <p:cNvSpPr>
            <a:spLocks noGrp="1"/>
          </p:cNvSpPr>
          <p:nvPr>
            <p:ph type="title"/>
          </p:nvPr>
        </p:nvSpPr>
        <p:spPr/>
        <p:txBody>
          <a:bodyPr>
            <a:normAutofit/>
          </a:bodyPr>
          <a:lstStyle/>
          <a:p>
            <a:r>
              <a:rPr lang="en-IN" sz="2800" dirty="0">
                <a:solidFill>
                  <a:srgbClr val="FF0000"/>
                </a:solidFill>
                <a:latin typeface="Quickstand"/>
              </a:rPr>
              <a:t>Non linear data structure:</a:t>
            </a:r>
            <a:br>
              <a:rPr lang="en-IN" sz="2800" dirty="0">
                <a:solidFill>
                  <a:srgbClr val="FF0000"/>
                </a:solidFill>
                <a:latin typeface="Quickstand"/>
              </a:rPr>
            </a:br>
            <a:r>
              <a:rPr lang="en-IN" sz="2800" dirty="0">
                <a:solidFill>
                  <a:srgbClr val="FF0000"/>
                </a:solidFill>
                <a:latin typeface="Quickstand"/>
              </a:rPr>
              <a:t>Graph</a:t>
            </a:r>
          </a:p>
        </p:txBody>
      </p:sp>
      <p:sp>
        <p:nvSpPr>
          <p:cNvPr id="3" name="Content Placeholder 2">
            <a:extLst>
              <a:ext uri="{FF2B5EF4-FFF2-40B4-BE49-F238E27FC236}">
                <a16:creationId xmlns:a16="http://schemas.microsoft.com/office/drawing/2014/main" id="{344121A4-3F9E-BAA2-04A7-86D0BF0965EC}"/>
              </a:ext>
            </a:extLst>
          </p:cNvPr>
          <p:cNvSpPr>
            <a:spLocks noGrp="1"/>
          </p:cNvSpPr>
          <p:nvPr>
            <p:ph idx="1"/>
          </p:nvPr>
        </p:nvSpPr>
        <p:spPr>
          <a:xfrm>
            <a:off x="677334" y="1573967"/>
            <a:ext cx="10837332" cy="4467395"/>
          </a:xfrm>
        </p:spPr>
        <p:txBody>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in a non linear, non hierarchical data structure.</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consist of vertices or nodes and edges which connect these nodes.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Each node may be connected to two or more elements.</a:t>
            </a:r>
          </a:p>
          <a:p>
            <a:pPr>
              <a:buFont typeface="Wingdings" panose="05000000000000000000" pitchFamily="2" charset="2"/>
              <a:buChar char="q"/>
            </a:pPr>
            <a:r>
              <a:rPr lang="en-US" sz="2800" b="0" i="0" dirty="0">
                <a:solidFill>
                  <a:srgbClr val="202124"/>
                </a:solidFill>
                <a:effectLst/>
                <a:latin typeface="Times New Roman" panose="02020603050405020304" pitchFamily="18" charset="0"/>
                <a:cs typeface="Times New Roman" panose="02020603050405020304" pitchFamily="18" charset="0"/>
              </a:rPr>
              <a:t>Graphs in data structures are </a:t>
            </a:r>
            <a:r>
              <a:rPr lang="en-US" sz="2800" b="1" i="0" dirty="0">
                <a:solidFill>
                  <a:srgbClr val="202124"/>
                </a:solidFill>
                <a:effectLst/>
                <a:latin typeface="Times New Roman" panose="02020603050405020304" pitchFamily="18" charset="0"/>
                <a:cs typeface="Times New Roman" panose="02020603050405020304" pitchFamily="18" charset="0"/>
              </a:rPr>
              <a:t>non-linear data structures made up of a finite number of nodes or vertices and the edges that connect them</a:t>
            </a:r>
            <a:r>
              <a:rPr lang="en-US" sz="2800" b="0" i="0" dirty="0">
                <a:solidFill>
                  <a:srgbClr val="202124"/>
                </a:solidFill>
                <a:effectLst/>
                <a:latin typeface="Times New Roman" panose="02020603050405020304" pitchFamily="18" charset="0"/>
                <a:cs typeface="Times New Roman" panose="02020603050405020304" pitchFamily="18" charset="0"/>
              </a:rPr>
              <a:t>.</a:t>
            </a:r>
            <a:endParaRPr lang="en-IN" sz="2800" b="0" i="0" dirty="0">
              <a:solidFill>
                <a:srgbClr val="20212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800" dirty="0">
                <a:solidFill>
                  <a:srgbClr val="202124"/>
                </a:solidFill>
                <a:latin typeface="Times New Roman" panose="02020603050405020304" pitchFamily="18" charset="0"/>
                <a:cs typeface="Times New Roman" panose="02020603050405020304" pitchFamily="18" charset="0"/>
              </a:rPr>
              <a:t> </a:t>
            </a:r>
            <a:r>
              <a:rPr lang="en-US" sz="2800" b="0" i="0" dirty="0">
                <a:solidFill>
                  <a:srgbClr val="51565E"/>
                </a:solidFill>
                <a:effectLst/>
                <a:latin typeface="Times New Roman" panose="02020603050405020304" pitchFamily="18" charset="0"/>
                <a:cs typeface="Times New Roman" panose="02020603050405020304" pitchFamily="18" charset="0"/>
              </a:rPr>
              <a:t>For example, it can represent a single user as nodes or vertices in a telephone network, while the link between them via telephone represents edges.</a:t>
            </a:r>
          </a:p>
          <a:p>
            <a:pPr>
              <a:buFont typeface="Wingdings" panose="05000000000000000000" pitchFamily="2" charset="2"/>
              <a:buChar char="q"/>
            </a:pPr>
            <a:endParaRPr lang="en-US" sz="2800" b="0" i="0" dirty="0">
              <a:solidFill>
                <a:srgbClr val="51565E"/>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036161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E32E3-A576-C692-BAAD-A6A823A1E494}"/>
              </a:ext>
            </a:extLst>
          </p:cNvPr>
          <p:cNvSpPr txBox="1"/>
          <p:nvPr/>
        </p:nvSpPr>
        <p:spPr>
          <a:xfrm>
            <a:off x="1034320" y="419724"/>
            <a:ext cx="10717967" cy="954107"/>
          </a:xfrm>
          <a:prstGeom prst="rect">
            <a:avLst/>
          </a:prstGeom>
          <a:noFill/>
        </p:spPr>
        <p:txBody>
          <a:bodyPr wrap="square" rtlCol="0">
            <a:spAutoFit/>
          </a:bodyPr>
          <a:lstStyle/>
          <a:p>
            <a:r>
              <a:rPr lang="en-US" sz="2800" b="0" i="0" dirty="0">
                <a:solidFill>
                  <a:srgbClr val="51565E"/>
                </a:solidFill>
                <a:effectLst/>
                <a:latin typeface="Times New Roman" panose="02020603050405020304" pitchFamily="18" charset="0"/>
                <a:cs typeface="Times New Roman" panose="02020603050405020304" pitchFamily="18" charset="0"/>
              </a:rPr>
              <a:t>This graph has a set of vertices V= { 1,2,3,4,5} and a set of edges </a:t>
            </a:r>
          </a:p>
          <a:p>
            <a:r>
              <a:rPr lang="en-US" sz="2800" b="0" i="0" dirty="0">
                <a:solidFill>
                  <a:srgbClr val="51565E"/>
                </a:solidFill>
                <a:effectLst/>
                <a:latin typeface="Times New Roman" panose="02020603050405020304" pitchFamily="18" charset="0"/>
                <a:cs typeface="Times New Roman" panose="02020603050405020304" pitchFamily="18" charset="0"/>
              </a:rPr>
              <a:t>E= { (1,2),(1,3),(2,3),(2,4),(2,5),(3,5),(4,5}.</a:t>
            </a:r>
            <a:endParaRPr lang="en-IN" sz="2800" dirty="0">
              <a:latin typeface="Times New Roman" panose="02020603050405020304" pitchFamily="18" charset="0"/>
              <a:cs typeface="Times New Roman" panose="02020603050405020304" pitchFamily="18" charset="0"/>
            </a:endParaRPr>
          </a:p>
        </p:txBody>
      </p:sp>
      <p:pic>
        <p:nvPicPr>
          <p:cNvPr id="5122" name="Picture 2" descr="Graphs in Data Structure: Overview, Types and More [Updated] | Simplilearn">
            <a:extLst>
              <a:ext uri="{FF2B5EF4-FFF2-40B4-BE49-F238E27FC236}">
                <a16:creationId xmlns:a16="http://schemas.microsoft.com/office/drawing/2014/main" id="{767FE83C-ADF1-4E5D-4244-B3CED02A0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533" y="1872508"/>
            <a:ext cx="7150310" cy="392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689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8C0C-8ACD-9697-3677-DD3A1B96FEB6}"/>
              </a:ext>
            </a:extLst>
          </p:cNvPr>
          <p:cNvSpPr>
            <a:spLocks noGrp="1"/>
          </p:cNvSpPr>
          <p:nvPr>
            <p:ph type="title"/>
          </p:nvPr>
        </p:nvSpPr>
        <p:spPr/>
        <p:txBody>
          <a:bodyPr>
            <a:normAutofit/>
          </a:bodyPr>
          <a:lstStyle/>
          <a:p>
            <a:r>
              <a:rPr lang="en-IN" sz="2800" dirty="0">
                <a:solidFill>
                  <a:srgbClr val="FF0000"/>
                </a:solidFill>
                <a:latin typeface="Quickstand"/>
              </a:rPr>
              <a:t>Applications of Graph</a:t>
            </a:r>
          </a:p>
        </p:txBody>
      </p:sp>
      <p:sp>
        <p:nvSpPr>
          <p:cNvPr id="3" name="Content Placeholder 2">
            <a:extLst>
              <a:ext uri="{FF2B5EF4-FFF2-40B4-BE49-F238E27FC236}">
                <a16:creationId xmlns:a16="http://schemas.microsoft.com/office/drawing/2014/main" id="{D03B47AC-6613-BE28-1456-DBE39891782E}"/>
              </a:ext>
            </a:extLst>
          </p:cNvPr>
          <p:cNvSpPr>
            <a:spLocks noGrp="1"/>
          </p:cNvSpPr>
          <p:nvPr>
            <p:ph idx="1"/>
          </p:nvPr>
        </p:nvSpPr>
        <p:spPr/>
        <p:txBody>
          <a:bodyPr>
            <a:normAutofit/>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Used to represent network like rail network, road network, telephone network.</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Social network such as </a:t>
            </a:r>
            <a:r>
              <a:rPr lang="en-IN" sz="2800" dirty="0" err="1">
                <a:latin typeface="Times New Roman" panose="02020603050405020304" pitchFamily="18" charset="0"/>
                <a:cs typeface="Times New Roman" panose="02020603050405020304" pitchFamily="18" charset="0"/>
              </a:rPr>
              <a:t>whats</a:t>
            </a:r>
            <a:r>
              <a:rPr lang="en-IN" sz="2800" dirty="0">
                <a:latin typeface="Times New Roman" panose="02020603050405020304" pitchFamily="18" charset="0"/>
                <a:cs typeface="Times New Roman" panose="02020603050405020304" pitchFamily="18" charset="0"/>
              </a:rPr>
              <a:t> app, </a:t>
            </a:r>
            <a:r>
              <a:rPr lang="en-IN" sz="2800" dirty="0" err="1">
                <a:latin typeface="Times New Roman" panose="02020603050405020304" pitchFamily="18" charset="0"/>
                <a:cs typeface="Times New Roman" panose="02020603050405020304" pitchFamily="18" charset="0"/>
              </a:rPr>
              <a:t>facebook</a:t>
            </a:r>
            <a:r>
              <a:rPr lang="en-IN" sz="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Google map, Navigation tools.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World wide web.</a:t>
            </a:r>
          </a:p>
        </p:txBody>
      </p:sp>
    </p:spTree>
    <p:extLst>
      <p:ext uri="{BB962C8B-B14F-4D97-AF65-F5344CB8AC3E}">
        <p14:creationId xmlns:p14="http://schemas.microsoft.com/office/powerpoint/2010/main" val="3634861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0199-6266-10F9-6FC1-D0B06AFB2A61}"/>
              </a:ext>
            </a:extLst>
          </p:cNvPr>
          <p:cNvSpPr>
            <a:spLocks noGrp="1"/>
          </p:cNvSpPr>
          <p:nvPr>
            <p:ph type="title"/>
          </p:nvPr>
        </p:nvSpPr>
        <p:spPr>
          <a:xfrm>
            <a:off x="677334" y="609600"/>
            <a:ext cx="8596668" cy="814466"/>
          </a:xfrm>
        </p:spPr>
        <p:txBody>
          <a:bodyPr>
            <a:normAutofit/>
          </a:bodyPr>
          <a:lstStyle/>
          <a:p>
            <a:r>
              <a:rPr lang="en-IN" sz="2800" dirty="0" err="1">
                <a:solidFill>
                  <a:srgbClr val="FF0000"/>
                </a:solidFill>
                <a:latin typeface="Quickstand"/>
              </a:rPr>
              <a:t>Comparision</a:t>
            </a:r>
            <a:r>
              <a:rPr lang="en-IN" sz="2800" dirty="0">
                <a:solidFill>
                  <a:srgbClr val="FF0000"/>
                </a:solidFill>
                <a:latin typeface="Quickstand"/>
              </a:rPr>
              <a:t> of Linear and Non linear Data structure</a:t>
            </a:r>
          </a:p>
        </p:txBody>
      </p:sp>
      <p:sp>
        <p:nvSpPr>
          <p:cNvPr id="3" name="Text Placeholder 2">
            <a:extLst>
              <a:ext uri="{FF2B5EF4-FFF2-40B4-BE49-F238E27FC236}">
                <a16:creationId xmlns:a16="http://schemas.microsoft.com/office/drawing/2014/main" id="{DCFE2C74-D1EC-EB1A-2BFD-5CD2934A5EE2}"/>
              </a:ext>
            </a:extLst>
          </p:cNvPr>
          <p:cNvSpPr>
            <a:spLocks noGrp="1"/>
          </p:cNvSpPr>
          <p:nvPr>
            <p:ph type="body" idx="1"/>
          </p:nvPr>
        </p:nvSpPr>
        <p:spPr>
          <a:xfrm>
            <a:off x="675745" y="1424066"/>
            <a:ext cx="4185623" cy="576263"/>
          </a:xfrm>
        </p:spPr>
        <p:txBody>
          <a:bodyPr/>
          <a:lstStyle/>
          <a:p>
            <a:r>
              <a:rPr lang="en-IN" dirty="0"/>
              <a:t>Linear Data structure</a:t>
            </a:r>
          </a:p>
        </p:txBody>
      </p:sp>
      <p:sp>
        <p:nvSpPr>
          <p:cNvPr id="4" name="Content Placeholder 3">
            <a:extLst>
              <a:ext uri="{FF2B5EF4-FFF2-40B4-BE49-F238E27FC236}">
                <a16:creationId xmlns:a16="http://schemas.microsoft.com/office/drawing/2014/main" id="{E0A14D5F-5C0E-04F5-F7CD-020E1CF7AF5C}"/>
              </a:ext>
            </a:extLst>
          </p:cNvPr>
          <p:cNvSpPr>
            <a:spLocks noGrp="1"/>
          </p:cNvSpPr>
          <p:nvPr>
            <p:ph sz="half" idx="2"/>
          </p:nvPr>
        </p:nvSpPr>
        <p:spPr>
          <a:xfrm>
            <a:off x="675745" y="2238532"/>
            <a:ext cx="4735704" cy="3802831"/>
          </a:xfrm>
        </p:spPr>
        <p:txBody>
          <a:bodyPr>
            <a:no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In a linear data structure, data elements are arranged in a linear order where each and every element is attached to its previous and next adjacent.</a:t>
            </a:r>
          </a:p>
          <a:p>
            <a:r>
              <a:rPr lang="en-US" sz="2400" b="0" i="0" dirty="0">
                <a:solidFill>
                  <a:srgbClr val="273239"/>
                </a:solidFill>
                <a:effectLst/>
                <a:latin typeface="Times New Roman" panose="02020603050405020304" pitchFamily="18" charset="0"/>
                <a:cs typeface="Times New Roman" panose="02020603050405020304" pitchFamily="18" charset="0"/>
              </a:rPr>
              <a:t>In linear data structure, single level is involved.</a:t>
            </a:r>
          </a:p>
          <a:p>
            <a:r>
              <a:rPr lang="en-US" sz="2400" b="0" i="0" dirty="0">
                <a:solidFill>
                  <a:srgbClr val="273239"/>
                </a:solidFill>
                <a:effectLst/>
                <a:latin typeface="Times New Roman" panose="02020603050405020304" pitchFamily="18" charset="0"/>
                <a:cs typeface="Times New Roman" panose="02020603050405020304" pitchFamily="18" charset="0"/>
              </a:rPr>
              <a:t>Its implementation is easy in comparison to non-linear data structure.</a:t>
            </a:r>
            <a:endParaRPr lang="en-IN"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195EA2F-13C2-0A0E-3BFF-ADE8F8B573C2}"/>
              </a:ext>
            </a:extLst>
          </p:cNvPr>
          <p:cNvSpPr>
            <a:spLocks noGrp="1"/>
          </p:cNvSpPr>
          <p:nvPr>
            <p:ph type="body" sz="quarter" idx="3"/>
          </p:nvPr>
        </p:nvSpPr>
        <p:spPr>
          <a:xfrm>
            <a:off x="5088383" y="1424067"/>
            <a:ext cx="4185618" cy="576262"/>
          </a:xfrm>
        </p:spPr>
        <p:txBody>
          <a:bodyPr/>
          <a:lstStyle/>
          <a:p>
            <a:r>
              <a:rPr lang="en-IN" dirty="0"/>
              <a:t>Non linear Data structure</a:t>
            </a:r>
          </a:p>
        </p:txBody>
      </p:sp>
      <p:sp>
        <p:nvSpPr>
          <p:cNvPr id="6" name="Content Placeholder 5">
            <a:extLst>
              <a:ext uri="{FF2B5EF4-FFF2-40B4-BE49-F238E27FC236}">
                <a16:creationId xmlns:a16="http://schemas.microsoft.com/office/drawing/2014/main" id="{AF156A14-2A51-2B31-D13A-DE8261351A3D}"/>
              </a:ext>
            </a:extLst>
          </p:cNvPr>
          <p:cNvSpPr>
            <a:spLocks noGrp="1"/>
          </p:cNvSpPr>
          <p:nvPr>
            <p:ph sz="quarter" idx="4"/>
          </p:nvPr>
        </p:nvSpPr>
        <p:spPr>
          <a:xfrm>
            <a:off x="5696261" y="2238532"/>
            <a:ext cx="4735703" cy="3802831"/>
          </a:xfrm>
        </p:spPr>
        <p:txBody>
          <a:bodyPr>
            <a:no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In a non-linear data structure, data elements are attached in hierarchically manner.</a:t>
            </a:r>
          </a:p>
          <a:p>
            <a:endParaRPr lang="en-US" sz="2400" dirty="0">
              <a:solidFill>
                <a:srgbClr val="273239"/>
              </a:solidFill>
              <a:latin typeface="Times New Roman" panose="02020603050405020304" pitchFamily="18" charset="0"/>
              <a:cs typeface="Times New Roman" panose="02020603050405020304" pitchFamily="18" charset="0"/>
            </a:endParaRPr>
          </a:p>
          <a:p>
            <a:r>
              <a:rPr lang="en-US" sz="2400" b="0" i="0" dirty="0">
                <a:solidFill>
                  <a:srgbClr val="273239"/>
                </a:solidFill>
                <a:effectLst/>
                <a:latin typeface="Times New Roman" panose="02020603050405020304" pitchFamily="18" charset="0"/>
                <a:cs typeface="Times New Roman" panose="02020603050405020304" pitchFamily="18" charset="0"/>
              </a:rPr>
              <a:t>Whereas in non-linear data structure, multiple levels are involved.</a:t>
            </a:r>
          </a:p>
          <a:p>
            <a:r>
              <a:rPr lang="en-US" sz="2400" b="0" i="0" dirty="0">
                <a:solidFill>
                  <a:srgbClr val="273239"/>
                </a:solidFill>
                <a:effectLst/>
                <a:latin typeface="Times New Roman" panose="02020603050405020304" pitchFamily="18" charset="0"/>
                <a:cs typeface="Times New Roman" panose="02020603050405020304" pitchFamily="18" charset="0"/>
              </a:rPr>
              <a:t>While its implementation is complex in comparison to linear data structure.</a:t>
            </a:r>
            <a:endParaRPr lang="en-US" sz="24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66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D6C3E-C9AC-8D17-B61E-0BABDFBCF297}"/>
              </a:ext>
            </a:extLst>
          </p:cNvPr>
          <p:cNvSpPr txBox="1"/>
          <p:nvPr/>
        </p:nvSpPr>
        <p:spPr>
          <a:xfrm>
            <a:off x="824459" y="569626"/>
            <a:ext cx="10897849" cy="6124754"/>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Need of Data structure:</a:t>
            </a:r>
          </a:p>
          <a:p>
            <a:r>
              <a:rPr lang="en-US" sz="2800" b="0" i="0" dirty="0">
                <a:solidFill>
                  <a:srgbClr val="202124"/>
                </a:solidFill>
                <a:effectLst/>
                <a:latin typeface="Times New Roman" panose="02020603050405020304" pitchFamily="18" charset="0"/>
                <a:cs typeface="Times New Roman" panose="02020603050405020304" pitchFamily="18" charset="0"/>
              </a:rPr>
              <a:t>Organize data has major impact on performance</a:t>
            </a:r>
          </a:p>
          <a:p>
            <a:pPr marL="457200" indent="-457200">
              <a:buFont typeface="Wingdings" panose="05000000000000000000" pitchFamily="2" charset="2"/>
              <a:buChar char="q"/>
            </a:pPr>
            <a:r>
              <a:rPr lang="en-US" sz="2800" dirty="0">
                <a:solidFill>
                  <a:srgbClr val="202124"/>
                </a:solidFill>
                <a:latin typeface="Times New Roman" panose="02020603050405020304" pitchFamily="18" charset="0"/>
                <a:cs typeface="Times New Roman" panose="02020603050405020304" pitchFamily="18" charset="0"/>
              </a:rPr>
              <a:t>To understand it, consider some real life examples such as</a:t>
            </a:r>
          </a:p>
          <a:p>
            <a:r>
              <a:rPr lang="en-US" sz="2800" b="0" i="0" dirty="0">
                <a:solidFill>
                  <a:srgbClr val="202124"/>
                </a:solidFill>
                <a:effectLst/>
                <a:latin typeface="Times New Roman" panose="02020603050405020304" pitchFamily="18" charset="0"/>
                <a:cs typeface="Times New Roman" panose="02020603050405020304" pitchFamily="18" charset="0"/>
              </a:rPr>
              <a:t>      Queue at a ticket counter.</a:t>
            </a:r>
          </a:p>
          <a:p>
            <a:r>
              <a:rPr lang="en-US" sz="2800" dirty="0">
                <a:solidFill>
                  <a:srgbClr val="202124"/>
                </a:solidFill>
                <a:latin typeface="Times New Roman" panose="02020603050405020304" pitchFamily="18" charset="0"/>
                <a:cs typeface="Times New Roman" panose="02020603050405020304" pitchFamily="18" charset="0"/>
              </a:rPr>
              <a:t>      Dictionary</a:t>
            </a:r>
          </a:p>
          <a:p>
            <a:r>
              <a:rPr lang="en-US" sz="2800" b="0" i="0" dirty="0">
                <a:solidFill>
                  <a:srgbClr val="202124"/>
                </a:solidFill>
                <a:effectLst/>
                <a:latin typeface="Times New Roman" panose="02020603050405020304" pitchFamily="18" charset="0"/>
                <a:cs typeface="Times New Roman" panose="02020603050405020304" pitchFamily="18" charset="0"/>
              </a:rPr>
              <a:t>      Queue in printer</a:t>
            </a:r>
          </a:p>
          <a:p>
            <a:r>
              <a:rPr lang="en-US" sz="2800" dirty="0">
                <a:solidFill>
                  <a:srgbClr val="202124"/>
                </a:solidFill>
                <a:latin typeface="Times New Roman" panose="02020603050405020304" pitchFamily="18" charset="0"/>
                <a:cs typeface="Times New Roman" panose="02020603050405020304" pitchFamily="18" charset="0"/>
              </a:rPr>
              <a:t>      Arrangement of books in library etc.</a:t>
            </a:r>
          </a:p>
          <a:p>
            <a:pPr marL="457200" indent="-457200">
              <a:buFont typeface="Wingdings" panose="05000000000000000000" pitchFamily="2" charset="2"/>
              <a:buChar char="q"/>
            </a:pPr>
            <a:r>
              <a:rPr lang="en-US" sz="2800" b="0" i="0" dirty="0">
                <a:solidFill>
                  <a:srgbClr val="202124"/>
                </a:solidFill>
                <a:effectLst/>
                <a:latin typeface="Times New Roman" panose="02020603050405020304" pitchFamily="18" charset="0"/>
                <a:cs typeface="Times New Roman" panose="02020603050405020304" pitchFamily="18" charset="0"/>
              </a:rPr>
              <a:t> Programming point of view</a:t>
            </a:r>
          </a:p>
          <a:p>
            <a:r>
              <a:rPr lang="en-US" sz="2800" dirty="0">
                <a:solidFill>
                  <a:srgbClr val="202124"/>
                </a:solidFill>
                <a:latin typeface="Times New Roman" panose="02020603050405020304" pitchFamily="18" charset="0"/>
                <a:cs typeface="Times New Roman" panose="02020603050405020304" pitchFamily="18" charset="0"/>
              </a:rPr>
              <a:t>          Program </a:t>
            </a:r>
          </a:p>
          <a:p>
            <a:endParaRPr lang="en-US" sz="2800" b="0" i="0" dirty="0">
              <a:solidFill>
                <a:srgbClr val="202124"/>
              </a:solidFill>
              <a:effectLst/>
              <a:latin typeface="Times New Roman" panose="02020603050405020304" pitchFamily="18" charset="0"/>
              <a:cs typeface="Times New Roman" panose="02020603050405020304" pitchFamily="18" charset="0"/>
            </a:endParaRPr>
          </a:p>
          <a:p>
            <a:endParaRPr lang="en-US" sz="2800" dirty="0">
              <a:solidFill>
                <a:srgbClr val="202124"/>
              </a:solidFill>
              <a:latin typeface="Times New Roman" panose="02020603050405020304" pitchFamily="18" charset="0"/>
              <a:cs typeface="Times New Roman" panose="02020603050405020304" pitchFamily="18" charset="0"/>
            </a:endParaRPr>
          </a:p>
          <a:p>
            <a:r>
              <a:rPr lang="en-US" sz="2800" b="0" i="0" dirty="0">
                <a:solidFill>
                  <a:srgbClr val="202124"/>
                </a:solidFill>
                <a:effectLst/>
                <a:latin typeface="Times New Roman" panose="02020603050405020304" pitchFamily="18" charset="0"/>
                <a:cs typeface="Times New Roman" panose="02020603050405020304" pitchFamily="18" charset="0"/>
              </a:rPr>
              <a:t>              Algorithm + </a:t>
            </a:r>
            <a:r>
              <a:rPr lang="en-US" sz="2800" dirty="0">
                <a:solidFill>
                  <a:srgbClr val="202124"/>
                </a:solidFill>
                <a:latin typeface="Times New Roman" panose="02020603050405020304" pitchFamily="18" charset="0"/>
                <a:cs typeface="Times New Roman" panose="02020603050405020304" pitchFamily="18" charset="0"/>
              </a:rPr>
              <a:t>Data structure</a:t>
            </a:r>
          </a:p>
          <a:p>
            <a:pPr marL="457200" indent="-457200">
              <a:buFont typeface="Wingdings" panose="05000000000000000000" pitchFamily="2" charset="2"/>
              <a:buChar char="q"/>
            </a:pPr>
            <a:r>
              <a:rPr lang="en-US" sz="2800" b="0" i="0" dirty="0">
                <a:solidFill>
                  <a:srgbClr val="202124"/>
                </a:solidFill>
                <a:effectLst/>
                <a:latin typeface="Times New Roman" panose="02020603050405020304" pitchFamily="18" charset="0"/>
                <a:cs typeface="Times New Roman" panose="02020603050405020304" pitchFamily="18" charset="0"/>
              </a:rPr>
              <a:t>Therefore choosing an appropriate Data structures improves the performance of a program or a software.</a:t>
            </a:r>
          </a:p>
        </p:txBody>
      </p:sp>
      <p:sp>
        <p:nvSpPr>
          <p:cNvPr id="4" name="Arrow: Down 3">
            <a:extLst>
              <a:ext uri="{FF2B5EF4-FFF2-40B4-BE49-F238E27FC236}">
                <a16:creationId xmlns:a16="http://schemas.microsoft.com/office/drawing/2014/main" id="{00B03DB2-E062-085C-0D41-C58464CDF089}"/>
              </a:ext>
            </a:extLst>
          </p:cNvPr>
          <p:cNvSpPr/>
          <p:nvPr/>
        </p:nvSpPr>
        <p:spPr>
          <a:xfrm>
            <a:off x="3513221" y="4307305"/>
            <a:ext cx="697832" cy="649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2097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8EB9-BC55-DE55-464C-3135ABFEAF95}"/>
              </a:ext>
            </a:extLst>
          </p:cNvPr>
          <p:cNvSpPr>
            <a:spLocks noGrp="1"/>
          </p:cNvSpPr>
          <p:nvPr>
            <p:ph type="title"/>
          </p:nvPr>
        </p:nvSpPr>
        <p:spPr>
          <a:xfrm>
            <a:off x="677334" y="609600"/>
            <a:ext cx="8596668" cy="1024328"/>
          </a:xfrm>
        </p:spPr>
        <p:txBody>
          <a:bodyPr>
            <a:normAutofit fontScale="90000"/>
          </a:bodyPr>
          <a:lstStyle/>
          <a:p>
            <a:r>
              <a:rPr lang="en-IN" sz="3600" dirty="0" err="1">
                <a:solidFill>
                  <a:srgbClr val="FF0000"/>
                </a:solidFill>
                <a:latin typeface="Quickstand"/>
              </a:rPr>
              <a:t>Comparision</a:t>
            </a:r>
            <a:r>
              <a:rPr lang="en-IN" sz="3600" dirty="0">
                <a:solidFill>
                  <a:srgbClr val="FF0000"/>
                </a:solidFill>
                <a:latin typeface="Quickstand"/>
              </a:rPr>
              <a:t> of Linear and Non linear Data structure</a:t>
            </a:r>
            <a:endParaRPr lang="en-IN" dirty="0"/>
          </a:p>
        </p:txBody>
      </p:sp>
      <p:sp>
        <p:nvSpPr>
          <p:cNvPr id="3" name="Text Placeholder 2">
            <a:extLst>
              <a:ext uri="{FF2B5EF4-FFF2-40B4-BE49-F238E27FC236}">
                <a16:creationId xmlns:a16="http://schemas.microsoft.com/office/drawing/2014/main" id="{C889D8EA-E532-E30F-2089-8A3D95900007}"/>
              </a:ext>
            </a:extLst>
          </p:cNvPr>
          <p:cNvSpPr>
            <a:spLocks noGrp="1"/>
          </p:cNvSpPr>
          <p:nvPr>
            <p:ph type="body" idx="1"/>
          </p:nvPr>
        </p:nvSpPr>
        <p:spPr>
          <a:xfrm>
            <a:off x="675745" y="1712917"/>
            <a:ext cx="5170419" cy="576262"/>
          </a:xfrm>
        </p:spPr>
        <p:txBody>
          <a:bodyPr/>
          <a:lstStyle/>
          <a:p>
            <a:r>
              <a:rPr lang="en-IN" dirty="0"/>
              <a:t>Linear Data structure</a:t>
            </a:r>
          </a:p>
        </p:txBody>
      </p:sp>
      <p:sp>
        <p:nvSpPr>
          <p:cNvPr id="4" name="Content Placeholder 3">
            <a:extLst>
              <a:ext uri="{FF2B5EF4-FFF2-40B4-BE49-F238E27FC236}">
                <a16:creationId xmlns:a16="http://schemas.microsoft.com/office/drawing/2014/main" id="{154F42E7-9465-CA91-FDBC-FDED8A07E6DA}"/>
              </a:ext>
            </a:extLst>
          </p:cNvPr>
          <p:cNvSpPr>
            <a:spLocks noGrp="1"/>
          </p:cNvSpPr>
          <p:nvPr>
            <p:ph sz="half" idx="2"/>
          </p:nvPr>
        </p:nvSpPr>
        <p:spPr>
          <a:xfrm>
            <a:off x="675745" y="2737245"/>
            <a:ext cx="5420255" cy="3633575"/>
          </a:xfrm>
        </p:spPr>
        <p:txBody>
          <a:bodyPr>
            <a:no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In linear data structure, data elements can be traversed in a single run only.</a:t>
            </a:r>
          </a:p>
          <a:p>
            <a:r>
              <a:rPr lang="en-US" sz="2400" b="0" i="0" dirty="0">
                <a:solidFill>
                  <a:srgbClr val="273239"/>
                </a:solidFill>
                <a:effectLst/>
                <a:latin typeface="Times New Roman" panose="02020603050405020304" pitchFamily="18" charset="0"/>
                <a:cs typeface="Times New Roman" panose="02020603050405020304" pitchFamily="18" charset="0"/>
              </a:rPr>
              <a:t>In a linear data structure, memory is not utilized in an efficient way.</a:t>
            </a:r>
          </a:p>
          <a:p>
            <a:r>
              <a:rPr lang="en-US" sz="2400" b="0" i="0" dirty="0">
                <a:solidFill>
                  <a:srgbClr val="273239"/>
                </a:solidFill>
                <a:effectLst/>
                <a:latin typeface="Times New Roman" panose="02020603050405020304" pitchFamily="18" charset="0"/>
                <a:cs typeface="Times New Roman" panose="02020603050405020304" pitchFamily="18" charset="0"/>
              </a:rPr>
              <a:t>Applications of linear data structures are mainly in application software development.</a:t>
            </a:r>
          </a:p>
          <a:p>
            <a:r>
              <a:rPr lang="en-US" sz="2400" b="0" i="0" dirty="0">
                <a:solidFill>
                  <a:srgbClr val="273239"/>
                </a:solidFill>
                <a:effectLst/>
                <a:latin typeface="Times New Roman" panose="02020603050405020304" pitchFamily="18" charset="0"/>
                <a:cs typeface="Times New Roman" panose="02020603050405020304" pitchFamily="18" charset="0"/>
              </a:rPr>
              <a:t>Linear data structures are useful for simple data storage and manipulation.</a:t>
            </a:r>
            <a:endParaRPr lang="en-IN"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85A7ED3-183A-3581-6A32-A78F96DD7F9C}"/>
              </a:ext>
            </a:extLst>
          </p:cNvPr>
          <p:cNvSpPr>
            <a:spLocks noGrp="1"/>
          </p:cNvSpPr>
          <p:nvPr>
            <p:ph type="body" sz="quarter" idx="3"/>
          </p:nvPr>
        </p:nvSpPr>
        <p:spPr>
          <a:xfrm>
            <a:off x="6235907" y="1712917"/>
            <a:ext cx="4991726" cy="576262"/>
          </a:xfrm>
        </p:spPr>
        <p:txBody>
          <a:bodyPr/>
          <a:lstStyle/>
          <a:p>
            <a:r>
              <a:rPr lang="en-IN" dirty="0"/>
              <a:t>Non linear Data Structure</a:t>
            </a:r>
          </a:p>
        </p:txBody>
      </p:sp>
      <p:sp>
        <p:nvSpPr>
          <p:cNvPr id="6" name="Content Placeholder 5">
            <a:extLst>
              <a:ext uri="{FF2B5EF4-FFF2-40B4-BE49-F238E27FC236}">
                <a16:creationId xmlns:a16="http://schemas.microsoft.com/office/drawing/2014/main" id="{CAA13511-0CF7-6B35-CB17-EB4FE6BDE289}"/>
              </a:ext>
            </a:extLst>
          </p:cNvPr>
          <p:cNvSpPr>
            <a:spLocks noGrp="1"/>
          </p:cNvSpPr>
          <p:nvPr>
            <p:ph sz="quarter" idx="4"/>
          </p:nvPr>
        </p:nvSpPr>
        <p:spPr>
          <a:xfrm>
            <a:off x="6235908" y="2737245"/>
            <a:ext cx="5741233" cy="3633575"/>
          </a:xfrm>
        </p:spPr>
        <p:txBody>
          <a:bodyPr>
            <a:normAutofit/>
          </a:bodyPr>
          <a:lstStyle/>
          <a:p>
            <a:r>
              <a:rPr lang="en-US" sz="2000" b="0" i="0" dirty="0">
                <a:solidFill>
                  <a:srgbClr val="273239"/>
                </a:solidFill>
                <a:effectLst/>
                <a:latin typeface="Times New Roman" panose="02020603050405020304" pitchFamily="18" charset="0"/>
                <a:cs typeface="Times New Roman" panose="02020603050405020304" pitchFamily="18" charset="0"/>
              </a:rPr>
              <a:t>While in non-linear data structure, data elements can’t be traversed in a single run only.</a:t>
            </a:r>
          </a:p>
          <a:p>
            <a:r>
              <a:rPr lang="en-US" sz="2000" b="0" i="0" dirty="0">
                <a:solidFill>
                  <a:srgbClr val="273239"/>
                </a:solidFill>
                <a:effectLst/>
                <a:latin typeface="Times New Roman" panose="02020603050405020304" pitchFamily="18" charset="0"/>
                <a:cs typeface="Times New Roman" panose="02020603050405020304" pitchFamily="18" charset="0"/>
              </a:rPr>
              <a:t>While in a non-linear data structure, memory is utilized in an efficient way. </a:t>
            </a:r>
          </a:p>
          <a:p>
            <a:r>
              <a:rPr lang="en-US" sz="2000" b="0" i="0" dirty="0">
                <a:solidFill>
                  <a:srgbClr val="273239"/>
                </a:solidFill>
                <a:effectLst/>
                <a:latin typeface="Times New Roman" panose="02020603050405020304" pitchFamily="18" charset="0"/>
                <a:cs typeface="Times New Roman" panose="02020603050405020304" pitchFamily="18" charset="0"/>
              </a:rPr>
              <a:t>Applications of non-linear data structures are in Artificial Intelligence and image processing.</a:t>
            </a:r>
          </a:p>
          <a:p>
            <a:r>
              <a:rPr lang="en-US" sz="2000" b="0" i="0" dirty="0">
                <a:solidFill>
                  <a:srgbClr val="273239"/>
                </a:solidFill>
                <a:effectLst/>
                <a:latin typeface="Times New Roman" panose="02020603050405020304" pitchFamily="18" charset="0"/>
                <a:cs typeface="Times New Roman" panose="02020603050405020304" pitchFamily="18" charset="0"/>
              </a:rPr>
              <a:t>Non-linear data structures are useful for representing complex relationships and data hierarchies, such as in social networks, file systems, or computer networks.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410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982C-D250-CB92-46A1-B354909E2DA6}"/>
              </a:ext>
            </a:extLst>
          </p:cNvPr>
          <p:cNvSpPr>
            <a:spLocks noGrp="1"/>
          </p:cNvSpPr>
          <p:nvPr>
            <p:ph type="title"/>
          </p:nvPr>
        </p:nvSpPr>
        <p:spPr/>
        <p:txBody>
          <a:bodyPr/>
          <a:lstStyle/>
          <a:p>
            <a:r>
              <a:rPr lang="en-IN" dirty="0"/>
              <a:t>Compare Tree and Graph</a:t>
            </a:r>
          </a:p>
        </p:txBody>
      </p:sp>
      <p:sp>
        <p:nvSpPr>
          <p:cNvPr id="3" name="Text Placeholder 2">
            <a:extLst>
              <a:ext uri="{FF2B5EF4-FFF2-40B4-BE49-F238E27FC236}">
                <a16:creationId xmlns:a16="http://schemas.microsoft.com/office/drawing/2014/main" id="{7F9AA128-BCB7-E71E-C88D-E72626471008}"/>
              </a:ext>
            </a:extLst>
          </p:cNvPr>
          <p:cNvSpPr>
            <a:spLocks noGrp="1"/>
          </p:cNvSpPr>
          <p:nvPr>
            <p:ph type="body" idx="1"/>
          </p:nvPr>
        </p:nvSpPr>
        <p:spPr/>
        <p:txBody>
          <a:bodyPr/>
          <a:lstStyle/>
          <a:p>
            <a:r>
              <a:rPr lang="en-IN" dirty="0"/>
              <a:t>Tree</a:t>
            </a:r>
          </a:p>
        </p:txBody>
      </p:sp>
      <p:sp>
        <p:nvSpPr>
          <p:cNvPr id="4" name="Content Placeholder 3">
            <a:extLst>
              <a:ext uri="{FF2B5EF4-FFF2-40B4-BE49-F238E27FC236}">
                <a16:creationId xmlns:a16="http://schemas.microsoft.com/office/drawing/2014/main" id="{8F09AD62-81F8-79AE-A7E3-25EAE093CB0E}"/>
              </a:ext>
            </a:extLst>
          </p:cNvPr>
          <p:cNvSpPr>
            <a:spLocks noGrp="1"/>
          </p:cNvSpPr>
          <p:nvPr>
            <p:ph sz="half" idx="2"/>
          </p:nvPr>
        </p:nvSpPr>
        <p:spPr/>
        <p:txBody>
          <a:bodyPr/>
          <a:lstStyle/>
          <a:p>
            <a:r>
              <a:rPr lang="en-US" b="1" i="0" dirty="0">
                <a:solidFill>
                  <a:srgbClr val="273239"/>
                </a:solidFill>
                <a:effectLst/>
                <a:latin typeface="urw-din"/>
              </a:rPr>
              <a:t>It is a collection of nodes and edges.</a:t>
            </a:r>
          </a:p>
          <a:p>
            <a:r>
              <a:rPr lang="en-US" b="1" i="0" dirty="0">
                <a:solidFill>
                  <a:srgbClr val="273239"/>
                </a:solidFill>
                <a:effectLst/>
                <a:latin typeface="urw-din"/>
              </a:rPr>
              <a:t>In a tree, each node can have at most one parent, except for the root node, which has no parent.</a:t>
            </a:r>
            <a:endParaRPr lang="en-US" b="1" dirty="0">
              <a:solidFill>
                <a:srgbClr val="273239"/>
              </a:solidFill>
              <a:latin typeface="urw-din"/>
            </a:endParaRPr>
          </a:p>
          <a:p>
            <a:r>
              <a:rPr lang="en-US" b="1" i="0" dirty="0">
                <a:solidFill>
                  <a:srgbClr val="273239"/>
                </a:solidFill>
                <a:effectLst/>
                <a:latin typeface="urw-din"/>
              </a:rPr>
              <a:t>Trees are commonly used to represent data that has a hierarchical structure, such as file systems, organization charts, and family trees.</a:t>
            </a:r>
            <a:endParaRPr lang="en-IN" dirty="0"/>
          </a:p>
        </p:txBody>
      </p:sp>
      <p:sp>
        <p:nvSpPr>
          <p:cNvPr id="5" name="Text Placeholder 4">
            <a:extLst>
              <a:ext uri="{FF2B5EF4-FFF2-40B4-BE49-F238E27FC236}">
                <a16:creationId xmlns:a16="http://schemas.microsoft.com/office/drawing/2014/main" id="{FC4500E7-681F-597F-783C-EBA1956C158F}"/>
              </a:ext>
            </a:extLst>
          </p:cNvPr>
          <p:cNvSpPr>
            <a:spLocks noGrp="1"/>
          </p:cNvSpPr>
          <p:nvPr>
            <p:ph type="body" sz="quarter" idx="3"/>
          </p:nvPr>
        </p:nvSpPr>
        <p:spPr/>
        <p:txBody>
          <a:bodyPr/>
          <a:lstStyle/>
          <a:p>
            <a:r>
              <a:rPr lang="en-IN" dirty="0"/>
              <a:t>Graph</a:t>
            </a:r>
          </a:p>
        </p:txBody>
      </p:sp>
      <p:sp>
        <p:nvSpPr>
          <p:cNvPr id="6" name="Content Placeholder 5">
            <a:extLst>
              <a:ext uri="{FF2B5EF4-FFF2-40B4-BE49-F238E27FC236}">
                <a16:creationId xmlns:a16="http://schemas.microsoft.com/office/drawing/2014/main" id="{2D629460-24E2-6566-CC4E-F511ED709A90}"/>
              </a:ext>
            </a:extLst>
          </p:cNvPr>
          <p:cNvSpPr>
            <a:spLocks noGrp="1"/>
          </p:cNvSpPr>
          <p:nvPr>
            <p:ph sz="quarter" idx="4"/>
          </p:nvPr>
        </p:nvSpPr>
        <p:spPr/>
        <p:txBody>
          <a:bodyPr/>
          <a:lstStyle/>
          <a:p>
            <a:r>
              <a:rPr lang="en-US" b="1" i="0" dirty="0">
                <a:solidFill>
                  <a:srgbClr val="273239"/>
                </a:solidFill>
                <a:effectLst/>
                <a:latin typeface="urw-din"/>
              </a:rPr>
              <a:t>It is a collection of vertices/nodes and edges.</a:t>
            </a:r>
          </a:p>
          <a:p>
            <a:r>
              <a:rPr lang="en-US" b="1" i="0" dirty="0">
                <a:solidFill>
                  <a:srgbClr val="273239"/>
                </a:solidFill>
                <a:effectLst/>
                <a:latin typeface="urw-din"/>
              </a:rPr>
              <a:t>In a graph, nodes can have any number of connections to other nodes.</a:t>
            </a:r>
          </a:p>
          <a:p>
            <a:r>
              <a:rPr lang="en-US" b="1" i="0" dirty="0">
                <a:solidFill>
                  <a:srgbClr val="273239"/>
                </a:solidFill>
                <a:effectLst/>
                <a:latin typeface="urw-din"/>
              </a:rPr>
              <a:t>Graphs are commonly used to model complex systems or relationships, such as social networks, transportation networks, and computer networks.</a:t>
            </a:r>
            <a:endParaRPr lang="en-IN" dirty="0"/>
          </a:p>
        </p:txBody>
      </p:sp>
    </p:spTree>
    <p:extLst>
      <p:ext uri="{BB962C8B-B14F-4D97-AF65-F5344CB8AC3E}">
        <p14:creationId xmlns:p14="http://schemas.microsoft.com/office/powerpoint/2010/main" val="581901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EC6E-CC19-4F72-EEDC-1E3526509F6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39D9D71-13B5-CD0C-CBCC-7FE07B42081C}"/>
              </a:ext>
            </a:extLst>
          </p:cNvPr>
          <p:cNvSpPr>
            <a:spLocks noGrp="1"/>
          </p:cNvSpPr>
          <p:nvPr>
            <p:ph type="body" idx="1"/>
          </p:nvPr>
        </p:nvSpPr>
        <p:spPr/>
        <p:txBody>
          <a:bodyPr/>
          <a:lstStyle/>
          <a:p>
            <a:r>
              <a:rPr lang="en-IN" dirty="0"/>
              <a:t>Tree</a:t>
            </a:r>
          </a:p>
        </p:txBody>
      </p:sp>
      <p:sp>
        <p:nvSpPr>
          <p:cNvPr id="4" name="Content Placeholder 3">
            <a:extLst>
              <a:ext uri="{FF2B5EF4-FFF2-40B4-BE49-F238E27FC236}">
                <a16:creationId xmlns:a16="http://schemas.microsoft.com/office/drawing/2014/main" id="{B4A80313-BE9E-AF03-28FB-8747CD6400C5}"/>
              </a:ext>
            </a:extLst>
          </p:cNvPr>
          <p:cNvSpPr>
            <a:spLocks noGrp="1"/>
          </p:cNvSpPr>
          <p:nvPr>
            <p:ph sz="half" idx="2"/>
          </p:nvPr>
        </p:nvSpPr>
        <p:spPr/>
        <p:txBody>
          <a:bodyPr/>
          <a:lstStyle/>
          <a:p>
            <a:r>
              <a:rPr lang="en-IN" b="1" i="0" dirty="0">
                <a:solidFill>
                  <a:srgbClr val="273239"/>
                </a:solidFill>
                <a:effectLst/>
                <a:latin typeface="urw-din"/>
              </a:rPr>
              <a:t>They are always directed</a:t>
            </a:r>
          </a:p>
          <a:p>
            <a:r>
              <a:rPr lang="en-US" b="1" i="0" dirty="0">
                <a:solidFill>
                  <a:srgbClr val="273239"/>
                </a:solidFill>
                <a:effectLst/>
                <a:latin typeface="urw-din"/>
              </a:rPr>
              <a:t>There is a unique node called root(parent) node in trees.</a:t>
            </a:r>
          </a:p>
          <a:p>
            <a:r>
              <a:rPr lang="en-US" b="1" dirty="0">
                <a:solidFill>
                  <a:srgbClr val="273239"/>
                </a:solidFill>
                <a:latin typeface="urw-din"/>
              </a:rPr>
              <a:t>Application:</a:t>
            </a:r>
            <a:r>
              <a:rPr lang="en-IN" b="1" dirty="0">
                <a:solidFill>
                  <a:srgbClr val="273239"/>
                </a:solidFill>
                <a:latin typeface="urw-din"/>
              </a:rPr>
              <a:t> </a:t>
            </a:r>
            <a:r>
              <a:rPr lang="en-US" b="1" i="0" dirty="0">
                <a:solidFill>
                  <a:srgbClr val="273239"/>
                </a:solidFill>
                <a:effectLst/>
                <a:latin typeface="urw-din"/>
              </a:rPr>
              <a:t>For game trees, decision trees, the tree is used.</a:t>
            </a:r>
            <a:endParaRPr lang="en-US" b="1" dirty="0">
              <a:solidFill>
                <a:srgbClr val="273239"/>
              </a:solidFill>
              <a:latin typeface="urw-din"/>
            </a:endParaRPr>
          </a:p>
        </p:txBody>
      </p:sp>
      <p:sp>
        <p:nvSpPr>
          <p:cNvPr id="5" name="Text Placeholder 4">
            <a:extLst>
              <a:ext uri="{FF2B5EF4-FFF2-40B4-BE49-F238E27FC236}">
                <a16:creationId xmlns:a16="http://schemas.microsoft.com/office/drawing/2014/main" id="{F42DCCE1-06DC-B8CD-3F15-B21764CA63B6}"/>
              </a:ext>
            </a:extLst>
          </p:cNvPr>
          <p:cNvSpPr>
            <a:spLocks noGrp="1"/>
          </p:cNvSpPr>
          <p:nvPr>
            <p:ph type="body" sz="quarter" idx="3"/>
          </p:nvPr>
        </p:nvSpPr>
        <p:spPr/>
        <p:txBody>
          <a:bodyPr/>
          <a:lstStyle/>
          <a:p>
            <a:r>
              <a:rPr lang="en-IN" dirty="0"/>
              <a:t>Graph</a:t>
            </a:r>
          </a:p>
        </p:txBody>
      </p:sp>
      <p:sp>
        <p:nvSpPr>
          <p:cNvPr id="6" name="Content Placeholder 5">
            <a:extLst>
              <a:ext uri="{FF2B5EF4-FFF2-40B4-BE49-F238E27FC236}">
                <a16:creationId xmlns:a16="http://schemas.microsoft.com/office/drawing/2014/main" id="{3E6E26EC-6CD5-AC3E-0DF0-35035193B4B5}"/>
              </a:ext>
            </a:extLst>
          </p:cNvPr>
          <p:cNvSpPr>
            <a:spLocks noGrp="1"/>
          </p:cNvSpPr>
          <p:nvPr>
            <p:ph sz="quarter" idx="4"/>
          </p:nvPr>
        </p:nvSpPr>
        <p:spPr/>
        <p:txBody>
          <a:bodyPr/>
          <a:lstStyle/>
          <a:p>
            <a:r>
              <a:rPr lang="en-US" b="1" i="0" dirty="0">
                <a:solidFill>
                  <a:srgbClr val="273239"/>
                </a:solidFill>
                <a:effectLst/>
                <a:latin typeface="urw-din"/>
              </a:rPr>
              <a:t>They can be directed or undirected</a:t>
            </a:r>
          </a:p>
          <a:p>
            <a:r>
              <a:rPr lang="en-US" b="1" i="0" dirty="0">
                <a:solidFill>
                  <a:srgbClr val="273239"/>
                </a:solidFill>
                <a:effectLst/>
                <a:latin typeface="urw-din"/>
              </a:rPr>
              <a:t>There is no unique node called root in graph.</a:t>
            </a:r>
          </a:p>
          <a:p>
            <a:r>
              <a:rPr lang="en-US" b="1" dirty="0">
                <a:solidFill>
                  <a:srgbClr val="273239"/>
                </a:solidFill>
                <a:latin typeface="urw-din"/>
              </a:rPr>
              <a:t>Application: </a:t>
            </a:r>
            <a:r>
              <a:rPr lang="en-US" b="1" i="0" dirty="0">
                <a:solidFill>
                  <a:srgbClr val="273239"/>
                </a:solidFill>
                <a:effectLst/>
                <a:latin typeface="urw-din"/>
              </a:rPr>
              <a:t>For finding shortest path in networking graph is used.</a:t>
            </a:r>
            <a:endParaRPr lang="en-IN" dirty="0"/>
          </a:p>
        </p:txBody>
      </p:sp>
    </p:spTree>
    <p:extLst>
      <p:ext uri="{BB962C8B-B14F-4D97-AF65-F5344CB8AC3E}">
        <p14:creationId xmlns:p14="http://schemas.microsoft.com/office/powerpoint/2010/main" val="30901847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580E4-966D-401E-666E-E0B33A707DA3}"/>
              </a:ext>
            </a:extLst>
          </p:cNvPr>
          <p:cNvSpPr txBox="1"/>
          <p:nvPr/>
        </p:nvSpPr>
        <p:spPr>
          <a:xfrm>
            <a:off x="584616" y="614597"/>
            <a:ext cx="11032761" cy="7109639"/>
          </a:xfrm>
          <a:prstGeom prst="rect">
            <a:avLst/>
          </a:prstGeom>
          <a:noFill/>
        </p:spPr>
        <p:txBody>
          <a:bodyPr wrap="square" rtlCol="0">
            <a:spAutoFit/>
          </a:bodyPr>
          <a:lstStyle/>
          <a:p>
            <a:pPr algn="l" fontAlgn="base"/>
            <a:endParaRPr lang="en-US" b="0" i="0" dirty="0">
              <a:solidFill>
                <a:srgbClr val="666666"/>
              </a:solidFill>
              <a:effectLst/>
              <a:latin typeface="Quicksand"/>
            </a:endParaRPr>
          </a:p>
          <a:p>
            <a:pPr algn="l" fontAlgn="base"/>
            <a:r>
              <a:rPr lang="en-US" sz="2800" b="1" i="0" dirty="0">
                <a:solidFill>
                  <a:srgbClr val="FF0000"/>
                </a:solidFill>
                <a:effectLst/>
                <a:latin typeface="Quicksand"/>
              </a:rPr>
              <a:t>Algorithm</a:t>
            </a:r>
          </a:p>
          <a:p>
            <a:pPr marL="457200" indent="-457200" algn="l" fontAlgn="base">
              <a:buFont typeface="Wingdings" panose="05000000000000000000" pitchFamily="2" charset="2"/>
              <a:buChar char="q"/>
            </a:pPr>
            <a:r>
              <a:rPr lang="en-US" sz="2800" b="0" i="0" dirty="0">
                <a:solidFill>
                  <a:srgbClr val="273239"/>
                </a:solidFill>
                <a:effectLst/>
                <a:latin typeface="urw-din"/>
              </a:rPr>
              <a:t>An algorithm is a step-by-step procedure to solve a problem. A good algorithm should be optimized in terms of time and space. Different types of problems require different types of algorithmic techniques to be solved in the most optimized manner.</a:t>
            </a:r>
            <a:endParaRPr lang="en-US" sz="2800" b="0" i="0" dirty="0">
              <a:solidFill>
                <a:srgbClr val="666666"/>
              </a:solidFill>
              <a:effectLst/>
              <a:latin typeface="Times New Roman" panose="02020603050405020304" pitchFamily="18" charset="0"/>
              <a:cs typeface="Times New Roman" panose="02020603050405020304" pitchFamily="18" charset="0"/>
            </a:endParaRPr>
          </a:p>
          <a:p>
            <a:pPr algn="l"/>
            <a:r>
              <a:rPr lang="en-US" sz="2800" b="1" i="0" dirty="0">
                <a:solidFill>
                  <a:srgbClr val="FF0000"/>
                </a:solidFill>
                <a:effectLst/>
                <a:latin typeface="Times New Roman" panose="02020603050405020304" pitchFamily="18" charset="0"/>
                <a:cs typeface="Times New Roman" panose="02020603050405020304" pitchFamily="18" charset="0"/>
              </a:rPr>
              <a:t>What makes a Good Algorithm?</a:t>
            </a:r>
          </a:p>
          <a:p>
            <a:pPr algn="l">
              <a:buFont typeface="Arial" panose="020B0604020202020204" pitchFamily="34" charset="0"/>
              <a:buChar char="•"/>
            </a:pPr>
            <a:r>
              <a:rPr lang="en-US" sz="2800" b="0" i="0" dirty="0">
                <a:solidFill>
                  <a:srgbClr val="000000"/>
                </a:solidFill>
                <a:effectLst/>
                <a:latin typeface="OpenSans"/>
              </a:rPr>
              <a:t>Input and output should be defined properly.</a:t>
            </a:r>
          </a:p>
          <a:p>
            <a:pPr algn="l">
              <a:buFont typeface="Arial" panose="020B0604020202020204" pitchFamily="34" charset="0"/>
              <a:buChar char="•"/>
            </a:pPr>
            <a:r>
              <a:rPr lang="en-US" sz="2800" b="0" i="0" dirty="0">
                <a:solidFill>
                  <a:srgbClr val="000000"/>
                </a:solidFill>
                <a:effectLst/>
                <a:latin typeface="OpenSans"/>
              </a:rPr>
              <a:t>Each step in the algorithm should be precisely clear and unambiguous.</a:t>
            </a:r>
          </a:p>
          <a:p>
            <a:pPr algn="l">
              <a:buFont typeface="Arial" panose="020B0604020202020204" pitchFamily="34" charset="0"/>
              <a:buChar char="•"/>
            </a:pPr>
            <a:r>
              <a:rPr lang="en-US" sz="2800" b="0" i="0" dirty="0">
                <a:solidFill>
                  <a:srgbClr val="000000"/>
                </a:solidFill>
                <a:effectLst/>
                <a:latin typeface="OpenSans"/>
              </a:rPr>
              <a:t>Algorithms should be the most effective among the other different ways to solve a problem.</a:t>
            </a:r>
          </a:p>
          <a:p>
            <a:pPr algn="l">
              <a:buFont typeface="Arial" panose="020B0604020202020204" pitchFamily="34" charset="0"/>
              <a:buChar char="•"/>
            </a:pPr>
            <a:r>
              <a:rPr lang="en-US" sz="2800" b="0" i="0" dirty="0">
                <a:solidFill>
                  <a:srgbClr val="000000"/>
                </a:solidFill>
                <a:effectLst/>
                <a:latin typeface="OpenSans"/>
              </a:rPr>
              <a:t>It shouldn't include computer code. Instead, it should be written in such a way that it can be used in a number of programming languages.</a:t>
            </a:r>
          </a:p>
          <a:p>
            <a:pPr algn="l" fontAlgn="base"/>
            <a:endParaRPr lang="en-US" sz="2800" dirty="0">
              <a:solidFill>
                <a:srgbClr val="666666"/>
              </a:solidFill>
              <a:latin typeface="Times New Roman" panose="02020603050405020304" pitchFamily="18" charset="0"/>
              <a:cs typeface="Times New Roman" panose="02020603050405020304" pitchFamily="18" charset="0"/>
            </a:endParaRPr>
          </a:p>
          <a:p>
            <a:pPr algn="l" fontAlgn="base"/>
            <a:endParaRPr lang="en-US" sz="2800" b="0" i="0" dirty="0">
              <a:solidFill>
                <a:srgbClr val="666666"/>
              </a:solidFill>
              <a:effectLst/>
              <a:latin typeface="Times New Roman" panose="02020603050405020304" pitchFamily="18" charset="0"/>
              <a:cs typeface="Times New Roman" panose="02020603050405020304" pitchFamily="18" charset="0"/>
            </a:endParaRPr>
          </a:p>
          <a:p>
            <a:pPr algn="l" fontAlgn="base"/>
            <a:endParaRPr lang="en-US" sz="2800" dirty="0">
              <a:solidFill>
                <a:srgbClr val="666666"/>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9727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26C0D-1535-E2B1-A69C-CF66C58FEBBB}"/>
              </a:ext>
            </a:extLst>
          </p:cNvPr>
          <p:cNvSpPr txBox="1"/>
          <p:nvPr/>
        </p:nvSpPr>
        <p:spPr>
          <a:xfrm>
            <a:off x="629587" y="599607"/>
            <a:ext cx="11122702" cy="5970865"/>
          </a:xfrm>
          <a:prstGeom prst="rect">
            <a:avLst/>
          </a:prstGeom>
          <a:noFill/>
        </p:spPr>
        <p:txBody>
          <a:bodyPr wrap="square" rtlCol="0">
            <a:spAutoFit/>
          </a:bodyPr>
          <a:lstStyle/>
          <a:p>
            <a:pPr algn="l" fontAlgn="base"/>
            <a:r>
              <a:rPr lang="en-US" sz="2800" b="1" i="0" dirty="0">
                <a:solidFill>
                  <a:srgbClr val="FF0000"/>
                </a:solidFill>
                <a:effectLst/>
                <a:latin typeface="Times New Roman" panose="02020603050405020304" pitchFamily="18" charset="0"/>
                <a:cs typeface="Times New Roman" panose="02020603050405020304" pitchFamily="18" charset="0"/>
              </a:rPr>
              <a:t>Use of the Algorithms:-</a:t>
            </a:r>
          </a:p>
          <a:p>
            <a:pPr algn="l" fontAlgn="base"/>
            <a:r>
              <a:rPr lang="en-US" sz="2800" b="0" i="0" dirty="0">
                <a:solidFill>
                  <a:srgbClr val="273239"/>
                </a:solidFill>
                <a:effectLst/>
                <a:latin typeface="Times New Roman" panose="02020603050405020304" pitchFamily="18" charset="0"/>
                <a:cs typeface="Times New Roman" panose="02020603050405020304" pitchFamily="18" charset="0"/>
              </a:rPr>
              <a:t>Algorithms play a crucial role in various fields and have many applications. Some of the key areas where algorithms are used include:</a:t>
            </a:r>
          </a:p>
          <a:p>
            <a:pPr algn="l" fontAlgn="base"/>
            <a:r>
              <a:rPr lang="en-US" sz="2800" b="1" i="0" dirty="0">
                <a:solidFill>
                  <a:srgbClr val="273239"/>
                </a:solidFill>
                <a:effectLst/>
                <a:latin typeface="Times New Roman" panose="02020603050405020304" pitchFamily="18" charset="0"/>
                <a:cs typeface="Times New Roman" panose="02020603050405020304" pitchFamily="18" charset="0"/>
              </a:rPr>
              <a:t>Computer Science: </a:t>
            </a:r>
            <a:r>
              <a:rPr lang="en-US" sz="2800" b="0" i="0" dirty="0">
                <a:solidFill>
                  <a:srgbClr val="273239"/>
                </a:solidFill>
                <a:effectLst/>
                <a:latin typeface="Times New Roman" panose="02020603050405020304" pitchFamily="18" charset="0"/>
                <a:cs typeface="Times New Roman" panose="02020603050405020304" pitchFamily="18" charset="0"/>
              </a:rPr>
              <a:t>Algorithms form the basis of computer programming and are used to solve problems ranging from simple sorting and searching to complex tasks such as artificial intelligence and machine learning.</a:t>
            </a:r>
          </a:p>
          <a:p>
            <a:pPr algn="l" fontAlgn="base"/>
            <a:endParaRPr lang="en-US" sz="2800" b="1"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800" b="1" i="0" dirty="0">
                <a:solidFill>
                  <a:srgbClr val="273239"/>
                </a:solidFill>
                <a:effectLst/>
                <a:latin typeface="Times New Roman" panose="02020603050405020304" pitchFamily="18" charset="0"/>
                <a:cs typeface="Times New Roman" panose="02020603050405020304" pitchFamily="18" charset="0"/>
              </a:rPr>
              <a:t>Mathematics: </a:t>
            </a:r>
            <a:r>
              <a:rPr lang="en-US" sz="2800" b="0" i="0" dirty="0">
                <a:solidFill>
                  <a:srgbClr val="273239"/>
                </a:solidFill>
                <a:effectLst/>
                <a:latin typeface="Times New Roman" panose="02020603050405020304" pitchFamily="18" charset="0"/>
                <a:cs typeface="Times New Roman" panose="02020603050405020304" pitchFamily="18" charset="0"/>
              </a:rPr>
              <a:t>Algorithms are used to solve mathematical problems, such as finding the optimal solution to a system of linear equations or finding the shortest path in a graph.</a:t>
            </a:r>
          </a:p>
          <a:p>
            <a:pPr algn="l" fontAlgn="base"/>
            <a:endParaRPr lang="en-US" sz="28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800" b="1" i="0" dirty="0">
                <a:solidFill>
                  <a:srgbClr val="273239"/>
                </a:solidFill>
                <a:effectLst/>
                <a:latin typeface="Times New Roman" panose="02020603050405020304" pitchFamily="18" charset="0"/>
                <a:cs typeface="Times New Roman" panose="02020603050405020304" pitchFamily="18" charset="0"/>
              </a:rPr>
              <a:t>Operations Research</a:t>
            </a:r>
            <a:r>
              <a:rPr lang="en-US" sz="2800" b="0" i="0" dirty="0">
                <a:solidFill>
                  <a:srgbClr val="273239"/>
                </a:solidFill>
                <a:effectLst/>
                <a:latin typeface="Times New Roman" panose="02020603050405020304" pitchFamily="18" charset="0"/>
                <a:cs typeface="Times New Roman" panose="02020603050405020304" pitchFamily="18" charset="0"/>
              </a:rPr>
              <a:t>: Algorithms are used to optimize and make decisions in fields such as transportation, logistics, and resource allocation.</a:t>
            </a:r>
          </a:p>
          <a:p>
            <a:endParaRPr lang="en-IN" dirty="0"/>
          </a:p>
        </p:txBody>
      </p:sp>
    </p:spTree>
    <p:extLst>
      <p:ext uri="{BB962C8B-B14F-4D97-AF65-F5344CB8AC3E}">
        <p14:creationId xmlns:p14="http://schemas.microsoft.com/office/powerpoint/2010/main" val="3167545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51AE0-2E55-E769-18F3-967A172CFB37}"/>
              </a:ext>
            </a:extLst>
          </p:cNvPr>
          <p:cNvSpPr txBox="1"/>
          <p:nvPr/>
        </p:nvSpPr>
        <p:spPr>
          <a:xfrm>
            <a:off x="644577" y="599607"/>
            <a:ext cx="10837889" cy="4401205"/>
          </a:xfrm>
          <a:prstGeom prst="rect">
            <a:avLst/>
          </a:prstGeom>
          <a:noFill/>
        </p:spPr>
        <p:txBody>
          <a:bodyPr wrap="square" rtlCol="0">
            <a:spAutoFit/>
          </a:bodyPr>
          <a:lstStyle/>
          <a:p>
            <a:pPr algn="l" fontAlgn="base"/>
            <a:r>
              <a:rPr lang="en-US" sz="2800" b="1" i="0" dirty="0">
                <a:solidFill>
                  <a:srgbClr val="273239"/>
                </a:solidFill>
                <a:effectLst/>
                <a:latin typeface="Times New Roman" panose="02020603050405020304" pitchFamily="18" charset="0"/>
                <a:cs typeface="Times New Roman" panose="02020603050405020304" pitchFamily="18" charset="0"/>
              </a:rPr>
              <a:t>Artificial Intelligence: </a:t>
            </a:r>
            <a:r>
              <a:rPr lang="en-US" sz="2800" b="0" i="0" dirty="0">
                <a:solidFill>
                  <a:srgbClr val="273239"/>
                </a:solidFill>
                <a:effectLst/>
                <a:latin typeface="Times New Roman" panose="02020603050405020304" pitchFamily="18" charset="0"/>
                <a:cs typeface="Times New Roman" panose="02020603050405020304" pitchFamily="18" charset="0"/>
              </a:rPr>
              <a:t>Algorithms are the foundation of artificial intelligence and machine learning, and are used to develop intelligent systems that can perform tasks such as image recognition, natural language processing, and decision-making.</a:t>
            </a:r>
          </a:p>
          <a:p>
            <a:pPr algn="l" fontAlgn="base"/>
            <a:r>
              <a:rPr lang="en-US" sz="2800" b="1" i="0" dirty="0">
                <a:solidFill>
                  <a:srgbClr val="273239"/>
                </a:solidFill>
                <a:effectLst/>
                <a:latin typeface="Times New Roman" panose="02020603050405020304" pitchFamily="18" charset="0"/>
                <a:cs typeface="Times New Roman" panose="02020603050405020304" pitchFamily="18" charset="0"/>
              </a:rPr>
              <a:t>Data Science:</a:t>
            </a:r>
            <a:r>
              <a:rPr lang="en-US" sz="2800" b="0" i="0" dirty="0">
                <a:solidFill>
                  <a:srgbClr val="273239"/>
                </a:solidFill>
                <a:effectLst/>
                <a:latin typeface="Times New Roman" panose="02020603050405020304" pitchFamily="18" charset="0"/>
                <a:cs typeface="Times New Roman" panose="02020603050405020304" pitchFamily="18" charset="0"/>
              </a:rPr>
              <a:t> Algorithms are used to analyze, process, and extract insights from large amounts of data in fields such as marketing, finance, and healthcare.</a:t>
            </a:r>
          </a:p>
          <a:p>
            <a:pPr algn="l" fontAlgn="base"/>
            <a:r>
              <a:rPr lang="en-US" sz="2800" b="0" i="0" dirty="0">
                <a:solidFill>
                  <a:srgbClr val="273239"/>
                </a:solidFill>
                <a:effectLst/>
                <a:latin typeface="Times New Roman" panose="02020603050405020304" pitchFamily="18" charset="0"/>
                <a:cs typeface="Times New Roman" panose="02020603050405020304" pitchFamily="18" charset="0"/>
              </a:rPr>
              <a:t>These are just a few examples of the many applications of algorithms. The use of algorithms is continually expanding as new technologies and fields emerge, making it a vital component of modern society.</a:t>
            </a:r>
          </a:p>
        </p:txBody>
      </p:sp>
    </p:spTree>
    <p:extLst>
      <p:ext uri="{BB962C8B-B14F-4D97-AF65-F5344CB8AC3E}">
        <p14:creationId xmlns:p14="http://schemas.microsoft.com/office/powerpoint/2010/main" val="520679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19C42-CE84-31C2-A96F-DD6B9B0BD61A}"/>
              </a:ext>
            </a:extLst>
          </p:cNvPr>
          <p:cNvSpPr txBox="1"/>
          <p:nvPr/>
        </p:nvSpPr>
        <p:spPr>
          <a:xfrm>
            <a:off x="2398427" y="3762531"/>
            <a:ext cx="10493114" cy="369332"/>
          </a:xfrm>
          <a:prstGeom prst="rect">
            <a:avLst/>
          </a:prstGeom>
          <a:noFill/>
        </p:spPr>
        <p:txBody>
          <a:bodyPr wrap="square" rtlCol="0">
            <a:spAutoFit/>
          </a:bodyPr>
          <a:lstStyle/>
          <a:p>
            <a:r>
              <a:rPr lang="en-IN" dirty="0" err="1"/>
              <a:t>ffg</a:t>
            </a:r>
            <a:endParaRPr lang="en-IN" dirty="0"/>
          </a:p>
        </p:txBody>
      </p:sp>
      <p:pic>
        <p:nvPicPr>
          <p:cNvPr id="7170" name="Picture 2" descr="What is Algorithm?">
            <a:extLst>
              <a:ext uri="{FF2B5EF4-FFF2-40B4-BE49-F238E27FC236}">
                <a16:creationId xmlns:a16="http://schemas.microsoft.com/office/drawing/2014/main" id="{B47556AE-4A48-951F-40EB-26D4690A6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975" y="313726"/>
            <a:ext cx="9753600" cy="601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832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573F-D12C-DAD6-3F91-5C84F1153F6F}"/>
              </a:ext>
            </a:extLst>
          </p:cNvPr>
          <p:cNvSpPr>
            <a:spLocks noGrp="1"/>
          </p:cNvSpPr>
          <p:nvPr>
            <p:ph type="title"/>
          </p:nvPr>
        </p:nvSpPr>
        <p:spPr/>
        <p:txBody>
          <a:bodyPr/>
          <a:lstStyle/>
          <a:p>
            <a:r>
              <a:rPr lang="en-IN" b="1" i="0" dirty="0">
                <a:solidFill>
                  <a:srgbClr val="273239"/>
                </a:solidFill>
                <a:effectLst/>
                <a:latin typeface="urw-din"/>
              </a:rPr>
              <a:t>Properties of Algorithm:</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204CEFCF-B411-B2CD-FFD6-5129143E390A}"/>
              </a:ext>
            </a:extLst>
          </p:cNvPr>
          <p:cNvSpPr>
            <a:spLocks noGrp="1"/>
          </p:cNvSpPr>
          <p:nvPr>
            <p:ph idx="1"/>
          </p:nvPr>
        </p:nvSpPr>
        <p:spPr/>
        <p:txBody>
          <a:bodyPr/>
          <a:lstStyle/>
          <a:p>
            <a:pPr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It should terminate after a finite time.</a:t>
            </a:r>
          </a:p>
          <a:p>
            <a:pPr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It should produce at least one output.</a:t>
            </a:r>
          </a:p>
          <a:p>
            <a:pPr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It should take zero or more input.</a:t>
            </a:r>
          </a:p>
          <a:p>
            <a:pPr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It should be deterministic means giving the same output for the same input case.</a:t>
            </a:r>
          </a:p>
          <a:p>
            <a:pPr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Every step in the algorithm must be effective i.e. every step should do some work.</a:t>
            </a:r>
          </a:p>
          <a:p>
            <a:endParaRPr lang="en-IN" dirty="0"/>
          </a:p>
        </p:txBody>
      </p:sp>
    </p:spTree>
    <p:extLst>
      <p:ext uri="{BB962C8B-B14F-4D97-AF65-F5344CB8AC3E}">
        <p14:creationId xmlns:p14="http://schemas.microsoft.com/office/powerpoint/2010/main" val="3067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A76E-E3D5-C09E-0B9E-C5E79323AE68}"/>
              </a:ext>
            </a:extLst>
          </p:cNvPr>
          <p:cNvSpPr>
            <a:spLocks noGrp="1"/>
          </p:cNvSpPr>
          <p:nvPr>
            <p:ph type="title"/>
          </p:nvPr>
        </p:nvSpPr>
        <p:spPr>
          <a:xfrm>
            <a:off x="2053652" y="609600"/>
            <a:ext cx="7749916" cy="1320800"/>
          </a:xfrm>
        </p:spPr>
        <p:txBody>
          <a:bodyPr/>
          <a:lstStyle/>
          <a:p>
            <a:r>
              <a:rPr lang="en-IN" dirty="0"/>
              <a:t>Types of Algorithm </a:t>
            </a:r>
          </a:p>
        </p:txBody>
      </p:sp>
      <p:pic>
        <p:nvPicPr>
          <p:cNvPr id="9218" name="Picture 2" descr="What are the types of Algorithms in Data Structures Every Programmer Should  Know? - CodeKul Blog">
            <a:extLst>
              <a:ext uri="{FF2B5EF4-FFF2-40B4-BE49-F238E27FC236}">
                <a16:creationId xmlns:a16="http://schemas.microsoft.com/office/drawing/2014/main" id="{DC95ABC7-4950-7D00-43B0-B1EBBA151D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3870" y="2173574"/>
            <a:ext cx="8079698" cy="4197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310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B1D0-03FD-07CB-1E24-6F16DE5EDE63}"/>
              </a:ext>
            </a:extLst>
          </p:cNvPr>
          <p:cNvSpPr txBox="1"/>
          <p:nvPr/>
        </p:nvSpPr>
        <p:spPr>
          <a:xfrm>
            <a:off x="509666" y="524656"/>
            <a:ext cx="11242623" cy="5970865"/>
          </a:xfrm>
          <a:prstGeom prst="rect">
            <a:avLst/>
          </a:prstGeom>
          <a:noFill/>
        </p:spPr>
        <p:txBody>
          <a:bodyPr wrap="square" rtlCol="0">
            <a:spAutoFit/>
          </a:bodyPr>
          <a:lstStyle/>
          <a:p>
            <a:pPr algn="l"/>
            <a:r>
              <a:rPr lang="en-US" sz="2800" b="0" i="0" dirty="0">
                <a:solidFill>
                  <a:srgbClr val="FF0000"/>
                </a:solidFill>
                <a:effectLst/>
                <a:latin typeface="Times New Roman" panose="02020603050405020304" pitchFamily="18" charset="0"/>
                <a:cs typeface="Times New Roman" panose="02020603050405020304" pitchFamily="18" charset="0"/>
              </a:rPr>
              <a:t>Algorithm Efficiency</a:t>
            </a:r>
          </a:p>
          <a:p>
            <a:pPr marL="342900" indent="-342900" algn="l">
              <a:buFont typeface="Wingdings" panose="05000000000000000000" pitchFamily="2" charset="2"/>
              <a:buChar char="q"/>
            </a:pPr>
            <a:r>
              <a:rPr lang="en-US" sz="2800" b="0" i="0" dirty="0">
                <a:solidFill>
                  <a:srgbClr val="51565E"/>
                </a:solidFill>
                <a:effectLst/>
                <a:latin typeface="Times New Roman" panose="02020603050405020304" pitchFamily="18" charset="0"/>
                <a:cs typeface="Times New Roman" panose="02020603050405020304" pitchFamily="18" charset="0"/>
              </a:rPr>
              <a:t>Some algorithms perform better than others. We always prefer to select an efficient algorithm, hence metrics for assessing algorithm efficiency would be useful.</a:t>
            </a:r>
          </a:p>
          <a:p>
            <a:pPr marL="342900" indent="-342900" algn="l">
              <a:buFont typeface="Wingdings" panose="05000000000000000000" pitchFamily="2" charset="2"/>
              <a:buChar char="q"/>
            </a:pPr>
            <a:r>
              <a:rPr lang="en-US" sz="2800" b="0" i="0" dirty="0">
                <a:solidFill>
                  <a:srgbClr val="51565E"/>
                </a:solidFill>
                <a:effectLst/>
                <a:latin typeface="Times New Roman" panose="02020603050405020304" pitchFamily="18" charset="0"/>
                <a:cs typeface="Times New Roman" panose="02020603050405020304" pitchFamily="18" charset="0"/>
              </a:rPr>
              <a:t>The complexity of an algorithm is a function that describes the algorithm's efficiency in terms of the amount of data it must process. </a:t>
            </a:r>
          </a:p>
          <a:p>
            <a:pPr marL="342900" indent="-342900" algn="l">
              <a:buFont typeface="Wingdings" panose="05000000000000000000" pitchFamily="2" charset="2"/>
              <a:buChar char="q"/>
            </a:pPr>
            <a:r>
              <a:rPr lang="en-US" sz="2800" b="0" i="0" dirty="0">
                <a:solidFill>
                  <a:srgbClr val="51565E"/>
                </a:solidFill>
                <a:effectLst/>
                <a:latin typeface="Times New Roman" panose="02020603050405020304" pitchFamily="18" charset="0"/>
                <a:cs typeface="Times New Roman" panose="02020603050405020304" pitchFamily="18" charset="0"/>
              </a:rPr>
              <a:t>There are two basic complexity metrics of the efficiency of an algorithm:</a:t>
            </a:r>
          </a:p>
          <a:p>
            <a:pPr algn="l"/>
            <a:endParaRPr lang="en-US" sz="2800" b="0" i="0" dirty="0">
              <a:solidFill>
                <a:srgbClr val="51565E"/>
              </a:solidFill>
              <a:effectLst/>
              <a:latin typeface="Times New Roman" panose="02020603050405020304" pitchFamily="18" charset="0"/>
              <a:cs typeface="Times New Roman" panose="02020603050405020304" pitchFamily="18" charset="0"/>
            </a:endParaRPr>
          </a:p>
          <a:p>
            <a:pPr algn="l"/>
            <a:r>
              <a:rPr lang="en-US" sz="2800" dirty="0">
                <a:solidFill>
                  <a:srgbClr val="51565E"/>
                </a:solidFill>
                <a:latin typeface="Times New Roman" panose="02020603050405020304" pitchFamily="18" charset="0"/>
                <a:cs typeface="Times New Roman" panose="02020603050405020304" pitchFamily="18" charset="0"/>
              </a:rPr>
              <a:t>        </a:t>
            </a:r>
            <a:r>
              <a:rPr lang="en-US" sz="2800" b="0" i="0" dirty="0">
                <a:solidFill>
                  <a:srgbClr val="51565E"/>
                </a:solidFill>
                <a:effectLst/>
                <a:latin typeface="Times New Roman" panose="02020603050405020304" pitchFamily="18" charset="0"/>
                <a:cs typeface="Times New Roman" panose="02020603050405020304" pitchFamily="18" charset="0"/>
              </a:rPr>
              <a:t>Time complexity is a function that describes how long an algorithm takes in terms of the quantity of input it receives.</a:t>
            </a:r>
          </a:p>
          <a:p>
            <a:pPr algn="l"/>
            <a:endParaRPr lang="en-US" sz="2800" b="0" i="0" dirty="0">
              <a:solidFill>
                <a:srgbClr val="51565E"/>
              </a:solidFill>
              <a:effectLst/>
              <a:latin typeface="Times New Roman" panose="02020603050405020304" pitchFamily="18" charset="0"/>
              <a:cs typeface="Times New Roman" panose="02020603050405020304" pitchFamily="18" charset="0"/>
            </a:endParaRPr>
          </a:p>
          <a:p>
            <a:pPr algn="l"/>
            <a:r>
              <a:rPr lang="en-US" sz="2800" dirty="0">
                <a:solidFill>
                  <a:srgbClr val="51565E"/>
                </a:solidFill>
                <a:latin typeface="Times New Roman" panose="02020603050405020304" pitchFamily="18" charset="0"/>
                <a:cs typeface="Times New Roman" panose="02020603050405020304" pitchFamily="18" charset="0"/>
              </a:rPr>
              <a:t>         </a:t>
            </a:r>
            <a:r>
              <a:rPr lang="en-US" sz="2800" b="0" i="0" dirty="0">
                <a:solidFill>
                  <a:srgbClr val="51565E"/>
                </a:solidFill>
                <a:effectLst/>
                <a:latin typeface="Times New Roman" panose="02020603050405020304" pitchFamily="18" charset="0"/>
                <a:cs typeface="Times New Roman" panose="02020603050405020304" pitchFamily="18" charset="0"/>
              </a:rPr>
              <a:t>Space complexity is a function that describes how much memory (space) an algorithm requires to the quantity of input to the method.</a:t>
            </a:r>
          </a:p>
          <a:p>
            <a:endParaRPr lang="en-IN" dirty="0"/>
          </a:p>
        </p:txBody>
      </p:sp>
    </p:spTree>
    <p:extLst>
      <p:ext uri="{BB962C8B-B14F-4D97-AF65-F5344CB8AC3E}">
        <p14:creationId xmlns:p14="http://schemas.microsoft.com/office/powerpoint/2010/main" val="252362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3D80-F5B4-8AA2-3BA2-3FD092739EA7}"/>
              </a:ext>
            </a:extLst>
          </p:cNvPr>
          <p:cNvSpPr>
            <a:spLocks noGrp="1"/>
          </p:cNvSpPr>
          <p:nvPr>
            <p:ph type="title"/>
          </p:nvPr>
        </p:nvSpPr>
        <p:spPr/>
        <p:txBody>
          <a:bodyPr/>
          <a:lstStyle/>
          <a:p>
            <a:r>
              <a:rPr lang="en-IN" dirty="0"/>
              <a:t>Need of Data Structure</a:t>
            </a:r>
          </a:p>
        </p:txBody>
      </p:sp>
      <p:pic>
        <p:nvPicPr>
          <p:cNvPr id="1026" name="Picture 2" descr="Introduction To Data Structures In C++">
            <a:extLst>
              <a:ext uri="{FF2B5EF4-FFF2-40B4-BE49-F238E27FC236}">
                <a16:creationId xmlns:a16="http://schemas.microsoft.com/office/drawing/2014/main" id="{AB1DEDFF-0D54-A4B9-F211-E699B78499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236436"/>
            <a:ext cx="61245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71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29BEE-5436-9C87-35FB-95A997B2001E}"/>
              </a:ext>
            </a:extLst>
          </p:cNvPr>
          <p:cNvSpPr txBox="1"/>
          <p:nvPr/>
        </p:nvSpPr>
        <p:spPr>
          <a:xfrm>
            <a:off x="764498" y="494676"/>
            <a:ext cx="10957810" cy="5970865"/>
          </a:xfrm>
          <a:prstGeom prst="rect">
            <a:avLst/>
          </a:prstGeom>
          <a:noFill/>
        </p:spPr>
        <p:txBody>
          <a:bodyPr wrap="square" rtlCol="0">
            <a:spAutoFit/>
          </a:bodyPr>
          <a:lstStyle/>
          <a:p>
            <a:pPr algn="l" fontAlgn="base"/>
            <a:r>
              <a:rPr lang="en-US" sz="2800" b="1" i="0" dirty="0">
                <a:solidFill>
                  <a:srgbClr val="FF0000"/>
                </a:solidFill>
                <a:effectLst/>
                <a:latin typeface="Quicksand"/>
              </a:rPr>
              <a:t>Time complexity</a:t>
            </a:r>
          </a:p>
          <a:p>
            <a:pPr algn="l" fontAlgn="base"/>
            <a:r>
              <a:rPr lang="en-US" sz="2800" b="0" i="0" dirty="0">
                <a:solidFill>
                  <a:srgbClr val="666666"/>
                </a:solidFill>
                <a:effectLst/>
                <a:latin typeface="Times New Roman" panose="02020603050405020304" pitchFamily="18" charset="0"/>
                <a:cs typeface="Times New Roman" panose="02020603050405020304" pitchFamily="18" charset="0"/>
              </a:rPr>
              <a:t>The time complexity of an algorithm is the amount of time the algorithm takes to complete its process. Time complexity is calculated by calculating the number of steps performed by the algorithm to complete the execution</a:t>
            </a:r>
            <a:r>
              <a:rPr lang="en-US" b="0" i="0" dirty="0">
                <a:solidFill>
                  <a:srgbClr val="666666"/>
                </a:solidFill>
                <a:effectLst/>
                <a:latin typeface="Quicksand"/>
              </a:rPr>
              <a:t>.</a:t>
            </a:r>
          </a:p>
          <a:p>
            <a:pPr algn="l" fontAlgn="base"/>
            <a:r>
              <a:rPr lang="en-US" sz="2800" b="1" i="0" dirty="0">
                <a:solidFill>
                  <a:srgbClr val="FF0000"/>
                </a:solidFill>
                <a:effectLst/>
                <a:latin typeface="Quicksand"/>
              </a:rPr>
              <a:t>Space complexity</a:t>
            </a:r>
          </a:p>
          <a:p>
            <a:pPr marL="457200" indent="-457200" algn="l" fontAlgn="base">
              <a:buFont typeface="Wingdings" panose="05000000000000000000" pitchFamily="2" charset="2"/>
              <a:buChar char="q"/>
            </a:pPr>
            <a:r>
              <a:rPr lang="en-US" sz="2800" b="0" i="0" dirty="0">
                <a:solidFill>
                  <a:srgbClr val="666666"/>
                </a:solidFill>
                <a:effectLst/>
                <a:latin typeface="Times New Roman" panose="02020603050405020304" pitchFamily="18" charset="0"/>
                <a:cs typeface="Times New Roman" panose="02020603050405020304" pitchFamily="18" charset="0"/>
              </a:rPr>
              <a:t>The space complexity of an algorithm is the amount of memory used by the algorithm. </a:t>
            </a:r>
          </a:p>
          <a:p>
            <a:pPr marL="457200" indent="-457200" algn="l" fontAlgn="base">
              <a:buFont typeface="Wingdings" panose="05000000000000000000" pitchFamily="2" charset="2"/>
              <a:buChar char="q"/>
            </a:pPr>
            <a:r>
              <a:rPr lang="en-US" sz="2800" b="0" i="0" dirty="0">
                <a:solidFill>
                  <a:srgbClr val="666666"/>
                </a:solidFill>
                <a:effectLst/>
                <a:latin typeface="Times New Roman" panose="02020603050405020304" pitchFamily="18" charset="0"/>
                <a:cs typeface="Times New Roman" panose="02020603050405020304" pitchFamily="18" charset="0"/>
              </a:rPr>
              <a:t>Space complexity includes two spaces: Auxiliary space and Input space. The auxiliary space is the temporary space or extra space used during execution by the algorithm. The space complexity of an algorithm is expressed by </a:t>
            </a:r>
            <a:r>
              <a:rPr lang="en-US" sz="2800" b="1" i="0" dirty="0">
                <a:solidFill>
                  <a:srgbClr val="504B3A"/>
                </a:solidFill>
                <a:effectLst/>
                <a:latin typeface="Times New Roman" panose="02020603050405020304" pitchFamily="18" charset="0"/>
                <a:cs typeface="Times New Roman" panose="02020603050405020304" pitchFamily="18" charset="0"/>
              </a:rPr>
              <a:t>Big O, Omega </a:t>
            </a:r>
            <a:r>
              <a:rPr lang="el-GR" sz="2800" b="1" dirty="0">
                <a:solidFill>
                  <a:srgbClr val="504B3A"/>
                </a:solidFill>
                <a:latin typeface="Times New Roman" panose="02020603050405020304" pitchFamily="18" charset="0"/>
                <a:cs typeface="Times New Roman" panose="02020603050405020304" pitchFamily="18" charset="0"/>
              </a:rPr>
              <a:t>Ω</a:t>
            </a:r>
            <a:r>
              <a:rPr lang="en-US" sz="2800" b="1" dirty="0">
                <a:solidFill>
                  <a:srgbClr val="504B3A"/>
                </a:solidFill>
                <a:latin typeface="Times New Roman" panose="02020603050405020304" pitchFamily="18" charset="0"/>
                <a:cs typeface="Times New Roman" panose="02020603050405020304" pitchFamily="18" charset="0"/>
              </a:rPr>
              <a:t> </a:t>
            </a:r>
            <a:r>
              <a:rPr lang="en-US" sz="2800" b="1" i="0" dirty="0">
                <a:solidFill>
                  <a:srgbClr val="504B3A"/>
                </a:solidFill>
                <a:effectLst/>
                <a:latin typeface="Times New Roman" panose="02020603050405020304" pitchFamily="18" charset="0"/>
                <a:cs typeface="Times New Roman" panose="02020603050405020304" pitchFamily="18" charset="0"/>
              </a:rPr>
              <a:t>, Theta </a:t>
            </a:r>
            <a:r>
              <a:rPr lang="el-GR" sz="2800" b="1" i="0" dirty="0">
                <a:solidFill>
                  <a:srgbClr val="504B3A"/>
                </a:solidFill>
                <a:effectLst/>
                <a:latin typeface="Times New Roman" panose="02020603050405020304" pitchFamily="18" charset="0"/>
                <a:cs typeface="Times New Roman" panose="02020603050405020304" pitchFamily="18" charset="0"/>
              </a:rPr>
              <a:t>θ</a:t>
            </a:r>
            <a:r>
              <a:rPr lang="en-US" sz="2800" b="0" i="0" dirty="0">
                <a:solidFill>
                  <a:srgbClr val="666666"/>
                </a:solidFill>
                <a:effectLst/>
                <a:latin typeface="Times New Roman" panose="02020603050405020304" pitchFamily="18" charset="0"/>
                <a:cs typeface="Times New Roman" panose="02020603050405020304" pitchFamily="18" charset="0"/>
              </a:rPr>
              <a:t> notation. </a:t>
            </a:r>
          </a:p>
          <a:p>
            <a:pPr marL="457200" indent="-457200" algn="l" fontAlgn="base">
              <a:buFont typeface="Wingdings" panose="05000000000000000000" pitchFamily="2" charset="2"/>
              <a:buChar char="q"/>
            </a:pPr>
            <a:r>
              <a:rPr lang="en-US" sz="2800" b="0" i="0" dirty="0">
                <a:solidFill>
                  <a:srgbClr val="666666"/>
                </a:solidFill>
                <a:effectLst/>
                <a:latin typeface="Times New Roman" panose="02020603050405020304" pitchFamily="18" charset="0"/>
                <a:cs typeface="Times New Roman" panose="02020603050405020304" pitchFamily="18" charset="0"/>
              </a:rPr>
              <a:t>Many algorithms have inputs that vary in memory size. In this case, the space complexity that is there depends on the size of the input.</a:t>
            </a:r>
          </a:p>
          <a:p>
            <a:endParaRPr lang="en-IN" dirty="0"/>
          </a:p>
        </p:txBody>
      </p:sp>
    </p:spTree>
    <p:extLst>
      <p:ext uri="{BB962C8B-B14F-4D97-AF65-F5344CB8AC3E}">
        <p14:creationId xmlns:p14="http://schemas.microsoft.com/office/powerpoint/2010/main" val="9890321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50B0-9386-1FA5-AB5A-105743D869AC}"/>
              </a:ext>
            </a:extLst>
          </p:cNvPr>
          <p:cNvSpPr>
            <a:spLocks noGrp="1"/>
          </p:cNvSpPr>
          <p:nvPr>
            <p:ph type="title"/>
          </p:nvPr>
        </p:nvSpPr>
        <p:spPr/>
        <p:txBody>
          <a:bodyPr/>
          <a:lstStyle/>
          <a:p>
            <a:r>
              <a:rPr lang="en-IN" dirty="0"/>
              <a:t>Comparison of time complexity and space complexity</a:t>
            </a:r>
          </a:p>
        </p:txBody>
      </p:sp>
      <p:sp>
        <p:nvSpPr>
          <p:cNvPr id="3" name="Text Placeholder 2">
            <a:extLst>
              <a:ext uri="{FF2B5EF4-FFF2-40B4-BE49-F238E27FC236}">
                <a16:creationId xmlns:a16="http://schemas.microsoft.com/office/drawing/2014/main" id="{911EA38F-7387-AD92-5BB4-5B0037F95B85}"/>
              </a:ext>
            </a:extLst>
          </p:cNvPr>
          <p:cNvSpPr>
            <a:spLocks noGrp="1"/>
          </p:cNvSpPr>
          <p:nvPr>
            <p:ph type="body" idx="1"/>
          </p:nvPr>
        </p:nvSpPr>
        <p:spPr/>
        <p:txBody>
          <a:bodyPr/>
          <a:lstStyle/>
          <a:p>
            <a:pPr algn="ctr"/>
            <a:r>
              <a:rPr lang="en-IN" dirty="0"/>
              <a:t>time complexity</a:t>
            </a:r>
          </a:p>
        </p:txBody>
      </p:sp>
      <p:sp>
        <p:nvSpPr>
          <p:cNvPr id="4" name="Content Placeholder 3">
            <a:extLst>
              <a:ext uri="{FF2B5EF4-FFF2-40B4-BE49-F238E27FC236}">
                <a16:creationId xmlns:a16="http://schemas.microsoft.com/office/drawing/2014/main" id="{70892BAE-9C02-39B6-876F-63361B332383}"/>
              </a:ext>
            </a:extLst>
          </p:cNvPr>
          <p:cNvSpPr>
            <a:spLocks noGrp="1"/>
          </p:cNvSpPr>
          <p:nvPr>
            <p:ph sz="half" idx="2"/>
          </p:nvPr>
        </p:nvSpPr>
        <p:spPr>
          <a:xfrm>
            <a:off x="675745" y="2737245"/>
            <a:ext cx="5420255" cy="3304117"/>
          </a:xfrm>
        </p:spPr>
        <p:txBody>
          <a:bodyPr/>
          <a:lstStyle/>
          <a:p>
            <a:pPr>
              <a:buFont typeface="Wingdings" panose="05000000000000000000" pitchFamily="2" charset="2"/>
              <a:buChar char="q"/>
            </a:pPr>
            <a:r>
              <a:rPr lang="en-IN" sz="2400" b="0" i="0" dirty="0">
                <a:solidFill>
                  <a:srgbClr val="51565E"/>
                </a:solidFill>
                <a:effectLst/>
                <a:latin typeface="Times New Roman" panose="02020603050405020304" pitchFamily="18" charset="0"/>
                <a:cs typeface="Times New Roman" panose="02020603050405020304" pitchFamily="18" charset="0"/>
              </a:rPr>
              <a:t>Calculates the time required</a:t>
            </a:r>
          </a:p>
          <a:p>
            <a:pPr>
              <a:buFont typeface="Wingdings" panose="05000000000000000000" pitchFamily="2" charset="2"/>
              <a:buChar char="q"/>
            </a:pPr>
            <a:r>
              <a:rPr lang="en-US" sz="2400" b="0" i="0" dirty="0">
                <a:solidFill>
                  <a:srgbClr val="51565E"/>
                </a:solidFill>
                <a:effectLst/>
                <a:latin typeface="Times New Roman" panose="02020603050405020304" pitchFamily="18" charset="0"/>
                <a:cs typeface="Times New Roman" panose="02020603050405020304" pitchFamily="18" charset="0"/>
              </a:rPr>
              <a:t>Time is counted for all statements</a:t>
            </a:r>
            <a:endParaRPr lang="en-IN" sz="2400" dirty="0">
              <a:solidFill>
                <a:srgbClr val="51565E"/>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0" i="0" dirty="0">
                <a:solidFill>
                  <a:srgbClr val="51565E"/>
                </a:solidFill>
                <a:effectLst/>
                <a:latin typeface="Times New Roman" panose="02020603050405020304" pitchFamily="18" charset="0"/>
                <a:cs typeface="Times New Roman" panose="02020603050405020304" pitchFamily="18" charset="0"/>
              </a:rPr>
              <a:t>The size of the input data is the primary determinant.</a:t>
            </a:r>
            <a:endParaRPr lang="en-IN" sz="2400" b="0" i="0" dirty="0">
              <a:solidFill>
                <a:srgbClr val="51565E"/>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0" i="0" dirty="0">
                <a:solidFill>
                  <a:srgbClr val="51565E"/>
                </a:solidFill>
                <a:effectLst/>
                <a:latin typeface="Times New Roman" panose="02020603050405020304" pitchFamily="18" charset="0"/>
                <a:cs typeface="Times New Roman" panose="02020603050405020304" pitchFamily="18" charset="0"/>
              </a:rPr>
              <a:t>More crucial in terms of solution optimization</a:t>
            </a:r>
            <a:endParaRPr lang="en-IN" sz="2400" dirty="0">
              <a:solidFill>
                <a:srgbClr val="51565E"/>
              </a:solidFill>
              <a:latin typeface="Times New Roman" panose="02020603050405020304" pitchFamily="18"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1EB199AF-4246-EE9C-01D7-9C3C58F62FF1}"/>
              </a:ext>
            </a:extLst>
          </p:cNvPr>
          <p:cNvSpPr>
            <a:spLocks noGrp="1"/>
          </p:cNvSpPr>
          <p:nvPr>
            <p:ph type="body" sz="quarter" idx="3"/>
          </p:nvPr>
        </p:nvSpPr>
        <p:spPr>
          <a:xfrm>
            <a:off x="6095999" y="2160983"/>
            <a:ext cx="4412106" cy="576262"/>
          </a:xfrm>
        </p:spPr>
        <p:txBody>
          <a:bodyPr/>
          <a:lstStyle/>
          <a:p>
            <a:pPr algn="ctr"/>
            <a:r>
              <a:rPr lang="en-IN" dirty="0">
                <a:latin typeface="Times New Roman" panose="02020603050405020304" pitchFamily="18" charset="0"/>
                <a:cs typeface="Times New Roman" panose="02020603050405020304" pitchFamily="18" charset="0"/>
              </a:rPr>
              <a:t>Space complexity</a:t>
            </a:r>
          </a:p>
        </p:txBody>
      </p:sp>
      <p:sp>
        <p:nvSpPr>
          <p:cNvPr id="6" name="Content Placeholder 5">
            <a:extLst>
              <a:ext uri="{FF2B5EF4-FFF2-40B4-BE49-F238E27FC236}">
                <a16:creationId xmlns:a16="http://schemas.microsoft.com/office/drawing/2014/main" id="{AB0CC8F4-66A7-B163-E946-A4990591C84F}"/>
              </a:ext>
            </a:extLst>
          </p:cNvPr>
          <p:cNvSpPr>
            <a:spLocks noGrp="1"/>
          </p:cNvSpPr>
          <p:nvPr>
            <p:ph sz="quarter" idx="4"/>
          </p:nvPr>
        </p:nvSpPr>
        <p:spPr>
          <a:xfrm>
            <a:off x="5831175" y="2737245"/>
            <a:ext cx="5795008" cy="3304117"/>
          </a:xfrm>
        </p:spPr>
        <p:txBody>
          <a:bodyPr>
            <a:normAutofit/>
          </a:bodyPr>
          <a:lstStyle/>
          <a:p>
            <a:pPr>
              <a:buFont typeface="Wingdings" panose="05000000000000000000" pitchFamily="2" charset="2"/>
              <a:buChar char="q"/>
            </a:pPr>
            <a:r>
              <a:rPr lang="en-US" sz="2400" b="0" i="0" dirty="0">
                <a:solidFill>
                  <a:srgbClr val="51565E"/>
                </a:solidFill>
                <a:effectLst/>
                <a:latin typeface="Times New Roman" panose="02020603050405020304" pitchFamily="18" charset="0"/>
                <a:cs typeface="Times New Roman" panose="02020603050405020304" pitchFamily="18" charset="0"/>
              </a:rPr>
              <a:t>Estimates the space memory required</a:t>
            </a:r>
          </a:p>
          <a:p>
            <a:pPr>
              <a:buFont typeface="Wingdings" panose="05000000000000000000" pitchFamily="2" charset="2"/>
              <a:buChar char="q"/>
            </a:pPr>
            <a:r>
              <a:rPr lang="en-US" sz="2400" b="0" i="0" dirty="0">
                <a:solidFill>
                  <a:srgbClr val="51565E"/>
                </a:solidFill>
                <a:effectLst/>
                <a:latin typeface="Times New Roman" panose="02020603050405020304" pitchFamily="18" charset="0"/>
                <a:cs typeface="Times New Roman" panose="02020603050405020304" pitchFamily="18" charset="0"/>
              </a:rPr>
              <a:t>Memory space is counted for all variables, inputs, and outputs.</a:t>
            </a:r>
          </a:p>
          <a:p>
            <a:pPr>
              <a:buFont typeface="Wingdings" panose="05000000000000000000" pitchFamily="2" charset="2"/>
              <a:buChar char="q"/>
            </a:pPr>
            <a:r>
              <a:rPr lang="en-US" sz="2400" b="0" i="0" dirty="0">
                <a:solidFill>
                  <a:srgbClr val="51565E"/>
                </a:solidFill>
                <a:effectLst/>
                <a:latin typeface="Times New Roman" panose="02020603050405020304" pitchFamily="18" charset="0"/>
                <a:cs typeface="Times New Roman" panose="02020603050405020304" pitchFamily="18" charset="0"/>
              </a:rPr>
              <a:t>Primarily determined by the auxiliary variable size</a:t>
            </a:r>
            <a:endParaRPr lang="en-US" sz="2400" dirty="0">
              <a:solidFill>
                <a:srgbClr val="51565E"/>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0" i="0" dirty="0">
                <a:solidFill>
                  <a:srgbClr val="51565E"/>
                </a:solidFill>
                <a:effectLst/>
                <a:latin typeface="Times New Roman" panose="02020603050405020304" pitchFamily="18" charset="0"/>
                <a:cs typeface="Times New Roman" panose="02020603050405020304" pitchFamily="18" charset="0"/>
              </a:rPr>
              <a:t>More essential in terms of solution optimization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15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F5BF-FB03-4F66-3D9B-20CE74105F96}"/>
              </a:ext>
            </a:extLst>
          </p:cNvPr>
          <p:cNvSpPr>
            <a:spLocks noGrp="1"/>
          </p:cNvSpPr>
          <p:nvPr>
            <p:ph type="title"/>
          </p:nvPr>
        </p:nvSpPr>
        <p:spPr/>
        <p:txBody>
          <a:bodyPr/>
          <a:lstStyle/>
          <a:p>
            <a:r>
              <a:rPr lang="en-IN" dirty="0"/>
              <a:t>Searching Algorithm</a:t>
            </a:r>
          </a:p>
        </p:txBody>
      </p:sp>
      <p:pic>
        <p:nvPicPr>
          <p:cNvPr id="3074" name="Picture 2" descr="Searching Algorithms - Linear and Binary Search (Python)">
            <a:extLst>
              <a:ext uri="{FF2B5EF4-FFF2-40B4-BE49-F238E27FC236}">
                <a16:creationId xmlns:a16="http://schemas.microsoft.com/office/drawing/2014/main" id="{FE1FE53C-5DCB-F1D6-B59F-C9D3BE3600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7456" y="2196306"/>
            <a:ext cx="74771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637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784DF-256B-68D6-3E25-038FA9A65228}"/>
              </a:ext>
            </a:extLst>
          </p:cNvPr>
          <p:cNvSpPr txBox="1"/>
          <p:nvPr/>
        </p:nvSpPr>
        <p:spPr>
          <a:xfrm>
            <a:off x="929390" y="644577"/>
            <a:ext cx="10762938" cy="11726287"/>
          </a:xfrm>
          <a:prstGeom prst="rect">
            <a:avLst/>
          </a:prstGeom>
          <a:noFill/>
        </p:spPr>
        <p:txBody>
          <a:bodyPr wrap="square" rtlCol="0">
            <a:spAutoFit/>
          </a:bodyPr>
          <a:lstStyle/>
          <a:p>
            <a:r>
              <a:rPr lang="en-IN" sz="2800" dirty="0">
                <a:solidFill>
                  <a:srgbClr val="FF0000"/>
                </a:solidFill>
                <a:latin typeface="Quicksand"/>
              </a:rPr>
              <a:t>Searching In Data Structure:</a:t>
            </a:r>
          </a:p>
          <a:p>
            <a:pPr marL="457200" indent="-457200">
              <a:buFont typeface="Wingdings" panose="05000000000000000000" pitchFamily="2" charset="2"/>
              <a:buChar char="q"/>
            </a:pPr>
            <a:r>
              <a:rPr lang="en-US" sz="2800" b="0" i="0" dirty="0">
                <a:solidFill>
                  <a:srgbClr val="040C28"/>
                </a:solidFill>
                <a:effectLst/>
                <a:latin typeface="Google Sans"/>
              </a:rPr>
              <a:t>The process of finding the desired information from the set of items stored in the form of elements in the computer memory</a:t>
            </a:r>
            <a:r>
              <a:rPr lang="en-US" sz="2800" b="0" i="0" dirty="0">
                <a:solidFill>
                  <a:srgbClr val="202124"/>
                </a:solidFill>
                <a:effectLst/>
                <a:latin typeface="Google Sans"/>
              </a:rPr>
              <a:t> is referred to as 'searching in data structure’. </a:t>
            </a:r>
          </a:p>
          <a:p>
            <a:pPr marL="457200" indent="-457200">
              <a:buFont typeface="Wingdings" panose="05000000000000000000" pitchFamily="2" charset="2"/>
              <a:buChar char="q"/>
            </a:pPr>
            <a:r>
              <a:rPr lang="en-US" sz="2800" b="0" i="0" dirty="0">
                <a:solidFill>
                  <a:srgbClr val="202124"/>
                </a:solidFill>
                <a:effectLst/>
                <a:latin typeface="Google Sans"/>
              </a:rPr>
              <a:t>These sets of items are in various forms, such as an array, tree, graph, or linked list.</a:t>
            </a:r>
          </a:p>
          <a:p>
            <a:pPr algn="l"/>
            <a:r>
              <a:rPr lang="en-US" sz="2800" b="1" i="0" dirty="0">
                <a:solidFill>
                  <a:srgbClr val="FF0000"/>
                </a:solidFill>
                <a:effectLst/>
                <a:latin typeface="-apple-system"/>
              </a:rPr>
              <a:t>Searching Methods</a:t>
            </a:r>
          </a:p>
          <a:p>
            <a:pPr marL="457200" indent="-457200" algn="l">
              <a:buFont typeface="Wingdings" panose="05000000000000000000" pitchFamily="2" charset="2"/>
              <a:buChar char="q"/>
            </a:pPr>
            <a:r>
              <a:rPr lang="en-US" sz="2800" b="0" i="0" dirty="0">
                <a:solidFill>
                  <a:srgbClr val="000000"/>
                </a:solidFill>
                <a:effectLst/>
                <a:latin typeface="proxima_novaregular"/>
              </a:rPr>
              <a:t>Searching in the data structure can be done by implementing searching algorithms to check for or retrieve an element from any form of stored data structure. </a:t>
            </a:r>
          </a:p>
          <a:p>
            <a:pPr marL="457200" indent="-457200" algn="l">
              <a:buFont typeface="Wingdings" panose="05000000000000000000" pitchFamily="2" charset="2"/>
              <a:buChar char="q"/>
            </a:pPr>
            <a:r>
              <a:rPr lang="en-US" sz="2800" b="0" i="0" dirty="0">
                <a:solidFill>
                  <a:srgbClr val="000000"/>
                </a:solidFill>
                <a:effectLst/>
                <a:latin typeface="proxima_novaregular"/>
              </a:rPr>
              <a:t>These algorithms are categorized based on their type of search operation, such as: Linear search or sequential search</a:t>
            </a:r>
          </a:p>
          <a:p>
            <a:pPr algn="l"/>
            <a:r>
              <a:rPr lang="en-US" sz="2800" dirty="0">
                <a:solidFill>
                  <a:srgbClr val="000000"/>
                </a:solidFill>
                <a:latin typeface="proxima_novaregular"/>
              </a:rPr>
              <a:t>                                        Binary search or interval search </a:t>
            </a:r>
            <a:endParaRPr lang="en-US" sz="2800" b="0" i="0" dirty="0">
              <a:solidFill>
                <a:srgbClr val="000000"/>
              </a:solidFill>
              <a:effectLst/>
              <a:latin typeface="proxima_novaregular"/>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a:p>
            <a:endParaRPr lang="en-IN" sz="2800" dirty="0">
              <a:solidFill>
                <a:srgbClr val="FF0000"/>
              </a:solidFill>
              <a:latin typeface="Quicksand"/>
            </a:endParaRPr>
          </a:p>
        </p:txBody>
      </p:sp>
    </p:spTree>
    <p:extLst>
      <p:ext uri="{BB962C8B-B14F-4D97-AF65-F5344CB8AC3E}">
        <p14:creationId xmlns:p14="http://schemas.microsoft.com/office/powerpoint/2010/main" val="109747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72722-4E42-432E-C648-08108F0E669E}"/>
              </a:ext>
            </a:extLst>
          </p:cNvPr>
          <p:cNvSpPr txBox="1"/>
          <p:nvPr/>
        </p:nvSpPr>
        <p:spPr>
          <a:xfrm>
            <a:off x="617095" y="734518"/>
            <a:ext cx="10957810" cy="5970865"/>
          </a:xfrm>
          <a:prstGeom prst="rect">
            <a:avLst/>
          </a:prstGeom>
          <a:noFill/>
        </p:spPr>
        <p:txBody>
          <a:bodyPr wrap="square" rtlCol="0">
            <a:spAutoFit/>
          </a:bodyPr>
          <a:lstStyle/>
          <a:p>
            <a:pPr algn="l"/>
            <a:r>
              <a:rPr lang="en-US" sz="2800" b="1" i="0" dirty="0">
                <a:solidFill>
                  <a:srgbClr val="FF0000"/>
                </a:solidFill>
                <a:effectLst/>
                <a:latin typeface="Quicksand"/>
              </a:rPr>
              <a:t>Linear Search</a:t>
            </a:r>
          </a:p>
          <a:p>
            <a:pPr marL="457200" indent="-457200" algn="l">
              <a:buFont typeface="Wingdings" panose="05000000000000000000" pitchFamily="2" charset="2"/>
              <a:buChar char="q"/>
            </a:pPr>
            <a:r>
              <a:rPr lang="en-US" sz="2800" b="0" i="0" dirty="0">
                <a:solidFill>
                  <a:srgbClr val="000000"/>
                </a:solidFill>
                <a:effectLst/>
                <a:latin typeface="Times New Roman" panose="02020603050405020304" pitchFamily="18" charset="0"/>
                <a:cs typeface="Times New Roman" panose="02020603050405020304" pitchFamily="18" charset="0"/>
              </a:rPr>
              <a:t>The linear search algorithm searches all elements in the array sequentially. Its best execution time is one, whereas the worst execution time is n, where n is the total number of items in the search array.</a:t>
            </a:r>
          </a:p>
          <a:p>
            <a:pPr marL="457200" indent="-457200" algn="l">
              <a:buFont typeface="Wingdings" panose="05000000000000000000" pitchFamily="2" charset="2"/>
              <a:buChar char="q"/>
            </a:pPr>
            <a:r>
              <a:rPr lang="en-US" sz="2800" b="0" i="0" dirty="0">
                <a:solidFill>
                  <a:srgbClr val="000000"/>
                </a:solidFill>
                <a:effectLst/>
                <a:latin typeface="Times New Roman" panose="02020603050405020304" pitchFamily="18" charset="0"/>
                <a:cs typeface="Times New Roman" panose="02020603050405020304" pitchFamily="18" charset="0"/>
              </a:rPr>
              <a:t>It is the most simple search algorithm in data structure and checks each item in the set of elements until it matches the search element until the end of data collection. When data is unsorted, a linear search algorithm is preferred.</a:t>
            </a:r>
          </a:p>
          <a:p>
            <a:pPr marL="457200" indent="-457200" algn="l">
              <a:buFont typeface="Wingdings" panose="05000000000000000000" pitchFamily="2" charset="2"/>
              <a:buChar char="q"/>
            </a:pPr>
            <a:r>
              <a:rPr lang="en-US" sz="2800" b="0" i="0" dirty="0">
                <a:solidFill>
                  <a:srgbClr val="000000"/>
                </a:solidFill>
                <a:effectLst/>
                <a:latin typeface="Times New Roman" panose="02020603050405020304" pitchFamily="18" charset="0"/>
                <a:cs typeface="Times New Roman" panose="02020603050405020304" pitchFamily="18" charset="0"/>
              </a:rPr>
              <a:t>Linear search has some complexities as given below:</a:t>
            </a:r>
          </a:p>
          <a:p>
            <a:pPr algn="l"/>
            <a:r>
              <a:rPr lang="en-US" sz="2800" b="1" i="0" dirty="0">
                <a:solidFill>
                  <a:srgbClr val="000000"/>
                </a:solidFill>
                <a:effectLst/>
                <a:latin typeface="Times New Roman" panose="02020603050405020304" pitchFamily="18" charset="0"/>
                <a:cs typeface="Times New Roman" panose="02020603050405020304" pitchFamily="18" charset="0"/>
              </a:rPr>
              <a:t>     </a:t>
            </a:r>
            <a:r>
              <a:rPr lang="en-US" sz="2800" b="1" i="0" dirty="0">
                <a:solidFill>
                  <a:srgbClr val="FF0000"/>
                </a:solidFill>
                <a:effectLst/>
                <a:latin typeface="proxima_novaregular"/>
              </a:rPr>
              <a:t>Space Complexity</a:t>
            </a:r>
            <a:endParaRPr lang="en-US" sz="2800" b="0" i="0" dirty="0">
              <a:solidFill>
                <a:srgbClr val="FF0000"/>
              </a:solidFill>
              <a:effectLst/>
              <a:latin typeface="proxima_novaregular"/>
            </a:endParaRPr>
          </a:p>
          <a:p>
            <a:pPr marL="457200" indent="-457200" algn="l">
              <a:buFont typeface="Wingdings" panose="05000000000000000000" pitchFamily="2" charset="2"/>
              <a:buChar char="q"/>
            </a:pPr>
            <a:r>
              <a:rPr lang="en-US" sz="2800" b="0" i="0" dirty="0">
                <a:solidFill>
                  <a:srgbClr val="000000"/>
                </a:solidFill>
                <a:effectLst/>
                <a:latin typeface="proxima_novaregular"/>
              </a:rPr>
              <a:t>Space complexity for linear search is O(n) as it does not use any extra space where n is the number of elements in an array.</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76050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C312A0-0B3E-1D70-8458-3F7B1D7D06F5}"/>
              </a:ext>
            </a:extLst>
          </p:cNvPr>
          <p:cNvSpPr txBox="1"/>
          <p:nvPr/>
        </p:nvSpPr>
        <p:spPr>
          <a:xfrm>
            <a:off x="774492" y="517803"/>
            <a:ext cx="10643016" cy="6340197"/>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FF0000"/>
                </a:solidFill>
                <a:effectLst/>
                <a:latin typeface="proxima_novaregular"/>
              </a:rPr>
              <a:t>Time Complexity</a:t>
            </a:r>
            <a:endParaRPr lang="en-US" sz="2400" b="0" i="0" dirty="0">
              <a:solidFill>
                <a:srgbClr val="FF0000"/>
              </a:solidFill>
              <a:effectLst/>
              <a:latin typeface="proxima_novaregular"/>
            </a:endParaRPr>
          </a:p>
          <a:p>
            <a:pPr algn="l"/>
            <a:r>
              <a:rPr lang="en-US" sz="2400" b="0" i="0" dirty="0">
                <a:solidFill>
                  <a:srgbClr val="000000"/>
                </a:solidFill>
                <a:effectLst/>
                <a:latin typeface="proxima_novaregular"/>
              </a:rPr>
              <a:t>*</a:t>
            </a:r>
            <a:r>
              <a:rPr lang="en-US" sz="2800" b="0" i="0" dirty="0">
                <a:solidFill>
                  <a:srgbClr val="000000"/>
                </a:solidFill>
                <a:effectLst/>
                <a:latin typeface="Times New Roman" panose="02020603050405020304" pitchFamily="18" charset="0"/>
                <a:cs typeface="Times New Roman" panose="02020603050405020304" pitchFamily="18" charset="0"/>
              </a:rPr>
              <a:t>Best- case complexity = O(1) occurs when the search element is present at the first element in the search array.</a:t>
            </a:r>
          </a:p>
          <a:p>
            <a:pPr algn="l"/>
            <a:r>
              <a:rPr lang="en-US" sz="2800" b="0" i="0" dirty="0">
                <a:solidFill>
                  <a:srgbClr val="000000"/>
                </a:solidFill>
                <a:effectLst/>
                <a:latin typeface="Times New Roman" panose="02020603050405020304" pitchFamily="18" charset="0"/>
                <a:cs typeface="Times New Roman" panose="02020603050405020304" pitchFamily="18" charset="0"/>
              </a:rPr>
              <a:t>*Worst- case complexity = O(n) occurs when the search element is not present in the set of elements or array.</a:t>
            </a:r>
          </a:p>
          <a:p>
            <a:pPr algn="l"/>
            <a:r>
              <a:rPr lang="en-US" sz="2800" b="0" i="0" dirty="0">
                <a:solidFill>
                  <a:srgbClr val="000000"/>
                </a:solidFill>
                <a:effectLst/>
                <a:latin typeface="Times New Roman" panose="02020603050405020304" pitchFamily="18" charset="0"/>
                <a:cs typeface="Times New Roman" panose="02020603050405020304" pitchFamily="18" charset="0"/>
              </a:rPr>
              <a:t>*Average complexity = O(n) is referred to when the element is present somewhere in the search array.</a:t>
            </a:r>
          </a:p>
          <a:p>
            <a:pPr algn="l"/>
            <a:r>
              <a:rPr lang="en-US" sz="2800" b="0" i="0" dirty="0">
                <a:solidFill>
                  <a:srgbClr val="000000"/>
                </a:solidFill>
                <a:effectLst/>
                <a:latin typeface="Times New Roman" panose="02020603050405020304" pitchFamily="18" charset="0"/>
                <a:cs typeface="Times New Roman" panose="02020603050405020304" pitchFamily="18" charset="0"/>
              </a:rPr>
              <a:t>Example,</a:t>
            </a:r>
          </a:p>
          <a:p>
            <a:pPr algn="l"/>
            <a:r>
              <a:rPr lang="en-US" sz="2800" b="0" i="0" dirty="0">
                <a:solidFill>
                  <a:srgbClr val="000000"/>
                </a:solidFill>
                <a:effectLst/>
                <a:latin typeface="Times New Roman" panose="02020603050405020304" pitchFamily="18" charset="0"/>
                <a:cs typeface="Times New Roman" panose="02020603050405020304" pitchFamily="18" charset="0"/>
              </a:rPr>
              <a:t>Let’s take an array of elements as given below:</a:t>
            </a:r>
          </a:p>
          <a:p>
            <a:pPr algn="l"/>
            <a:r>
              <a:rPr lang="en-US" sz="2800" b="0" i="0" dirty="0">
                <a:solidFill>
                  <a:srgbClr val="000000"/>
                </a:solidFill>
                <a:effectLst/>
                <a:latin typeface="Times New Roman" panose="02020603050405020304" pitchFamily="18" charset="0"/>
                <a:cs typeface="Times New Roman" panose="02020603050405020304" pitchFamily="18" charset="0"/>
              </a:rPr>
              <a:t>45, 78, 12, 67, 08, 51, 39, 26</a:t>
            </a:r>
          </a:p>
          <a:p>
            <a:pPr algn="l"/>
            <a:r>
              <a:rPr lang="en-US" sz="2800" b="0" i="0" dirty="0">
                <a:solidFill>
                  <a:srgbClr val="000000"/>
                </a:solidFill>
                <a:effectLst/>
                <a:latin typeface="Times New Roman" panose="02020603050405020304" pitchFamily="18" charset="0"/>
                <a:cs typeface="Times New Roman" panose="02020603050405020304" pitchFamily="18" charset="0"/>
              </a:rPr>
              <a:t>To find ‘51’ in an array of 8 elements given above, a linear search algorithm will check each element sequentially till its pointer points to 51 in the memory space. It takes O(6) time to find 51 in an array. To find 12, in the above array, it takes O(3), whereas, for 26, it requires O(8) time.  </a:t>
            </a:r>
          </a:p>
          <a:p>
            <a:endParaRPr lang="en-IN" dirty="0"/>
          </a:p>
        </p:txBody>
      </p:sp>
    </p:spTree>
    <p:extLst>
      <p:ext uri="{BB962C8B-B14F-4D97-AF65-F5344CB8AC3E}">
        <p14:creationId xmlns:p14="http://schemas.microsoft.com/office/powerpoint/2010/main" val="1141399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5D7BB-5E15-31A1-9B50-C5945BD045DF}"/>
              </a:ext>
            </a:extLst>
          </p:cNvPr>
          <p:cNvSpPr txBox="1"/>
          <p:nvPr/>
        </p:nvSpPr>
        <p:spPr>
          <a:xfrm>
            <a:off x="554636" y="434715"/>
            <a:ext cx="11302584"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9039C4B-72F4-188E-18A1-A36834056CB7}"/>
              </a:ext>
            </a:extLst>
          </p:cNvPr>
          <p:cNvSpPr txBox="1"/>
          <p:nvPr/>
        </p:nvSpPr>
        <p:spPr>
          <a:xfrm>
            <a:off x="554636" y="554636"/>
            <a:ext cx="11082728" cy="5355312"/>
          </a:xfrm>
          <a:prstGeom prst="rect">
            <a:avLst/>
          </a:prstGeom>
          <a:noFill/>
        </p:spPr>
        <p:txBody>
          <a:bodyPr wrap="square" rtlCol="0">
            <a:spAutoFit/>
          </a:bodyPr>
          <a:lstStyle/>
          <a:p>
            <a:pPr algn="just"/>
            <a:r>
              <a:rPr lang="en-US" b="0" i="0" dirty="0">
                <a:solidFill>
                  <a:srgbClr val="333333"/>
                </a:solidFill>
                <a:effectLst/>
                <a:latin typeface="Open Sans" panose="020B0606030504020204" pitchFamily="34" charset="0"/>
              </a:rPr>
              <a:t>Linear search is implemented using following steps...</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1 - </a:t>
            </a:r>
            <a:r>
              <a:rPr lang="en-US" b="0" i="0" dirty="0">
                <a:solidFill>
                  <a:srgbClr val="333333"/>
                </a:solidFill>
                <a:effectLst/>
                <a:latin typeface="Open Sans" panose="020B0606030504020204" pitchFamily="34" charset="0"/>
              </a:rPr>
              <a:t>Read the search element from the user.</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2 - </a:t>
            </a:r>
            <a:r>
              <a:rPr lang="en-US" b="0" i="0" dirty="0">
                <a:solidFill>
                  <a:srgbClr val="333333"/>
                </a:solidFill>
                <a:effectLst/>
                <a:latin typeface="Open Sans" panose="020B0606030504020204" pitchFamily="34" charset="0"/>
              </a:rPr>
              <a:t>Compare the search element with the first element in the list.</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3 - </a:t>
            </a:r>
            <a:r>
              <a:rPr lang="en-US" b="0" i="0" dirty="0">
                <a:solidFill>
                  <a:srgbClr val="333333"/>
                </a:solidFill>
                <a:effectLst/>
                <a:latin typeface="Open Sans" panose="020B0606030504020204" pitchFamily="34" charset="0"/>
              </a:rPr>
              <a:t>If both are matched, then display "Given element is found!!!" and terminate the function</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4 - </a:t>
            </a:r>
            <a:r>
              <a:rPr lang="en-US" b="0" i="0" dirty="0">
                <a:solidFill>
                  <a:srgbClr val="333333"/>
                </a:solidFill>
                <a:effectLst/>
                <a:latin typeface="Open Sans" panose="020B0606030504020204" pitchFamily="34" charset="0"/>
              </a:rPr>
              <a:t>If both are not matched, then compare search element with the next element in the list.</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5 - </a:t>
            </a:r>
            <a:r>
              <a:rPr lang="en-US" b="0" i="0" dirty="0">
                <a:solidFill>
                  <a:srgbClr val="333333"/>
                </a:solidFill>
                <a:effectLst/>
                <a:latin typeface="Open Sans" panose="020B0606030504020204" pitchFamily="34" charset="0"/>
              </a:rPr>
              <a:t>Repeat steps 3 and 4 until search element is compared with last element in the list.</a:t>
            </a:r>
          </a:p>
          <a:p>
            <a:pPr algn="just">
              <a:buFont typeface="Arial" panose="020B0604020202020204" pitchFamily="34" charset="0"/>
              <a:buChar char="•"/>
            </a:pPr>
            <a:r>
              <a:rPr lang="en-US" b="1" i="0" dirty="0">
                <a:solidFill>
                  <a:srgbClr val="162F59"/>
                </a:solidFill>
                <a:effectLst/>
                <a:latin typeface="Open Sans" panose="020B0606030504020204" pitchFamily="34" charset="0"/>
              </a:rPr>
              <a:t>Step 6 - </a:t>
            </a:r>
            <a:r>
              <a:rPr lang="en-US" b="0" i="0" dirty="0">
                <a:solidFill>
                  <a:srgbClr val="333333"/>
                </a:solidFill>
                <a:effectLst/>
                <a:latin typeface="Open Sans" panose="020B0606030504020204" pitchFamily="34" charset="0"/>
              </a:rPr>
              <a:t>If last element in the list also doesn't match, then display "Element is not found!!!" and terminate the function.</a:t>
            </a:r>
          </a:p>
          <a:p>
            <a:pPr algn="just">
              <a:buFont typeface="Arial" panose="020B0604020202020204" pitchFamily="34" charset="0"/>
              <a:buChar char="•"/>
            </a:pPr>
            <a:endParaRPr lang="en-US" dirty="0">
              <a:solidFill>
                <a:srgbClr val="333333"/>
              </a:solidFill>
              <a:latin typeface="Open Sans" panose="020B0606030504020204" pitchFamily="34" charset="0"/>
            </a:endParaRPr>
          </a:p>
          <a:p>
            <a:pPr algn="just">
              <a:buFont typeface="Arial" panose="020B0604020202020204" pitchFamily="34" charset="0"/>
              <a:buChar char="•"/>
            </a:pPr>
            <a:endParaRPr lang="en-US" b="0" i="0" dirty="0">
              <a:solidFill>
                <a:srgbClr val="333333"/>
              </a:solidFill>
              <a:effectLst/>
              <a:latin typeface="Open Sans" panose="020B0606030504020204" pitchFamily="34" charset="0"/>
            </a:endParaRPr>
          </a:p>
          <a:p>
            <a:pPr algn="just">
              <a:buFont typeface="Arial" panose="020B0604020202020204" pitchFamily="34" charset="0"/>
              <a:buChar char="•"/>
            </a:pPr>
            <a:endParaRPr lang="en-US" dirty="0">
              <a:solidFill>
                <a:srgbClr val="333333"/>
              </a:solidFill>
              <a:latin typeface="Open Sans" panose="020B0606030504020204" pitchFamily="34" charset="0"/>
            </a:endParaRPr>
          </a:p>
          <a:p>
            <a:pPr algn="just">
              <a:buFont typeface="Arial" panose="020B0604020202020204" pitchFamily="34" charset="0"/>
              <a:buChar char="•"/>
            </a:pPr>
            <a:endParaRPr lang="en-US" b="0" i="0" dirty="0">
              <a:solidFill>
                <a:srgbClr val="333333"/>
              </a:solidFill>
              <a:effectLst/>
              <a:latin typeface="Open Sans" panose="020B0606030504020204" pitchFamily="34" charset="0"/>
            </a:endParaRPr>
          </a:p>
          <a:p>
            <a:pPr algn="just">
              <a:buFont typeface="Arial" panose="020B0604020202020204" pitchFamily="34" charset="0"/>
              <a:buChar char="•"/>
            </a:pPr>
            <a:endParaRPr lang="en-US" dirty="0">
              <a:solidFill>
                <a:srgbClr val="333333"/>
              </a:solidFill>
              <a:latin typeface="Open Sans" panose="020B0606030504020204" pitchFamily="34" charset="0"/>
            </a:endParaRPr>
          </a:p>
          <a:p>
            <a:pPr algn="just">
              <a:buFont typeface="Arial" panose="020B0604020202020204" pitchFamily="34" charset="0"/>
              <a:buChar char="•"/>
            </a:pPr>
            <a:endParaRPr lang="en-US" b="0" i="0" dirty="0">
              <a:solidFill>
                <a:srgbClr val="333333"/>
              </a:solidFill>
              <a:effectLst/>
              <a:latin typeface="Open Sans" panose="020B0606030504020204" pitchFamily="34" charset="0"/>
            </a:endParaRPr>
          </a:p>
          <a:p>
            <a:pPr algn="just">
              <a:buFont typeface="Arial" panose="020B0604020202020204" pitchFamily="34" charset="0"/>
              <a:buChar char="•"/>
            </a:pPr>
            <a:endParaRPr lang="en-US" dirty="0">
              <a:solidFill>
                <a:srgbClr val="333333"/>
              </a:solidFill>
              <a:latin typeface="Open Sans" panose="020B0606030504020204" pitchFamily="34" charset="0"/>
            </a:endParaRPr>
          </a:p>
          <a:p>
            <a:pPr algn="just">
              <a:buFont typeface="Arial" panose="020B0604020202020204" pitchFamily="34" charset="0"/>
              <a:buChar char="•"/>
            </a:pPr>
            <a:endParaRPr lang="en-US" b="0" i="0" dirty="0">
              <a:solidFill>
                <a:srgbClr val="333333"/>
              </a:solidFill>
              <a:effectLst/>
              <a:latin typeface="Open Sans" panose="020B0606030504020204" pitchFamily="34" charset="0"/>
            </a:endParaRPr>
          </a:p>
          <a:p>
            <a:pPr algn="just">
              <a:buFont typeface="Arial" panose="020B0604020202020204" pitchFamily="34" charset="0"/>
              <a:buChar char="•"/>
            </a:pPr>
            <a:endParaRPr lang="en-US" dirty="0">
              <a:solidFill>
                <a:srgbClr val="333333"/>
              </a:solidFill>
              <a:latin typeface="Open Sans" panose="020B0606030504020204" pitchFamily="34" charset="0"/>
            </a:endParaRPr>
          </a:p>
          <a:p>
            <a:pPr algn="just">
              <a:buFont typeface="Arial" panose="020B0604020202020204" pitchFamily="34" charset="0"/>
              <a:buChar char="•"/>
            </a:pPr>
            <a:endParaRPr lang="en-US" b="0" i="0" dirty="0">
              <a:solidFill>
                <a:srgbClr val="333333"/>
              </a:solidFill>
              <a:effectLst/>
              <a:latin typeface="Open Sans" panose="020B0606030504020204" pitchFamily="34" charset="0"/>
            </a:endParaRPr>
          </a:p>
          <a:p>
            <a:endParaRPr lang="en-IN" dirty="0"/>
          </a:p>
        </p:txBody>
      </p:sp>
      <p:pic>
        <p:nvPicPr>
          <p:cNvPr id="4105" name="Picture 9" descr="Linear Search Algorithm - GeeksforGeeks">
            <a:extLst>
              <a:ext uri="{FF2B5EF4-FFF2-40B4-BE49-F238E27FC236}">
                <a16:creationId xmlns:a16="http://schemas.microsoft.com/office/drawing/2014/main" id="{08DC0348-2778-580E-ED32-8D7A02208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109" y="3128648"/>
            <a:ext cx="7620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170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1E67E-08A5-2B08-8674-DA6C5A4CB82B}"/>
              </a:ext>
            </a:extLst>
          </p:cNvPr>
          <p:cNvSpPr txBox="1"/>
          <p:nvPr/>
        </p:nvSpPr>
        <p:spPr>
          <a:xfrm>
            <a:off x="869430" y="-914397"/>
            <a:ext cx="10613036" cy="9479518"/>
          </a:xfrm>
          <a:prstGeom prst="rect">
            <a:avLst/>
          </a:prstGeom>
          <a:noFill/>
        </p:spPr>
        <p:txBody>
          <a:bodyPr wrap="square" rtlCol="0">
            <a:spAutoFit/>
          </a:bodyPr>
          <a:lstStyle/>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r>
              <a:rPr lang="en-IN" sz="2800" dirty="0">
                <a:solidFill>
                  <a:srgbClr val="FF0000"/>
                </a:solidFill>
                <a:latin typeface="Times New Roman" panose="02020603050405020304" pitchFamily="18" charset="0"/>
                <a:cs typeface="Times New Roman" panose="02020603050405020304" pitchFamily="18" charset="0"/>
              </a:rPr>
              <a:t>Linear search Algorithm</a:t>
            </a:r>
          </a:p>
          <a:p>
            <a:r>
              <a:rPr lang="en-IN" dirty="0"/>
              <a:t> </a:t>
            </a:r>
            <a:r>
              <a:rPr lang="en-IN" sz="2400" dirty="0"/>
              <a:t>Step 1      </a:t>
            </a:r>
            <a:r>
              <a:rPr lang="en-IN" sz="2400" dirty="0" err="1"/>
              <a:t>i</a:t>
            </a:r>
            <a:r>
              <a:rPr lang="en-IN" sz="2400" dirty="0"/>
              <a:t>=0</a:t>
            </a:r>
          </a:p>
          <a:p>
            <a:r>
              <a:rPr lang="en-IN" sz="2400" dirty="0"/>
              <a:t> Step 2     if </a:t>
            </a:r>
            <a:r>
              <a:rPr lang="en-IN" sz="2400" dirty="0" err="1"/>
              <a:t>i</a:t>
            </a:r>
            <a:r>
              <a:rPr lang="en-IN" sz="2400" dirty="0"/>
              <a:t> &gt; n; go to step 7</a:t>
            </a:r>
          </a:p>
          <a:p>
            <a:r>
              <a:rPr lang="en-IN" sz="2400" dirty="0"/>
              <a:t> Step 3     if  A [</a:t>
            </a:r>
            <a:r>
              <a:rPr lang="en-IN" sz="2400" dirty="0" err="1"/>
              <a:t>i</a:t>
            </a:r>
            <a:r>
              <a:rPr lang="en-IN" sz="2400" dirty="0"/>
              <a:t>] = x ; go to step 6</a:t>
            </a:r>
          </a:p>
          <a:p>
            <a:r>
              <a:rPr lang="en-IN" sz="2400" dirty="0"/>
              <a:t> Step 4     </a:t>
            </a:r>
            <a:r>
              <a:rPr lang="en-IN" sz="2400" dirty="0" err="1"/>
              <a:t>i</a:t>
            </a:r>
            <a:r>
              <a:rPr lang="en-IN" sz="2400" dirty="0"/>
              <a:t>=i+1</a:t>
            </a:r>
          </a:p>
          <a:p>
            <a:r>
              <a:rPr lang="en-IN" sz="2400" dirty="0"/>
              <a:t> step 5      go to step 2</a:t>
            </a:r>
          </a:p>
          <a:p>
            <a:r>
              <a:rPr lang="en-IN" sz="2400" dirty="0"/>
              <a:t> step 6      Print element x is found at I</a:t>
            </a:r>
          </a:p>
          <a:p>
            <a:r>
              <a:rPr lang="en-IN" sz="2400" dirty="0"/>
              <a:t> step 7      Print element is not found</a:t>
            </a:r>
          </a:p>
          <a:p>
            <a:r>
              <a:rPr lang="en-IN" sz="2400" dirty="0"/>
              <a:t>  step 8     Exit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515397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E3042420-470E-5D8C-B8C3-851043056713}"/>
              </a:ext>
            </a:extLst>
          </p:cNvPr>
          <p:cNvGraphicFramePr>
            <a:graphicFrameLocks noGrp="1"/>
          </p:cNvGraphicFramePr>
          <p:nvPr>
            <p:extLst>
              <p:ext uri="{D42A27DB-BD31-4B8C-83A1-F6EECF244321}">
                <p14:modId xmlns:p14="http://schemas.microsoft.com/office/powerpoint/2010/main" val="1699793864"/>
              </p:ext>
            </p:extLst>
          </p:nvPr>
        </p:nvGraphicFramePr>
        <p:xfrm>
          <a:off x="2032000" y="719666"/>
          <a:ext cx="8128002"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5879292"/>
                    </a:ext>
                  </a:extLst>
                </a:gridCol>
                <a:gridCol w="1354667">
                  <a:extLst>
                    <a:ext uri="{9D8B030D-6E8A-4147-A177-3AD203B41FA5}">
                      <a16:colId xmlns:a16="http://schemas.microsoft.com/office/drawing/2014/main" val="2696804078"/>
                    </a:ext>
                  </a:extLst>
                </a:gridCol>
                <a:gridCol w="1354667">
                  <a:extLst>
                    <a:ext uri="{9D8B030D-6E8A-4147-A177-3AD203B41FA5}">
                      <a16:colId xmlns:a16="http://schemas.microsoft.com/office/drawing/2014/main" val="2458073899"/>
                    </a:ext>
                  </a:extLst>
                </a:gridCol>
                <a:gridCol w="1354667">
                  <a:extLst>
                    <a:ext uri="{9D8B030D-6E8A-4147-A177-3AD203B41FA5}">
                      <a16:colId xmlns:a16="http://schemas.microsoft.com/office/drawing/2014/main" val="2784547302"/>
                    </a:ext>
                  </a:extLst>
                </a:gridCol>
                <a:gridCol w="1354667">
                  <a:extLst>
                    <a:ext uri="{9D8B030D-6E8A-4147-A177-3AD203B41FA5}">
                      <a16:colId xmlns:a16="http://schemas.microsoft.com/office/drawing/2014/main" val="1294913249"/>
                    </a:ext>
                  </a:extLst>
                </a:gridCol>
                <a:gridCol w="1354667">
                  <a:extLst>
                    <a:ext uri="{9D8B030D-6E8A-4147-A177-3AD203B41FA5}">
                      <a16:colId xmlns:a16="http://schemas.microsoft.com/office/drawing/2014/main" val="2512297047"/>
                    </a:ext>
                  </a:extLst>
                </a:gridCol>
              </a:tblGrid>
              <a:tr h="370840">
                <a:tc>
                  <a:txBody>
                    <a:bodyPr/>
                    <a:lstStyle/>
                    <a:p>
                      <a:pPr algn="ctr"/>
                      <a:r>
                        <a:rPr lang="en-IN" dirty="0"/>
                        <a:t>2</a:t>
                      </a:r>
                    </a:p>
                  </a:txBody>
                  <a:tcPr/>
                </a:tc>
                <a:tc>
                  <a:txBody>
                    <a:bodyPr/>
                    <a:lstStyle/>
                    <a:p>
                      <a:pPr algn="ctr"/>
                      <a:r>
                        <a:rPr lang="en-IN" dirty="0"/>
                        <a:t>4</a:t>
                      </a:r>
                    </a:p>
                  </a:txBody>
                  <a:tcPr/>
                </a:tc>
                <a:tc>
                  <a:txBody>
                    <a:bodyPr/>
                    <a:lstStyle/>
                    <a:p>
                      <a:pPr algn="ctr"/>
                      <a:r>
                        <a:rPr lang="en-IN" dirty="0"/>
                        <a:t>6</a:t>
                      </a:r>
                    </a:p>
                  </a:txBody>
                  <a:tcPr/>
                </a:tc>
                <a:tc>
                  <a:txBody>
                    <a:bodyPr/>
                    <a:lstStyle/>
                    <a:p>
                      <a:pPr algn="ctr"/>
                      <a:r>
                        <a:rPr lang="en-IN" dirty="0"/>
                        <a:t>3</a:t>
                      </a:r>
                    </a:p>
                  </a:txBody>
                  <a:tcPr/>
                </a:tc>
                <a:tc>
                  <a:txBody>
                    <a:bodyPr/>
                    <a:lstStyle/>
                    <a:p>
                      <a:pPr algn="ctr"/>
                      <a:r>
                        <a:rPr lang="en-IN" dirty="0"/>
                        <a:t>1</a:t>
                      </a:r>
                    </a:p>
                  </a:txBody>
                  <a:tcPr/>
                </a:tc>
                <a:tc>
                  <a:txBody>
                    <a:bodyPr/>
                    <a:lstStyle/>
                    <a:p>
                      <a:pPr algn="ctr"/>
                      <a:r>
                        <a:rPr lang="en-IN" dirty="0"/>
                        <a:t>5</a:t>
                      </a:r>
                    </a:p>
                  </a:txBody>
                  <a:tcPr/>
                </a:tc>
                <a:extLst>
                  <a:ext uri="{0D108BD9-81ED-4DB2-BD59-A6C34878D82A}">
                    <a16:rowId xmlns:a16="http://schemas.microsoft.com/office/drawing/2014/main" val="4140350268"/>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3" name="Ink 12">
                <a:extLst>
                  <a:ext uri="{FF2B5EF4-FFF2-40B4-BE49-F238E27FC236}">
                    <a16:creationId xmlns:a16="http://schemas.microsoft.com/office/drawing/2014/main" id="{143BDD51-7CAA-9E55-EDBC-93FA9A013EA2}"/>
                  </a:ext>
                </a:extLst>
              </p14:cNvPr>
              <p14:cNvContentPartPr/>
              <p14:nvPr/>
            </p14:nvContentPartPr>
            <p14:xfrm>
              <a:off x="3612836" y="2098298"/>
              <a:ext cx="360" cy="360"/>
            </p14:xfrm>
          </p:contentPart>
        </mc:Choice>
        <mc:Fallback xmlns="">
          <p:pic>
            <p:nvPicPr>
              <p:cNvPr id="13" name="Ink 12">
                <a:extLst>
                  <a:ext uri="{FF2B5EF4-FFF2-40B4-BE49-F238E27FC236}">
                    <a16:creationId xmlns:a16="http://schemas.microsoft.com/office/drawing/2014/main" id="{143BDD51-7CAA-9E55-EDBC-93FA9A013EA2}"/>
                  </a:ext>
                </a:extLst>
              </p:cNvPr>
              <p:cNvPicPr/>
              <p:nvPr/>
            </p:nvPicPr>
            <p:blipFill>
              <a:blip r:embed="rId3"/>
              <a:stretch>
                <a:fillRect/>
              </a:stretch>
            </p:blipFill>
            <p:spPr>
              <a:xfrm>
                <a:off x="3603836" y="2044658"/>
                <a:ext cx="18000" cy="108000"/>
              </a:xfrm>
              <a:prstGeom prst="rect">
                <a:avLst/>
              </a:prstGeom>
            </p:spPr>
          </p:pic>
        </mc:Fallback>
      </mc:AlternateContent>
      <p:grpSp>
        <p:nvGrpSpPr>
          <p:cNvPr id="16" name="Group 15">
            <a:extLst>
              <a:ext uri="{FF2B5EF4-FFF2-40B4-BE49-F238E27FC236}">
                <a16:creationId xmlns:a16="http://schemas.microsoft.com/office/drawing/2014/main" id="{DFD41562-B0B2-844E-B6F0-7338799DD966}"/>
              </a:ext>
            </a:extLst>
          </p:cNvPr>
          <p:cNvGrpSpPr/>
          <p:nvPr/>
        </p:nvGrpSpPr>
        <p:grpSpPr>
          <a:xfrm>
            <a:off x="2563436" y="809498"/>
            <a:ext cx="360" cy="360"/>
            <a:chOff x="2563436" y="809498"/>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4" name="Ink 13">
                  <a:extLst>
                    <a:ext uri="{FF2B5EF4-FFF2-40B4-BE49-F238E27FC236}">
                      <a16:creationId xmlns:a16="http://schemas.microsoft.com/office/drawing/2014/main" id="{04031112-256D-6F7B-910D-6E8C86E43E9E}"/>
                    </a:ext>
                  </a:extLst>
                </p14:cNvPr>
                <p14:cNvContentPartPr/>
                <p14:nvPr/>
              </p14:nvContentPartPr>
              <p14:xfrm>
                <a:off x="2563436" y="809498"/>
                <a:ext cx="360" cy="360"/>
              </p14:xfrm>
            </p:contentPart>
          </mc:Choice>
          <mc:Fallback xmlns="">
            <p:pic>
              <p:nvPicPr>
                <p:cNvPr id="14" name="Ink 13">
                  <a:extLst>
                    <a:ext uri="{FF2B5EF4-FFF2-40B4-BE49-F238E27FC236}">
                      <a16:creationId xmlns:a16="http://schemas.microsoft.com/office/drawing/2014/main" id="{04031112-256D-6F7B-910D-6E8C86E43E9E}"/>
                    </a:ext>
                  </a:extLst>
                </p:cNvPr>
                <p:cNvPicPr/>
                <p:nvPr/>
              </p:nvPicPr>
              <p:blipFill>
                <a:blip r:embed="rId5"/>
                <a:stretch>
                  <a:fillRect/>
                </a:stretch>
              </p:blipFill>
              <p:spPr>
                <a:xfrm>
                  <a:off x="2554436" y="755498"/>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1827B138-8BC1-3F53-316D-8955868855CB}"/>
                    </a:ext>
                  </a:extLst>
                </p14:cNvPr>
                <p14:cNvContentPartPr/>
                <p14:nvPr/>
              </p14:nvContentPartPr>
              <p14:xfrm>
                <a:off x="2563436" y="809498"/>
                <a:ext cx="360" cy="360"/>
              </p14:xfrm>
            </p:contentPart>
          </mc:Choice>
          <mc:Fallback xmlns="">
            <p:pic>
              <p:nvPicPr>
                <p:cNvPr id="15" name="Ink 14">
                  <a:extLst>
                    <a:ext uri="{FF2B5EF4-FFF2-40B4-BE49-F238E27FC236}">
                      <a16:creationId xmlns:a16="http://schemas.microsoft.com/office/drawing/2014/main" id="{1827B138-8BC1-3F53-316D-8955868855CB}"/>
                    </a:ext>
                  </a:extLst>
                </p:cNvPr>
                <p:cNvPicPr/>
                <p:nvPr/>
              </p:nvPicPr>
              <p:blipFill>
                <a:blip r:embed="rId5"/>
                <a:stretch>
                  <a:fillRect/>
                </a:stretch>
              </p:blipFill>
              <p:spPr>
                <a:xfrm>
                  <a:off x="2554436" y="755498"/>
                  <a:ext cx="18000" cy="108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7" name="Ink 16">
                <a:extLst>
                  <a:ext uri="{FF2B5EF4-FFF2-40B4-BE49-F238E27FC236}">
                    <a16:creationId xmlns:a16="http://schemas.microsoft.com/office/drawing/2014/main" id="{57A2A271-F4F8-62E3-A4C1-B0BD2812DA3D}"/>
                  </a:ext>
                </a:extLst>
              </p14:cNvPr>
              <p14:cNvContentPartPr/>
              <p14:nvPr/>
            </p14:nvContentPartPr>
            <p14:xfrm>
              <a:off x="2772956" y="824258"/>
              <a:ext cx="360" cy="360"/>
            </p14:xfrm>
          </p:contentPart>
        </mc:Choice>
        <mc:Fallback xmlns="">
          <p:pic>
            <p:nvPicPr>
              <p:cNvPr id="17" name="Ink 16">
                <a:extLst>
                  <a:ext uri="{FF2B5EF4-FFF2-40B4-BE49-F238E27FC236}">
                    <a16:creationId xmlns:a16="http://schemas.microsoft.com/office/drawing/2014/main" id="{57A2A271-F4F8-62E3-A4C1-B0BD2812DA3D}"/>
                  </a:ext>
                </a:extLst>
              </p:cNvPr>
              <p:cNvPicPr/>
              <p:nvPr/>
            </p:nvPicPr>
            <p:blipFill>
              <a:blip r:embed="rId8"/>
              <a:stretch>
                <a:fillRect/>
              </a:stretch>
            </p:blipFill>
            <p:spPr>
              <a:xfrm>
                <a:off x="2764316" y="770258"/>
                <a:ext cx="18000" cy="108000"/>
              </a:xfrm>
              <a:prstGeom prst="rect">
                <a:avLst/>
              </a:prstGeom>
            </p:spPr>
          </p:pic>
        </mc:Fallback>
      </mc:AlternateContent>
      <p:sp>
        <p:nvSpPr>
          <p:cNvPr id="18" name="TextBox 17">
            <a:extLst>
              <a:ext uri="{FF2B5EF4-FFF2-40B4-BE49-F238E27FC236}">
                <a16:creationId xmlns:a16="http://schemas.microsoft.com/office/drawing/2014/main" id="{DD60A4F5-7568-8D44-06FA-6C2EA8E7F80E}"/>
              </a:ext>
            </a:extLst>
          </p:cNvPr>
          <p:cNvSpPr txBox="1"/>
          <p:nvPr/>
        </p:nvSpPr>
        <p:spPr>
          <a:xfrm>
            <a:off x="344774" y="599607"/>
            <a:ext cx="11017770" cy="12649617"/>
          </a:xfrm>
          <a:prstGeom prst="rect">
            <a:avLst/>
          </a:prstGeom>
          <a:noFill/>
        </p:spPr>
        <p:txBody>
          <a:bodyPr wrap="square" rtlCol="0">
            <a:spAutoFit/>
          </a:bodyPr>
          <a:lstStyle/>
          <a:p>
            <a:r>
              <a:rPr lang="en-IN" dirty="0"/>
              <a:t>List</a:t>
            </a:r>
          </a:p>
          <a:p>
            <a:endParaRPr lang="en-IN" dirty="0"/>
          </a:p>
          <a:p>
            <a:r>
              <a:rPr lang="en-IN" sz="2400" dirty="0">
                <a:latin typeface="Times New Roman" panose="02020603050405020304" pitchFamily="18" charset="0"/>
                <a:cs typeface="Times New Roman" panose="02020603050405020304" pitchFamily="18" charset="0"/>
              </a:rPr>
              <a:t>Indexing                 0                    1                   2                3                   4                 5</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i =0   , x=? (no. what we have to find)</a:t>
            </a:r>
          </a:p>
          <a:p>
            <a:r>
              <a:rPr lang="en-IN" sz="2400" dirty="0">
                <a:latin typeface="Times New Roman" panose="02020603050405020304" pitchFamily="18" charset="0"/>
                <a:cs typeface="Times New Roman" panose="02020603050405020304" pitchFamily="18" charset="0"/>
              </a:rPr>
              <a:t>        x=3</a:t>
            </a:r>
          </a:p>
          <a:p>
            <a:r>
              <a:rPr lang="en-IN" sz="2400" dirty="0">
                <a:latin typeface="Times New Roman" panose="02020603050405020304" pitchFamily="18" charset="0"/>
                <a:cs typeface="Times New Roman" panose="02020603050405020304" pitchFamily="18" charset="0"/>
              </a:rPr>
              <a:t>  0 &gt; 6---------false</a:t>
            </a:r>
          </a:p>
          <a:p>
            <a:r>
              <a:rPr lang="en-IN" sz="2400" dirty="0">
                <a:latin typeface="Times New Roman" panose="02020603050405020304" pitchFamily="18" charset="0"/>
                <a:cs typeface="Times New Roman" panose="02020603050405020304" pitchFamily="18" charset="0"/>
              </a:rPr>
              <a:t>  A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3</a:t>
            </a:r>
          </a:p>
          <a:p>
            <a:r>
              <a:rPr lang="en-IN" sz="2400" dirty="0">
                <a:latin typeface="Times New Roman" panose="02020603050405020304" pitchFamily="18" charset="0"/>
                <a:cs typeface="Times New Roman" panose="02020603050405020304" pitchFamily="18" charset="0"/>
              </a:rPr>
              <a:t>  A[0]=3</a:t>
            </a:r>
          </a:p>
          <a:p>
            <a:r>
              <a:rPr lang="en-IN" sz="2400" dirty="0">
                <a:latin typeface="Times New Roman" panose="02020603050405020304" pitchFamily="18" charset="0"/>
                <a:cs typeface="Times New Roman" panose="02020603050405020304" pitchFamily="18" charset="0"/>
              </a:rPr>
              <a:t>   2=3 -------- false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i+1</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0+1=1</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Now same procedure for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=1</a:t>
            </a:r>
          </a:p>
          <a:p>
            <a:r>
              <a:rPr lang="en-IN" sz="2400" dirty="0">
                <a:latin typeface="Times New Roman" panose="02020603050405020304" pitchFamily="18" charset="0"/>
                <a:cs typeface="Times New Roman" panose="02020603050405020304" pitchFamily="18" charset="0"/>
              </a:rPr>
              <a:t>    1&gt; 6----------- false</a:t>
            </a:r>
          </a:p>
          <a:p>
            <a:r>
              <a:rPr lang="en-IN" sz="2400" dirty="0">
                <a:latin typeface="Times New Roman" panose="02020603050405020304" pitchFamily="18" charset="0"/>
                <a:cs typeface="Times New Roman" panose="02020603050405020304" pitchFamily="18" charset="0"/>
              </a:rPr>
              <a:t>    A[</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]=3</a:t>
            </a:r>
          </a:p>
          <a:p>
            <a:r>
              <a:rPr lang="en-IN" sz="2400" dirty="0">
                <a:latin typeface="Times New Roman" panose="02020603050405020304" pitchFamily="18" charset="0"/>
                <a:cs typeface="Times New Roman" panose="02020603050405020304" pitchFamily="18" charset="0"/>
              </a:rPr>
              <a:t>    A[1]=3</a:t>
            </a:r>
          </a:p>
          <a:p>
            <a:r>
              <a:rPr lang="en-IN" sz="2400" dirty="0">
                <a:latin typeface="Times New Roman" panose="02020603050405020304" pitchFamily="18" charset="0"/>
                <a:cs typeface="Times New Roman" panose="02020603050405020304" pitchFamily="18" charset="0"/>
              </a:rPr>
              <a:t>     4=3---------- false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=i+1</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=1+1=2</a:t>
            </a:r>
          </a:p>
          <a:p>
            <a:r>
              <a:rPr lang="en-IN" sz="2400" dirty="0">
                <a:latin typeface="Times New Roman" panose="02020603050405020304" pitchFamily="18" charset="0"/>
                <a:cs typeface="Times New Roman" panose="02020603050405020304" pitchFamily="18" charset="0"/>
              </a:rPr>
              <a:t>Repeat the procedure till we found the required element in the list</a:t>
            </a:r>
            <a:endParaRPr lang="en-IN" dirty="0">
              <a:latin typeface="Times New Roman" panose="02020603050405020304" pitchFamily="18" charset="0"/>
              <a:cs typeface="Times New Roman" panose="02020603050405020304" pitchFamily="18" charset="0"/>
            </a:endParaRPr>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42240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6AECC-A6B9-8334-2080-1D354D4E8F5A}"/>
              </a:ext>
            </a:extLst>
          </p:cNvPr>
          <p:cNvSpPr txBox="1"/>
          <p:nvPr/>
        </p:nvSpPr>
        <p:spPr>
          <a:xfrm>
            <a:off x="554636" y="524656"/>
            <a:ext cx="11017771" cy="6001643"/>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Now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=2</a:t>
            </a:r>
          </a:p>
          <a:p>
            <a:r>
              <a:rPr lang="en-IN" sz="2400" dirty="0">
                <a:latin typeface="Times New Roman" panose="02020603050405020304" pitchFamily="18" charset="0"/>
                <a:cs typeface="Times New Roman" panose="02020603050405020304" pitchFamily="18" charset="0"/>
              </a:rPr>
              <a:t>   2&gt;6----------false</a:t>
            </a:r>
          </a:p>
          <a:p>
            <a:r>
              <a:rPr lang="en-IN" sz="2400" dirty="0">
                <a:latin typeface="Times New Roman" panose="02020603050405020304" pitchFamily="18" charset="0"/>
                <a:cs typeface="Times New Roman" panose="02020603050405020304" pitchFamily="18" charset="0"/>
              </a:rPr>
              <a:t>  A[</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=3</a:t>
            </a:r>
          </a:p>
          <a:p>
            <a:r>
              <a:rPr lang="en-IN" sz="2400" dirty="0">
                <a:latin typeface="Times New Roman" panose="02020603050405020304" pitchFamily="18" charset="0"/>
                <a:cs typeface="Times New Roman" panose="02020603050405020304" pitchFamily="18" charset="0"/>
              </a:rPr>
              <a:t>  a[2] = 3</a:t>
            </a:r>
          </a:p>
          <a:p>
            <a:r>
              <a:rPr lang="en-IN" sz="2400" dirty="0">
                <a:latin typeface="Times New Roman" panose="02020603050405020304" pitchFamily="18" charset="0"/>
                <a:cs typeface="Times New Roman" panose="02020603050405020304" pitchFamily="18" charset="0"/>
              </a:rPr>
              <a:t>    6= 3-----------False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=i+1=2+1=3</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Now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=3 </a:t>
            </a:r>
          </a:p>
          <a:p>
            <a:r>
              <a:rPr lang="en-IN" sz="2400" dirty="0">
                <a:latin typeface="Times New Roman" panose="02020603050405020304" pitchFamily="18" charset="0"/>
                <a:cs typeface="Times New Roman" panose="02020603050405020304" pitchFamily="18" charset="0"/>
              </a:rPr>
              <a:t>  A[</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3</a:t>
            </a:r>
          </a:p>
          <a:p>
            <a:r>
              <a:rPr lang="en-IN" sz="2400" dirty="0">
                <a:latin typeface="Times New Roman" panose="02020603050405020304" pitchFamily="18" charset="0"/>
                <a:cs typeface="Times New Roman" panose="02020603050405020304" pitchFamily="18" charset="0"/>
              </a:rPr>
              <a:t>   A[3]=3</a:t>
            </a:r>
          </a:p>
          <a:p>
            <a:r>
              <a:rPr lang="en-IN" sz="2400" dirty="0">
                <a:latin typeface="Times New Roman" panose="02020603050405020304" pitchFamily="18" charset="0"/>
                <a:cs typeface="Times New Roman" panose="02020603050405020304" pitchFamily="18" charset="0"/>
              </a:rPr>
              <a:t>   3=3  ---------- TRUE</a:t>
            </a:r>
          </a:p>
          <a:p>
            <a:r>
              <a:rPr lang="en-IN" sz="2400" dirty="0">
                <a:latin typeface="Times New Roman" panose="02020603050405020304" pitchFamily="18" charset="0"/>
                <a:cs typeface="Times New Roman" panose="02020603050405020304" pitchFamily="18" charset="0"/>
              </a:rPr>
              <a:t>Print  {found the element in the list at location 3}</a:t>
            </a:r>
          </a:p>
          <a:p>
            <a:r>
              <a:rPr lang="en-IN" sz="2400" dirty="0">
                <a:latin typeface="Times New Roman" panose="02020603050405020304" pitchFamily="18" charset="0"/>
                <a:cs typeface="Times New Roman" panose="02020603050405020304" pitchFamily="18" charset="0"/>
              </a:rPr>
              <a:t>Terminate the function</a:t>
            </a:r>
          </a:p>
          <a:p>
            <a:r>
              <a:rPr lang="en-IN" sz="2400" dirty="0">
                <a:latin typeface="Times New Roman" panose="02020603050405020304" pitchFamily="18" charset="0"/>
                <a:cs typeface="Times New Roman" panose="02020603050405020304" pitchFamily="18" charset="0"/>
              </a:rPr>
              <a:t>Exit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386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3667-6782-6C58-3B5C-AC03AADC3E60}"/>
              </a:ext>
            </a:extLst>
          </p:cNvPr>
          <p:cNvSpPr>
            <a:spLocks noGrp="1"/>
          </p:cNvSpPr>
          <p:nvPr>
            <p:ph type="title"/>
          </p:nvPr>
        </p:nvSpPr>
        <p:spPr/>
        <p:txBody>
          <a:bodyPr/>
          <a:lstStyle/>
          <a:p>
            <a:r>
              <a:rPr lang="en-IN" dirty="0">
                <a:solidFill>
                  <a:srgbClr val="FF0000"/>
                </a:solidFill>
              </a:rPr>
              <a:t>WHERE TO USE DATA STRUCTURE</a:t>
            </a:r>
          </a:p>
        </p:txBody>
      </p:sp>
      <p:sp>
        <p:nvSpPr>
          <p:cNvPr id="3" name="Content Placeholder 2">
            <a:extLst>
              <a:ext uri="{FF2B5EF4-FFF2-40B4-BE49-F238E27FC236}">
                <a16:creationId xmlns:a16="http://schemas.microsoft.com/office/drawing/2014/main" id="{858B05FC-2D2C-5695-FC80-BCE2380D3FD0}"/>
              </a:ext>
            </a:extLst>
          </p:cNvPr>
          <p:cNvSpPr>
            <a:spLocks noGrp="1"/>
          </p:cNvSpPr>
          <p:nvPr>
            <p:ph idx="1"/>
          </p:nvPr>
        </p:nvSpPr>
        <p:spPr>
          <a:xfrm>
            <a:off x="677333" y="1930401"/>
            <a:ext cx="10790141" cy="4110962"/>
          </a:xfrm>
        </p:spPr>
        <p:txBody>
          <a:bodyPr>
            <a:noAutofit/>
          </a:bodyPr>
          <a:lstStyle/>
          <a:p>
            <a:pPr>
              <a:buFont typeface="Wingdings" panose="05000000000000000000" pitchFamily="2" charset="2"/>
              <a:buChar char="q"/>
            </a:pPr>
            <a:r>
              <a:rPr lang="en-US" sz="2800" b="0" i="0" dirty="0">
                <a:solidFill>
                  <a:srgbClr val="202124"/>
                </a:solidFill>
                <a:effectLst/>
                <a:latin typeface="Times New Roman" panose="02020603050405020304" pitchFamily="18" charset="0"/>
                <a:cs typeface="Times New Roman" panose="02020603050405020304" pitchFamily="18" charset="0"/>
              </a:rPr>
              <a:t>Computer networks: Computer networks use data structures such as graphs, tables, and trees </a:t>
            </a:r>
            <a:r>
              <a:rPr lang="en-US" sz="2800" b="1" i="0" dirty="0">
                <a:solidFill>
                  <a:srgbClr val="202124"/>
                </a:solidFill>
                <a:effectLst/>
                <a:latin typeface="Times New Roman" panose="02020603050405020304" pitchFamily="18" charset="0"/>
                <a:cs typeface="Times New Roman" panose="02020603050405020304" pitchFamily="18" charset="0"/>
              </a:rPr>
              <a:t>to store and route information</a:t>
            </a:r>
            <a:r>
              <a:rPr lang="en-US" sz="2800" b="0" i="0" dirty="0">
                <a:solidFill>
                  <a:srgbClr val="202124"/>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800" b="0" i="0" dirty="0">
                <a:solidFill>
                  <a:srgbClr val="202124"/>
                </a:solidFill>
                <a:effectLst/>
                <a:latin typeface="Times New Roman" panose="02020603050405020304" pitchFamily="18" charset="0"/>
                <a:cs typeface="Times New Roman" panose="02020603050405020304" pitchFamily="18" charset="0"/>
              </a:rPr>
              <a:t>Machine learning: Machine learning algorithms use data structures such as matrices, arrays, and trees to store and manipulate data, and to implement models.</a:t>
            </a:r>
          </a:p>
          <a:p>
            <a:pPr>
              <a:buFont typeface="Wingdings" panose="05000000000000000000" pitchFamily="2" charset="2"/>
              <a:buChar char="q"/>
            </a:pPr>
            <a:r>
              <a:rPr lang="en-US" sz="2800" b="0" i="0" dirty="0">
                <a:solidFill>
                  <a:srgbClr val="202124"/>
                </a:solidFill>
                <a:effectLst/>
                <a:latin typeface="Times New Roman" panose="02020603050405020304" pitchFamily="18" charset="0"/>
                <a:cs typeface="Times New Roman" panose="02020603050405020304" pitchFamily="18" charset="0"/>
              </a:rPr>
              <a:t>Data Analysis is essential as it </a:t>
            </a:r>
            <a:r>
              <a:rPr lang="en-US" sz="2800" b="1" i="0" dirty="0">
                <a:solidFill>
                  <a:srgbClr val="202124"/>
                </a:solidFill>
                <a:effectLst/>
                <a:latin typeface="Times New Roman" panose="02020603050405020304" pitchFamily="18" charset="0"/>
                <a:cs typeface="Times New Roman" panose="02020603050405020304" pitchFamily="18" charset="0"/>
              </a:rPr>
              <a:t>helps businesses understand their customers better, improves sales, improves customer targeting, reduces costs, and allows for the creation of better problem-solving strategies</a:t>
            </a:r>
            <a:r>
              <a:rPr lang="en-US" sz="2800" b="0" i="0" dirty="0">
                <a:solidFill>
                  <a:srgbClr val="202124"/>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1658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AD6A87-E518-5CB3-4CC2-3E7684BB3345}"/>
              </a:ext>
            </a:extLst>
          </p:cNvPr>
          <p:cNvSpPr txBox="1"/>
          <p:nvPr/>
        </p:nvSpPr>
        <p:spPr>
          <a:xfrm>
            <a:off x="2106118" y="460791"/>
            <a:ext cx="6100996" cy="6278642"/>
          </a:xfrm>
          <a:prstGeom prst="rect">
            <a:avLst/>
          </a:prstGeom>
          <a:noFill/>
        </p:spPr>
        <p:txBody>
          <a:bodyPr wrap="square">
            <a:spAutoFit/>
          </a:bodyPr>
          <a:lstStyle/>
          <a:p>
            <a:r>
              <a:rPr lang="en-IN" sz="2400" dirty="0"/>
              <a:t>// C implementation of the approach</a:t>
            </a:r>
          </a:p>
          <a:p>
            <a:r>
              <a:rPr lang="en-IN" sz="2400" dirty="0"/>
              <a:t>#include &lt;</a:t>
            </a:r>
            <a:r>
              <a:rPr lang="en-IN" sz="2400" dirty="0" err="1"/>
              <a:t>stdio.h</a:t>
            </a:r>
            <a:r>
              <a:rPr lang="en-IN" sz="2400" dirty="0"/>
              <a:t>&gt;</a:t>
            </a:r>
          </a:p>
          <a:p>
            <a:endParaRPr lang="en-IN" sz="2400" dirty="0"/>
          </a:p>
          <a:p>
            <a:r>
              <a:rPr lang="en-IN" sz="2400" dirty="0"/>
              <a:t>// Linearly search x in </a:t>
            </a:r>
            <a:r>
              <a:rPr lang="en-IN" sz="2400" dirty="0" err="1"/>
              <a:t>arr</a:t>
            </a:r>
            <a:r>
              <a:rPr lang="en-IN" sz="2400" dirty="0"/>
              <a:t>[].</a:t>
            </a:r>
          </a:p>
          <a:p>
            <a:r>
              <a:rPr lang="en-IN" sz="2400" dirty="0"/>
              <a:t>// If x is present then return the index,</a:t>
            </a:r>
          </a:p>
          <a:p>
            <a:r>
              <a:rPr lang="en-IN" sz="2400" dirty="0"/>
              <a:t>// otherwise return -1</a:t>
            </a:r>
          </a:p>
          <a:p>
            <a:r>
              <a:rPr lang="en-IN" sz="2400" dirty="0"/>
              <a:t>int search(int </a:t>
            </a:r>
            <a:r>
              <a:rPr lang="en-IN" sz="2400" dirty="0" err="1"/>
              <a:t>arr</a:t>
            </a:r>
            <a:r>
              <a:rPr lang="en-IN" sz="2400" dirty="0"/>
              <a:t>[], int n, int x)</a:t>
            </a:r>
          </a:p>
          <a:p>
            <a:r>
              <a:rPr lang="en-IN" sz="2400" dirty="0"/>
              <a:t>{</a:t>
            </a:r>
          </a:p>
          <a:p>
            <a:r>
              <a:rPr lang="en-IN" sz="2400" dirty="0"/>
              <a:t>	int </a:t>
            </a:r>
            <a:r>
              <a:rPr lang="en-IN" sz="2400" dirty="0" err="1"/>
              <a:t>i</a:t>
            </a:r>
            <a:r>
              <a:rPr lang="en-IN" sz="2400" dirty="0"/>
              <a:t>;</a:t>
            </a:r>
          </a:p>
          <a:p>
            <a:r>
              <a:rPr lang="en-IN" sz="2400" dirty="0"/>
              <a:t>	for (</a:t>
            </a:r>
            <a:r>
              <a:rPr lang="en-IN" sz="2400" dirty="0" err="1"/>
              <a:t>i</a:t>
            </a:r>
            <a:r>
              <a:rPr lang="en-IN" sz="2400" dirty="0"/>
              <a:t> = 0; </a:t>
            </a:r>
            <a:r>
              <a:rPr lang="en-IN" sz="2400" dirty="0" err="1"/>
              <a:t>i</a:t>
            </a:r>
            <a:r>
              <a:rPr lang="en-IN" sz="2400" dirty="0"/>
              <a:t> &lt; n; </a:t>
            </a:r>
            <a:r>
              <a:rPr lang="en-IN" sz="2400" dirty="0" err="1"/>
              <a:t>i</a:t>
            </a:r>
            <a:r>
              <a:rPr lang="en-IN" sz="2400" dirty="0"/>
              <a:t>++) {</a:t>
            </a:r>
          </a:p>
          <a:p>
            <a:r>
              <a:rPr lang="en-IN" sz="2400" dirty="0"/>
              <a:t>		if (</a:t>
            </a:r>
            <a:r>
              <a:rPr lang="en-IN" sz="2400" dirty="0" err="1"/>
              <a:t>arr</a:t>
            </a:r>
            <a:r>
              <a:rPr lang="en-IN" sz="2400" dirty="0"/>
              <a:t>[</a:t>
            </a:r>
            <a:r>
              <a:rPr lang="en-IN" sz="2400" dirty="0" err="1"/>
              <a:t>i</a:t>
            </a:r>
            <a:r>
              <a:rPr lang="en-IN" sz="2400" dirty="0"/>
              <a:t>] == x)</a:t>
            </a:r>
          </a:p>
          <a:p>
            <a:r>
              <a:rPr lang="en-IN" sz="2400" dirty="0"/>
              <a:t>			return </a:t>
            </a:r>
            <a:r>
              <a:rPr lang="en-IN" sz="2400" dirty="0" err="1"/>
              <a:t>i</a:t>
            </a:r>
            <a:r>
              <a:rPr lang="en-IN" sz="2400" dirty="0"/>
              <a:t>;</a:t>
            </a:r>
          </a:p>
          <a:p>
            <a:r>
              <a:rPr lang="en-IN" sz="2400" dirty="0"/>
              <a:t>	}</a:t>
            </a:r>
          </a:p>
          <a:p>
            <a:r>
              <a:rPr lang="en-IN" sz="2400" dirty="0"/>
              <a:t>	return -1;</a:t>
            </a:r>
          </a:p>
          <a:p>
            <a:r>
              <a:rPr lang="en-IN" sz="2400" dirty="0"/>
              <a:t>}</a:t>
            </a:r>
          </a:p>
          <a:p>
            <a:endParaRPr lang="en-IN" sz="2400" dirty="0"/>
          </a:p>
          <a:p>
            <a:endParaRPr lang="en-IN" dirty="0"/>
          </a:p>
        </p:txBody>
      </p:sp>
    </p:spTree>
    <p:extLst>
      <p:ext uri="{BB962C8B-B14F-4D97-AF65-F5344CB8AC3E}">
        <p14:creationId xmlns:p14="http://schemas.microsoft.com/office/powerpoint/2010/main" val="2870698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A2DAF-DD54-C6F9-06B7-E647A201B0E7}"/>
              </a:ext>
            </a:extLst>
          </p:cNvPr>
          <p:cNvSpPr txBox="1"/>
          <p:nvPr/>
        </p:nvSpPr>
        <p:spPr>
          <a:xfrm>
            <a:off x="494675" y="584616"/>
            <a:ext cx="11317574" cy="3970318"/>
          </a:xfrm>
          <a:prstGeom prst="rect">
            <a:avLst/>
          </a:prstGeom>
          <a:noFill/>
        </p:spPr>
        <p:txBody>
          <a:bodyPr wrap="square" rtlCol="0">
            <a:spAutoFit/>
          </a:bodyPr>
          <a:lstStyle/>
          <a:p>
            <a:r>
              <a:rPr lang="en-IN" sz="2800" dirty="0">
                <a:solidFill>
                  <a:srgbClr val="FF0000"/>
                </a:solidFill>
              </a:rPr>
              <a:t>Binary search</a:t>
            </a:r>
          </a:p>
          <a:p>
            <a:pPr marL="457200" indent="-457200">
              <a:buFont typeface="Wingdings" panose="05000000000000000000" pitchFamily="2" charset="2"/>
              <a:buChar char="q"/>
            </a:pPr>
            <a:r>
              <a:rPr lang="en-US" sz="2800" b="0" i="0" dirty="0">
                <a:solidFill>
                  <a:srgbClr val="4D5156"/>
                </a:solidFill>
                <a:effectLst/>
                <a:latin typeface="Times New Roman" panose="02020603050405020304" pitchFamily="18" charset="0"/>
                <a:cs typeface="Times New Roman" panose="02020603050405020304" pitchFamily="18" charset="0"/>
              </a:rPr>
              <a:t>In computer science, binary search, also known as half-interval search, logarithmic search, or binary chop, is a search algorithm that finds the position of a target value within a sorted array. </a:t>
            </a:r>
          </a:p>
          <a:p>
            <a:pPr marL="457200" indent="-457200">
              <a:buFont typeface="Wingdings" panose="05000000000000000000" pitchFamily="2" charset="2"/>
              <a:buChar char="q"/>
            </a:pPr>
            <a:r>
              <a:rPr lang="en-US" sz="2800" b="0" i="0" dirty="0">
                <a:solidFill>
                  <a:srgbClr val="4D5156"/>
                </a:solidFill>
                <a:effectLst/>
                <a:latin typeface="Times New Roman" panose="02020603050405020304" pitchFamily="18" charset="0"/>
                <a:cs typeface="Times New Roman" panose="02020603050405020304" pitchFamily="18" charset="0"/>
              </a:rPr>
              <a:t>Binary search compares the target value to the middle element of the array. </a:t>
            </a:r>
          </a:p>
          <a:p>
            <a:pPr marL="457200" indent="-457200">
              <a:buFont typeface="Wingdings" panose="05000000000000000000" pitchFamily="2" charset="2"/>
              <a:buChar char="q"/>
            </a:pPr>
            <a:r>
              <a:rPr lang="en-US" sz="2800" b="0" i="0" dirty="0">
                <a:solidFill>
                  <a:srgbClr val="000000"/>
                </a:solidFill>
                <a:effectLst/>
                <a:latin typeface="Times New Roman" panose="02020603050405020304" pitchFamily="18" charset="0"/>
                <a:cs typeface="Times New Roman" panose="02020603050405020304" pitchFamily="18" charset="0"/>
              </a:rPr>
              <a:t>This search algorithm works on the principle of divide and conquer. For this algorithm to work properly, the data collection should be in the sorted form.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2291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A99C-74A4-D7C7-07B0-169B4D50A4E4}"/>
              </a:ext>
            </a:extLst>
          </p:cNvPr>
          <p:cNvSpPr>
            <a:spLocks noGrp="1"/>
          </p:cNvSpPr>
          <p:nvPr>
            <p:ph type="title"/>
          </p:nvPr>
        </p:nvSpPr>
        <p:spPr>
          <a:xfrm>
            <a:off x="677334" y="609600"/>
            <a:ext cx="8596668" cy="754505"/>
          </a:xfrm>
        </p:spPr>
        <p:txBody>
          <a:bodyPr/>
          <a:lstStyle/>
          <a:p>
            <a:r>
              <a:rPr lang="en-IN" dirty="0"/>
              <a:t>Binary searching</a:t>
            </a:r>
          </a:p>
        </p:txBody>
      </p:sp>
      <p:sp>
        <p:nvSpPr>
          <p:cNvPr id="3" name="Content Placeholder 2">
            <a:extLst>
              <a:ext uri="{FF2B5EF4-FFF2-40B4-BE49-F238E27FC236}">
                <a16:creationId xmlns:a16="http://schemas.microsoft.com/office/drawing/2014/main" id="{C3D30E21-F0B2-67EE-BBF5-B1534525ED8D}"/>
              </a:ext>
            </a:extLst>
          </p:cNvPr>
          <p:cNvSpPr>
            <a:spLocks noGrp="1"/>
          </p:cNvSpPr>
          <p:nvPr>
            <p:ph idx="1"/>
          </p:nvPr>
        </p:nvSpPr>
        <p:spPr>
          <a:xfrm>
            <a:off x="677333" y="1364105"/>
            <a:ext cx="10715191" cy="4677257"/>
          </a:xfrm>
        </p:spPr>
        <p:txBody>
          <a:bodyPr>
            <a:normAutofit/>
          </a:bodyPr>
          <a:lstStyle/>
          <a:p>
            <a:pPr algn="l" fontAlgn="base"/>
            <a:r>
              <a:rPr lang="en-US" b="1" i="0" u="sng" dirty="0">
                <a:solidFill>
                  <a:srgbClr val="FF0000"/>
                </a:solidFill>
                <a:effectLst/>
                <a:latin typeface="Times New Roman" panose="02020603050405020304" pitchFamily="18" charset="0"/>
                <a:cs typeface="Times New Roman" panose="02020603050405020304" pitchFamily="18" charset="0"/>
              </a:rPr>
              <a:t>Binary Search Algorithm:</a:t>
            </a:r>
            <a:r>
              <a:rPr lang="en-US" b="0" i="0" dirty="0">
                <a:solidFill>
                  <a:srgbClr val="FF0000"/>
                </a:solidFill>
                <a:effectLst/>
                <a:latin typeface="Times New Roman" panose="02020603050405020304" pitchFamily="18" charset="0"/>
                <a:cs typeface="Times New Roman" panose="02020603050405020304" pitchFamily="18" charset="0"/>
              </a:rPr>
              <a:t> </a:t>
            </a:r>
          </a:p>
          <a:p>
            <a:pPr marL="0" indent="0" algn="l" fontAlgn="base">
              <a:buNone/>
            </a:pPr>
            <a:r>
              <a:rPr lang="en-US" dirty="0">
                <a:solidFill>
                  <a:srgbClr val="FF0000"/>
                </a:solidFill>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The basic steps to perform Binary Search are:</a:t>
            </a:r>
          </a:p>
          <a:p>
            <a:pPr algn="l" fontAlgn="base">
              <a:buFont typeface="Wingdings" panose="05000000000000000000" pitchFamily="2" charset="2"/>
              <a:buChar char="q"/>
            </a:pPr>
            <a:r>
              <a:rPr lang="en-US" sz="2400" b="0" i="0" dirty="0">
                <a:solidFill>
                  <a:srgbClr val="273239"/>
                </a:solidFill>
                <a:effectLst/>
                <a:latin typeface="Times New Roman" panose="02020603050405020304" pitchFamily="18" charset="0"/>
                <a:cs typeface="Times New Roman" panose="02020603050405020304" pitchFamily="18" charset="0"/>
              </a:rPr>
              <a:t>  Sort the array in ascending order.</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Find the middle element of array.</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Compare the middle element with an item</a:t>
            </a:r>
          </a:p>
          <a:p>
            <a:pPr marL="0" indent="0">
              <a:buNone/>
            </a:pPr>
            <a:r>
              <a:rPr lang="en-IN" sz="2400" dirty="0">
                <a:latin typeface="Times New Roman" panose="02020603050405020304" pitchFamily="18" charset="0"/>
                <a:cs typeface="Times New Roman" panose="02020603050405020304" pitchFamily="18" charset="0"/>
              </a:rPr>
              <a:t>     There are three cases:</a:t>
            </a:r>
          </a:p>
          <a:p>
            <a:pPr marL="0" indent="0">
              <a:buNone/>
            </a:pPr>
            <a:r>
              <a:rPr lang="en-IN" sz="2400" dirty="0">
                <a:latin typeface="Times New Roman" panose="02020603050405020304" pitchFamily="18" charset="0"/>
                <a:cs typeface="Times New Roman" panose="02020603050405020304" pitchFamily="18" charset="0"/>
              </a:rPr>
              <a:t>   (a) If it is desired element then search is complete.</a:t>
            </a:r>
          </a:p>
          <a:p>
            <a:pPr marL="0" indent="0">
              <a:buNone/>
            </a:pPr>
            <a:r>
              <a:rPr lang="en-IN" sz="2400" dirty="0">
                <a:latin typeface="Times New Roman" panose="02020603050405020304" pitchFamily="18" charset="0"/>
                <a:cs typeface="Times New Roman" panose="02020603050405020304" pitchFamily="18" charset="0"/>
              </a:rPr>
              <a:t>   (b) If it is less than desired element then search only first half of the array.</a:t>
            </a:r>
          </a:p>
          <a:p>
            <a:pPr marL="0" indent="0">
              <a:buNone/>
            </a:pPr>
            <a:r>
              <a:rPr lang="en-IN" sz="2400" dirty="0">
                <a:latin typeface="Times New Roman" panose="02020603050405020304" pitchFamily="18" charset="0"/>
                <a:cs typeface="Times New Roman" panose="02020603050405020304" pitchFamily="18" charset="0"/>
              </a:rPr>
              <a:t>   (c) If it is greater than the desired element, search in the second half of the array.</a:t>
            </a:r>
          </a:p>
        </p:txBody>
      </p:sp>
    </p:spTree>
    <p:extLst>
      <p:ext uri="{BB962C8B-B14F-4D97-AF65-F5344CB8AC3E}">
        <p14:creationId xmlns:p14="http://schemas.microsoft.com/office/powerpoint/2010/main" val="17458137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5BA9ED-4FF9-207F-C7C0-78D6891EAAE1}"/>
              </a:ext>
            </a:extLst>
          </p:cNvPr>
          <p:cNvSpPr txBox="1"/>
          <p:nvPr/>
        </p:nvSpPr>
        <p:spPr>
          <a:xfrm>
            <a:off x="374754" y="0"/>
            <a:ext cx="11422505" cy="7478970"/>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Algorithm for binary search</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step 1</a:t>
            </a:r>
            <a:r>
              <a:rPr lang="en-IN" sz="2400" dirty="0">
                <a:latin typeface="Times New Roman" panose="02020603050405020304" pitchFamily="18" charset="0"/>
                <a:cs typeface="Times New Roman" panose="02020603050405020304" pitchFamily="18" charset="0"/>
              </a:rPr>
              <a:t>:  Set beg= LB      , End= UB  and</a:t>
            </a:r>
          </a:p>
          <a:p>
            <a:r>
              <a:rPr lang="en-IN" sz="2400" dirty="0">
                <a:latin typeface="Times New Roman" panose="02020603050405020304" pitchFamily="18" charset="0"/>
                <a:cs typeface="Times New Roman" panose="02020603050405020304" pitchFamily="18" charset="0"/>
              </a:rPr>
              <a:t>              mid= int ((beg + end)/2)</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Step 2:</a:t>
            </a:r>
            <a:r>
              <a:rPr lang="en-IN" sz="2400" dirty="0">
                <a:latin typeface="Times New Roman" panose="02020603050405020304" pitchFamily="18" charset="0"/>
                <a:cs typeface="Times New Roman" panose="02020603050405020304" pitchFamily="18" charset="0"/>
              </a:rPr>
              <a:t> Repeat step 3 and 4 while</a:t>
            </a:r>
          </a:p>
          <a:p>
            <a:r>
              <a:rPr lang="en-IN" sz="2400" dirty="0">
                <a:latin typeface="Times New Roman" panose="02020603050405020304" pitchFamily="18" charset="0"/>
                <a:cs typeface="Times New Roman" panose="02020603050405020304" pitchFamily="18" charset="0"/>
              </a:rPr>
              <a:t>            beg&lt;= end   and    a[mid] = item</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Step 3</a:t>
            </a:r>
            <a:r>
              <a:rPr lang="en-IN" sz="2400" dirty="0">
                <a:latin typeface="Times New Roman" panose="02020603050405020304" pitchFamily="18" charset="0"/>
                <a:cs typeface="Times New Roman" panose="02020603050405020304" pitchFamily="18" charset="0"/>
              </a:rPr>
              <a:t>: if item&lt; a[mid] then </a:t>
            </a:r>
          </a:p>
          <a:p>
            <a:r>
              <a:rPr lang="en-IN" sz="2400" dirty="0">
                <a:latin typeface="Times New Roman" panose="02020603050405020304" pitchFamily="18" charset="0"/>
                <a:cs typeface="Times New Roman" panose="02020603050405020304" pitchFamily="18" charset="0"/>
              </a:rPr>
              <a:t>                 set end= mid-1</a:t>
            </a:r>
          </a:p>
          <a:p>
            <a:r>
              <a:rPr lang="en-IN" sz="2400" dirty="0">
                <a:latin typeface="Times New Roman" panose="02020603050405020304" pitchFamily="18" charset="0"/>
                <a:cs typeface="Times New Roman" panose="02020603050405020304" pitchFamily="18" charset="0"/>
              </a:rPr>
              <a:t>           else </a:t>
            </a:r>
          </a:p>
          <a:p>
            <a:r>
              <a:rPr lang="en-IN" sz="2400" dirty="0">
                <a:latin typeface="Times New Roman" panose="02020603050405020304" pitchFamily="18" charset="0"/>
                <a:cs typeface="Times New Roman" panose="02020603050405020304" pitchFamily="18" charset="0"/>
              </a:rPr>
              <a:t>                set beg= mid+1</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Step 4</a:t>
            </a:r>
            <a:r>
              <a:rPr lang="en-IN" sz="2400" dirty="0">
                <a:latin typeface="Times New Roman" panose="02020603050405020304" pitchFamily="18" charset="0"/>
                <a:cs typeface="Times New Roman" panose="02020603050405020304" pitchFamily="18" charset="0"/>
              </a:rPr>
              <a:t>: set mid= int((beg + end)/2)</a:t>
            </a:r>
          </a:p>
          <a:p>
            <a:r>
              <a:rPr lang="en-IN" sz="2400" dirty="0">
                <a:latin typeface="Times New Roman" panose="02020603050405020304" pitchFamily="18" charset="0"/>
                <a:cs typeface="Times New Roman" panose="02020603050405020304" pitchFamily="18" charset="0"/>
              </a:rPr>
              <a:t>            go to step 2</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Step 5</a:t>
            </a:r>
            <a:r>
              <a:rPr lang="en-IN" sz="2400" dirty="0">
                <a:latin typeface="Times New Roman" panose="02020603050405020304" pitchFamily="18" charset="0"/>
                <a:cs typeface="Times New Roman" panose="02020603050405020304" pitchFamily="18" charset="0"/>
              </a:rPr>
              <a:t>: if  a[mid]= item then</a:t>
            </a:r>
          </a:p>
          <a:p>
            <a:r>
              <a:rPr lang="en-IN" sz="2400" dirty="0">
                <a:latin typeface="Times New Roman" panose="02020603050405020304" pitchFamily="18" charset="0"/>
                <a:cs typeface="Times New Roman" panose="02020603050405020304" pitchFamily="18" charset="0"/>
              </a:rPr>
              <a:t>            set location=mid</a:t>
            </a:r>
          </a:p>
          <a:p>
            <a:r>
              <a:rPr lang="en-IN" sz="2400" dirty="0">
                <a:latin typeface="Times New Roman" panose="02020603050405020304" pitchFamily="18" charset="0"/>
                <a:cs typeface="Times New Roman" panose="02020603050405020304" pitchFamily="18" charset="0"/>
              </a:rPr>
              <a:t>            else</a:t>
            </a:r>
          </a:p>
          <a:p>
            <a:r>
              <a:rPr lang="en-IN" sz="2400" dirty="0">
                <a:latin typeface="Times New Roman" panose="02020603050405020304" pitchFamily="18" charset="0"/>
                <a:cs typeface="Times New Roman" panose="02020603050405020304" pitchFamily="18" charset="0"/>
              </a:rPr>
              <a:t>               set location=null</a:t>
            </a:r>
          </a:p>
          <a:p>
            <a:r>
              <a:rPr lang="en-IN" sz="2400" b="1" dirty="0">
                <a:latin typeface="Times New Roman" panose="02020603050405020304" pitchFamily="18" charset="0"/>
                <a:cs typeface="Times New Roman" panose="02020603050405020304" pitchFamily="18" charset="0"/>
              </a:rPr>
              <a:t>Step 6</a:t>
            </a:r>
            <a:r>
              <a:rPr lang="en-IN" sz="2400" dirty="0">
                <a:latin typeface="Times New Roman" panose="02020603050405020304" pitchFamily="18" charset="0"/>
                <a:cs typeface="Times New Roman" panose="02020603050405020304" pitchFamily="18" charset="0"/>
              </a:rPr>
              <a:t>: Exit</a:t>
            </a:r>
          </a:p>
        </p:txBody>
      </p:sp>
    </p:spTree>
    <p:extLst>
      <p:ext uri="{BB962C8B-B14F-4D97-AF65-F5344CB8AC3E}">
        <p14:creationId xmlns:p14="http://schemas.microsoft.com/office/powerpoint/2010/main" val="3736271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9EF09-0C49-5BA3-FA0A-C02200FBDB00}"/>
              </a:ext>
            </a:extLst>
          </p:cNvPr>
          <p:cNvSpPr txBox="1"/>
          <p:nvPr/>
        </p:nvSpPr>
        <p:spPr>
          <a:xfrm>
            <a:off x="344774" y="419724"/>
            <a:ext cx="11497456" cy="6586418"/>
          </a:xfrm>
          <a:prstGeom prst="rect">
            <a:avLst/>
          </a:prstGeom>
          <a:noFill/>
        </p:spPr>
        <p:txBody>
          <a:bodyPr wrap="square" rtlCol="0">
            <a:spAutoFit/>
          </a:bodyPr>
          <a:lstStyle/>
          <a:p>
            <a:r>
              <a:rPr lang="en-IN" sz="2000" dirty="0"/>
              <a:t>Consider an example</a:t>
            </a:r>
          </a:p>
          <a:p>
            <a:endParaRPr lang="en-IN" dirty="0"/>
          </a:p>
          <a:p>
            <a:endParaRPr lang="en-IN" dirty="0"/>
          </a:p>
          <a:p>
            <a:r>
              <a:rPr lang="en-IN" sz="2000" dirty="0"/>
              <a:t>Sort it first</a:t>
            </a:r>
          </a:p>
          <a:p>
            <a:endParaRPr lang="en-IN" dirty="0"/>
          </a:p>
          <a:p>
            <a:endParaRPr lang="en-IN" dirty="0"/>
          </a:p>
          <a:p>
            <a:endParaRPr lang="en-IN" dirty="0"/>
          </a:p>
          <a:p>
            <a:r>
              <a:rPr lang="en-IN" dirty="0"/>
              <a:t>Search element 8 in the array</a:t>
            </a:r>
          </a:p>
          <a:p>
            <a:r>
              <a:rPr lang="en-IN" sz="2000" dirty="0"/>
              <a:t>beg=0, end=4, mid= int((0+4)/2)=  int(4/2)= 2</a:t>
            </a:r>
          </a:p>
          <a:p>
            <a:r>
              <a:rPr lang="en-IN" sz="2000" dirty="0"/>
              <a:t>       0&lt;4</a:t>
            </a:r>
          </a:p>
          <a:p>
            <a:r>
              <a:rPr lang="en-IN" sz="2000" dirty="0"/>
              <a:t>      Now if  a[mid]= item;</a:t>
            </a:r>
          </a:p>
          <a:p>
            <a:r>
              <a:rPr lang="en-IN" sz="2000" dirty="0"/>
              <a:t>              a[2]=8;</a:t>
            </a:r>
          </a:p>
          <a:p>
            <a:r>
              <a:rPr lang="en-IN" sz="2000" dirty="0"/>
              <a:t>               5=8    ---------- False condition</a:t>
            </a:r>
          </a:p>
          <a:p>
            <a:r>
              <a:rPr lang="en-IN" sz="2000" dirty="0"/>
              <a:t>     else </a:t>
            </a:r>
          </a:p>
          <a:p>
            <a:r>
              <a:rPr lang="en-IN" sz="2000" dirty="0"/>
              <a:t>           beg= mid+1   =  2+1=3</a:t>
            </a:r>
          </a:p>
          <a:p>
            <a:r>
              <a:rPr lang="en-IN" sz="2000" dirty="0"/>
              <a:t>                beg=3  ;   end=4</a:t>
            </a:r>
          </a:p>
          <a:p>
            <a:r>
              <a:rPr lang="en-IN" sz="2000" dirty="0"/>
              <a:t>                mid=int((3+4)/2)=  7/2= 3   </a:t>
            </a:r>
          </a:p>
          <a:p>
            <a:r>
              <a:rPr lang="en-IN" sz="2000" dirty="0"/>
              <a:t>Now  mid=3</a:t>
            </a:r>
          </a:p>
          <a:p>
            <a:r>
              <a:rPr lang="en-IN" sz="2000" dirty="0"/>
              <a:t>     a[mid]= item   (checks)</a:t>
            </a:r>
          </a:p>
          <a:p>
            <a:r>
              <a:rPr lang="en-IN" sz="2000" dirty="0"/>
              <a:t>        a[3] = 8</a:t>
            </a:r>
          </a:p>
          <a:p>
            <a:r>
              <a:rPr lang="en-IN" sz="2000" dirty="0"/>
              <a:t>          8=8</a:t>
            </a:r>
            <a:endParaRPr lang="en-IN" dirty="0"/>
          </a:p>
        </p:txBody>
      </p:sp>
      <p:graphicFrame>
        <p:nvGraphicFramePr>
          <p:cNvPr id="3" name="Table 3">
            <a:extLst>
              <a:ext uri="{FF2B5EF4-FFF2-40B4-BE49-F238E27FC236}">
                <a16:creationId xmlns:a16="http://schemas.microsoft.com/office/drawing/2014/main" id="{F198855C-A6A4-585E-EF46-AA41ED572456}"/>
              </a:ext>
            </a:extLst>
          </p:cNvPr>
          <p:cNvGraphicFramePr>
            <a:graphicFrameLocks noGrp="1"/>
          </p:cNvGraphicFramePr>
          <p:nvPr>
            <p:extLst>
              <p:ext uri="{D42A27DB-BD31-4B8C-83A1-F6EECF244321}">
                <p14:modId xmlns:p14="http://schemas.microsoft.com/office/powerpoint/2010/main" val="38356840"/>
              </p:ext>
            </p:extLst>
          </p:nvPr>
        </p:nvGraphicFramePr>
        <p:xfrm>
          <a:off x="1537325" y="974498"/>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86871909"/>
                    </a:ext>
                  </a:extLst>
                </a:gridCol>
                <a:gridCol w="1625600">
                  <a:extLst>
                    <a:ext uri="{9D8B030D-6E8A-4147-A177-3AD203B41FA5}">
                      <a16:colId xmlns:a16="http://schemas.microsoft.com/office/drawing/2014/main" val="2717347104"/>
                    </a:ext>
                  </a:extLst>
                </a:gridCol>
                <a:gridCol w="1625600">
                  <a:extLst>
                    <a:ext uri="{9D8B030D-6E8A-4147-A177-3AD203B41FA5}">
                      <a16:colId xmlns:a16="http://schemas.microsoft.com/office/drawing/2014/main" val="809190487"/>
                    </a:ext>
                  </a:extLst>
                </a:gridCol>
                <a:gridCol w="1625600">
                  <a:extLst>
                    <a:ext uri="{9D8B030D-6E8A-4147-A177-3AD203B41FA5}">
                      <a16:colId xmlns:a16="http://schemas.microsoft.com/office/drawing/2014/main" val="4094651145"/>
                    </a:ext>
                  </a:extLst>
                </a:gridCol>
                <a:gridCol w="1625600">
                  <a:extLst>
                    <a:ext uri="{9D8B030D-6E8A-4147-A177-3AD203B41FA5}">
                      <a16:colId xmlns:a16="http://schemas.microsoft.com/office/drawing/2014/main" val="392874426"/>
                    </a:ext>
                  </a:extLst>
                </a:gridCol>
              </a:tblGrid>
              <a:tr h="370840">
                <a:tc>
                  <a:txBody>
                    <a:bodyPr/>
                    <a:lstStyle/>
                    <a:p>
                      <a:pPr algn="ctr"/>
                      <a:r>
                        <a:rPr lang="en-IN" dirty="0"/>
                        <a:t>9</a:t>
                      </a:r>
                    </a:p>
                  </a:txBody>
                  <a:tcPr/>
                </a:tc>
                <a:tc>
                  <a:txBody>
                    <a:bodyPr/>
                    <a:lstStyle/>
                    <a:p>
                      <a:pPr algn="ctr"/>
                      <a:r>
                        <a:rPr lang="en-IN" dirty="0"/>
                        <a:t>5</a:t>
                      </a:r>
                    </a:p>
                  </a:txBody>
                  <a:tcPr/>
                </a:tc>
                <a:tc>
                  <a:txBody>
                    <a:bodyPr/>
                    <a:lstStyle/>
                    <a:p>
                      <a:pPr algn="ctr"/>
                      <a:r>
                        <a:rPr lang="en-IN" dirty="0"/>
                        <a:t>2</a:t>
                      </a:r>
                    </a:p>
                  </a:txBody>
                  <a:tcPr/>
                </a:tc>
                <a:tc>
                  <a:txBody>
                    <a:bodyPr/>
                    <a:lstStyle/>
                    <a:p>
                      <a:pPr algn="ctr"/>
                      <a:r>
                        <a:rPr lang="en-IN" dirty="0"/>
                        <a:t>8</a:t>
                      </a:r>
                    </a:p>
                  </a:txBody>
                  <a:tcPr/>
                </a:tc>
                <a:tc>
                  <a:txBody>
                    <a:bodyPr/>
                    <a:lstStyle/>
                    <a:p>
                      <a:pPr algn="ctr"/>
                      <a:r>
                        <a:rPr lang="en-IN" dirty="0"/>
                        <a:t>3</a:t>
                      </a:r>
                    </a:p>
                  </a:txBody>
                  <a:tcPr/>
                </a:tc>
                <a:extLst>
                  <a:ext uri="{0D108BD9-81ED-4DB2-BD59-A6C34878D82A}">
                    <a16:rowId xmlns:a16="http://schemas.microsoft.com/office/drawing/2014/main" val="3409223503"/>
                  </a:ext>
                </a:extLst>
              </a:tr>
            </a:tbl>
          </a:graphicData>
        </a:graphic>
      </p:graphicFrame>
      <p:graphicFrame>
        <p:nvGraphicFramePr>
          <p:cNvPr id="4" name="Table 4">
            <a:extLst>
              <a:ext uri="{FF2B5EF4-FFF2-40B4-BE49-F238E27FC236}">
                <a16:creationId xmlns:a16="http://schemas.microsoft.com/office/drawing/2014/main" id="{45890255-C857-C196-54AF-3328B2A3B631}"/>
              </a:ext>
            </a:extLst>
          </p:cNvPr>
          <p:cNvGraphicFramePr>
            <a:graphicFrameLocks noGrp="1"/>
          </p:cNvGraphicFramePr>
          <p:nvPr>
            <p:extLst>
              <p:ext uri="{D42A27DB-BD31-4B8C-83A1-F6EECF244321}">
                <p14:modId xmlns:p14="http://schemas.microsoft.com/office/powerpoint/2010/main" val="2323853388"/>
              </p:ext>
            </p:extLst>
          </p:nvPr>
        </p:nvGraphicFramePr>
        <p:xfrm>
          <a:off x="1537325" y="2083634"/>
          <a:ext cx="8266242" cy="367415"/>
        </p:xfrm>
        <a:graphic>
          <a:graphicData uri="http://schemas.openxmlformats.org/drawingml/2006/table">
            <a:tbl>
              <a:tblPr firstRow="1" bandRow="1">
                <a:tableStyleId>{5C22544A-7EE6-4342-B048-85BDC9FD1C3A}</a:tableStyleId>
              </a:tblPr>
              <a:tblGrid>
                <a:gridCol w="1724535">
                  <a:extLst>
                    <a:ext uri="{9D8B030D-6E8A-4147-A177-3AD203B41FA5}">
                      <a16:colId xmlns:a16="http://schemas.microsoft.com/office/drawing/2014/main" val="41658522"/>
                    </a:ext>
                  </a:extLst>
                </a:gridCol>
                <a:gridCol w="1724535">
                  <a:extLst>
                    <a:ext uri="{9D8B030D-6E8A-4147-A177-3AD203B41FA5}">
                      <a16:colId xmlns:a16="http://schemas.microsoft.com/office/drawing/2014/main" val="1341389119"/>
                    </a:ext>
                  </a:extLst>
                </a:gridCol>
                <a:gridCol w="1724535">
                  <a:extLst>
                    <a:ext uri="{9D8B030D-6E8A-4147-A177-3AD203B41FA5}">
                      <a16:colId xmlns:a16="http://schemas.microsoft.com/office/drawing/2014/main" val="3342519049"/>
                    </a:ext>
                  </a:extLst>
                </a:gridCol>
                <a:gridCol w="1724535">
                  <a:extLst>
                    <a:ext uri="{9D8B030D-6E8A-4147-A177-3AD203B41FA5}">
                      <a16:colId xmlns:a16="http://schemas.microsoft.com/office/drawing/2014/main" val="3511823861"/>
                    </a:ext>
                  </a:extLst>
                </a:gridCol>
                <a:gridCol w="1368102">
                  <a:extLst>
                    <a:ext uri="{9D8B030D-6E8A-4147-A177-3AD203B41FA5}">
                      <a16:colId xmlns:a16="http://schemas.microsoft.com/office/drawing/2014/main" val="1845356643"/>
                    </a:ext>
                  </a:extLst>
                </a:gridCol>
              </a:tblGrid>
              <a:tr h="367415">
                <a:tc>
                  <a:txBody>
                    <a:bodyPr/>
                    <a:lstStyle/>
                    <a:p>
                      <a:pPr algn="ctr"/>
                      <a:r>
                        <a:rPr lang="en-IN" dirty="0"/>
                        <a:t>2</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8</a:t>
                      </a:r>
                    </a:p>
                  </a:txBody>
                  <a:tcPr/>
                </a:tc>
                <a:tc>
                  <a:txBody>
                    <a:bodyPr/>
                    <a:lstStyle/>
                    <a:p>
                      <a:pPr algn="ctr"/>
                      <a:r>
                        <a:rPr lang="en-IN" dirty="0"/>
                        <a:t>9</a:t>
                      </a:r>
                    </a:p>
                  </a:txBody>
                  <a:tcPr/>
                </a:tc>
                <a:extLst>
                  <a:ext uri="{0D108BD9-81ED-4DB2-BD59-A6C34878D82A}">
                    <a16:rowId xmlns:a16="http://schemas.microsoft.com/office/drawing/2014/main" val="2416548152"/>
                  </a:ext>
                </a:extLst>
              </a:tr>
            </a:tbl>
          </a:graphicData>
        </a:graphic>
      </p:graphicFrame>
    </p:spTree>
    <p:extLst>
      <p:ext uri="{BB962C8B-B14F-4D97-AF65-F5344CB8AC3E}">
        <p14:creationId xmlns:p14="http://schemas.microsoft.com/office/powerpoint/2010/main" val="2528937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2FCB9-9F25-3B91-0102-4951D412343D}"/>
              </a:ext>
            </a:extLst>
          </p:cNvPr>
          <p:cNvSpPr txBox="1"/>
          <p:nvPr/>
        </p:nvSpPr>
        <p:spPr>
          <a:xfrm>
            <a:off x="554636" y="779489"/>
            <a:ext cx="11242623" cy="1323439"/>
          </a:xfrm>
          <a:prstGeom prst="rect">
            <a:avLst/>
          </a:prstGeom>
          <a:noFill/>
        </p:spPr>
        <p:txBody>
          <a:bodyPr wrap="square" rtlCol="0">
            <a:spAutoFit/>
          </a:bodyPr>
          <a:lstStyle/>
          <a:p>
            <a:r>
              <a:rPr lang="en-IN" sz="2000" dirty="0"/>
              <a:t>Goes to step no 5</a:t>
            </a:r>
          </a:p>
          <a:p>
            <a:r>
              <a:rPr lang="en-IN" sz="2000" dirty="0"/>
              <a:t> a[mid] =8</a:t>
            </a:r>
          </a:p>
          <a:p>
            <a:r>
              <a:rPr lang="en-IN" sz="2000" dirty="0"/>
              <a:t>    location of desired element is 3</a:t>
            </a:r>
          </a:p>
          <a:p>
            <a:r>
              <a:rPr lang="en-IN" sz="2000" dirty="0"/>
              <a:t>Terminate the function</a:t>
            </a:r>
            <a:endParaRPr lang="en-IN" dirty="0"/>
          </a:p>
        </p:txBody>
      </p:sp>
    </p:spTree>
    <p:extLst>
      <p:ext uri="{BB962C8B-B14F-4D97-AF65-F5344CB8AC3E}">
        <p14:creationId xmlns:p14="http://schemas.microsoft.com/office/powerpoint/2010/main" val="1873439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nary Search Logic and Algorithm with Example">
            <a:extLst>
              <a:ext uri="{FF2B5EF4-FFF2-40B4-BE49-F238E27FC236}">
                <a16:creationId xmlns:a16="http://schemas.microsoft.com/office/drawing/2014/main" id="{A6541E88-2BE5-A14F-45B8-A11ACD944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233" y="798226"/>
            <a:ext cx="10388183" cy="579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581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6AE3EEB-147D-DBA6-2C8B-1EBDACF2E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936" y="60182"/>
            <a:ext cx="3190875" cy="1428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45FD701C-9BB5-4328-1112-C7810A966E54}"/>
              </a:ext>
            </a:extLst>
          </p:cNvPr>
          <p:cNvGraphicFramePr>
            <a:graphicFrameLocks noGrp="1"/>
          </p:cNvGraphicFramePr>
          <p:nvPr>
            <p:extLst>
              <p:ext uri="{D42A27DB-BD31-4B8C-83A1-F6EECF244321}">
                <p14:modId xmlns:p14="http://schemas.microsoft.com/office/powerpoint/2010/main" val="3734987344"/>
              </p:ext>
            </p:extLst>
          </p:nvPr>
        </p:nvGraphicFramePr>
        <p:xfrm>
          <a:off x="677863" y="2098624"/>
          <a:ext cx="10204996" cy="4699194"/>
        </p:xfrm>
        <a:graphic>
          <a:graphicData uri="http://schemas.openxmlformats.org/drawingml/2006/table">
            <a:tbl>
              <a:tblPr firstRow="1" firstCol="1" bandRow="1">
                <a:tableStyleId>{5C22544A-7EE6-4342-B048-85BDC9FD1C3A}</a:tableStyleId>
              </a:tblPr>
              <a:tblGrid>
                <a:gridCol w="5348183">
                  <a:extLst>
                    <a:ext uri="{9D8B030D-6E8A-4147-A177-3AD203B41FA5}">
                      <a16:colId xmlns:a16="http://schemas.microsoft.com/office/drawing/2014/main" val="2084331170"/>
                    </a:ext>
                  </a:extLst>
                </a:gridCol>
                <a:gridCol w="4856813">
                  <a:extLst>
                    <a:ext uri="{9D8B030D-6E8A-4147-A177-3AD203B41FA5}">
                      <a16:colId xmlns:a16="http://schemas.microsoft.com/office/drawing/2014/main" val="3634745369"/>
                    </a:ext>
                  </a:extLst>
                </a:gridCol>
              </a:tblGrid>
              <a:tr h="536828">
                <a:tc>
                  <a:txBody>
                    <a:bodyPr/>
                    <a:lstStyle/>
                    <a:p>
                      <a:pPr algn="ctr" fontAlgn="base">
                        <a:lnSpc>
                          <a:spcPct val="107000"/>
                        </a:lnSpc>
                        <a:spcAft>
                          <a:spcPts val="800"/>
                        </a:spcAft>
                      </a:pPr>
                      <a:r>
                        <a:rPr lang="en-IN" sz="1800" spc="10" dirty="0">
                          <a:solidFill>
                            <a:schemeClr val="accent4">
                              <a:lumMod val="75000"/>
                            </a:schemeClr>
                          </a:solidFill>
                          <a:effectLst/>
                        </a:rPr>
                        <a:t>Linear Search </a:t>
                      </a:r>
                      <a:endParaRPr lang="en-IN" sz="1800" dirty="0">
                        <a:solidFill>
                          <a:schemeClr val="accent4">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tc>
                  <a:txBody>
                    <a:bodyPr/>
                    <a:lstStyle/>
                    <a:p>
                      <a:pPr algn="ctr" fontAlgn="base">
                        <a:lnSpc>
                          <a:spcPct val="107000"/>
                        </a:lnSpc>
                        <a:spcAft>
                          <a:spcPts val="800"/>
                        </a:spcAft>
                      </a:pPr>
                      <a:r>
                        <a:rPr lang="en-IN" sz="1800" spc="10" dirty="0">
                          <a:solidFill>
                            <a:schemeClr val="accent4">
                              <a:lumMod val="75000"/>
                            </a:schemeClr>
                          </a:solidFill>
                          <a:effectLst/>
                        </a:rPr>
                        <a:t>Binary Search</a:t>
                      </a:r>
                      <a:endParaRPr lang="en-IN" sz="1800" dirty="0">
                        <a:solidFill>
                          <a:schemeClr val="accent4">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extLst>
                  <a:ext uri="{0D108BD9-81ED-4DB2-BD59-A6C34878D82A}">
                    <a16:rowId xmlns:a16="http://schemas.microsoft.com/office/drawing/2014/main" val="61644733"/>
                  </a:ext>
                </a:extLst>
              </a:tr>
              <a:tr h="825644">
                <a:tc>
                  <a:txBody>
                    <a:bodyPr/>
                    <a:lstStyle/>
                    <a:p>
                      <a:pPr>
                        <a:lnSpc>
                          <a:spcPct val="107000"/>
                        </a:lnSpc>
                        <a:spcAft>
                          <a:spcPts val="800"/>
                        </a:spcAft>
                      </a:pPr>
                      <a:r>
                        <a:rPr lang="en-IN" sz="1800" spc="10" dirty="0">
                          <a:effectLst/>
                        </a:rPr>
                        <a:t>In linear search input data need not to be in sorted.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tc>
                  <a:txBody>
                    <a:bodyPr/>
                    <a:lstStyle/>
                    <a:p>
                      <a:pPr>
                        <a:lnSpc>
                          <a:spcPct val="107000"/>
                        </a:lnSpc>
                        <a:spcAft>
                          <a:spcPts val="800"/>
                        </a:spcAft>
                      </a:pPr>
                      <a:r>
                        <a:rPr lang="en-IN" sz="1800" spc="10" dirty="0">
                          <a:effectLst/>
                        </a:rPr>
                        <a:t>In binary search input data need to be in sorted order.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extLst>
                  <a:ext uri="{0D108BD9-81ED-4DB2-BD59-A6C34878D82A}">
                    <a16:rowId xmlns:a16="http://schemas.microsoft.com/office/drawing/2014/main" val="3044243759"/>
                  </a:ext>
                </a:extLst>
              </a:tr>
              <a:tr h="536828">
                <a:tc>
                  <a:txBody>
                    <a:bodyPr/>
                    <a:lstStyle/>
                    <a:p>
                      <a:pPr>
                        <a:lnSpc>
                          <a:spcPct val="107000"/>
                        </a:lnSpc>
                        <a:spcAft>
                          <a:spcPts val="800"/>
                        </a:spcAft>
                      </a:pPr>
                      <a:r>
                        <a:rPr lang="en-IN" sz="1800" spc="10" dirty="0">
                          <a:effectLst/>
                        </a:rPr>
                        <a:t>It is also called sequential search.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tc>
                  <a:txBody>
                    <a:bodyPr/>
                    <a:lstStyle/>
                    <a:p>
                      <a:pPr>
                        <a:lnSpc>
                          <a:spcPct val="107000"/>
                        </a:lnSpc>
                        <a:spcAft>
                          <a:spcPts val="800"/>
                        </a:spcAft>
                      </a:pPr>
                      <a:r>
                        <a:rPr lang="en-IN" sz="1800" spc="10" dirty="0">
                          <a:effectLst/>
                        </a:rPr>
                        <a:t>It is also called half-interval search.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extLst>
                  <a:ext uri="{0D108BD9-81ED-4DB2-BD59-A6C34878D82A}">
                    <a16:rowId xmlns:a16="http://schemas.microsoft.com/office/drawing/2014/main" val="2373050369"/>
                  </a:ext>
                </a:extLst>
              </a:tr>
              <a:tr h="825644">
                <a:tc>
                  <a:txBody>
                    <a:bodyPr/>
                    <a:lstStyle/>
                    <a:p>
                      <a:pPr>
                        <a:lnSpc>
                          <a:spcPct val="107000"/>
                        </a:lnSpc>
                        <a:spcAft>
                          <a:spcPts val="800"/>
                        </a:spcAft>
                      </a:pPr>
                      <a:r>
                        <a:rPr lang="en-IN" sz="1800" spc="10" dirty="0">
                          <a:effectLst/>
                        </a:rPr>
                        <a:t>The time complexity of linear search 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tc>
                  <a:txBody>
                    <a:bodyPr/>
                    <a:lstStyle/>
                    <a:p>
                      <a:pPr>
                        <a:lnSpc>
                          <a:spcPct val="107000"/>
                        </a:lnSpc>
                        <a:spcAft>
                          <a:spcPts val="800"/>
                        </a:spcAft>
                      </a:pPr>
                      <a:r>
                        <a:rPr lang="en-IN" sz="1800" spc="10" dirty="0">
                          <a:effectLst/>
                        </a:rPr>
                        <a:t>The time complexity of binary search O(log 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extLst>
                  <a:ext uri="{0D108BD9-81ED-4DB2-BD59-A6C34878D82A}">
                    <a16:rowId xmlns:a16="http://schemas.microsoft.com/office/drawing/2014/main" val="4127743144"/>
                  </a:ext>
                </a:extLst>
              </a:tr>
              <a:tr h="536828">
                <a:tc>
                  <a:txBody>
                    <a:bodyPr/>
                    <a:lstStyle/>
                    <a:p>
                      <a:pPr>
                        <a:lnSpc>
                          <a:spcPct val="107000"/>
                        </a:lnSpc>
                        <a:spcAft>
                          <a:spcPts val="800"/>
                        </a:spcAft>
                      </a:pPr>
                      <a:r>
                        <a:rPr lang="en-IN" sz="1800" spc="10" dirty="0">
                          <a:effectLst/>
                        </a:rPr>
                        <a:t>Multidimensional array can be used.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tc>
                  <a:txBody>
                    <a:bodyPr/>
                    <a:lstStyle/>
                    <a:p>
                      <a:pPr>
                        <a:lnSpc>
                          <a:spcPct val="107000"/>
                        </a:lnSpc>
                        <a:spcAft>
                          <a:spcPts val="800"/>
                        </a:spcAft>
                      </a:pPr>
                      <a:r>
                        <a:rPr lang="en-IN" sz="1800" spc="10" dirty="0">
                          <a:effectLst/>
                        </a:rPr>
                        <a:t>Only single dimensional array is used.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extLst>
                  <a:ext uri="{0D108BD9-81ED-4DB2-BD59-A6C34878D82A}">
                    <a16:rowId xmlns:a16="http://schemas.microsoft.com/office/drawing/2014/main" val="2683615274"/>
                  </a:ext>
                </a:extLst>
              </a:tr>
              <a:tr h="825644">
                <a:tc>
                  <a:txBody>
                    <a:bodyPr/>
                    <a:lstStyle/>
                    <a:p>
                      <a:pPr>
                        <a:lnSpc>
                          <a:spcPct val="107000"/>
                        </a:lnSpc>
                        <a:spcAft>
                          <a:spcPts val="800"/>
                        </a:spcAft>
                      </a:pPr>
                      <a:r>
                        <a:rPr lang="en-IN" sz="1800" spc="10" dirty="0">
                          <a:effectLst/>
                        </a:rPr>
                        <a:t>Linear search performs equality comparisons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tc>
                  <a:txBody>
                    <a:bodyPr/>
                    <a:lstStyle/>
                    <a:p>
                      <a:pPr>
                        <a:lnSpc>
                          <a:spcPct val="107000"/>
                        </a:lnSpc>
                        <a:spcAft>
                          <a:spcPts val="800"/>
                        </a:spcAft>
                      </a:pPr>
                      <a:r>
                        <a:rPr lang="en-IN" sz="1800" spc="10" dirty="0">
                          <a:effectLst/>
                        </a:rPr>
                        <a:t>Binary search performs ordering comparisons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extLst>
                  <a:ext uri="{0D108BD9-81ED-4DB2-BD59-A6C34878D82A}">
                    <a16:rowId xmlns:a16="http://schemas.microsoft.com/office/drawing/2014/main" val="2069002157"/>
                  </a:ext>
                </a:extLst>
              </a:tr>
              <a:tr h="536828">
                <a:tc>
                  <a:txBody>
                    <a:bodyPr/>
                    <a:lstStyle/>
                    <a:p>
                      <a:pPr>
                        <a:lnSpc>
                          <a:spcPct val="107000"/>
                        </a:lnSpc>
                        <a:spcAft>
                          <a:spcPts val="800"/>
                        </a:spcAft>
                      </a:pPr>
                      <a:r>
                        <a:rPr lang="en-IN" sz="1800" spc="10" dirty="0">
                          <a:effectLst/>
                        </a:rPr>
                        <a:t>It is less complex.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tc>
                  <a:txBody>
                    <a:bodyPr/>
                    <a:lstStyle/>
                    <a:p>
                      <a:pPr>
                        <a:lnSpc>
                          <a:spcPct val="107000"/>
                        </a:lnSpc>
                        <a:spcAft>
                          <a:spcPts val="800"/>
                        </a:spcAft>
                      </a:pPr>
                      <a:r>
                        <a:rPr lang="en-IN" sz="1800" spc="10" dirty="0">
                          <a:effectLst/>
                        </a:rPr>
                        <a:t>It is more complex.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0" marR="95250" marT="133350" marB="133350" anchor="b"/>
                </a:tc>
                <a:extLst>
                  <a:ext uri="{0D108BD9-81ED-4DB2-BD59-A6C34878D82A}">
                    <a16:rowId xmlns:a16="http://schemas.microsoft.com/office/drawing/2014/main" val="2214861418"/>
                  </a:ext>
                </a:extLst>
              </a:tr>
            </a:tbl>
          </a:graphicData>
        </a:graphic>
      </p:graphicFrame>
    </p:spTree>
    <p:extLst>
      <p:ext uri="{BB962C8B-B14F-4D97-AF65-F5344CB8AC3E}">
        <p14:creationId xmlns:p14="http://schemas.microsoft.com/office/powerpoint/2010/main" val="1874792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7256-24D4-7084-4019-60DF3D9BC94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0FE1B68-7124-0E8F-FED3-DBEC89FAA47E}"/>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09ECF3B4-3F48-849C-50A4-25A55ED09FB5}"/>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4DD67B3D-671C-4A11-559D-7819F707A5D6}"/>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9D9F2664-35C0-E3EC-A719-24CE5A76CA7F}"/>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12179465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41E0-FC4E-F7E4-8C90-0EDC59437ABD}"/>
              </a:ext>
            </a:extLst>
          </p:cNvPr>
          <p:cNvSpPr txBox="1"/>
          <p:nvPr/>
        </p:nvSpPr>
        <p:spPr>
          <a:xfrm>
            <a:off x="529389" y="721895"/>
            <a:ext cx="11189369" cy="3816429"/>
          </a:xfrm>
          <a:prstGeom prst="rect">
            <a:avLst/>
          </a:prstGeom>
          <a:noFill/>
        </p:spPr>
        <p:txBody>
          <a:bodyPr wrap="square" rtlCol="0">
            <a:spAutoFit/>
          </a:bodyPr>
          <a:lstStyle/>
          <a:p>
            <a:r>
              <a:rPr lang="en-IN" sz="2800" dirty="0">
                <a:solidFill>
                  <a:srgbClr val="FF0000"/>
                </a:solidFill>
              </a:rPr>
              <a:t>Abstract Data Types</a:t>
            </a:r>
          </a:p>
          <a:p>
            <a:endParaRPr lang="en-IN" dirty="0"/>
          </a:p>
          <a:p>
            <a:r>
              <a:rPr lang="en-IN" dirty="0"/>
              <a:t>Ex. </a:t>
            </a:r>
            <a:r>
              <a:rPr lang="en-IN" sz="2800" dirty="0">
                <a:latin typeface="Times New Roman" panose="02020603050405020304" pitchFamily="18" charset="0"/>
                <a:cs typeface="Times New Roman" panose="02020603050405020304" pitchFamily="18" charset="0"/>
              </a:rPr>
              <a:t>Stack Abstract Data Type-</a:t>
            </a:r>
          </a:p>
          <a:p>
            <a:r>
              <a:rPr lang="en-IN" sz="2800" dirty="0">
                <a:latin typeface="Times New Roman" panose="02020603050405020304" pitchFamily="18" charset="0"/>
                <a:cs typeface="Times New Roman" panose="02020603050405020304" pitchFamily="18" charset="0"/>
              </a:rPr>
              <a:t>    Stack follows the LIFO concepts</a:t>
            </a:r>
          </a:p>
          <a:p>
            <a:r>
              <a:rPr lang="en-IN" sz="2800" dirty="0">
                <a:latin typeface="Times New Roman" panose="02020603050405020304" pitchFamily="18" charset="0"/>
                <a:cs typeface="Times New Roman" panose="02020603050405020304" pitchFamily="18" charset="0"/>
              </a:rPr>
              <a:t>    Operations to be performed are:</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PUSH (data) : Insert an element at the top</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POP ()  : Remove an element from the top</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PEEK() : view the element which present at the top</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Is empty () : To check, whether stack is empty or not?</a:t>
            </a:r>
          </a:p>
        </p:txBody>
      </p:sp>
    </p:spTree>
    <p:extLst>
      <p:ext uri="{BB962C8B-B14F-4D97-AF65-F5344CB8AC3E}">
        <p14:creationId xmlns:p14="http://schemas.microsoft.com/office/powerpoint/2010/main" val="76814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descr="Types of Data Structures">
            <a:extLst>
              <a:ext uri="{FF2B5EF4-FFF2-40B4-BE49-F238E27FC236}">
                <a16:creationId xmlns:a16="http://schemas.microsoft.com/office/drawing/2014/main" id="{4703F319-25E9-4908-6D2D-5707FE4B37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Data Structure Tutorial">
            <a:extLst>
              <a:ext uri="{FF2B5EF4-FFF2-40B4-BE49-F238E27FC236}">
                <a16:creationId xmlns:a16="http://schemas.microsoft.com/office/drawing/2014/main" id="{D697B9A9-E279-39F5-E191-94E315899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08" y="1424066"/>
            <a:ext cx="9353862" cy="4927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42E8B4-2299-4017-9668-689A00808725}"/>
              </a:ext>
            </a:extLst>
          </p:cNvPr>
          <p:cNvSpPr txBox="1"/>
          <p:nvPr/>
        </p:nvSpPr>
        <p:spPr>
          <a:xfrm>
            <a:off x="1109272" y="809469"/>
            <a:ext cx="7045377" cy="523220"/>
          </a:xfrm>
          <a:prstGeom prst="rect">
            <a:avLst/>
          </a:prstGeom>
          <a:noFill/>
        </p:spPr>
        <p:txBody>
          <a:bodyPr wrap="square" rtlCol="0">
            <a:spAutoFit/>
          </a:bodyPr>
          <a:lstStyle/>
          <a:p>
            <a:r>
              <a:rPr lang="en-IN" sz="2800" dirty="0">
                <a:solidFill>
                  <a:srgbClr val="FF0000"/>
                </a:solidFill>
                <a:latin typeface="Quicksand"/>
                <a:cs typeface="Times New Roman" panose="02020603050405020304" pitchFamily="18" charset="0"/>
              </a:rPr>
              <a:t>Classification of Data Structure</a:t>
            </a:r>
          </a:p>
        </p:txBody>
      </p:sp>
    </p:spTree>
    <p:extLst>
      <p:ext uri="{BB962C8B-B14F-4D97-AF65-F5344CB8AC3E}">
        <p14:creationId xmlns:p14="http://schemas.microsoft.com/office/powerpoint/2010/main" val="2975765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53397D-17B8-69B4-082B-2BC2DC09C1B2}"/>
              </a:ext>
            </a:extLst>
          </p:cNvPr>
          <p:cNvSpPr txBox="1"/>
          <p:nvPr/>
        </p:nvSpPr>
        <p:spPr>
          <a:xfrm>
            <a:off x="809469" y="629587"/>
            <a:ext cx="10927830" cy="2954655"/>
          </a:xfrm>
          <a:prstGeom prst="rect">
            <a:avLst/>
          </a:prstGeom>
          <a:noFill/>
        </p:spPr>
        <p:txBody>
          <a:bodyPr wrap="square" rtlCol="0">
            <a:spAutoFit/>
          </a:bodyPr>
          <a:lstStyle/>
          <a:p>
            <a:pPr algn="l" fontAlgn="base"/>
            <a:r>
              <a:rPr lang="en-US" sz="2800" b="1" i="0" dirty="0">
                <a:solidFill>
                  <a:srgbClr val="FF0000"/>
                </a:solidFill>
                <a:effectLst/>
                <a:latin typeface="Quicksand"/>
              </a:rPr>
              <a:t>List ADT </a:t>
            </a:r>
          </a:p>
          <a:p>
            <a:pPr marL="285750" indent="-285750"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The data is generally stored in key sequence in a list which has a head structure consisting of </a:t>
            </a:r>
            <a:r>
              <a:rPr lang="en-US" sz="2800" b="0" i="1" dirty="0">
                <a:solidFill>
                  <a:srgbClr val="273239"/>
                </a:solidFill>
                <a:effectLst/>
                <a:latin typeface="Times New Roman" panose="02020603050405020304" pitchFamily="18" charset="0"/>
                <a:cs typeface="Times New Roman" panose="02020603050405020304" pitchFamily="18" charset="0"/>
              </a:rPr>
              <a:t>count</a:t>
            </a:r>
            <a:r>
              <a:rPr lang="en-US" sz="2800" b="0" i="0" dirty="0">
                <a:solidFill>
                  <a:srgbClr val="273239"/>
                </a:solidFill>
                <a:effectLst/>
                <a:latin typeface="Times New Roman" panose="02020603050405020304" pitchFamily="18" charset="0"/>
                <a:cs typeface="Times New Roman" panose="02020603050405020304" pitchFamily="18" charset="0"/>
              </a:rPr>
              <a:t>, </a:t>
            </a:r>
            <a:r>
              <a:rPr lang="en-US" sz="2800" b="0" i="1" dirty="0">
                <a:solidFill>
                  <a:srgbClr val="273239"/>
                </a:solidFill>
                <a:effectLst/>
                <a:latin typeface="Times New Roman" panose="02020603050405020304" pitchFamily="18" charset="0"/>
                <a:cs typeface="Times New Roman" panose="02020603050405020304" pitchFamily="18" charset="0"/>
              </a:rPr>
              <a:t>pointers</a:t>
            </a:r>
            <a:r>
              <a:rPr lang="en-US" sz="2800" b="0" i="0" dirty="0">
                <a:solidFill>
                  <a:srgbClr val="273239"/>
                </a:solidFill>
                <a:effectLst/>
                <a:latin typeface="Times New Roman" panose="02020603050405020304" pitchFamily="18" charset="0"/>
                <a:cs typeface="Times New Roman" panose="02020603050405020304" pitchFamily="18" charset="0"/>
              </a:rPr>
              <a:t> and </a:t>
            </a:r>
            <a:r>
              <a:rPr lang="en-US" sz="2800" b="0" i="1" dirty="0">
                <a:solidFill>
                  <a:srgbClr val="273239"/>
                </a:solidFill>
                <a:effectLst/>
                <a:latin typeface="Times New Roman" panose="02020603050405020304" pitchFamily="18" charset="0"/>
                <a:cs typeface="Times New Roman" panose="02020603050405020304" pitchFamily="18" charset="0"/>
              </a:rPr>
              <a:t>address of compare function</a:t>
            </a:r>
            <a:r>
              <a:rPr lang="en-US" sz="2800" b="0" i="0" dirty="0">
                <a:solidFill>
                  <a:srgbClr val="273239"/>
                </a:solidFill>
                <a:effectLst/>
                <a:latin typeface="Times New Roman" panose="02020603050405020304" pitchFamily="18" charset="0"/>
                <a:cs typeface="Times New Roman" panose="02020603050405020304" pitchFamily="18" charset="0"/>
              </a:rPr>
              <a:t> needed to compare the data in the list.</a:t>
            </a:r>
          </a:p>
          <a:p>
            <a:pPr marL="285750" indent="-285750"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The data node contains the </a:t>
            </a:r>
            <a:r>
              <a:rPr lang="en-US" sz="2800" b="0" i="1" dirty="0">
                <a:solidFill>
                  <a:srgbClr val="273239"/>
                </a:solidFill>
                <a:effectLst/>
                <a:latin typeface="Times New Roman" panose="02020603050405020304" pitchFamily="18" charset="0"/>
                <a:cs typeface="Times New Roman" panose="02020603050405020304" pitchFamily="18" charset="0"/>
              </a:rPr>
              <a:t>pointer</a:t>
            </a:r>
            <a:r>
              <a:rPr lang="en-US" sz="2800" b="0" i="0" dirty="0">
                <a:solidFill>
                  <a:srgbClr val="273239"/>
                </a:solidFill>
                <a:effectLst/>
                <a:latin typeface="Times New Roman" panose="02020603050405020304" pitchFamily="18" charset="0"/>
                <a:cs typeface="Times New Roman" panose="02020603050405020304" pitchFamily="18" charset="0"/>
              </a:rPr>
              <a:t> to a data structure and a </a:t>
            </a:r>
            <a:r>
              <a:rPr lang="en-US" sz="2800" b="0" i="1" dirty="0">
                <a:solidFill>
                  <a:srgbClr val="273239"/>
                </a:solidFill>
                <a:effectLst/>
                <a:latin typeface="Times New Roman" panose="02020603050405020304" pitchFamily="18" charset="0"/>
                <a:cs typeface="Times New Roman" panose="02020603050405020304" pitchFamily="18" charset="0"/>
              </a:rPr>
              <a:t>self-referential pointer</a:t>
            </a:r>
            <a:r>
              <a:rPr lang="en-US" sz="2800" b="0" i="0" dirty="0">
                <a:solidFill>
                  <a:srgbClr val="273239"/>
                </a:solidFill>
                <a:effectLst/>
                <a:latin typeface="Times New Roman" panose="02020603050405020304" pitchFamily="18" charset="0"/>
                <a:cs typeface="Times New Roman" panose="02020603050405020304" pitchFamily="18" charset="0"/>
              </a:rPr>
              <a:t> which points to the next node in the list.</a:t>
            </a:r>
          </a:p>
          <a:p>
            <a:endParaRPr lang="en-IN" dirty="0"/>
          </a:p>
        </p:txBody>
      </p:sp>
    </p:spTree>
    <p:extLst>
      <p:ext uri="{BB962C8B-B14F-4D97-AF65-F5344CB8AC3E}">
        <p14:creationId xmlns:p14="http://schemas.microsoft.com/office/powerpoint/2010/main" val="37482576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10418-3742-41E0-BD6A-9758903223A5}"/>
              </a:ext>
            </a:extLst>
          </p:cNvPr>
          <p:cNvSpPr txBox="1"/>
          <p:nvPr/>
        </p:nvSpPr>
        <p:spPr>
          <a:xfrm>
            <a:off x="869430" y="674557"/>
            <a:ext cx="10822898" cy="5970865"/>
          </a:xfrm>
          <a:prstGeom prst="rect">
            <a:avLst/>
          </a:prstGeom>
          <a:noFill/>
        </p:spPr>
        <p:txBody>
          <a:bodyPr wrap="square" rtlCol="0">
            <a:spAutoFit/>
          </a:bodyPr>
          <a:lstStyle/>
          <a:p>
            <a:pPr algn="l" fontAlgn="base">
              <a:buFont typeface="+mj-lt"/>
              <a:buAutoNum type="arabicPeriod"/>
            </a:pPr>
            <a:endParaRPr lang="en-US" b="0" i="0" dirty="0">
              <a:solidFill>
                <a:srgbClr val="273239"/>
              </a:solidFill>
              <a:effectLst/>
              <a:latin typeface="urw-din"/>
            </a:endParaRPr>
          </a:p>
          <a:p>
            <a:pPr lvl="1" algn="l" fontAlgn="base"/>
            <a:r>
              <a:rPr lang="en-US" sz="2800" b="0" i="0" dirty="0">
                <a:solidFill>
                  <a:srgbClr val="FF0000"/>
                </a:solidFill>
                <a:effectLst/>
                <a:latin typeface="Quicksand"/>
              </a:rPr>
              <a:t>The </a:t>
            </a:r>
            <a:r>
              <a:rPr lang="en-US" sz="2800" b="1" i="0" dirty="0">
                <a:solidFill>
                  <a:srgbClr val="FF0000"/>
                </a:solidFill>
                <a:effectLst/>
                <a:latin typeface="Quicksand"/>
              </a:rPr>
              <a:t>List ADT Functions</a:t>
            </a:r>
            <a:r>
              <a:rPr lang="en-US" sz="2800" b="0" i="0" dirty="0">
                <a:solidFill>
                  <a:srgbClr val="FF0000"/>
                </a:solidFill>
                <a:effectLst/>
                <a:latin typeface="Quicksand"/>
              </a:rPr>
              <a:t> is given below:</a:t>
            </a:r>
          </a:p>
          <a:p>
            <a:pPr marL="914400" lvl="1" indent="-457200"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get() – Return an element from the list at any given position.</a:t>
            </a:r>
          </a:p>
          <a:p>
            <a:pPr marL="914400" lvl="1" indent="-457200"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insert() – Insert an element at any position of the list.</a:t>
            </a:r>
          </a:p>
          <a:p>
            <a:pPr marL="914400" lvl="1" indent="-457200"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remove() – Remove the first occurrence of any element from a non-empty list.</a:t>
            </a:r>
          </a:p>
          <a:p>
            <a:pPr marL="914400" lvl="1" indent="-457200" algn="l" fontAlgn="base">
              <a:buFont typeface="Wingdings" panose="05000000000000000000" pitchFamily="2" charset="2"/>
              <a:buChar char="q"/>
            </a:pPr>
            <a:r>
              <a:rPr lang="en-US" sz="2800" b="0" i="0" dirty="0" err="1">
                <a:solidFill>
                  <a:srgbClr val="273239"/>
                </a:solidFill>
                <a:effectLst/>
                <a:latin typeface="Times New Roman" panose="02020603050405020304" pitchFamily="18" charset="0"/>
                <a:cs typeface="Times New Roman" panose="02020603050405020304" pitchFamily="18" charset="0"/>
              </a:rPr>
              <a:t>removeAt</a:t>
            </a:r>
            <a:r>
              <a:rPr lang="en-US" sz="2800" b="0" i="0" dirty="0">
                <a:solidFill>
                  <a:srgbClr val="273239"/>
                </a:solidFill>
                <a:effectLst/>
                <a:latin typeface="Times New Roman" panose="02020603050405020304" pitchFamily="18" charset="0"/>
                <a:cs typeface="Times New Roman" panose="02020603050405020304" pitchFamily="18" charset="0"/>
              </a:rPr>
              <a:t>() – Remove the element at a specified location from a non-empty list.</a:t>
            </a:r>
          </a:p>
          <a:p>
            <a:pPr marL="914400" lvl="1" indent="-457200"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replace() – Replace an element at any position by another element.</a:t>
            </a:r>
          </a:p>
          <a:p>
            <a:pPr marL="914400" lvl="1" indent="-457200" algn="l" fontAlgn="base">
              <a:buFont typeface="Wingdings" panose="05000000000000000000" pitchFamily="2" charset="2"/>
              <a:buChar char="q"/>
            </a:pPr>
            <a:r>
              <a:rPr lang="en-US" sz="2800" b="0" i="0" dirty="0">
                <a:solidFill>
                  <a:srgbClr val="273239"/>
                </a:solidFill>
                <a:effectLst/>
                <a:latin typeface="Times New Roman" panose="02020603050405020304" pitchFamily="18" charset="0"/>
                <a:cs typeface="Times New Roman" panose="02020603050405020304" pitchFamily="18" charset="0"/>
              </a:rPr>
              <a:t>size() – Return the number of elements in the list.</a:t>
            </a:r>
          </a:p>
          <a:p>
            <a:pPr marL="914400" lvl="1" indent="-457200" algn="l" fontAlgn="base">
              <a:buFont typeface="Wingdings" panose="05000000000000000000" pitchFamily="2" charset="2"/>
              <a:buChar char="q"/>
            </a:pPr>
            <a:r>
              <a:rPr lang="en-US" sz="2800" b="0" i="0" dirty="0" err="1">
                <a:solidFill>
                  <a:srgbClr val="273239"/>
                </a:solidFill>
                <a:effectLst/>
                <a:latin typeface="Times New Roman" panose="02020603050405020304" pitchFamily="18" charset="0"/>
                <a:cs typeface="Times New Roman" panose="02020603050405020304" pitchFamily="18" charset="0"/>
              </a:rPr>
              <a:t>isEmpty</a:t>
            </a:r>
            <a:r>
              <a:rPr lang="en-US" sz="2800" b="0" i="0" dirty="0">
                <a:solidFill>
                  <a:srgbClr val="273239"/>
                </a:solidFill>
                <a:effectLst/>
                <a:latin typeface="Times New Roman" panose="02020603050405020304" pitchFamily="18" charset="0"/>
                <a:cs typeface="Times New Roman" panose="02020603050405020304" pitchFamily="18" charset="0"/>
              </a:rPr>
              <a:t>() – Return true if the list is empty, otherwise return false.</a:t>
            </a:r>
          </a:p>
          <a:p>
            <a:pPr marL="914400" lvl="1" indent="-457200" algn="l" fontAlgn="base">
              <a:buFont typeface="Wingdings" panose="05000000000000000000" pitchFamily="2" charset="2"/>
              <a:buChar char="q"/>
            </a:pPr>
            <a:r>
              <a:rPr lang="en-US" sz="2800" b="0" i="0" dirty="0" err="1">
                <a:solidFill>
                  <a:srgbClr val="273239"/>
                </a:solidFill>
                <a:effectLst/>
                <a:latin typeface="Times New Roman" panose="02020603050405020304" pitchFamily="18" charset="0"/>
                <a:cs typeface="Times New Roman" panose="02020603050405020304" pitchFamily="18" charset="0"/>
              </a:rPr>
              <a:t>isFull</a:t>
            </a:r>
            <a:r>
              <a:rPr lang="en-US" sz="2800" b="0" i="0" dirty="0">
                <a:solidFill>
                  <a:srgbClr val="273239"/>
                </a:solidFill>
                <a:effectLst/>
                <a:latin typeface="Times New Roman" panose="02020603050405020304" pitchFamily="18" charset="0"/>
                <a:cs typeface="Times New Roman" panose="02020603050405020304" pitchFamily="18" charset="0"/>
              </a:rPr>
              <a:t>() – Return true if the list is full, otherwise return false.</a:t>
            </a:r>
          </a:p>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9780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69D6D6-60A7-954F-B296-4DB712D8CDA9}"/>
              </a:ext>
            </a:extLst>
          </p:cNvPr>
          <p:cNvSpPr txBox="1"/>
          <p:nvPr/>
        </p:nvSpPr>
        <p:spPr>
          <a:xfrm>
            <a:off x="644577" y="794479"/>
            <a:ext cx="10867869" cy="3416320"/>
          </a:xfrm>
          <a:prstGeom prst="rect">
            <a:avLst/>
          </a:prstGeom>
          <a:noFill/>
        </p:spPr>
        <p:txBody>
          <a:bodyPr wrap="square" rtlCol="0">
            <a:spAutoFit/>
          </a:bodyPr>
          <a:lstStyle/>
          <a:p>
            <a:pPr algn="l" fontAlgn="base">
              <a:buFont typeface="Arial" panose="020B0604020202020204" pitchFamily="34" charset="0"/>
              <a:buChar char="•"/>
            </a:pPr>
            <a:r>
              <a:rPr lang="en-US" b="1" i="0" dirty="0">
                <a:solidFill>
                  <a:srgbClr val="273239"/>
                </a:solidFill>
                <a:effectLst/>
                <a:latin typeface="urw-din"/>
              </a:rPr>
              <a:t>Stack </a:t>
            </a:r>
            <a:r>
              <a:rPr lang="en-US" b="1" i="0" dirty="0" err="1">
                <a:solidFill>
                  <a:srgbClr val="273239"/>
                </a:solidFill>
                <a:effectLst/>
                <a:latin typeface="urw-din"/>
              </a:rPr>
              <a:t>ADT</a:t>
            </a:r>
            <a:r>
              <a:rPr lang="en-US" b="0" i="0" dirty="0" err="1">
                <a:solidFill>
                  <a:srgbClr val="273239"/>
                </a:solidFill>
                <a:effectLst/>
                <a:latin typeface="urw-din"/>
              </a:rPr>
              <a:t>In</a:t>
            </a:r>
            <a:r>
              <a:rPr lang="en-US" b="0" i="0" dirty="0">
                <a:solidFill>
                  <a:srgbClr val="273239"/>
                </a:solidFill>
                <a:effectLst/>
                <a:latin typeface="urw-din"/>
              </a:rPr>
              <a:t> Stack ADT Implementation instead of data being stored in each node, the pointer to data is stored.</a:t>
            </a:r>
          </a:p>
          <a:p>
            <a:pPr algn="l" fontAlgn="base">
              <a:buFont typeface="Arial" panose="020B0604020202020204" pitchFamily="34" charset="0"/>
              <a:buChar char="•"/>
            </a:pPr>
            <a:r>
              <a:rPr lang="en-US" b="0" i="0" dirty="0">
                <a:solidFill>
                  <a:srgbClr val="273239"/>
                </a:solidFill>
                <a:effectLst/>
                <a:latin typeface="urw-din"/>
              </a:rPr>
              <a:t>The program allocates memory for the </a:t>
            </a:r>
            <a:r>
              <a:rPr lang="en-US" b="0" i="1" dirty="0">
                <a:solidFill>
                  <a:srgbClr val="273239"/>
                </a:solidFill>
                <a:effectLst/>
                <a:latin typeface="urw-din"/>
              </a:rPr>
              <a:t>data</a:t>
            </a:r>
            <a:r>
              <a:rPr lang="en-US" b="0" i="0" dirty="0">
                <a:solidFill>
                  <a:srgbClr val="273239"/>
                </a:solidFill>
                <a:effectLst/>
                <a:latin typeface="urw-din"/>
              </a:rPr>
              <a:t> and </a:t>
            </a:r>
            <a:r>
              <a:rPr lang="en-US" b="0" i="1" dirty="0">
                <a:solidFill>
                  <a:srgbClr val="273239"/>
                </a:solidFill>
                <a:effectLst/>
                <a:latin typeface="urw-din"/>
              </a:rPr>
              <a:t>address</a:t>
            </a:r>
            <a:r>
              <a:rPr lang="en-US" b="0" i="0" dirty="0">
                <a:solidFill>
                  <a:srgbClr val="273239"/>
                </a:solidFill>
                <a:effectLst/>
                <a:latin typeface="urw-din"/>
              </a:rPr>
              <a:t> is passed to the stack ADT.</a:t>
            </a:r>
          </a:p>
          <a:p>
            <a:pPr algn="l" fontAlgn="base">
              <a:buFont typeface="Arial" panose="020B0604020202020204" pitchFamily="34" charset="0"/>
              <a:buChar char="•"/>
            </a:pPr>
            <a:r>
              <a:rPr lang="en-US" b="0" i="0" dirty="0">
                <a:solidFill>
                  <a:srgbClr val="273239"/>
                </a:solidFill>
                <a:effectLst/>
                <a:latin typeface="urw-din"/>
              </a:rPr>
              <a:t>The head node and the data nodes are encapsulated in the ADT. The calling function can only see the pointer to the stack.</a:t>
            </a:r>
          </a:p>
          <a:p>
            <a:pPr algn="l" fontAlgn="base">
              <a:buFont typeface="Arial" panose="020B0604020202020204" pitchFamily="34" charset="0"/>
              <a:buChar char="•"/>
            </a:pPr>
            <a:r>
              <a:rPr lang="en-US" b="0" i="0" dirty="0">
                <a:solidFill>
                  <a:srgbClr val="273239"/>
                </a:solidFill>
                <a:effectLst/>
                <a:latin typeface="urw-din"/>
              </a:rPr>
              <a:t>The stack head structure also contains a pointer to </a:t>
            </a:r>
            <a:r>
              <a:rPr lang="en-US" b="0" i="1" dirty="0">
                <a:solidFill>
                  <a:srgbClr val="273239"/>
                </a:solidFill>
                <a:effectLst/>
                <a:latin typeface="urw-din"/>
              </a:rPr>
              <a:t>top</a:t>
            </a:r>
            <a:r>
              <a:rPr lang="en-US" b="0" i="0" dirty="0">
                <a:solidFill>
                  <a:srgbClr val="273239"/>
                </a:solidFill>
                <a:effectLst/>
                <a:latin typeface="urw-din"/>
              </a:rPr>
              <a:t> and </a:t>
            </a:r>
            <a:r>
              <a:rPr lang="en-US" b="0" i="1" dirty="0">
                <a:solidFill>
                  <a:srgbClr val="273239"/>
                </a:solidFill>
                <a:effectLst/>
                <a:latin typeface="urw-din"/>
              </a:rPr>
              <a:t>count</a:t>
            </a:r>
            <a:r>
              <a:rPr lang="en-US" b="0" i="0" dirty="0">
                <a:solidFill>
                  <a:srgbClr val="273239"/>
                </a:solidFill>
                <a:effectLst/>
                <a:latin typeface="urw-din"/>
              </a:rPr>
              <a:t> of number of entries currently in stack.</a:t>
            </a:r>
          </a:p>
          <a:p>
            <a:pPr algn="l" fontAlgn="base">
              <a:buFont typeface="Arial" panose="020B0604020202020204" pitchFamily="34" charset="0"/>
              <a:buChar char="•"/>
            </a:pPr>
            <a:r>
              <a:rPr lang="en-US" b="0" i="0" dirty="0">
                <a:solidFill>
                  <a:srgbClr val="273239"/>
                </a:solidFill>
                <a:effectLst/>
                <a:latin typeface="urw-din"/>
              </a:rPr>
              <a:t>push() – Insert an element at one end of the stack called top.</a:t>
            </a:r>
          </a:p>
          <a:p>
            <a:pPr algn="l" fontAlgn="base">
              <a:buFont typeface="Arial" panose="020B0604020202020204" pitchFamily="34" charset="0"/>
              <a:buChar char="•"/>
            </a:pPr>
            <a:r>
              <a:rPr lang="en-US" b="0" i="0" dirty="0">
                <a:solidFill>
                  <a:srgbClr val="273239"/>
                </a:solidFill>
                <a:effectLst/>
                <a:latin typeface="urw-din"/>
              </a:rPr>
              <a:t>pop() – Remove and return the element at the top of the stack, if it is not empty.</a:t>
            </a:r>
          </a:p>
          <a:p>
            <a:pPr algn="l" fontAlgn="base">
              <a:buFont typeface="Arial" panose="020B0604020202020204" pitchFamily="34" charset="0"/>
              <a:buChar char="•"/>
            </a:pPr>
            <a:r>
              <a:rPr lang="en-US" b="0" i="0" dirty="0">
                <a:solidFill>
                  <a:srgbClr val="273239"/>
                </a:solidFill>
                <a:effectLst/>
                <a:latin typeface="urw-din"/>
              </a:rPr>
              <a:t>peek() – Return the element at the top of the stack without removing it, if the stack is not empty.</a:t>
            </a:r>
          </a:p>
          <a:p>
            <a:pPr algn="l" fontAlgn="base">
              <a:buFont typeface="Arial" panose="020B0604020202020204" pitchFamily="34" charset="0"/>
              <a:buChar char="•"/>
            </a:pPr>
            <a:r>
              <a:rPr lang="en-US" b="0" i="0" dirty="0">
                <a:solidFill>
                  <a:srgbClr val="273239"/>
                </a:solidFill>
                <a:effectLst/>
                <a:latin typeface="urw-din"/>
              </a:rPr>
              <a:t>size() – Return the number of elements in the stack.</a:t>
            </a:r>
          </a:p>
          <a:p>
            <a:pPr algn="l" fontAlgn="base">
              <a:buFont typeface="Arial" panose="020B0604020202020204" pitchFamily="34" charset="0"/>
              <a:buChar char="•"/>
            </a:pPr>
            <a:r>
              <a:rPr lang="en-US" b="0" i="0" dirty="0" err="1">
                <a:solidFill>
                  <a:srgbClr val="273239"/>
                </a:solidFill>
                <a:effectLst/>
                <a:latin typeface="urw-din"/>
              </a:rPr>
              <a:t>isEmpty</a:t>
            </a:r>
            <a:r>
              <a:rPr lang="en-US" b="0" i="0" dirty="0">
                <a:solidFill>
                  <a:srgbClr val="273239"/>
                </a:solidFill>
                <a:effectLst/>
                <a:latin typeface="urw-din"/>
              </a:rPr>
              <a:t>() – Return true if the stack is empty, otherwise return false.</a:t>
            </a:r>
          </a:p>
          <a:p>
            <a:pPr algn="l" fontAlgn="base">
              <a:buFont typeface="Arial" panose="020B0604020202020204" pitchFamily="34" charset="0"/>
              <a:buChar char="•"/>
            </a:pPr>
            <a:r>
              <a:rPr lang="en-US" b="0" i="0" dirty="0" err="1">
                <a:solidFill>
                  <a:srgbClr val="273239"/>
                </a:solidFill>
                <a:effectLst/>
                <a:latin typeface="urw-din"/>
              </a:rPr>
              <a:t>isFull</a:t>
            </a:r>
            <a:r>
              <a:rPr lang="en-US" b="0" i="0" dirty="0">
                <a:solidFill>
                  <a:srgbClr val="273239"/>
                </a:solidFill>
                <a:effectLst/>
                <a:latin typeface="urw-din"/>
              </a:rPr>
              <a:t>() – Return true if the stack is full, otherwise return false.</a:t>
            </a:r>
          </a:p>
          <a:p>
            <a:endParaRPr lang="en-IN" dirty="0"/>
          </a:p>
        </p:txBody>
      </p:sp>
    </p:spTree>
    <p:extLst>
      <p:ext uri="{BB962C8B-B14F-4D97-AF65-F5344CB8AC3E}">
        <p14:creationId xmlns:p14="http://schemas.microsoft.com/office/powerpoint/2010/main" val="3567512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04005-75DD-086C-CFAD-1962CD130EA0}"/>
              </a:ext>
            </a:extLst>
          </p:cNvPr>
          <p:cNvSpPr txBox="1"/>
          <p:nvPr/>
        </p:nvSpPr>
        <p:spPr>
          <a:xfrm>
            <a:off x="749508" y="869430"/>
            <a:ext cx="10792918" cy="4524315"/>
          </a:xfrm>
          <a:prstGeom prst="rect">
            <a:avLst/>
          </a:prstGeom>
          <a:noFill/>
        </p:spPr>
        <p:txBody>
          <a:bodyPr wrap="square" rtlCol="0">
            <a:spAutoFit/>
          </a:bodyPr>
          <a:lstStyle/>
          <a:p>
            <a:pPr algn="l" fontAlgn="base">
              <a:buFont typeface="+mj-lt"/>
              <a:buAutoNum type="arabicPeriod"/>
            </a:pPr>
            <a:r>
              <a:rPr lang="en-US" b="1" i="0" dirty="0">
                <a:solidFill>
                  <a:srgbClr val="273239"/>
                </a:solidFill>
                <a:effectLst/>
                <a:latin typeface="urw-din"/>
              </a:rPr>
              <a:t>Queue ADT</a:t>
            </a:r>
            <a:endParaRPr lang="en-US" b="0" i="0" dirty="0">
              <a:solidFill>
                <a:srgbClr val="273239"/>
              </a:solidFill>
              <a:effectLst/>
              <a:latin typeface="urw-din"/>
            </a:endParaRPr>
          </a:p>
          <a:p>
            <a:pPr marL="742950" lvl="1" indent="-285750" algn="l" fontAlgn="base">
              <a:buFont typeface="+mj-lt"/>
              <a:buAutoNum type="arabicPeriod"/>
            </a:pPr>
            <a:r>
              <a:rPr lang="en-US" b="0" i="0" dirty="0">
                <a:solidFill>
                  <a:srgbClr val="273239"/>
                </a:solidFill>
                <a:effectLst/>
                <a:latin typeface="urw-din"/>
              </a:rPr>
              <a:t>The queue abstract data type (ADT) follows the basic design of the stack abstract data type.</a:t>
            </a:r>
          </a:p>
          <a:p>
            <a:pPr marL="742950" lvl="1" indent="-285750" algn="l" fontAlgn="base">
              <a:buFont typeface="+mj-lt"/>
              <a:buAutoNum type="arabicPeriod"/>
            </a:pPr>
            <a:r>
              <a:rPr lang="en-US" b="0" i="0" dirty="0">
                <a:solidFill>
                  <a:srgbClr val="273239"/>
                </a:solidFill>
                <a:effectLst/>
                <a:latin typeface="urw-din"/>
              </a:rPr>
              <a:t>Each node contains a void pointer to the </a:t>
            </a:r>
            <a:r>
              <a:rPr lang="en-US" b="0" i="1" dirty="0">
                <a:solidFill>
                  <a:srgbClr val="273239"/>
                </a:solidFill>
                <a:effectLst/>
                <a:latin typeface="urw-din"/>
              </a:rPr>
              <a:t>data</a:t>
            </a:r>
            <a:r>
              <a:rPr lang="en-US" b="0" i="0" dirty="0">
                <a:solidFill>
                  <a:srgbClr val="273239"/>
                </a:solidFill>
                <a:effectLst/>
                <a:latin typeface="urw-din"/>
              </a:rPr>
              <a:t> and the </a:t>
            </a:r>
            <a:r>
              <a:rPr lang="en-US" b="0" i="1" dirty="0">
                <a:solidFill>
                  <a:srgbClr val="273239"/>
                </a:solidFill>
                <a:effectLst/>
                <a:latin typeface="urw-din"/>
              </a:rPr>
              <a:t>link pointer</a:t>
            </a:r>
            <a:r>
              <a:rPr lang="en-US" b="0" i="0" dirty="0">
                <a:solidFill>
                  <a:srgbClr val="273239"/>
                </a:solidFill>
                <a:effectLst/>
                <a:latin typeface="urw-din"/>
              </a:rPr>
              <a:t> to the next element in the queue. The program’s responsibility is to allocate memory for storing the data.</a:t>
            </a:r>
          </a:p>
          <a:p>
            <a:pPr marL="742950" lvl="1" indent="-285750" algn="l" fontAlgn="base">
              <a:buFont typeface="+mj-lt"/>
              <a:buAutoNum type="arabicPeriod"/>
            </a:pPr>
            <a:r>
              <a:rPr lang="en-US" b="0" i="0" dirty="0">
                <a:solidFill>
                  <a:srgbClr val="273239"/>
                </a:solidFill>
                <a:effectLst/>
                <a:latin typeface="urw-din"/>
              </a:rPr>
              <a:t>enqueue() – Insert an element at the end of the queue.</a:t>
            </a:r>
          </a:p>
          <a:p>
            <a:pPr marL="742950" lvl="1" indent="-285750" algn="l" fontAlgn="base">
              <a:buFont typeface="+mj-lt"/>
              <a:buAutoNum type="arabicPeriod"/>
            </a:pPr>
            <a:r>
              <a:rPr lang="en-US" b="0" i="0" dirty="0">
                <a:solidFill>
                  <a:srgbClr val="273239"/>
                </a:solidFill>
                <a:effectLst/>
                <a:latin typeface="urw-din"/>
              </a:rPr>
              <a:t>dequeue() – Remove and return the first element of the queue, if the queue is not empty.</a:t>
            </a:r>
          </a:p>
          <a:p>
            <a:pPr marL="742950" lvl="1" indent="-285750" algn="l" fontAlgn="base">
              <a:buFont typeface="+mj-lt"/>
              <a:buAutoNum type="arabicPeriod"/>
            </a:pPr>
            <a:r>
              <a:rPr lang="en-US" b="0" i="0" dirty="0">
                <a:solidFill>
                  <a:srgbClr val="273239"/>
                </a:solidFill>
                <a:effectLst/>
                <a:latin typeface="urw-din"/>
              </a:rPr>
              <a:t>peek() – Return the element of the queue without removing it, if the queue is not empty.</a:t>
            </a:r>
          </a:p>
          <a:p>
            <a:pPr marL="742950" lvl="1" indent="-285750" algn="l" fontAlgn="base">
              <a:buFont typeface="+mj-lt"/>
              <a:buAutoNum type="arabicPeriod"/>
            </a:pPr>
            <a:r>
              <a:rPr lang="en-US" b="0" i="0" dirty="0">
                <a:solidFill>
                  <a:srgbClr val="273239"/>
                </a:solidFill>
                <a:effectLst/>
                <a:latin typeface="urw-din"/>
              </a:rPr>
              <a:t>size() – Return the number of elements in the queue.</a:t>
            </a:r>
          </a:p>
          <a:p>
            <a:pPr marL="742950" lvl="1" indent="-285750" algn="l" fontAlgn="base">
              <a:buFont typeface="+mj-lt"/>
              <a:buAutoNum type="arabicPeriod"/>
            </a:pPr>
            <a:r>
              <a:rPr lang="en-US" b="0" i="0" dirty="0" err="1">
                <a:solidFill>
                  <a:srgbClr val="273239"/>
                </a:solidFill>
                <a:effectLst/>
                <a:latin typeface="urw-din"/>
              </a:rPr>
              <a:t>isEmpty</a:t>
            </a:r>
            <a:r>
              <a:rPr lang="en-US" b="0" i="0" dirty="0">
                <a:solidFill>
                  <a:srgbClr val="273239"/>
                </a:solidFill>
                <a:effectLst/>
                <a:latin typeface="urw-din"/>
              </a:rPr>
              <a:t>() – Return true if the queue is empty, otherwise return false.</a:t>
            </a:r>
          </a:p>
          <a:p>
            <a:pPr marL="742950" lvl="1" indent="-285750" algn="l" fontAlgn="base">
              <a:buFont typeface="+mj-lt"/>
              <a:buAutoNum type="arabicPeriod"/>
            </a:pPr>
            <a:r>
              <a:rPr lang="en-US" b="0" i="0" dirty="0" err="1">
                <a:solidFill>
                  <a:srgbClr val="273239"/>
                </a:solidFill>
                <a:effectLst/>
                <a:latin typeface="urw-din"/>
              </a:rPr>
              <a:t>isFull</a:t>
            </a:r>
            <a:r>
              <a:rPr lang="en-US" b="0" i="0" dirty="0">
                <a:solidFill>
                  <a:srgbClr val="273239"/>
                </a:solidFill>
                <a:effectLst/>
                <a:latin typeface="urw-din"/>
              </a:rPr>
              <a:t>() – Return true if the queue is full, otherwise return false.</a:t>
            </a:r>
          </a:p>
          <a:p>
            <a:pPr algn="l" fontAlgn="base"/>
            <a:r>
              <a:rPr lang="en-US" b="1" i="0" dirty="0">
                <a:solidFill>
                  <a:srgbClr val="273239"/>
                </a:solidFill>
                <a:effectLst/>
                <a:latin typeface="urw-din"/>
              </a:rPr>
              <a:t>Features of ADT:</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Abstraction: </a:t>
            </a:r>
            <a:r>
              <a:rPr lang="en-US" b="0" i="0" dirty="0">
                <a:solidFill>
                  <a:srgbClr val="273239"/>
                </a:solidFill>
                <a:effectLst/>
                <a:latin typeface="urw-din"/>
              </a:rPr>
              <a:t>The user does not need to know the implementation of the data structure only essentials are provided.</a:t>
            </a:r>
          </a:p>
          <a:p>
            <a:pPr algn="l" fontAlgn="base">
              <a:buFont typeface="Arial" panose="020B0604020202020204" pitchFamily="34" charset="0"/>
              <a:buChar char="•"/>
            </a:pPr>
            <a:r>
              <a:rPr lang="en-US" b="1" i="0" dirty="0">
                <a:solidFill>
                  <a:srgbClr val="273239"/>
                </a:solidFill>
                <a:effectLst/>
                <a:latin typeface="urw-din"/>
              </a:rPr>
              <a:t>Better Conceptualization: </a:t>
            </a:r>
            <a:r>
              <a:rPr lang="en-US" b="0" i="0" dirty="0">
                <a:solidFill>
                  <a:srgbClr val="273239"/>
                </a:solidFill>
                <a:effectLst/>
                <a:latin typeface="urw-din"/>
              </a:rPr>
              <a:t>ADT gives us a better conceptualization of the real world.</a:t>
            </a:r>
          </a:p>
          <a:p>
            <a:pPr algn="l" fontAlgn="base">
              <a:buFont typeface="Arial" panose="020B0604020202020204" pitchFamily="34" charset="0"/>
              <a:buChar char="•"/>
            </a:pPr>
            <a:r>
              <a:rPr lang="en-US" b="1" i="0" dirty="0">
                <a:solidFill>
                  <a:srgbClr val="273239"/>
                </a:solidFill>
                <a:effectLst/>
                <a:latin typeface="urw-din"/>
              </a:rPr>
              <a:t>Robust: </a:t>
            </a:r>
            <a:r>
              <a:rPr lang="en-US" b="0" i="0" dirty="0">
                <a:solidFill>
                  <a:srgbClr val="273239"/>
                </a:solidFill>
                <a:effectLst/>
                <a:latin typeface="urw-din"/>
              </a:rPr>
              <a:t>The program is robust and has the ability to catch errors.</a:t>
            </a:r>
          </a:p>
          <a:p>
            <a:endParaRPr lang="en-IN" dirty="0"/>
          </a:p>
        </p:txBody>
      </p:sp>
    </p:spTree>
    <p:extLst>
      <p:ext uri="{BB962C8B-B14F-4D97-AF65-F5344CB8AC3E}">
        <p14:creationId xmlns:p14="http://schemas.microsoft.com/office/powerpoint/2010/main" val="9985927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440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Are Static and Dynamic Data Structure? - Scaler Topics">
            <a:extLst>
              <a:ext uri="{FF2B5EF4-FFF2-40B4-BE49-F238E27FC236}">
                <a16:creationId xmlns:a16="http://schemas.microsoft.com/office/drawing/2014/main" id="{ED28B760-783E-459D-38F5-431B09D8C1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709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9EC-955A-00D4-E07D-988D6E6B3B13}"/>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Classification of Data structure</a:t>
            </a:r>
          </a:p>
        </p:txBody>
      </p:sp>
      <p:pic>
        <p:nvPicPr>
          <p:cNvPr id="2050" name="Picture 2" descr="Introduction To Data Structures In C++">
            <a:extLst>
              <a:ext uri="{FF2B5EF4-FFF2-40B4-BE49-F238E27FC236}">
                <a16:creationId xmlns:a16="http://schemas.microsoft.com/office/drawing/2014/main" id="{B9865409-417C-E92F-5C8F-330CE19023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4341" y="1364106"/>
            <a:ext cx="10508105" cy="511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498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908</TotalTime>
  <Words>6391</Words>
  <Application>Microsoft Office PowerPoint</Application>
  <PresentationFormat>Widescreen</PresentationFormat>
  <Paragraphs>721</Paragraphs>
  <Slides>85</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85</vt:i4>
      </vt:variant>
    </vt:vector>
  </HeadingPairs>
  <TitlesOfParts>
    <vt:vector size="102" baseType="lpstr">
      <vt:lpstr>-apple-system</vt:lpstr>
      <vt:lpstr>Arial</vt:lpstr>
      <vt:lpstr>Arial</vt:lpstr>
      <vt:lpstr>Calibri</vt:lpstr>
      <vt:lpstr>Google Sans</vt:lpstr>
      <vt:lpstr>Open Sans</vt:lpstr>
      <vt:lpstr>OpenSans</vt:lpstr>
      <vt:lpstr>proxima_novaregular</vt:lpstr>
      <vt:lpstr>Quicksand</vt:lpstr>
      <vt:lpstr>Quickstand</vt:lpstr>
      <vt:lpstr>Source Sans Pro</vt:lpstr>
      <vt:lpstr>Times New Roman</vt:lpstr>
      <vt:lpstr>Trebuchet MS</vt:lpstr>
      <vt:lpstr>urw-din</vt:lpstr>
      <vt:lpstr>Wingdings</vt:lpstr>
      <vt:lpstr>Wingdings 3</vt:lpstr>
      <vt:lpstr>Facet</vt:lpstr>
      <vt:lpstr>PowerPoint Presentation</vt:lpstr>
      <vt:lpstr>PowerPoint Presentation</vt:lpstr>
      <vt:lpstr>PowerPoint Presentation</vt:lpstr>
      <vt:lpstr>PowerPoint Presentation</vt:lpstr>
      <vt:lpstr>PowerPoint Presentation</vt:lpstr>
      <vt:lpstr>Need of Data Structure</vt:lpstr>
      <vt:lpstr>WHERE TO USE DATA STRUCTURE</vt:lpstr>
      <vt:lpstr>PowerPoint Presentation</vt:lpstr>
      <vt:lpstr>Classification of Data structure</vt:lpstr>
      <vt:lpstr>PowerPoint Presentation</vt:lpstr>
      <vt:lpstr>PowerPoint Presentation</vt:lpstr>
      <vt:lpstr>Difference between Static and Dynamic Data Structure</vt:lpstr>
      <vt:lpstr>PowerPoint Presentation</vt:lpstr>
      <vt:lpstr>PowerPoint Presentation</vt:lpstr>
      <vt:lpstr>PowerPoint Presentation</vt:lpstr>
      <vt:lpstr>Non-primitive data structure </vt:lpstr>
      <vt:lpstr>PowerPoint Presentation</vt:lpstr>
      <vt:lpstr>PowerPoint Presentation</vt:lpstr>
      <vt:lpstr>PowerPoint Presentation</vt:lpstr>
      <vt:lpstr>PowerPoint Presentation</vt:lpstr>
      <vt:lpstr>PowerPoint Presentation</vt:lpstr>
      <vt:lpstr>Abstract data type with diagram</vt:lpstr>
      <vt:lpstr>PowerPoint Presentation</vt:lpstr>
      <vt:lpstr>PowerPoint Presentation</vt:lpstr>
      <vt:lpstr>Structure of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Compare between Stack and Queue</vt:lpstr>
      <vt:lpstr>Compare between Stack and Queue</vt:lpstr>
      <vt:lpstr>PowerPoint Presentation</vt:lpstr>
      <vt:lpstr>PowerPoint Presentation</vt:lpstr>
      <vt:lpstr>Non Linear Data structure</vt:lpstr>
      <vt:lpstr>PowerPoint Presentation</vt:lpstr>
      <vt:lpstr>PowerPoint Presentation</vt:lpstr>
      <vt:lpstr> Characteristics of Tree data structure</vt:lpstr>
      <vt:lpstr>Applications of Tree data Structure</vt:lpstr>
      <vt:lpstr>Non linear data structure: Graph</vt:lpstr>
      <vt:lpstr>PowerPoint Presentation</vt:lpstr>
      <vt:lpstr>Applications of Graph</vt:lpstr>
      <vt:lpstr>Comparision of Linear and Non linear Data structure</vt:lpstr>
      <vt:lpstr>Comparision of Linear and Non linear Data structure</vt:lpstr>
      <vt:lpstr>Compare Tree and Graph</vt:lpstr>
      <vt:lpstr>PowerPoint Presentation</vt:lpstr>
      <vt:lpstr>PowerPoint Presentation</vt:lpstr>
      <vt:lpstr>PowerPoint Presentation</vt:lpstr>
      <vt:lpstr>PowerPoint Presentation</vt:lpstr>
      <vt:lpstr>PowerPoint Presentation</vt:lpstr>
      <vt:lpstr>Properties of Algorithm: </vt:lpstr>
      <vt:lpstr>Types of Algorithm </vt:lpstr>
      <vt:lpstr>PowerPoint Presentation</vt:lpstr>
      <vt:lpstr>PowerPoint Presentation</vt:lpstr>
      <vt:lpstr>Comparison of time complexity and space complexity</vt:lpstr>
      <vt:lpstr>Searching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searching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GAIKI</dc:creator>
  <cp:lastModifiedBy>PALLAVI GAIKI</cp:lastModifiedBy>
  <cp:revision>109</cp:revision>
  <dcterms:created xsi:type="dcterms:W3CDTF">2023-02-16T17:07:27Z</dcterms:created>
  <dcterms:modified xsi:type="dcterms:W3CDTF">2023-04-05T07:30:42Z</dcterms:modified>
</cp:coreProperties>
</file>