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71" r:id="rId4"/>
    <p:sldId id="272" r:id="rId5"/>
    <p:sldId id="273" r:id="rId6"/>
    <p:sldId id="274" r:id="rId7"/>
    <p:sldId id="275" r:id="rId8"/>
    <p:sldId id="276" r:id="rId9"/>
    <p:sldId id="277" r:id="rId10"/>
    <p:sldId id="278" r:id="rId11"/>
    <p:sldId id="267" r:id="rId12"/>
    <p:sldId id="260" r:id="rId13"/>
    <p:sldId id="259"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44" autoAdjust="0"/>
    <p:restoredTop sz="83268" autoAdjust="0"/>
  </p:normalViewPr>
  <p:slideViewPr>
    <p:cSldViewPr>
      <p:cViewPr varScale="1">
        <p:scale>
          <a:sx n="102" d="100"/>
          <a:sy n="102" d="100"/>
        </p:scale>
        <p:origin x="-696" y="-11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6" d="100"/>
          <a:sy n="96" d="100"/>
        </p:scale>
        <p:origin x="-36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CDEBC-AF38-4CC9-962B-4180F9841B6E}" type="datetimeFigureOut">
              <a:rPr lang="zh-CN" altLang="en-US" smtClean="0"/>
              <a:pPr/>
              <a:t>15/5/2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ADE01-6E89-4EFF-AC27-A88E12416EB7}" type="slidenum">
              <a:rPr lang="zh-CN" altLang="en-US" smtClean="0"/>
              <a:pPr/>
              <a:t>‹#›</a:t>
            </a:fld>
            <a:endParaRPr lang="zh-CN" altLang="en-US"/>
          </a:p>
        </p:txBody>
      </p:sp>
    </p:spTree>
    <p:extLst>
      <p:ext uri="{BB962C8B-B14F-4D97-AF65-F5344CB8AC3E}">
        <p14:creationId xmlns:p14="http://schemas.microsoft.com/office/powerpoint/2010/main" val="384960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AAADE01-6E89-4EFF-AC27-A88E12416EB7}" type="slidenum">
              <a:rPr lang="zh-CN" altLang="en-US" smtClean="0"/>
              <a:pPr/>
              <a:t>2</a:t>
            </a:fld>
            <a:endParaRPr lang="zh-CN" altLang="en-US"/>
          </a:p>
        </p:txBody>
      </p:sp>
    </p:spTree>
    <p:extLst>
      <p:ext uri="{BB962C8B-B14F-4D97-AF65-F5344CB8AC3E}">
        <p14:creationId xmlns:p14="http://schemas.microsoft.com/office/powerpoint/2010/main" val="170040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174101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236155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40908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271086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79040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2063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206162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15/5/2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p14="http://schemas.microsoft.com/office/powerpoint/2010/main" val="1377709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F63E45-EF0D-40E7-9E1D-4861503E137E}" type="datetimeFigureOut">
              <a:rPr lang="zh-CN" altLang="en-US" smtClean="0"/>
              <a:pPr/>
              <a:t>15/5/2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AD186FF-2962-4F98-ABA1-672E64010CD7}" type="slidenum">
              <a:rPr lang="zh-CN" altLang="en-US" smtClean="0"/>
              <a:pPr/>
              <a:t>‹#›</a:t>
            </a:fld>
            <a:endParaRPr lang="zh-CN" altLang="en-US"/>
          </a:p>
        </p:txBody>
      </p:sp>
      <p:pic>
        <p:nvPicPr>
          <p:cNvPr id="7" name="Picture 3"/>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r="39914" b="20442"/>
          <a:stretch/>
        </p:blipFill>
        <p:spPr bwMode="auto">
          <a:xfrm>
            <a:off x="7668344" y="4515966"/>
            <a:ext cx="1333499" cy="504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90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8" r:id="rId7"/>
    <p:sldLayoutId id="2147483657"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sdn.net/wwj_748" TargetMode="External"/><Relationship Id="rId3" Type="http://schemas.openxmlformats.org/officeDocument/2006/relationships/hyperlink" Target="https://github.com/devilWwj"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ork\CSDN学院ppt\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0604" cy="51415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971600" y="1076456"/>
            <a:ext cx="7260423"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smtClean="0">
                <a:latin typeface="微软雅黑" panose="020B0503020204020204" pitchFamily="34" charset="-122"/>
                <a:ea typeface="微软雅黑" panose="020B0503020204020204" pitchFamily="34" charset="-122"/>
              </a:rPr>
              <a:t>Android</a:t>
            </a:r>
            <a:r>
              <a:rPr lang="zh-CN" altLang="en-US" sz="6000" dirty="0" smtClean="0">
                <a:latin typeface="微软雅黑" panose="020B0503020204020204" pitchFamily="34" charset="-122"/>
                <a:ea typeface="微软雅黑" panose="020B0503020204020204" pitchFamily="34" charset="-122"/>
              </a:rPr>
              <a:t>快速开发入门</a:t>
            </a:r>
            <a:endParaRPr lang="en-US" sz="6000" dirty="0">
              <a:latin typeface="微软雅黑" panose="020B0503020204020204" pitchFamily="34" charset="-122"/>
              <a:ea typeface="微软雅黑" panose="020B0503020204020204" pitchFamily="34" charset="-122"/>
            </a:endParaRPr>
          </a:p>
        </p:txBody>
      </p:sp>
      <p:sp>
        <p:nvSpPr>
          <p:cNvPr id="6" name="文本框 4"/>
          <p:cNvSpPr txBox="1"/>
          <p:nvPr/>
        </p:nvSpPr>
        <p:spPr>
          <a:xfrm>
            <a:off x="4473779" y="2787774"/>
            <a:ext cx="4202677" cy="336695"/>
          </a:xfrm>
          <a:prstGeom prst="rect">
            <a:avLst/>
          </a:prstGeom>
          <a:noFill/>
        </p:spPr>
        <p:txBody>
          <a:bodyPr wrap="square" rtlCol="0">
            <a:spAutoFit/>
          </a:bodyPr>
          <a:lstStyle/>
          <a:p>
            <a:pPr lvl="0">
              <a:lnSpc>
                <a:spcPct val="15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讲师的</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CSDN</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博客地址</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4067944" y="2211710"/>
            <a:ext cx="4464496" cy="5386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23928" y="2012560"/>
            <a:ext cx="4680521" cy="746358"/>
          </a:xfrm>
          <a:prstGeom prst="rect">
            <a:avLst/>
          </a:prstGeom>
        </p:spPr>
        <p:txBody>
          <a:bodyPr wrap="square">
            <a:spAutoFit/>
          </a:bodyPr>
          <a:lstStyle/>
          <a:p>
            <a:pPr lvl="0">
              <a:lnSpc>
                <a:spcPct val="150000"/>
              </a:lnSpc>
            </a:pPr>
            <a:r>
              <a:rPr lang="zh-CN" altLang="en-US" sz="3000" dirty="0" smtClean="0">
                <a:solidFill>
                  <a:schemeClr val="bg1"/>
                </a:solidFill>
                <a:latin typeface="微软雅黑" panose="020B0503020204020204" pitchFamily="34" charset="-122"/>
                <a:ea typeface="微软雅黑" panose="020B0503020204020204" pitchFamily="34" charset="-122"/>
              </a:rPr>
              <a:t>  巫文杰、</a:t>
            </a:r>
            <a:r>
              <a:rPr lang="en-US" altLang="zh-CN" sz="3000" dirty="0" smtClean="0">
                <a:solidFill>
                  <a:schemeClr val="bg1"/>
                </a:solidFill>
                <a:latin typeface="微软雅黑" panose="020B0503020204020204" pitchFamily="34" charset="-122"/>
                <a:ea typeface="微软雅黑" panose="020B0503020204020204" pitchFamily="34" charset="-122"/>
              </a:rPr>
              <a:t>Android</a:t>
            </a:r>
            <a:r>
              <a:rPr lang="zh-CN" altLang="en-US" sz="3000" dirty="0" smtClean="0">
                <a:solidFill>
                  <a:schemeClr val="bg1"/>
                </a:solidFill>
                <a:latin typeface="微软雅黑" panose="020B0503020204020204" pitchFamily="34" charset="-122"/>
                <a:ea typeface="微软雅黑" panose="020B0503020204020204" pitchFamily="34" charset="-122"/>
              </a:rPr>
              <a:t>工程师</a:t>
            </a:r>
            <a:endParaRPr lang="en-US" altLang="zh-CN" sz="3000" dirty="0">
              <a:solidFill>
                <a:schemeClr val="bg1"/>
              </a:solidFill>
              <a:latin typeface="微软雅黑" panose="020B0503020204020204" pitchFamily="34" charset="-122"/>
              <a:ea typeface="微软雅黑" panose="020B0503020204020204" pitchFamily="34" charset="-122"/>
            </a:endParaRPr>
          </a:p>
        </p:txBody>
      </p:sp>
      <p:sp>
        <p:nvSpPr>
          <p:cNvPr id="9" name="文本框 6"/>
          <p:cNvSpPr txBox="1"/>
          <p:nvPr/>
        </p:nvSpPr>
        <p:spPr>
          <a:xfrm>
            <a:off x="4499992" y="3230855"/>
            <a:ext cx="2520280" cy="276999"/>
          </a:xfrm>
          <a:prstGeom prst="rect">
            <a:avLst/>
          </a:prstGeom>
          <a:noFill/>
        </p:spPr>
        <p:txBody>
          <a:bodyPr wrap="square" rtlCol="0">
            <a:spAutoFit/>
          </a:bodyPr>
          <a:lstStyle/>
          <a:p>
            <a:r>
              <a:rPr lang="en-US" altLang="zh-CN" sz="1200" dirty="0">
                <a:solidFill>
                  <a:schemeClr val="bg1">
                    <a:lumMod val="65000"/>
                  </a:schemeClr>
                </a:solidFill>
                <a:latin typeface="微软雅黑" panose="020B0503020204020204" pitchFamily="34" charset="-122"/>
                <a:ea typeface="微软雅黑" panose="020B0503020204020204" pitchFamily="34" charset="-122"/>
              </a:rPr>
              <a:t>http://</a:t>
            </a:r>
            <a:r>
              <a:rPr lang="en-US" altLang="zh-CN" sz="1200" dirty="0" err="1">
                <a:solidFill>
                  <a:schemeClr val="bg1">
                    <a:lumMod val="65000"/>
                  </a:schemeClr>
                </a:solidFill>
                <a:latin typeface="微软雅黑" panose="020B0503020204020204" pitchFamily="34" charset="-122"/>
                <a:ea typeface="微软雅黑" panose="020B0503020204020204" pitchFamily="34" charset="-122"/>
              </a:rPr>
              <a:t>blog.csdn.net</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/wwj_748</a:t>
            </a:r>
            <a:endParaRPr lang="zh-CN" altLang="en-US" sz="12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0" name="Picture 2" descr="D:\work\CSDN学院ppt\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93" r="68900" b="82785"/>
          <a:stretch/>
        </p:blipFill>
        <p:spPr bwMode="auto">
          <a:xfrm>
            <a:off x="62898" y="81180"/>
            <a:ext cx="2132838" cy="76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7987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使用</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en-US" altLang="zh-CN" dirty="0" err="1" smtClean="0"/>
              <a:t>AnimationUtils.loadAnimation</a:t>
            </a:r>
            <a:r>
              <a:rPr kumimoji="1" lang="en-US" altLang="zh-CN" dirty="0" smtClean="0"/>
              <a:t>(</a:t>
            </a:r>
            <a:r>
              <a:rPr kumimoji="1" lang="en-US" altLang="zh-CN" dirty="0" err="1" smtClean="0"/>
              <a:t>context,id</a:t>
            </a:r>
            <a:r>
              <a:rPr kumimoji="1" lang="en-US" altLang="zh-CN" dirty="0" smtClean="0"/>
              <a:t>)</a:t>
            </a:r>
            <a:r>
              <a:rPr kumimoji="1" lang="zh-CN" altLang="en-US" dirty="0" smtClean="0"/>
              <a:t>生成对象</a:t>
            </a:r>
            <a:endParaRPr kumimoji="1" lang="en-US" altLang="zh-CN" dirty="0" smtClean="0"/>
          </a:p>
          <a:p>
            <a:r>
              <a:rPr kumimoji="1" lang="en-US" altLang="zh-CN" dirty="0" err="1" smtClean="0"/>
              <a:t>startAnimation</a:t>
            </a:r>
            <a:r>
              <a:rPr kumimoji="1" lang="zh-CN" altLang="en-US" dirty="0" smtClean="0"/>
              <a:t>(</a:t>
            </a:r>
            <a:r>
              <a:rPr kumimoji="1" lang="en-US" altLang="zh-CN" dirty="0" smtClean="0"/>
              <a:t>animation)</a:t>
            </a:r>
            <a:r>
              <a:rPr kumimoji="1" lang="zh-CN" altLang="en-US" dirty="0" smtClean="0"/>
              <a:t>为制定的</a:t>
            </a:r>
            <a:r>
              <a:rPr kumimoji="1" lang="en-US" altLang="zh-CN" dirty="0" smtClean="0"/>
              <a:t>View</a:t>
            </a:r>
            <a:r>
              <a:rPr kumimoji="1" lang="zh-CN" altLang="en-US" dirty="0" smtClean="0"/>
              <a:t>应用动画</a:t>
            </a:r>
            <a:endParaRPr kumimoji="1" lang="zh-CN" altLang="en-US" dirty="0"/>
          </a:p>
        </p:txBody>
      </p:sp>
    </p:spTree>
    <p:extLst>
      <p:ext uri="{BB962C8B-B14F-4D97-AF65-F5344CB8AC3E}">
        <p14:creationId xmlns:p14="http://schemas.microsoft.com/office/powerpoint/2010/main" val="177662006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预告</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en-US" altLang="zh-CN" dirty="0" smtClean="0"/>
              <a:t>Property</a:t>
            </a:r>
            <a:r>
              <a:rPr kumimoji="1" lang="zh-CN" altLang="en-US" dirty="0" smtClean="0"/>
              <a:t> 属性</a:t>
            </a:r>
            <a:r>
              <a:rPr kumimoji="1" lang="zh-CN" altLang="en-US" dirty="0" smtClean="0"/>
              <a:t>动画</a:t>
            </a:r>
            <a:endParaRPr kumimoji="1" lang="zh-CN" altLang="en-US" dirty="0"/>
          </a:p>
        </p:txBody>
      </p:sp>
    </p:spTree>
    <p:extLst>
      <p:ext uri="{BB962C8B-B14F-4D97-AF65-F5344CB8AC3E}">
        <p14:creationId xmlns:p14="http://schemas.microsoft.com/office/powerpoint/2010/main" val="35727603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交流</a:t>
            </a:r>
            <a:r>
              <a:rPr lang="en-US" altLang="zh-CN" b="1" dirty="0" smtClean="0">
                <a:solidFill>
                  <a:srgbClr val="FF0000"/>
                </a:solidFill>
              </a:rPr>
              <a:t>&amp;</a:t>
            </a:r>
            <a:r>
              <a:rPr lang="zh-CN" altLang="en-US" b="1" dirty="0" smtClean="0">
                <a:solidFill>
                  <a:srgbClr val="FF0000"/>
                </a:solidFill>
              </a:rPr>
              <a:t>答疑</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dirty="0" smtClean="0"/>
              <a:t>博客：</a:t>
            </a:r>
            <a:r>
              <a:rPr lang="en-US" altLang="zh-CN" dirty="0" smtClean="0">
                <a:hlinkClick r:id="rId2"/>
              </a:rPr>
              <a:t>http://blog.csdn.net/wwj_748</a:t>
            </a:r>
            <a:endParaRPr lang="en-US" altLang="zh-CN" dirty="0" smtClean="0"/>
          </a:p>
          <a:p>
            <a:r>
              <a:rPr lang="en-US" altLang="zh-CN" dirty="0" err="1" smtClean="0"/>
              <a:t>github</a:t>
            </a:r>
            <a:r>
              <a:rPr lang="zh-CN" altLang="en-US" dirty="0" smtClean="0"/>
              <a:t>：</a:t>
            </a:r>
            <a:r>
              <a:rPr lang="en-US" altLang="zh-CN" dirty="0" smtClean="0">
                <a:hlinkClick r:id="rId3"/>
              </a:rPr>
              <a:t>https://github.com/devilWwj</a:t>
            </a:r>
            <a:endParaRPr lang="en-US" altLang="zh-CN" dirty="0" smtClean="0"/>
          </a:p>
          <a:p>
            <a:r>
              <a:rPr lang="zh-CN" altLang="en-US" dirty="0" smtClean="0"/>
              <a:t>移动开发狂热者群：</a:t>
            </a:r>
            <a:r>
              <a:rPr lang="en-US" altLang="zh-CN" dirty="0" smtClean="0"/>
              <a:t>299402133</a:t>
            </a:r>
          </a:p>
          <a:p>
            <a:r>
              <a:rPr lang="en-US" altLang="zh-CN" dirty="0" smtClean="0"/>
              <a:t>QQ</a:t>
            </a:r>
            <a:r>
              <a:rPr lang="zh-CN" altLang="en-US" dirty="0" smtClean="0"/>
              <a:t>：</a:t>
            </a:r>
            <a:r>
              <a:rPr lang="en-US" altLang="zh-CN" dirty="0" smtClean="0"/>
              <a:t>659982592</a:t>
            </a:r>
          </a:p>
          <a:p>
            <a:endParaRPr lang="zh-CN" altLang="en-US" dirty="0" smtClean="0">
              <a:solidFill>
                <a:schemeClr val="bg1">
                  <a:lumMod val="65000"/>
                </a:schemeClr>
              </a:solidFill>
              <a:latin typeface="微软雅黑" pitchFamily="34" charset="-122"/>
              <a:ea typeface="微软雅黑" pitchFamily="34" charset="-122"/>
            </a:endParaRPr>
          </a:p>
          <a:p>
            <a:pPr>
              <a:buNone/>
            </a:pPr>
            <a:endParaRPr lang="en-US" altLang="zh-CN" dirty="0" smtClean="0"/>
          </a:p>
          <a:p>
            <a:endParaRPr lang="zh-CN" altLang="en-US" dirty="0"/>
          </a:p>
        </p:txBody>
      </p:sp>
    </p:spTree>
    <p:extLst>
      <p:ext uri="{BB962C8B-B14F-4D97-AF65-F5344CB8AC3E}">
        <p14:creationId xmlns:p14="http://schemas.microsoft.com/office/powerpoint/2010/main" val="15346817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ork\CSDN学院ppt\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0604" cy="514159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211960" y="679750"/>
            <a:ext cx="42509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latin typeface="Arial Unicode MS" panose="020B0604020202020204" pitchFamily="34" charset="-122"/>
                <a:ea typeface="Arial Unicode MS" panose="020B0604020202020204" pitchFamily="34" charset="-122"/>
                <a:cs typeface="Arial Unicode MS" panose="020B0604020202020204" pitchFamily="34" charset="-122"/>
              </a:rPr>
              <a:t>THANKS</a:t>
            </a:r>
            <a:endParaRPr lang="zh-CN" altLang="en-US" sz="6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p:cNvSpPr/>
          <p:nvPr/>
        </p:nvSpPr>
        <p:spPr>
          <a:xfrm>
            <a:off x="4358072" y="3019821"/>
            <a:ext cx="2661006" cy="923330"/>
          </a:xfrm>
          <a:prstGeom prst="rect">
            <a:avLst/>
          </a:prstGeom>
        </p:spPr>
        <p:txBody>
          <a:bodyPr wrap="square">
            <a:spAutoFit/>
          </a:bodyPr>
          <a:lstStyle/>
          <a:p>
            <a:r>
              <a:rPr lang="en-US" altLang="zh-CN" sz="900" dirty="0">
                <a:solidFill>
                  <a:schemeClr val="bg1">
                    <a:lumMod val="50000"/>
                  </a:schemeClr>
                </a:solidFill>
                <a:latin typeface="微软雅黑" panose="020B0503020204020204" pitchFamily="34" charset="-122"/>
                <a:ea typeface="微软雅黑" panose="020B0503020204020204" pitchFamily="34" charset="-122"/>
              </a:rPr>
              <a:t>CSDN</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网站：</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www.csdn.net</a:t>
            </a:r>
          </a:p>
          <a:p>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企业</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服务：</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http://ems.csdn.net/</a:t>
            </a:r>
          </a:p>
          <a:p>
            <a:pPr>
              <a:defRPr/>
            </a:pP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人才</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服务：</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http://job.csdn.net/</a:t>
            </a:r>
          </a:p>
          <a:p>
            <a:pPr>
              <a:defRPr/>
            </a:pPr>
            <a:r>
              <a:rPr lang="en-US" altLang="zh-CN" sz="900" dirty="0" smtClean="0">
                <a:solidFill>
                  <a:schemeClr val="bg1">
                    <a:lumMod val="50000"/>
                  </a:schemeClr>
                </a:solidFill>
                <a:latin typeface="微软雅黑" panose="020B0503020204020204" pitchFamily="34" charset="-122"/>
                <a:ea typeface="微软雅黑" panose="020B0503020204020204" pitchFamily="34" charset="-122"/>
              </a:rPr>
              <a:t>CTO</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俱乐部：</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http://cto.csdn.net/</a:t>
            </a:r>
          </a:p>
          <a:p>
            <a:pPr>
              <a:defRPr/>
            </a:pP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高校</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俱乐部：</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http://student.csdn.net</a:t>
            </a:r>
            <a:r>
              <a:rPr lang="en-US" altLang="zh-CN" sz="900" dirty="0" smtClean="0">
                <a:solidFill>
                  <a:schemeClr val="bg1">
                    <a:lumMod val="50000"/>
                  </a:schemeClr>
                </a:solidFill>
                <a:latin typeface="微软雅黑" panose="020B0503020204020204" pitchFamily="34" charset="-122"/>
                <a:ea typeface="微软雅黑" panose="020B0503020204020204" pitchFamily="34" charset="-122"/>
              </a:rPr>
              <a:t>/</a:t>
            </a:r>
          </a:p>
          <a:p>
            <a:r>
              <a:rPr lang="zh-CN" altLang="en-US" sz="900" dirty="0" smtClean="0">
                <a:solidFill>
                  <a:schemeClr val="bg1">
                    <a:lumMod val="50000"/>
                  </a:schemeClr>
                </a:solidFill>
                <a:latin typeface="微软雅黑" panose="020B0503020204020204" pitchFamily="34" charset="-122"/>
                <a:ea typeface="微软雅黑" panose="020B0503020204020204" pitchFamily="34" charset="-122"/>
              </a:rPr>
              <a:t>程序员</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杂志：</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http://programmer.csdn.net</a:t>
            </a:r>
            <a:r>
              <a:rPr lang="en-US" altLang="zh-CN" sz="9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368132" y="3952676"/>
            <a:ext cx="4572000" cy="923330"/>
          </a:xfrm>
          <a:prstGeom prst="rect">
            <a:avLst/>
          </a:prstGeom>
        </p:spPr>
        <p:txBody>
          <a:bodyPr>
            <a:spAutoFit/>
          </a:bodyPr>
          <a:lstStyle/>
          <a:p>
            <a:pPr>
              <a:defRPr/>
            </a:pPr>
            <a:r>
              <a:rPr lang="en-US" altLang="zh-CN" sz="900" dirty="0">
                <a:solidFill>
                  <a:schemeClr val="bg1">
                    <a:lumMod val="50000"/>
                  </a:schemeClr>
                </a:solidFill>
                <a:latin typeface="微软雅黑" panose="020B0503020204020204" pitchFamily="34" charset="-122"/>
                <a:ea typeface="微软雅黑" panose="020B0503020204020204" pitchFamily="34" charset="-122"/>
              </a:rPr>
              <a:t>CODE</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平台：</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https://code.csdn.net/</a:t>
            </a:r>
          </a:p>
          <a:p>
            <a:pP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rPr>
              <a:t>项目外包：</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http://www.csto.com/</a:t>
            </a:r>
          </a:p>
          <a:p>
            <a:pPr>
              <a:defRPr/>
            </a:pPr>
            <a:r>
              <a:rPr lang="en-US" altLang="zh-CN" sz="900" dirty="0">
                <a:solidFill>
                  <a:schemeClr val="bg1">
                    <a:lumMod val="50000"/>
                  </a:schemeClr>
                </a:solidFill>
                <a:latin typeface="微软雅黑" panose="020B0503020204020204" pitchFamily="34" charset="-122"/>
                <a:ea typeface="微软雅黑" panose="020B0503020204020204" pitchFamily="34" charset="-122"/>
              </a:rPr>
              <a:t>CSDN</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博客：</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http://blog.csdn.net/</a:t>
            </a:r>
          </a:p>
          <a:p>
            <a:pPr>
              <a:defRPr/>
            </a:pPr>
            <a:r>
              <a:rPr lang="en-US" altLang="zh-CN" sz="900" dirty="0">
                <a:solidFill>
                  <a:schemeClr val="bg1">
                    <a:lumMod val="50000"/>
                  </a:schemeClr>
                </a:solidFill>
                <a:latin typeface="微软雅黑" panose="020B0503020204020204" pitchFamily="34" charset="-122"/>
                <a:ea typeface="微软雅黑" panose="020B0503020204020204" pitchFamily="34" charset="-122"/>
              </a:rPr>
              <a:t>CSDN</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论坛：</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http://bbs.csdn.net/</a:t>
            </a:r>
          </a:p>
          <a:p>
            <a:pPr>
              <a:defRPr/>
            </a:pPr>
            <a:r>
              <a:rPr lang="en-US" altLang="zh-CN" sz="900" dirty="0">
                <a:solidFill>
                  <a:schemeClr val="bg1">
                    <a:lumMod val="50000"/>
                  </a:schemeClr>
                </a:solidFill>
                <a:latin typeface="微软雅黑" panose="020B0503020204020204" pitchFamily="34" charset="-122"/>
                <a:ea typeface="微软雅黑" panose="020B0503020204020204" pitchFamily="34" charset="-122"/>
              </a:rPr>
              <a:t>CSDN</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下载：</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http://download.csdn.net/</a:t>
            </a:r>
            <a:endParaRPr lang="en-US" altLang="zh-CN" sz="900" b="1" dirty="0">
              <a:solidFill>
                <a:schemeClr val="bg1">
                  <a:lumMod val="50000"/>
                </a:schemeClr>
              </a:solidFill>
              <a:latin typeface="微软雅黑" panose="020B0503020204020204" pitchFamily="34" charset="-122"/>
              <a:ea typeface="微软雅黑" panose="020B0503020204020204" pitchFamily="34" charset="-122"/>
            </a:endParaRPr>
          </a:p>
          <a:p>
            <a:pPr>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944" y="1928808"/>
            <a:ext cx="3998976" cy="492443"/>
          </a:xfrm>
          <a:prstGeom prst="rect">
            <a:avLst/>
          </a:prstGeom>
          <a:noFill/>
        </p:spPr>
        <p:txBody>
          <a:bodyPr wrap="square" rtlCol="0">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本课程由 巫文杰 提供</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 name="Picture 2" descr="D:\work\CSDN学院ppt\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93" r="68900" b="82785"/>
          <a:stretch/>
        </p:blipFill>
        <p:spPr bwMode="auto">
          <a:xfrm>
            <a:off x="10287" y="95250"/>
            <a:ext cx="2132838" cy="76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0786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rgbClr val="FF0000"/>
                </a:solidFill>
              </a:rPr>
              <a:t>Animation</a:t>
            </a:r>
            <a:r>
              <a:rPr kumimoji="1" lang="en-US" altLang="zh-CN" b="1" dirty="0" smtClean="0">
                <a:solidFill>
                  <a:srgbClr val="FF0000"/>
                </a:solidFill>
              </a:rPr>
              <a:t>-</a:t>
            </a:r>
            <a:r>
              <a:rPr kumimoji="1" lang="zh-CN" altLang="en-US" b="1" dirty="0" smtClean="0">
                <a:solidFill>
                  <a:srgbClr val="FF0000"/>
                </a:solidFill>
              </a:rPr>
              <a:t>动画</a:t>
            </a:r>
            <a:endParaRPr kumimoji="1" lang="zh-CN" altLang="en-US" b="1" dirty="0">
              <a:solidFill>
                <a:srgbClr val="FF0000"/>
              </a:solidFill>
            </a:endParaRPr>
          </a:p>
        </p:txBody>
      </p:sp>
      <p:sp>
        <p:nvSpPr>
          <p:cNvPr id="3" name="内容占位符 2"/>
          <p:cNvSpPr>
            <a:spLocks noGrp="1"/>
          </p:cNvSpPr>
          <p:nvPr>
            <p:ph idx="1"/>
          </p:nvPr>
        </p:nvSpPr>
        <p:spPr>
          <a:xfrm>
            <a:off x="251520" y="1059582"/>
            <a:ext cx="8496944" cy="3600401"/>
          </a:xfrm>
        </p:spPr>
        <p:txBody>
          <a:bodyPr>
            <a:normAutofit/>
          </a:bodyPr>
          <a:lstStyle/>
          <a:p>
            <a:r>
              <a:rPr kumimoji="1" lang="en-US" altLang="zh-CN" dirty="0" smtClean="0"/>
              <a:t>View</a:t>
            </a:r>
            <a:r>
              <a:rPr kumimoji="1" lang="zh-CN" altLang="en-US" dirty="0" smtClean="0"/>
              <a:t> </a:t>
            </a:r>
            <a:r>
              <a:rPr kumimoji="1" lang="en-US" altLang="zh-CN" dirty="0" smtClean="0"/>
              <a:t>animation</a:t>
            </a:r>
            <a:r>
              <a:rPr kumimoji="1" lang="zh-CN" altLang="en-US" dirty="0" smtClean="0"/>
              <a:t> </a:t>
            </a:r>
            <a:r>
              <a:rPr kumimoji="1" lang="zh-CN" altLang="zh-CN" dirty="0" smtClean="0"/>
              <a:t>（</a:t>
            </a:r>
            <a:r>
              <a:rPr kumimoji="1" lang="zh-CN" altLang="en-US" dirty="0" smtClean="0"/>
              <a:t>补间动画）</a:t>
            </a:r>
            <a:endParaRPr kumimoji="1" lang="en-US" altLang="zh-CN" dirty="0" smtClean="0"/>
          </a:p>
          <a:p>
            <a:r>
              <a:rPr kumimoji="1" lang="en-US" altLang="zh-CN" dirty="0" smtClean="0"/>
              <a:t>Drawable</a:t>
            </a:r>
            <a:r>
              <a:rPr kumimoji="1" lang="zh-CN" altLang="en-US" dirty="0" smtClean="0"/>
              <a:t> </a:t>
            </a:r>
            <a:r>
              <a:rPr kumimoji="1" lang="en-US" altLang="zh-CN" dirty="0" smtClean="0"/>
              <a:t>Animation</a:t>
            </a:r>
            <a:r>
              <a:rPr kumimoji="1" lang="zh-CN" altLang="en-US" dirty="0" smtClean="0"/>
              <a:t>（帧动画）</a:t>
            </a:r>
            <a:endParaRPr kumimoji="1" lang="en-US" altLang="zh-CN" dirty="0" smtClean="0"/>
          </a:p>
          <a:p>
            <a:r>
              <a:rPr kumimoji="1" lang="en-US" altLang="zh-CN" dirty="0" smtClean="0"/>
              <a:t>Property</a:t>
            </a:r>
            <a:r>
              <a:rPr kumimoji="1" lang="zh-CN" altLang="en-US" dirty="0" smtClean="0"/>
              <a:t> </a:t>
            </a:r>
            <a:r>
              <a:rPr kumimoji="1" lang="en-US" altLang="zh-CN" dirty="0" smtClean="0"/>
              <a:t>Animation</a:t>
            </a:r>
            <a:r>
              <a:rPr kumimoji="1" lang="zh-CN" altLang="en-US" dirty="0" smtClean="0"/>
              <a:t>（属性动画）</a:t>
            </a:r>
            <a:r>
              <a:rPr kumimoji="1" lang="zh-CN" altLang="zh-CN" dirty="0" smtClean="0"/>
              <a:t>3</a:t>
            </a:r>
            <a:r>
              <a:rPr kumimoji="1" lang="en-US" altLang="zh-CN" dirty="0" smtClean="0"/>
              <a:t>.0</a:t>
            </a:r>
            <a:r>
              <a:rPr kumimoji="1" lang="zh-CN" altLang="en-US" dirty="0" smtClean="0"/>
              <a:t>以上</a:t>
            </a: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p:txBody>
      </p:sp>
    </p:spTree>
    <p:extLst>
      <p:ext uri="{BB962C8B-B14F-4D97-AF65-F5344CB8AC3E}">
        <p14:creationId xmlns:p14="http://schemas.microsoft.com/office/powerpoint/2010/main" val="36697418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xmlns:p14="http://schemas.microsoft.com/office/powerpoint/2010/main" spd="slow">
        <p:split orient="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rgbClr val="FF0000"/>
                </a:solidFill>
              </a:rPr>
              <a:t>View</a:t>
            </a:r>
            <a:r>
              <a:rPr kumimoji="1" lang="zh-CN" altLang="en-US" b="1" dirty="0" smtClean="0">
                <a:solidFill>
                  <a:srgbClr val="FF0000"/>
                </a:solidFill>
              </a:rPr>
              <a:t> </a:t>
            </a:r>
            <a:r>
              <a:rPr kumimoji="1" lang="en-US" altLang="zh-CN" b="1" dirty="0" smtClean="0">
                <a:solidFill>
                  <a:srgbClr val="FF0000"/>
                </a:solidFill>
              </a:rPr>
              <a:t>Animation</a:t>
            </a:r>
            <a:r>
              <a:rPr kumimoji="1" lang="zh-CN" altLang="en-US" b="1" dirty="0" smtClean="0">
                <a:solidFill>
                  <a:srgbClr val="FF0000"/>
                </a:solidFill>
              </a:rPr>
              <a:t>（补间动画）</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zh-CN" altLang="en-US" dirty="0" smtClean="0"/>
              <a:t>给出两个关键帧并通过一些算法将给定属性值在给定的时间内在两个关键帧间渐变</a:t>
            </a:r>
            <a:endParaRPr kumimoji="1" lang="en-US" altLang="zh-CN" dirty="0" smtClean="0"/>
          </a:p>
          <a:p>
            <a:r>
              <a:rPr kumimoji="1" lang="en-US" altLang="zh-CN" dirty="0" smtClean="0"/>
              <a:t>View</a:t>
            </a:r>
            <a:r>
              <a:rPr kumimoji="1" lang="zh-CN" altLang="en-US" dirty="0" smtClean="0"/>
              <a:t> </a:t>
            </a:r>
            <a:r>
              <a:rPr kumimoji="1" lang="en-US" altLang="zh-CN" dirty="0" smtClean="0"/>
              <a:t>Animation</a:t>
            </a:r>
            <a:r>
              <a:rPr kumimoji="1" lang="zh-CN" altLang="en-US" dirty="0" smtClean="0"/>
              <a:t>只能应用于</a:t>
            </a:r>
            <a:r>
              <a:rPr kumimoji="1" lang="en-US" altLang="zh-CN" dirty="0" smtClean="0"/>
              <a:t>View</a:t>
            </a:r>
            <a:r>
              <a:rPr kumimoji="1" lang="zh-CN" altLang="en-US" dirty="0" smtClean="0"/>
              <a:t>对象而且只支持一部分属性</a:t>
            </a:r>
            <a:endParaRPr kumimoji="1" lang="en-US" altLang="zh-CN" dirty="0" smtClean="0"/>
          </a:p>
          <a:p>
            <a:r>
              <a:rPr kumimoji="1" lang="en-US" altLang="zh-CN" dirty="0" smtClean="0"/>
              <a:t>View</a:t>
            </a:r>
            <a:r>
              <a:rPr kumimoji="1" lang="zh-CN" altLang="en-US" dirty="0" smtClean="0"/>
              <a:t> </a:t>
            </a:r>
            <a:r>
              <a:rPr kumimoji="1" lang="en-US" altLang="zh-CN" dirty="0" smtClean="0"/>
              <a:t>Animation</a:t>
            </a:r>
            <a:r>
              <a:rPr kumimoji="1" lang="zh-CN" altLang="en-US" dirty="0" smtClean="0"/>
              <a:t>只是改变了</a:t>
            </a:r>
            <a:r>
              <a:rPr kumimoji="1" lang="en-US" altLang="zh-CN" dirty="0" smtClean="0"/>
              <a:t>View</a:t>
            </a:r>
            <a:r>
              <a:rPr kumimoji="1" lang="zh-CN" altLang="en-US" dirty="0" smtClean="0"/>
              <a:t>对象绘制的位置而没有改变</a:t>
            </a:r>
            <a:r>
              <a:rPr kumimoji="1" lang="en-US" altLang="zh-CN" dirty="0" smtClean="0"/>
              <a:t>View</a:t>
            </a:r>
            <a:r>
              <a:rPr kumimoji="1" lang="zh-CN" altLang="en-US" dirty="0" smtClean="0"/>
              <a:t>对象本身</a:t>
            </a:r>
            <a:endParaRPr kumimoji="1" lang="zh-CN" altLang="en-US" dirty="0"/>
          </a:p>
        </p:txBody>
      </p:sp>
    </p:spTree>
    <p:extLst>
      <p:ext uri="{BB962C8B-B14F-4D97-AF65-F5344CB8AC3E}">
        <p14:creationId xmlns:p14="http://schemas.microsoft.com/office/powerpoint/2010/main" val="151739009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by="(-#ppt_w*2)" calcmode="lin" valueType="num">
                                      <p:cBhvr rctx="PPT">
                                        <p:cTn id="15" dur="500" autoRev="1" fill="hold">
                                          <p:stCondLst>
                                            <p:cond delay="0"/>
                                          </p:stCondLst>
                                        </p:cTn>
                                        <p:tgtEl>
                                          <p:spTgt spid="3">
                                            <p:txEl>
                                              <p:pRg st="1" end="1"/>
                                            </p:txEl>
                                          </p:spTgt>
                                        </p:tgtEl>
                                        <p:attrNameLst>
                                          <p:attrName>ppt_w</p:attrName>
                                        </p:attrNameLst>
                                      </p:cBhvr>
                                    </p:anim>
                                    <p:anim by="(#ppt_w*0.50)" calcmode="lin" valueType="num">
                                      <p:cBhvr>
                                        <p:cTn id="16" dur="500" decel="50000" autoRev="1" fill="hold">
                                          <p:stCondLst>
                                            <p:cond delay="0"/>
                                          </p:stCondLst>
                                        </p:cTn>
                                        <p:tgtEl>
                                          <p:spTgt spid="3">
                                            <p:txEl>
                                              <p:pRg st="1" end="1"/>
                                            </p:txEl>
                                          </p:spTgt>
                                        </p:tgtEl>
                                        <p:attrNameLst>
                                          <p:attrName>ppt_x</p:attrName>
                                        </p:attrNameLst>
                                      </p:cBhvr>
                                    </p:anim>
                                    <p:anim from="(-#ppt_h/2)" to="(#ppt_y)" calcmode="lin" valueType="num">
                                      <p:cBhvr>
                                        <p:cTn id="17" dur="1000" fill="hold">
                                          <p:stCondLst>
                                            <p:cond delay="0"/>
                                          </p:stCondLst>
                                        </p:cTn>
                                        <p:tgtEl>
                                          <p:spTgt spid="3">
                                            <p:txEl>
                                              <p:pRg st="1" end="1"/>
                                            </p:txEl>
                                          </p:spTgt>
                                        </p:tgtEl>
                                        <p:attrNameLst>
                                          <p:attrName>ppt_y</p:attrName>
                                        </p:attrNameLst>
                                      </p:cBhvr>
                                    </p:anim>
                                    <p:animRot by="21600000">
                                      <p:cBhvr>
                                        <p:cTn id="18" dur="1000" fill="hold">
                                          <p:stCondLst>
                                            <p:cond delay="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 by="(-#ppt_w*2)" calcmode="lin" valueType="num">
                                      <p:cBhvr rctx="PPT">
                                        <p:cTn id="23" dur="500" autoRev="1" fill="hold">
                                          <p:stCondLst>
                                            <p:cond delay="0"/>
                                          </p:stCondLst>
                                        </p:cTn>
                                        <p:tgtEl>
                                          <p:spTgt spid="3">
                                            <p:txEl>
                                              <p:pRg st="2" end="2"/>
                                            </p:txEl>
                                          </p:spTgt>
                                        </p:tgtEl>
                                        <p:attrNameLst>
                                          <p:attrName>ppt_w</p:attrName>
                                        </p:attrNameLst>
                                      </p:cBhvr>
                                    </p:anim>
                                    <p:anim by="(#ppt_w*0.50)" calcmode="lin" valueType="num">
                                      <p:cBhvr>
                                        <p:cTn id="24" dur="500" decel="50000" autoRev="1" fill="hold">
                                          <p:stCondLst>
                                            <p:cond delay="0"/>
                                          </p:stCondLst>
                                        </p:cTn>
                                        <p:tgtEl>
                                          <p:spTgt spid="3">
                                            <p:txEl>
                                              <p:pRg st="2" end="2"/>
                                            </p:txEl>
                                          </p:spTgt>
                                        </p:tgtEl>
                                        <p:attrNameLst>
                                          <p:attrName>ppt_x</p:attrName>
                                        </p:attrNameLst>
                                      </p:cBhvr>
                                    </p:anim>
                                    <p:anim from="(-#ppt_h/2)" to="(#ppt_y)" calcmode="lin" valueType="num">
                                      <p:cBhvr>
                                        <p:cTn id="25" dur="1000" fill="hold">
                                          <p:stCondLst>
                                            <p:cond delay="0"/>
                                          </p:stCondLst>
                                        </p:cTn>
                                        <p:tgtEl>
                                          <p:spTgt spid="3">
                                            <p:txEl>
                                              <p:pRg st="2" end="2"/>
                                            </p:txEl>
                                          </p:spTgt>
                                        </p:tgtEl>
                                        <p:attrNameLst>
                                          <p:attrName>ppt_y</p:attrName>
                                        </p:attrNameLst>
                                      </p:cBhvr>
                                    </p:anim>
                                    <p:animRot by="21600000">
                                      <p:cBhvr>
                                        <p:cTn id="26" dur="10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rgbClr val="FF0000"/>
                </a:solidFill>
              </a:rPr>
              <a:t>View</a:t>
            </a:r>
            <a:r>
              <a:rPr kumimoji="1" lang="zh-CN" altLang="en-US" b="1" dirty="0" smtClean="0">
                <a:solidFill>
                  <a:srgbClr val="FF0000"/>
                </a:solidFill>
              </a:rPr>
              <a:t> </a:t>
            </a:r>
            <a:r>
              <a:rPr kumimoji="1" lang="en-US" altLang="zh-CN" b="1" dirty="0" smtClean="0">
                <a:solidFill>
                  <a:srgbClr val="FF0000"/>
                </a:solidFill>
              </a:rPr>
              <a:t>Animation</a:t>
            </a:r>
            <a:r>
              <a:rPr kumimoji="1" lang="zh-CN" altLang="en-US" b="1" dirty="0" smtClean="0">
                <a:solidFill>
                  <a:srgbClr val="FF0000"/>
                </a:solidFill>
              </a:rPr>
              <a:t>补间动画定义</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zh-CN" altLang="en-US" dirty="0" smtClean="0"/>
              <a:t>代码定义</a:t>
            </a:r>
            <a:endParaRPr kumimoji="1" lang="en-US" altLang="zh-CN" dirty="0" smtClean="0"/>
          </a:p>
          <a:p>
            <a:r>
              <a:rPr kumimoji="1" lang="en-US" altLang="zh-CN" dirty="0" smtClean="0"/>
              <a:t>XML</a:t>
            </a:r>
            <a:r>
              <a:rPr kumimoji="1" lang="zh-CN" altLang="en-US" dirty="0" smtClean="0"/>
              <a:t>定义</a:t>
            </a:r>
            <a:endParaRPr kumimoji="1" lang="zh-CN" altLang="en-US" dirty="0"/>
          </a:p>
        </p:txBody>
      </p:sp>
    </p:spTree>
    <p:extLst>
      <p:ext uri="{BB962C8B-B14F-4D97-AF65-F5344CB8AC3E}">
        <p14:creationId xmlns:p14="http://schemas.microsoft.com/office/powerpoint/2010/main" val="331576976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3">
                                            <p:txEl>
                                              <p:pRg st="1" end="1"/>
                                            </p:txEl>
                                          </p:spTgt>
                                        </p:tgtEl>
                                        <p:attrNameLst>
                                          <p:attrName>style.visibility</p:attrName>
                                        </p:attrNameLst>
                                      </p:cBhvr>
                                      <p:to>
                                        <p:strVal val="visible"/>
                                      </p:to>
                                    </p:set>
                                    <p:set>
                                      <p:cBhvr>
                                        <p:cTn id="16" dur="455" fill="hold">
                                          <p:stCondLst>
                                            <p:cond delay="0"/>
                                          </p:stCondLst>
                                        </p:cTn>
                                        <p:tgtEl>
                                          <p:spTgt spid="3">
                                            <p:txEl>
                                              <p:pRg st="1" end="1"/>
                                            </p:txEl>
                                          </p:spTgt>
                                        </p:tgtEl>
                                        <p:attrNameLst>
                                          <p:attrName>style.rotation</p:attrName>
                                        </p:attrNameLst>
                                      </p:cBhvr>
                                      <p:to>
                                        <p:strVal val="-45.0"/>
                                      </p:to>
                                    </p:set>
                                    <p:anim calcmode="lin" valueType="num">
                                      <p:cBhvr>
                                        <p:cTn id="17" dur="455" fill="hold">
                                          <p:stCondLst>
                                            <p:cond delay="455"/>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常用属性</a:t>
            </a:r>
            <a:endParaRPr kumimoji="1" lang="zh-CN" altLang="en-US" b="1" dirty="0">
              <a:solidFill>
                <a:srgbClr val="FF0000"/>
              </a:solidFill>
            </a:endParaRPr>
          </a:p>
        </p:txBody>
      </p:sp>
      <p:sp>
        <p:nvSpPr>
          <p:cNvPr id="3" name="内容占位符 2"/>
          <p:cNvSpPr>
            <a:spLocks noGrp="1"/>
          </p:cNvSpPr>
          <p:nvPr>
            <p:ph idx="1"/>
          </p:nvPr>
        </p:nvSpPr>
        <p:spPr/>
        <p:txBody>
          <a:bodyPr>
            <a:normAutofit lnSpcReduction="10000"/>
          </a:bodyPr>
          <a:lstStyle/>
          <a:p>
            <a:r>
              <a:rPr kumimoji="1" lang="en-US" altLang="zh-CN" dirty="0" err="1" smtClean="0"/>
              <a:t>android:duration</a:t>
            </a:r>
            <a:r>
              <a:rPr kumimoji="1" lang="zh-CN" altLang="en-US" dirty="0" smtClean="0"/>
              <a:t> 设置动画播放的时间</a:t>
            </a:r>
            <a:endParaRPr kumimoji="1" lang="en-US" altLang="zh-CN" dirty="0" smtClean="0"/>
          </a:p>
          <a:p>
            <a:r>
              <a:rPr kumimoji="1" lang="en-US" altLang="zh-CN" dirty="0" err="1" smtClean="0"/>
              <a:t>android:startOffset</a:t>
            </a:r>
            <a:r>
              <a:rPr kumimoji="1" lang="zh-CN" altLang="en-US" dirty="0" smtClean="0"/>
              <a:t> 设置动画的开始播放时间</a:t>
            </a:r>
            <a:endParaRPr kumimoji="1" lang="en-US" altLang="zh-CN" dirty="0" smtClean="0"/>
          </a:p>
          <a:p>
            <a:r>
              <a:rPr kumimoji="1" lang="en-US" altLang="zh-CN" dirty="0" err="1" smtClean="0"/>
              <a:t>android:interpolator</a:t>
            </a:r>
            <a:r>
              <a:rPr kumimoji="1" lang="zh-CN" altLang="en-US" dirty="0" smtClean="0"/>
              <a:t> 设置动画的插值器</a:t>
            </a:r>
            <a:endParaRPr kumimoji="1" lang="en-US" altLang="zh-CN" dirty="0" smtClean="0"/>
          </a:p>
          <a:p>
            <a:r>
              <a:rPr kumimoji="1" lang="en-US" altLang="zh-CN" dirty="0" err="1" smtClean="0"/>
              <a:t>android:repeatCount</a:t>
            </a:r>
            <a:r>
              <a:rPr kumimoji="1" lang="zh-CN" altLang="en-US" dirty="0" smtClean="0"/>
              <a:t> 动画播放的重复次数</a:t>
            </a:r>
            <a:endParaRPr kumimoji="1" lang="en-US" altLang="zh-CN" dirty="0" smtClean="0"/>
          </a:p>
          <a:p>
            <a:r>
              <a:rPr kumimoji="1" lang="en-US" altLang="zh-CN" dirty="0" err="1" smtClean="0"/>
              <a:t>android</a:t>
            </a:r>
            <a:r>
              <a:rPr kumimoji="1" lang="en-US" altLang="zh-CN" dirty="0" err="1" smtClean="0"/>
              <a:t>:repeatMode</a:t>
            </a:r>
            <a:r>
              <a:rPr kumimoji="1" lang="zh-CN" altLang="en-US" dirty="0" smtClean="0"/>
              <a:t> 动画重复的模式</a:t>
            </a:r>
            <a:endParaRPr kumimoji="1" lang="zh-CN" altLang="en-US" dirty="0"/>
          </a:p>
        </p:txBody>
      </p:sp>
    </p:spTree>
    <p:extLst>
      <p:ext uri="{BB962C8B-B14F-4D97-AF65-F5344CB8AC3E}">
        <p14:creationId xmlns:p14="http://schemas.microsoft.com/office/powerpoint/2010/main" val="356372860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透明度</a:t>
            </a:r>
            <a:r>
              <a:rPr kumimoji="1" lang="en-US" altLang="zh-CN" b="1" dirty="0" smtClean="0">
                <a:solidFill>
                  <a:srgbClr val="FF0000"/>
                </a:solidFill>
              </a:rPr>
              <a:t>&lt;alpha&gt;</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en-US" altLang="zh-CN" dirty="0" smtClean="0"/>
              <a:t>value</a:t>
            </a:r>
            <a:r>
              <a:rPr kumimoji="1" lang="zh-CN" altLang="en-US" dirty="0" smtClean="0"/>
              <a:t>值在</a:t>
            </a:r>
            <a:r>
              <a:rPr kumimoji="1" lang="en-US" altLang="zh-CN" dirty="0" smtClean="0"/>
              <a:t>0</a:t>
            </a:r>
            <a:r>
              <a:rPr kumimoji="1" lang="zh-CN" altLang="en-US" dirty="0" smtClean="0"/>
              <a:t>到</a:t>
            </a:r>
            <a:r>
              <a:rPr kumimoji="1" lang="en-US" altLang="zh-CN" dirty="0" smtClean="0"/>
              <a:t>1</a:t>
            </a:r>
            <a:r>
              <a:rPr kumimoji="1" lang="zh-CN" altLang="en-US" dirty="0" smtClean="0"/>
              <a:t>之间</a:t>
            </a:r>
            <a:endParaRPr kumimoji="1" lang="en-US" altLang="zh-CN" dirty="0" smtClean="0"/>
          </a:p>
          <a:p>
            <a:r>
              <a:rPr kumimoji="1" lang="zh-CN" altLang="en-US" dirty="0" smtClean="0"/>
              <a:t>属性：</a:t>
            </a:r>
            <a:endParaRPr kumimoji="1" lang="en-US" altLang="zh-CN" dirty="0" smtClean="0"/>
          </a:p>
          <a:p>
            <a:pPr lvl="1"/>
            <a:r>
              <a:rPr kumimoji="1" lang="en-US" altLang="zh-CN" dirty="0" err="1" smtClean="0"/>
              <a:t>android:fromAlpha</a:t>
            </a:r>
            <a:r>
              <a:rPr kumimoji="1" lang="zh-CN" altLang="en-US" dirty="0" smtClean="0"/>
              <a:t> 动画开始的透明度</a:t>
            </a:r>
            <a:endParaRPr kumimoji="1" lang="en-US" altLang="zh-CN" dirty="0" smtClean="0"/>
          </a:p>
          <a:p>
            <a:pPr lvl="1"/>
            <a:r>
              <a:rPr kumimoji="1" lang="en-US" altLang="zh-CN" dirty="0" err="1" smtClean="0"/>
              <a:t>android:toAlpha</a:t>
            </a:r>
            <a:r>
              <a:rPr kumimoji="1" lang="zh-CN" altLang="en-US" dirty="0" smtClean="0"/>
              <a:t> 动画结束的透明度</a:t>
            </a:r>
            <a:endParaRPr kumimoji="1" lang="zh-CN" altLang="en-US" dirty="0"/>
          </a:p>
        </p:txBody>
      </p:sp>
    </p:spTree>
    <p:extLst>
      <p:ext uri="{BB962C8B-B14F-4D97-AF65-F5344CB8AC3E}">
        <p14:creationId xmlns:p14="http://schemas.microsoft.com/office/powerpoint/2010/main" val="8156687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par>
                                <p:cTn id="17" presetID="5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par>
                                <p:cTn id="22" presetID="5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Scale>
                                      <p:cBhvr>
                                        <p:cTn id="24"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3" end="3"/>
                                            </p:txEl>
                                          </p:spTgt>
                                        </p:tgtEl>
                                        <p:attrNameLst>
                                          <p:attrName>ppt_x</p:attrName>
                                          <p:attrName>ppt_y</p:attrName>
                                        </p:attrNameLst>
                                      </p:cBhvr>
                                    </p:animMotion>
                                    <p:animEffect transition="in" filter="fade">
                                      <p:cBhvr>
                                        <p:cTn id="2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平移</a:t>
            </a:r>
            <a:r>
              <a:rPr kumimoji="1" lang="en-US" altLang="zh-CN" b="1" dirty="0" smtClean="0">
                <a:solidFill>
                  <a:srgbClr val="FF0000"/>
                </a:solidFill>
              </a:rPr>
              <a:t>&lt;translate&gt;</a:t>
            </a:r>
            <a:endParaRPr kumimoji="1" lang="zh-CN" altLang="en-US" b="1" dirty="0">
              <a:solidFill>
                <a:srgbClr val="FF0000"/>
              </a:solidFill>
            </a:endParaRPr>
          </a:p>
        </p:txBody>
      </p:sp>
      <p:sp>
        <p:nvSpPr>
          <p:cNvPr id="3" name="内容占位符 2"/>
          <p:cNvSpPr>
            <a:spLocks noGrp="1"/>
          </p:cNvSpPr>
          <p:nvPr>
            <p:ph idx="1"/>
          </p:nvPr>
        </p:nvSpPr>
        <p:spPr/>
        <p:txBody>
          <a:bodyPr>
            <a:normAutofit fontScale="92500" lnSpcReduction="10000"/>
          </a:bodyPr>
          <a:lstStyle/>
          <a:p>
            <a:r>
              <a:rPr kumimoji="1" lang="en-US" altLang="zh-CN" dirty="0" smtClean="0"/>
              <a:t>50%</a:t>
            </a:r>
            <a:r>
              <a:rPr kumimoji="1" lang="zh-CN" altLang="en-US" dirty="0" smtClean="0"/>
              <a:t> </a:t>
            </a:r>
            <a:r>
              <a:rPr kumimoji="1" lang="en-US" altLang="zh-CN" dirty="0" smtClean="0"/>
              <a:t>-</a:t>
            </a:r>
            <a:r>
              <a:rPr kumimoji="1" lang="zh-CN" altLang="en-US" dirty="0" smtClean="0"/>
              <a:t> </a:t>
            </a:r>
            <a:r>
              <a:rPr kumimoji="1" lang="en-US" altLang="zh-CN" dirty="0" smtClean="0"/>
              <a:t>View</a:t>
            </a:r>
            <a:r>
              <a:rPr kumimoji="1" lang="zh-CN" altLang="en-US" dirty="0" smtClean="0"/>
              <a:t>宽度或者高度的</a:t>
            </a:r>
            <a:r>
              <a:rPr kumimoji="1" lang="en-US" altLang="zh-CN" dirty="0" smtClean="0"/>
              <a:t>50%</a:t>
            </a:r>
            <a:r>
              <a:rPr kumimoji="1" lang="zh-CN" altLang="en-US" dirty="0" smtClean="0"/>
              <a:t> </a:t>
            </a:r>
            <a:endParaRPr kumimoji="1" lang="en-US" altLang="zh-CN" dirty="0" smtClean="0"/>
          </a:p>
          <a:p>
            <a:r>
              <a:rPr kumimoji="1" lang="en-US" altLang="zh-CN" dirty="0" smtClean="0"/>
              <a:t>50%p</a:t>
            </a:r>
            <a:r>
              <a:rPr kumimoji="1" lang="zh-CN" altLang="en-US" dirty="0" smtClean="0"/>
              <a:t> </a:t>
            </a:r>
            <a:r>
              <a:rPr kumimoji="1" lang="en-US" altLang="zh-CN" dirty="0" smtClean="0"/>
              <a:t>–</a:t>
            </a:r>
            <a:r>
              <a:rPr kumimoji="1" lang="zh-CN" altLang="en-US" dirty="0" smtClean="0"/>
              <a:t> </a:t>
            </a:r>
            <a:r>
              <a:rPr kumimoji="1" lang="en-US" altLang="zh-CN" dirty="0" smtClean="0"/>
              <a:t>View</a:t>
            </a:r>
            <a:r>
              <a:rPr kumimoji="1" lang="zh-CN" altLang="en-US" dirty="0" smtClean="0"/>
              <a:t>的上一级</a:t>
            </a:r>
            <a:r>
              <a:rPr kumimoji="1" lang="en-US" altLang="zh-CN" dirty="0" smtClean="0"/>
              <a:t>View</a:t>
            </a:r>
            <a:r>
              <a:rPr kumimoji="1" lang="zh-CN" altLang="en-US" dirty="0" smtClean="0"/>
              <a:t>的宽度或高度的</a:t>
            </a:r>
            <a:r>
              <a:rPr kumimoji="1" lang="en-US" altLang="zh-CN" dirty="0" smtClean="0"/>
              <a:t>50%</a:t>
            </a:r>
          </a:p>
          <a:p>
            <a:r>
              <a:rPr kumimoji="1" lang="zh-CN" altLang="en-US" dirty="0" smtClean="0"/>
              <a:t>属性：</a:t>
            </a:r>
            <a:endParaRPr kumimoji="1" lang="en-US" altLang="zh-CN" dirty="0" smtClean="0"/>
          </a:p>
          <a:p>
            <a:pPr lvl="1"/>
            <a:r>
              <a:rPr kumimoji="1" lang="en-US" altLang="zh-CN" dirty="0" err="1" smtClean="0"/>
              <a:t>android:fromYDelta</a:t>
            </a:r>
            <a:r>
              <a:rPr kumimoji="1" lang="zh-CN" altLang="en-US" dirty="0" smtClean="0"/>
              <a:t>  动画起始时</a:t>
            </a:r>
            <a:r>
              <a:rPr kumimoji="1" lang="en-US" altLang="zh-CN" dirty="0" smtClean="0"/>
              <a:t>Y</a:t>
            </a:r>
            <a:r>
              <a:rPr kumimoji="1" lang="zh-CN" altLang="en-US" dirty="0" smtClean="0"/>
              <a:t>轴的位置</a:t>
            </a:r>
            <a:endParaRPr kumimoji="1" lang="en-US" altLang="zh-CN" dirty="0" smtClean="0"/>
          </a:p>
          <a:p>
            <a:pPr lvl="1"/>
            <a:r>
              <a:rPr kumimoji="1" lang="en-US" altLang="zh-CN" dirty="0" err="1" smtClean="0"/>
              <a:t>android:toYDelta</a:t>
            </a:r>
            <a:r>
              <a:rPr kumimoji="1" lang="zh-CN" altLang="en-US" dirty="0" smtClean="0"/>
              <a:t> 动画结束时</a:t>
            </a:r>
            <a:r>
              <a:rPr kumimoji="1" lang="en-US" altLang="zh-CN" dirty="0" smtClean="0"/>
              <a:t>Y</a:t>
            </a:r>
            <a:r>
              <a:rPr kumimoji="1" lang="zh-CN" altLang="en-US" dirty="0" smtClean="0"/>
              <a:t>轴的位置</a:t>
            </a:r>
            <a:endParaRPr kumimoji="1" lang="en-US" altLang="zh-CN" dirty="0" smtClean="0"/>
          </a:p>
          <a:p>
            <a:pPr lvl="1"/>
            <a:r>
              <a:rPr kumimoji="1" lang="en-US" altLang="zh-CN" dirty="0" err="1" smtClean="0"/>
              <a:t>android:fromXDelta</a:t>
            </a:r>
            <a:r>
              <a:rPr kumimoji="1" lang="zh-CN" altLang="en-US" dirty="0" smtClean="0"/>
              <a:t> 动画起始时</a:t>
            </a:r>
            <a:r>
              <a:rPr kumimoji="1" lang="en-US" altLang="zh-CN" dirty="0" smtClean="0"/>
              <a:t>X</a:t>
            </a:r>
            <a:r>
              <a:rPr kumimoji="1" lang="zh-CN" altLang="en-US" dirty="0" smtClean="0"/>
              <a:t>轴的位置</a:t>
            </a:r>
            <a:endParaRPr kumimoji="1" lang="en-US" altLang="zh-CN" dirty="0" smtClean="0"/>
          </a:p>
          <a:p>
            <a:pPr lvl="1"/>
            <a:r>
              <a:rPr kumimoji="1" lang="en-US" altLang="zh-CN" dirty="0" err="1" smtClean="0"/>
              <a:t>android:toXDelta</a:t>
            </a:r>
            <a:r>
              <a:rPr kumimoji="1" lang="zh-CN" altLang="en-US" dirty="0" smtClean="0"/>
              <a:t> 动画结束时</a:t>
            </a:r>
            <a:r>
              <a:rPr kumimoji="1" lang="en-US" altLang="zh-CN" dirty="0" smtClean="0"/>
              <a:t>X</a:t>
            </a:r>
            <a:r>
              <a:rPr kumimoji="1" lang="zh-CN" altLang="en-US" dirty="0" smtClean="0"/>
              <a:t>轴的位置</a:t>
            </a:r>
            <a:endParaRPr kumimoji="1" lang="en-US" altLang="zh-CN" dirty="0" smtClean="0"/>
          </a:p>
          <a:p>
            <a:pPr lvl="1"/>
            <a:endParaRPr kumimoji="1" lang="zh-CN" altLang="en-US" dirty="0"/>
          </a:p>
        </p:txBody>
      </p:sp>
    </p:spTree>
    <p:extLst>
      <p:ext uri="{BB962C8B-B14F-4D97-AF65-F5344CB8AC3E}">
        <p14:creationId xmlns:p14="http://schemas.microsoft.com/office/powerpoint/2010/main" val="411511251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缩放</a:t>
            </a:r>
            <a:r>
              <a:rPr kumimoji="1" lang="en-US" altLang="zh-CN" b="1" dirty="0" smtClean="0">
                <a:solidFill>
                  <a:srgbClr val="FF0000"/>
                </a:solidFill>
              </a:rPr>
              <a:t>&lt;scale&gt;</a:t>
            </a:r>
            <a:endParaRPr kumimoji="1" lang="zh-CN" altLang="en-US" b="1" dirty="0">
              <a:solidFill>
                <a:srgbClr val="FF0000"/>
              </a:solidFill>
            </a:endParaRPr>
          </a:p>
        </p:txBody>
      </p:sp>
      <p:sp>
        <p:nvSpPr>
          <p:cNvPr id="3" name="内容占位符 2"/>
          <p:cNvSpPr>
            <a:spLocks noGrp="1"/>
          </p:cNvSpPr>
          <p:nvPr>
            <p:ph idx="1"/>
          </p:nvPr>
        </p:nvSpPr>
        <p:spPr>
          <a:xfrm>
            <a:off x="251520" y="843558"/>
            <a:ext cx="8435280" cy="3751065"/>
          </a:xfrm>
        </p:spPr>
        <p:txBody>
          <a:bodyPr>
            <a:normAutofit fontScale="62500" lnSpcReduction="20000"/>
          </a:bodyPr>
          <a:lstStyle/>
          <a:p>
            <a:pPr marL="0" indent="0">
              <a:buNone/>
            </a:pPr>
            <a:endParaRPr lang="en-US" altLang="zh-CN" dirty="0" smtClean="0"/>
          </a:p>
          <a:p>
            <a:r>
              <a:rPr lang="zh-CN" altLang="en-US" dirty="0" smtClean="0"/>
              <a:t>属性</a:t>
            </a:r>
            <a:endParaRPr lang="en-US" altLang="zh-CN" dirty="0" smtClean="0"/>
          </a:p>
          <a:p>
            <a:pPr lvl="1"/>
            <a:r>
              <a:rPr lang="en-US" altLang="zh-CN" dirty="0" err="1" smtClean="0"/>
              <a:t>android</a:t>
            </a:r>
            <a:r>
              <a:rPr lang="en-US" altLang="zh-CN" dirty="0" err="1" smtClean="0"/>
              <a:t>:</a:t>
            </a:r>
            <a:r>
              <a:rPr lang="en-US" altLang="zh-CN" dirty="0" err="1" smtClean="0"/>
              <a:t>fromX</a:t>
            </a:r>
            <a:r>
              <a:rPr lang="zh-CN" altLang="en-US" dirty="0" smtClean="0"/>
              <a:t>：</a:t>
            </a:r>
            <a:r>
              <a:rPr lang="zh-CN" altLang="en-US" dirty="0"/>
              <a:t>动画起始时的</a:t>
            </a:r>
            <a:r>
              <a:rPr lang="en-US" altLang="zh-CN" dirty="0"/>
              <a:t>X</a:t>
            </a:r>
            <a:r>
              <a:rPr lang="zh-CN" altLang="en-US" dirty="0"/>
              <a:t>坐标上的伸缩比例</a:t>
            </a:r>
          </a:p>
          <a:p>
            <a:pPr lvl="1"/>
            <a:r>
              <a:rPr lang="en-US" altLang="zh-CN" dirty="0" err="1" smtClean="0"/>
              <a:t>android</a:t>
            </a:r>
            <a:r>
              <a:rPr lang="en-US" altLang="zh-CN" dirty="0" err="1" smtClean="0"/>
              <a:t>:toX</a:t>
            </a:r>
            <a:r>
              <a:rPr lang="zh-CN" altLang="en-US" dirty="0" smtClean="0"/>
              <a:t>：</a:t>
            </a:r>
            <a:r>
              <a:rPr lang="zh-CN" altLang="en-US" dirty="0"/>
              <a:t>动画结束时的</a:t>
            </a:r>
            <a:r>
              <a:rPr lang="en-US" altLang="zh-CN" dirty="0"/>
              <a:t>X</a:t>
            </a:r>
            <a:r>
              <a:rPr lang="zh-CN" altLang="en-US" dirty="0"/>
              <a:t>坐标上的伸缩比例</a:t>
            </a:r>
          </a:p>
          <a:p>
            <a:pPr lvl="1"/>
            <a:r>
              <a:rPr lang="en-US" altLang="zh-CN" dirty="0" err="1" smtClean="0"/>
              <a:t>android</a:t>
            </a:r>
            <a:r>
              <a:rPr lang="en-US" altLang="zh-CN" dirty="0" err="1" smtClean="0"/>
              <a:t>:fromY</a:t>
            </a:r>
            <a:r>
              <a:rPr lang="zh-CN" altLang="en-US" dirty="0" smtClean="0"/>
              <a:t>：</a:t>
            </a:r>
            <a:r>
              <a:rPr lang="zh-CN" altLang="en-US" dirty="0"/>
              <a:t>动画起始时的</a:t>
            </a:r>
            <a:r>
              <a:rPr lang="en-US" altLang="zh-CN" dirty="0"/>
              <a:t>Y</a:t>
            </a:r>
            <a:r>
              <a:rPr lang="zh-CN" altLang="en-US" dirty="0"/>
              <a:t>坐标上的伸缩比例</a:t>
            </a:r>
          </a:p>
          <a:p>
            <a:pPr lvl="1"/>
            <a:r>
              <a:rPr lang="en-US" altLang="zh-CN" dirty="0" err="1" smtClean="0"/>
              <a:t>android</a:t>
            </a:r>
            <a:r>
              <a:rPr lang="en-US" altLang="zh-CN" dirty="0" err="1" smtClean="0"/>
              <a:t>:toY</a:t>
            </a:r>
            <a:r>
              <a:rPr lang="zh-CN" altLang="en-US" dirty="0" smtClean="0"/>
              <a:t>：</a:t>
            </a:r>
            <a:r>
              <a:rPr lang="zh-CN" altLang="en-US" dirty="0"/>
              <a:t>动画结束时的</a:t>
            </a:r>
            <a:r>
              <a:rPr lang="en-US" altLang="zh-CN" dirty="0"/>
              <a:t>Y</a:t>
            </a:r>
            <a:r>
              <a:rPr lang="zh-CN" altLang="en-US" dirty="0"/>
              <a:t>坐标上的伸缩</a:t>
            </a:r>
            <a:r>
              <a:rPr lang="zh-CN" altLang="en-US" dirty="0" smtClean="0"/>
              <a:t>比例</a:t>
            </a:r>
            <a:endParaRPr lang="zh-CN" altLang="en-US" dirty="0"/>
          </a:p>
          <a:p>
            <a:pPr lvl="1"/>
            <a:r>
              <a:rPr lang="en-US" altLang="zh-CN" dirty="0" err="1" smtClean="0"/>
              <a:t>android</a:t>
            </a:r>
            <a:r>
              <a:rPr lang="en-US" altLang="zh-CN" dirty="0" err="1" smtClean="0"/>
              <a:t>:pivotX</a:t>
            </a:r>
            <a:r>
              <a:rPr lang="zh-CN" altLang="en-US" dirty="0" smtClean="0"/>
              <a:t>：</a:t>
            </a:r>
            <a:r>
              <a:rPr lang="zh-CN" altLang="en-US" dirty="0"/>
              <a:t>动画相对于物体</a:t>
            </a:r>
            <a:r>
              <a:rPr lang="en-US" altLang="zh-CN" dirty="0"/>
              <a:t>X</a:t>
            </a:r>
            <a:r>
              <a:rPr lang="zh-CN" altLang="en-US" dirty="0"/>
              <a:t>坐标的</a:t>
            </a:r>
            <a:r>
              <a:rPr lang="zh-CN" altLang="en-US" dirty="0" smtClean="0"/>
              <a:t>位置</a:t>
            </a:r>
            <a:endParaRPr lang="zh-CN" altLang="en-US" dirty="0"/>
          </a:p>
          <a:p>
            <a:pPr lvl="1"/>
            <a:r>
              <a:rPr lang="en-US" altLang="zh-CN" dirty="0" err="1" smtClean="0"/>
              <a:t>android</a:t>
            </a:r>
            <a:r>
              <a:rPr lang="en-US" altLang="zh-CN" dirty="0" err="1" smtClean="0"/>
              <a:t>:pivotY</a:t>
            </a:r>
            <a:r>
              <a:rPr lang="zh-CN" altLang="en-US" dirty="0" smtClean="0"/>
              <a:t>：动画相对于物体</a:t>
            </a:r>
            <a:r>
              <a:rPr lang="en-US" altLang="zh-CN" dirty="0" smtClean="0"/>
              <a:t>Y</a:t>
            </a:r>
            <a:r>
              <a:rPr lang="zh-CN" altLang="en-US" dirty="0" smtClean="0"/>
              <a:t>坐标的位置</a:t>
            </a:r>
          </a:p>
          <a:p>
            <a:r>
              <a:rPr lang="zh-CN" altLang="en-US" dirty="0" smtClean="0"/>
              <a:t>位置类型分为三种</a:t>
            </a:r>
            <a:r>
              <a:rPr lang="zh-CN" altLang="en-US" dirty="0"/>
              <a:t>：</a:t>
            </a:r>
          </a:p>
          <a:p>
            <a:pPr lvl="1"/>
            <a:r>
              <a:rPr lang="en-US" altLang="zh-TW" dirty="0" err="1" smtClean="0"/>
              <a:t>Animation.ABSOLUTE</a:t>
            </a:r>
            <a:r>
              <a:rPr lang="en-US" altLang="zh-TW" dirty="0"/>
              <a:t>:</a:t>
            </a:r>
            <a:r>
              <a:rPr lang="zh-TW" altLang="en-US" dirty="0"/>
              <a:t>相对位置是屏幕的左上角，绝对位置；</a:t>
            </a:r>
          </a:p>
          <a:p>
            <a:pPr lvl="1"/>
            <a:r>
              <a:rPr lang="en-US" altLang="zh-TW" dirty="0" err="1" smtClean="0"/>
              <a:t>Animation.RELATIVE_TO_LEFT</a:t>
            </a:r>
            <a:r>
              <a:rPr lang="en-US" altLang="zh-TW" dirty="0"/>
              <a:t>:</a:t>
            </a:r>
            <a:r>
              <a:rPr lang="zh-TW" altLang="en-US" dirty="0"/>
              <a:t>相对位置是自身</a:t>
            </a:r>
            <a:r>
              <a:rPr lang="en-US" altLang="zh-TW" dirty="0"/>
              <a:t>View,</a:t>
            </a:r>
            <a:r>
              <a:rPr lang="zh-TW" altLang="en-US" dirty="0"/>
              <a:t>取值为</a:t>
            </a:r>
            <a:r>
              <a:rPr lang="en-US" altLang="zh-TW" dirty="0"/>
              <a:t>0</a:t>
            </a:r>
            <a:r>
              <a:rPr lang="zh-TW" altLang="en-US" dirty="0"/>
              <a:t>时，表示相对于是自身的左上角，取值为</a:t>
            </a:r>
            <a:r>
              <a:rPr lang="en-US" altLang="zh-TW" dirty="0"/>
              <a:t>1</a:t>
            </a:r>
            <a:r>
              <a:rPr lang="zh-TW" altLang="en-US" dirty="0"/>
              <a:t>是相对于自上的右下角；</a:t>
            </a:r>
          </a:p>
          <a:p>
            <a:pPr lvl="1"/>
            <a:r>
              <a:rPr lang="en-US" altLang="zh-TW" dirty="0" err="1" smtClean="0"/>
              <a:t>Animation.RELATIVE_TO_PARENT</a:t>
            </a:r>
            <a:r>
              <a:rPr lang="en-US" altLang="zh-TW" dirty="0"/>
              <a:t>:</a:t>
            </a:r>
            <a:r>
              <a:rPr lang="zh-TW" altLang="en-US" dirty="0"/>
              <a:t>相对于父类</a:t>
            </a:r>
            <a:r>
              <a:rPr lang="en-US" altLang="zh-TW" dirty="0"/>
              <a:t>View</a:t>
            </a:r>
            <a:r>
              <a:rPr lang="zh-TW" altLang="en-US" dirty="0"/>
              <a:t>的位置</a:t>
            </a:r>
            <a:endParaRPr kumimoji="1" lang="zh-CN" altLang="en-US" dirty="0"/>
          </a:p>
        </p:txBody>
      </p:sp>
    </p:spTree>
    <p:extLst>
      <p:ext uri="{BB962C8B-B14F-4D97-AF65-F5344CB8AC3E}">
        <p14:creationId xmlns:p14="http://schemas.microsoft.com/office/powerpoint/2010/main" val="359607645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2" end="2"/>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xEl>
                                              <p:pRg st="3" end="3"/>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4" end="4"/>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5" end="5"/>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60"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3">
                                            <p:txEl>
                                              <p:pRg st="6" end="6"/>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fade">
                                      <p:cBhvr>
                                        <p:cTn id="79" dur="1000"/>
                                        <p:tgtEl>
                                          <p:spTgt spid="3">
                                            <p:txEl>
                                              <p:pRg st="8" end="8"/>
                                            </p:txEl>
                                          </p:spTgt>
                                        </p:tgtEl>
                                      </p:cBhvr>
                                    </p:animEffect>
                                    <p:anim calcmode="lin" valueType="num">
                                      <p:cBhvr>
                                        <p:cTn id="8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Effect transition="in" filter="fade">
                                      <p:cBhvr>
                                        <p:cTn id="85" dur="1000"/>
                                        <p:tgtEl>
                                          <p:spTgt spid="3">
                                            <p:txEl>
                                              <p:pRg st="9" end="9"/>
                                            </p:txEl>
                                          </p:spTgt>
                                        </p:tgtEl>
                                      </p:cBhvr>
                                    </p:animEffect>
                                    <p:anim calcmode="lin" valueType="num">
                                      <p:cBhvr>
                                        <p:cTn id="8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7"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89" presetID="37" presetClass="entr" presetSubtype="0" fill="hold" nodeType="with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animEffect transition="in" filter="fade">
                                      <p:cBhvr>
                                        <p:cTn id="91" dur="1000"/>
                                        <p:tgtEl>
                                          <p:spTgt spid="3">
                                            <p:txEl>
                                              <p:pRg st="10" end="10"/>
                                            </p:txEl>
                                          </p:spTgt>
                                        </p:tgtEl>
                                      </p:cBhvr>
                                    </p:animEffect>
                                    <p:anim calcmode="lin" valueType="num">
                                      <p:cBhvr>
                                        <p:cTn id="9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3"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95" presetID="37" presetClass="entr" presetSubtype="0" fill="hold" nodeType="with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animEffect transition="in" filter="fade">
                                      <p:cBhvr>
                                        <p:cTn id="97" dur="1000"/>
                                        <p:tgtEl>
                                          <p:spTgt spid="3">
                                            <p:txEl>
                                              <p:pRg st="11" end="11"/>
                                            </p:txEl>
                                          </p:spTgt>
                                        </p:tgtEl>
                                      </p:cBhvr>
                                    </p:animEffect>
                                    <p:anim calcmode="lin" valueType="num">
                                      <p:cBhvr>
                                        <p:cTn id="9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9"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FF0000"/>
                </a:solidFill>
              </a:rPr>
              <a:t>旋转</a:t>
            </a:r>
            <a:r>
              <a:rPr kumimoji="1" lang="en-US" altLang="zh-CN" b="1" dirty="0" smtClean="0">
                <a:solidFill>
                  <a:srgbClr val="FF0000"/>
                </a:solidFill>
              </a:rPr>
              <a:t>&lt;rotate&gt;</a:t>
            </a:r>
            <a:endParaRPr kumimoji="1" lang="zh-CN" altLang="en-US" b="1" dirty="0">
              <a:solidFill>
                <a:srgbClr val="FF0000"/>
              </a:solidFill>
            </a:endParaRPr>
          </a:p>
        </p:txBody>
      </p:sp>
      <p:sp>
        <p:nvSpPr>
          <p:cNvPr id="3" name="内容占位符 2"/>
          <p:cNvSpPr>
            <a:spLocks noGrp="1"/>
          </p:cNvSpPr>
          <p:nvPr>
            <p:ph idx="1"/>
          </p:nvPr>
        </p:nvSpPr>
        <p:spPr/>
        <p:txBody>
          <a:bodyPr/>
          <a:lstStyle/>
          <a:p>
            <a:r>
              <a:rPr kumimoji="1" lang="zh-CN" altLang="en-US" dirty="0" smtClean="0"/>
              <a:t>旋转的轴点坐标</a:t>
            </a:r>
            <a:endParaRPr kumimoji="1" lang="en-US" altLang="zh-CN" dirty="0" smtClean="0"/>
          </a:p>
          <a:p>
            <a:pPr lvl="1"/>
            <a:r>
              <a:rPr kumimoji="1" lang="en-US" altLang="zh-CN" dirty="0" err="1" smtClean="0"/>
              <a:t>android:pivotX</a:t>
            </a:r>
            <a:endParaRPr kumimoji="1" lang="en-US" altLang="zh-CN" dirty="0" smtClean="0"/>
          </a:p>
          <a:p>
            <a:pPr lvl="1"/>
            <a:r>
              <a:rPr kumimoji="1" lang="en-US" altLang="zh-CN" dirty="0" smtClean="0"/>
              <a:t>android</a:t>
            </a:r>
            <a:r>
              <a:rPr kumimoji="1" lang="zh-CN" altLang="en-US" dirty="0" smtClean="0"/>
              <a:t>:</a:t>
            </a:r>
            <a:r>
              <a:rPr kumimoji="1" lang="en-US" altLang="zh-CN" dirty="0" err="1" smtClean="0"/>
              <a:t>pivotY</a:t>
            </a:r>
            <a:endParaRPr kumimoji="1" lang="en-US" altLang="zh-CN" dirty="0" smtClean="0"/>
          </a:p>
          <a:p>
            <a:r>
              <a:rPr kumimoji="1" lang="zh-CN" altLang="en-US" dirty="0" smtClean="0"/>
              <a:t>旋转的度数</a:t>
            </a:r>
            <a:endParaRPr kumimoji="1" lang="en-US" altLang="zh-CN" dirty="0"/>
          </a:p>
          <a:p>
            <a:pPr lvl="1"/>
            <a:r>
              <a:rPr kumimoji="1" lang="en-US" altLang="zh-CN" dirty="0" err="1" smtClean="0"/>
              <a:t>android:fromDegrees</a:t>
            </a:r>
            <a:endParaRPr kumimoji="1" lang="en-US" altLang="zh-CN" dirty="0" smtClean="0"/>
          </a:p>
          <a:p>
            <a:pPr lvl="1"/>
            <a:r>
              <a:rPr kumimoji="1" lang="en-US" altLang="zh-CN" dirty="0" err="1" smtClean="0"/>
              <a:t>android:toDegrees</a:t>
            </a:r>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p:txBody>
      </p:sp>
    </p:spTree>
    <p:extLst>
      <p:ext uri="{BB962C8B-B14F-4D97-AF65-F5344CB8AC3E}">
        <p14:creationId xmlns:p14="http://schemas.microsoft.com/office/powerpoint/2010/main" val="224676335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422</Words>
  <Application>Microsoft Macintosh PowerPoint</Application>
  <PresentationFormat>全屏显示(16:9)</PresentationFormat>
  <Paragraphs>86</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Animation-动画</vt:lpstr>
      <vt:lpstr>View Animation（补间动画）</vt:lpstr>
      <vt:lpstr>View Animation补间动画定义</vt:lpstr>
      <vt:lpstr>常用属性</vt:lpstr>
      <vt:lpstr>透明度&lt;alpha&gt;</vt:lpstr>
      <vt:lpstr>平移&lt;translate&gt;</vt:lpstr>
      <vt:lpstr>缩放&lt;scale&gt;</vt:lpstr>
      <vt:lpstr>旋转&lt;rotate&gt;</vt:lpstr>
      <vt:lpstr>使用</vt:lpstr>
      <vt:lpstr>预告</vt:lpstr>
      <vt:lpstr>交流&amp;答疑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pango</dc:creator>
  <cp:lastModifiedBy>mac 巫</cp:lastModifiedBy>
  <cp:revision>303</cp:revision>
  <dcterms:created xsi:type="dcterms:W3CDTF">2014-10-20T05:47:06Z</dcterms:created>
  <dcterms:modified xsi:type="dcterms:W3CDTF">2015-05-02T14:25:45Z</dcterms:modified>
</cp:coreProperties>
</file>