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6239FE-B74E-4DD5-9FA0-893364A8F349}">
  <a:tblStyle styleId="{596239FE-B74E-4DD5-9FA0-893364A8F3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4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CenturyGothic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enturyGothic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87add4740_5_0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87add474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87add4740_5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87add4740_5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87add4740_5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7add4740_5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87add4740_5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87add4740_5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87add4740_5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87add4740_5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87add4740_5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87add4740_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787add4740_5_83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87add4740_5_343:notes"/>
          <p:cNvSpPr/>
          <p:nvPr>
            <p:ph idx="2" type="sldImg"/>
          </p:nvPr>
        </p:nvSpPr>
        <p:spPr>
          <a:xfrm>
            <a:off x="381794" y="685800"/>
            <a:ext cx="609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87add4740_5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787add4740_5_3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87add4740_5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87add4740_5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87add4740_5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87add4740_5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7add4740_5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87add4740_5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87add4740_5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87add4740_5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87add4740_5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87add4740_5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87add4740_5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87add4740_5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87add4740_5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87add4740_5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" y="0"/>
            <a:ext cx="9144000" cy="121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-1" y="4722017"/>
            <a:ext cx="9144000" cy="42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8129588" y="0"/>
            <a:ext cx="785700" cy="1121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445531" y="484822"/>
            <a:ext cx="3494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838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838"/>
              </a:buClr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838"/>
              </a:buClr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838"/>
              </a:buClr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838"/>
              </a:buClr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838"/>
              </a:buClr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838"/>
              </a:buClr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838"/>
              </a:buClr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838"/>
              </a:buClr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41007" y="909013"/>
            <a:ext cx="53346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pic>
        <p:nvPicPr>
          <p:cNvPr descr="Screen Shot 2020-12-07 at 2.07.29 PM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3328" y="248033"/>
            <a:ext cx="1660826" cy="9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86571" y="4783455"/>
            <a:ext cx="200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"/>
              <a:buNone/>
              <a:defRPr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"/>
              <a:buNone/>
              <a:defRPr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"/>
              <a:buNone/>
              <a:defRPr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"/>
              <a:buNone/>
              <a:defRPr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"/>
              <a:buNone/>
              <a:defRPr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"/>
              <a:buNone/>
              <a:defRPr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"/>
              <a:buNone/>
              <a:defRPr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"/>
              <a:buNone/>
              <a:defRPr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"/>
              <a:buNone/>
              <a:defRPr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ield">
  <p:cSld name="Shield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eld.png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42151" y="897581"/>
            <a:ext cx="3899916" cy="425196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62083" y="3621974"/>
            <a:ext cx="50811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170020" y="2622289"/>
            <a:ext cx="50664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1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170018" y="1616363"/>
            <a:ext cx="63990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3" name="Google Shape;63;p14"/>
          <p:cNvGrpSpPr/>
          <p:nvPr/>
        </p:nvGrpSpPr>
        <p:grpSpPr>
          <a:xfrm>
            <a:off x="-91" y="13321"/>
            <a:ext cx="9144147" cy="556"/>
            <a:chOff x="-122" y="1761975"/>
            <a:chExt cx="12188946" cy="742"/>
          </a:xfrm>
        </p:grpSpPr>
        <p:cxnSp>
          <p:nvCxnSpPr>
            <p:cNvPr id="64" name="Google Shape;64;p14"/>
            <p:cNvCxnSpPr/>
            <p:nvPr/>
          </p:nvCxnSpPr>
          <p:spPr>
            <a:xfrm rot="10800000">
              <a:off x="-122" y="1761975"/>
              <a:ext cx="4059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rot="10800000">
              <a:off x="4058824" y="1762717"/>
              <a:ext cx="8130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61" y="-11206"/>
            <a:ext cx="2004537" cy="11391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4"/>
          <p:cNvGrpSpPr/>
          <p:nvPr/>
        </p:nvGrpSpPr>
        <p:grpSpPr>
          <a:xfrm>
            <a:off x="-91" y="4804640"/>
            <a:ext cx="9144147" cy="338850"/>
            <a:chOff x="-122" y="6406187"/>
            <a:chExt cx="12188946" cy="451800"/>
          </a:xfrm>
        </p:grpSpPr>
        <p:sp>
          <p:nvSpPr>
            <p:cNvPr id="68" name="Google Shape;68;p14"/>
            <p:cNvSpPr/>
            <p:nvPr/>
          </p:nvSpPr>
          <p:spPr>
            <a:xfrm>
              <a:off x="-1" y="6406187"/>
              <a:ext cx="12188700" cy="451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" name="Google Shape;69;p14"/>
            <p:cNvCxnSpPr/>
            <p:nvPr/>
          </p:nvCxnSpPr>
          <p:spPr>
            <a:xfrm rot="10800000">
              <a:off x="-122" y="6412992"/>
              <a:ext cx="4059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 rot="10800000">
              <a:off x="4058824" y="6413734"/>
              <a:ext cx="8130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Bullets">
  <p:cSld name="Subhead w/ Bulle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227014" y="754577"/>
            <a:ext cx="73254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6"/>
          <p:cNvGrpSpPr/>
          <p:nvPr/>
        </p:nvGrpSpPr>
        <p:grpSpPr>
          <a:xfrm>
            <a:off x="-1" y="3819135"/>
            <a:ext cx="9144148" cy="1324283"/>
            <a:chOff x="-1" y="5092180"/>
            <a:chExt cx="12188946" cy="1765711"/>
          </a:xfrm>
        </p:grpSpPr>
        <p:cxnSp>
          <p:nvCxnSpPr>
            <p:cNvPr id="78" name="Google Shape;78;p16"/>
            <p:cNvCxnSpPr/>
            <p:nvPr/>
          </p:nvCxnSpPr>
          <p:spPr>
            <a:xfrm>
              <a:off x="8129945" y="5092180"/>
              <a:ext cx="4059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6"/>
            <p:cNvCxnSpPr/>
            <p:nvPr/>
          </p:nvCxnSpPr>
          <p:spPr>
            <a:xfrm>
              <a:off x="-1" y="5092922"/>
              <a:ext cx="8130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" name="Google Shape;80;p16"/>
            <p:cNvSpPr/>
            <p:nvPr/>
          </p:nvSpPr>
          <p:spPr>
            <a:xfrm>
              <a:off x="-1" y="5128391"/>
              <a:ext cx="12188700" cy="1729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1371600" y="3930704"/>
            <a:ext cx="64008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tevens-Secondary-PMSColor-R.png" id="82" name="Google Shape;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1488" y="508804"/>
            <a:ext cx="2685479" cy="229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4593" y="3197996"/>
            <a:ext cx="1828804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Bullets">
  <p:cSld name="Subhead w/ Bulle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227014" y="754577"/>
            <a:ext cx="73254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Bullets 2 col">
  <p:cSld name="Subhead w/ Bullets 2 col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27013" y="1282013"/>
            <a:ext cx="42420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227013" y="754577"/>
            <a:ext cx="7296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3" type="body"/>
          </p:nvPr>
        </p:nvSpPr>
        <p:spPr>
          <a:xfrm>
            <a:off x="4627391" y="1282013"/>
            <a:ext cx="42420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No Bullets">
  <p:cSld name="Subhead w/ No Bulle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27013" y="1282014"/>
            <a:ext cx="86916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No Bullets 2 col">
  <p:cSld name="Subhead w/ No Bullets 2 col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27014" y="1282014"/>
            <a:ext cx="42144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4620527" y="1282014"/>
            <a:ext cx="42693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no Subhead">
  <p:cSld name="Title with no Subhead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227013" y="834082"/>
            <a:ext cx="86916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no Subhead 2 col">
  <p:cSld name="Title with no Subhead 2 col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227014" y="834082"/>
            <a:ext cx="42489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661715" y="834082"/>
            <a:ext cx="42489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4834890"/>
            <a:ext cx="9144000" cy="30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7"/>
          <p:cNvCxnSpPr/>
          <p:nvPr/>
        </p:nvCxnSpPr>
        <p:spPr>
          <a:xfrm>
            <a:off x="6099047" y="4814488"/>
            <a:ext cx="3045000" cy="0"/>
          </a:xfrm>
          <a:prstGeom prst="straightConnector1">
            <a:avLst/>
          </a:prstGeom>
          <a:noFill/>
          <a:ln cap="flat" cmpd="sng" w="50800">
            <a:solidFill>
              <a:srgbClr val="DF70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7"/>
          <p:cNvCxnSpPr/>
          <p:nvPr/>
        </p:nvCxnSpPr>
        <p:spPr>
          <a:xfrm>
            <a:off x="-1" y="4815044"/>
            <a:ext cx="6099000" cy="0"/>
          </a:xfrm>
          <a:prstGeom prst="straightConnector1">
            <a:avLst/>
          </a:prstGeom>
          <a:noFill/>
          <a:ln cap="flat" cmpd="sng" w="50800">
            <a:solidFill>
              <a:srgbClr val="0F787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8" name="Google Shape;88;p17"/>
          <p:cNvGrpSpPr/>
          <p:nvPr/>
        </p:nvGrpSpPr>
        <p:grpSpPr>
          <a:xfrm>
            <a:off x="-1" y="-6661"/>
            <a:ext cx="9144048" cy="928549"/>
            <a:chOff x="0" y="0"/>
            <a:chExt cx="9144048" cy="928828"/>
          </a:xfrm>
        </p:grpSpPr>
        <p:cxnSp>
          <p:nvCxnSpPr>
            <p:cNvPr id="89" name="Google Shape;89;p17"/>
            <p:cNvCxnSpPr/>
            <p:nvPr/>
          </p:nvCxnSpPr>
          <p:spPr>
            <a:xfrm>
              <a:off x="6099048" y="26122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7"/>
            <p:cNvCxnSpPr/>
            <p:nvPr/>
          </p:nvCxnSpPr>
          <p:spPr>
            <a:xfrm>
              <a:off x="0" y="26679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91" name="Google Shape;91;p17"/>
            <p:cNvPicPr preferRelativeResize="0"/>
            <p:nvPr/>
          </p:nvPicPr>
          <p:blipFill rotWithShape="1">
            <a:blip r:embed="rId1">
              <a:alphaModFix/>
            </a:blip>
            <a:srcRect b="0" l="0" r="68664" t="13020"/>
            <a:stretch/>
          </p:blipFill>
          <p:spPr>
            <a:xfrm>
              <a:off x="8323018" y="0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28629" y="4938713"/>
            <a:ext cx="2200283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695646" y="4845705"/>
            <a:ext cx="3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jdbc.postgresql.org/download/postgresql-8.3-604.jdbc4.j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2292956" y="2994712"/>
            <a:ext cx="5081100" cy="94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127000" lvl="0" marL="0" marR="139700" rtl="0" algn="ctr">
              <a:lnSpc>
                <a:spcPct val="125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b="1" lang="en" sz="1500" u="sng">
                <a:latin typeface="Calibri"/>
                <a:ea typeface="Calibri"/>
                <a:cs typeface="Calibri"/>
                <a:sym typeface="Calibri"/>
              </a:rPr>
              <a:t>Presented By-</a:t>
            </a:r>
            <a:endParaRPr b="1" sz="1500" u="sng">
              <a:latin typeface="Calibri"/>
              <a:ea typeface="Calibri"/>
              <a:cs typeface="Calibri"/>
              <a:sym typeface="Calibri"/>
            </a:endParaRPr>
          </a:p>
          <a:p>
            <a:pPr indent="127000" lvl="0" marL="0" marR="139700" rtl="0" algn="ctr">
              <a:lnSpc>
                <a:spcPct val="125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Devila Bakrania-10457590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0" lvl="0" marL="0" marR="139700" rtl="0" algn="ctr">
              <a:lnSpc>
                <a:spcPct val="125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Vyom Shah-10446209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0" lvl="0" marL="0" marR="139700" rtl="0" algn="ctr">
              <a:lnSpc>
                <a:spcPct val="125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b="1" lang="en" sz="1500" u="sng">
                <a:latin typeface="Calibri"/>
                <a:ea typeface="Calibri"/>
                <a:cs typeface="Calibri"/>
                <a:sym typeface="Calibri"/>
              </a:rPr>
              <a:t>Under guidance of-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0" lvl="0" marL="0" marR="139700" rtl="0" algn="ctr">
              <a:lnSpc>
                <a:spcPct val="125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Prof. Samuel Kim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39700" rtl="0" algn="ctr">
              <a:lnSpc>
                <a:spcPct val="125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0" lvl="0" marL="0" marR="139700" rtl="0" algn="ctr">
              <a:lnSpc>
                <a:spcPct val="125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1" name="Google Shape;131;p24"/>
          <p:cNvSpPr txBox="1"/>
          <p:nvPr>
            <p:ph idx="3" type="body"/>
          </p:nvPr>
        </p:nvSpPr>
        <p:spPr>
          <a:xfrm>
            <a:off x="1633987" y="1288782"/>
            <a:ext cx="6399000" cy="91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b="0" lang="en" sz="2800"/>
              <a:t>CS562- Database Management Systems-II</a:t>
            </a:r>
            <a:endParaRPr b="0"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b="0" lang="en" sz="2800"/>
              <a:t>Final Project</a:t>
            </a:r>
            <a:endParaRPr b="0" sz="2800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Limited to </a:t>
            </a:r>
            <a:r>
              <a:rPr b="1" lang="en"/>
              <a:t>phi </a:t>
            </a:r>
            <a:r>
              <a:rPr lang="en"/>
              <a:t>operators only.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The parameters are read using file and not using command line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The code is not 100% dynamic, there are few places where we have hardcoded logic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Project can fail for wrong parameters or inputs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It can only take structured file according to our requirements as input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For other tables except sales, we need to convert the whole project dynamically.</a:t>
            </a:r>
            <a:endParaRPr/>
          </a:p>
        </p:txBody>
      </p:sp>
      <p:sp>
        <p:nvSpPr>
          <p:cNvPr id="192" name="Google Shape;192;p33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sp>
        <p:nvSpPr>
          <p:cNvPr id="198" name="Google Shape;198;p34"/>
          <p:cNvSpPr/>
          <p:nvPr/>
        </p:nvSpPr>
        <p:spPr>
          <a:xfrm>
            <a:off x="435900" y="1227675"/>
            <a:ext cx="17436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Main_class.java</a:t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>
            <a:off x="435900" y="3026475"/>
            <a:ext cx="17436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r>
              <a:rPr lang="en"/>
              <a:t>.java</a:t>
            </a:r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4220550" y="1227675"/>
            <a:ext cx="17436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MFCode</a:t>
            </a:r>
            <a:r>
              <a:rPr lang="en"/>
              <a:t>.java</a:t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4220550" y="2912625"/>
            <a:ext cx="17436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EMFCode</a:t>
            </a:r>
            <a:r>
              <a:rPr lang="en"/>
              <a:t>.java</a:t>
            </a:r>
            <a:endParaRPr/>
          </a:p>
        </p:txBody>
      </p:sp>
      <p:sp>
        <p:nvSpPr>
          <p:cNvPr id="202" name="Google Shape;202;p34"/>
          <p:cNvSpPr/>
          <p:nvPr/>
        </p:nvSpPr>
        <p:spPr>
          <a:xfrm>
            <a:off x="6980850" y="1227675"/>
            <a:ext cx="17436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</a:t>
            </a:r>
            <a:r>
              <a:rPr lang="en"/>
              <a:t>.java</a:t>
            </a:r>
            <a:endParaRPr/>
          </a:p>
        </p:txBody>
      </p:sp>
      <p:sp>
        <p:nvSpPr>
          <p:cNvPr id="203" name="Google Shape;203;p34"/>
          <p:cNvSpPr/>
          <p:nvPr/>
        </p:nvSpPr>
        <p:spPr>
          <a:xfrm>
            <a:off x="6980850" y="2912625"/>
            <a:ext cx="17436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EMFOp</a:t>
            </a:r>
            <a:r>
              <a:rPr lang="en"/>
              <a:t>.java</a:t>
            </a: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2201250" y="1416650"/>
            <a:ext cx="20193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5964150" y="3148875"/>
            <a:ext cx="10167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5964150" y="1521875"/>
            <a:ext cx="10167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 rot="5400886">
            <a:off x="317515" y="2372924"/>
            <a:ext cx="11640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 rot="-5399114">
            <a:off x="1101965" y="2372924"/>
            <a:ext cx="11640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/>
        </p:nvSpPr>
        <p:spPr>
          <a:xfrm>
            <a:off x="467225" y="2319675"/>
            <a:ext cx="3414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1774875" y="2393575"/>
            <a:ext cx="3414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2862450" y="1147850"/>
            <a:ext cx="457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</a:t>
            </a:r>
            <a:endParaRPr/>
          </a:p>
        </p:txBody>
      </p:sp>
      <p:sp>
        <p:nvSpPr>
          <p:cNvPr id="212" name="Google Shape;212;p34"/>
          <p:cNvSpPr txBox="1"/>
          <p:nvPr/>
        </p:nvSpPr>
        <p:spPr>
          <a:xfrm>
            <a:off x="6301800" y="1193150"/>
            <a:ext cx="457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2900725" y="2437350"/>
            <a:ext cx="537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</a:t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 rot="1434389">
            <a:off x="2052773" y="2314499"/>
            <a:ext cx="2337105" cy="1814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6337950" y="3330375"/>
            <a:ext cx="457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o/p</a:t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4222775" y="2070150"/>
            <a:ext cx="1743600" cy="3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whileLoop()</a:t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 rot="5400000">
            <a:off x="4524775" y="1885274"/>
            <a:ext cx="1887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4220550" y="1787025"/>
            <a:ext cx="48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19" name="Google Shape;219;p34"/>
          <p:cNvSpPr/>
          <p:nvPr/>
        </p:nvSpPr>
        <p:spPr>
          <a:xfrm rot="-5394526">
            <a:off x="5229553" y="1885394"/>
            <a:ext cx="1884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5530625" y="1787025"/>
            <a:ext cx="489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MFQuery by Vyom Shah</a:t>
            </a:r>
            <a:endParaRPr sz="1600"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EMFQuery by Devila Bakrania</a:t>
            </a:r>
            <a:endParaRPr sz="1600"/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27" name="Google Shape;227;p35"/>
          <p:cNvSpPr txBox="1"/>
          <p:nvPr>
            <p:ph idx="2" type="body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switch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There are places where the code fails to give proper outputs, which can be improved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The project’s scope is limited and it can be extended to multiple tables. Overall the architecture of the project will be extremely complex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The input queries can be made more easy to write. Compared to places where we have used some Java syntax in EMF queries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The overall architecture can be made human friendly if we just make one code that will give the output.</a:t>
            </a:r>
            <a:endParaRPr/>
          </a:p>
        </p:txBody>
      </p:sp>
      <p:sp>
        <p:nvSpPr>
          <p:cNvPr id="233" name="Google Shape;233;p36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ANALYSIS/OVERVIEW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Motivation - Problem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Motivation - Solution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Project Structure and Ownership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Input File - MF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Input File - EMF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Technologies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Configuration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Limitations and Scope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Flow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Demo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Analysis/Overview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517480" y="4836757"/>
            <a:ext cx="476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Ad-hoc OLAP queries(multi-dimensional queries) expressed in standard SQL, even the simplest types, often lead to complex relational algebraic expressions with multiple joins, group-bys and sub-queries.</a:t>
            </a:r>
            <a:endParaRPr sz="1400"/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400"/>
              <a:t>When facing the challenges of processing such queries, traditional query optimizers do not consider the big picture. Rather, they try to optimize a series of joins and group-bys, leading to poor performance.</a:t>
            </a:r>
            <a:endParaRPr sz="1400"/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Mission is to build a Query Processing Engine for Ad-Hoc OLAP queries.</a:t>
            </a:r>
            <a:endParaRPr sz="14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/>
              <a:t>Providing a syntactic framework to allow succinct expression of ad-hoc OLAP queries by extending the group-by statement and adding the new clause, such that, provides a Simple, Efficient and Scalable algorithm to process the queries.</a:t>
            </a:r>
            <a:endParaRPr sz="14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/>
              <a:t>The MF and EMF queries take the advantage of Grouping Variables and Such That clause to avoid the need for using multiple sub-queries and joins, and hence making the expression of the queries more succinct.</a:t>
            </a:r>
            <a:endParaRPr sz="1400"/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53" name="Google Shape;153;p27"/>
          <p:cNvSpPr txBox="1"/>
          <p:nvPr>
            <p:ph idx="2" type="body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OWNERSHIP</a:t>
            </a:r>
            <a:endParaRPr/>
          </a:p>
        </p:txBody>
      </p:sp>
      <p:graphicFrame>
        <p:nvGraphicFramePr>
          <p:cNvPr id="160" name="Google Shape;160;p28"/>
          <p:cNvGraphicFramePr/>
          <p:nvPr/>
        </p:nvGraphicFramePr>
        <p:xfrm>
          <a:off x="876300" y="15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{596239FE-B74E-4DD5-9FA0-893364A8F349}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Owner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Vyom Shah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Schema.java(DBMS Connection)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Main_class.java(Entry Point)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MFCode.java(Writes MF.java output)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MF queries sample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Devila Bakrania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EMFCode.java(Writes EMFOp.java output)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Main_class.java(Entry Point)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EMF queries sample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Find for customer Knuth the average sale in “NY”, the average sale in “CT” and the average sale in “NJ”, if New York's average is greater than the other two.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select_attribute:cust, 1_avg_quant, 2_avg_quant, 3_avg_quant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no_gv:3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grouping_attributes:cust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fvect:</a:t>
            </a:r>
            <a:r>
              <a:rPr lang="en"/>
              <a:t>1_sum_quant, 1_avg_quant, 2_avg_quant, 2_sum_quant, 3_avg_quant, 3_sum_quant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select:1_state="NY", 2_state="NJ", 3_state="CT"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where:cust = Knuth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having_condition: avg_quant_1 &gt; avg_quant_2, avg_quant_1 &gt; avg_quant_3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FILE</a:t>
            </a:r>
            <a:endParaRPr/>
          </a:p>
        </p:txBody>
      </p:sp>
      <p:sp>
        <p:nvSpPr>
          <p:cNvPr id="167" name="Google Shape;167;p29"/>
          <p:cNvSpPr txBox="1"/>
          <p:nvPr>
            <p:ph idx="2" type="body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MFQuery1.txt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//Calculate the customers who bought products in year 1997 whose sum of quantities are equal  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select_attribute:cust, prod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no_gv:2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where:nextrow.year == 1997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grouping_attributes:cust, prod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fvect:1_sum_quant, 2_sum_quant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select:1_nextrow.cust.equals(temp.cust), 2_nextrow.cust.equals(temp.cust)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3" name="Google Shape;173;p30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FILE</a:t>
            </a:r>
            <a:endParaRPr/>
          </a:p>
        </p:txBody>
      </p:sp>
      <p:sp>
        <p:nvSpPr>
          <p:cNvPr id="174" name="Google Shape;174;p30"/>
          <p:cNvSpPr txBox="1"/>
          <p:nvPr>
            <p:ph idx="2" type="body"/>
          </p:nvPr>
        </p:nvSpPr>
        <p:spPr>
          <a:xfrm>
            <a:off x="227014" y="754577"/>
            <a:ext cx="7325400" cy="30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EMFQuery1.txt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PostgreSQL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Programming Language - Java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Driver/External Jars - PostgreSQL JDBC driver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"/>
              <a:t>IDE - Eclipse, pgadmin4</a:t>
            </a:r>
            <a:endParaRPr/>
          </a:p>
        </p:txBody>
      </p:sp>
      <p:sp>
        <p:nvSpPr>
          <p:cNvPr id="180" name="Google Shape;180;p31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227013" y="1281544"/>
            <a:ext cx="8691600" cy="32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arenR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Download the jar file from below url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http://jdbc.postgresql.org/download/postgresql-8.3-604.jdbc4.jar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      File: postgresql-8.3-604.jdbc4.jar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      Version:8.3-604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arenR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Process of adding jar file in eclipse: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     Right Click on Properties--&gt;Java Build Path --&gt;Classpath--&gt;Add External JARs--&gt;Browse the downloaded jar file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     Apply and Close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227013" y="313766"/>
            <a:ext cx="7303500" cy="40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