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16"/>
  </p:notesMasterIdLst>
  <p:handoutMasterIdLst>
    <p:handoutMasterId r:id="rId17"/>
  </p:handoutMasterIdLst>
  <p:sldIdLst>
    <p:sldId id="293" r:id="rId10"/>
    <p:sldId id="292" r:id="rId11"/>
    <p:sldId id="294" r:id="rId12"/>
    <p:sldId id="333" r:id="rId13"/>
    <p:sldId id="334" r:id="rId14"/>
    <p:sldId id="335"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32" autoAdjust="0"/>
    <p:restoredTop sz="50000" autoAdjust="0"/>
  </p:normalViewPr>
  <p:slideViewPr>
    <p:cSldViewPr snapToGrid="0">
      <p:cViewPr varScale="1">
        <p:scale>
          <a:sx n="140" d="100"/>
          <a:sy n="140" d="100"/>
        </p:scale>
        <p:origin x="592" y="184"/>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12/28/19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12/28/19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800" b="1" dirty="0">
                <a:latin typeface="Verdana" panose="020B0604030504040204" pitchFamily="34" charset="0"/>
                <a:ea typeface="Verdana" panose="020B0604030504040204" pitchFamily="34" charset="0"/>
                <a:cs typeface="Verdana" panose="020B0604030504040204" pitchFamily="34" charset="0"/>
              </a:rPr>
              <a:t>Final Project Intro &amp; Proposal</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Today, you were put into form groups for your final project.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Starting this week, the final project will formally begin. Your final project is going to last through  until the end of the semester, with small goals due at several points.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Your first goal will be due next week: submitting your final project proposal.</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should keep in contact with me throughout the entire project duration with any issues  (technical or not) that are occurring, so that we may address them as fast as possible.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Introducing the Final Project</a:t>
            </a:r>
          </a:p>
        </p:txBody>
      </p:sp>
    </p:spTree>
    <p:extLst>
      <p:ext uri="{BB962C8B-B14F-4D97-AF65-F5344CB8AC3E}">
        <p14:creationId xmlns:p14="http://schemas.microsoft.com/office/powerpoint/2010/main" val="222300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final project is a multi-week, team effort to create a complete web application. You will use  components from every portion of the course:</a:t>
            </a:r>
          </a:p>
          <a:p>
            <a:r>
              <a:rPr lang="en-US" sz="2000" dirty="0">
                <a:latin typeface="Verdana" panose="020B0604030504040204" pitchFamily="34" charset="0"/>
                <a:ea typeface="Verdana" panose="020B0604030504040204" pitchFamily="34" charset="0"/>
                <a:cs typeface="Verdana" panose="020B0604030504040204" pitchFamily="34" charset="0"/>
              </a:rPr>
              <a:t>You will create valid HTML pages that are styled with CSS.</a:t>
            </a:r>
          </a:p>
          <a:p>
            <a:r>
              <a:rPr lang="en-US" sz="2000" dirty="0">
                <a:latin typeface="Verdana" panose="020B0604030504040204" pitchFamily="34" charset="0"/>
                <a:ea typeface="Verdana" panose="020B0604030504040204" pitchFamily="34" charset="0"/>
                <a:cs typeface="Verdana" panose="020B0604030504040204" pitchFamily="34" charset="0"/>
              </a:rPr>
              <a:t>You will use Express and Node.js to handle your server and your backend requirements.</a:t>
            </a:r>
          </a:p>
          <a:p>
            <a:r>
              <a:rPr lang="en-US" sz="2000" dirty="0">
                <a:latin typeface="Verdana" panose="020B0604030504040204" pitchFamily="34" charset="0"/>
                <a:ea typeface="Verdana" panose="020B0604030504040204" pitchFamily="34" charset="0"/>
                <a:cs typeface="Verdana" panose="020B0604030504040204" pitchFamily="34" charset="0"/>
              </a:rPr>
              <a:t>You will persist data in a MongoDB database.</a:t>
            </a:r>
          </a:p>
          <a:p>
            <a:r>
              <a:rPr lang="en-US" sz="2000" dirty="0">
                <a:latin typeface="Verdana" panose="020B0604030504040204" pitchFamily="34" charset="0"/>
                <a:ea typeface="Verdana" panose="020B0604030504040204" pitchFamily="34" charset="0"/>
                <a:cs typeface="Verdana" panose="020B0604030504040204" pitchFamily="34" charset="0"/>
              </a:rPr>
              <a:t>You will use browser-based JavaScript in order to enhance the functionality of your page.</a:t>
            </a:r>
          </a:p>
          <a:p>
            <a:r>
              <a:rPr lang="en-US" sz="2000" dirty="0">
                <a:latin typeface="Verdana" panose="020B0604030504040204" pitchFamily="34" charset="0"/>
                <a:ea typeface="Verdana" panose="020B0604030504040204" pitchFamily="34" charset="0"/>
                <a:cs typeface="Verdana" panose="020B0604030504040204" pitchFamily="34" charset="0"/>
              </a:rPr>
              <a:t>You will defend against basic security attacks.</a:t>
            </a:r>
          </a:p>
          <a:p>
            <a:r>
              <a:rPr lang="en-US" sz="2000" dirty="0">
                <a:latin typeface="Verdana" panose="020B0604030504040204" pitchFamily="34" charset="0"/>
                <a:ea typeface="Verdana" panose="020B0604030504040204" pitchFamily="34" charset="0"/>
                <a:cs typeface="Verdana" panose="020B0604030504040204" pitchFamily="34" charset="0"/>
              </a:rPr>
              <a:t>You will create accessibility-friendly pages.</a:t>
            </a:r>
          </a:p>
          <a:p>
            <a:r>
              <a:rPr lang="en-US" sz="2000" dirty="0">
                <a:latin typeface="Verdana" panose="020B0604030504040204" pitchFamily="34" charset="0"/>
                <a:ea typeface="Verdana" panose="020B0604030504040204" pitchFamily="34" charset="0"/>
                <a:cs typeface="Verdana" panose="020B0604030504040204" pitchFamily="34" charset="0"/>
              </a:rPr>
              <a:t>You will create a system that authenticates users.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the Final Project?</a:t>
            </a:r>
          </a:p>
        </p:txBody>
      </p:sp>
    </p:spTree>
    <p:extLst>
      <p:ext uri="{BB962C8B-B14F-4D97-AF65-F5344CB8AC3E}">
        <p14:creationId xmlns:p14="http://schemas.microsoft.com/office/powerpoint/2010/main" val="351684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 web application is a website that performs some form of functionality for a user. This could be  as simple as a blogging platform, or as complex as you can imagine!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 the final project your application must implement all of the following:</a:t>
            </a:r>
          </a:p>
          <a:p>
            <a:r>
              <a:rPr lang="en-US" sz="2000" dirty="0">
                <a:latin typeface="Verdana" panose="020B0604030504040204" pitchFamily="34" charset="0"/>
                <a:ea typeface="Verdana" panose="020B0604030504040204" pitchFamily="34" charset="0"/>
                <a:cs typeface="Verdana" panose="020B0604030504040204" pitchFamily="34" charset="0"/>
              </a:rPr>
              <a:t>A user login system.</a:t>
            </a:r>
          </a:p>
          <a:p>
            <a:r>
              <a:rPr lang="en-US" sz="2000" dirty="0">
                <a:latin typeface="Verdana" panose="020B0604030504040204" pitchFamily="34" charset="0"/>
                <a:ea typeface="Verdana" panose="020B0604030504040204" pitchFamily="34" charset="0"/>
                <a:cs typeface="Verdana" panose="020B0604030504040204" pitchFamily="34" charset="0"/>
              </a:rPr>
              <a:t>AJAX form submissions (at least one) and error checking.</a:t>
            </a:r>
          </a:p>
          <a:p>
            <a:r>
              <a:rPr lang="en-US" sz="2000" dirty="0">
                <a:latin typeface="Verdana" panose="020B0604030504040204" pitchFamily="34" charset="0"/>
                <a:ea typeface="Verdana" panose="020B0604030504040204" pitchFamily="34" charset="0"/>
                <a:cs typeface="Verdana" panose="020B0604030504040204" pitchFamily="34" charset="0"/>
              </a:rPr>
              <a:t>Data-related code organized in modules.</a:t>
            </a:r>
          </a:p>
          <a:p>
            <a:r>
              <a:rPr lang="en-US" sz="2000" dirty="0">
                <a:latin typeface="Verdana" panose="020B0604030504040204" pitchFamily="34" charset="0"/>
                <a:ea typeface="Verdana" panose="020B0604030504040204" pitchFamily="34" charset="0"/>
                <a:cs typeface="Verdana" panose="020B0604030504040204" pitchFamily="34" charset="0"/>
              </a:rPr>
              <a:t>Use of a MongoDB Database.</a:t>
            </a:r>
          </a:p>
          <a:p>
            <a:r>
              <a:rPr lang="en-US" sz="2000" dirty="0">
                <a:latin typeface="Verdana" panose="020B0604030504040204" pitchFamily="34" charset="0"/>
                <a:ea typeface="Verdana" panose="020B0604030504040204" pitchFamily="34" charset="0"/>
                <a:cs typeface="Verdana" panose="020B0604030504040204" pitchFamily="34" charset="0"/>
              </a:rPr>
              <a:t>Basic defense against XSS attacks.</a:t>
            </a:r>
          </a:p>
          <a:p>
            <a:r>
              <a:rPr lang="en-US" sz="2000" dirty="0">
                <a:latin typeface="Verdana" panose="020B0604030504040204" pitchFamily="34" charset="0"/>
                <a:ea typeface="Verdana" panose="020B0604030504040204" pitchFamily="34" charset="0"/>
                <a:cs typeface="Verdana" panose="020B0604030504040204" pitchFamily="34" charset="0"/>
              </a:rPr>
              <a:t>Use of client-side JavaScript</a:t>
            </a:r>
          </a:p>
          <a:p>
            <a:r>
              <a:rPr lang="en-US" sz="2000" dirty="0">
                <a:latin typeface="Verdana" panose="020B0604030504040204" pitchFamily="34" charset="0"/>
                <a:ea typeface="Verdana" panose="020B0604030504040204" pitchFamily="34" charset="0"/>
                <a:cs typeface="Verdana" panose="020B0604030504040204" pitchFamily="34" charset="0"/>
              </a:rPr>
              <a:t>All error handling</a:t>
            </a: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Web Application?</a:t>
            </a:r>
          </a:p>
        </p:txBody>
      </p:sp>
    </p:spTree>
    <p:extLst>
      <p:ext uri="{BB962C8B-B14F-4D97-AF65-F5344CB8AC3E}">
        <p14:creationId xmlns:p14="http://schemas.microsoft.com/office/powerpoint/2010/main" val="141424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764536"/>
          </a:xfrm>
        </p:spPr>
        <p:txBody>
          <a:bodyPr/>
          <a:lstStyle/>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The first thing that your group must submit is your final project proposal.</a:t>
            </a:r>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This proposal will list the group members, give a brief description of your project idea, and all features it will include. Using a GitHub repo is required, and the URL </a:t>
            </a:r>
            <a:r>
              <a:rPr lang="en-US" sz="1800" b="1" dirty="0">
                <a:latin typeface="Verdana" panose="020B0604030504040204" pitchFamily="34" charset="0"/>
                <a:ea typeface="Verdana" panose="020B0604030504040204" pitchFamily="34" charset="0"/>
                <a:cs typeface="Verdana" panose="020B0604030504040204" pitchFamily="34" charset="0"/>
              </a:rPr>
              <a:t>MUST</a:t>
            </a:r>
            <a:r>
              <a:rPr lang="en-US" sz="1800" dirty="0">
                <a:latin typeface="Verdana" panose="020B0604030504040204" pitchFamily="34" charset="0"/>
                <a:ea typeface="Verdana" panose="020B0604030504040204" pitchFamily="34" charset="0"/>
                <a:cs typeface="Verdana" panose="020B0604030504040204" pitchFamily="34" charset="0"/>
              </a:rPr>
              <a:t> be supplied in your proposal. </a:t>
            </a:r>
          </a:p>
          <a:p>
            <a:r>
              <a:rPr lang="en-US" sz="1800" dirty="0">
                <a:latin typeface="Verdana" panose="020B0604030504040204" pitchFamily="34" charset="0"/>
                <a:ea typeface="Verdana" panose="020B0604030504040204" pitchFamily="34" charset="0"/>
                <a:cs typeface="Verdana" panose="020B0604030504040204" pitchFamily="34" charset="0"/>
              </a:rPr>
              <a:t>Submit two feature sections: core (you must implement) and extra (implement if you have time)</a:t>
            </a:r>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I will approve, reject, or conditionally approve each of your proposals:</a:t>
            </a:r>
          </a:p>
          <a:p>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Approved</a:t>
            </a:r>
            <a:r>
              <a:rPr lang="en-US" sz="1800" dirty="0">
                <a:latin typeface="Verdana" panose="020B0604030504040204" pitchFamily="34" charset="0"/>
                <a:ea typeface="Verdana" panose="020B0604030504040204" pitchFamily="34" charset="0"/>
                <a:cs typeface="Verdana" panose="020B0604030504040204" pitchFamily="34" charset="0"/>
              </a:rPr>
              <a:t> means your project looks to be fair, and you will not be over your head.</a:t>
            </a:r>
          </a:p>
          <a:p>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Reject</a:t>
            </a:r>
            <a:r>
              <a:rPr lang="en-US" sz="1800" dirty="0">
                <a:latin typeface="Verdana" panose="020B0604030504040204" pitchFamily="34" charset="0"/>
                <a:ea typeface="Verdana" panose="020B0604030504040204" pitchFamily="34" charset="0"/>
                <a:cs typeface="Verdana" panose="020B0604030504040204" pitchFamily="34" charset="0"/>
              </a:rPr>
              <a:t> means that we will need to develop a new project idea.</a:t>
            </a:r>
          </a:p>
          <a:p>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Conditionally approved </a:t>
            </a:r>
            <a:r>
              <a:rPr lang="en-US" sz="1800" dirty="0">
                <a:latin typeface="Verdana" panose="020B0604030504040204" pitchFamily="34" charset="0"/>
                <a:ea typeface="Verdana" panose="020B0604030504040204" pitchFamily="34" charset="0"/>
                <a:cs typeface="Verdana" panose="020B0604030504040204" pitchFamily="34" charset="0"/>
              </a:rPr>
              <a:t>means that your project is on the right track but needs to be refined.</a:t>
            </a:r>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I may supply comments listing additional features / removing features from the project.</a:t>
            </a:r>
          </a:p>
          <a:p>
            <a:pPr marL="0" indent="0">
              <a:buNone/>
            </a:pPr>
            <a:r>
              <a:rPr lang="en-US" sz="1800" b="1" dirty="0">
                <a:latin typeface="Verdana" panose="020B0604030504040204" pitchFamily="34" charset="0"/>
                <a:ea typeface="Verdana" panose="020B0604030504040204" pitchFamily="34" charset="0"/>
                <a:cs typeface="Verdana" panose="020B0604030504040204" pitchFamily="34" charset="0"/>
              </a:rPr>
              <a:t>All core features must be delivered, or you will receive points off your final project, None of the required features i.e. User sign up and login, cannot be listed as a core feature.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Your Proposal</a:t>
            </a:r>
          </a:p>
        </p:txBody>
      </p:sp>
    </p:spTree>
    <p:extLst>
      <p:ext uri="{BB962C8B-B14F-4D97-AF65-F5344CB8AC3E}">
        <p14:creationId xmlns:p14="http://schemas.microsoft.com/office/powerpoint/2010/main" val="3770726646"/>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49643</TotalTime>
  <Words>529</Words>
  <Application>Microsoft Macintosh PowerPoint</Application>
  <PresentationFormat>Custom</PresentationFormat>
  <Paragraphs>44</Paragraphs>
  <Slides>6</Slides>
  <Notes>0</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6</vt:i4>
      </vt:variant>
    </vt:vector>
  </HeadingPairs>
  <TitlesOfParts>
    <vt:vector size="20" baseType="lpstr">
      <vt:lpstr>Arial</vt:lpstr>
      <vt:lpstr>Calibri</vt:lpstr>
      <vt:lpstr>Century Gothic</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Introducing the Final Project</vt:lpstr>
      <vt:lpstr>What is the Final Project?</vt:lpstr>
      <vt:lpstr>What is a Web Application?</vt:lpstr>
      <vt:lpstr>Your Proposal</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1221</cp:revision>
  <cp:lastPrinted>2016-08-09T14:57:31Z</cp:lastPrinted>
  <dcterms:created xsi:type="dcterms:W3CDTF">2013-11-01T14:42:31Z</dcterms:created>
  <dcterms:modified xsi:type="dcterms:W3CDTF">2019-12-28T22:58:09Z</dcterms:modified>
</cp:coreProperties>
</file>