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Lst>
  <p:sldSz cx="9144000" cy="5143500" type="screen16x9"/>
  <p:notesSz cx="6858000" cy="9144000"/>
  <p:embeddedFontLst>
    <p:embeddedFont>
      <p:font typeface="Abel" panose="02000506030000020004" pitchFamily="2" charset="0"/>
      <p:regular r:id="rId31"/>
    </p:embeddedFont>
    <p:embeddedFont>
      <p:font typeface="Barlow Semi Condensed" panose="00000506000000000000" pitchFamily="2" charset="0"/>
      <p:regular r:id="rId32"/>
      <p:bold r:id="rId33"/>
      <p:italic r:id="rId34"/>
      <p:boldItalic r:id="rId35"/>
    </p:embeddedFont>
    <p:embeddedFont>
      <p:font typeface="Barlow Semi Condensed Medium" panose="00000606000000000000" pitchFamily="2" charset="0"/>
      <p:regular r:id="rId36"/>
      <p:bold r:id="rId37"/>
      <p:italic r:id="rId38"/>
      <p:boldItalic r:id="rId39"/>
    </p:embeddedFont>
    <p:embeddedFont>
      <p:font typeface="Fjalla One" panose="02000506040000020004" pitchFamily="2"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660"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5"/>
        <p:cNvGrpSpPr/>
        <p:nvPr/>
      </p:nvGrpSpPr>
      <p:grpSpPr>
        <a:xfrm>
          <a:off x="0" y="0"/>
          <a:ext cx="0" cy="0"/>
          <a:chOff x="0" y="0"/>
          <a:chExt cx="0" cy="0"/>
        </a:xfrm>
      </p:grpSpPr>
      <p:sp>
        <p:nvSpPr>
          <p:cNvPr id="2196" name="Google Shape;2196;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7" name="Google Shape;2197;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8"/>
        <p:cNvGrpSpPr/>
        <p:nvPr/>
      </p:nvGrpSpPr>
      <p:grpSpPr>
        <a:xfrm>
          <a:off x="0" y="0"/>
          <a:ext cx="0" cy="0"/>
          <a:chOff x="0" y="0"/>
          <a:chExt cx="0" cy="0"/>
        </a:xfrm>
      </p:grpSpPr>
      <p:sp>
        <p:nvSpPr>
          <p:cNvPr id="2289" name="Google Shape;2289;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0" name="Google Shape;2290;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6"/>
        <p:cNvGrpSpPr/>
        <p:nvPr/>
      </p:nvGrpSpPr>
      <p:grpSpPr>
        <a:xfrm>
          <a:off x="0" y="0"/>
          <a:ext cx="0" cy="0"/>
          <a:chOff x="0" y="0"/>
          <a:chExt cx="0" cy="0"/>
        </a:xfrm>
      </p:grpSpPr>
      <p:sp>
        <p:nvSpPr>
          <p:cNvPr id="2537" name="Google Shape;2537;g2f7b4e84b1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8" name="Google Shape;2538;g2f7b4e84b1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2"/>
        <p:cNvGrpSpPr/>
        <p:nvPr/>
      </p:nvGrpSpPr>
      <p:grpSpPr>
        <a:xfrm>
          <a:off x="0" y="0"/>
          <a:ext cx="0" cy="0"/>
          <a:chOff x="0" y="0"/>
          <a:chExt cx="0" cy="0"/>
        </a:xfrm>
      </p:grpSpPr>
      <p:sp>
        <p:nvSpPr>
          <p:cNvPr id="2543" name="Google Shape;2543;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4" name="Google Shape;2544;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8"/>
        <p:cNvGrpSpPr/>
        <p:nvPr/>
      </p:nvGrpSpPr>
      <p:grpSpPr>
        <a:xfrm>
          <a:off x="0" y="0"/>
          <a:ext cx="0" cy="0"/>
          <a:chOff x="0" y="0"/>
          <a:chExt cx="0" cy="0"/>
        </a:xfrm>
      </p:grpSpPr>
      <p:sp>
        <p:nvSpPr>
          <p:cNvPr id="2549" name="Google Shape;2549;g31430f0c81e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0" name="Google Shape;2550;g31430f0c81e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p:cNvGrpSpPr/>
        <p:nvPr/>
      </p:nvGrpSpPr>
      <p:grpSpPr>
        <a:xfrm>
          <a:off x="0" y="0"/>
          <a:ext cx="0" cy="0"/>
          <a:chOff x="0" y="0"/>
          <a:chExt cx="0" cy="0"/>
        </a:xfrm>
      </p:grpSpPr>
      <p:sp>
        <p:nvSpPr>
          <p:cNvPr id="2555" name="Google Shape;2555;g31430f0c81e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31430f0c81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0"/>
        <p:cNvGrpSpPr/>
        <p:nvPr/>
      </p:nvGrpSpPr>
      <p:grpSpPr>
        <a:xfrm>
          <a:off x="0" y="0"/>
          <a:ext cx="0" cy="0"/>
          <a:chOff x="0" y="0"/>
          <a:chExt cx="0" cy="0"/>
        </a:xfrm>
      </p:grpSpPr>
      <p:sp>
        <p:nvSpPr>
          <p:cNvPr id="2561" name="Google Shape;2561;g2853df83080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2" name="Google Shape;2562;g2853df83080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1"/>
        <p:cNvGrpSpPr/>
        <p:nvPr/>
      </p:nvGrpSpPr>
      <p:grpSpPr>
        <a:xfrm>
          <a:off x="0" y="0"/>
          <a:ext cx="0" cy="0"/>
          <a:chOff x="0" y="0"/>
          <a:chExt cx="0" cy="0"/>
        </a:xfrm>
      </p:grpSpPr>
      <p:sp>
        <p:nvSpPr>
          <p:cNvPr id="2572" name="Google Shape;2572;g2f7b4eea23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3" name="Google Shape;2573;g2f7b4eea23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2853df830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2853df830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2853df83080_1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2853df83080_1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
        <p:cNvGrpSpPr/>
        <p:nvPr/>
      </p:nvGrpSpPr>
      <p:grpSpPr>
        <a:xfrm>
          <a:off x="0" y="0"/>
          <a:ext cx="0" cy="0"/>
          <a:chOff x="0" y="0"/>
          <a:chExt cx="0" cy="0"/>
        </a:xfrm>
      </p:grpSpPr>
      <p:sp>
        <p:nvSpPr>
          <p:cNvPr id="1885" name="Google Shape;1885;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6" name="Google Shape;1886;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31430f0c81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31430f0c81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9"/>
        <p:cNvGrpSpPr/>
        <p:nvPr/>
      </p:nvGrpSpPr>
      <p:grpSpPr>
        <a:xfrm>
          <a:off x="0" y="0"/>
          <a:ext cx="0" cy="0"/>
          <a:chOff x="0" y="0"/>
          <a:chExt cx="0" cy="0"/>
        </a:xfrm>
      </p:grpSpPr>
      <p:sp>
        <p:nvSpPr>
          <p:cNvPr id="2610" name="Google Shape;2610;g3145b678e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1" name="Google Shape;2611;g3145b678e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5"/>
        <p:cNvGrpSpPr/>
        <p:nvPr/>
      </p:nvGrpSpPr>
      <p:grpSpPr>
        <a:xfrm>
          <a:off x="0" y="0"/>
          <a:ext cx="0" cy="0"/>
          <a:chOff x="0" y="0"/>
          <a:chExt cx="0" cy="0"/>
        </a:xfrm>
      </p:grpSpPr>
      <p:sp>
        <p:nvSpPr>
          <p:cNvPr id="2616" name="Google Shape;2616;g3145b678ea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7" name="Google Shape;2617;g3145b678ea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1"/>
        <p:cNvGrpSpPr/>
        <p:nvPr/>
      </p:nvGrpSpPr>
      <p:grpSpPr>
        <a:xfrm>
          <a:off x="0" y="0"/>
          <a:ext cx="0" cy="0"/>
          <a:chOff x="0" y="0"/>
          <a:chExt cx="0" cy="0"/>
        </a:xfrm>
      </p:grpSpPr>
      <p:sp>
        <p:nvSpPr>
          <p:cNvPr id="2622" name="Google Shape;2622;g3145b678ea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3" name="Google Shape;2623;g3145b678ea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7"/>
        <p:cNvGrpSpPr/>
        <p:nvPr/>
      </p:nvGrpSpPr>
      <p:grpSpPr>
        <a:xfrm>
          <a:off x="0" y="0"/>
          <a:ext cx="0" cy="0"/>
          <a:chOff x="0" y="0"/>
          <a:chExt cx="0" cy="0"/>
        </a:xfrm>
      </p:grpSpPr>
      <p:sp>
        <p:nvSpPr>
          <p:cNvPr id="2628" name="Google Shape;2628;g2853df83080_1_1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9" name="Google Shape;2629;g2853df83080_1_1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3"/>
        <p:cNvGrpSpPr/>
        <p:nvPr/>
      </p:nvGrpSpPr>
      <p:grpSpPr>
        <a:xfrm>
          <a:off x="0" y="0"/>
          <a:ext cx="0" cy="0"/>
          <a:chOff x="0" y="0"/>
          <a:chExt cx="0" cy="0"/>
        </a:xfrm>
      </p:grpSpPr>
      <p:sp>
        <p:nvSpPr>
          <p:cNvPr id="2634" name="Google Shape;2634;g31430f0c81e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5" name="Google Shape;2635;g31430f0c81e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4"/>
        <p:cNvGrpSpPr/>
        <p:nvPr/>
      </p:nvGrpSpPr>
      <p:grpSpPr>
        <a:xfrm>
          <a:off x="0" y="0"/>
          <a:ext cx="0" cy="0"/>
          <a:chOff x="0" y="0"/>
          <a:chExt cx="0" cy="0"/>
        </a:xfrm>
      </p:grpSpPr>
      <p:sp>
        <p:nvSpPr>
          <p:cNvPr id="2655" name="Google Shape;2655;g31430f0c81e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6" name="Google Shape;2656;g31430f0c81e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5"/>
        <p:cNvGrpSpPr/>
        <p:nvPr/>
      </p:nvGrpSpPr>
      <p:grpSpPr>
        <a:xfrm>
          <a:off x="0" y="0"/>
          <a:ext cx="0" cy="0"/>
          <a:chOff x="0" y="0"/>
          <a:chExt cx="0" cy="0"/>
        </a:xfrm>
      </p:grpSpPr>
      <p:sp>
        <p:nvSpPr>
          <p:cNvPr id="2676" name="Google Shape;2676;g31430f0c81e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7" name="Google Shape;2677;g31430f0c81e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4"/>
        <p:cNvGrpSpPr/>
        <p:nvPr/>
      </p:nvGrpSpPr>
      <p:grpSpPr>
        <a:xfrm>
          <a:off x="0" y="0"/>
          <a:ext cx="0" cy="0"/>
          <a:chOff x="0" y="0"/>
          <a:chExt cx="0" cy="0"/>
        </a:xfrm>
      </p:grpSpPr>
      <p:sp>
        <p:nvSpPr>
          <p:cNvPr id="2705" name="Google Shape;2705;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6" name="Google Shape;2706;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1"/>
        <p:cNvGrpSpPr/>
        <p:nvPr/>
      </p:nvGrpSpPr>
      <p:grpSpPr>
        <a:xfrm>
          <a:off x="0" y="0"/>
          <a:ext cx="0" cy="0"/>
          <a:chOff x="0" y="0"/>
          <a:chExt cx="0" cy="0"/>
        </a:xfrm>
      </p:grpSpPr>
      <p:sp>
        <p:nvSpPr>
          <p:cNvPr id="1912" name="Google Shape;1912;g2853df83080_1_1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3" name="Google Shape;1913;g2853df83080_1_1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2853df83080_1_1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2853df83080_1_1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2f7b4e84b1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2f7b4e84b1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2853df83080_1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2853df83080_1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31430f0c81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31430f0c81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g31430f0c81e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1" name="Google Shape;2191;g31430f0c81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vilb2103/Original-Gans-Paper-Implementation/tree/main/Pix2Pi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huggingface.co/devilb2103/Pix2Pix-Hindi-Text2HT/tree/main" TargetMode="External"/><Relationship Id="rId5" Type="http://schemas.openxmlformats.org/officeDocument/2006/relationships/hyperlink" Target="https://drive.google.com/file/d/1JOWf5K7haTJmulqaCfpXRIzZ8oJZoZGf/view?usp=sharing" TargetMode="External"/><Relationship Id="rId4" Type="http://schemas.openxmlformats.org/officeDocument/2006/relationships/hyperlink" Target="https://github.com/devilb2103/StockMarket-Portfolio-Prediction-Montecarlo-Sim---Antithetic-Variat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grpSp>
        <p:nvGrpSpPr>
          <p:cNvPr id="1686" name="Google Shape;1686;p33"/>
          <p:cNvGrpSpPr/>
          <p:nvPr/>
        </p:nvGrpSpPr>
        <p:grpSpPr>
          <a:xfrm>
            <a:off x="-347965" y="959819"/>
            <a:ext cx="5343540" cy="4183680"/>
            <a:chOff x="469775" y="238125"/>
            <a:chExt cx="6679425" cy="5229600"/>
          </a:xfrm>
        </p:grpSpPr>
        <p:sp>
          <p:nvSpPr>
            <p:cNvPr id="1687" name="Google Shape;1687;p33"/>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3"/>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3"/>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3"/>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3"/>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3"/>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3"/>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3"/>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3"/>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3"/>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3"/>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3"/>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3"/>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3"/>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3"/>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3"/>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3"/>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3"/>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3"/>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3"/>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3"/>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3"/>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3"/>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3"/>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3"/>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3"/>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3"/>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3"/>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3"/>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3"/>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3"/>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3"/>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3"/>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3"/>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3"/>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3"/>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3"/>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3"/>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3"/>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3"/>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3"/>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3"/>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3"/>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3"/>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3"/>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3"/>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3"/>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3"/>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3"/>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3"/>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3"/>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3"/>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3"/>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3"/>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1" name="Google Shape;1881;p33"/>
          <p:cNvSpPr txBox="1"/>
          <p:nvPr/>
        </p:nvSpPr>
        <p:spPr>
          <a:xfrm>
            <a:off x="3582560" y="1628600"/>
            <a:ext cx="5681400" cy="1167900"/>
          </a:xfrm>
          <a:prstGeom prst="rect">
            <a:avLst/>
          </a:prstGeom>
          <a:noFill/>
          <a:ln>
            <a:noFill/>
          </a:ln>
        </p:spPr>
        <p:txBody>
          <a:bodyPr spcFirstLastPara="1" wrap="square" lIns="91425" tIns="91425" rIns="91425" bIns="91425" anchor="t" anchorCtr="0">
            <a:noAutofit/>
          </a:bodyPr>
          <a:lstStyle/>
          <a:p>
            <a:pPr marL="0" lvl="0" indent="0" rtl="0">
              <a:lnSpc>
                <a:spcPct val="50000"/>
              </a:lnSpc>
              <a:spcBef>
                <a:spcPts val="0"/>
              </a:spcBef>
              <a:spcAft>
                <a:spcPts val="0"/>
              </a:spcAft>
              <a:buNone/>
            </a:pPr>
            <a:r>
              <a:rPr lang="en" sz="1500" dirty="0">
                <a:solidFill>
                  <a:schemeClr val="dk2"/>
                </a:solidFill>
                <a:latin typeface="Fjalla One"/>
                <a:ea typeface="Fjalla One"/>
                <a:cs typeface="Fjalla One"/>
                <a:sym typeface="Fjalla One"/>
              </a:rPr>
              <a:t> </a:t>
            </a:r>
            <a:r>
              <a:rPr lang="en" sz="1600" dirty="0">
                <a:solidFill>
                  <a:schemeClr val="dk2"/>
                </a:solidFill>
                <a:latin typeface="Fjalla One"/>
                <a:ea typeface="Fjalla One"/>
                <a:cs typeface="Fjalla One"/>
                <a:sym typeface="Fjalla One"/>
              </a:rPr>
              <a:t>                                 </a:t>
            </a:r>
            <a:endParaRPr sz="1600" dirty="0">
              <a:solidFill>
                <a:schemeClr val="dk2"/>
              </a:solidFill>
              <a:latin typeface="Fjalla One"/>
              <a:ea typeface="Fjalla One"/>
              <a:cs typeface="Fjalla One"/>
              <a:sym typeface="Fjalla One"/>
            </a:endParaRPr>
          </a:p>
          <a:p>
            <a:pPr marL="0" lvl="0" indent="0" rtl="0">
              <a:lnSpc>
                <a:spcPct val="50000"/>
              </a:lnSpc>
              <a:spcBef>
                <a:spcPts val="0"/>
              </a:spcBef>
              <a:spcAft>
                <a:spcPts val="0"/>
              </a:spcAft>
              <a:buNone/>
            </a:pPr>
            <a:r>
              <a:rPr lang="en" sz="2800" dirty="0">
                <a:solidFill>
                  <a:schemeClr val="dk2"/>
                </a:solidFill>
                <a:latin typeface="Fjalla One"/>
                <a:ea typeface="Fjalla One"/>
                <a:cs typeface="Fjalla One"/>
                <a:sym typeface="Fjalla One"/>
              </a:rPr>
              <a:t>PORTFOLIO PRICING USING MONTE CARLO</a:t>
            </a:r>
            <a:endParaRPr sz="2800" dirty="0">
              <a:solidFill>
                <a:schemeClr val="dk2"/>
              </a:solidFill>
              <a:latin typeface="Fjalla One"/>
              <a:ea typeface="Fjalla One"/>
              <a:cs typeface="Fjalla One"/>
              <a:sym typeface="Fjalla One"/>
            </a:endParaRPr>
          </a:p>
          <a:p>
            <a:pPr marL="0" lvl="0" indent="0" rtl="0">
              <a:lnSpc>
                <a:spcPct val="50000"/>
              </a:lnSpc>
              <a:spcBef>
                <a:spcPts val="0"/>
              </a:spcBef>
              <a:spcAft>
                <a:spcPts val="0"/>
              </a:spcAft>
              <a:buNone/>
            </a:pPr>
            <a:r>
              <a:rPr lang="en" sz="2800" dirty="0">
                <a:solidFill>
                  <a:schemeClr val="dk2"/>
                </a:solidFill>
                <a:latin typeface="Fjalla One"/>
                <a:ea typeface="Fjalla One"/>
                <a:cs typeface="Fjalla One"/>
                <a:sym typeface="Fjalla One"/>
              </a:rPr>
              <a:t>                                                                                                              AND DEEP LEARNING</a:t>
            </a:r>
            <a:r>
              <a:rPr lang="en" sz="2700" dirty="0">
                <a:solidFill>
                  <a:schemeClr val="dk2"/>
                </a:solidFill>
                <a:latin typeface="Fjalla One"/>
                <a:ea typeface="Fjalla One"/>
                <a:cs typeface="Fjalla One"/>
                <a:sym typeface="Fjalla One"/>
              </a:rPr>
              <a:t> </a:t>
            </a:r>
            <a:r>
              <a:rPr lang="en" sz="2700" dirty="0">
                <a:solidFill>
                  <a:schemeClr val="lt1"/>
                </a:solidFill>
                <a:latin typeface="Fjalla One"/>
                <a:ea typeface="Fjalla One"/>
                <a:cs typeface="Fjalla One"/>
                <a:sym typeface="Fjalla One"/>
              </a:rPr>
              <a:t>h</a:t>
            </a:r>
            <a:r>
              <a:rPr lang="en" sz="2700" dirty="0">
                <a:solidFill>
                  <a:schemeClr val="dk2"/>
                </a:solidFill>
                <a:latin typeface="Fjalla One"/>
                <a:ea typeface="Fjalla One"/>
                <a:cs typeface="Fjalla One"/>
                <a:sym typeface="Fjalla One"/>
              </a:rPr>
              <a:t> </a:t>
            </a:r>
            <a:r>
              <a:rPr lang="en" sz="3900" dirty="0">
                <a:solidFill>
                  <a:schemeClr val="dk2"/>
                </a:solidFill>
                <a:latin typeface="Fjalla One"/>
                <a:ea typeface="Fjalla One"/>
                <a:cs typeface="Fjalla One"/>
                <a:sym typeface="Fjalla One"/>
              </a:rPr>
              <a:t> </a:t>
            </a:r>
            <a:r>
              <a:rPr lang="en" sz="5000" dirty="0">
                <a:solidFill>
                  <a:schemeClr val="dk2"/>
                </a:solidFill>
                <a:latin typeface="Fjalla One"/>
                <a:ea typeface="Fjalla One"/>
                <a:cs typeface="Fjalla One"/>
                <a:sym typeface="Fjalla One"/>
              </a:rPr>
              <a:t>   </a:t>
            </a:r>
            <a:endParaRPr dirty="0"/>
          </a:p>
        </p:txBody>
      </p:sp>
      <p:sp>
        <p:nvSpPr>
          <p:cNvPr id="1883" name="Google Shape;1883;p33"/>
          <p:cNvSpPr txBox="1"/>
          <p:nvPr/>
        </p:nvSpPr>
        <p:spPr>
          <a:xfrm>
            <a:off x="281925" y="90400"/>
            <a:ext cx="6381000" cy="38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600" b="1" dirty="0">
                <a:solidFill>
                  <a:srgbClr val="1D1D1D"/>
                </a:solidFill>
              </a:rPr>
              <a:t>Source Code:</a:t>
            </a:r>
            <a:r>
              <a:rPr lang="en" sz="600" b="1" dirty="0">
                <a:solidFill>
                  <a:srgbClr val="1D1D1D"/>
                </a:solidFill>
                <a:uFill>
                  <a:noFill/>
                </a:uFill>
                <a:hlinkClick r:id="rId3">
                  <a:extLst>
                    <a:ext uri="{A12FA001-AC4F-418D-AE19-62706E023703}">
                      <ahyp:hlinkClr xmlns:ahyp="http://schemas.microsoft.com/office/drawing/2018/hyperlinkcolor" val="tx"/>
                    </a:ext>
                  </a:extLst>
                </a:hlinkClick>
              </a:rPr>
              <a:t> </a:t>
            </a:r>
            <a:r>
              <a:rPr lang="en-IN" sz="600" b="1" u="sng" dirty="0">
                <a:solidFill>
                  <a:schemeClr val="hlink"/>
                </a:solidFill>
                <a:hlinkClick r:id="rId4"/>
              </a:rPr>
              <a:t>https://github.com/devilb2103/StockMarket-Portfolio-Prediction-Montecarlo-Sim---Antithetic-Variates</a:t>
            </a:r>
            <a:endParaRPr sz="600" b="1" u="sng" dirty="0">
              <a:solidFill>
                <a:schemeClr val="hlink"/>
              </a:solidFill>
            </a:endParaRPr>
          </a:p>
          <a:p>
            <a:pPr marL="0" lvl="0" indent="0" algn="l" rtl="0">
              <a:lnSpc>
                <a:spcPct val="115000"/>
              </a:lnSpc>
              <a:spcBef>
                <a:spcPts val="0"/>
              </a:spcBef>
              <a:spcAft>
                <a:spcPts val="0"/>
              </a:spcAft>
              <a:buNone/>
            </a:pPr>
            <a:r>
              <a:rPr lang="en" sz="600" b="1" dirty="0">
                <a:solidFill>
                  <a:srgbClr val="1D1D1D"/>
                </a:solidFill>
              </a:rPr>
              <a:t>Hugging Face Model:</a:t>
            </a:r>
            <a:r>
              <a:rPr lang="en" sz="600" b="1" dirty="0">
                <a:solidFill>
                  <a:srgbClr val="1D1D1D"/>
                </a:solidFill>
                <a:uFill>
                  <a:noFill/>
                </a:uFill>
                <a:hlinkClick r:id="rId5">
                  <a:extLst>
                    <a:ext uri="{A12FA001-AC4F-418D-AE19-62706E023703}">
                      <ahyp:hlinkClr xmlns:ahyp="http://schemas.microsoft.com/office/drawing/2018/hyperlinkcolor" val="tx"/>
                    </a:ext>
                  </a:extLst>
                </a:hlinkClick>
              </a:rPr>
              <a:t> </a:t>
            </a:r>
            <a:r>
              <a:rPr lang="en" sz="600" b="1" u="sng" dirty="0">
                <a:solidFill>
                  <a:schemeClr val="hlink"/>
                </a:solidFill>
                <a:hlinkClick r:id="rId6"/>
              </a:rPr>
              <a:t>https://huggingface.co/devilb2103/Pix2Pix-Hindi-Text2HT/tree/main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8"/>
        <p:cNvGrpSpPr/>
        <p:nvPr/>
      </p:nvGrpSpPr>
      <p:grpSpPr>
        <a:xfrm>
          <a:off x="0" y="0"/>
          <a:ext cx="0" cy="0"/>
          <a:chOff x="0" y="0"/>
          <a:chExt cx="0" cy="0"/>
        </a:xfrm>
      </p:grpSpPr>
      <p:pic>
        <p:nvPicPr>
          <p:cNvPr id="2199" name="Google Shape;2199;p42"/>
          <p:cNvPicPr preferRelativeResize="0"/>
          <p:nvPr/>
        </p:nvPicPr>
        <p:blipFill rotWithShape="1">
          <a:blip r:embed="rId3">
            <a:alphaModFix/>
          </a:blip>
          <a:srcRect l="1484" r="1494"/>
          <a:stretch/>
        </p:blipFill>
        <p:spPr>
          <a:xfrm>
            <a:off x="4696641" y="1580762"/>
            <a:ext cx="2741302" cy="1589316"/>
          </a:xfrm>
          <a:prstGeom prst="rect">
            <a:avLst/>
          </a:prstGeom>
          <a:noFill/>
          <a:ln>
            <a:noFill/>
          </a:ln>
        </p:spPr>
      </p:pic>
      <p:sp>
        <p:nvSpPr>
          <p:cNvPr id="2200" name="Google Shape;2200;p42"/>
          <p:cNvSpPr txBox="1">
            <a:spLocks noGrp="1"/>
          </p:cNvSpPr>
          <p:nvPr>
            <p:ph type="body" idx="1"/>
          </p:nvPr>
        </p:nvSpPr>
        <p:spPr>
          <a:xfrm>
            <a:off x="259000" y="1080900"/>
            <a:ext cx="3989700" cy="33492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sz="1400"/>
              <a:t>100000 Monte Carlo simulation for a stock portfolio over a 252-day period (approximately one trading year)</a:t>
            </a:r>
            <a:endParaRPr sz="1400"/>
          </a:p>
          <a:p>
            <a:pPr marL="0" lvl="0" indent="0" algn="l" rtl="0">
              <a:spcBef>
                <a:spcPts val="0"/>
              </a:spcBef>
              <a:spcAft>
                <a:spcPts val="0"/>
              </a:spcAft>
              <a:buClr>
                <a:schemeClr val="dk1"/>
              </a:buClr>
              <a:buSzPts val="1100"/>
              <a:buFont typeface="Arial"/>
              <a:buNone/>
            </a:pPr>
            <a:endParaRPr sz="1400"/>
          </a:p>
          <a:p>
            <a:pPr marL="457200" lvl="0" indent="-317500" algn="l" rtl="0">
              <a:spcBef>
                <a:spcPts val="0"/>
              </a:spcBef>
              <a:spcAft>
                <a:spcPts val="0"/>
              </a:spcAft>
              <a:buSzPts val="1400"/>
              <a:buChar char="●"/>
            </a:pPr>
            <a:r>
              <a:rPr lang="en" sz="1400"/>
              <a:t>Each colored line represents a different simulation, showing how the portfolio value evolves over time based on different random paths.</a:t>
            </a:r>
            <a:endParaRPr sz="1400"/>
          </a:p>
          <a:p>
            <a:pPr marL="0" lvl="0" indent="0" algn="l" rtl="0">
              <a:spcBef>
                <a:spcPts val="0"/>
              </a:spcBef>
              <a:spcAft>
                <a:spcPts val="0"/>
              </a:spcAft>
              <a:buClr>
                <a:schemeClr val="dk1"/>
              </a:buClr>
              <a:buSzPts val="1100"/>
              <a:buFont typeface="Arial"/>
              <a:buNone/>
            </a:pPr>
            <a:endParaRPr sz="1400"/>
          </a:p>
          <a:p>
            <a:pPr marL="457200" lvl="0" indent="-317500" algn="l" rtl="0">
              <a:spcBef>
                <a:spcPts val="0"/>
              </a:spcBef>
              <a:spcAft>
                <a:spcPts val="0"/>
              </a:spcAft>
              <a:buSzPts val="1400"/>
              <a:buChar char="●"/>
            </a:pPr>
            <a:r>
              <a:rPr lang="en" sz="1400"/>
              <a:t>The initial portfolio value is ₹10,000, and the simulation considers market volatility</a:t>
            </a:r>
            <a:endParaRPr sz="1400"/>
          </a:p>
          <a:p>
            <a:pPr marL="0" lvl="0" indent="0" algn="l" rtl="0">
              <a:spcBef>
                <a:spcPts val="0"/>
              </a:spcBef>
              <a:spcAft>
                <a:spcPts val="0"/>
              </a:spcAft>
              <a:buClr>
                <a:schemeClr val="dk1"/>
              </a:buClr>
              <a:buSzPts val="1100"/>
              <a:buFont typeface="Arial"/>
              <a:buNone/>
            </a:pPr>
            <a:endParaRPr sz="1400"/>
          </a:p>
          <a:p>
            <a:pPr marL="457200" lvl="0" indent="-317500" algn="l" rtl="0">
              <a:spcBef>
                <a:spcPts val="0"/>
              </a:spcBef>
              <a:spcAft>
                <a:spcPts val="0"/>
              </a:spcAft>
              <a:buSzPts val="1400"/>
              <a:buChar char="●"/>
            </a:pPr>
            <a:r>
              <a:rPr lang="en" sz="1400"/>
              <a:t>The portfolio values vary widely across different simulations, reflecting the inherent uncertainty in financial markets.</a:t>
            </a:r>
            <a:endParaRPr sz="1400"/>
          </a:p>
        </p:txBody>
      </p:sp>
      <p:sp>
        <p:nvSpPr>
          <p:cNvPr id="2201" name="Google Shape;2201;p42"/>
          <p:cNvSpPr txBox="1">
            <a:spLocks noGrp="1"/>
          </p:cNvSpPr>
          <p:nvPr>
            <p:ph type="title"/>
          </p:nvPr>
        </p:nvSpPr>
        <p:spPr>
          <a:xfrm>
            <a:off x="2098500" y="400997"/>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Monte Carlo Portfolio Generation</a:t>
            </a:r>
            <a:endParaRPr/>
          </a:p>
        </p:txBody>
      </p:sp>
      <p:grpSp>
        <p:nvGrpSpPr>
          <p:cNvPr id="2202" name="Google Shape;2202;p42"/>
          <p:cNvGrpSpPr/>
          <p:nvPr/>
        </p:nvGrpSpPr>
        <p:grpSpPr>
          <a:xfrm>
            <a:off x="4248599" y="850289"/>
            <a:ext cx="4711580" cy="4147840"/>
            <a:chOff x="1230400" y="410075"/>
            <a:chExt cx="5124625" cy="4728500"/>
          </a:xfrm>
        </p:grpSpPr>
        <p:sp>
          <p:nvSpPr>
            <p:cNvPr id="2203" name="Google Shape;2203;p4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2"/>
            <p:cNvSpPr/>
            <p:nvPr/>
          </p:nvSpPr>
          <p:spPr>
            <a:xfrm>
              <a:off x="1745499" y="2598326"/>
              <a:ext cx="634838"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87" name="Google Shape;2287;p42"/>
          <p:cNvPicPr preferRelativeResize="0"/>
          <p:nvPr/>
        </p:nvPicPr>
        <p:blipFill>
          <a:blip r:embed="rId4">
            <a:alphaModFix/>
          </a:blip>
          <a:stretch>
            <a:fillRect/>
          </a:stretch>
        </p:blipFill>
        <p:spPr>
          <a:xfrm>
            <a:off x="5178250" y="1677050"/>
            <a:ext cx="3278674" cy="2068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1"/>
        <p:cNvGrpSpPr/>
        <p:nvPr/>
      </p:nvGrpSpPr>
      <p:grpSpPr>
        <a:xfrm>
          <a:off x="0" y="0"/>
          <a:ext cx="0" cy="0"/>
          <a:chOff x="0" y="0"/>
          <a:chExt cx="0" cy="0"/>
        </a:xfrm>
      </p:grpSpPr>
      <p:grpSp>
        <p:nvGrpSpPr>
          <p:cNvPr id="2292" name="Google Shape;2292;p43"/>
          <p:cNvGrpSpPr/>
          <p:nvPr/>
        </p:nvGrpSpPr>
        <p:grpSpPr>
          <a:xfrm>
            <a:off x="5633001" y="2868290"/>
            <a:ext cx="2687439" cy="1998853"/>
            <a:chOff x="862950" y="825025"/>
            <a:chExt cx="5862650" cy="4111175"/>
          </a:xfrm>
        </p:grpSpPr>
        <p:sp>
          <p:nvSpPr>
            <p:cNvPr id="2293" name="Google Shape;2293;p43"/>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3"/>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3"/>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3"/>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3"/>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3"/>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3"/>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3"/>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3"/>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3"/>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3"/>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3"/>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3"/>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3"/>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3"/>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3"/>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3"/>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3"/>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3"/>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3"/>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3"/>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3"/>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3"/>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3"/>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3"/>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3"/>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3"/>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3"/>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3"/>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3"/>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3"/>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3"/>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3"/>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3"/>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3"/>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3"/>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3"/>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3"/>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3"/>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3"/>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3"/>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3"/>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3"/>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3"/>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3"/>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3"/>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3"/>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3"/>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3"/>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3"/>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3"/>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3"/>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3"/>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3"/>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3"/>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3"/>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3"/>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3"/>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3"/>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3"/>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3"/>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3"/>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3"/>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3"/>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3"/>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3"/>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3"/>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3"/>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3"/>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3"/>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3"/>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3"/>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3"/>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3"/>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3"/>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3"/>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3"/>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3"/>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3"/>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3"/>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3"/>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3"/>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3"/>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3"/>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3"/>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3"/>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3"/>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3"/>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3"/>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3"/>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3"/>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3"/>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3"/>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3"/>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3"/>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3"/>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3"/>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3"/>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3"/>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3"/>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3"/>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3"/>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3"/>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3"/>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3"/>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3"/>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3"/>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3"/>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3"/>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3"/>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3"/>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3"/>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3"/>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3"/>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3"/>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3"/>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3"/>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3"/>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3"/>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3"/>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3"/>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3"/>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3"/>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3"/>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3"/>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3"/>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3"/>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3"/>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3"/>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3"/>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3"/>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3"/>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3"/>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3"/>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3"/>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3"/>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3"/>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3"/>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3"/>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3"/>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3"/>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3"/>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3"/>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3"/>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3"/>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3"/>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3"/>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3"/>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3"/>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3"/>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3"/>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3"/>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3"/>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3"/>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3"/>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3"/>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3"/>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3"/>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3"/>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3"/>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3"/>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3"/>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3"/>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3"/>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3"/>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3"/>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3"/>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3"/>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3"/>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3"/>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3"/>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3"/>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3"/>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3"/>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3"/>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3"/>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3"/>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3"/>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3"/>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3"/>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3"/>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3"/>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3"/>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3"/>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3"/>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3"/>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3"/>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3"/>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3"/>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3"/>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3"/>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3"/>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3"/>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3"/>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3"/>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3"/>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3"/>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3"/>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3"/>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3"/>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3"/>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3"/>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3"/>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3"/>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3"/>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3"/>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3"/>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3"/>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3"/>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2" name="Google Shape;2502;p43"/>
          <p:cNvGrpSpPr/>
          <p:nvPr/>
        </p:nvGrpSpPr>
        <p:grpSpPr>
          <a:xfrm>
            <a:off x="162922" y="915998"/>
            <a:ext cx="635100" cy="734640"/>
            <a:chOff x="731647" y="573573"/>
            <a:chExt cx="635100" cy="734640"/>
          </a:xfrm>
        </p:grpSpPr>
        <p:grpSp>
          <p:nvGrpSpPr>
            <p:cNvPr id="2503" name="Google Shape;2503;p43"/>
            <p:cNvGrpSpPr/>
            <p:nvPr/>
          </p:nvGrpSpPr>
          <p:grpSpPr>
            <a:xfrm>
              <a:off x="731647" y="573573"/>
              <a:ext cx="635100" cy="635100"/>
              <a:chOff x="917231" y="750460"/>
              <a:chExt cx="635100" cy="635100"/>
            </a:xfrm>
          </p:grpSpPr>
          <p:sp>
            <p:nvSpPr>
              <p:cNvPr id="2504" name="Google Shape;2504;p43"/>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3"/>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43"/>
            <p:cNvGrpSpPr/>
            <p:nvPr/>
          </p:nvGrpSpPr>
          <p:grpSpPr>
            <a:xfrm>
              <a:off x="961679" y="1281213"/>
              <a:ext cx="175013" cy="27000"/>
              <a:chOff x="5662375" y="212375"/>
              <a:chExt cx="175013" cy="27000"/>
            </a:xfrm>
          </p:grpSpPr>
          <p:sp>
            <p:nvSpPr>
              <p:cNvPr id="2507" name="Google Shape;2507;p4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08" name="Google Shape;2508;p4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09" name="Google Shape;2509;p4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510" name="Google Shape;2510;p43"/>
          <p:cNvGrpSpPr/>
          <p:nvPr/>
        </p:nvGrpSpPr>
        <p:grpSpPr>
          <a:xfrm>
            <a:off x="129847" y="3106860"/>
            <a:ext cx="635100" cy="733490"/>
            <a:chOff x="731647" y="1650460"/>
            <a:chExt cx="635100" cy="733490"/>
          </a:xfrm>
        </p:grpSpPr>
        <p:grpSp>
          <p:nvGrpSpPr>
            <p:cNvPr id="2511" name="Google Shape;2511;p43"/>
            <p:cNvGrpSpPr/>
            <p:nvPr/>
          </p:nvGrpSpPr>
          <p:grpSpPr>
            <a:xfrm>
              <a:off x="731647" y="1650460"/>
              <a:ext cx="635100" cy="635100"/>
              <a:chOff x="917231" y="1827973"/>
              <a:chExt cx="635100" cy="635100"/>
            </a:xfrm>
          </p:grpSpPr>
          <p:sp>
            <p:nvSpPr>
              <p:cNvPr id="2512" name="Google Shape;2512;p43"/>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3"/>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4" name="Google Shape;2514;p43"/>
            <p:cNvGrpSpPr/>
            <p:nvPr/>
          </p:nvGrpSpPr>
          <p:grpSpPr>
            <a:xfrm>
              <a:off x="961679" y="2356951"/>
              <a:ext cx="175013" cy="27000"/>
              <a:chOff x="5662375" y="212375"/>
              <a:chExt cx="175013" cy="27000"/>
            </a:xfrm>
          </p:grpSpPr>
          <p:sp>
            <p:nvSpPr>
              <p:cNvPr id="2515" name="Google Shape;2515;p4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16" name="Google Shape;2516;p4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17" name="Google Shape;2517;p4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518" name="Google Shape;2518;p43"/>
          <p:cNvGrpSpPr/>
          <p:nvPr/>
        </p:nvGrpSpPr>
        <p:grpSpPr>
          <a:xfrm>
            <a:off x="4736609" y="912727"/>
            <a:ext cx="635100" cy="734984"/>
            <a:chOff x="731647" y="2728277"/>
            <a:chExt cx="635100" cy="734984"/>
          </a:xfrm>
        </p:grpSpPr>
        <p:grpSp>
          <p:nvGrpSpPr>
            <p:cNvPr id="2519" name="Google Shape;2519;p43"/>
            <p:cNvGrpSpPr/>
            <p:nvPr/>
          </p:nvGrpSpPr>
          <p:grpSpPr>
            <a:xfrm>
              <a:off x="731647" y="2728277"/>
              <a:ext cx="635100" cy="635100"/>
              <a:chOff x="917231" y="2905502"/>
              <a:chExt cx="635100" cy="635100"/>
            </a:xfrm>
          </p:grpSpPr>
          <p:sp>
            <p:nvSpPr>
              <p:cNvPr id="2520" name="Google Shape;2520;p43"/>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3"/>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43"/>
            <p:cNvGrpSpPr/>
            <p:nvPr/>
          </p:nvGrpSpPr>
          <p:grpSpPr>
            <a:xfrm>
              <a:off x="961679" y="3436260"/>
              <a:ext cx="175013" cy="27000"/>
              <a:chOff x="5662375" y="212375"/>
              <a:chExt cx="175013" cy="27000"/>
            </a:xfrm>
          </p:grpSpPr>
          <p:sp>
            <p:nvSpPr>
              <p:cNvPr id="2523" name="Google Shape;2523;p4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24" name="Google Shape;2524;p4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25" name="Google Shape;2525;p4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526" name="Google Shape;2526;p43"/>
          <p:cNvSpPr txBox="1">
            <a:spLocks noGrp="1"/>
          </p:cNvSpPr>
          <p:nvPr>
            <p:ph type="title"/>
          </p:nvPr>
        </p:nvSpPr>
        <p:spPr>
          <a:xfrm>
            <a:off x="858200" y="196200"/>
            <a:ext cx="72987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Understanding the Role of Monte Carlo Simulations</a:t>
            </a:r>
            <a:endParaRPr/>
          </a:p>
        </p:txBody>
      </p:sp>
      <p:sp>
        <p:nvSpPr>
          <p:cNvPr id="2527" name="Google Shape;2527;p43"/>
          <p:cNvSpPr txBox="1">
            <a:spLocks noGrp="1"/>
          </p:cNvSpPr>
          <p:nvPr>
            <p:ph type="subTitle" idx="2"/>
          </p:nvPr>
        </p:nvSpPr>
        <p:spPr>
          <a:xfrm>
            <a:off x="1095475" y="1055650"/>
            <a:ext cx="3481500" cy="18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000000"/>
                </a:solidFill>
                <a:latin typeface="Arial"/>
                <a:ea typeface="Arial"/>
                <a:cs typeface="Arial"/>
                <a:sym typeface="Arial"/>
              </a:rPr>
              <a:t>Problem:</a:t>
            </a:r>
            <a:r>
              <a:rPr lang="en" sz="1100">
                <a:solidFill>
                  <a:srgbClr val="000000"/>
                </a:solidFill>
                <a:latin typeface="Arial"/>
                <a:ea typeface="Arial"/>
                <a:cs typeface="Arial"/>
                <a:sym typeface="Arial"/>
              </a:rPr>
              <a:t> Real historical data might be limited, especially in finance, where only a few years' worth of data might be available.</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Monte Carlo Solution:</a:t>
            </a:r>
            <a:r>
              <a:rPr lang="en" sz="1100">
                <a:solidFill>
                  <a:srgbClr val="000000"/>
                </a:solidFill>
                <a:latin typeface="Arial"/>
                <a:ea typeface="Arial"/>
                <a:cs typeface="Arial"/>
                <a:sym typeface="Arial"/>
              </a:rPr>
              <a:t> Monte Carlo simulations generate synthetic data that mimic the statistical properties of real data (like mean returns and volatility)[1]. This augments your dataset, providing a vast amount of additional data points to train the LSTM.</a:t>
            </a:r>
            <a:endParaRPr sz="1100">
              <a:solidFill>
                <a:srgbClr val="000000"/>
              </a:solidFill>
              <a:latin typeface="Arial"/>
              <a:ea typeface="Arial"/>
              <a:cs typeface="Arial"/>
              <a:sym typeface="Arial"/>
            </a:endParaRPr>
          </a:p>
        </p:txBody>
      </p:sp>
      <p:sp>
        <p:nvSpPr>
          <p:cNvPr id="2528" name="Google Shape;2528;p43"/>
          <p:cNvSpPr txBox="1">
            <a:spLocks noGrp="1"/>
          </p:cNvSpPr>
          <p:nvPr>
            <p:ph type="subTitle" idx="1"/>
          </p:nvPr>
        </p:nvSpPr>
        <p:spPr>
          <a:xfrm>
            <a:off x="1095483" y="772193"/>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Data Augmentation:</a:t>
            </a:r>
            <a:endParaRPr/>
          </a:p>
        </p:txBody>
      </p:sp>
      <p:sp>
        <p:nvSpPr>
          <p:cNvPr id="2529" name="Google Shape;2529;p43"/>
          <p:cNvSpPr txBox="1">
            <a:spLocks noGrp="1"/>
          </p:cNvSpPr>
          <p:nvPr>
            <p:ph type="subTitle" idx="3"/>
          </p:nvPr>
        </p:nvSpPr>
        <p:spPr>
          <a:xfrm>
            <a:off x="1062408" y="29651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Scenario Generation:</a:t>
            </a:r>
            <a:endParaRPr/>
          </a:p>
        </p:txBody>
      </p:sp>
      <p:sp>
        <p:nvSpPr>
          <p:cNvPr id="2530" name="Google Shape;2530;p43"/>
          <p:cNvSpPr txBox="1">
            <a:spLocks noGrp="1"/>
          </p:cNvSpPr>
          <p:nvPr>
            <p:ph type="subTitle" idx="4"/>
          </p:nvPr>
        </p:nvSpPr>
        <p:spPr>
          <a:xfrm>
            <a:off x="1062400" y="3248625"/>
            <a:ext cx="3374100" cy="13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b="1">
                <a:solidFill>
                  <a:srgbClr val="000000"/>
                </a:solidFill>
                <a:latin typeface="Arial"/>
                <a:ea typeface="Arial"/>
                <a:cs typeface="Arial"/>
                <a:sym typeface="Arial"/>
              </a:rPr>
              <a:t>Problem:</a:t>
            </a:r>
            <a:r>
              <a:rPr lang="en" sz="1100">
                <a:solidFill>
                  <a:srgbClr val="000000"/>
                </a:solidFill>
                <a:latin typeface="Arial"/>
                <a:ea typeface="Arial"/>
                <a:cs typeface="Arial"/>
                <a:sym typeface="Arial"/>
              </a:rPr>
              <a:t> Real market conditions may not cover all possible future scenarios, especially extreme events or rare occurrences.</a:t>
            </a:r>
            <a:endParaRPr sz="11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100" b="1">
                <a:solidFill>
                  <a:srgbClr val="000000"/>
                </a:solidFill>
                <a:latin typeface="Arial"/>
                <a:ea typeface="Arial"/>
                <a:cs typeface="Arial"/>
                <a:sym typeface="Arial"/>
              </a:rPr>
              <a:t>Monte Carlo Solution:</a:t>
            </a:r>
            <a:r>
              <a:rPr lang="en" sz="1100">
                <a:solidFill>
                  <a:srgbClr val="000000"/>
                </a:solidFill>
                <a:latin typeface="Arial"/>
                <a:ea typeface="Arial"/>
                <a:cs typeface="Arial"/>
                <a:sym typeface="Arial"/>
              </a:rPr>
              <a:t> Simulations can generate a wide range of possible future paths, including rare or extreme market conditions[1].</a:t>
            </a:r>
            <a:endParaRPr sz="1100">
              <a:solidFill>
                <a:srgbClr val="000000"/>
              </a:solidFill>
              <a:latin typeface="Arial"/>
              <a:ea typeface="Arial"/>
              <a:cs typeface="Arial"/>
              <a:sym typeface="Arial"/>
            </a:endParaRPr>
          </a:p>
        </p:txBody>
      </p:sp>
      <p:sp>
        <p:nvSpPr>
          <p:cNvPr id="2531" name="Google Shape;2531;p43"/>
          <p:cNvSpPr txBox="1">
            <a:spLocks noGrp="1"/>
          </p:cNvSpPr>
          <p:nvPr>
            <p:ph type="subTitle" idx="5"/>
          </p:nvPr>
        </p:nvSpPr>
        <p:spPr>
          <a:xfrm>
            <a:off x="5669171" y="77220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Risk Management:</a:t>
            </a:r>
            <a:endParaRPr/>
          </a:p>
        </p:txBody>
      </p:sp>
      <p:sp>
        <p:nvSpPr>
          <p:cNvPr id="2532" name="Google Shape;2532;p43"/>
          <p:cNvSpPr txBox="1">
            <a:spLocks noGrp="1"/>
          </p:cNvSpPr>
          <p:nvPr>
            <p:ph type="subTitle" idx="6"/>
          </p:nvPr>
        </p:nvSpPr>
        <p:spPr>
          <a:xfrm>
            <a:off x="5669150" y="1055675"/>
            <a:ext cx="3224700" cy="16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b="1">
                <a:solidFill>
                  <a:srgbClr val="000000"/>
                </a:solidFill>
                <a:latin typeface="Arial"/>
                <a:ea typeface="Arial"/>
                <a:cs typeface="Arial"/>
                <a:sym typeface="Arial"/>
              </a:rPr>
              <a:t>Problem:</a:t>
            </a:r>
            <a:r>
              <a:rPr lang="en" sz="1100">
                <a:solidFill>
                  <a:srgbClr val="000000"/>
                </a:solidFill>
                <a:latin typeface="Arial"/>
                <a:ea typeface="Arial"/>
                <a:cs typeface="Arial"/>
                <a:sym typeface="Arial"/>
              </a:rPr>
              <a:t> Bidirectional LSTM and GRU models need to be aware of potential risks and market behavior under different conditions</a:t>
            </a:r>
            <a:endParaRPr sz="11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100" b="1">
                <a:solidFill>
                  <a:srgbClr val="000000"/>
                </a:solidFill>
                <a:latin typeface="Arial"/>
                <a:ea typeface="Arial"/>
                <a:cs typeface="Arial"/>
                <a:sym typeface="Arial"/>
              </a:rPr>
              <a:t>Monte Carlo Solution:</a:t>
            </a:r>
            <a:r>
              <a:rPr lang="en" sz="1100">
                <a:solidFill>
                  <a:srgbClr val="000000"/>
                </a:solidFill>
                <a:latin typeface="Arial"/>
                <a:ea typeface="Arial"/>
                <a:cs typeface="Arial"/>
                <a:sym typeface="Arial"/>
              </a:rPr>
              <a:t> By training on a variety of simulated scenarios, the Bidirectional LSTM and GRU models we can better capture the risks associated with different market conditions, helping it to make more informed predictions[1].</a:t>
            </a:r>
            <a:endParaRPr/>
          </a:p>
        </p:txBody>
      </p:sp>
      <p:sp>
        <p:nvSpPr>
          <p:cNvPr id="2533" name="Google Shape;2533;p43"/>
          <p:cNvSpPr txBox="1">
            <a:spLocks noGrp="1"/>
          </p:cNvSpPr>
          <p:nvPr>
            <p:ph type="title" idx="9"/>
          </p:nvPr>
        </p:nvSpPr>
        <p:spPr>
          <a:xfrm>
            <a:off x="245091" y="1064801"/>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34" name="Google Shape;2534;p43"/>
          <p:cNvSpPr txBox="1">
            <a:spLocks noGrp="1"/>
          </p:cNvSpPr>
          <p:nvPr>
            <p:ph type="title" idx="13"/>
          </p:nvPr>
        </p:nvSpPr>
        <p:spPr>
          <a:xfrm>
            <a:off x="212016" y="32577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535" name="Google Shape;2535;p43"/>
          <p:cNvSpPr txBox="1">
            <a:spLocks noGrp="1"/>
          </p:cNvSpPr>
          <p:nvPr>
            <p:ph type="title" idx="14"/>
          </p:nvPr>
        </p:nvSpPr>
        <p:spPr>
          <a:xfrm>
            <a:off x="4818779" y="106481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9"/>
        <p:cNvGrpSpPr/>
        <p:nvPr/>
      </p:nvGrpSpPr>
      <p:grpSpPr>
        <a:xfrm>
          <a:off x="0" y="0"/>
          <a:ext cx="0" cy="0"/>
          <a:chOff x="0" y="0"/>
          <a:chExt cx="0" cy="0"/>
        </a:xfrm>
      </p:grpSpPr>
      <p:sp>
        <p:nvSpPr>
          <p:cNvPr id="2540" name="Google Shape;2540;p44"/>
          <p:cNvSpPr txBox="1">
            <a:spLocks noGrp="1"/>
          </p:cNvSpPr>
          <p:nvPr>
            <p:ph type="title"/>
          </p:nvPr>
        </p:nvSpPr>
        <p:spPr>
          <a:xfrm>
            <a:off x="2089350" y="1828750"/>
            <a:ext cx="4965300" cy="19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a:t>VARIANCE REDUCTION TECHNIQUES</a:t>
            </a:r>
            <a:endParaRPr sz="4500"/>
          </a:p>
        </p:txBody>
      </p:sp>
      <p:sp>
        <p:nvSpPr>
          <p:cNvPr id="2541" name="Google Shape;2541;p44"/>
          <p:cNvSpPr txBox="1">
            <a:spLocks noGrp="1"/>
          </p:cNvSpPr>
          <p:nvPr>
            <p:ph type="title" idx="2"/>
          </p:nvPr>
        </p:nvSpPr>
        <p:spPr>
          <a:xfrm>
            <a:off x="2906550" y="86766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03</a:t>
            </a:r>
            <a:endParaRPr sz="7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5"/>
        <p:cNvGrpSpPr/>
        <p:nvPr/>
      </p:nvGrpSpPr>
      <p:grpSpPr>
        <a:xfrm>
          <a:off x="0" y="0"/>
          <a:ext cx="0" cy="0"/>
          <a:chOff x="0" y="0"/>
          <a:chExt cx="0" cy="0"/>
        </a:xfrm>
      </p:grpSpPr>
      <p:sp>
        <p:nvSpPr>
          <p:cNvPr id="2546" name="Google Shape;2546;p45"/>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are Antithetic Variates?</a:t>
            </a:r>
            <a:endParaRPr/>
          </a:p>
        </p:txBody>
      </p:sp>
      <p:sp>
        <p:nvSpPr>
          <p:cNvPr id="2547" name="Google Shape;2547;p45"/>
          <p:cNvSpPr txBox="1"/>
          <p:nvPr/>
        </p:nvSpPr>
        <p:spPr>
          <a:xfrm>
            <a:off x="949075" y="1072525"/>
            <a:ext cx="7392300" cy="471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latin typeface="Barlow Semi Condensed"/>
                <a:ea typeface="Barlow Semi Condensed"/>
                <a:cs typeface="Barlow Semi Condensed"/>
                <a:sym typeface="Barlow Semi Condensed"/>
              </a:rPr>
              <a:t>Antithetic variates are used to reduce the variance of Monte Carlo simulations by pairing each random variable with its antithetic counterpart (i.e., its negative). This technique helps in obtaining a more stable and accurate estimate. It refers to simulated values that are not independent but are negatively correlated.[2]</a:t>
            </a:r>
            <a:endParaRPr>
              <a:latin typeface="Barlow Semi Condensed"/>
              <a:ea typeface="Barlow Semi Condensed"/>
              <a:cs typeface="Barlow Semi Condensed"/>
              <a:sym typeface="Barlow Semi Condensed"/>
            </a:endParaRPr>
          </a:p>
          <a:p>
            <a:pPr marL="0" lvl="0" indent="0" algn="l" rtl="0">
              <a:lnSpc>
                <a:spcPct val="115000"/>
              </a:lnSpc>
              <a:spcBef>
                <a:spcPts val="1200"/>
              </a:spcBef>
              <a:spcAft>
                <a:spcPts val="0"/>
              </a:spcAft>
              <a:buNone/>
            </a:pPr>
            <a:r>
              <a:rPr lang="en">
                <a:latin typeface="Barlow Semi Condensed"/>
                <a:ea typeface="Barlow Semi Condensed"/>
                <a:cs typeface="Barlow Semi Condensed"/>
                <a:sym typeface="Barlow Semi Condensed"/>
              </a:rPr>
              <a:t>The basic idea is to introduce negative correlation between pairs of simulated paths to counterbalance the errors in one path with those in its "antithetic" pair.</a:t>
            </a:r>
            <a:endParaRPr>
              <a:latin typeface="Barlow Semi Condensed"/>
              <a:ea typeface="Barlow Semi Condensed"/>
              <a:cs typeface="Barlow Semi Condensed"/>
              <a:sym typeface="Barlow Semi Condensed"/>
            </a:endParaRPr>
          </a:p>
          <a:p>
            <a:pPr marL="0" lvl="0" indent="0" algn="l" rtl="0">
              <a:lnSpc>
                <a:spcPct val="115000"/>
              </a:lnSpc>
              <a:spcBef>
                <a:spcPts val="1200"/>
              </a:spcBef>
              <a:spcAft>
                <a:spcPts val="0"/>
              </a:spcAft>
              <a:buNone/>
            </a:pPr>
            <a:r>
              <a:rPr lang="en" sz="1600" b="1">
                <a:latin typeface="Barlow Semi Condensed"/>
                <a:ea typeface="Barlow Semi Condensed"/>
                <a:cs typeface="Barlow Semi Condensed"/>
                <a:sym typeface="Barlow Semi Condensed"/>
              </a:rPr>
              <a:t>How It Reduces Variance</a:t>
            </a:r>
            <a:endParaRPr sz="1600" b="1">
              <a:latin typeface="Barlow Semi Condensed"/>
              <a:ea typeface="Barlow Semi Condensed"/>
              <a:cs typeface="Barlow Semi Condensed"/>
              <a:sym typeface="Barlow Semi Condensed"/>
            </a:endParaRPr>
          </a:p>
          <a:p>
            <a:pPr marL="457200" lvl="0" indent="-311150" algn="l" rtl="0">
              <a:lnSpc>
                <a:spcPct val="115000"/>
              </a:lnSpc>
              <a:spcBef>
                <a:spcPts val="1200"/>
              </a:spcBef>
              <a:spcAft>
                <a:spcPts val="0"/>
              </a:spcAft>
              <a:buSzPts val="1300"/>
              <a:buFont typeface="Barlow Semi Condensed"/>
              <a:buAutoNum type="arabicPeriod"/>
            </a:pPr>
            <a:r>
              <a:rPr lang="en" sz="1300" b="1">
                <a:latin typeface="Barlow Semi Condensed"/>
                <a:ea typeface="Barlow Semi Condensed"/>
                <a:cs typeface="Barlow Semi Condensed"/>
                <a:sym typeface="Barlow Semi Condensed"/>
              </a:rPr>
              <a:t>Balancing Effects</a:t>
            </a:r>
            <a:r>
              <a:rPr lang="en" sz="1300">
                <a:latin typeface="Barlow Semi Condensed"/>
                <a:ea typeface="Barlow Semi Condensed"/>
                <a:cs typeface="Barlow Semi Condensed"/>
                <a:sym typeface="Barlow Semi Condensed"/>
              </a:rPr>
              <a:t>: Positive errors in one path are offset by negative errors in its antithetic pair, leading to a more stable estimate.</a:t>
            </a:r>
            <a:endParaRPr sz="1300">
              <a:latin typeface="Barlow Semi Condensed"/>
              <a:ea typeface="Barlow Semi Condensed"/>
              <a:cs typeface="Barlow Semi Condensed"/>
              <a:sym typeface="Barlow Semi Condensed"/>
            </a:endParaRPr>
          </a:p>
          <a:p>
            <a:pPr marL="457200" lvl="0" indent="-311150" algn="l" rtl="0">
              <a:lnSpc>
                <a:spcPct val="115000"/>
              </a:lnSpc>
              <a:spcBef>
                <a:spcPts val="0"/>
              </a:spcBef>
              <a:spcAft>
                <a:spcPts val="0"/>
              </a:spcAft>
              <a:buSzPts val="1300"/>
              <a:buFont typeface="Barlow Semi Condensed"/>
              <a:buAutoNum type="arabicPeriod"/>
            </a:pPr>
            <a:r>
              <a:rPr lang="en" sz="1300" b="1">
                <a:latin typeface="Barlow Semi Condensed"/>
                <a:ea typeface="Barlow Semi Condensed"/>
                <a:cs typeface="Barlow Semi Condensed"/>
                <a:sym typeface="Barlow Semi Condensed"/>
              </a:rPr>
              <a:t>Negative Correlation</a:t>
            </a:r>
            <a:r>
              <a:rPr lang="en" sz="1300">
                <a:latin typeface="Barlow Semi Condensed"/>
                <a:ea typeface="Barlow Semi Condensed"/>
                <a:cs typeface="Barlow Semi Condensed"/>
                <a:sym typeface="Barlow Semi Condensed"/>
              </a:rPr>
              <a:t>: The original and antithetic paths are negatively correlated. This negative correlation tends to cancel out the fluctuations in the estimators, leading to a reduction in the overall variance</a:t>
            </a:r>
            <a:endParaRPr sz="1300">
              <a:latin typeface="Barlow Semi Condensed"/>
              <a:ea typeface="Barlow Semi Condensed"/>
              <a:cs typeface="Barlow Semi Condensed"/>
              <a:sym typeface="Barlow Semi Condensed"/>
            </a:endParaRPr>
          </a:p>
          <a:p>
            <a:pPr marL="457200" lvl="0" indent="-311150" algn="l" rtl="0">
              <a:lnSpc>
                <a:spcPct val="115000"/>
              </a:lnSpc>
              <a:spcBef>
                <a:spcPts val="0"/>
              </a:spcBef>
              <a:spcAft>
                <a:spcPts val="0"/>
              </a:spcAft>
              <a:buSzPts val="1300"/>
              <a:buFont typeface="Barlow Semi Condensed"/>
              <a:buAutoNum type="arabicPeriod"/>
            </a:pPr>
            <a:r>
              <a:rPr lang="en" sz="1300" b="1">
                <a:latin typeface="Barlow Semi Condensed"/>
                <a:ea typeface="Barlow Semi Condensed"/>
                <a:cs typeface="Barlow Semi Condensed"/>
                <a:sym typeface="Barlow Semi Condensed"/>
              </a:rPr>
              <a:t>Faster Convergence</a:t>
            </a:r>
            <a:r>
              <a:rPr lang="en" sz="1300">
                <a:latin typeface="Barlow Semi Condensed"/>
                <a:ea typeface="Barlow Semi Condensed"/>
                <a:cs typeface="Barlow Semi Condensed"/>
                <a:sym typeface="Barlow Semi Condensed"/>
              </a:rPr>
              <a:t>: Because the variance is reduced, the estimate converges more quickly to the true value with fewer simulations. This allows for more efficient computation</a:t>
            </a:r>
            <a:endParaRPr sz="1300">
              <a:latin typeface="Barlow Semi Condensed"/>
              <a:ea typeface="Barlow Semi Condensed"/>
              <a:cs typeface="Barlow Semi Condensed"/>
              <a:sym typeface="Barlow Semi Condensed"/>
            </a:endParaRPr>
          </a:p>
          <a:p>
            <a:pPr marL="0" lvl="0" indent="0" algn="l" rtl="0">
              <a:spcBef>
                <a:spcPts val="1200"/>
              </a:spcBef>
              <a:spcAft>
                <a:spcPts val="0"/>
              </a:spcAft>
              <a:buNone/>
            </a:pPr>
            <a:endParaRPr/>
          </a:p>
          <a:p>
            <a:pPr marL="0" lvl="0" indent="0" algn="l" rtl="0">
              <a:lnSpc>
                <a:spcPct val="115000"/>
              </a:lnSpc>
              <a:spcBef>
                <a:spcPts val="1200"/>
              </a:spcBef>
              <a:spcAft>
                <a:spcPts val="1200"/>
              </a:spcAft>
              <a:buNone/>
            </a:pPr>
            <a:endParaRPr sz="11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1"/>
        <p:cNvGrpSpPr/>
        <p:nvPr/>
      </p:nvGrpSpPr>
      <p:grpSpPr>
        <a:xfrm>
          <a:off x="0" y="0"/>
          <a:ext cx="0" cy="0"/>
          <a:chOff x="0" y="0"/>
          <a:chExt cx="0" cy="0"/>
        </a:xfrm>
      </p:grpSpPr>
      <p:sp>
        <p:nvSpPr>
          <p:cNvPr id="2552" name="Google Shape;2552;p46"/>
          <p:cNvSpPr txBox="1">
            <a:spLocks noGrp="1"/>
          </p:cNvSpPr>
          <p:nvPr>
            <p:ph type="title" idx="2"/>
          </p:nvPr>
        </p:nvSpPr>
        <p:spPr>
          <a:xfrm>
            <a:off x="881100" y="221850"/>
            <a:ext cx="73818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Antithetic Variate Example  </a:t>
            </a:r>
            <a:endParaRPr sz="5000"/>
          </a:p>
        </p:txBody>
      </p:sp>
      <p:pic>
        <p:nvPicPr>
          <p:cNvPr id="2553" name="Google Shape;2553;p46"/>
          <p:cNvPicPr preferRelativeResize="0"/>
          <p:nvPr/>
        </p:nvPicPr>
        <p:blipFill>
          <a:blip r:embed="rId3">
            <a:alphaModFix/>
          </a:blip>
          <a:stretch>
            <a:fillRect/>
          </a:stretch>
        </p:blipFill>
        <p:spPr>
          <a:xfrm>
            <a:off x="1217849" y="1453025"/>
            <a:ext cx="6708325" cy="3241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7"/>
        <p:cNvGrpSpPr/>
        <p:nvPr/>
      </p:nvGrpSpPr>
      <p:grpSpPr>
        <a:xfrm>
          <a:off x="0" y="0"/>
          <a:ext cx="0" cy="0"/>
          <a:chOff x="0" y="0"/>
          <a:chExt cx="0" cy="0"/>
        </a:xfrm>
      </p:grpSpPr>
      <p:sp>
        <p:nvSpPr>
          <p:cNvPr id="2558" name="Google Shape;2558;p47"/>
          <p:cNvSpPr txBox="1">
            <a:spLocks noGrp="1"/>
          </p:cNvSpPr>
          <p:nvPr>
            <p:ph type="title" idx="4294967295"/>
          </p:nvPr>
        </p:nvSpPr>
        <p:spPr>
          <a:xfrm>
            <a:off x="809550" y="276650"/>
            <a:ext cx="7524900" cy="59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Antithetic variates helps in variance reduction </a:t>
            </a:r>
            <a:endParaRPr/>
          </a:p>
          <a:p>
            <a:pPr marL="0" lvl="0" indent="0" algn="l" rtl="0">
              <a:spcBef>
                <a:spcPts val="0"/>
              </a:spcBef>
              <a:spcAft>
                <a:spcPts val="0"/>
              </a:spcAft>
              <a:buNone/>
            </a:pPr>
            <a:endParaRPr/>
          </a:p>
        </p:txBody>
      </p:sp>
      <p:pic>
        <p:nvPicPr>
          <p:cNvPr id="2559" name="Google Shape;2559;p47"/>
          <p:cNvPicPr preferRelativeResize="0"/>
          <p:nvPr/>
        </p:nvPicPr>
        <p:blipFill>
          <a:blip r:embed="rId3">
            <a:alphaModFix/>
          </a:blip>
          <a:stretch>
            <a:fillRect/>
          </a:stretch>
        </p:blipFill>
        <p:spPr>
          <a:xfrm>
            <a:off x="1523363" y="1038025"/>
            <a:ext cx="6097270" cy="3942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3"/>
        <p:cNvGrpSpPr/>
        <p:nvPr/>
      </p:nvGrpSpPr>
      <p:grpSpPr>
        <a:xfrm>
          <a:off x="0" y="0"/>
          <a:ext cx="0" cy="0"/>
          <a:chOff x="0" y="0"/>
          <a:chExt cx="0" cy="0"/>
        </a:xfrm>
      </p:grpSpPr>
      <p:sp>
        <p:nvSpPr>
          <p:cNvPr id="2564" name="Google Shape;2564;p48"/>
          <p:cNvSpPr txBox="1">
            <a:spLocks noGrp="1"/>
          </p:cNvSpPr>
          <p:nvPr>
            <p:ph type="title"/>
          </p:nvPr>
        </p:nvSpPr>
        <p:spPr>
          <a:xfrm>
            <a:off x="1797125" y="431475"/>
            <a:ext cx="6006300" cy="7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Our Process and Solutions</a:t>
            </a:r>
            <a:endParaRPr sz="4000"/>
          </a:p>
        </p:txBody>
      </p:sp>
      <p:sp>
        <p:nvSpPr>
          <p:cNvPr id="2565" name="Google Shape;2565;p48"/>
          <p:cNvSpPr txBox="1">
            <a:spLocks noGrp="1"/>
          </p:cNvSpPr>
          <p:nvPr>
            <p:ph type="subTitle" idx="1"/>
          </p:nvPr>
        </p:nvSpPr>
        <p:spPr>
          <a:xfrm>
            <a:off x="1709928" y="1545336"/>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Data Collection</a:t>
            </a:r>
            <a:endParaRPr/>
          </a:p>
        </p:txBody>
      </p:sp>
      <p:sp>
        <p:nvSpPr>
          <p:cNvPr id="2566" name="Google Shape;2566;p48"/>
          <p:cNvSpPr txBox="1">
            <a:spLocks noGrp="1"/>
          </p:cNvSpPr>
          <p:nvPr>
            <p:ph type="subTitle" idx="2"/>
          </p:nvPr>
        </p:nvSpPr>
        <p:spPr>
          <a:xfrm>
            <a:off x="1709925" y="1938525"/>
            <a:ext cx="2391900" cy="223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Using y finance to scrape data from national stock exchange (nse) majorly stocks from nifty 50.</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Calculating daily returns, mean returns, and covariance matrix.</a:t>
            </a:r>
            <a:endParaRPr sz="1500"/>
          </a:p>
        </p:txBody>
      </p:sp>
      <p:sp>
        <p:nvSpPr>
          <p:cNvPr id="2567" name="Google Shape;2567;p48"/>
          <p:cNvSpPr txBox="1">
            <a:spLocks noGrp="1"/>
          </p:cNvSpPr>
          <p:nvPr>
            <p:ph type="subTitle" idx="3"/>
          </p:nvPr>
        </p:nvSpPr>
        <p:spPr>
          <a:xfrm>
            <a:off x="5468095" y="2305175"/>
            <a:ext cx="28089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Monte Carlo Simulation</a:t>
            </a:r>
            <a:endParaRPr/>
          </a:p>
        </p:txBody>
      </p:sp>
      <p:sp>
        <p:nvSpPr>
          <p:cNvPr id="2568" name="Google Shape;2568;p48"/>
          <p:cNvSpPr txBox="1">
            <a:spLocks noGrp="1"/>
          </p:cNvSpPr>
          <p:nvPr>
            <p:ph type="subTitle" idx="4"/>
          </p:nvPr>
        </p:nvSpPr>
        <p:spPr>
          <a:xfrm>
            <a:off x="5468100" y="2698375"/>
            <a:ext cx="2916600" cy="21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Generating synthetic portfolio values by running multiple Monte Carlo simulations.</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Incorporating variance reduction techniques (Antithetic Variates) to reduce computation.</a:t>
            </a:r>
            <a:endParaRPr sz="1600"/>
          </a:p>
        </p:txBody>
      </p:sp>
      <p:sp>
        <p:nvSpPr>
          <p:cNvPr id="2569" name="Google Shape;2569;p48"/>
          <p:cNvSpPr txBox="1"/>
          <p:nvPr/>
        </p:nvSpPr>
        <p:spPr>
          <a:xfrm>
            <a:off x="512064"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570" name="Google Shape;2570;p48"/>
          <p:cNvSpPr txBox="1"/>
          <p:nvPr/>
        </p:nvSpPr>
        <p:spPr>
          <a:xfrm>
            <a:off x="4268116" y="246063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4"/>
        <p:cNvGrpSpPr/>
        <p:nvPr/>
      </p:nvGrpSpPr>
      <p:grpSpPr>
        <a:xfrm>
          <a:off x="0" y="0"/>
          <a:ext cx="0" cy="0"/>
          <a:chOff x="0" y="0"/>
          <a:chExt cx="0" cy="0"/>
        </a:xfrm>
      </p:grpSpPr>
      <p:sp>
        <p:nvSpPr>
          <p:cNvPr id="2575" name="Google Shape;2575;p49"/>
          <p:cNvSpPr txBox="1">
            <a:spLocks noGrp="1"/>
          </p:cNvSpPr>
          <p:nvPr>
            <p:ph type="title"/>
          </p:nvPr>
        </p:nvSpPr>
        <p:spPr>
          <a:xfrm>
            <a:off x="1568850" y="280325"/>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Process and Solutions</a:t>
            </a:r>
            <a:endParaRPr/>
          </a:p>
          <a:p>
            <a:pPr marL="0" lvl="0" indent="0" algn="ctr" rtl="0">
              <a:spcBef>
                <a:spcPts val="0"/>
              </a:spcBef>
              <a:spcAft>
                <a:spcPts val="0"/>
              </a:spcAft>
              <a:buNone/>
            </a:pPr>
            <a:endParaRPr/>
          </a:p>
        </p:txBody>
      </p:sp>
      <p:sp>
        <p:nvSpPr>
          <p:cNvPr id="2576" name="Google Shape;2576;p49"/>
          <p:cNvSpPr txBox="1">
            <a:spLocks noGrp="1"/>
          </p:cNvSpPr>
          <p:nvPr>
            <p:ph type="subTitle" idx="7"/>
          </p:nvPr>
        </p:nvSpPr>
        <p:spPr>
          <a:xfrm>
            <a:off x="1805297" y="3678300"/>
            <a:ext cx="26868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Prediction and Evaluation</a:t>
            </a:r>
            <a:endParaRPr/>
          </a:p>
        </p:txBody>
      </p:sp>
      <p:sp>
        <p:nvSpPr>
          <p:cNvPr id="2577" name="Google Shape;2577;p49"/>
          <p:cNvSpPr txBox="1">
            <a:spLocks noGrp="1"/>
          </p:cNvSpPr>
          <p:nvPr>
            <p:ph type="subTitle" idx="8"/>
          </p:nvPr>
        </p:nvSpPr>
        <p:spPr>
          <a:xfrm>
            <a:off x="1805300" y="4071475"/>
            <a:ext cx="3078000" cy="9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Use the trained model to predict portfolio values and Day 1 stock allocation over the desired time horizon.</a:t>
            </a:r>
            <a:endParaRPr>
              <a:latin typeface="Barlow Semi Condensed"/>
              <a:ea typeface="Barlow Semi Condensed"/>
              <a:cs typeface="Barlow Semi Condensed"/>
              <a:sym typeface="Barlow Semi Condensed"/>
            </a:endParaRPr>
          </a:p>
        </p:txBody>
      </p:sp>
      <p:sp>
        <p:nvSpPr>
          <p:cNvPr id="2578" name="Google Shape;2578;p49"/>
          <p:cNvSpPr txBox="1"/>
          <p:nvPr/>
        </p:nvSpPr>
        <p:spPr>
          <a:xfrm>
            <a:off x="603798" y="3833736"/>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05</a:t>
            </a:r>
            <a:endParaRPr sz="7200">
              <a:solidFill>
                <a:schemeClr val="accent1"/>
              </a:solidFill>
              <a:latin typeface="Fjalla One"/>
              <a:ea typeface="Fjalla One"/>
              <a:cs typeface="Fjalla One"/>
              <a:sym typeface="Fjalla One"/>
            </a:endParaRPr>
          </a:p>
        </p:txBody>
      </p:sp>
      <p:sp>
        <p:nvSpPr>
          <p:cNvPr id="2579" name="Google Shape;2579;p49"/>
          <p:cNvSpPr txBox="1">
            <a:spLocks noGrp="1"/>
          </p:cNvSpPr>
          <p:nvPr>
            <p:ph type="subTitle" idx="5"/>
          </p:nvPr>
        </p:nvSpPr>
        <p:spPr>
          <a:xfrm>
            <a:off x="1770946" y="1223350"/>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Data Preprocessing</a:t>
            </a:r>
            <a:endParaRPr/>
          </a:p>
        </p:txBody>
      </p:sp>
      <p:sp>
        <p:nvSpPr>
          <p:cNvPr id="2580" name="Google Shape;2580;p49"/>
          <p:cNvSpPr txBox="1">
            <a:spLocks noGrp="1"/>
          </p:cNvSpPr>
          <p:nvPr>
            <p:ph type="subTitle" idx="6"/>
          </p:nvPr>
        </p:nvSpPr>
        <p:spPr>
          <a:xfrm>
            <a:off x="1770950" y="1616550"/>
            <a:ext cx="2389200" cy="17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Normalize and structure the simulated data for input into the LSTM model.</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Split the data into training and testing sets.</a:t>
            </a:r>
            <a:endParaRPr sz="1600"/>
          </a:p>
        </p:txBody>
      </p:sp>
      <p:sp>
        <p:nvSpPr>
          <p:cNvPr id="2581" name="Google Shape;2581;p49"/>
          <p:cNvSpPr txBox="1"/>
          <p:nvPr/>
        </p:nvSpPr>
        <p:spPr>
          <a:xfrm>
            <a:off x="568819" y="137879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2582" name="Google Shape;2582;p49"/>
          <p:cNvSpPr txBox="1">
            <a:spLocks noGrp="1"/>
          </p:cNvSpPr>
          <p:nvPr>
            <p:ph type="subTitle" idx="7"/>
          </p:nvPr>
        </p:nvSpPr>
        <p:spPr>
          <a:xfrm>
            <a:off x="5693608" y="1223350"/>
            <a:ext cx="19935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Model Training</a:t>
            </a:r>
            <a:endParaRPr/>
          </a:p>
        </p:txBody>
      </p:sp>
      <p:sp>
        <p:nvSpPr>
          <p:cNvPr id="2583" name="Google Shape;2583;p49"/>
          <p:cNvSpPr txBox="1">
            <a:spLocks noGrp="1"/>
          </p:cNvSpPr>
          <p:nvPr>
            <p:ph type="subTitle" idx="8"/>
          </p:nvPr>
        </p:nvSpPr>
        <p:spPr>
          <a:xfrm>
            <a:off x="5693600" y="1616550"/>
            <a:ext cx="2389200" cy="18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Feed the processed data into the Bidirectional LSTM and GRU model.</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Train the model to predict future portfolio values and Day 1 stock allocations to get those future portfolio values based on the input sequence.</a:t>
            </a:r>
            <a:endParaRPr sz="1600"/>
          </a:p>
        </p:txBody>
      </p:sp>
      <p:sp>
        <p:nvSpPr>
          <p:cNvPr id="2584" name="Google Shape;2584;p49"/>
          <p:cNvSpPr txBox="1"/>
          <p:nvPr/>
        </p:nvSpPr>
        <p:spPr>
          <a:xfrm>
            <a:off x="4492098" y="137879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04</a:t>
            </a:r>
            <a:endParaRPr sz="7200">
              <a:solidFill>
                <a:schemeClr val="accent1"/>
              </a:solidFill>
              <a:latin typeface="Fjalla One"/>
              <a:ea typeface="Fjalla One"/>
              <a:cs typeface="Fjalla One"/>
              <a:sym typeface="Fjalla On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50"/>
          <p:cNvSpPr txBox="1">
            <a:spLocks noGrp="1"/>
          </p:cNvSpPr>
          <p:nvPr>
            <p:ph type="title"/>
          </p:nvPr>
        </p:nvSpPr>
        <p:spPr>
          <a:xfrm>
            <a:off x="1688100" y="1894000"/>
            <a:ext cx="5767800" cy="19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Real-Time Portfolio Pricing (LSTM AND GRU)</a:t>
            </a:r>
            <a:endParaRPr sz="4700"/>
          </a:p>
        </p:txBody>
      </p:sp>
      <p:sp>
        <p:nvSpPr>
          <p:cNvPr id="2590" name="Google Shape;2590;p50"/>
          <p:cNvSpPr txBox="1">
            <a:spLocks noGrp="1"/>
          </p:cNvSpPr>
          <p:nvPr>
            <p:ph type="title" idx="2"/>
          </p:nvPr>
        </p:nvSpPr>
        <p:spPr>
          <a:xfrm>
            <a:off x="2982675" y="90031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04</a:t>
            </a:r>
            <a:endParaRPr sz="7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pic>
        <p:nvPicPr>
          <p:cNvPr id="2595" name="Google Shape;2595;p51"/>
          <p:cNvPicPr preferRelativeResize="0"/>
          <p:nvPr/>
        </p:nvPicPr>
        <p:blipFill>
          <a:blip r:embed="rId3">
            <a:alphaModFix/>
          </a:blip>
          <a:stretch>
            <a:fillRect/>
          </a:stretch>
        </p:blipFill>
        <p:spPr>
          <a:xfrm>
            <a:off x="3666775" y="1363625"/>
            <a:ext cx="5188774" cy="3892975"/>
          </a:xfrm>
          <a:prstGeom prst="rect">
            <a:avLst/>
          </a:prstGeom>
          <a:noFill/>
          <a:ln>
            <a:noFill/>
          </a:ln>
        </p:spPr>
      </p:pic>
      <p:sp>
        <p:nvSpPr>
          <p:cNvPr id="2596" name="Google Shape;2596;p51"/>
          <p:cNvSpPr txBox="1">
            <a:spLocks noGrp="1"/>
          </p:cNvSpPr>
          <p:nvPr>
            <p:ph type="title" idx="4294967295"/>
          </p:nvPr>
        </p:nvSpPr>
        <p:spPr>
          <a:xfrm>
            <a:off x="592241" y="156378"/>
            <a:ext cx="66111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is Bidirectional LSTM?</a:t>
            </a:r>
            <a:endParaRPr/>
          </a:p>
          <a:p>
            <a:pPr marL="0" lvl="0" indent="0" algn="l" rtl="0">
              <a:spcBef>
                <a:spcPts val="0"/>
              </a:spcBef>
              <a:spcAft>
                <a:spcPts val="0"/>
              </a:spcAft>
              <a:buNone/>
            </a:pPr>
            <a:endParaRPr/>
          </a:p>
        </p:txBody>
      </p:sp>
      <p:sp>
        <p:nvSpPr>
          <p:cNvPr id="2597" name="Google Shape;2597;p51"/>
          <p:cNvSpPr txBox="1">
            <a:spLocks noGrp="1"/>
          </p:cNvSpPr>
          <p:nvPr>
            <p:ph type="subTitle" idx="1"/>
          </p:nvPr>
        </p:nvSpPr>
        <p:spPr>
          <a:xfrm>
            <a:off x="184850" y="705075"/>
            <a:ext cx="7938000" cy="83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a:solidFill>
                  <a:srgbClr val="3977A2"/>
                </a:solidFill>
                <a:latin typeface="Barlow Semi Condensed"/>
                <a:ea typeface="Barlow Semi Condensed"/>
                <a:cs typeface="Barlow Semi Condensed"/>
                <a:sym typeface="Barlow Semi Condensed"/>
              </a:rPr>
              <a:t>LSTMs i.e. Long Short-Term Memory is a type of RNNs Recurrent Neural Network that can detain long-term dependencies in sequential data. LSTMs are best suited to process and analyze sequential data, such as time series, text, and speech.[3] </a:t>
            </a:r>
            <a:endParaRPr sz="1700">
              <a:solidFill>
                <a:srgbClr val="3977A2"/>
              </a:solidFill>
              <a:latin typeface="Barlow Semi Condensed"/>
              <a:ea typeface="Barlow Semi Condensed"/>
              <a:cs typeface="Barlow Semi Condensed"/>
              <a:sym typeface="Barlow Semi Condensed"/>
            </a:endParaRPr>
          </a:p>
        </p:txBody>
      </p:sp>
      <p:sp>
        <p:nvSpPr>
          <p:cNvPr id="2598" name="Google Shape;2598;p51"/>
          <p:cNvSpPr txBox="1"/>
          <p:nvPr/>
        </p:nvSpPr>
        <p:spPr>
          <a:xfrm>
            <a:off x="836950" y="2863350"/>
            <a:ext cx="3167700" cy="14202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700">
                <a:solidFill>
                  <a:srgbClr val="40566D"/>
                </a:solidFill>
                <a:latin typeface="Barlow Semi Condensed"/>
                <a:ea typeface="Barlow Semi Condensed"/>
                <a:cs typeface="Barlow Semi Condensed"/>
                <a:sym typeface="Barlow Semi Condensed"/>
              </a:rPr>
              <a:t>As Stock market analysis is a type of Time series analysis,hence LSTM is selected.[4] (for comparatively long term context)</a:t>
            </a:r>
            <a:endParaRPr sz="1700">
              <a:solidFill>
                <a:srgbClr val="40566D"/>
              </a:solidFill>
              <a:latin typeface="Barlow Semi Condensed"/>
              <a:ea typeface="Barlow Semi Condensed"/>
              <a:cs typeface="Barlow Semi Condensed"/>
              <a:sym typeface="Barlow Semi Condensed"/>
            </a:endParaRPr>
          </a:p>
          <a:p>
            <a:pPr marL="0" lvl="0" indent="0" algn="l" rtl="0">
              <a:lnSpc>
                <a:spcPct val="90000"/>
              </a:lnSpc>
              <a:spcBef>
                <a:spcPts val="0"/>
              </a:spcBef>
              <a:spcAft>
                <a:spcPts val="0"/>
              </a:spcAft>
              <a:buNone/>
            </a:pPr>
            <a:endParaRPr/>
          </a:p>
        </p:txBody>
      </p:sp>
      <p:sp>
        <p:nvSpPr>
          <p:cNvPr id="2599" name="Google Shape;2599;p51"/>
          <p:cNvSpPr txBox="1">
            <a:spLocks noGrp="1"/>
          </p:cNvSpPr>
          <p:nvPr>
            <p:ph type="title" idx="4294967295"/>
          </p:nvPr>
        </p:nvSpPr>
        <p:spPr>
          <a:xfrm>
            <a:off x="285850" y="1926113"/>
            <a:ext cx="2854500" cy="54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Why Bidirectional LSTM?</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34"/>
          <p:cNvSpPr txBox="1">
            <a:spLocks noGrp="1"/>
          </p:cNvSpPr>
          <p:nvPr>
            <p:ph type="title"/>
          </p:nvPr>
        </p:nvSpPr>
        <p:spPr>
          <a:xfrm>
            <a:off x="1917825" y="1915775"/>
            <a:ext cx="4556400" cy="19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a:t>Problem &amp; Solution</a:t>
            </a:r>
            <a:endParaRPr sz="5800"/>
          </a:p>
        </p:txBody>
      </p:sp>
      <p:sp>
        <p:nvSpPr>
          <p:cNvPr id="1889" name="Google Shape;1889;p34"/>
          <p:cNvSpPr txBox="1">
            <a:spLocks noGrp="1"/>
          </p:cNvSpPr>
          <p:nvPr>
            <p:ph type="title" idx="2"/>
          </p:nvPr>
        </p:nvSpPr>
        <p:spPr>
          <a:xfrm>
            <a:off x="2864475" y="91121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01</a:t>
            </a:r>
            <a:endParaRPr sz="7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52"/>
          <p:cNvSpPr txBox="1">
            <a:spLocks noGrp="1"/>
          </p:cNvSpPr>
          <p:nvPr>
            <p:ph type="title" idx="4294967295"/>
          </p:nvPr>
        </p:nvSpPr>
        <p:spPr>
          <a:xfrm>
            <a:off x="592241" y="156378"/>
            <a:ext cx="66111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is Bidirectional GRU?</a:t>
            </a:r>
            <a:endParaRPr/>
          </a:p>
          <a:p>
            <a:pPr marL="0" lvl="0" indent="0" algn="l" rtl="0">
              <a:spcBef>
                <a:spcPts val="0"/>
              </a:spcBef>
              <a:spcAft>
                <a:spcPts val="0"/>
              </a:spcAft>
              <a:buNone/>
            </a:pPr>
            <a:endParaRPr/>
          </a:p>
        </p:txBody>
      </p:sp>
      <p:sp>
        <p:nvSpPr>
          <p:cNvPr id="2605" name="Google Shape;2605;p52"/>
          <p:cNvSpPr txBox="1">
            <a:spLocks noGrp="1"/>
          </p:cNvSpPr>
          <p:nvPr>
            <p:ph type="subTitle" idx="1"/>
          </p:nvPr>
        </p:nvSpPr>
        <p:spPr>
          <a:xfrm>
            <a:off x="184850" y="705075"/>
            <a:ext cx="7989600" cy="108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a:solidFill>
                  <a:srgbClr val="3977A2"/>
                </a:solidFill>
                <a:latin typeface="Barlow Semi Condensed"/>
                <a:ea typeface="Barlow Semi Condensed"/>
                <a:cs typeface="Barlow Semi Condensed"/>
                <a:sym typeface="Barlow Semi Condensed"/>
              </a:rPr>
              <a:t>The Bi-directional GRU (Gated Recurrent Unit) is similar to the Bi-directional LSTM but uses the GRU architecture instead of LSTM. GRUs are a simplified version of LSTMs, combining the forget and input gates into a single "update" gate and removing the output gate.They are generally faster and less computationally intensive than LSTMs. </a:t>
            </a:r>
            <a:endParaRPr sz="1700">
              <a:solidFill>
                <a:srgbClr val="3977A2"/>
              </a:solidFill>
              <a:latin typeface="Barlow Semi Condensed"/>
              <a:ea typeface="Barlow Semi Condensed"/>
              <a:cs typeface="Barlow Semi Condensed"/>
              <a:sym typeface="Barlow Semi Condensed"/>
            </a:endParaRPr>
          </a:p>
        </p:txBody>
      </p:sp>
      <p:sp>
        <p:nvSpPr>
          <p:cNvPr id="2606" name="Google Shape;2606;p52"/>
          <p:cNvSpPr txBox="1"/>
          <p:nvPr/>
        </p:nvSpPr>
        <p:spPr>
          <a:xfrm>
            <a:off x="836950" y="2863350"/>
            <a:ext cx="2748000" cy="16464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700">
                <a:solidFill>
                  <a:srgbClr val="40566D"/>
                </a:solidFill>
                <a:latin typeface="Barlow Semi Condensed"/>
                <a:ea typeface="Barlow Semi Condensed"/>
                <a:cs typeface="Barlow Semi Condensed"/>
                <a:sym typeface="Barlow Semi Condensed"/>
              </a:rPr>
              <a:t>As Stock market analysis is a type of Time series analysis,hence GRU is selected. (for short term context)</a:t>
            </a:r>
            <a:endParaRPr sz="1700">
              <a:solidFill>
                <a:srgbClr val="40566D"/>
              </a:solidFill>
              <a:latin typeface="Barlow Semi Condensed"/>
              <a:ea typeface="Barlow Semi Condensed"/>
              <a:cs typeface="Barlow Semi Condensed"/>
              <a:sym typeface="Barlow Semi Condensed"/>
            </a:endParaRPr>
          </a:p>
          <a:p>
            <a:pPr marL="0" lvl="0" indent="0" algn="l" rtl="0">
              <a:lnSpc>
                <a:spcPct val="90000"/>
              </a:lnSpc>
              <a:spcBef>
                <a:spcPts val="0"/>
              </a:spcBef>
              <a:spcAft>
                <a:spcPts val="0"/>
              </a:spcAft>
              <a:buNone/>
            </a:pPr>
            <a:endParaRPr/>
          </a:p>
        </p:txBody>
      </p:sp>
      <p:sp>
        <p:nvSpPr>
          <p:cNvPr id="2607" name="Google Shape;2607;p52"/>
          <p:cNvSpPr txBox="1">
            <a:spLocks noGrp="1"/>
          </p:cNvSpPr>
          <p:nvPr>
            <p:ph type="title" idx="4294967295"/>
          </p:nvPr>
        </p:nvSpPr>
        <p:spPr>
          <a:xfrm>
            <a:off x="506275" y="2052875"/>
            <a:ext cx="3342300" cy="14775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n"/>
              <a:t>Why Bidirectional GRU?</a:t>
            </a:r>
            <a:endParaRPr/>
          </a:p>
          <a:p>
            <a:pPr marL="0" lvl="0" indent="0" algn="l" rtl="0">
              <a:spcBef>
                <a:spcPts val="0"/>
              </a:spcBef>
              <a:spcAft>
                <a:spcPts val="0"/>
              </a:spcAft>
              <a:buNone/>
            </a:pPr>
            <a:endParaRPr/>
          </a:p>
        </p:txBody>
      </p:sp>
      <p:pic>
        <p:nvPicPr>
          <p:cNvPr id="2608" name="Google Shape;2608;p52"/>
          <p:cNvPicPr preferRelativeResize="0"/>
          <p:nvPr/>
        </p:nvPicPr>
        <p:blipFill>
          <a:blip r:embed="rId3">
            <a:alphaModFix/>
          </a:blip>
          <a:stretch>
            <a:fillRect/>
          </a:stretch>
        </p:blipFill>
        <p:spPr>
          <a:xfrm>
            <a:off x="4104750" y="1926125"/>
            <a:ext cx="4002100" cy="3047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2"/>
        <p:cNvGrpSpPr/>
        <p:nvPr/>
      </p:nvGrpSpPr>
      <p:grpSpPr>
        <a:xfrm>
          <a:off x="0" y="0"/>
          <a:ext cx="0" cy="0"/>
          <a:chOff x="0" y="0"/>
          <a:chExt cx="0" cy="0"/>
        </a:xfrm>
      </p:grpSpPr>
      <p:sp>
        <p:nvSpPr>
          <p:cNvPr id="2613" name="Google Shape;2613;p53"/>
          <p:cNvSpPr txBox="1">
            <a:spLocks noGrp="1"/>
          </p:cNvSpPr>
          <p:nvPr>
            <p:ph type="title" idx="4294967295"/>
          </p:nvPr>
        </p:nvSpPr>
        <p:spPr>
          <a:xfrm>
            <a:off x="592241" y="156378"/>
            <a:ext cx="66111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Code Snippets</a:t>
            </a:r>
            <a:endParaRPr/>
          </a:p>
          <a:p>
            <a:pPr marL="0" lvl="0" indent="0" algn="l" rtl="0">
              <a:spcBef>
                <a:spcPts val="0"/>
              </a:spcBef>
              <a:spcAft>
                <a:spcPts val="0"/>
              </a:spcAft>
              <a:buNone/>
            </a:pPr>
            <a:endParaRPr/>
          </a:p>
        </p:txBody>
      </p:sp>
      <p:pic>
        <p:nvPicPr>
          <p:cNvPr id="2614" name="Google Shape;2614;p53"/>
          <p:cNvPicPr preferRelativeResize="0"/>
          <p:nvPr/>
        </p:nvPicPr>
        <p:blipFill>
          <a:blip r:embed="rId3">
            <a:alphaModFix/>
          </a:blip>
          <a:stretch>
            <a:fillRect/>
          </a:stretch>
        </p:blipFill>
        <p:spPr>
          <a:xfrm>
            <a:off x="957100" y="792228"/>
            <a:ext cx="6987589" cy="41336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8"/>
        <p:cNvGrpSpPr/>
        <p:nvPr/>
      </p:nvGrpSpPr>
      <p:grpSpPr>
        <a:xfrm>
          <a:off x="0" y="0"/>
          <a:ext cx="0" cy="0"/>
          <a:chOff x="0" y="0"/>
          <a:chExt cx="0" cy="0"/>
        </a:xfrm>
      </p:grpSpPr>
      <p:sp>
        <p:nvSpPr>
          <p:cNvPr id="2619" name="Google Shape;2619;p54"/>
          <p:cNvSpPr txBox="1">
            <a:spLocks noGrp="1"/>
          </p:cNvSpPr>
          <p:nvPr>
            <p:ph type="title" idx="4294967295"/>
          </p:nvPr>
        </p:nvSpPr>
        <p:spPr>
          <a:xfrm>
            <a:off x="592241" y="156378"/>
            <a:ext cx="66111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Code Snippets</a:t>
            </a:r>
            <a:endParaRPr/>
          </a:p>
          <a:p>
            <a:pPr marL="0" lvl="0" indent="0" algn="l" rtl="0">
              <a:spcBef>
                <a:spcPts val="0"/>
              </a:spcBef>
              <a:spcAft>
                <a:spcPts val="0"/>
              </a:spcAft>
              <a:buNone/>
            </a:pPr>
            <a:endParaRPr/>
          </a:p>
        </p:txBody>
      </p:sp>
      <p:pic>
        <p:nvPicPr>
          <p:cNvPr id="2620" name="Google Shape;2620;p54"/>
          <p:cNvPicPr preferRelativeResize="0"/>
          <p:nvPr/>
        </p:nvPicPr>
        <p:blipFill>
          <a:blip r:embed="rId3">
            <a:alphaModFix/>
          </a:blip>
          <a:stretch>
            <a:fillRect/>
          </a:stretch>
        </p:blipFill>
        <p:spPr>
          <a:xfrm>
            <a:off x="3088450" y="504940"/>
            <a:ext cx="3396235" cy="413362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4"/>
        <p:cNvGrpSpPr/>
        <p:nvPr/>
      </p:nvGrpSpPr>
      <p:grpSpPr>
        <a:xfrm>
          <a:off x="0" y="0"/>
          <a:ext cx="0" cy="0"/>
          <a:chOff x="0" y="0"/>
          <a:chExt cx="0" cy="0"/>
        </a:xfrm>
      </p:grpSpPr>
      <p:sp>
        <p:nvSpPr>
          <p:cNvPr id="2625" name="Google Shape;2625;p55"/>
          <p:cNvSpPr txBox="1">
            <a:spLocks noGrp="1"/>
          </p:cNvSpPr>
          <p:nvPr>
            <p:ph type="title" idx="4294967295"/>
          </p:nvPr>
        </p:nvSpPr>
        <p:spPr>
          <a:xfrm>
            <a:off x="592241" y="156378"/>
            <a:ext cx="66111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Code Snippets</a:t>
            </a:r>
            <a:endParaRPr/>
          </a:p>
          <a:p>
            <a:pPr marL="0" lvl="0" indent="0" algn="l" rtl="0">
              <a:spcBef>
                <a:spcPts val="0"/>
              </a:spcBef>
              <a:spcAft>
                <a:spcPts val="0"/>
              </a:spcAft>
              <a:buNone/>
            </a:pPr>
            <a:endParaRPr/>
          </a:p>
        </p:txBody>
      </p:sp>
      <p:pic>
        <p:nvPicPr>
          <p:cNvPr id="2626" name="Google Shape;2626;p55"/>
          <p:cNvPicPr preferRelativeResize="0"/>
          <p:nvPr/>
        </p:nvPicPr>
        <p:blipFill>
          <a:blip r:embed="rId3">
            <a:alphaModFix/>
          </a:blip>
          <a:stretch>
            <a:fillRect/>
          </a:stretch>
        </p:blipFill>
        <p:spPr>
          <a:xfrm>
            <a:off x="592251" y="813974"/>
            <a:ext cx="7619299" cy="407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0"/>
        <p:cNvGrpSpPr/>
        <p:nvPr/>
      </p:nvGrpSpPr>
      <p:grpSpPr>
        <a:xfrm>
          <a:off x="0" y="0"/>
          <a:ext cx="0" cy="0"/>
          <a:chOff x="0" y="0"/>
          <a:chExt cx="0" cy="0"/>
        </a:xfrm>
      </p:grpSpPr>
      <p:sp>
        <p:nvSpPr>
          <p:cNvPr id="2631" name="Google Shape;2631;p56"/>
          <p:cNvSpPr txBox="1"/>
          <p:nvPr/>
        </p:nvSpPr>
        <p:spPr>
          <a:xfrm>
            <a:off x="404150" y="1873700"/>
            <a:ext cx="2241000" cy="10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dk2"/>
                </a:solidFill>
                <a:latin typeface="Fjalla One"/>
                <a:ea typeface="Fjalla One"/>
                <a:cs typeface="Fjalla One"/>
                <a:sym typeface="Fjalla One"/>
              </a:rPr>
              <a:t>Methodology of the project</a:t>
            </a:r>
            <a:endParaRPr/>
          </a:p>
        </p:txBody>
      </p:sp>
      <p:pic>
        <p:nvPicPr>
          <p:cNvPr id="2632" name="Google Shape;2632;p56"/>
          <p:cNvPicPr preferRelativeResize="0"/>
          <p:nvPr/>
        </p:nvPicPr>
        <p:blipFill rotWithShape="1">
          <a:blip r:embed="rId3">
            <a:alphaModFix/>
          </a:blip>
          <a:srcRect l="29724" t="6828" r="29993" b="6621"/>
          <a:stretch/>
        </p:blipFill>
        <p:spPr>
          <a:xfrm>
            <a:off x="2645150" y="73475"/>
            <a:ext cx="4023024" cy="5070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6"/>
        <p:cNvGrpSpPr/>
        <p:nvPr/>
      </p:nvGrpSpPr>
      <p:grpSpPr>
        <a:xfrm>
          <a:off x="0" y="0"/>
          <a:ext cx="0" cy="0"/>
          <a:chOff x="0" y="0"/>
          <a:chExt cx="0" cy="0"/>
        </a:xfrm>
      </p:grpSpPr>
      <p:grpSp>
        <p:nvGrpSpPr>
          <p:cNvPr id="2637" name="Google Shape;2637;p57"/>
          <p:cNvGrpSpPr/>
          <p:nvPr/>
        </p:nvGrpSpPr>
        <p:grpSpPr>
          <a:xfrm>
            <a:off x="6355460" y="244235"/>
            <a:ext cx="1369774" cy="1337019"/>
            <a:chOff x="3614228" y="234880"/>
            <a:chExt cx="1915500" cy="1915500"/>
          </a:xfrm>
        </p:grpSpPr>
        <p:sp>
          <p:nvSpPr>
            <p:cNvPr id="2638" name="Google Shape;2638;p57"/>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7"/>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0" name="Google Shape;2640;p57"/>
          <p:cNvSpPr txBox="1"/>
          <p:nvPr/>
        </p:nvSpPr>
        <p:spPr>
          <a:xfrm>
            <a:off x="6605637" y="997982"/>
            <a:ext cx="869400" cy="255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2"/>
                </a:solidFill>
                <a:latin typeface="Abel"/>
                <a:ea typeface="Abel"/>
                <a:cs typeface="Abel"/>
                <a:sym typeface="Abel"/>
              </a:rPr>
              <a:t> </a:t>
            </a:r>
            <a:endParaRPr>
              <a:solidFill>
                <a:schemeClr val="dk2"/>
              </a:solidFill>
              <a:latin typeface="Abel"/>
              <a:ea typeface="Abel"/>
              <a:cs typeface="Abel"/>
              <a:sym typeface="Abel"/>
            </a:endParaRPr>
          </a:p>
        </p:txBody>
      </p:sp>
      <p:grpSp>
        <p:nvGrpSpPr>
          <p:cNvPr id="2641" name="Google Shape;2641;p57"/>
          <p:cNvGrpSpPr/>
          <p:nvPr/>
        </p:nvGrpSpPr>
        <p:grpSpPr>
          <a:xfrm>
            <a:off x="6799047" y="677564"/>
            <a:ext cx="482489" cy="470314"/>
            <a:chOff x="1190625" y="238125"/>
            <a:chExt cx="5238750" cy="5231525"/>
          </a:xfrm>
        </p:grpSpPr>
        <p:sp>
          <p:nvSpPr>
            <p:cNvPr id="2642" name="Google Shape;2642;p57"/>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43" name="Google Shape;2643;p57"/>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44" name="Google Shape;2644;p57"/>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45" name="Google Shape;2645;p57"/>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46" name="Google Shape;2646;p57"/>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47" name="Google Shape;2647;p57"/>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48" name="Google Shape;2648;p57"/>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49" name="Google Shape;2649;p57"/>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50" name="Google Shape;2650;p57"/>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51" name="Google Shape;2651;p57"/>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652" name="Google Shape;2652;p57"/>
          <p:cNvSpPr txBox="1">
            <a:spLocks noGrp="1"/>
          </p:cNvSpPr>
          <p:nvPr>
            <p:ph type="title"/>
          </p:nvPr>
        </p:nvSpPr>
        <p:spPr>
          <a:xfrm>
            <a:off x="1275450" y="401976"/>
            <a:ext cx="4809600" cy="102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600"/>
              <a:t>Output Calculation</a:t>
            </a:r>
            <a:endParaRPr sz="4600"/>
          </a:p>
        </p:txBody>
      </p:sp>
      <p:sp>
        <p:nvSpPr>
          <p:cNvPr id="2653" name="Google Shape;2653;p57"/>
          <p:cNvSpPr txBox="1">
            <a:spLocks noGrp="1"/>
          </p:cNvSpPr>
          <p:nvPr>
            <p:ph type="subTitle" idx="1"/>
          </p:nvPr>
        </p:nvSpPr>
        <p:spPr>
          <a:xfrm>
            <a:off x="968225" y="1423475"/>
            <a:ext cx="6832800" cy="33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5"/>
                </a:solidFill>
              </a:rPr>
              <a:t>We collected 200 days of real historical data from Yahoo Finance for your selected stocks. This buffer data represents the actual performance of your portfolio over the 200 days.</a:t>
            </a:r>
            <a:endParaRPr sz="1800">
              <a:solidFill>
                <a:schemeClr val="accent5"/>
              </a:solidFill>
            </a:endParaRPr>
          </a:p>
          <a:p>
            <a:pPr marL="0" lvl="0" indent="0" algn="l" rtl="0">
              <a:spcBef>
                <a:spcPts val="0"/>
              </a:spcBef>
              <a:spcAft>
                <a:spcPts val="0"/>
              </a:spcAft>
              <a:buNone/>
            </a:pPr>
            <a:endParaRPr sz="1800">
              <a:solidFill>
                <a:schemeClr val="accent5"/>
              </a:solidFill>
            </a:endParaRPr>
          </a:p>
          <a:p>
            <a:pPr marL="0" lvl="0" indent="0" algn="l" rtl="0">
              <a:spcBef>
                <a:spcPts val="0"/>
              </a:spcBef>
              <a:spcAft>
                <a:spcPts val="0"/>
              </a:spcAft>
              <a:buNone/>
            </a:pPr>
            <a:r>
              <a:rPr lang="en" sz="1800">
                <a:solidFill>
                  <a:schemeClr val="accent5"/>
                </a:solidFill>
              </a:rPr>
              <a:t>The model, which was trained using past sequences and stock allocations, makes predictions for the future portfolio values and stock allocations. Specifically, the model tries to forecast how the portfolio value and allocations will evolve over the prediction horizon (e.g., days 253 to 365).</a:t>
            </a:r>
            <a:endParaRPr sz="1800">
              <a:solidFill>
                <a:schemeClr val="accent5"/>
              </a:solidFill>
            </a:endParaRPr>
          </a:p>
          <a:p>
            <a:pPr marL="0" lvl="0" indent="0" algn="l" rtl="0">
              <a:spcBef>
                <a:spcPts val="0"/>
              </a:spcBef>
              <a:spcAft>
                <a:spcPts val="0"/>
              </a:spcAft>
              <a:buNone/>
            </a:pPr>
            <a:endParaRPr sz="1800">
              <a:solidFill>
                <a:schemeClr val="accent5"/>
              </a:solidFill>
            </a:endParaRPr>
          </a:p>
          <a:p>
            <a:pPr marL="0" lvl="0" indent="0" algn="l" rtl="0">
              <a:spcBef>
                <a:spcPts val="0"/>
              </a:spcBef>
              <a:spcAft>
                <a:spcPts val="0"/>
              </a:spcAft>
              <a:buNone/>
            </a:pPr>
            <a:r>
              <a:rPr lang="en" sz="1800">
                <a:solidFill>
                  <a:schemeClr val="accent5"/>
                </a:solidFill>
              </a:rPr>
              <a:t>To evaluate the accuracy of these predictions, we compare them with the 200 days of real market data.</a:t>
            </a:r>
            <a:endParaRPr sz="2100">
              <a:solidFill>
                <a:schemeClr val="accent5"/>
              </a:solidFill>
            </a:endParaRPr>
          </a:p>
          <a:p>
            <a:pPr marL="0" lvl="0" indent="0" algn="l" rtl="0">
              <a:spcBef>
                <a:spcPts val="0"/>
              </a:spcBef>
              <a:spcAft>
                <a:spcPts val="0"/>
              </a:spcAft>
              <a:buNone/>
            </a:pPr>
            <a:endParaRPr sz="2600">
              <a:solidFill>
                <a:schemeClr val="accent5"/>
              </a:solidFill>
            </a:endParaRPr>
          </a:p>
          <a:p>
            <a:pPr marL="0" lvl="0" indent="0" algn="l" rtl="0">
              <a:spcBef>
                <a:spcPts val="0"/>
              </a:spcBef>
              <a:spcAft>
                <a:spcPts val="0"/>
              </a:spcAft>
              <a:buNone/>
            </a:pPr>
            <a:endParaRPr sz="2600">
              <a:solidFill>
                <a:schemeClr val="accent5"/>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7"/>
        <p:cNvGrpSpPr/>
        <p:nvPr/>
      </p:nvGrpSpPr>
      <p:grpSpPr>
        <a:xfrm>
          <a:off x="0" y="0"/>
          <a:ext cx="0" cy="0"/>
          <a:chOff x="0" y="0"/>
          <a:chExt cx="0" cy="0"/>
        </a:xfrm>
      </p:grpSpPr>
      <p:grpSp>
        <p:nvGrpSpPr>
          <p:cNvPr id="2658" name="Google Shape;2658;p58"/>
          <p:cNvGrpSpPr/>
          <p:nvPr/>
        </p:nvGrpSpPr>
        <p:grpSpPr>
          <a:xfrm>
            <a:off x="6355460" y="244235"/>
            <a:ext cx="1369774" cy="1337019"/>
            <a:chOff x="3614228" y="234880"/>
            <a:chExt cx="1915500" cy="1915500"/>
          </a:xfrm>
        </p:grpSpPr>
        <p:sp>
          <p:nvSpPr>
            <p:cNvPr id="2659" name="Google Shape;2659;p58"/>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8"/>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1" name="Google Shape;2661;p58"/>
          <p:cNvSpPr txBox="1"/>
          <p:nvPr/>
        </p:nvSpPr>
        <p:spPr>
          <a:xfrm>
            <a:off x="6605637" y="997982"/>
            <a:ext cx="869400" cy="255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2"/>
                </a:solidFill>
                <a:latin typeface="Abel"/>
                <a:ea typeface="Abel"/>
                <a:cs typeface="Abel"/>
                <a:sym typeface="Abel"/>
              </a:rPr>
              <a:t> </a:t>
            </a:r>
            <a:endParaRPr>
              <a:solidFill>
                <a:schemeClr val="dk2"/>
              </a:solidFill>
              <a:latin typeface="Abel"/>
              <a:ea typeface="Abel"/>
              <a:cs typeface="Abel"/>
              <a:sym typeface="Abel"/>
            </a:endParaRPr>
          </a:p>
        </p:txBody>
      </p:sp>
      <p:grpSp>
        <p:nvGrpSpPr>
          <p:cNvPr id="2662" name="Google Shape;2662;p58"/>
          <p:cNvGrpSpPr/>
          <p:nvPr/>
        </p:nvGrpSpPr>
        <p:grpSpPr>
          <a:xfrm>
            <a:off x="6799047" y="677564"/>
            <a:ext cx="482489" cy="470314"/>
            <a:chOff x="1190625" y="238125"/>
            <a:chExt cx="5238750" cy="5231525"/>
          </a:xfrm>
        </p:grpSpPr>
        <p:sp>
          <p:nvSpPr>
            <p:cNvPr id="2663" name="Google Shape;2663;p58"/>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64" name="Google Shape;2664;p58"/>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65" name="Google Shape;2665;p58"/>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66" name="Google Shape;2666;p58"/>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67" name="Google Shape;2667;p58"/>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68" name="Google Shape;2668;p58"/>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69" name="Google Shape;2669;p58"/>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70" name="Google Shape;2670;p58"/>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71" name="Google Shape;2671;p58"/>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72" name="Google Shape;2672;p58"/>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673" name="Google Shape;2673;p58"/>
          <p:cNvSpPr txBox="1">
            <a:spLocks noGrp="1"/>
          </p:cNvSpPr>
          <p:nvPr>
            <p:ph type="title"/>
          </p:nvPr>
        </p:nvSpPr>
        <p:spPr>
          <a:xfrm>
            <a:off x="1275450" y="401976"/>
            <a:ext cx="4809600" cy="102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600"/>
              <a:t>Output Calculation</a:t>
            </a:r>
            <a:endParaRPr sz="4600"/>
          </a:p>
        </p:txBody>
      </p:sp>
      <p:sp>
        <p:nvSpPr>
          <p:cNvPr id="2674" name="Google Shape;2674;p58"/>
          <p:cNvSpPr txBox="1">
            <a:spLocks noGrp="1"/>
          </p:cNvSpPr>
          <p:nvPr>
            <p:ph type="subTitle" idx="1"/>
          </p:nvPr>
        </p:nvSpPr>
        <p:spPr>
          <a:xfrm>
            <a:off x="968225" y="1423475"/>
            <a:ext cx="6832800" cy="3358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accent5"/>
              </a:buClr>
              <a:buSzPts val="1800"/>
              <a:buChar char="●"/>
            </a:pPr>
            <a:r>
              <a:rPr lang="en" sz="1800">
                <a:solidFill>
                  <a:schemeClr val="accent5"/>
                </a:solidFill>
              </a:rPr>
              <a:t>The output shape from the model predictions was from day 252 to day 366, providing predictions over a 114-day period.</a:t>
            </a:r>
            <a:endParaRPr sz="1800">
              <a:solidFill>
                <a:schemeClr val="accent5"/>
              </a:solidFill>
            </a:endParaRPr>
          </a:p>
          <a:p>
            <a:pPr marL="457200" lvl="0" indent="0" algn="l" rtl="0">
              <a:spcBef>
                <a:spcPts val="0"/>
              </a:spcBef>
              <a:spcAft>
                <a:spcPts val="0"/>
              </a:spcAft>
              <a:buNone/>
            </a:pPr>
            <a:endParaRPr sz="1800">
              <a:solidFill>
                <a:schemeClr val="accent5"/>
              </a:solidFill>
            </a:endParaRPr>
          </a:p>
          <a:p>
            <a:pPr marL="457200" lvl="0" indent="-342900" algn="l" rtl="0">
              <a:spcBef>
                <a:spcPts val="0"/>
              </a:spcBef>
              <a:spcAft>
                <a:spcPts val="0"/>
              </a:spcAft>
              <a:buClr>
                <a:schemeClr val="accent5"/>
              </a:buClr>
              <a:buSzPts val="1800"/>
              <a:buChar char="●"/>
            </a:pPr>
            <a:r>
              <a:rPr lang="en" sz="1800">
                <a:solidFill>
                  <a:schemeClr val="accent5"/>
                </a:solidFill>
              </a:rPr>
              <a:t>The input buffer data retrieved from Yahoo Finance also covered days 252 to 366.</a:t>
            </a:r>
            <a:endParaRPr sz="1800">
              <a:solidFill>
                <a:schemeClr val="accent5"/>
              </a:solidFill>
            </a:endParaRPr>
          </a:p>
          <a:p>
            <a:pPr marL="457200" lvl="0" indent="0" algn="l" rtl="0">
              <a:spcBef>
                <a:spcPts val="0"/>
              </a:spcBef>
              <a:spcAft>
                <a:spcPts val="0"/>
              </a:spcAft>
              <a:buNone/>
            </a:pPr>
            <a:endParaRPr sz="1800">
              <a:solidFill>
                <a:schemeClr val="accent5"/>
              </a:solidFill>
            </a:endParaRPr>
          </a:p>
          <a:p>
            <a:pPr marL="457200" lvl="0" indent="-342900" algn="l" rtl="0">
              <a:spcBef>
                <a:spcPts val="0"/>
              </a:spcBef>
              <a:spcAft>
                <a:spcPts val="0"/>
              </a:spcAft>
              <a:buClr>
                <a:schemeClr val="accent5"/>
              </a:buClr>
              <a:buSzPts val="1800"/>
              <a:buChar char="●"/>
            </a:pPr>
            <a:r>
              <a:rPr lang="en" sz="1800">
                <a:solidFill>
                  <a:schemeClr val="accent5"/>
                </a:solidFill>
              </a:rPr>
              <a:t>This alignment ensured that your predictions and the real market data over this period could be directly compared to calculate performance metrics like RMSE, NRMSE, MAPE, and R².</a:t>
            </a:r>
            <a:endParaRPr sz="1800">
              <a:solidFill>
                <a:schemeClr val="accent5"/>
              </a:solidFill>
            </a:endParaRPr>
          </a:p>
          <a:p>
            <a:pPr marL="0" lvl="0" indent="0" algn="l" rtl="0">
              <a:spcBef>
                <a:spcPts val="0"/>
              </a:spcBef>
              <a:spcAft>
                <a:spcPts val="0"/>
              </a:spcAft>
              <a:buNone/>
            </a:pPr>
            <a:endParaRPr sz="2600">
              <a:solidFill>
                <a:schemeClr val="accent5"/>
              </a:solidFill>
            </a:endParaRPr>
          </a:p>
          <a:p>
            <a:pPr marL="0" lvl="0" indent="0" algn="l" rtl="0">
              <a:spcBef>
                <a:spcPts val="0"/>
              </a:spcBef>
              <a:spcAft>
                <a:spcPts val="0"/>
              </a:spcAft>
              <a:buNone/>
            </a:pPr>
            <a:endParaRPr sz="2600">
              <a:solidFill>
                <a:schemeClr val="accent5"/>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8"/>
        <p:cNvGrpSpPr/>
        <p:nvPr/>
      </p:nvGrpSpPr>
      <p:grpSpPr>
        <a:xfrm>
          <a:off x="0" y="0"/>
          <a:ext cx="0" cy="0"/>
          <a:chOff x="0" y="0"/>
          <a:chExt cx="0" cy="0"/>
        </a:xfrm>
      </p:grpSpPr>
      <p:grpSp>
        <p:nvGrpSpPr>
          <p:cNvPr id="2679" name="Google Shape;2679;p59"/>
          <p:cNvGrpSpPr/>
          <p:nvPr/>
        </p:nvGrpSpPr>
        <p:grpSpPr>
          <a:xfrm>
            <a:off x="6605635" y="190422"/>
            <a:ext cx="1369774" cy="1337019"/>
            <a:chOff x="3614228" y="234880"/>
            <a:chExt cx="1915500" cy="1915500"/>
          </a:xfrm>
        </p:grpSpPr>
        <p:sp>
          <p:nvSpPr>
            <p:cNvPr id="2680" name="Google Shape;2680;p5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2" name="Google Shape;2682;p59"/>
          <p:cNvSpPr txBox="1"/>
          <p:nvPr/>
        </p:nvSpPr>
        <p:spPr>
          <a:xfrm>
            <a:off x="6605637" y="997982"/>
            <a:ext cx="869400" cy="255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2"/>
                </a:solidFill>
                <a:latin typeface="Abel"/>
                <a:ea typeface="Abel"/>
                <a:cs typeface="Abel"/>
                <a:sym typeface="Abel"/>
              </a:rPr>
              <a:t> </a:t>
            </a:r>
            <a:endParaRPr>
              <a:solidFill>
                <a:schemeClr val="dk2"/>
              </a:solidFill>
              <a:latin typeface="Abel"/>
              <a:ea typeface="Abel"/>
              <a:cs typeface="Abel"/>
              <a:sym typeface="Abel"/>
            </a:endParaRPr>
          </a:p>
        </p:txBody>
      </p:sp>
      <p:grpSp>
        <p:nvGrpSpPr>
          <p:cNvPr id="2683" name="Google Shape;2683;p59"/>
          <p:cNvGrpSpPr/>
          <p:nvPr/>
        </p:nvGrpSpPr>
        <p:grpSpPr>
          <a:xfrm>
            <a:off x="6799047" y="677564"/>
            <a:ext cx="482489" cy="470314"/>
            <a:chOff x="1190625" y="238125"/>
            <a:chExt cx="5238750" cy="5231525"/>
          </a:xfrm>
        </p:grpSpPr>
        <p:sp>
          <p:nvSpPr>
            <p:cNvPr id="2684" name="Google Shape;2684;p5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85" name="Google Shape;2685;p5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86" name="Google Shape;2686;p5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87" name="Google Shape;2687;p5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88" name="Google Shape;2688;p5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89" name="Google Shape;2689;p5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90" name="Google Shape;2690;p5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91" name="Google Shape;2691;p5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92" name="Google Shape;2692;p5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93" name="Google Shape;2693;p5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694" name="Google Shape;2694;p59"/>
          <p:cNvSpPr txBox="1">
            <a:spLocks noGrp="1"/>
          </p:cNvSpPr>
          <p:nvPr>
            <p:ph type="title"/>
          </p:nvPr>
        </p:nvSpPr>
        <p:spPr>
          <a:xfrm>
            <a:off x="1275450" y="348176"/>
            <a:ext cx="4809600" cy="102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Output Results / Performance Metrics </a:t>
            </a:r>
            <a:endParaRPr sz="3200"/>
          </a:p>
        </p:txBody>
      </p:sp>
      <p:sp>
        <p:nvSpPr>
          <p:cNvPr id="2695" name="Google Shape;2695;p59"/>
          <p:cNvSpPr txBox="1">
            <a:spLocks noGrp="1"/>
          </p:cNvSpPr>
          <p:nvPr>
            <p:ph type="subTitle" idx="1"/>
          </p:nvPr>
        </p:nvSpPr>
        <p:spPr>
          <a:xfrm>
            <a:off x="968225" y="1423475"/>
            <a:ext cx="6832800" cy="33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000000"/>
                </a:solidFill>
                <a:latin typeface="Arial"/>
                <a:ea typeface="Arial"/>
                <a:cs typeface="Arial"/>
                <a:sym typeface="Arial"/>
              </a:rPr>
              <a:t>RMSE (Root Mean Squared Error):</a:t>
            </a:r>
            <a:r>
              <a:rPr lang="en" sz="1100">
                <a:solidFill>
                  <a:srgbClr val="000000"/>
                </a:solidFill>
                <a:latin typeface="Arial"/>
                <a:ea typeface="Arial"/>
                <a:cs typeface="Arial"/>
                <a:sym typeface="Arial"/>
              </a:rPr>
              <a:t> Measures the average magnitude of errors. </a:t>
            </a:r>
            <a:r>
              <a:rPr lang="en" sz="1100" b="1">
                <a:solidFill>
                  <a:schemeClr val="accent1"/>
                </a:solidFill>
                <a:latin typeface="Arial"/>
                <a:ea typeface="Arial"/>
                <a:cs typeface="Arial"/>
                <a:sym typeface="Arial"/>
              </a:rPr>
              <a:t>Result</a:t>
            </a:r>
            <a:r>
              <a:rPr lang="en" sz="1100">
                <a:solidFill>
                  <a:schemeClr val="accent1"/>
                </a:solidFill>
                <a:latin typeface="Arial"/>
                <a:ea typeface="Arial"/>
                <a:cs typeface="Arial"/>
                <a:sym typeface="Arial"/>
              </a:rPr>
              <a:t>: 0.0944</a:t>
            </a:r>
            <a:endParaRPr sz="1100">
              <a:solidFill>
                <a:schemeClr val="accent1"/>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NRMSE (Normalized Root Mean Squared Error)</a:t>
            </a:r>
            <a:r>
              <a:rPr lang="en" sz="1100">
                <a:solidFill>
                  <a:srgbClr val="000000"/>
                </a:solidFill>
                <a:latin typeface="Arial"/>
                <a:ea typeface="Arial"/>
                <a:cs typeface="Arial"/>
                <a:sym typeface="Arial"/>
              </a:rPr>
              <a:t>: RMSE normalized by the range or mean of actual values.  </a:t>
            </a:r>
            <a:r>
              <a:rPr lang="en" sz="1100" b="1">
                <a:solidFill>
                  <a:schemeClr val="accent1"/>
                </a:solidFill>
                <a:latin typeface="Arial"/>
                <a:ea typeface="Arial"/>
                <a:cs typeface="Arial"/>
                <a:sym typeface="Arial"/>
              </a:rPr>
              <a:t>Result</a:t>
            </a:r>
            <a:r>
              <a:rPr lang="en" sz="1100">
                <a:solidFill>
                  <a:schemeClr val="accent1"/>
                </a:solidFill>
                <a:latin typeface="Arial"/>
                <a:ea typeface="Arial"/>
                <a:cs typeface="Arial"/>
                <a:sym typeface="Arial"/>
              </a:rPr>
              <a:t>: 0.1218</a:t>
            </a:r>
            <a:endParaRPr sz="1100">
              <a:solidFill>
                <a:schemeClr val="accent1"/>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MAPE (Mean Absolute Percentage Error)</a:t>
            </a:r>
            <a:r>
              <a:rPr lang="en" sz="1100">
                <a:solidFill>
                  <a:srgbClr val="000000"/>
                </a:solidFill>
                <a:latin typeface="Arial"/>
                <a:ea typeface="Arial"/>
                <a:cs typeface="Arial"/>
                <a:sym typeface="Arial"/>
              </a:rPr>
              <a:t>: Measures the average percentage errors. </a:t>
            </a:r>
            <a:r>
              <a:rPr lang="en" sz="1100" b="1">
                <a:solidFill>
                  <a:schemeClr val="accent1"/>
                </a:solidFill>
                <a:latin typeface="Arial"/>
                <a:ea typeface="Arial"/>
                <a:cs typeface="Arial"/>
                <a:sym typeface="Arial"/>
              </a:rPr>
              <a:t>Result</a:t>
            </a:r>
            <a:r>
              <a:rPr lang="en" sz="1100">
                <a:solidFill>
                  <a:schemeClr val="accent1"/>
                </a:solidFill>
                <a:latin typeface="Arial"/>
                <a:ea typeface="Arial"/>
                <a:cs typeface="Arial"/>
                <a:sym typeface="Arial"/>
              </a:rPr>
              <a:t>: 17.85%</a:t>
            </a:r>
            <a:endParaRPr sz="1100">
              <a:solidFill>
                <a:schemeClr val="accent1"/>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R² Score (Coefficient of Determination)</a:t>
            </a:r>
            <a:r>
              <a:rPr lang="en" sz="1100">
                <a:solidFill>
                  <a:srgbClr val="000000"/>
                </a:solidFill>
                <a:latin typeface="Arial"/>
                <a:ea typeface="Arial"/>
                <a:cs typeface="Arial"/>
                <a:sym typeface="Arial"/>
              </a:rPr>
              <a:t>: Indicates the proportion of the variance in the dependent variable that is predictable. </a:t>
            </a:r>
            <a:r>
              <a:rPr lang="en" sz="1100" b="1">
                <a:solidFill>
                  <a:schemeClr val="accent1"/>
                </a:solidFill>
                <a:latin typeface="Arial"/>
                <a:ea typeface="Arial"/>
                <a:cs typeface="Arial"/>
                <a:sym typeface="Arial"/>
              </a:rPr>
              <a:t>Result</a:t>
            </a:r>
            <a:r>
              <a:rPr lang="en" sz="1100">
                <a:solidFill>
                  <a:schemeClr val="accent1"/>
                </a:solidFill>
                <a:latin typeface="Arial"/>
                <a:ea typeface="Arial"/>
                <a:cs typeface="Arial"/>
                <a:sym typeface="Arial"/>
              </a:rPr>
              <a:t>: 0.4721</a:t>
            </a:r>
            <a:endParaRPr sz="1100">
              <a:solidFill>
                <a:schemeClr val="accent1"/>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p:txBody>
      </p:sp>
      <p:pic>
        <p:nvPicPr>
          <p:cNvPr id="2696" name="Google Shape;2696;p59"/>
          <p:cNvPicPr preferRelativeResize="0"/>
          <p:nvPr/>
        </p:nvPicPr>
        <p:blipFill>
          <a:blip r:embed="rId3">
            <a:alphaModFix/>
          </a:blip>
          <a:stretch>
            <a:fillRect/>
          </a:stretch>
        </p:blipFill>
        <p:spPr>
          <a:xfrm>
            <a:off x="1033420" y="1829470"/>
            <a:ext cx="3509625" cy="819500"/>
          </a:xfrm>
          <a:prstGeom prst="rect">
            <a:avLst/>
          </a:prstGeom>
          <a:noFill/>
          <a:ln>
            <a:noFill/>
          </a:ln>
        </p:spPr>
      </p:pic>
      <p:pic>
        <p:nvPicPr>
          <p:cNvPr id="2697" name="Google Shape;2697;p59"/>
          <p:cNvPicPr preferRelativeResize="0"/>
          <p:nvPr/>
        </p:nvPicPr>
        <p:blipFill>
          <a:blip r:embed="rId4">
            <a:alphaModFix/>
          </a:blip>
          <a:stretch>
            <a:fillRect/>
          </a:stretch>
        </p:blipFill>
        <p:spPr>
          <a:xfrm>
            <a:off x="1033425" y="3691050"/>
            <a:ext cx="3509625" cy="819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7"/>
        <p:cNvGrpSpPr/>
        <p:nvPr/>
      </p:nvGrpSpPr>
      <p:grpSpPr>
        <a:xfrm>
          <a:off x="0" y="0"/>
          <a:ext cx="0" cy="0"/>
          <a:chOff x="0" y="0"/>
          <a:chExt cx="0" cy="0"/>
        </a:xfrm>
      </p:grpSpPr>
      <p:sp>
        <p:nvSpPr>
          <p:cNvPr id="2708" name="Google Shape;2708;p61"/>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grpSp>
        <p:nvGrpSpPr>
          <p:cNvPr id="1894" name="Google Shape;1894;p35"/>
          <p:cNvGrpSpPr/>
          <p:nvPr/>
        </p:nvGrpSpPr>
        <p:grpSpPr>
          <a:xfrm>
            <a:off x="6355460" y="244235"/>
            <a:ext cx="1369774" cy="1337019"/>
            <a:chOff x="3614228" y="234880"/>
            <a:chExt cx="1915500" cy="1915500"/>
          </a:xfrm>
        </p:grpSpPr>
        <p:sp>
          <p:nvSpPr>
            <p:cNvPr id="1895" name="Google Shape;1895;p35"/>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5"/>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35"/>
          <p:cNvSpPr txBox="1"/>
          <p:nvPr/>
        </p:nvSpPr>
        <p:spPr>
          <a:xfrm>
            <a:off x="6605637" y="997982"/>
            <a:ext cx="869400" cy="255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2"/>
                </a:solidFill>
                <a:latin typeface="Abel"/>
                <a:ea typeface="Abel"/>
                <a:cs typeface="Abel"/>
                <a:sym typeface="Abel"/>
              </a:rPr>
              <a:t> </a:t>
            </a:r>
            <a:endParaRPr>
              <a:solidFill>
                <a:schemeClr val="dk2"/>
              </a:solidFill>
              <a:latin typeface="Abel"/>
              <a:ea typeface="Abel"/>
              <a:cs typeface="Abel"/>
              <a:sym typeface="Abel"/>
            </a:endParaRPr>
          </a:p>
        </p:txBody>
      </p:sp>
      <p:grpSp>
        <p:nvGrpSpPr>
          <p:cNvPr id="1898" name="Google Shape;1898;p35"/>
          <p:cNvGrpSpPr/>
          <p:nvPr/>
        </p:nvGrpSpPr>
        <p:grpSpPr>
          <a:xfrm>
            <a:off x="6799047" y="677564"/>
            <a:ext cx="482489" cy="470314"/>
            <a:chOff x="1190625" y="238125"/>
            <a:chExt cx="5238750" cy="5231525"/>
          </a:xfrm>
        </p:grpSpPr>
        <p:sp>
          <p:nvSpPr>
            <p:cNvPr id="1899" name="Google Shape;1899;p35"/>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0" name="Google Shape;1900;p35"/>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1" name="Google Shape;1901;p35"/>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2" name="Google Shape;1902;p35"/>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3" name="Google Shape;1903;p35"/>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4" name="Google Shape;1904;p35"/>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5" name="Google Shape;1905;p35"/>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6" name="Google Shape;1906;p35"/>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7" name="Google Shape;1907;p35"/>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8" name="Google Shape;1908;p35"/>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909" name="Google Shape;1909;p35"/>
          <p:cNvSpPr txBox="1">
            <a:spLocks noGrp="1"/>
          </p:cNvSpPr>
          <p:nvPr>
            <p:ph type="title"/>
          </p:nvPr>
        </p:nvSpPr>
        <p:spPr>
          <a:xfrm>
            <a:off x="1275450" y="401976"/>
            <a:ext cx="4809600" cy="102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600"/>
              <a:t>Problem Statement</a:t>
            </a:r>
            <a:endParaRPr sz="4600"/>
          </a:p>
        </p:txBody>
      </p:sp>
      <p:sp>
        <p:nvSpPr>
          <p:cNvPr id="1910" name="Google Shape;1910;p35"/>
          <p:cNvSpPr txBox="1">
            <a:spLocks noGrp="1"/>
          </p:cNvSpPr>
          <p:nvPr>
            <p:ph type="subTitle" idx="1"/>
          </p:nvPr>
        </p:nvSpPr>
        <p:spPr>
          <a:xfrm>
            <a:off x="968225" y="2004750"/>
            <a:ext cx="6832800" cy="163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a:solidFill>
                  <a:schemeClr val="accent5"/>
                </a:solidFill>
              </a:rPr>
              <a:t>In the financial industry, accurately predicting the future value of a stock portfolio is a significant challenge due to market volatility, external factors, and the stochastic nature of asset prices.</a:t>
            </a:r>
            <a:r>
              <a:rPr lang="en" sz="2300"/>
              <a:t> </a:t>
            </a:r>
            <a:endParaRPr sz="2100">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4"/>
        <p:cNvGrpSpPr/>
        <p:nvPr/>
      </p:nvGrpSpPr>
      <p:grpSpPr>
        <a:xfrm>
          <a:off x="0" y="0"/>
          <a:ext cx="0" cy="0"/>
          <a:chOff x="0" y="0"/>
          <a:chExt cx="0" cy="0"/>
        </a:xfrm>
      </p:grpSpPr>
      <p:grpSp>
        <p:nvGrpSpPr>
          <p:cNvPr id="1915" name="Google Shape;1915;p36"/>
          <p:cNvGrpSpPr/>
          <p:nvPr/>
        </p:nvGrpSpPr>
        <p:grpSpPr>
          <a:xfrm>
            <a:off x="6377270" y="249557"/>
            <a:ext cx="1171711" cy="1124973"/>
            <a:chOff x="3614228" y="234880"/>
            <a:chExt cx="1915500" cy="1915500"/>
          </a:xfrm>
        </p:grpSpPr>
        <p:sp>
          <p:nvSpPr>
            <p:cNvPr id="1916" name="Google Shape;1916;p36"/>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6"/>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8" name="Google Shape;1918;p36"/>
          <p:cNvSpPr txBox="1"/>
          <p:nvPr/>
        </p:nvSpPr>
        <p:spPr>
          <a:xfrm>
            <a:off x="6591197" y="883730"/>
            <a:ext cx="743700" cy="214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2"/>
                </a:solidFill>
                <a:latin typeface="Abel"/>
                <a:ea typeface="Abel"/>
                <a:cs typeface="Abel"/>
                <a:sym typeface="Abel"/>
              </a:rPr>
              <a:t> </a:t>
            </a:r>
            <a:endParaRPr>
              <a:solidFill>
                <a:schemeClr val="dk2"/>
              </a:solidFill>
              <a:latin typeface="Abel"/>
              <a:ea typeface="Abel"/>
              <a:cs typeface="Abel"/>
              <a:sym typeface="Abel"/>
            </a:endParaRPr>
          </a:p>
        </p:txBody>
      </p:sp>
      <p:sp>
        <p:nvSpPr>
          <p:cNvPr id="1919" name="Google Shape;1919;p36"/>
          <p:cNvSpPr txBox="1">
            <a:spLocks noGrp="1"/>
          </p:cNvSpPr>
          <p:nvPr>
            <p:ph type="title"/>
          </p:nvPr>
        </p:nvSpPr>
        <p:spPr>
          <a:xfrm>
            <a:off x="1275450" y="401976"/>
            <a:ext cx="4809600" cy="102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600"/>
              <a:t>Objectives</a:t>
            </a:r>
            <a:endParaRPr sz="4600"/>
          </a:p>
        </p:txBody>
      </p:sp>
      <p:sp>
        <p:nvSpPr>
          <p:cNvPr id="1920" name="Google Shape;1920;p36"/>
          <p:cNvSpPr txBox="1">
            <a:spLocks noGrp="1"/>
          </p:cNvSpPr>
          <p:nvPr>
            <p:ph type="subTitle" idx="1"/>
          </p:nvPr>
        </p:nvSpPr>
        <p:spPr>
          <a:xfrm>
            <a:off x="957350" y="1423475"/>
            <a:ext cx="7157100" cy="29415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Clr>
                <a:schemeClr val="accent5"/>
              </a:buClr>
              <a:buSzPts val="2300"/>
              <a:buFont typeface="Barlow Semi Condensed"/>
              <a:buAutoNum type="arabicPeriod"/>
            </a:pPr>
            <a:r>
              <a:rPr lang="en" sz="2300">
                <a:solidFill>
                  <a:schemeClr val="accent5"/>
                </a:solidFill>
              </a:rPr>
              <a:t>We aim to develop models that accurately predict future stock portfolio values with minimal computational demands.</a:t>
            </a:r>
            <a:endParaRPr sz="2300">
              <a:solidFill>
                <a:schemeClr val="accent5"/>
              </a:solidFill>
            </a:endParaRPr>
          </a:p>
          <a:p>
            <a:pPr marL="457200" lvl="0" indent="-374650" algn="l" rtl="0">
              <a:spcBef>
                <a:spcPts val="0"/>
              </a:spcBef>
              <a:spcAft>
                <a:spcPts val="0"/>
              </a:spcAft>
              <a:buClr>
                <a:schemeClr val="accent5"/>
              </a:buClr>
              <a:buSzPts val="2300"/>
              <a:buFont typeface="Barlow Semi Condensed"/>
              <a:buAutoNum type="arabicPeriod"/>
            </a:pPr>
            <a:r>
              <a:rPr lang="en" sz="2300">
                <a:solidFill>
                  <a:schemeClr val="accent5"/>
                </a:solidFill>
              </a:rPr>
              <a:t>Employ multiple variance reduction techniques to enhance data quality and achieve faster convergence.</a:t>
            </a:r>
            <a:endParaRPr sz="2300">
              <a:solidFill>
                <a:schemeClr val="accent5"/>
              </a:solidFill>
            </a:endParaRPr>
          </a:p>
          <a:p>
            <a:pPr marL="457200" lvl="0" indent="-374650" algn="l" rtl="0">
              <a:spcBef>
                <a:spcPts val="0"/>
              </a:spcBef>
              <a:spcAft>
                <a:spcPts val="0"/>
              </a:spcAft>
              <a:buClr>
                <a:schemeClr val="accent5"/>
              </a:buClr>
              <a:buSzPts val="2300"/>
              <a:buFont typeface="Barlow Semi Condensed"/>
              <a:buAutoNum type="arabicPeriod"/>
            </a:pPr>
            <a:r>
              <a:rPr lang="en" sz="2300">
                <a:solidFill>
                  <a:schemeClr val="accent5"/>
                </a:solidFill>
              </a:rPr>
              <a:t>Use Bidirectional LSTM and GRU to train our model and predict future portfolio values and Day 1 allocations. </a:t>
            </a:r>
            <a:endParaRPr sz="2300">
              <a:solidFill>
                <a:schemeClr val="accent5"/>
              </a:solidFill>
            </a:endParaRPr>
          </a:p>
        </p:txBody>
      </p:sp>
      <p:sp>
        <p:nvSpPr>
          <p:cNvPr id="1921" name="Google Shape;1921;p36"/>
          <p:cNvSpPr/>
          <p:nvPr/>
        </p:nvSpPr>
        <p:spPr>
          <a:xfrm>
            <a:off x="6741833" y="597309"/>
            <a:ext cx="442379" cy="429375"/>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6" name="Google Shape;1926;p37"/>
          <p:cNvSpPr txBox="1">
            <a:spLocks noGrp="1"/>
          </p:cNvSpPr>
          <p:nvPr>
            <p:ph type="title"/>
          </p:nvPr>
        </p:nvSpPr>
        <p:spPr>
          <a:xfrm>
            <a:off x="1029675" y="415650"/>
            <a:ext cx="2952600" cy="109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Software Requirements</a:t>
            </a:r>
            <a:endParaRPr/>
          </a:p>
        </p:txBody>
      </p:sp>
      <p:sp>
        <p:nvSpPr>
          <p:cNvPr id="1927" name="Google Shape;1927;p37"/>
          <p:cNvSpPr txBox="1">
            <a:spLocks noGrp="1"/>
          </p:cNvSpPr>
          <p:nvPr>
            <p:ph type="title"/>
          </p:nvPr>
        </p:nvSpPr>
        <p:spPr>
          <a:xfrm>
            <a:off x="4890150" y="3525825"/>
            <a:ext cx="2952600" cy="109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Hardware Requirements</a:t>
            </a:r>
            <a:endParaRPr/>
          </a:p>
        </p:txBody>
      </p:sp>
      <p:sp>
        <p:nvSpPr>
          <p:cNvPr id="1928" name="Google Shape;1928;p37"/>
          <p:cNvSpPr txBox="1"/>
          <p:nvPr/>
        </p:nvSpPr>
        <p:spPr>
          <a:xfrm>
            <a:off x="1390100" y="1716125"/>
            <a:ext cx="2657700" cy="2757600"/>
          </a:xfrm>
          <a:prstGeom prst="rect">
            <a:avLst/>
          </a:prstGeom>
          <a:noFill/>
          <a:ln>
            <a:noFill/>
          </a:ln>
        </p:spPr>
        <p:txBody>
          <a:bodyPr spcFirstLastPara="1" wrap="square" lIns="91425" tIns="91425" rIns="91425" bIns="91425" anchor="t" anchorCtr="0">
            <a:noAutofit/>
          </a:bodyPr>
          <a:lstStyle/>
          <a:p>
            <a:pPr marL="457200" marR="0" lvl="0" indent="-285750" algn="l" rtl="0">
              <a:lnSpc>
                <a:spcPct val="120000"/>
              </a:lnSpc>
              <a:spcBef>
                <a:spcPts val="0"/>
              </a:spcBef>
              <a:spcAft>
                <a:spcPts val="0"/>
              </a:spcAft>
              <a:buClr>
                <a:srgbClr val="40566D"/>
              </a:buClr>
              <a:buSzPts val="900"/>
              <a:buFont typeface="Barlow Semi Condensed"/>
              <a:buChar char="●"/>
            </a:pPr>
            <a:r>
              <a:rPr lang="en" sz="1600">
                <a:solidFill>
                  <a:srgbClr val="40566D"/>
                </a:solidFill>
                <a:latin typeface="Barlow Semi Condensed"/>
                <a:ea typeface="Barlow Semi Condensed"/>
                <a:cs typeface="Barlow Semi Condensed"/>
                <a:sym typeface="Barlow Semi Condensed"/>
              </a:rPr>
              <a:t>Vs code</a:t>
            </a:r>
            <a:endParaRPr sz="1600">
              <a:solidFill>
                <a:srgbClr val="40566D"/>
              </a:solidFill>
              <a:latin typeface="Barlow Semi Condensed"/>
              <a:ea typeface="Barlow Semi Condensed"/>
              <a:cs typeface="Barlow Semi Condensed"/>
              <a:sym typeface="Barlow Semi Condensed"/>
            </a:endParaRPr>
          </a:p>
          <a:p>
            <a:pPr marL="457200" marR="0" lvl="0" indent="-285750" algn="l" rtl="0">
              <a:lnSpc>
                <a:spcPct val="120000"/>
              </a:lnSpc>
              <a:spcBef>
                <a:spcPts val="0"/>
              </a:spcBef>
              <a:spcAft>
                <a:spcPts val="0"/>
              </a:spcAft>
              <a:buClr>
                <a:srgbClr val="40566D"/>
              </a:buClr>
              <a:buSzPts val="900"/>
              <a:buFont typeface="Barlow Semi Condensed"/>
              <a:buChar char="●"/>
            </a:pPr>
            <a:r>
              <a:rPr lang="en" sz="1600">
                <a:solidFill>
                  <a:srgbClr val="40566D"/>
                </a:solidFill>
                <a:latin typeface="Barlow Semi Condensed"/>
                <a:ea typeface="Barlow Semi Condensed"/>
                <a:cs typeface="Barlow Semi Condensed"/>
                <a:sym typeface="Barlow Semi Condensed"/>
              </a:rPr>
              <a:t>Pandas</a:t>
            </a:r>
            <a:endParaRPr sz="1600">
              <a:solidFill>
                <a:srgbClr val="40566D"/>
              </a:solidFill>
              <a:latin typeface="Barlow Semi Condensed"/>
              <a:ea typeface="Barlow Semi Condensed"/>
              <a:cs typeface="Barlow Semi Condensed"/>
              <a:sym typeface="Barlow Semi Condensed"/>
            </a:endParaRPr>
          </a:p>
          <a:p>
            <a:pPr marL="457200" marR="0" lvl="0" indent="-285750" algn="l" rtl="0">
              <a:lnSpc>
                <a:spcPct val="120000"/>
              </a:lnSpc>
              <a:spcBef>
                <a:spcPts val="0"/>
              </a:spcBef>
              <a:spcAft>
                <a:spcPts val="0"/>
              </a:spcAft>
              <a:buClr>
                <a:srgbClr val="40566D"/>
              </a:buClr>
              <a:buSzPts val="900"/>
              <a:buFont typeface="Barlow Semi Condensed"/>
              <a:buChar char="●"/>
            </a:pPr>
            <a:r>
              <a:rPr lang="en" sz="1600">
                <a:solidFill>
                  <a:srgbClr val="40566D"/>
                </a:solidFill>
                <a:latin typeface="Barlow Semi Condensed"/>
                <a:ea typeface="Barlow Semi Condensed"/>
                <a:cs typeface="Barlow Semi Condensed"/>
                <a:sym typeface="Barlow Semi Condensed"/>
              </a:rPr>
              <a:t>Numpy</a:t>
            </a:r>
            <a:endParaRPr sz="1600">
              <a:solidFill>
                <a:srgbClr val="40566D"/>
              </a:solidFill>
              <a:latin typeface="Barlow Semi Condensed"/>
              <a:ea typeface="Barlow Semi Condensed"/>
              <a:cs typeface="Barlow Semi Condensed"/>
              <a:sym typeface="Barlow Semi Condensed"/>
            </a:endParaRPr>
          </a:p>
          <a:p>
            <a:pPr marL="457200" marR="0" lvl="0" indent="-285750" algn="l" rtl="0">
              <a:lnSpc>
                <a:spcPct val="120000"/>
              </a:lnSpc>
              <a:spcBef>
                <a:spcPts val="0"/>
              </a:spcBef>
              <a:spcAft>
                <a:spcPts val="0"/>
              </a:spcAft>
              <a:buClr>
                <a:srgbClr val="40566D"/>
              </a:buClr>
              <a:buSzPts val="900"/>
              <a:buFont typeface="Barlow Semi Condensed"/>
              <a:buChar char="●"/>
            </a:pPr>
            <a:r>
              <a:rPr lang="en" sz="1600">
                <a:solidFill>
                  <a:srgbClr val="40566D"/>
                </a:solidFill>
                <a:latin typeface="Barlow Semi Condensed"/>
                <a:ea typeface="Barlow Semi Condensed"/>
                <a:cs typeface="Barlow Semi Condensed"/>
                <a:sym typeface="Barlow Semi Condensed"/>
              </a:rPr>
              <a:t>Scipy</a:t>
            </a:r>
            <a:endParaRPr sz="1600">
              <a:solidFill>
                <a:srgbClr val="40566D"/>
              </a:solidFill>
              <a:latin typeface="Barlow Semi Condensed"/>
              <a:ea typeface="Barlow Semi Condensed"/>
              <a:cs typeface="Barlow Semi Condensed"/>
              <a:sym typeface="Barlow Semi Condensed"/>
            </a:endParaRPr>
          </a:p>
          <a:p>
            <a:pPr marL="457200" marR="0" lvl="0" indent="-285750" algn="l" rtl="0">
              <a:lnSpc>
                <a:spcPct val="120000"/>
              </a:lnSpc>
              <a:spcBef>
                <a:spcPts val="0"/>
              </a:spcBef>
              <a:spcAft>
                <a:spcPts val="0"/>
              </a:spcAft>
              <a:buClr>
                <a:srgbClr val="40566D"/>
              </a:buClr>
              <a:buSzPts val="900"/>
              <a:buFont typeface="Barlow Semi Condensed"/>
              <a:buChar char="●"/>
            </a:pPr>
            <a:r>
              <a:rPr lang="en" sz="1600">
                <a:solidFill>
                  <a:srgbClr val="40566D"/>
                </a:solidFill>
                <a:latin typeface="Barlow Semi Condensed"/>
                <a:ea typeface="Barlow Semi Condensed"/>
                <a:cs typeface="Barlow Semi Condensed"/>
                <a:sym typeface="Barlow Semi Condensed"/>
              </a:rPr>
              <a:t>Matplotlib</a:t>
            </a:r>
            <a:endParaRPr sz="1600">
              <a:solidFill>
                <a:srgbClr val="40566D"/>
              </a:solidFill>
              <a:latin typeface="Barlow Semi Condensed"/>
              <a:ea typeface="Barlow Semi Condensed"/>
              <a:cs typeface="Barlow Semi Condensed"/>
              <a:sym typeface="Barlow Semi Condensed"/>
            </a:endParaRPr>
          </a:p>
          <a:p>
            <a:pPr marL="457200" marR="0" lvl="0" indent="-285750" algn="l" rtl="0">
              <a:lnSpc>
                <a:spcPct val="120000"/>
              </a:lnSpc>
              <a:spcBef>
                <a:spcPts val="0"/>
              </a:spcBef>
              <a:spcAft>
                <a:spcPts val="0"/>
              </a:spcAft>
              <a:buClr>
                <a:srgbClr val="40566D"/>
              </a:buClr>
              <a:buSzPts val="900"/>
              <a:buFont typeface="Barlow Semi Condensed"/>
              <a:buChar char="●"/>
            </a:pPr>
            <a:r>
              <a:rPr lang="en" sz="1600">
                <a:solidFill>
                  <a:srgbClr val="40566D"/>
                </a:solidFill>
                <a:latin typeface="Barlow Semi Condensed"/>
                <a:ea typeface="Barlow Semi Condensed"/>
                <a:cs typeface="Barlow Semi Condensed"/>
                <a:sym typeface="Barlow Semi Condensed"/>
              </a:rPr>
              <a:t>Yfinance</a:t>
            </a:r>
            <a:endParaRPr sz="1600">
              <a:solidFill>
                <a:srgbClr val="40566D"/>
              </a:solidFill>
              <a:latin typeface="Barlow Semi Condensed"/>
              <a:ea typeface="Barlow Semi Condensed"/>
              <a:cs typeface="Barlow Semi Condensed"/>
              <a:sym typeface="Barlow Semi Condensed"/>
            </a:endParaRPr>
          </a:p>
          <a:p>
            <a:pPr marL="457200" marR="0" lvl="0" indent="-285750" algn="l" rtl="0">
              <a:lnSpc>
                <a:spcPct val="120000"/>
              </a:lnSpc>
              <a:spcBef>
                <a:spcPts val="0"/>
              </a:spcBef>
              <a:spcAft>
                <a:spcPts val="0"/>
              </a:spcAft>
              <a:buClr>
                <a:srgbClr val="40566D"/>
              </a:buClr>
              <a:buSzPts val="900"/>
              <a:buFont typeface="Barlow Semi Condensed"/>
              <a:buChar char="●"/>
            </a:pPr>
            <a:r>
              <a:rPr lang="en" sz="1600">
                <a:solidFill>
                  <a:srgbClr val="40566D"/>
                </a:solidFill>
                <a:latin typeface="Barlow Semi Condensed"/>
                <a:ea typeface="Barlow Semi Condensed"/>
                <a:cs typeface="Barlow Semi Condensed"/>
                <a:sym typeface="Barlow Semi Condensed"/>
              </a:rPr>
              <a:t>Cuda (12.4)</a:t>
            </a:r>
            <a:endParaRPr sz="1600">
              <a:solidFill>
                <a:srgbClr val="40566D"/>
              </a:solidFill>
              <a:latin typeface="Barlow Semi Condensed"/>
              <a:ea typeface="Barlow Semi Condensed"/>
              <a:cs typeface="Barlow Semi Condensed"/>
              <a:sym typeface="Barlow Semi Condensed"/>
            </a:endParaRPr>
          </a:p>
          <a:p>
            <a:pPr marL="457200" marR="0" lvl="0" indent="-285750" algn="l" rtl="0">
              <a:lnSpc>
                <a:spcPct val="120000"/>
              </a:lnSpc>
              <a:spcBef>
                <a:spcPts val="0"/>
              </a:spcBef>
              <a:spcAft>
                <a:spcPts val="0"/>
              </a:spcAft>
              <a:buClr>
                <a:srgbClr val="40566D"/>
              </a:buClr>
              <a:buSzPts val="900"/>
              <a:buFont typeface="Barlow Semi Condensed"/>
              <a:buChar char="●"/>
            </a:pPr>
            <a:r>
              <a:rPr lang="en" sz="1600">
                <a:solidFill>
                  <a:srgbClr val="40566D"/>
                </a:solidFill>
                <a:latin typeface="Barlow Semi Condensed"/>
                <a:ea typeface="Barlow Semi Condensed"/>
                <a:cs typeface="Barlow Semi Condensed"/>
                <a:sym typeface="Barlow Semi Condensed"/>
              </a:rPr>
              <a:t>Nvcc</a:t>
            </a:r>
            <a:endParaRPr sz="1600">
              <a:solidFill>
                <a:srgbClr val="40566D"/>
              </a:solidFill>
              <a:latin typeface="Barlow Semi Condensed"/>
              <a:ea typeface="Barlow Semi Condensed"/>
              <a:cs typeface="Barlow Semi Condensed"/>
              <a:sym typeface="Barlow Semi Condensed"/>
            </a:endParaRPr>
          </a:p>
          <a:p>
            <a:pPr marL="457200" marR="0" lvl="0" indent="-285750" algn="l" rtl="0">
              <a:lnSpc>
                <a:spcPct val="120000"/>
              </a:lnSpc>
              <a:spcBef>
                <a:spcPts val="0"/>
              </a:spcBef>
              <a:spcAft>
                <a:spcPts val="0"/>
              </a:spcAft>
              <a:buClr>
                <a:srgbClr val="40566D"/>
              </a:buClr>
              <a:buSzPts val="900"/>
              <a:buFont typeface="Barlow Semi Condensed"/>
              <a:buChar char="●"/>
            </a:pPr>
            <a:r>
              <a:rPr lang="en" sz="1600">
                <a:solidFill>
                  <a:srgbClr val="40566D"/>
                </a:solidFill>
                <a:latin typeface="Barlow Semi Condensed"/>
                <a:ea typeface="Barlow Semi Condensed"/>
                <a:cs typeface="Barlow Semi Condensed"/>
                <a:sym typeface="Barlow Semi Condensed"/>
              </a:rPr>
              <a:t>Pytorch</a:t>
            </a:r>
            <a:endParaRPr sz="1600">
              <a:solidFill>
                <a:srgbClr val="40566D"/>
              </a:solidFill>
              <a:latin typeface="Barlow Semi Condensed"/>
              <a:ea typeface="Barlow Semi Condensed"/>
              <a:cs typeface="Barlow Semi Condensed"/>
              <a:sym typeface="Barlow Semi Condensed"/>
            </a:endParaRPr>
          </a:p>
        </p:txBody>
      </p:sp>
      <p:sp>
        <p:nvSpPr>
          <p:cNvPr id="1929" name="Google Shape;1929;p37"/>
          <p:cNvSpPr txBox="1"/>
          <p:nvPr/>
        </p:nvSpPr>
        <p:spPr>
          <a:xfrm>
            <a:off x="5199000" y="1564575"/>
            <a:ext cx="2334900" cy="1710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GPU T4*2  (15GB*2)</a:t>
            </a:r>
            <a:endParaRPr>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a:latin typeface="Barlow Semi Condensed"/>
              <a:ea typeface="Barlow Semi Condensed"/>
              <a:cs typeface="Barlow Semi Condensed"/>
              <a:sym typeface="Barlow Semi Condensed"/>
            </a:endParaRPr>
          </a:p>
          <a:p>
            <a:pPr marL="457200" lvl="0" indent="-317500" algn="l" rtl="0">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Intel(R) Xeon(R) CPU @ 2.30GHz</a:t>
            </a:r>
            <a:endParaRPr>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a:latin typeface="Barlow Semi Condensed"/>
              <a:ea typeface="Barlow Semi Condensed"/>
              <a:cs typeface="Barlow Semi Condensed"/>
              <a:sym typeface="Barlow Semi Condensed"/>
            </a:endParaRPr>
          </a:p>
          <a:p>
            <a:pPr marL="457200" lvl="0" indent="-317500" algn="l" rtl="0">
              <a:spcBef>
                <a:spcPts val="0"/>
              </a:spcBef>
              <a:spcAft>
                <a:spcPts val="0"/>
              </a:spcAft>
              <a:buSzPts val="1400"/>
              <a:buFont typeface="Barlow Semi Condensed"/>
              <a:buChar char="●"/>
            </a:pPr>
            <a:r>
              <a:rPr lang="en">
                <a:latin typeface="Barlow Semi Condensed"/>
                <a:ea typeface="Barlow Semi Condensed"/>
                <a:cs typeface="Barlow Semi Condensed"/>
                <a:sym typeface="Barlow Semi Condensed"/>
              </a:rPr>
              <a:t>29 GB LPDDR5 Ram</a:t>
            </a:r>
            <a:endParaRPr>
              <a:latin typeface="Barlow Semi Condensed"/>
              <a:ea typeface="Barlow Semi Condensed"/>
              <a:cs typeface="Barlow Semi Condensed"/>
              <a:sym typeface="Barlow Semi Condensed"/>
            </a:endParaRPr>
          </a:p>
          <a:p>
            <a:pPr marL="457200" lvl="0" indent="0" algn="l" rtl="0">
              <a:spcBef>
                <a:spcPts val="0"/>
              </a:spcBef>
              <a:spcAft>
                <a:spcPts val="0"/>
              </a:spcAft>
              <a:buNone/>
            </a:pPr>
            <a:endParaRPr>
              <a:latin typeface="Barlow Semi Condensed"/>
              <a:ea typeface="Barlow Semi Condensed"/>
              <a:cs typeface="Barlow Semi Condensed"/>
              <a:sym typeface="Barlow Semi Condensed"/>
            </a:endParaRPr>
          </a:p>
          <a:p>
            <a:pPr marL="457200" lvl="0" indent="0" algn="l" rtl="0">
              <a:spcBef>
                <a:spcPts val="0"/>
              </a:spcBef>
              <a:spcAft>
                <a:spcPts val="0"/>
              </a:spcAft>
              <a:buNone/>
            </a:pPr>
            <a:r>
              <a:rPr lang="en">
                <a:latin typeface="Barlow Semi Condensed"/>
                <a:ea typeface="Barlow Semi Condensed"/>
                <a:cs typeface="Barlow Semi Condensed"/>
                <a:sym typeface="Barlow Semi Condensed"/>
              </a:rPr>
              <a:t> </a:t>
            </a:r>
            <a:endParaRPr>
              <a:latin typeface="Barlow Semi Condensed"/>
              <a:ea typeface="Barlow Semi Condensed"/>
              <a:cs typeface="Barlow Semi Condensed"/>
              <a:sym typeface="Barlow Semi Condensed"/>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4" name="Google Shape;1934;p38"/>
          <p:cNvSpPr txBox="1">
            <a:spLocks noGrp="1"/>
          </p:cNvSpPr>
          <p:nvPr>
            <p:ph type="title"/>
          </p:nvPr>
        </p:nvSpPr>
        <p:spPr>
          <a:xfrm>
            <a:off x="1827000" y="1915725"/>
            <a:ext cx="5151300" cy="172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200"/>
              <a:t>Monte Carlo Simulation</a:t>
            </a:r>
            <a:endParaRPr sz="5200"/>
          </a:p>
        </p:txBody>
      </p:sp>
      <p:sp>
        <p:nvSpPr>
          <p:cNvPr id="1935" name="Google Shape;1935;p38"/>
          <p:cNvSpPr txBox="1">
            <a:spLocks noGrp="1"/>
          </p:cNvSpPr>
          <p:nvPr>
            <p:ph type="title" idx="2"/>
          </p:nvPr>
        </p:nvSpPr>
        <p:spPr>
          <a:xfrm>
            <a:off x="2918850" y="845913"/>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02</a:t>
            </a:r>
            <a:endParaRPr sz="7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0" name="Google Shape;1940;p39"/>
          <p:cNvSpPr txBox="1">
            <a:spLocks noGrp="1"/>
          </p:cNvSpPr>
          <p:nvPr>
            <p:ph type="title" idx="4294967295"/>
          </p:nvPr>
        </p:nvSpPr>
        <p:spPr>
          <a:xfrm>
            <a:off x="592241" y="156378"/>
            <a:ext cx="66111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is Monte Carlo Simulation?</a:t>
            </a:r>
            <a:endParaRPr/>
          </a:p>
          <a:p>
            <a:pPr marL="0" lvl="0" indent="0" algn="l" rtl="0">
              <a:spcBef>
                <a:spcPts val="0"/>
              </a:spcBef>
              <a:spcAft>
                <a:spcPts val="0"/>
              </a:spcAft>
              <a:buNone/>
            </a:pPr>
            <a:endParaRPr/>
          </a:p>
        </p:txBody>
      </p:sp>
      <p:sp>
        <p:nvSpPr>
          <p:cNvPr id="1941" name="Google Shape;1941;p39"/>
          <p:cNvSpPr txBox="1">
            <a:spLocks noGrp="1"/>
          </p:cNvSpPr>
          <p:nvPr>
            <p:ph type="subTitle" idx="1"/>
          </p:nvPr>
        </p:nvSpPr>
        <p:spPr>
          <a:xfrm>
            <a:off x="108725" y="705075"/>
            <a:ext cx="7938000" cy="83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500">
                <a:solidFill>
                  <a:srgbClr val="3977A2"/>
                </a:solidFill>
                <a:latin typeface="Barlow Semi Condensed"/>
                <a:ea typeface="Barlow Semi Condensed"/>
                <a:cs typeface="Barlow Semi Condensed"/>
                <a:sym typeface="Barlow Semi Condensed"/>
              </a:rPr>
              <a:t>Monte Carlo Simulation is a mathematical technique that predicts possible outcomes of an uncertain event.  In this context, we use it to model the future performance of a portfolio under uncertainty[1].</a:t>
            </a:r>
            <a:endParaRPr sz="1500">
              <a:solidFill>
                <a:srgbClr val="3977A2"/>
              </a:solidFill>
              <a:latin typeface="Barlow Semi Condensed"/>
              <a:ea typeface="Barlow Semi Condensed"/>
              <a:cs typeface="Barlow Semi Condensed"/>
              <a:sym typeface="Barlow Semi Condensed"/>
            </a:endParaRPr>
          </a:p>
        </p:txBody>
      </p:sp>
      <p:sp>
        <p:nvSpPr>
          <p:cNvPr id="1942" name="Google Shape;1942;p39"/>
          <p:cNvSpPr txBox="1"/>
          <p:nvPr/>
        </p:nvSpPr>
        <p:spPr>
          <a:xfrm>
            <a:off x="2946725" y="1446300"/>
            <a:ext cx="6197400" cy="36972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500">
                <a:solidFill>
                  <a:srgbClr val="40566D"/>
                </a:solidFill>
                <a:latin typeface="Barlow Semi Condensed"/>
                <a:ea typeface="Barlow Semi Condensed"/>
                <a:cs typeface="Barlow Semi Condensed"/>
                <a:sym typeface="Barlow Semi Condensed"/>
              </a:rPr>
              <a:t>What Do We Feed Into Monte Carlo Simulations: </a:t>
            </a:r>
            <a:endParaRPr sz="1300">
              <a:solidFill>
                <a:srgbClr val="40566D"/>
              </a:solidFill>
              <a:latin typeface="Barlow Semi Condensed"/>
              <a:ea typeface="Barlow Semi Condensed"/>
              <a:cs typeface="Barlow Semi Condensed"/>
              <a:sym typeface="Barlow Semi Condensed"/>
            </a:endParaRPr>
          </a:p>
          <a:p>
            <a:pPr marL="0" lvl="0" indent="0" algn="l" rtl="0">
              <a:lnSpc>
                <a:spcPct val="120000"/>
              </a:lnSpc>
              <a:spcBef>
                <a:spcPts val="0"/>
              </a:spcBef>
              <a:spcAft>
                <a:spcPts val="0"/>
              </a:spcAft>
              <a:buClr>
                <a:schemeClr val="dk1"/>
              </a:buClr>
              <a:buSzPts val="1100"/>
              <a:buFont typeface="Arial"/>
              <a:buNone/>
            </a:pPr>
            <a:endParaRPr sz="1300">
              <a:solidFill>
                <a:srgbClr val="40566D"/>
              </a:solidFill>
              <a:latin typeface="Barlow Semi Condensed"/>
              <a:ea typeface="Barlow Semi Condensed"/>
              <a:cs typeface="Barlow Semi Condensed"/>
              <a:sym typeface="Barlow Semi Condensed"/>
            </a:endParaRPr>
          </a:p>
          <a:p>
            <a:pPr marL="457200" lvl="0" indent="-317500" algn="l" rtl="0">
              <a:lnSpc>
                <a:spcPct val="120000"/>
              </a:lnSpc>
              <a:spcBef>
                <a:spcPts val="0"/>
              </a:spcBef>
              <a:spcAft>
                <a:spcPts val="0"/>
              </a:spcAft>
              <a:buClr>
                <a:srgbClr val="40566D"/>
              </a:buClr>
              <a:buSzPts val="1400"/>
              <a:buFont typeface="Barlow Semi Condensed"/>
              <a:buChar char="●"/>
            </a:pPr>
            <a:r>
              <a:rPr lang="en" u="sng">
                <a:solidFill>
                  <a:srgbClr val="40566D"/>
                </a:solidFill>
                <a:latin typeface="Barlow Semi Condensed"/>
                <a:ea typeface="Barlow Semi Condensed"/>
                <a:cs typeface="Barlow Semi Condensed"/>
                <a:sym typeface="Barlow Semi Condensed"/>
              </a:rPr>
              <a:t>Mean Returns (meanReturns):</a:t>
            </a:r>
            <a:r>
              <a:rPr lang="en">
                <a:solidFill>
                  <a:srgbClr val="40566D"/>
                </a:solidFill>
                <a:latin typeface="Barlow Semi Condensed"/>
                <a:ea typeface="Barlow Semi Condensed"/>
                <a:cs typeface="Barlow Semi Condensed"/>
                <a:sym typeface="Barlow Semi Condensed"/>
              </a:rPr>
              <a:t> The average daily returns of the individual stocks. </a:t>
            </a:r>
            <a:endParaRPr>
              <a:solidFill>
                <a:srgbClr val="40566D"/>
              </a:solidFill>
              <a:latin typeface="Barlow Semi Condensed"/>
              <a:ea typeface="Barlow Semi Condensed"/>
              <a:cs typeface="Barlow Semi Condensed"/>
              <a:sym typeface="Barlow Semi Condensed"/>
            </a:endParaRPr>
          </a:p>
          <a:p>
            <a:pPr marL="457200" lvl="0" indent="-317500" algn="l" rtl="0">
              <a:lnSpc>
                <a:spcPct val="120000"/>
              </a:lnSpc>
              <a:spcBef>
                <a:spcPts val="0"/>
              </a:spcBef>
              <a:spcAft>
                <a:spcPts val="0"/>
              </a:spcAft>
              <a:buClr>
                <a:srgbClr val="40566D"/>
              </a:buClr>
              <a:buSzPts val="1400"/>
              <a:buFont typeface="Barlow Semi Condensed"/>
              <a:buChar char="●"/>
            </a:pPr>
            <a:r>
              <a:rPr lang="en" u="sng">
                <a:solidFill>
                  <a:srgbClr val="40566D"/>
                </a:solidFill>
                <a:latin typeface="Barlow Semi Condensed"/>
                <a:ea typeface="Barlow Semi Condensed"/>
                <a:cs typeface="Barlow Semi Condensed"/>
                <a:sym typeface="Barlow Semi Condensed"/>
              </a:rPr>
              <a:t>Covariance Matrix (covMatrix):</a:t>
            </a:r>
            <a:r>
              <a:rPr lang="en">
                <a:solidFill>
                  <a:srgbClr val="40566D"/>
                </a:solidFill>
                <a:latin typeface="Barlow Semi Condensed"/>
                <a:ea typeface="Barlow Semi Condensed"/>
                <a:cs typeface="Barlow Semi Condensed"/>
                <a:sym typeface="Barlow Semi Condensed"/>
              </a:rPr>
              <a:t> This represents how the returns of different stocks move relative to each other. It’s essential for modeling the interdependencies between the assets.</a:t>
            </a:r>
            <a:endParaRPr>
              <a:solidFill>
                <a:srgbClr val="40566D"/>
              </a:solidFill>
              <a:latin typeface="Barlow Semi Condensed"/>
              <a:ea typeface="Barlow Semi Condensed"/>
              <a:cs typeface="Barlow Semi Condensed"/>
              <a:sym typeface="Barlow Semi Condensed"/>
            </a:endParaRPr>
          </a:p>
          <a:p>
            <a:pPr marL="457200" lvl="0" indent="-317500" algn="l" rtl="0">
              <a:lnSpc>
                <a:spcPct val="120000"/>
              </a:lnSpc>
              <a:spcBef>
                <a:spcPts val="0"/>
              </a:spcBef>
              <a:spcAft>
                <a:spcPts val="0"/>
              </a:spcAft>
              <a:buClr>
                <a:srgbClr val="40566D"/>
              </a:buClr>
              <a:buSzPts val="1400"/>
              <a:buFont typeface="Barlow Semi Condensed"/>
              <a:buChar char="●"/>
            </a:pPr>
            <a:r>
              <a:rPr lang="en" u="sng">
                <a:solidFill>
                  <a:srgbClr val="40566D"/>
                </a:solidFill>
                <a:latin typeface="Barlow Semi Condensed"/>
                <a:ea typeface="Barlow Semi Condensed"/>
                <a:cs typeface="Barlow Semi Condensed"/>
                <a:sym typeface="Barlow Semi Condensed"/>
              </a:rPr>
              <a:t>Cholesky Decomposition (L):</a:t>
            </a:r>
            <a:r>
              <a:rPr lang="en">
                <a:solidFill>
                  <a:srgbClr val="40566D"/>
                </a:solidFill>
                <a:latin typeface="Barlow Semi Condensed"/>
                <a:ea typeface="Barlow Semi Condensed"/>
                <a:cs typeface="Barlow Semi Condensed"/>
                <a:sym typeface="Barlow Semi Condensed"/>
              </a:rPr>
              <a:t> To simulate correlated returns, we perform a Cholesky decomposition of the covariance matrix.</a:t>
            </a:r>
            <a:endParaRPr>
              <a:solidFill>
                <a:srgbClr val="40566D"/>
              </a:solidFill>
              <a:latin typeface="Barlow Semi Condensed"/>
              <a:ea typeface="Barlow Semi Condensed"/>
              <a:cs typeface="Barlow Semi Condensed"/>
              <a:sym typeface="Barlow Semi Condensed"/>
            </a:endParaRPr>
          </a:p>
          <a:p>
            <a:pPr marL="457200" lvl="0" indent="-317500" algn="l" rtl="0">
              <a:lnSpc>
                <a:spcPct val="120000"/>
              </a:lnSpc>
              <a:spcBef>
                <a:spcPts val="0"/>
              </a:spcBef>
              <a:spcAft>
                <a:spcPts val="0"/>
              </a:spcAft>
              <a:buClr>
                <a:srgbClr val="40566D"/>
              </a:buClr>
              <a:buSzPts val="1400"/>
              <a:buFont typeface="Barlow Semi Condensed"/>
              <a:buChar char="●"/>
            </a:pPr>
            <a:r>
              <a:rPr lang="en" u="sng">
                <a:solidFill>
                  <a:srgbClr val="40566D"/>
                </a:solidFill>
                <a:latin typeface="Barlow Semi Condensed"/>
                <a:ea typeface="Barlow Semi Condensed"/>
                <a:cs typeface="Barlow Semi Condensed"/>
                <a:sym typeface="Barlow Semi Condensed"/>
              </a:rPr>
              <a:t>Random Normal Variables (Z):</a:t>
            </a:r>
            <a:r>
              <a:rPr lang="en">
                <a:solidFill>
                  <a:srgbClr val="40566D"/>
                </a:solidFill>
                <a:latin typeface="Barlow Semi Condensed"/>
                <a:ea typeface="Barlow Semi Condensed"/>
                <a:cs typeface="Barlow Semi Condensed"/>
                <a:sym typeface="Barlow Semi Condensed"/>
              </a:rPr>
              <a:t> It is drawn from a standard normal distribution and, when combined with Cholesky decomposition, simulate daily returns based on historical statistical properties.”</a:t>
            </a:r>
            <a:endParaRPr>
              <a:solidFill>
                <a:srgbClr val="40566D"/>
              </a:solidFill>
              <a:latin typeface="Barlow Semi Condensed"/>
              <a:ea typeface="Barlow Semi Condensed"/>
              <a:cs typeface="Barlow Semi Condensed"/>
              <a:sym typeface="Barlow Semi Condensed"/>
            </a:endParaRPr>
          </a:p>
          <a:p>
            <a:pPr marL="457200" lvl="0" indent="-317500" algn="l" rtl="0">
              <a:lnSpc>
                <a:spcPct val="120000"/>
              </a:lnSpc>
              <a:spcBef>
                <a:spcPts val="0"/>
              </a:spcBef>
              <a:spcAft>
                <a:spcPts val="0"/>
              </a:spcAft>
              <a:buClr>
                <a:srgbClr val="40566D"/>
              </a:buClr>
              <a:buSzPts val="1400"/>
              <a:buFont typeface="Barlow Semi Condensed"/>
              <a:buChar char="●"/>
            </a:pPr>
            <a:r>
              <a:rPr lang="en" u="sng">
                <a:solidFill>
                  <a:srgbClr val="40566D"/>
                </a:solidFill>
                <a:latin typeface="Barlow Semi Condensed"/>
                <a:ea typeface="Barlow Semi Condensed"/>
                <a:cs typeface="Barlow Semi Condensed"/>
                <a:sym typeface="Barlow Semi Condensed"/>
              </a:rPr>
              <a:t>Portfolio weights:</a:t>
            </a:r>
            <a:r>
              <a:rPr lang="en">
                <a:solidFill>
                  <a:srgbClr val="40566D"/>
                </a:solidFill>
                <a:latin typeface="Barlow Semi Condensed"/>
                <a:ea typeface="Barlow Semi Condensed"/>
                <a:cs typeface="Barlow Semi Condensed"/>
                <a:sym typeface="Barlow Semi Condensed"/>
              </a:rPr>
              <a:t> It  represent the proportion of the portfolio allocated to each stock and are crucial for calculating overall portfolio returns in each simulation</a:t>
            </a:r>
            <a:endParaRPr>
              <a:solidFill>
                <a:srgbClr val="40566D"/>
              </a:solidFill>
              <a:latin typeface="Barlow Semi Condensed"/>
              <a:ea typeface="Barlow Semi Condensed"/>
              <a:cs typeface="Barlow Semi Condensed"/>
              <a:sym typeface="Barlow Semi Condensed"/>
            </a:endParaRPr>
          </a:p>
          <a:p>
            <a:pPr marL="0" lvl="0" indent="0" algn="l" rtl="0">
              <a:lnSpc>
                <a:spcPct val="90000"/>
              </a:lnSpc>
              <a:spcBef>
                <a:spcPts val="0"/>
              </a:spcBef>
              <a:spcAft>
                <a:spcPts val="0"/>
              </a:spcAft>
              <a:buNone/>
            </a:pPr>
            <a:endParaRPr/>
          </a:p>
        </p:txBody>
      </p:sp>
      <p:grpSp>
        <p:nvGrpSpPr>
          <p:cNvPr id="1943" name="Google Shape;1943;p39"/>
          <p:cNvGrpSpPr/>
          <p:nvPr/>
        </p:nvGrpSpPr>
        <p:grpSpPr>
          <a:xfrm>
            <a:off x="1" y="1646323"/>
            <a:ext cx="2946717" cy="2503386"/>
            <a:chOff x="845850" y="467825"/>
            <a:chExt cx="5996575" cy="4908600"/>
          </a:xfrm>
        </p:grpSpPr>
        <p:sp>
          <p:nvSpPr>
            <p:cNvPr id="1944" name="Google Shape;1944;p39"/>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9"/>
            <p:cNvSpPr/>
            <p:nvPr/>
          </p:nvSpPr>
          <p:spPr>
            <a:xfrm>
              <a:off x="1128725"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9"/>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9"/>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9"/>
            <p:cNvSpPr/>
            <p:nvPr/>
          </p:nvSpPr>
          <p:spPr>
            <a:xfrm>
              <a:off x="1895375" y="1994800"/>
              <a:ext cx="3780200" cy="1720575"/>
            </a:xfrm>
            <a:custGeom>
              <a:avLst/>
              <a:gdLst/>
              <a:ahLst/>
              <a:cxnLst/>
              <a:rect l="l" t="t" r="r" b="b"/>
              <a:pathLst>
                <a:path w="151208" h="68823" extrusionOk="0">
                  <a:moveTo>
                    <a:pt x="0" y="1"/>
                  </a:moveTo>
                  <a:lnTo>
                    <a:pt x="0" y="68822"/>
                  </a:lnTo>
                  <a:lnTo>
                    <a:pt x="151208" y="68822"/>
                  </a:lnTo>
                  <a:lnTo>
                    <a:pt x="151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9"/>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9"/>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9"/>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9"/>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9"/>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9"/>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9"/>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9"/>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9"/>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9"/>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9"/>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9"/>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9"/>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9"/>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9"/>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9"/>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9"/>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9"/>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9"/>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9"/>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9"/>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9"/>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9"/>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9"/>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9"/>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9"/>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9"/>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9"/>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9"/>
            <p:cNvSpPr/>
            <p:nvPr/>
          </p:nvSpPr>
          <p:spPr>
            <a:xfrm>
              <a:off x="2093050" y="2349650"/>
              <a:ext cx="214600" cy="855725"/>
            </a:xfrm>
            <a:custGeom>
              <a:avLst/>
              <a:gdLst/>
              <a:ahLst/>
              <a:cxnLst/>
              <a:rect l="l" t="t" r="r" b="b"/>
              <a:pathLst>
                <a:path w="8584" h="34229" extrusionOk="0">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9"/>
            <p:cNvSpPr/>
            <p:nvPr/>
          </p:nvSpPr>
          <p:spPr>
            <a:xfrm>
              <a:off x="2277900" y="2349575"/>
              <a:ext cx="215375" cy="496275"/>
            </a:xfrm>
            <a:custGeom>
              <a:avLst/>
              <a:gdLst/>
              <a:ahLst/>
              <a:cxnLst/>
              <a:rect l="l" t="t" r="r" b="b"/>
              <a:pathLst>
                <a:path w="8615" h="19851" extrusionOk="0">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9"/>
            <p:cNvSpPr/>
            <p:nvPr/>
          </p:nvSpPr>
          <p:spPr>
            <a:xfrm>
              <a:off x="2463525" y="2625750"/>
              <a:ext cx="214600" cy="220300"/>
            </a:xfrm>
            <a:custGeom>
              <a:avLst/>
              <a:gdLst/>
              <a:ahLst/>
              <a:cxnLst/>
              <a:rect l="l" t="t" r="r" b="b"/>
              <a:pathLst>
                <a:path w="8584" h="8812" extrusionOk="0">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9"/>
            <p:cNvSpPr/>
            <p:nvPr/>
          </p:nvSpPr>
          <p:spPr>
            <a:xfrm>
              <a:off x="2648350" y="2625650"/>
              <a:ext cx="215400" cy="523975"/>
            </a:xfrm>
            <a:custGeom>
              <a:avLst/>
              <a:gdLst/>
              <a:ahLst/>
              <a:cxnLst/>
              <a:rect l="l" t="t" r="r" b="b"/>
              <a:pathLst>
                <a:path w="8616" h="20959" extrusionOk="0">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9"/>
            <p:cNvSpPr/>
            <p:nvPr/>
          </p:nvSpPr>
          <p:spPr>
            <a:xfrm>
              <a:off x="2834000" y="2349650"/>
              <a:ext cx="215375" cy="800275"/>
            </a:xfrm>
            <a:custGeom>
              <a:avLst/>
              <a:gdLst/>
              <a:ahLst/>
              <a:cxnLst/>
              <a:rect l="l" t="t" r="r" b="b"/>
              <a:pathLst>
                <a:path w="8615" h="32011" extrusionOk="0">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9"/>
            <p:cNvSpPr/>
            <p:nvPr/>
          </p:nvSpPr>
          <p:spPr>
            <a:xfrm>
              <a:off x="3018825" y="2072975"/>
              <a:ext cx="216200" cy="303350"/>
            </a:xfrm>
            <a:custGeom>
              <a:avLst/>
              <a:gdLst/>
              <a:ahLst/>
              <a:cxnLst/>
              <a:rect l="l" t="t" r="r" b="b"/>
              <a:pathLst>
                <a:path w="8648" h="12134" extrusionOk="0">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9"/>
            <p:cNvSpPr/>
            <p:nvPr/>
          </p:nvSpPr>
          <p:spPr>
            <a:xfrm>
              <a:off x="3205250" y="2073275"/>
              <a:ext cx="213800" cy="1270100"/>
            </a:xfrm>
            <a:custGeom>
              <a:avLst/>
              <a:gdLst/>
              <a:ahLst/>
              <a:cxnLst/>
              <a:rect l="l" t="t" r="r" b="b"/>
              <a:pathLst>
                <a:path w="8552" h="50804" extrusionOk="0">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9"/>
            <p:cNvSpPr/>
            <p:nvPr/>
          </p:nvSpPr>
          <p:spPr>
            <a:xfrm>
              <a:off x="3390100" y="3233525"/>
              <a:ext cx="215375" cy="109425"/>
            </a:xfrm>
            <a:custGeom>
              <a:avLst/>
              <a:gdLst/>
              <a:ahLst/>
              <a:cxnLst/>
              <a:rect l="l" t="t" r="r" b="b"/>
              <a:pathLst>
                <a:path w="8615" h="4377" extrusionOk="0">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9"/>
            <p:cNvSpPr/>
            <p:nvPr/>
          </p:nvSpPr>
          <p:spPr>
            <a:xfrm>
              <a:off x="3575725" y="3205775"/>
              <a:ext cx="214575" cy="54250"/>
            </a:xfrm>
            <a:custGeom>
              <a:avLst/>
              <a:gdLst/>
              <a:ahLst/>
              <a:cxnLst/>
              <a:rect l="l" t="t" r="r" b="b"/>
              <a:pathLst>
                <a:path w="8583" h="2170" extrusionOk="0">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9"/>
            <p:cNvSpPr/>
            <p:nvPr/>
          </p:nvSpPr>
          <p:spPr>
            <a:xfrm>
              <a:off x="3760550" y="3122975"/>
              <a:ext cx="215400" cy="109875"/>
            </a:xfrm>
            <a:custGeom>
              <a:avLst/>
              <a:gdLst/>
              <a:ahLst/>
              <a:cxnLst/>
              <a:rect l="l" t="t" r="r" b="b"/>
              <a:pathLst>
                <a:path w="8616" h="4395" extrusionOk="0">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9"/>
            <p:cNvSpPr/>
            <p:nvPr/>
          </p:nvSpPr>
          <p:spPr>
            <a:xfrm>
              <a:off x="3945375" y="3012600"/>
              <a:ext cx="216200" cy="137375"/>
            </a:xfrm>
            <a:custGeom>
              <a:avLst/>
              <a:gdLst/>
              <a:ahLst/>
              <a:cxnLst/>
              <a:rect l="l" t="t" r="r" b="b"/>
              <a:pathLst>
                <a:path w="8648" h="5495" extrusionOk="0">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9"/>
            <p:cNvSpPr/>
            <p:nvPr/>
          </p:nvSpPr>
          <p:spPr>
            <a:xfrm>
              <a:off x="4131025" y="3012275"/>
              <a:ext cx="215375" cy="82250"/>
            </a:xfrm>
            <a:custGeom>
              <a:avLst/>
              <a:gdLst/>
              <a:ahLst/>
              <a:cxnLst/>
              <a:rect l="l" t="t" r="r" b="b"/>
              <a:pathLst>
                <a:path w="8615" h="3290" extrusionOk="0">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9"/>
            <p:cNvSpPr/>
            <p:nvPr/>
          </p:nvSpPr>
          <p:spPr>
            <a:xfrm>
              <a:off x="4316650" y="3067625"/>
              <a:ext cx="215400" cy="137450"/>
            </a:xfrm>
            <a:custGeom>
              <a:avLst/>
              <a:gdLst/>
              <a:ahLst/>
              <a:cxnLst/>
              <a:rect l="l" t="t" r="r" b="b"/>
              <a:pathLst>
                <a:path w="8616" h="5498" extrusionOk="0">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9"/>
            <p:cNvSpPr/>
            <p:nvPr/>
          </p:nvSpPr>
          <p:spPr>
            <a:xfrm>
              <a:off x="4502275" y="2598425"/>
              <a:ext cx="215400" cy="606550"/>
            </a:xfrm>
            <a:custGeom>
              <a:avLst/>
              <a:gdLst/>
              <a:ahLst/>
              <a:cxnLst/>
              <a:rect l="l" t="t" r="r" b="b"/>
              <a:pathLst>
                <a:path w="8616" h="24262" extrusionOk="0">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9"/>
            <p:cNvSpPr/>
            <p:nvPr/>
          </p:nvSpPr>
          <p:spPr>
            <a:xfrm>
              <a:off x="4687125" y="2515100"/>
              <a:ext cx="215375" cy="109875"/>
            </a:xfrm>
            <a:custGeom>
              <a:avLst/>
              <a:gdLst/>
              <a:ahLst/>
              <a:cxnLst/>
              <a:rect l="l" t="t" r="r" b="b"/>
              <a:pathLst>
                <a:path w="8615" h="4395" extrusionOk="0">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9"/>
            <p:cNvSpPr/>
            <p:nvPr/>
          </p:nvSpPr>
          <p:spPr>
            <a:xfrm>
              <a:off x="4871950" y="2404650"/>
              <a:ext cx="216200" cy="137450"/>
            </a:xfrm>
            <a:custGeom>
              <a:avLst/>
              <a:gdLst/>
              <a:ahLst/>
              <a:cxnLst/>
              <a:rect l="l" t="t" r="r" b="b"/>
              <a:pathLst>
                <a:path w="8648" h="5498" extrusionOk="0">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9"/>
            <p:cNvSpPr/>
            <p:nvPr/>
          </p:nvSpPr>
          <p:spPr>
            <a:xfrm>
              <a:off x="5057575" y="2404650"/>
              <a:ext cx="216200" cy="137450"/>
            </a:xfrm>
            <a:custGeom>
              <a:avLst/>
              <a:gdLst/>
              <a:ahLst/>
              <a:cxnLst/>
              <a:rect l="l" t="t" r="r" b="b"/>
              <a:pathLst>
                <a:path w="8648" h="5498" extrusionOk="0">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9"/>
            <p:cNvSpPr/>
            <p:nvPr/>
          </p:nvSpPr>
          <p:spPr>
            <a:xfrm>
              <a:off x="5243225" y="2515200"/>
              <a:ext cx="215375" cy="137350"/>
            </a:xfrm>
            <a:custGeom>
              <a:avLst/>
              <a:gdLst/>
              <a:ahLst/>
              <a:cxnLst/>
              <a:rect l="l" t="t" r="r" b="b"/>
              <a:pathLst>
                <a:path w="8615" h="5494" extrusionOk="0">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9"/>
            <p:cNvSpPr/>
            <p:nvPr/>
          </p:nvSpPr>
          <p:spPr>
            <a:xfrm>
              <a:off x="2074575" y="3159250"/>
              <a:ext cx="65925" cy="65100"/>
            </a:xfrm>
            <a:custGeom>
              <a:avLst/>
              <a:gdLst/>
              <a:ahLst/>
              <a:cxnLst/>
              <a:rect l="l" t="t" r="r" b="b"/>
              <a:pathLst>
                <a:path w="2637" h="2604" extrusionOk="0">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9"/>
            <p:cNvSpPr/>
            <p:nvPr/>
          </p:nvSpPr>
          <p:spPr>
            <a:xfrm>
              <a:off x="2068150" y="3152000"/>
              <a:ext cx="78775" cy="78800"/>
            </a:xfrm>
            <a:custGeom>
              <a:avLst/>
              <a:gdLst/>
              <a:ahLst/>
              <a:cxnLst/>
              <a:rect l="l" t="t" r="r" b="b"/>
              <a:pathLst>
                <a:path w="3151" h="3152" extrusionOk="0">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9"/>
            <p:cNvSpPr/>
            <p:nvPr/>
          </p:nvSpPr>
          <p:spPr>
            <a:xfrm>
              <a:off x="2260200" y="2329925"/>
              <a:ext cx="65925" cy="65900"/>
            </a:xfrm>
            <a:custGeom>
              <a:avLst/>
              <a:gdLst/>
              <a:ahLst/>
              <a:cxnLst/>
              <a:rect l="l" t="t" r="r" b="b"/>
              <a:pathLst>
                <a:path w="2637" h="2636" extrusionOk="0">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9"/>
            <p:cNvSpPr/>
            <p:nvPr/>
          </p:nvSpPr>
          <p:spPr>
            <a:xfrm>
              <a:off x="2253775" y="2323475"/>
              <a:ext cx="78775" cy="78800"/>
            </a:xfrm>
            <a:custGeom>
              <a:avLst/>
              <a:gdLst/>
              <a:ahLst/>
              <a:cxnLst/>
              <a:rect l="l" t="t" r="r" b="b"/>
              <a:pathLst>
                <a:path w="3151" h="3152" extrusionOk="0">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9"/>
            <p:cNvSpPr/>
            <p:nvPr/>
          </p:nvSpPr>
          <p:spPr>
            <a:xfrm>
              <a:off x="2445850" y="2800025"/>
              <a:ext cx="65100" cy="65125"/>
            </a:xfrm>
            <a:custGeom>
              <a:avLst/>
              <a:gdLst/>
              <a:ahLst/>
              <a:cxnLst/>
              <a:rect l="l" t="t" r="r" b="b"/>
              <a:pathLst>
                <a:path w="2604" h="2605" extrusionOk="0">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9"/>
            <p:cNvSpPr/>
            <p:nvPr/>
          </p:nvSpPr>
          <p:spPr>
            <a:xfrm>
              <a:off x="2438600" y="2792800"/>
              <a:ext cx="78800" cy="78775"/>
            </a:xfrm>
            <a:custGeom>
              <a:avLst/>
              <a:gdLst/>
              <a:ahLst/>
              <a:cxnLst/>
              <a:rect l="l" t="t" r="r" b="b"/>
              <a:pathLst>
                <a:path w="3152" h="3151" extrusionOk="0">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9"/>
            <p:cNvSpPr/>
            <p:nvPr/>
          </p:nvSpPr>
          <p:spPr>
            <a:xfrm>
              <a:off x="2630675" y="2606350"/>
              <a:ext cx="65925" cy="65925"/>
            </a:xfrm>
            <a:custGeom>
              <a:avLst/>
              <a:gdLst/>
              <a:ahLst/>
              <a:cxnLst/>
              <a:rect l="l" t="t" r="r" b="b"/>
              <a:pathLst>
                <a:path w="2637" h="2637" extrusionOk="0">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9"/>
            <p:cNvSpPr/>
            <p:nvPr/>
          </p:nvSpPr>
          <p:spPr>
            <a:xfrm>
              <a:off x="2624250" y="2599925"/>
              <a:ext cx="78775" cy="78775"/>
            </a:xfrm>
            <a:custGeom>
              <a:avLst/>
              <a:gdLst/>
              <a:ahLst/>
              <a:cxnLst/>
              <a:rect l="l" t="t" r="r" b="b"/>
              <a:pathLst>
                <a:path w="3151" h="3151" extrusionOk="0">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9"/>
            <p:cNvSpPr/>
            <p:nvPr/>
          </p:nvSpPr>
          <p:spPr>
            <a:xfrm>
              <a:off x="2816300" y="3103800"/>
              <a:ext cx="65125" cy="65100"/>
            </a:xfrm>
            <a:custGeom>
              <a:avLst/>
              <a:gdLst/>
              <a:ahLst/>
              <a:cxnLst/>
              <a:rect l="l" t="t" r="r" b="b"/>
              <a:pathLst>
                <a:path w="2605" h="2604" extrusionOk="0">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9"/>
            <p:cNvSpPr/>
            <p:nvPr/>
          </p:nvSpPr>
          <p:spPr>
            <a:xfrm>
              <a:off x="2809875" y="3096550"/>
              <a:ext cx="78775" cy="79600"/>
            </a:xfrm>
            <a:custGeom>
              <a:avLst/>
              <a:gdLst/>
              <a:ahLst/>
              <a:cxnLst/>
              <a:rect l="l" t="t" r="r" b="b"/>
              <a:pathLst>
                <a:path w="3151" h="3184" extrusionOk="0">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9"/>
            <p:cNvSpPr/>
            <p:nvPr/>
          </p:nvSpPr>
          <p:spPr>
            <a:xfrm>
              <a:off x="3001150" y="2329925"/>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9"/>
            <p:cNvSpPr/>
            <p:nvPr/>
          </p:nvSpPr>
          <p:spPr>
            <a:xfrm>
              <a:off x="2994700" y="2323475"/>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9"/>
            <p:cNvSpPr/>
            <p:nvPr/>
          </p:nvSpPr>
          <p:spPr>
            <a:xfrm>
              <a:off x="3186775" y="2054275"/>
              <a:ext cx="65925" cy="65125"/>
            </a:xfrm>
            <a:custGeom>
              <a:avLst/>
              <a:gdLst/>
              <a:ahLst/>
              <a:cxnLst/>
              <a:rect l="l" t="t" r="r" b="b"/>
              <a:pathLst>
                <a:path w="2637" h="2605" extrusionOk="0">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9"/>
            <p:cNvSpPr/>
            <p:nvPr/>
          </p:nvSpPr>
          <p:spPr>
            <a:xfrm>
              <a:off x="3180350" y="2047050"/>
              <a:ext cx="78775" cy="78775"/>
            </a:xfrm>
            <a:custGeom>
              <a:avLst/>
              <a:gdLst/>
              <a:ahLst/>
              <a:cxnLst/>
              <a:rect l="l" t="t" r="r" b="b"/>
              <a:pathLst>
                <a:path w="3151" h="3151" extrusionOk="0">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9"/>
            <p:cNvSpPr/>
            <p:nvPr/>
          </p:nvSpPr>
          <p:spPr>
            <a:xfrm>
              <a:off x="3372400" y="3296650"/>
              <a:ext cx="65125" cy="65925"/>
            </a:xfrm>
            <a:custGeom>
              <a:avLst/>
              <a:gdLst/>
              <a:ahLst/>
              <a:cxnLst/>
              <a:rect l="l" t="t" r="r" b="b"/>
              <a:pathLst>
                <a:path w="2605" h="2637" extrusionOk="0">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9"/>
            <p:cNvSpPr/>
            <p:nvPr/>
          </p:nvSpPr>
          <p:spPr>
            <a:xfrm>
              <a:off x="3365175" y="3290225"/>
              <a:ext cx="79575" cy="78775"/>
            </a:xfrm>
            <a:custGeom>
              <a:avLst/>
              <a:gdLst/>
              <a:ahLst/>
              <a:cxnLst/>
              <a:rect l="l" t="t" r="r" b="b"/>
              <a:pathLst>
                <a:path w="3183" h="3151" extrusionOk="0">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9"/>
            <p:cNvSpPr/>
            <p:nvPr/>
          </p:nvSpPr>
          <p:spPr>
            <a:xfrm>
              <a:off x="3557250" y="3213900"/>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9"/>
            <p:cNvSpPr/>
            <p:nvPr/>
          </p:nvSpPr>
          <p:spPr>
            <a:xfrm>
              <a:off x="3550800" y="3207450"/>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9"/>
            <p:cNvSpPr/>
            <p:nvPr/>
          </p:nvSpPr>
          <p:spPr>
            <a:xfrm>
              <a:off x="3742875" y="3186575"/>
              <a:ext cx="65125" cy="65100"/>
            </a:xfrm>
            <a:custGeom>
              <a:avLst/>
              <a:gdLst/>
              <a:ahLst/>
              <a:cxnLst/>
              <a:rect l="l" t="t" r="r" b="b"/>
              <a:pathLst>
                <a:path w="2605" h="2604" extrusionOk="0">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9"/>
            <p:cNvSpPr/>
            <p:nvPr/>
          </p:nvSpPr>
          <p:spPr>
            <a:xfrm>
              <a:off x="3736450" y="3180150"/>
              <a:ext cx="78775" cy="78775"/>
            </a:xfrm>
            <a:custGeom>
              <a:avLst/>
              <a:gdLst/>
              <a:ahLst/>
              <a:cxnLst/>
              <a:rect l="l" t="t" r="r" b="b"/>
              <a:pathLst>
                <a:path w="3151" h="3151" extrusionOk="0">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9"/>
            <p:cNvSpPr/>
            <p:nvPr/>
          </p:nvSpPr>
          <p:spPr>
            <a:xfrm>
              <a:off x="3928500" y="3103800"/>
              <a:ext cx="65125" cy="65100"/>
            </a:xfrm>
            <a:custGeom>
              <a:avLst/>
              <a:gdLst/>
              <a:ahLst/>
              <a:cxnLst/>
              <a:rect l="l" t="t" r="r" b="b"/>
              <a:pathLst>
                <a:path w="2605" h="2604" extrusionOk="0">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9"/>
            <p:cNvSpPr/>
            <p:nvPr/>
          </p:nvSpPr>
          <p:spPr>
            <a:xfrm>
              <a:off x="3921275" y="3096550"/>
              <a:ext cx="78775" cy="79600"/>
            </a:xfrm>
            <a:custGeom>
              <a:avLst/>
              <a:gdLst/>
              <a:ahLst/>
              <a:cxnLst/>
              <a:rect l="l" t="t" r="r" b="b"/>
              <a:pathLst>
                <a:path w="3151" h="3184" extrusionOk="0">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9"/>
            <p:cNvSpPr/>
            <p:nvPr/>
          </p:nvSpPr>
          <p:spPr>
            <a:xfrm>
              <a:off x="4113350" y="2992900"/>
              <a:ext cx="65900" cy="65925"/>
            </a:xfrm>
            <a:custGeom>
              <a:avLst/>
              <a:gdLst/>
              <a:ahLst/>
              <a:cxnLst/>
              <a:rect l="l" t="t" r="r" b="b"/>
              <a:pathLst>
                <a:path w="2636" h="2637" extrusionOk="0">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9"/>
            <p:cNvSpPr/>
            <p:nvPr/>
          </p:nvSpPr>
          <p:spPr>
            <a:xfrm>
              <a:off x="4106900" y="2986475"/>
              <a:ext cx="78800" cy="78775"/>
            </a:xfrm>
            <a:custGeom>
              <a:avLst/>
              <a:gdLst/>
              <a:ahLst/>
              <a:cxnLst/>
              <a:rect l="l" t="t" r="r" b="b"/>
              <a:pathLst>
                <a:path w="3152" h="3151" extrusionOk="0">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9"/>
            <p:cNvSpPr/>
            <p:nvPr/>
          </p:nvSpPr>
          <p:spPr>
            <a:xfrm>
              <a:off x="4298975" y="3048350"/>
              <a:ext cx="65125" cy="65925"/>
            </a:xfrm>
            <a:custGeom>
              <a:avLst/>
              <a:gdLst/>
              <a:ahLst/>
              <a:cxnLst/>
              <a:rect l="l" t="t" r="r" b="b"/>
              <a:pathLst>
                <a:path w="2605" h="2637" extrusionOk="0">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9"/>
            <p:cNvSpPr/>
            <p:nvPr/>
          </p:nvSpPr>
          <p:spPr>
            <a:xfrm>
              <a:off x="4292550" y="3041925"/>
              <a:ext cx="78775" cy="78775"/>
            </a:xfrm>
            <a:custGeom>
              <a:avLst/>
              <a:gdLst/>
              <a:ahLst/>
              <a:cxnLst/>
              <a:rect l="l" t="t" r="r" b="b"/>
              <a:pathLst>
                <a:path w="3151" h="3151" extrusionOk="0">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9"/>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9"/>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9"/>
            <p:cNvSpPr/>
            <p:nvPr/>
          </p:nvSpPr>
          <p:spPr>
            <a:xfrm>
              <a:off x="4669450" y="2579025"/>
              <a:ext cx="65900" cy="65125"/>
            </a:xfrm>
            <a:custGeom>
              <a:avLst/>
              <a:gdLst/>
              <a:ahLst/>
              <a:cxnLst/>
              <a:rect l="l" t="t" r="r" b="b"/>
              <a:pathLst>
                <a:path w="2636" h="2605" extrusionOk="0">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9"/>
            <p:cNvSpPr/>
            <p:nvPr/>
          </p:nvSpPr>
          <p:spPr>
            <a:xfrm>
              <a:off x="4663000" y="2571800"/>
              <a:ext cx="78800" cy="78775"/>
            </a:xfrm>
            <a:custGeom>
              <a:avLst/>
              <a:gdLst/>
              <a:ahLst/>
              <a:cxnLst/>
              <a:rect l="l" t="t" r="r" b="b"/>
              <a:pathLst>
                <a:path w="3152" h="3151" extrusionOk="0">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9"/>
            <p:cNvSpPr/>
            <p:nvPr/>
          </p:nvSpPr>
          <p:spPr>
            <a:xfrm>
              <a:off x="4855075" y="2496275"/>
              <a:ext cx="65125" cy="65100"/>
            </a:xfrm>
            <a:custGeom>
              <a:avLst/>
              <a:gdLst/>
              <a:ahLst/>
              <a:cxnLst/>
              <a:rect l="l" t="t" r="r" b="b"/>
              <a:pathLst>
                <a:path w="2605" h="2604" extrusionOk="0">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9"/>
            <p:cNvSpPr/>
            <p:nvPr/>
          </p:nvSpPr>
          <p:spPr>
            <a:xfrm>
              <a:off x="4847850" y="2489025"/>
              <a:ext cx="79575" cy="78775"/>
            </a:xfrm>
            <a:custGeom>
              <a:avLst/>
              <a:gdLst/>
              <a:ahLst/>
              <a:cxnLst/>
              <a:rect l="l" t="t" r="r" b="b"/>
              <a:pathLst>
                <a:path w="3183" h="3151" extrusionOk="0">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9"/>
            <p:cNvSpPr/>
            <p:nvPr/>
          </p:nvSpPr>
          <p:spPr>
            <a:xfrm>
              <a:off x="5039900" y="2385375"/>
              <a:ext cx="65925" cy="65900"/>
            </a:xfrm>
            <a:custGeom>
              <a:avLst/>
              <a:gdLst/>
              <a:ahLst/>
              <a:cxnLst/>
              <a:rect l="l" t="t" r="r" b="b"/>
              <a:pathLst>
                <a:path w="2637" h="2636" extrusionOk="0">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9"/>
            <p:cNvSpPr/>
            <p:nvPr/>
          </p:nvSpPr>
          <p:spPr>
            <a:xfrm>
              <a:off x="5033475" y="2378925"/>
              <a:ext cx="78775" cy="78800"/>
            </a:xfrm>
            <a:custGeom>
              <a:avLst/>
              <a:gdLst/>
              <a:ahLst/>
              <a:cxnLst/>
              <a:rect l="l" t="t" r="r" b="b"/>
              <a:pathLst>
                <a:path w="3151" h="3152" extrusionOk="0">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9"/>
            <p:cNvSpPr/>
            <p:nvPr/>
          </p:nvSpPr>
          <p:spPr>
            <a:xfrm>
              <a:off x="5225525" y="2496275"/>
              <a:ext cx="65125" cy="65100"/>
            </a:xfrm>
            <a:custGeom>
              <a:avLst/>
              <a:gdLst/>
              <a:ahLst/>
              <a:cxnLst/>
              <a:rect l="l" t="t" r="r" b="b"/>
              <a:pathLst>
                <a:path w="2605" h="2604" extrusionOk="0">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9"/>
            <p:cNvSpPr/>
            <p:nvPr/>
          </p:nvSpPr>
          <p:spPr>
            <a:xfrm>
              <a:off x="5219100" y="2489025"/>
              <a:ext cx="78775" cy="78775"/>
            </a:xfrm>
            <a:custGeom>
              <a:avLst/>
              <a:gdLst/>
              <a:ahLst/>
              <a:cxnLst/>
              <a:rect l="l" t="t" r="r" b="b"/>
              <a:pathLst>
                <a:path w="3151" h="3151" extrusionOk="0">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9"/>
            <p:cNvSpPr/>
            <p:nvPr/>
          </p:nvSpPr>
          <p:spPr>
            <a:xfrm>
              <a:off x="5411175" y="2606350"/>
              <a:ext cx="65125" cy="65925"/>
            </a:xfrm>
            <a:custGeom>
              <a:avLst/>
              <a:gdLst/>
              <a:ahLst/>
              <a:cxnLst/>
              <a:rect l="l" t="t" r="r" b="b"/>
              <a:pathLst>
                <a:path w="2605" h="2637" extrusionOk="0">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9"/>
            <p:cNvSpPr/>
            <p:nvPr/>
          </p:nvSpPr>
          <p:spPr>
            <a:xfrm>
              <a:off x="5403950" y="2599925"/>
              <a:ext cx="78775" cy="78775"/>
            </a:xfrm>
            <a:custGeom>
              <a:avLst/>
              <a:gdLst/>
              <a:ahLst/>
              <a:cxnLst/>
              <a:rect l="l" t="t" r="r" b="b"/>
              <a:pathLst>
                <a:path w="3151" h="3151" extrusionOk="0">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9"/>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9"/>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9"/>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9"/>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9"/>
            <p:cNvSpPr/>
            <p:nvPr/>
          </p:nvSpPr>
          <p:spPr>
            <a:xfrm>
              <a:off x="1927525" y="1675775"/>
              <a:ext cx="65900" cy="100475"/>
            </a:xfrm>
            <a:custGeom>
              <a:avLst/>
              <a:gdLst/>
              <a:ahLst/>
              <a:cxnLst/>
              <a:rect l="l" t="t" r="r" b="b"/>
              <a:pathLst>
                <a:path w="2636" h="4019" extrusionOk="0">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9"/>
            <p:cNvSpPr/>
            <p:nvPr/>
          </p:nvSpPr>
          <p:spPr>
            <a:xfrm>
              <a:off x="2000650" y="1675775"/>
              <a:ext cx="55475" cy="100475"/>
            </a:xfrm>
            <a:custGeom>
              <a:avLst/>
              <a:gdLst/>
              <a:ahLst/>
              <a:cxnLst/>
              <a:rect l="l" t="t" r="r" b="b"/>
              <a:pathLst>
                <a:path w="2219" h="4019" extrusionOk="0">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9"/>
            <p:cNvSpPr/>
            <p:nvPr/>
          </p:nvSpPr>
          <p:spPr>
            <a:xfrm>
              <a:off x="2063325" y="1675775"/>
              <a:ext cx="49050" cy="100475"/>
            </a:xfrm>
            <a:custGeom>
              <a:avLst/>
              <a:gdLst/>
              <a:ahLst/>
              <a:cxnLst/>
              <a:rect l="l" t="t" r="r" b="b"/>
              <a:pathLst>
                <a:path w="1962" h="4019" extrusionOk="0">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9"/>
            <p:cNvSpPr/>
            <p:nvPr/>
          </p:nvSpPr>
          <p:spPr>
            <a:xfrm>
              <a:off x="2119575" y="1674975"/>
              <a:ext cx="47450" cy="102075"/>
            </a:xfrm>
            <a:custGeom>
              <a:avLst/>
              <a:gdLst/>
              <a:ahLst/>
              <a:cxnLst/>
              <a:rect l="l" t="t" r="r" b="b"/>
              <a:pathLst>
                <a:path w="1898" h="4083" extrusionOk="0">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9"/>
            <p:cNvSpPr/>
            <p:nvPr/>
          </p:nvSpPr>
          <p:spPr>
            <a:xfrm>
              <a:off x="2176625" y="1675775"/>
              <a:ext cx="49850" cy="100475"/>
            </a:xfrm>
            <a:custGeom>
              <a:avLst/>
              <a:gdLst/>
              <a:ahLst/>
              <a:cxnLst/>
              <a:rect l="l" t="t" r="r" b="b"/>
              <a:pathLst>
                <a:path w="1994" h="4019" extrusionOk="0">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9"/>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9"/>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9"/>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9"/>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9"/>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9"/>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9"/>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9"/>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9"/>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9"/>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9"/>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9"/>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9"/>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9"/>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9"/>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9"/>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9"/>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9"/>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9"/>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9"/>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9"/>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9"/>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9"/>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9"/>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9"/>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9"/>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9"/>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9"/>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9"/>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9"/>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9"/>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9"/>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9"/>
            <p:cNvSpPr/>
            <p:nvPr/>
          </p:nvSpPr>
          <p:spPr>
            <a:xfrm>
              <a:off x="3290450" y="2074375"/>
              <a:ext cx="512725" cy="198500"/>
            </a:xfrm>
            <a:custGeom>
              <a:avLst/>
              <a:gdLst/>
              <a:ahLst/>
              <a:cxnLst/>
              <a:rect l="l" t="t" r="r" b="b"/>
              <a:pathLst>
                <a:path w="20509" h="7940" extrusionOk="0">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9"/>
            <p:cNvSpPr/>
            <p:nvPr/>
          </p:nvSpPr>
          <p:spPr>
            <a:xfrm>
              <a:off x="3503400" y="2106500"/>
              <a:ext cx="60300" cy="131025"/>
            </a:xfrm>
            <a:custGeom>
              <a:avLst/>
              <a:gdLst/>
              <a:ahLst/>
              <a:cxnLst/>
              <a:rect l="l" t="t" r="r" b="b"/>
              <a:pathLst>
                <a:path w="2412" h="5241" extrusionOk="0">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9"/>
            <p:cNvSpPr/>
            <p:nvPr/>
          </p:nvSpPr>
          <p:spPr>
            <a:xfrm>
              <a:off x="3575725" y="2106500"/>
              <a:ext cx="61100" cy="131025"/>
            </a:xfrm>
            <a:custGeom>
              <a:avLst/>
              <a:gdLst/>
              <a:ahLst/>
              <a:cxnLst/>
              <a:rect l="l" t="t" r="r" b="b"/>
              <a:pathLst>
                <a:path w="2444" h="5241" extrusionOk="0">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9"/>
            <p:cNvSpPr/>
            <p:nvPr/>
          </p:nvSpPr>
          <p:spPr>
            <a:xfrm>
              <a:off x="3649650" y="2108125"/>
              <a:ext cx="66725" cy="128600"/>
            </a:xfrm>
            <a:custGeom>
              <a:avLst/>
              <a:gdLst/>
              <a:ahLst/>
              <a:cxnLst/>
              <a:rect l="l" t="t" r="r" b="b"/>
              <a:pathLst>
                <a:path w="2669" h="5144" extrusionOk="0">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9"/>
            <p:cNvSpPr/>
            <p:nvPr/>
          </p:nvSpPr>
          <p:spPr>
            <a:xfrm>
              <a:off x="2318075"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9"/>
            <p:cNvSpPr/>
            <p:nvPr/>
          </p:nvSpPr>
          <p:spPr>
            <a:xfrm>
              <a:off x="2400050"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9"/>
            <p:cNvSpPr/>
            <p:nvPr/>
          </p:nvSpPr>
          <p:spPr>
            <a:xfrm>
              <a:off x="2483625"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9"/>
            <p:cNvSpPr/>
            <p:nvPr/>
          </p:nvSpPr>
          <p:spPr>
            <a:xfrm>
              <a:off x="2568800" y="3979725"/>
              <a:ext cx="76375" cy="147100"/>
            </a:xfrm>
            <a:custGeom>
              <a:avLst/>
              <a:gdLst/>
              <a:ahLst/>
              <a:cxnLst/>
              <a:rect l="l" t="t" r="r" b="b"/>
              <a:pathLst>
                <a:path w="3055" h="5884" extrusionOk="0">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9"/>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9"/>
            <p:cNvSpPr/>
            <p:nvPr/>
          </p:nvSpPr>
          <p:spPr>
            <a:xfrm>
              <a:off x="3584550" y="3979725"/>
              <a:ext cx="69150" cy="148700"/>
            </a:xfrm>
            <a:custGeom>
              <a:avLst/>
              <a:gdLst/>
              <a:ahLst/>
              <a:cxnLst/>
              <a:rect l="l" t="t" r="r" b="b"/>
              <a:pathLst>
                <a:path w="2766" h="5948" extrusionOk="0">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9"/>
            <p:cNvSpPr/>
            <p:nvPr/>
          </p:nvSpPr>
          <p:spPr>
            <a:xfrm>
              <a:off x="3666525"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9"/>
            <p:cNvSpPr/>
            <p:nvPr/>
          </p:nvSpPr>
          <p:spPr>
            <a:xfrm>
              <a:off x="3750100"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9"/>
            <p:cNvSpPr/>
            <p:nvPr/>
          </p:nvSpPr>
          <p:spPr>
            <a:xfrm>
              <a:off x="3835300" y="3979725"/>
              <a:ext cx="76350" cy="147100"/>
            </a:xfrm>
            <a:custGeom>
              <a:avLst/>
              <a:gdLst/>
              <a:ahLst/>
              <a:cxnLst/>
              <a:rect l="l" t="t" r="r" b="b"/>
              <a:pathLst>
                <a:path w="3054" h="5884" extrusionOk="0">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9"/>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9"/>
            <p:cNvSpPr/>
            <p:nvPr/>
          </p:nvSpPr>
          <p:spPr>
            <a:xfrm>
              <a:off x="4959550"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9"/>
            <p:cNvSpPr/>
            <p:nvPr/>
          </p:nvSpPr>
          <p:spPr>
            <a:xfrm>
              <a:off x="5042325" y="3978125"/>
              <a:ext cx="69925" cy="150300"/>
            </a:xfrm>
            <a:custGeom>
              <a:avLst/>
              <a:gdLst/>
              <a:ahLst/>
              <a:cxnLst/>
              <a:rect l="l" t="t" r="r" b="b"/>
              <a:pathLst>
                <a:path w="2797" h="6012" extrusionOk="0">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9"/>
            <p:cNvSpPr/>
            <p:nvPr/>
          </p:nvSpPr>
          <p:spPr>
            <a:xfrm>
              <a:off x="5125075" y="3978125"/>
              <a:ext cx="70750" cy="150300"/>
            </a:xfrm>
            <a:custGeom>
              <a:avLst/>
              <a:gdLst/>
              <a:ahLst/>
              <a:cxnLst/>
              <a:rect l="l" t="t" r="r" b="b"/>
              <a:pathLst>
                <a:path w="2830" h="6012" extrusionOk="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9"/>
            <p:cNvSpPr/>
            <p:nvPr/>
          </p:nvSpPr>
          <p:spPr>
            <a:xfrm>
              <a:off x="5210275" y="3979725"/>
              <a:ext cx="77175" cy="147100"/>
            </a:xfrm>
            <a:custGeom>
              <a:avLst/>
              <a:gdLst/>
              <a:ahLst/>
              <a:cxnLst/>
              <a:rect l="l" t="t" r="r" b="b"/>
              <a:pathLst>
                <a:path w="3087" h="5884" extrusionOk="0">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9"/>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9"/>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9"/>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9"/>
            <p:cNvSpPr/>
            <p:nvPr/>
          </p:nvSpPr>
          <p:spPr>
            <a:xfrm>
              <a:off x="2361475" y="3788475"/>
              <a:ext cx="41000" cy="84400"/>
            </a:xfrm>
            <a:custGeom>
              <a:avLst/>
              <a:gdLst/>
              <a:ahLst/>
              <a:cxnLst/>
              <a:rect l="l" t="t" r="r" b="b"/>
              <a:pathLst>
                <a:path w="1640" h="3376" extrusionOk="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9"/>
            <p:cNvSpPr/>
            <p:nvPr/>
          </p:nvSpPr>
          <p:spPr>
            <a:xfrm>
              <a:off x="2407275" y="3786875"/>
              <a:ext cx="40200" cy="86800"/>
            </a:xfrm>
            <a:custGeom>
              <a:avLst/>
              <a:gdLst/>
              <a:ahLst/>
              <a:cxnLst/>
              <a:rect l="l" t="t" r="r" b="b"/>
              <a:pathLst>
                <a:path w="1608" h="3472" extrusionOk="0">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9"/>
            <p:cNvSpPr/>
            <p:nvPr/>
          </p:nvSpPr>
          <p:spPr>
            <a:xfrm>
              <a:off x="2456300" y="3788475"/>
              <a:ext cx="40200" cy="84400"/>
            </a:xfrm>
            <a:custGeom>
              <a:avLst/>
              <a:gdLst/>
              <a:ahLst/>
              <a:cxnLst/>
              <a:rect l="l" t="t" r="r" b="b"/>
              <a:pathLst>
                <a:path w="1608" h="3376" extrusionOk="0">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9"/>
            <p:cNvSpPr/>
            <p:nvPr/>
          </p:nvSpPr>
          <p:spPr>
            <a:xfrm>
              <a:off x="2501300" y="3788475"/>
              <a:ext cx="46625" cy="84400"/>
            </a:xfrm>
            <a:custGeom>
              <a:avLst/>
              <a:gdLst/>
              <a:ahLst/>
              <a:cxnLst/>
              <a:rect l="l" t="t" r="r" b="b"/>
              <a:pathLst>
                <a:path w="1865" h="3376" extrusionOk="0">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9"/>
            <p:cNvSpPr/>
            <p:nvPr/>
          </p:nvSpPr>
          <p:spPr>
            <a:xfrm>
              <a:off x="2549500" y="3788475"/>
              <a:ext cx="47450" cy="84400"/>
            </a:xfrm>
            <a:custGeom>
              <a:avLst/>
              <a:gdLst/>
              <a:ahLst/>
              <a:cxnLst/>
              <a:rect l="l" t="t" r="r" b="b"/>
              <a:pathLst>
                <a:path w="1898" h="3376" extrusionOk="0">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9"/>
            <p:cNvSpPr/>
            <p:nvPr/>
          </p:nvSpPr>
          <p:spPr>
            <a:xfrm>
              <a:off x="3644025" y="3788475"/>
              <a:ext cx="64325" cy="84400"/>
            </a:xfrm>
            <a:custGeom>
              <a:avLst/>
              <a:gdLst/>
              <a:ahLst/>
              <a:cxnLst/>
              <a:rect l="l" t="t" r="r" b="b"/>
              <a:pathLst>
                <a:path w="2573" h="3376" extrusionOk="0">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9"/>
            <p:cNvSpPr/>
            <p:nvPr/>
          </p:nvSpPr>
          <p:spPr>
            <a:xfrm>
              <a:off x="3714750" y="3788475"/>
              <a:ext cx="36175" cy="84400"/>
            </a:xfrm>
            <a:custGeom>
              <a:avLst/>
              <a:gdLst/>
              <a:ahLst/>
              <a:cxnLst/>
              <a:rect l="l" t="t" r="r" b="b"/>
              <a:pathLst>
                <a:path w="1447" h="3376" extrusionOk="0">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9"/>
            <p:cNvSpPr/>
            <p:nvPr/>
          </p:nvSpPr>
          <p:spPr>
            <a:xfrm>
              <a:off x="3758950" y="3788475"/>
              <a:ext cx="36175" cy="84400"/>
            </a:xfrm>
            <a:custGeom>
              <a:avLst/>
              <a:gdLst/>
              <a:ahLst/>
              <a:cxnLst/>
              <a:rect l="l" t="t" r="r" b="b"/>
              <a:pathLst>
                <a:path w="1447" h="3376" extrusionOk="0">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9"/>
            <p:cNvSpPr/>
            <p:nvPr/>
          </p:nvSpPr>
          <p:spPr>
            <a:xfrm>
              <a:off x="3803150" y="3788475"/>
              <a:ext cx="44225" cy="84400"/>
            </a:xfrm>
            <a:custGeom>
              <a:avLst/>
              <a:gdLst/>
              <a:ahLst/>
              <a:cxnLst/>
              <a:rect l="l" t="t" r="r" b="b"/>
              <a:pathLst>
                <a:path w="1769" h="3376" extrusionOk="0">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9"/>
            <p:cNvSpPr/>
            <p:nvPr/>
          </p:nvSpPr>
          <p:spPr>
            <a:xfrm>
              <a:off x="4995700" y="3788475"/>
              <a:ext cx="56275" cy="84400"/>
            </a:xfrm>
            <a:custGeom>
              <a:avLst/>
              <a:gdLst/>
              <a:ahLst/>
              <a:cxnLst/>
              <a:rect l="l" t="t" r="r" b="b"/>
              <a:pathLst>
                <a:path w="2251" h="3376" extrusionOk="0">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9"/>
            <p:cNvSpPr/>
            <p:nvPr/>
          </p:nvSpPr>
          <p:spPr>
            <a:xfrm>
              <a:off x="5060000" y="3786875"/>
              <a:ext cx="40200" cy="86800"/>
            </a:xfrm>
            <a:custGeom>
              <a:avLst/>
              <a:gdLst/>
              <a:ahLst/>
              <a:cxnLst/>
              <a:rect l="l" t="t" r="r" b="b"/>
              <a:pathLst>
                <a:path w="1608" h="3472" extrusionOk="0">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9"/>
            <p:cNvSpPr/>
            <p:nvPr/>
          </p:nvSpPr>
          <p:spPr>
            <a:xfrm>
              <a:off x="5109025" y="3788475"/>
              <a:ext cx="41800" cy="84400"/>
            </a:xfrm>
            <a:custGeom>
              <a:avLst/>
              <a:gdLst/>
              <a:ahLst/>
              <a:cxnLst/>
              <a:rect l="l" t="t" r="r" b="b"/>
              <a:pathLst>
                <a:path w="1672" h="3376" extrusionOk="0">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9"/>
            <p:cNvSpPr/>
            <p:nvPr/>
          </p:nvSpPr>
          <p:spPr>
            <a:xfrm>
              <a:off x="5156425" y="3788475"/>
              <a:ext cx="41000" cy="84400"/>
            </a:xfrm>
            <a:custGeom>
              <a:avLst/>
              <a:gdLst/>
              <a:ahLst/>
              <a:cxnLst/>
              <a:rect l="l" t="t" r="r" b="b"/>
              <a:pathLst>
                <a:path w="1640" h="3376" extrusionOk="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9"/>
            <p:cNvSpPr/>
            <p:nvPr/>
          </p:nvSpPr>
          <p:spPr>
            <a:xfrm>
              <a:off x="5203850" y="3788475"/>
              <a:ext cx="41800" cy="84400"/>
            </a:xfrm>
            <a:custGeom>
              <a:avLst/>
              <a:gdLst/>
              <a:ahLst/>
              <a:cxnLst/>
              <a:rect l="l" t="t" r="r" b="b"/>
              <a:pathLst>
                <a:path w="1672" h="3376" extrusionOk="0">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9"/>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9"/>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9"/>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9"/>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9"/>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9"/>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9"/>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9"/>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9"/>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9"/>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9"/>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9"/>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9"/>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9"/>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9"/>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9"/>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9"/>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9"/>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9"/>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9"/>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9"/>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9"/>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9"/>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9"/>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9"/>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9"/>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9"/>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9"/>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9"/>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9"/>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9"/>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9"/>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9"/>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9"/>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9"/>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9"/>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9"/>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9"/>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9"/>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9"/>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9"/>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9"/>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9"/>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9"/>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9"/>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9"/>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9"/>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9"/>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9"/>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9"/>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9"/>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9"/>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9"/>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9"/>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9"/>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9"/>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9"/>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9"/>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9"/>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9"/>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9"/>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9"/>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9"/>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9"/>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9"/>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9"/>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9"/>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9"/>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9"/>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9"/>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9"/>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5" name="Google Shape;2185;p40"/>
          <p:cNvSpPr txBox="1">
            <a:spLocks noGrp="1"/>
          </p:cNvSpPr>
          <p:nvPr>
            <p:ph type="title"/>
          </p:nvPr>
        </p:nvSpPr>
        <p:spPr>
          <a:xfrm>
            <a:off x="1827000" y="1915725"/>
            <a:ext cx="5151300" cy="172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200"/>
              <a:t> </a:t>
            </a:r>
            <a:endParaRPr sz="5200"/>
          </a:p>
        </p:txBody>
      </p:sp>
      <p:sp>
        <p:nvSpPr>
          <p:cNvPr id="2186" name="Google Shape;2186;p40"/>
          <p:cNvSpPr txBox="1">
            <a:spLocks noGrp="1"/>
          </p:cNvSpPr>
          <p:nvPr>
            <p:ph type="title" idx="2"/>
          </p:nvPr>
        </p:nvSpPr>
        <p:spPr>
          <a:xfrm>
            <a:off x="943600" y="135750"/>
            <a:ext cx="73818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Formula of MC </a:t>
            </a:r>
            <a:endParaRPr sz="7200"/>
          </a:p>
        </p:txBody>
      </p:sp>
      <p:pic>
        <p:nvPicPr>
          <p:cNvPr id="2187" name="Google Shape;2187;p40"/>
          <p:cNvPicPr preferRelativeResize="0"/>
          <p:nvPr/>
        </p:nvPicPr>
        <p:blipFill>
          <a:blip r:embed="rId3">
            <a:alphaModFix/>
          </a:blip>
          <a:stretch>
            <a:fillRect/>
          </a:stretch>
        </p:blipFill>
        <p:spPr>
          <a:xfrm>
            <a:off x="2747963" y="1464738"/>
            <a:ext cx="3648075" cy="647700"/>
          </a:xfrm>
          <a:prstGeom prst="rect">
            <a:avLst/>
          </a:prstGeom>
          <a:noFill/>
          <a:ln>
            <a:noFill/>
          </a:ln>
        </p:spPr>
      </p:pic>
      <p:sp>
        <p:nvSpPr>
          <p:cNvPr id="2188" name="Google Shape;2188;p40"/>
          <p:cNvSpPr txBox="1"/>
          <p:nvPr/>
        </p:nvSpPr>
        <p:spPr>
          <a:xfrm>
            <a:off x="1175050" y="2371625"/>
            <a:ext cx="6918900" cy="1829400"/>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St​ is the stock price at time t</a:t>
            </a:r>
            <a:endParaRPr sz="2100">
              <a:latin typeface="Barlow Semi Condensed"/>
              <a:ea typeface="Barlow Semi Condensed"/>
              <a:cs typeface="Barlow Semi Condensed"/>
              <a:sym typeface="Barlow Semi Condensed"/>
            </a:endParaRPr>
          </a:p>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μ is the mean daily return</a:t>
            </a:r>
            <a:endParaRPr sz="2100">
              <a:latin typeface="Barlow Semi Condensed"/>
              <a:ea typeface="Barlow Semi Condensed"/>
              <a:cs typeface="Barlow Semi Condensed"/>
              <a:sym typeface="Barlow Semi Condensed"/>
            </a:endParaRPr>
          </a:p>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σ is the daily volatility </a:t>
            </a:r>
            <a:endParaRPr sz="2100">
              <a:latin typeface="Barlow Semi Condensed"/>
              <a:ea typeface="Barlow Semi Condensed"/>
              <a:cs typeface="Barlow Semi Condensed"/>
              <a:sym typeface="Barlow Semi Condensed"/>
            </a:endParaRPr>
          </a:p>
          <a:p>
            <a:pPr marL="457200" lvl="0" indent="-361950" algn="l" rtl="0">
              <a:spcBef>
                <a:spcPts val="0"/>
              </a:spcBef>
              <a:spcAft>
                <a:spcPts val="0"/>
              </a:spcAft>
              <a:buSzPts val="2100"/>
              <a:buFont typeface="Barlow Semi Condensed"/>
              <a:buChar char="●"/>
            </a:pPr>
            <a:r>
              <a:rPr lang="en" sz="2100">
                <a:latin typeface="Barlow Semi Condensed"/>
                <a:ea typeface="Barlow Semi Condensed"/>
                <a:cs typeface="Barlow Semi Condensed"/>
                <a:sym typeface="Barlow Semi Condensed"/>
              </a:rPr>
              <a:t>Z is a random variable sampled from a standard normal distribution N(0,1)</a:t>
            </a:r>
            <a:endParaRPr sz="2100">
              <a:latin typeface="Barlow Semi Condensed"/>
              <a:ea typeface="Barlow Semi Condensed"/>
              <a:cs typeface="Barlow Semi Condensed"/>
              <a:sym typeface="Barlow Semi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sp>
        <p:nvSpPr>
          <p:cNvPr id="2193" name="Google Shape;2193;p41"/>
          <p:cNvSpPr txBox="1">
            <a:spLocks noGrp="1"/>
          </p:cNvSpPr>
          <p:nvPr>
            <p:ph type="title" idx="2"/>
          </p:nvPr>
        </p:nvSpPr>
        <p:spPr>
          <a:xfrm>
            <a:off x="881100" y="221850"/>
            <a:ext cx="73818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Monte Carlo Example  </a:t>
            </a:r>
            <a:endParaRPr sz="5000"/>
          </a:p>
        </p:txBody>
      </p:sp>
      <p:pic>
        <p:nvPicPr>
          <p:cNvPr id="2194" name="Google Shape;2194;p41"/>
          <p:cNvPicPr preferRelativeResize="0"/>
          <p:nvPr/>
        </p:nvPicPr>
        <p:blipFill>
          <a:blip r:embed="rId3">
            <a:alphaModFix/>
          </a:blip>
          <a:stretch>
            <a:fillRect/>
          </a:stretch>
        </p:blipFill>
        <p:spPr>
          <a:xfrm>
            <a:off x="1634700" y="1291650"/>
            <a:ext cx="5874595" cy="3547049"/>
          </a:xfrm>
          <a:prstGeom prst="rect">
            <a:avLst/>
          </a:prstGeom>
          <a:noFill/>
          <a:ln>
            <a:noFill/>
          </a:ln>
        </p:spPr>
      </p:pic>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1472</Words>
  <Application>Microsoft Office PowerPoint</Application>
  <PresentationFormat>On-screen Show (16:9)</PresentationFormat>
  <Paragraphs>160</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Barlow Semi Condensed</vt:lpstr>
      <vt:lpstr>Roboto Condensed Light</vt:lpstr>
      <vt:lpstr>Abel</vt:lpstr>
      <vt:lpstr>Barlow Semi Condensed Medium</vt:lpstr>
      <vt:lpstr>Fjalla One</vt:lpstr>
      <vt:lpstr>Technology Consulting by Slidesgo</vt:lpstr>
      <vt:lpstr>PowerPoint Presentation</vt:lpstr>
      <vt:lpstr>Problem &amp; Solution</vt:lpstr>
      <vt:lpstr>Problem Statement</vt:lpstr>
      <vt:lpstr>Objectives</vt:lpstr>
      <vt:lpstr>Software Requirements</vt:lpstr>
      <vt:lpstr>Monte Carlo Simulation</vt:lpstr>
      <vt:lpstr>What is Monte Carlo Simulation? </vt:lpstr>
      <vt:lpstr> </vt:lpstr>
      <vt:lpstr>Monte Carlo Example  </vt:lpstr>
      <vt:lpstr>Monte Carlo Portfolio Generation</vt:lpstr>
      <vt:lpstr>Understanding the Role of Monte Carlo Simulations</vt:lpstr>
      <vt:lpstr>VARIANCE REDUCTION TECHNIQUES</vt:lpstr>
      <vt:lpstr>What are Antithetic Variates?</vt:lpstr>
      <vt:lpstr>Antithetic Variate Example  </vt:lpstr>
      <vt:lpstr>Antithetic variates helps in variance reduction  </vt:lpstr>
      <vt:lpstr>Our Process and Solutions</vt:lpstr>
      <vt:lpstr>Our Process and Solutions </vt:lpstr>
      <vt:lpstr>Real-Time Portfolio Pricing (LSTM AND GRU)</vt:lpstr>
      <vt:lpstr>What is Bidirectional LSTM? </vt:lpstr>
      <vt:lpstr>What is Bidirectional GRU? </vt:lpstr>
      <vt:lpstr>Code Snippets </vt:lpstr>
      <vt:lpstr>Code Snippets </vt:lpstr>
      <vt:lpstr>Code Snippets </vt:lpstr>
      <vt:lpstr>PowerPoint Presentation</vt:lpstr>
      <vt:lpstr>Output Calculation</vt:lpstr>
      <vt:lpstr>Output Calculation</vt:lpstr>
      <vt:lpstr>Output Results / Performance Metrics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Dev Bhanushali</dc:creator>
  <cp:lastModifiedBy>Dev Bhanushali</cp:lastModifiedBy>
  <cp:revision>2</cp:revision>
  <dcterms:modified xsi:type="dcterms:W3CDTF">2024-11-22T11:16:03Z</dcterms:modified>
</cp:coreProperties>
</file>