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6" r:id="rId9"/>
    <p:sldId id="261"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A9D255-9144-42B3-A216-EB34D91F0E24}" type="datetimeFigureOut">
              <a:rPr lang="en-IN" smtClean="0"/>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49E24-AA34-40E3-9292-22F5A4AA7F43}" type="slidenum">
              <a:rPr lang="en-IN" smtClean="0"/>
              <a:t>‹#›</a:t>
            </a:fld>
            <a:endParaRPr lang="en-IN"/>
          </a:p>
        </p:txBody>
      </p:sp>
    </p:spTree>
    <p:extLst>
      <p:ext uri="{BB962C8B-B14F-4D97-AF65-F5344CB8AC3E}">
        <p14:creationId xmlns:p14="http://schemas.microsoft.com/office/powerpoint/2010/main" val="303318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9D255-9144-42B3-A216-EB34D91F0E24}" type="datetimeFigureOut">
              <a:rPr lang="en-IN" smtClean="0"/>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49E24-AA34-40E3-9292-22F5A4AA7F43}" type="slidenum">
              <a:rPr lang="en-IN" smtClean="0"/>
              <a:t>‹#›</a:t>
            </a:fld>
            <a:endParaRPr lang="en-IN"/>
          </a:p>
        </p:txBody>
      </p:sp>
    </p:spTree>
    <p:extLst>
      <p:ext uri="{BB962C8B-B14F-4D97-AF65-F5344CB8AC3E}">
        <p14:creationId xmlns:p14="http://schemas.microsoft.com/office/powerpoint/2010/main" val="406057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3A9D255-9144-42B3-A216-EB34D91F0E24}" type="datetimeFigureOut">
              <a:rPr lang="en-IN" smtClean="0"/>
              <a:t>09-04-2020</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ED449E24-AA34-40E3-9292-22F5A4AA7F43}" type="slidenum">
              <a:rPr lang="en-IN" smtClean="0"/>
              <a:t>‹#›</a:t>
            </a:fld>
            <a:endParaRPr lang="en-IN"/>
          </a:p>
        </p:txBody>
      </p:sp>
    </p:spTree>
    <p:extLst>
      <p:ext uri="{BB962C8B-B14F-4D97-AF65-F5344CB8AC3E}">
        <p14:creationId xmlns:p14="http://schemas.microsoft.com/office/powerpoint/2010/main" val="95136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9D255-9144-42B3-A216-EB34D91F0E24}" type="datetimeFigureOut">
              <a:rPr lang="en-IN" smtClean="0"/>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449E24-AA34-40E3-9292-22F5A4AA7F43}" type="slidenum">
              <a:rPr lang="en-IN" smtClean="0"/>
              <a:t>‹#›</a:t>
            </a:fld>
            <a:endParaRPr lang="en-IN"/>
          </a:p>
        </p:txBody>
      </p:sp>
    </p:spTree>
    <p:extLst>
      <p:ext uri="{BB962C8B-B14F-4D97-AF65-F5344CB8AC3E}">
        <p14:creationId xmlns:p14="http://schemas.microsoft.com/office/powerpoint/2010/main" val="55156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3A9D255-9144-42B3-A216-EB34D91F0E24}" type="datetimeFigureOut">
              <a:rPr lang="en-IN" smtClean="0"/>
              <a:t>09-04-2020</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D449E24-AA34-40E3-9292-22F5A4AA7F43}" type="slidenum">
              <a:rPr lang="en-IN" smtClean="0"/>
              <a:t>‹#›</a:t>
            </a:fld>
            <a:endParaRPr lang="en-IN"/>
          </a:p>
        </p:txBody>
      </p:sp>
    </p:spTree>
    <p:extLst>
      <p:ext uri="{BB962C8B-B14F-4D97-AF65-F5344CB8AC3E}">
        <p14:creationId xmlns:p14="http://schemas.microsoft.com/office/powerpoint/2010/main" val="255159185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A9D255-9144-42B3-A216-EB34D91F0E24}" type="datetimeFigureOut">
              <a:rPr lang="en-IN" smtClean="0"/>
              <a:t>09-04-2020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49E24-AA34-40E3-9292-22F5A4AA7F43}" type="slidenum">
              <a:rPr lang="en-IN" smtClean="0"/>
              <a:t>‹#›</a:t>
            </a:fld>
            <a:endParaRPr lang="en-IN"/>
          </a:p>
        </p:txBody>
      </p:sp>
    </p:spTree>
    <p:extLst>
      <p:ext uri="{BB962C8B-B14F-4D97-AF65-F5344CB8AC3E}">
        <p14:creationId xmlns:p14="http://schemas.microsoft.com/office/powerpoint/2010/main" val="314524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A9D255-9144-42B3-A216-EB34D91F0E24}" type="datetimeFigureOut">
              <a:rPr lang="en-IN" smtClean="0"/>
              <a:t>09-04-2020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449E24-AA34-40E3-9292-22F5A4AA7F43}" type="slidenum">
              <a:rPr lang="en-IN" smtClean="0"/>
              <a:t>‹#›</a:t>
            </a:fld>
            <a:endParaRPr lang="en-IN"/>
          </a:p>
        </p:txBody>
      </p:sp>
    </p:spTree>
    <p:extLst>
      <p:ext uri="{BB962C8B-B14F-4D97-AF65-F5344CB8AC3E}">
        <p14:creationId xmlns:p14="http://schemas.microsoft.com/office/powerpoint/2010/main" val="43800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A9D255-9144-42B3-A216-EB34D91F0E24}" type="datetimeFigureOut">
              <a:rPr lang="en-IN" smtClean="0"/>
              <a:t>09-04-2020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449E24-AA34-40E3-9292-22F5A4AA7F43}" type="slidenum">
              <a:rPr lang="en-IN" smtClean="0"/>
              <a:t>‹#›</a:t>
            </a:fld>
            <a:endParaRPr lang="en-IN"/>
          </a:p>
        </p:txBody>
      </p:sp>
    </p:spTree>
    <p:extLst>
      <p:ext uri="{BB962C8B-B14F-4D97-AF65-F5344CB8AC3E}">
        <p14:creationId xmlns:p14="http://schemas.microsoft.com/office/powerpoint/2010/main" val="352105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9D255-9144-42B3-A216-EB34D91F0E24}" type="datetimeFigureOut">
              <a:rPr lang="en-IN" smtClean="0"/>
              <a:t>09-04-2020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449E24-AA34-40E3-9292-22F5A4AA7F43}" type="slidenum">
              <a:rPr lang="en-IN" smtClean="0"/>
              <a:t>‹#›</a:t>
            </a:fld>
            <a:endParaRPr lang="en-IN"/>
          </a:p>
        </p:txBody>
      </p:sp>
    </p:spTree>
    <p:extLst>
      <p:ext uri="{BB962C8B-B14F-4D97-AF65-F5344CB8AC3E}">
        <p14:creationId xmlns:p14="http://schemas.microsoft.com/office/powerpoint/2010/main" val="3408422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A9D255-9144-42B3-A216-EB34D91F0E24}" type="datetimeFigureOut">
              <a:rPr lang="en-IN" smtClean="0"/>
              <a:t>09-04-2020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49E24-AA34-40E3-9292-22F5A4AA7F43}" type="slidenum">
              <a:rPr lang="en-IN" smtClean="0"/>
              <a:t>‹#›</a:t>
            </a:fld>
            <a:endParaRPr lang="en-IN"/>
          </a:p>
        </p:txBody>
      </p:sp>
    </p:spTree>
    <p:extLst>
      <p:ext uri="{BB962C8B-B14F-4D97-AF65-F5344CB8AC3E}">
        <p14:creationId xmlns:p14="http://schemas.microsoft.com/office/powerpoint/2010/main" val="245593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A9D255-9144-42B3-A216-EB34D91F0E24}" type="datetimeFigureOut">
              <a:rPr lang="en-IN" smtClean="0"/>
              <a:t>09-04-2020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449E24-AA34-40E3-9292-22F5A4AA7F43}" type="slidenum">
              <a:rPr lang="en-IN" smtClean="0"/>
              <a:t>‹#›</a:t>
            </a:fld>
            <a:endParaRPr lang="en-IN"/>
          </a:p>
        </p:txBody>
      </p:sp>
    </p:spTree>
    <p:extLst>
      <p:ext uri="{BB962C8B-B14F-4D97-AF65-F5344CB8AC3E}">
        <p14:creationId xmlns:p14="http://schemas.microsoft.com/office/powerpoint/2010/main" val="30408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3A9D255-9144-42B3-A216-EB34D91F0E24}" type="datetimeFigureOut">
              <a:rPr lang="en-IN" smtClean="0"/>
              <a:t>09-04-2020</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D449E24-AA34-40E3-9292-22F5A4AA7F43}" type="slidenum">
              <a:rPr lang="en-IN" smtClean="0"/>
              <a:t>‹#›</a:t>
            </a:fld>
            <a:endParaRPr lang="en-IN"/>
          </a:p>
        </p:txBody>
      </p:sp>
    </p:spTree>
    <p:extLst>
      <p:ext uri="{BB962C8B-B14F-4D97-AF65-F5344CB8AC3E}">
        <p14:creationId xmlns:p14="http://schemas.microsoft.com/office/powerpoint/2010/main" val="42323841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118C1E-B48F-4342-B82D-DAF82DFABA66}"/>
              </a:ext>
            </a:extLst>
          </p:cNvPr>
          <p:cNvSpPr/>
          <p:nvPr/>
        </p:nvSpPr>
        <p:spPr>
          <a:xfrm>
            <a:off x="612495" y="2035240"/>
            <a:ext cx="11506676" cy="1569660"/>
          </a:xfrm>
          <a:prstGeom prst="rect">
            <a:avLst/>
          </a:prstGeom>
          <a:noFill/>
        </p:spPr>
        <p:txBody>
          <a:bodyPr wrap="none" lIns="91440" tIns="45720" rIns="91440" bIns="45720">
            <a:spAutoFit/>
          </a:bodyPr>
          <a:lstStyle/>
          <a:p>
            <a:endParaRPr lang="en-IN" sz="3200" b="1" spc="50" dirty="0">
              <a:ln w="0"/>
              <a:solidFill>
                <a:schemeClr val="bg2"/>
              </a:solidFill>
              <a:effectLst>
                <a:innerShdw blurRad="63500" dist="50800" dir="13500000">
                  <a:srgbClr val="000000">
                    <a:alpha val="50000"/>
                  </a:srgbClr>
                </a:innerShdw>
              </a:effectLst>
              <a:latin typeface="Comic Sans MS" panose="030F0702030302020204" pitchFamily="66" charset="0"/>
            </a:endParaRPr>
          </a:p>
          <a:p>
            <a:r>
              <a:rPr lang="en-US" sz="3200" b="1" spc="50" dirty="0">
                <a:ln w="0"/>
                <a:solidFill>
                  <a:schemeClr val="bg2"/>
                </a:solidFill>
                <a:effectLst>
                  <a:innerShdw blurRad="63500" dist="50800" dir="13500000">
                    <a:srgbClr val="000000">
                      <a:alpha val="50000"/>
                    </a:srgbClr>
                  </a:innerShdw>
                </a:effectLst>
                <a:latin typeface="Comic Sans MS" panose="030F0702030302020204" pitchFamily="66" charset="0"/>
              </a:rPr>
              <a:t> </a:t>
            </a:r>
            <a:r>
              <a:rPr lang="en-US" sz="3200" b="1" i="1" spc="50" dirty="0">
                <a:ln w="0"/>
                <a:solidFill>
                  <a:schemeClr val="bg2"/>
                </a:solidFill>
                <a:effectLst>
                  <a:innerShdw blurRad="63500" dist="50800" dir="13500000">
                    <a:srgbClr val="000000">
                      <a:alpha val="50000"/>
                    </a:srgbClr>
                  </a:innerShdw>
                </a:effectLst>
                <a:latin typeface="Comic Sans MS" panose="030F0702030302020204" pitchFamily="66" charset="0"/>
              </a:rPr>
              <a:t>Analyzing the impact of Parks on the Pollution Levels </a:t>
            </a:r>
          </a:p>
          <a:p>
            <a:pPr algn="ctr"/>
            <a:r>
              <a:rPr lang="en-US" sz="3200" b="1" i="1" spc="50" dirty="0">
                <a:ln w="0"/>
                <a:solidFill>
                  <a:schemeClr val="bg2"/>
                </a:solidFill>
                <a:effectLst>
                  <a:innerShdw blurRad="63500" dist="50800" dir="13500000">
                    <a:srgbClr val="000000">
                      <a:alpha val="50000"/>
                    </a:srgbClr>
                  </a:innerShdw>
                </a:effectLst>
                <a:latin typeface="Comic Sans MS" panose="030F0702030302020204" pitchFamily="66" charset="0"/>
              </a:rPr>
              <a:t>of Delhi, India </a:t>
            </a:r>
            <a:endParaRPr lang="en-US" sz="3200" b="1" spc="50" dirty="0">
              <a:ln w="0"/>
              <a:solidFill>
                <a:schemeClr val="bg2"/>
              </a:solidFill>
              <a:effectLst>
                <a:innerShdw blurRad="63500" dist="50800" dir="13500000">
                  <a:srgbClr val="000000">
                    <a:alpha val="50000"/>
                  </a:srgbClr>
                </a:innerShdw>
              </a:effectLst>
              <a:latin typeface="Comic Sans MS" panose="030F0702030302020204" pitchFamily="66" charset="0"/>
            </a:endParaRPr>
          </a:p>
        </p:txBody>
      </p:sp>
      <p:sp>
        <p:nvSpPr>
          <p:cNvPr id="6" name="Rectangle 5">
            <a:extLst>
              <a:ext uri="{FF2B5EF4-FFF2-40B4-BE49-F238E27FC236}">
                <a16:creationId xmlns:a16="http://schemas.microsoft.com/office/drawing/2014/main" id="{FE9390B8-65A4-44DB-8413-A9E3FAEE74A6}"/>
              </a:ext>
            </a:extLst>
          </p:cNvPr>
          <p:cNvSpPr/>
          <p:nvPr/>
        </p:nvSpPr>
        <p:spPr>
          <a:xfrm>
            <a:off x="3242398" y="347228"/>
            <a:ext cx="5707203"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IBM Applied Data Science </a:t>
            </a:r>
          </a:p>
          <a:p>
            <a:pPr algn="ctr"/>
            <a:r>
              <a:rPr lang="en-US" sz="4000" b="0" cap="none" spc="0" dirty="0">
                <a:ln w="0"/>
                <a:solidFill>
                  <a:schemeClr val="tx1"/>
                </a:solidFill>
                <a:effectLst>
                  <a:outerShdw blurRad="38100" dist="19050" dir="2700000" algn="tl" rotWithShape="0">
                    <a:schemeClr val="dk1">
                      <a:alpha val="40000"/>
                    </a:schemeClr>
                  </a:outerShdw>
                </a:effectLst>
              </a:rPr>
              <a:t>Capstone Course</a:t>
            </a:r>
          </a:p>
        </p:txBody>
      </p:sp>
      <p:sp>
        <p:nvSpPr>
          <p:cNvPr id="7" name="Rectangle 6">
            <a:extLst>
              <a:ext uri="{FF2B5EF4-FFF2-40B4-BE49-F238E27FC236}">
                <a16:creationId xmlns:a16="http://schemas.microsoft.com/office/drawing/2014/main" id="{CEC00872-2411-4050-80F4-034B31DE547A}"/>
              </a:ext>
            </a:extLst>
          </p:cNvPr>
          <p:cNvSpPr/>
          <p:nvPr/>
        </p:nvSpPr>
        <p:spPr>
          <a:xfrm>
            <a:off x="8411384" y="4571780"/>
            <a:ext cx="3563668" cy="1938992"/>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By:-</a:t>
            </a:r>
          </a:p>
          <a:p>
            <a:pPr algn="ctr"/>
            <a:r>
              <a:rPr lang="en-US" sz="4000" dirty="0">
                <a:ln w="0"/>
                <a:effectLst>
                  <a:outerShdw blurRad="38100" dist="19050" dir="2700000" algn="tl" rotWithShape="0">
                    <a:schemeClr val="dk1">
                      <a:alpha val="40000"/>
                    </a:schemeClr>
                  </a:outerShdw>
                </a:effectLst>
              </a:rPr>
              <a:t>Harshit Agarwal</a:t>
            </a:r>
          </a:p>
          <a:p>
            <a:pPr algn="ctr"/>
            <a:r>
              <a:rPr lang="en-US" sz="4000" b="0" cap="none" spc="0" dirty="0">
                <a:ln w="0"/>
                <a:solidFill>
                  <a:schemeClr val="tx1"/>
                </a:solidFill>
                <a:effectLst>
                  <a:outerShdw blurRad="38100" dist="19050" dir="2700000" algn="tl" rotWithShape="0">
                    <a:schemeClr val="dk1">
                      <a:alpha val="40000"/>
                    </a:schemeClr>
                  </a:outerShdw>
                </a:effectLst>
              </a:rPr>
              <a:t>April, 2020</a:t>
            </a:r>
          </a:p>
        </p:txBody>
      </p:sp>
    </p:spTree>
    <p:extLst>
      <p:ext uri="{BB962C8B-B14F-4D97-AF65-F5344CB8AC3E}">
        <p14:creationId xmlns:p14="http://schemas.microsoft.com/office/powerpoint/2010/main" val="696505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9685E-389F-4A11-9795-3B02B99E73C3}"/>
              </a:ext>
            </a:extLst>
          </p:cNvPr>
          <p:cNvSpPr>
            <a:spLocks noGrp="1"/>
          </p:cNvSpPr>
          <p:nvPr>
            <p:ph idx="1"/>
          </p:nvPr>
        </p:nvSpPr>
        <p:spPr>
          <a:xfrm>
            <a:off x="613834" y="2117186"/>
            <a:ext cx="9784080" cy="4406705"/>
          </a:xfrm>
        </p:spPr>
        <p:txBody>
          <a:bodyPr/>
          <a:lstStyle/>
          <a:p>
            <a:r>
              <a:rPr lang="en-US" dirty="0"/>
              <a:t>The conclusion of the project is, Cluster number 2 with least amount of park frequencies are more vulnerable to severe air pollution. </a:t>
            </a:r>
          </a:p>
          <a:p>
            <a:r>
              <a:rPr lang="en-US" dirty="0"/>
              <a:t>Whereas in comparison to Cluster number 1, Cluster 1 shows better air quality standards. </a:t>
            </a:r>
          </a:p>
          <a:p>
            <a:r>
              <a:rPr lang="en-US" dirty="0"/>
              <a:t>There were 5 sets of clusters which defined the park frequency as best, above average, average, below average, least. Cluster 1 was the best, 3 was above average, 0 was averaged, 4 was below average and cluster 2 had the least amount of park frequencies. </a:t>
            </a:r>
          </a:p>
          <a:p>
            <a:r>
              <a:rPr lang="en-US" dirty="0"/>
              <a:t>Creating more greenery can be started from the lower half of Delhi which has low amount parks in it. Therefore targeted approach towards the goal gives getter outcome always. </a:t>
            </a:r>
            <a:endParaRPr lang="en-IN" dirty="0"/>
          </a:p>
        </p:txBody>
      </p:sp>
      <p:sp>
        <p:nvSpPr>
          <p:cNvPr id="4" name="Rectangle 3">
            <a:extLst>
              <a:ext uri="{FF2B5EF4-FFF2-40B4-BE49-F238E27FC236}">
                <a16:creationId xmlns:a16="http://schemas.microsoft.com/office/drawing/2014/main" id="{54FCE2FF-5987-431E-88CD-2075D0CD9288}"/>
              </a:ext>
            </a:extLst>
          </p:cNvPr>
          <p:cNvSpPr/>
          <p:nvPr/>
        </p:nvSpPr>
        <p:spPr>
          <a:xfrm>
            <a:off x="728264" y="735036"/>
            <a:ext cx="2707793" cy="707886"/>
          </a:xfrm>
          <a:prstGeom prst="rect">
            <a:avLst/>
          </a:prstGeom>
          <a:noFill/>
        </p:spPr>
        <p:txBody>
          <a:bodyPr wrap="non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latin typeface="Comic Sans MS" panose="030F0702030302020204" pitchFamily="66" charset="0"/>
              </a:rPr>
              <a:t>Conclusion</a:t>
            </a:r>
            <a:endParaRPr lang="en-US" sz="4000" b="1" cap="none" spc="50" dirty="0">
              <a:ln w="0"/>
              <a:solidFill>
                <a:schemeClr val="bg2"/>
              </a:solidFill>
              <a:effectLst>
                <a:innerShdw blurRad="63500" dist="50800" dir="13500000">
                  <a:srgbClr val="000000">
                    <a:alpha val="50000"/>
                  </a:srgbClr>
                </a:innerShdw>
              </a:effectLst>
              <a:latin typeface="Comic Sans MS" panose="030F0702030302020204" pitchFamily="66" charset="0"/>
            </a:endParaRPr>
          </a:p>
        </p:txBody>
      </p:sp>
    </p:spTree>
    <p:extLst>
      <p:ext uri="{BB962C8B-B14F-4D97-AF65-F5344CB8AC3E}">
        <p14:creationId xmlns:p14="http://schemas.microsoft.com/office/powerpoint/2010/main" val="79027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A4457E-5006-4D30-8A0D-BB3B992C04AE}"/>
              </a:ext>
            </a:extLst>
          </p:cNvPr>
          <p:cNvSpPr/>
          <p:nvPr/>
        </p:nvSpPr>
        <p:spPr>
          <a:xfrm>
            <a:off x="579757" y="1604527"/>
            <a:ext cx="8816837" cy="3046988"/>
          </a:xfrm>
          <a:prstGeom prst="rect">
            <a:avLst/>
          </a:prstGeom>
          <a:noFill/>
        </p:spPr>
        <p:txBody>
          <a:bodyPr wrap="none" lIns="91440" tIns="45720" rIns="91440" bIns="45720">
            <a:spAutoFit/>
          </a:bodyPr>
          <a:lstStyle/>
          <a:p>
            <a:pPr algn="ctr"/>
            <a:r>
              <a:rPr lang="en-US" sz="9600" b="1" cap="none" spc="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Thank </a:t>
            </a:r>
          </a:p>
          <a:p>
            <a:pPr algn="ctr"/>
            <a:r>
              <a:rPr lang="en-US" sz="9600" b="1" dirty="0">
                <a:ln w="0"/>
                <a:effectLst>
                  <a:outerShdw blurRad="38100" dist="19050" dir="2700000" algn="tl" rotWithShape="0">
                    <a:schemeClr val="dk1">
                      <a:alpha val="40000"/>
                    </a:schemeClr>
                  </a:outerShdw>
                </a:effectLst>
                <a:latin typeface="Segoe Print" panose="02000600000000000000" pitchFamily="2" charset="0"/>
              </a:rPr>
              <a:t>												You !!</a:t>
            </a:r>
            <a:endParaRPr lang="en-US" sz="9600" b="1" cap="none" spc="0" dirty="0">
              <a:ln w="0"/>
              <a:solidFill>
                <a:schemeClr val="tx1"/>
              </a:solidFill>
              <a:effectLst>
                <a:outerShdw blurRad="38100" dist="19050" dir="2700000" algn="tl" rotWithShape="0">
                  <a:schemeClr val="dk1">
                    <a:alpha val="40000"/>
                  </a:schemeClr>
                </a:outerShdw>
              </a:effectLst>
              <a:latin typeface="Segoe Print" panose="02000600000000000000" pitchFamily="2" charset="0"/>
            </a:endParaRPr>
          </a:p>
        </p:txBody>
      </p:sp>
    </p:spTree>
    <p:extLst>
      <p:ext uri="{BB962C8B-B14F-4D97-AF65-F5344CB8AC3E}">
        <p14:creationId xmlns:p14="http://schemas.microsoft.com/office/powerpoint/2010/main" val="329608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AC3897-E3CA-42FC-8E26-472BCAEA06D0}"/>
              </a:ext>
            </a:extLst>
          </p:cNvPr>
          <p:cNvSpPr/>
          <p:nvPr/>
        </p:nvSpPr>
        <p:spPr>
          <a:xfrm>
            <a:off x="299571" y="672544"/>
            <a:ext cx="4471096" cy="707886"/>
          </a:xfrm>
          <a:prstGeom prst="rect">
            <a:avLst/>
          </a:prstGeom>
          <a:noFill/>
        </p:spPr>
        <p:txBody>
          <a:bodyPr wrap="none" lIns="91440" tIns="45720" rIns="91440" bIns="45720">
            <a:spAutoFit/>
          </a:bodyPr>
          <a:lstStyle/>
          <a:p>
            <a:pPr algn="ctr"/>
            <a:r>
              <a:rPr lang="en-US" sz="4000" b="1" cap="none" spc="50" dirty="0">
                <a:ln w="0"/>
                <a:solidFill>
                  <a:schemeClr val="bg2"/>
                </a:solidFill>
                <a:effectLst>
                  <a:innerShdw blurRad="63500" dist="50800" dir="13500000">
                    <a:srgbClr val="000000">
                      <a:alpha val="50000"/>
                    </a:srgbClr>
                  </a:innerShdw>
                </a:effectLst>
                <a:latin typeface="Comic Sans MS" panose="030F0702030302020204" pitchFamily="66" charset="0"/>
              </a:rPr>
              <a:t>Business Problem</a:t>
            </a:r>
          </a:p>
        </p:txBody>
      </p:sp>
      <p:sp>
        <p:nvSpPr>
          <p:cNvPr id="5" name="Content Placeholder 2">
            <a:extLst>
              <a:ext uri="{FF2B5EF4-FFF2-40B4-BE49-F238E27FC236}">
                <a16:creationId xmlns:a16="http://schemas.microsoft.com/office/drawing/2014/main" id="{305BB4B3-63F1-47F2-BDE5-25A288B261F1}"/>
              </a:ext>
            </a:extLst>
          </p:cNvPr>
          <p:cNvSpPr>
            <a:spLocks noGrp="1"/>
          </p:cNvSpPr>
          <p:nvPr>
            <p:ph idx="1"/>
          </p:nvPr>
        </p:nvSpPr>
        <p:spPr>
          <a:xfrm>
            <a:off x="580292" y="1916723"/>
            <a:ext cx="10019845" cy="4941277"/>
          </a:xfrm>
        </p:spPr>
        <p:txBody>
          <a:bodyPr>
            <a:normAutofit/>
          </a:bodyPr>
          <a:lstStyle/>
          <a:p>
            <a:pPr algn="just">
              <a:buFont typeface="Wingdings" panose="05000000000000000000" pitchFamily="2" charset="2"/>
              <a:buChar char="v"/>
            </a:pPr>
            <a:r>
              <a:rPr lang="en-US" dirty="0">
                <a:latin typeface="Comic Sans MS" panose="030F0702030302020204" pitchFamily="66" charset="0"/>
              </a:rPr>
              <a:t> The main objective of this project is to analyze the amount or   frequencies of Parks in different regions of Delhi. </a:t>
            </a:r>
          </a:p>
          <a:p>
            <a:pPr algn="just">
              <a:buFont typeface="Wingdings" panose="05000000000000000000" pitchFamily="2" charset="2"/>
              <a:buChar char="v"/>
            </a:pPr>
            <a:endParaRPr lang="en-US" dirty="0">
              <a:latin typeface="Comic Sans MS" panose="030F0702030302020204" pitchFamily="66" charset="0"/>
            </a:endParaRPr>
          </a:p>
          <a:p>
            <a:pPr algn="just">
              <a:buFont typeface="Wingdings" panose="05000000000000000000" pitchFamily="2" charset="2"/>
              <a:buChar char="v"/>
            </a:pPr>
            <a:r>
              <a:rPr lang="en-US" dirty="0">
                <a:latin typeface="Comic Sans MS" panose="030F0702030302020204" pitchFamily="66" charset="0"/>
              </a:rPr>
              <a:t> Delhi being one of the most polluted city, has many reasons for its pollution level to rise. Industries, emission of Carbon mono oxides from vehicles as well as Badarpur Thermal Power Station, overpopulation, and specially increased levels of pollution in the time of Diwali Festival when excess of firecrackers are burnt.</a:t>
            </a:r>
          </a:p>
          <a:p>
            <a:pPr algn="just">
              <a:buFont typeface="Wingdings" panose="05000000000000000000" pitchFamily="2" charset="2"/>
              <a:buChar char="v"/>
            </a:pPr>
            <a:endParaRPr lang="en-US" dirty="0">
              <a:latin typeface="Comic Sans MS" panose="030F0702030302020204" pitchFamily="66" charset="0"/>
            </a:endParaRPr>
          </a:p>
          <a:p>
            <a:pPr algn="just">
              <a:buFont typeface="Wingdings" panose="05000000000000000000" pitchFamily="2" charset="2"/>
              <a:buChar char="v"/>
            </a:pPr>
            <a:r>
              <a:rPr lang="en-US" dirty="0">
                <a:latin typeface="Comic Sans MS" panose="030F0702030302020204" pitchFamily="66" charset="0"/>
              </a:rPr>
              <a:t>Using this study we can create more parks in the regions where there is very low number of parks. This would definitely help to curb pollution to some extent. </a:t>
            </a:r>
            <a:endParaRPr lang="en-IN" dirty="0">
              <a:latin typeface="Comic Sans MS" panose="030F0702030302020204" pitchFamily="66" charset="0"/>
            </a:endParaRPr>
          </a:p>
        </p:txBody>
      </p:sp>
    </p:spTree>
    <p:extLst>
      <p:ext uri="{BB962C8B-B14F-4D97-AF65-F5344CB8AC3E}">
        <p14:creationId xmlns:p14="http://schemas.microsoft.com/office/powerpoint/2010/main" val="272375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B6920-07F3-4CC6-9DA8-E8646B8C96BE}"/>
              </a:ext>
            </a:extLst>
          </p:cNvPr>
          <p:cNvSpPr>
            <a:spLocks noGrp="1"/>
          </p:cNvSpPr>
          <p:nvPr>
            <p:ph idx="1"/>
          </p:nvPr>
        </p:nvSpPr>
        <p:spPr>
          <a:xfrm>
            <a:off x="664516" y="2011680"/>
            <a:ext cx="9784080" cy="4206240"/>
          </a:xfrm>
        </p:spPr>
        <p:txBody>
          <a:bodyPr>
            <a:normAutofit fontScale="92500" lnSpcReduction="10000"/>
          </a:bodyPr>
          <a:lstStyle/>
          <a:p>
            <a:pPr>
              <a:buFont typeface="Wingdings" panose="05000000000000000000" pitchFamily="2" charset="2"/>
              <a:buChar char="v"/>
            </a:pPr>
            <a:endParaRPr lang="en-IN" dirty="0">
              <a:latin typeface="Comic Sans MS" panose="030F0702030302020204" pitchFamily="66" charset="0"/>
            </a:endParaRPr>
          </a:p>
          <a:p>
            <a:pPr>
              <a:buFont typeface="Wingdings" panose="05000000000000000000" pitchFamily="2" charset="2"/>
              <a:buChar char="v"/>
            </a:pPr>
            <a:r>
              <a:rPr lang="en-US" dirty="0">
                <a:latin typeface="Comic Sans MS" panose="030F0702030302020204" pitchFamily="66" charset="0"/>
              </a:rPr>
              <a:t>List of Neighborhoods in Delhi, India. This data is provided from Wikipedia site: https://en.wikipedia.org/wiki/Neighbourhoods_of_Delhi . It contains all the regions that comprises inside Delhi which sums up to 187 in number. This is the scope of the project all the data is relevant to these regions only. </a:t>
            </a:r>
          </a:p>
          <a:p>
            <a:pPr>
              <a:buFont typeface="Wingdings" panose="05000000000000000000" pitchFamily="2" charset="2"/>
              <a:buChar char="v"/>
            </a:pPr>
            <a:endParaRPr lang="en-IN" dirty="0">
              <a:latin typeface="Comic Sans MS" panose="030F0702030302020204" pitchFamily="66" charset="0"/>
            </a:endParaRPr>
          </a:p>
          <a:p>
            <a:pPr>
              <a:buFont typeface="Wingdings" panose="05000000000000000000" pitchFamily="2" charset="2"/>
              <a:buChar char="v"/>
            </a:pPr>
            <a:r>
              <a:rPr lang="en-US" dirty="0">
                <a:latin typeface="Comic Sans MS" panose="030F0702030302020204" pitchFamily="66" charset="0"/>
              </a:rPr>
              <a:t>The Latitude and Longitude data of the neighborhood in Delhi. The geocoder library of python is used in order to fetch the coordinates of neighborhood in Delhi. </a:t>
            </a:r>
          </a:p>
          <a:p>
            <a:pPr>
              <a:buFont typeface="Wingdings" panose="05000000000000000000" pitchFamily="2" charset="2"/>
              <a:buChar char="v"/>
            </a:pPr>
            <a:endParaRPr lang="en-IN" dirty="0">
              <a:latin typeface="Comic Sans MS" panose="030F0702030302020204" pitchFamily="66" charset="0"/>
            </a:endParaRPr>
          </a:p>
          <a:p>
            <a:pPr>
              <a:buFont typeface="Wingdings" panose="05000000000000000000" pitchFamily="2" charset="2"/>
              <a:buChar char="v"/>
            </a:pPr>
            <a:r>
              <a:rPr lang="en-US" dirty="0">
                <a:latin typeface="Comic Sans MS" panose="030F0702030302020204" pitchFamily="66" charset="0"/>
              </a:rPr>
              <a:t>The nearby Venues to all the Neighborhood's in Delhi. The Foursquare API is used in order to fetch 100 venues in the radius of 2000m of every neighborhood in Delhi. </a:t>
            </a:r>
          </a:p>
          <a:p>
            <a:pPr>
              <a:buFont typeface="Wingdings" panose="05000000000000000000" pitchFamily="2" charset="2"/>
              <a:buChar char="v"/>
            </a:pPr>
            <a:endParaRPr lang="en-IN" dirty="0">
              <a:latin typeface="Comic Sans MS" panose="030F0702030302020204" pitchFamily="66" charset="0"/>
            </a:endParaRPr>
          </a:p>
        </p:txBody>
      </p:sp>
      <p:sp>
        <p:nvSpPr>
          <p:cNvPr id="4" name="Rectangle 3">
            <a:extLst>
              <a:ext uri="{FF2B5EF4-FFF2-40B4-BE49-F238E27FC236}">
                <a16:creationId xmlns:a16="http://schemas.microsoft.com/office/drawing/2014/main" id="{77513F42-DDC8-413C-A370-BD571C822CEE}"/>
              </a:ext>
            </a:extLst>
          </p:cNvPr>
          <p:cNvSpPr/>
          <p:nvPr/>
        </p:nvSpPr>
        <p:spPr>
          <a:xfrm>
            <a:off x="425240" y="673491"/>
            <a:ext cx="3348994" cy="707886"/>
          </a:xfrm>
          <a:prstGeom prst="rect">
            <a:avLst/>
          </a:prstGeom>
          <a:noFill/>
        </p:spPr>
        <p:txBody>
          <a:bodyPr wrap="none" lIns="91440" tIns="45720" rIns="91440" bIns="45720">
            <a:spAutoFit/>
          </a:bodyPr>
          <a:lstStyle/>
          <a:p>
            <a:pPr algn="ctr"/>
            <a:r>
              <a:rPr lang="en-US" sz="4000" b="1" cap="none" spc="50" dirty="0">
                <a:ln w="0"/>
                <a:solidFill>
                  <a:schemeClr val="bg2"/>
                </a:solidFill>
                <a:effectLst>
                  <a:innerShdw blurRad="63500" dist="50800" dir="13500000">
                    <a:srgbClr val="000000">
                      <a:alpha val="50000"/>
                    </a:srgbClr>
                  </a:innerShdw>
                </a:effectLst>
                <a:latin typeface="Comic Sans MS" panose="030F0702030302020204" pitchFamily="66" charset="0"/>
              </a:rPr>
              <a:t>Data Source</a:t>
            </a:r>
          </a:p>
        </p:txBody>
      </p:sp>
    </p:spTree>
    <p:extLst>
      <p:ext uri="{BB962C8B-B14F-4D97-AF65-F5344CB8AC3E}">
        <p14:creationId xmlns:p14="http://schemas.microsoft.com/office/powerpoint/2010/main" val="173376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93DBE-8DE6-4702-909F-0FD1BE74AE75}"/>
              </a:ext>
            </a:extLst>
          </p:cNvPr>
          <p:cNvSpPr>
            <a:spLocks noGrp="1"/>
          </p:cNvSpPr>
          <p:nvPr>
            <p:ph idx="1"/>
          </p:nvPr>
        </p:nvSpPr>
        <p:spPr>
          <a:xfrm>
            <a:off x="508380" y="2059158"/>
            <a:ext cx="9784080" cy="4631787"/>
          </a:xfrm>
        </p:spPr>
        <p:txBody>
          <a:bodyPr>
            <a:normAutofit/>
          </a:bodyPr>
          <a:lstStyle/>
          <a:p>
            <a:pPr>
              <a:buFont typeface="Wingdings" panose="05000000000000000000" pitchFamily="2" charset="2"/>
              <a:buChar char="v"/>
            </a:pPr>
            <a:r>
              <a:rPr lang="en-IN" b="1" dirty="0"/>
              <a:t>The Data Gathering :- </a:t>
            </a:r>
            <a:r>
              <a:rPr lang="en-US" dirty="0"/>
              <a:t>Gather all the data from the Data Sources we have and place it into the respective data frames .</a:t>
            </a:r>
            <a:endParaRPr lang="en-IN" b="1" dirty="0"/>
          </a:p>
          <a:p>
            <a:pPr marL="0" indent="0">
              <a:buNone/>
            </a:pPr>
            <a:endParaRPr lang="en-IN" b="1" dirty="0"/>
          </a:p>
          <a:p>
            <a:pPr>
              <a:buFont typeface="Wingdings" panose="05000000000000000000" pitchFamily="2" charset="2"/>
              <a:buChar char="v"/>
            </a:pPr>
            <a:r>
              <a:rPr lang="en-US" b="1" dirty="0"/>
              <a:t> The Analyzing of Data :- </a:t>
            </a:r>
            <a:r>
              <a:rPr lang="en-US" dirty="0"/>
              <a:t>Analysis starts with one hot encoding of the data we have. We provide Boolean values to the venues respective to their areas. The value 1 is given to the present venues and 0 to the non-present venues in the neighborhoods. </a:t>
            </a:r>
          </a:p>
          <a:p>
            <a:pPr>
              <a:buFont typeface="Wingdings" panose="05000000000000000000" pitchFamily="2" charset="2"/>
              <a:buChar char="v"/>
            </a:pPr>
            <a:endParaRPr lang="en-US" b="1" dirty="0"/>
          </a:p>
          <a:p>
            <a:pPr>
              <a:buFont typeface="Wingdings" panose="05000000000000000000" pitchFamily="2" charset="2"/>
              <a:buChar char="v"/>
            </a:pPr>
            <a:r>
              <a:rPr lang="en-US" b="1" dirty="0"/>
              <a:t>The Clustering of Data :- </a:t>
            </a:r>
            <a:r>
              <a:rPr lang="en-US" dirty="0"/>
              <a:t>We are all set to cluster the data and see the outcomes. The data is clustered into 5 sets. K-means clustering algorithm is used to cluster the data into 5 sets. The Cluster labels from 0 to 4 would be applied on the data .</a:t>
            </a:r>
            <a:endParaRPr lang="en-IN" dirty="0"/>
          </a:p>
        </p:txBody>
      </p:sp>
      <p:sp>
        <p:nvSpPr>
          <p:cNvPr id="4" name="Rectangle 3">
            <a:extLst>
              <a:ext uri="{FF2B5EF4-FFF2-40B4-BE49-F238E27FC236}">
                <a16:creationId xmlns:a16="http://schemas.microsoft.com/office/drawing/2014/main" id="{97FABB1D-A987-4A17-A285-127AC0B82567}"/>
              </a:ext>
            </a:extLst>
          </p:cNvPr>
          <p:cNvSpPr/>
          <p:nvPr/>
        </p:nvSpPr>
        <p:spPr>
          <a:xfrm>
            <a:off x="429249" y="673491"/>
            <a:ext cx="3340979" cy="707886"/>
          </a:xfrm>
          <a:prstGeom prst="rect">
            <a:avLst/>
          </a:prstGeom>
          <a:noFill/>
        </p:spPr>
        <p:txBody>
          <a:bodyPr wrap="none" lIns="91440" tIns="45720" rIns="91440" bIns="45720">
            <a:spAutoFit/>
          </a:bodyPr>
          <a:lstStyle/>
          <a:p>
            <a:pPr algn="ctr"/>
            <a:r>
              <a:rPr lang="en-US" sz="4000" b="1" cap="none" spc="50" dirty="0">
                <a:ln w="0"/>
                <a:solidFill>
                  <a:schemeClr val="bg2"/>
                </a:solidFill>
                <a:effectLst>
                  <a:innerShdw blurRad="63500" dist="50800" dir="13500000">
                    <a:srgbClr val="000000">
                      <a:alpha val="50000"/>
                    </a:srgbClr>
                  </a:innerShdw>
                </a:effectLst>
                <a:latin typeface="Comic Sans MS" panose="030F0702030302020204" pitchFamily="66" charset="0"/>
              </a:rPr>
              <a:t>Methodology</a:t>
            </a:r>
          </a:p>
        </p:txBody>
      </p:sp>
    </p:spTree>
    <p:extLst>
      <p:ext uri="{BB962C8B-B14F-4D97-AF65-F5344CB8AC3E}">
        <p14:creationId xmlns:p14="http://schemas.microsoft.com/office/powerpoint/2010/main" val="3301445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522B8-780F-4C5B-AB81-70EB87837360}"/>
              </a:ext>
            </a:extLst>
          </p:cNvPr>
          <p:cNvSpPr>
            <a:spLocks noGrp="1"/>
          </p:cNvSpPr>
          <p:nvPr>
            <p:ph idx="1"/>
          </p:nvPr>
        </p:nvSpPr>
        <p:spPr>
          <a:xfrm>
            <a:off x="0" y="1881554"/>
            <a:ext cx="6648611" cy="4976446"/>
          </a:xfrm>
        </p:spPr>
        <p:txBody>
          <a:bodyPr/>
          <a:lstStyle/>
          <a:p>
            <a:pPr algn="just"/>
            <a:r>
              <a:rPr lang="en-US" dirty="0"/>
              <a:t>The results of the K-means clustering shows that we have our data clustered into 5 sets based on the frequencies of the occurrence of the Parks. </a:t>
            </a:r>
          </a:p>
          <a:p>
            <a:pPr algn="just"/>
            <a:r>
              <a:rPr lang="en-US" dirty="0"/>
              <a:t>• </a:t>
            </a:r>
            <a:r>
              <a:rPr lang="en-US" b="1" dirty="0"/>
              <a:t>Cluster 0 </a:t>
            </a:r>
            <a:r>
              <a:rPr lang="en-US" dirty="0"/>
              <a:t>: Consists of average level park frequencies. </a:t>
            </a:r>
          </a:p>
          <a:p>
            <a:pPr algn="just"/>
            <a:r>
              <a:rPr lang="en-US" dirty="0"/>
              <a:t>• </a:t>
            </a:r>
            <a:r>
              <a:rPr lang="en-US" b="1" dirty="0"/>
              <a:t>Cluster 1 </a:t>
            </a:r>
            <a:r>
              <a:rPr lang="en-US" dirty="0"/>
              <a:t>: Best cluster as it shows park frequencies from 0.4 – 0.5. </a:t>
            </a:r>
          </a:p>
          <a:p>
            <a:pPr algn="just"/>
            <a:r>
              <a:rPr lang="en-US" dirty="0"/>
              <a:t>• </a:t>
            </a:r>
            <a:r>
              <a:rPr lang="en-US" b="1" dirty="0"/>
              <a:t>Cluster 2 </a:t>
            </a:r>
            <a:r>
              <a:rPr lang="en-US" dirty="0"/>
              <a:t>: This is the cluster with vast number of neighborhoods in it and least level of park frequencies ranging from 0.00 – 0.01. </a:t>
            </a:r>
          </a:p>
          <a:p>
            <a:pPr algn="just"/>
            <a:r>
              <a:rPr lang="en-US" dirty="0"/>
              <a:t>• </a:t>
            </a:r>
            <a:r>
              <a:rPr lang="en-US" b="1" dirty="0"/>
              <a:t>Cluster 3 </a:t>
            </a:r>
            <a:r>
              <a:rPr lang="en-US" dirty="0"/>
              <a:t>: Consists of above average park frequencies. </a:t>
            </a:r>
          </a:p>
          <a:p>
            <a:pPr algn="just"/>
            <a:r>
              <a:rPr lang="en-US" dirty="0"/>
              <a:t>• </a:t>
            </a:r>
            <a:r>
              <a:rPr lang="en-US" b="1" dirty="0"/>
              <a:t>Cluster 4 </a:t>
            </a:r>
            <a:r>
              <a:rPr lang="en-US" dirty="0"/>
              <a:t>: Consists of below average park frequencies. </a:t>
            </a:r>
          </a:p>
          <a:p>
            <a:pPr algn="just"/>
            <a:endParaRPr lang="en-IN" dirty="0"/>
          </a:p>
        </p:txBody>
      </p:sp>
      <p:sp>
        <p:nvSpPr>
          <p:cNvPr id="4" name="Rectangle 3">
            <a:extLst>
              <a:ext uri="{FF2B5EF4-FFF2-40B4-BE49-F238E27FC236}">
                <a16:creationId xmlns:a16="http://schemas.microsoft.com/office/drawing/2014/main" id="{30451D14-77E7-44B1-A591-EF6AC3DFA4E9}"/>
              </a:ext>
            </a:extLst>
          </p:cNvPr>
          <p:cNvSpPr/>
          <p:nvPr/>
        </p:nvSpPr>
        <p:spPr>
          <a:xfrm>
            <a:off x="689272" y="805375"/>
            <a:ext cx="1994457" cy="707886"/>
          </a:xfrm>
          <a:prstGeom prst="rect">
            <a:avLst/>
          </a:prstGeom>
          <a:noFill/>
        </p:spPr>
        <p:txBody>
          <a:bodyPr wrap="none" lIns="91440" tIns="45720" rIns="91440" bIns="45720">
            <a:spAutoFit/>
          </a:bodyPr>
          <a:lstStyle/>
          <a:p>
            <a:pPr algn="ctr"/>
            <a:r>
              <a:rPr lang="en-US" sz="4000" b="1" cap="none" spc="50" dirty="0">
                <a:ln w="0"/>
                <a:solidFill>
                  <a:schemeClr val="bg2"/>
                </a:solidFill>
                <a:effectLst>
                  <a:innerShdw blurRad="63500" dist="50800" dir="13500000">
                    <a:srgbClr val="000000">
                      <a:alpha val="50000"/>
                    </a:srgbClr>
                  </a:innerShdw>
                </a:effectLst>
                <a:latin typeface="Comic Sans MS" panose="030F0702030302020204" pitchFamily="66" charset="0"/>
              </a:rPr>
              <a:t>Results</a:t>
            </a:r>
          </a:p>
        </p:txBody>
      </p:sp>
      <p:pic>
        <p:nvPicPr>
          <p:cNvPr id="6" name="Picture 5">
            <a:extLst>
              <a:ext uri="{FF2B5EF4-FFF2-40B4-BE49-F238E27FC236}">
                <a16:creationId xmlns:a16="http://schemas.microsoft.com/office/drawing/2014/main" id="{2CCF358D-F9FF-4DAE-AF5E-406FC9E741E0}"/>
              </a:ext>
            </a:extLst>
          </p:cNvPr>
          <p:cNvPicPr>
            <a:picLocks noChangeAspect="1"/>
          </p:cNvPicPr>
          <p:nvPr/>
        </p:nvPicPr>
        <p:blipFill rotWithShape="1">
          <a:blip r:embed="rId2">
            <a:extLst>
              <a:ext uri="{28A0092B-C50C-407E-A947-70E740481C1C}">
                <a14:useLocalDpi xmlns:a14="http://schemas.microsoft.com/office/drawing/2010/main" val="0"/>
              </a:ext>
            </a:extLst>
          </a:blip>
          <a:srcRect l="26250" t="5247" r="27235" b="13544"/>
          <a:stretch/>
        </p:blipFill>
        <p:spPr>
          <a:xfrm>
            <a:off x="6752492" y="1823292"/>
            <a:ext cx="5439507" cy="5034707"/>
          </a:xfrm>
          <a:prstGeom prst="rect">
            <a:avLst/>
          </a:prstGeom>
        </p:spPr>
      </p:pic>
    </p:spTree>
    <p:extLst>
      <p:ext uri="{BB962C8B-B14F-4D97-AF65-F5344CB8AC3E}">
        <p14:creationId xmlns:p14="http://schemas.microsoft.com/office/powerpoint/2010/main" val="407607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264D-41AF-49F8-AFC8-16D16771814C}"/>
              </a:ext>
            </a:extLst>
          </p:cNvPr>
          <p:cNvSpPr>
            <a:spLocks noGrp="1"/>
          </p:cNvSpPr>
          <p:nvPr>
            <p:ph type="title"/>
          </p:nvPr>
        </p:nvSpPr>
        <p:spPr/>
        <p:txBody>
          <a:bodyPr/>
          <a:lstStyle/>
          <a:p>
            <a:endParaRPr lang="en-IN"/>
          </a:p>
        </p:txBody>
      </p:sp>
      <p:pic>
        <p:nvPicPr>
          <p:cNvPr id="13" name="Content Placeholder 12">
            <a:extLst>
              <a:ext uri="{FF2B5EF4-FFF2-40B4-BE49-F238E27FC236}">
                <a16:creationId xmlns:a16="http://schemas.microsoft.com/office/drawing/2014/main" id="{77A4A8EA-E4EC-436D-A3F7-771A23B025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81"/>
          <a:stretch/>
        </p:blipFill>
        <p:spPr>
          <a:xfrm>
            <a:off x="0" y="0"/>
            <a:ext cx="12197040" cy="6752493"/>
          </a:xfrm>
        </p:spPr>
      </p:pic>
      <p:sp>
        <p:nvSpPr>
          <p:cNvPr id="14" name="Rectangle 13">
            <a:extLst>
              <a:ext uri="{FF2B5EF4-FFF2-40B4-BE49-F238E27FC236}">
                <a16:creationId xmlns:a16="http://schemas.microsoft.com/office/drawing/2014/main" id="{099C4217-B05D-4F70-A14E-AD4A0C847424}"/>
              </a:ext>
            </a:extLst>
          </p:cNvPr>
          <p:cNvSpPr/>
          <p:nvPr/>
        </p:nvSpPr>
        <p:spPr>
          <a:xfrm>
            <a:off x="280430" y="4426666"/>
            <a:ext cx="3858750" cy="1754326"/>
          </a:xfrm>
          <a:prstGeom prst="rect">
            <a:avLst/>
          </a:prstGeom>
          <a:solidFill>
            <a:schemeClr val="accent1"/>
          </a:solid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Classified in </a:t>
            </a:r>
          </a:p>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Cluster 1</a:t>
            </a:r>
          </a:p>
        </p:txBody>
      </p:sp>
    </p:spTree>
    <p:extLst>
      <p:ext uri="{BB962C8B-B14F-4D97-AF65-F5344CB8AC3E}">
        <p14:creationId xmlns:p14="http://schemas.microsoft.com/office/powerpoint/2010/main" val="183178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5150-A0DF-40C3-A225-492053BDECE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BF6E786-7D88-4284-97A0-BA5DFFE27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1111"/>
            <a:ext cx="12177702" cy="6655777"/>
          </a:xfrm>
        </p:spPr>
      </p:pic>
      <p:sp>
        <p:nvSpPr>
          <p:cNvPr id="6" name="Rectangle 5">
            <a:extLst>
              <a:ext uri="{FF2B5EF4-FFF2-40B4-BE49-F238E27FC236}">
                <a16:creationId xmlns:a16="http://schemas.microsoft.com/office/drawing/2014/main" id="{A5ED5CCC-E596-4858-B9EB-C6E14C58682D}"/>
              </a:ext>
            </a:extLst>
          </p:cNvPr>
          <p:cNvSpPr/>
          <p:nvPr/>
        </p:nvSpPr>
        <p:spPr>
          <a:xfrm>
            <a:off x="280430" y="4426666"/>
            <a:ext cx="3858750" cy="1754326"/>
          </a:xfrm>
          <a:prstGeom prst="rect">
            <a:avLst/>
          </a:prstGeom>
          <a:solidFill>
            <a:schemeClr val="accent1"/>
          </a:solid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Classified in </a:t>
            </a:r>
          </a:p>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Cluster 2</a:t>
            </a:r>
          </a:p>
        </p:txBody>
      </p:sp>
    </p:spTree>
    <p:extLst>
      <p:ext uri="{BB962C8B-B14F-4D97-AF65-F5344CB8AC3E}">
        <p14:creationId xmlns:p14="http://schemas.microsoft.com/office/powerpoint/2010/main" val="402230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CDAC-B392-46AC-B55F-98452B028AE8}"/>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4B96788C-599E-4F16-B236-13A8689F1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062"/>
            <a:ext cx="12186138" cy="6570676"/>
          </a:xfrm>
        </p:spPr>
      </p:pic>
      <p:sp>
        <p:nvSpPr>
          <p:cNvPr id="10" name="Rectangle 9">
            <a:extLst>
              <a:ext uri="{FF2B5EF4-FFF2-40B4-BE49-F238E27FC236}">
                <a16:creationId xmlns:a16="http://schemas.microsoft.com/office/drawing/2014/main" id="{6E857081-71FB-4D7B-A80F-068BBDB0AE76}"/>
              </a:ext>
            </a:extLst>
          </p:cNvPr>
          <p:cNvSpPr/>
          <p:nvPr/>
        </p:nvSpPr>
        <p:spPr>
          <a:xfrm>
            <a:off x="478886" y="869606"/>
            <a:ext cx="3039808" cy="923330"/>
          </a:xfrm>
          <a:prstGeom prst="rect">
            <a:avLst/>
          </a:prstGeom>
          <a:solidFill>
            <a:schemeClr val="accent1"/>
          </a:solid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5 Clusters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89979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CF2DE-5D8F-4E6E-832C-6D51AB7F7964}"/>
              </a:ext>
            </a:extLst>
          </p:cNvPr>
          <p:cNvSpPr>
            <a:spLocks noGrp="1"/>
          </p:cNvSpPr>
          <p:nvPr>
            <p:ph idx="1"/>
          </p:nvPr>
        </p:nvSpPr>
        <p:spPr>
          <a:xfrm>
            <a:off x="591204" y="2099603"/>
            <a:ext cx="9784080" cy="4206240"/>
          </a:xfrm>
        </p:spPr>
        <p:txBody>
          <a:bodyPr/>
          <a:lstStyle/>
          <a:p>
            <a:pPr algn="just"/>
            <a:r>
              <a:rPr lang="en-US" dirty="0"/>
              <a:t>If we create a diagonal symmetrical line passing from the center of the New Delhi from Northwest to Southeast, we can see Delhi in 2 halves where the upper half is concentrated with more parks and the lower half as very low amount of parks.</a:t>
            </a:r>
          </a:p>
          <a:p>
            <a:pPr algn="just"/>
            <a:endParaRPr lang="en-US" dirty="0"/>
          </a:p>
          <a:p>
            <a:pPr algn="just"/>
            <a:r>
              <a:rPr lang="en-US" dirty="0"/>
              <a:t> On the map, the red dots , violet dots, green dots are all on the upper half. Which means, average and above average park frequencies are all located in the upper half of Delhi and on the lower half is the below average and least concentrated park frequencies. </a:t>
            </a:r>
          </a:p>
          <a:p>
            <a:pPr algn="just"/>
            <a:endParaRPr lang="en-US" dirty="0"/>
          </a:p>
          <a:p>
            <a:pPr algn="just"/>
            <a:r>
              <a:rPr lang="en-US" dirty="0"/>
              <a:t>So to maintain a balance in the air pollution levels in Delhi as a whole, the organizations can start creating parks from the lower half of the Delhi. </a:t>
            </a:r>
            <a:endParaRPr lang="en-IN" dirty="0"/>
          </a:p>
        </p:txBody>
      </p:sp>
      <p:sp>
        <p:nvSpPr>
          <p:cNvPr id="4" name="Rectangle 3">
            <a:extLst>
              <a:ext uri="{FF2B5EF4-FFF2-40B4-BE49-F238E27FC236}">
                <a16:creationId xmlns:a16="http://schemas.microsoft.com/office/drawing/2014/main" id="{FE98B62E-5E10-48C0-A274-C4659AA49367}"/>
              </a:ext>
            </a:extLst>
          </p:cNvPr>
          <p:cNvSpPr/>
          <p:nvPr/>
        </p:nvSpPr>
        <p:spPr>
          <a:xfrm>
            <a:off x="591204" y="735036"/>
            <a:ext cx="2981907" cy="707886"/>
          </a:xfrm>
          <a:prstGeom prst="rect">
            <a:avLst/>
          </a:prstGeom>
          <a:noFill/>
        </p:spPr>
        <p:txBody>
          <a:bodyPr wrap="non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latin typeface="Comic Sans MS" panose="030F0702030302020204" pitchFamily="66" charset="0"/>
              </a:rPr>
              <a:t>Discussions</a:t>
            </a:r>
            <a:endParaRPr lang="en-US" sz="4000" b="1" cap="none" spc="50" dirty="0">
              <a:ln w="0"/>
              <a:solidFill>
                <a:schemeClr val="bg2"/>
              </a:solidFill>
              <a:effectLst>
                <a:innerShdw blurRad="63500" dist="50800" dir="13500000">
                  <a:srgbClr val="000000">
                    <a:alpha val="50000"/>
                  </a:srgbClr>
                </a:innerShdw>
              </a:effectLst>
              <a:latin typeface="Comic Sans MS" panose="030F0702030302020204" pitchFamily="66" charset="0"/>
            </a:endParaRPr>
          </a:p>
        </p:txBody>
      </p:sp>
    </p:spTree>
    <p:extLst>
      <p:ext uri="{BB962C8B-B14F-4D97-AF65-F5344CB8AC3E}">
        <p14:creationId xmlns:p14="http://schemas.microsoft.com/office/powerpoint/2010/main" val="1854532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0</TotalTime>
  <Words>782</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Comic Sans MS</vt:lpstr>
      <vt:lpstr>Corbel</vt:lpstr>
      <vt:lpstr>Segoe Print</vt:lpstr>
      <vt:lpstr>Wingdings</vt:lpstr>
      <vt:lpstr>Banded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Agrawal</dc:creator>
  <cp:lastModifiedBy>Harshit Agrawal</cp:lastModifiedBy>
  <cp:revision>31</cp:revision>
  <dcterms:created xsi:type="dcterms:W3CDTF">2020-04-09T15:50:29Z</dcterms:created>
  <dcterms:modified xsi:type="dcterms:W3CDTF">2020-04-09T16:28:49Z</dcterms:modified>
</cp:coreProperties>
</file>