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81" r:id="rId5"/>
    <p:sldId id="266" r:id="rId6"/>
    <p:sldId id="257" r:id="rId7"/>
    <p:sldId id="267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8" r:id="rId17"/>
    <p:sldId id="279" r:id="rId18"/>
    <p:sldId id="280" r:id="rId19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7"/>
    <a:srgbClr val="A4A4FF"/>
    <a:srgbClr val="E5EFFC"/>
    <a:srgbClr val="F7FAFE"/>
    <a:srgbClr val="ADAD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684E74-DB82-4168-BEEE-D43572E120AF}" v="364" dt="2022-06-17T00:41:47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865" autoAdjust="0"/>
  </p:normalViewPr>
  <p:slideViewPr>
    <p:cSldViewPr snapToGrid="0">
      <p:cViewPr varScale="1">
        <p:scale>
          <a:sx n="86" d="100"/>
          <a:sy n="86" d="100"/>
        </p:scale>
        <p:origin x="32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620901-1867-40F1-80FE-47C8713E5CF1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2022/6/24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4C531EA-3B14-40B9-94EF-FFD37E10845B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31907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2B3E04-C23A-4C1F-BFB4-102D2E70A945}" type="datetime1">
              <a:rPr lang="zh-TW" altLang="en-US" noProof="0" smtClean="0"/>
              <a:t>2022/6/24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733D7A2-C585-48BF-BF8C-C21FDC051F77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733D7A2-C585-48BF-BF8C-C21FDC051F7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3332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D7A2-C585-48BF-BF8C-C21FDC051F77}" type="slidenum">
              <a:rPr lang="en-US" altLang="zh-TW" noProof="0" smtClean="0"/>
              <a:pPr/>
              <a:t>11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30141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D7A2-C585-48BF-BF8C-C21FDC051F77}" type="slidenum">
              <a:rPr lang="en-US" altLang="zh-TW" noProof="0" smtClean="0"/>
              <a:pPr/>
              <a:t>12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89468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D7A2-C585-48BF-BF8C-C21FDC051F77}" type="slidenum">
              <a:rPr lang="en-US" altLang="zh-TW" noProof="0" smtClean="0"/>
              <a:pPr/>
              <a:t>13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20291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D7A2-C585-48BF-BF8C-C21FDC051F77}" type="slidenum">
              <a:rPr lang="en-US" altLang="zh-TW" noProof="0" smtClean="0"/>
              <a:pPr/>
              <a:t>14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72080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D7A2-C585-48BF-BF8C-C21FDC051F77}" type="slidenum">
              <a:rPr lang="en-US" altLang="zh-TW" noProof="0" smtClean="0"/>
              <a:pPr/>
              <a:t>15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23572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733D7A2-C585-48BF-BF8C-C21FDC051F7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9245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D7A2-C585-48BF-BF8C-C21FDC051F77}" type="slidenum">
              <a:rPr lang="en-US" altLang="zh-TW" noProof="0" smtClean="0"/>
              <a:pPr/>
              <a:t>4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51210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D7A2-C585-48BF-BF8C-C21FDC051F77}" type="slidenum">
              <a:rPr lang="en-US" altLang="zh-TW" noProof="0" smtClean="0"/>
              <a:pPr/>
              <a:t>5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51870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D7A2-C585-48BF-BF8C-C21FDC051F77}" type="slidenum">
              <a:rPr lang="en-US" altLang="zh-TW" noProof="0" smtClean="0"/>
              <a:pPr/>
              <a:t>6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309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D7A2-C585-48BF-BF8C-C21FDC051F77}" type="slidenum">
              <a:rPr lang="en-US" altLang="zh-TW" noProof="0" smtClean="0"/>
              <a:pPr/>
              <a:t>7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63146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D7A2-C585-48BF-BF8C-C21FDC051F77}" type="slidenum">
              <a:rPr lang="en-US" altLang="zh-TW" noProof="0" smtClean="0"/>
              <a:pPr/>
              <a:t>8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65513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D7A2-C585-48BF-BF8C-C21FDC051F77}" type="slidenum">
              <a:rPr lang="en-US" altLang="zh-TW" noProof="0" smtClean="0"/>
              <a:pPr/>
              <a:t>9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34663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D7A2-C585-48BF-BF8C-C21FDC051F77}" type="slidenum">
              <a:rPr lang="en-US" altLang="zh-TW" noProof="0" smtClean="0"/>
              <a:pPr/>
              <a:t>10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21998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2FCD92A5-F049-4936-9DD4-2EBFCBE6EC70}" type="datetime1">
              <a:rPr lang="zh-TW" altLang="en-US" noProof="0" smtClean="0"/>
              <a:t>2022/6/24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grpSp>
        <p:nvGrpSpPr>
          <p:cNvPr id="7" name="群組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手繪多邊形​​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手繪多邊形​​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6C5E3C-63F1-494F-B395-7881B91BE400}" type="datetime1">
              <a:rPr lang="zh-TW" altLang="en-US" noProof="0" smtClean="0"/>
              <a:t>2022/6/24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890323-93ED-4B31-BA27-89632B8B2911}" type="datetime1">
              <a:rPr lang="zh-TW" altLang="en-US" noProof="0" smtClean="0"/>
              <a:t>2022/6/24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5531"/>
          </a:xfrm>
        </p:spPr>
        <p:txBody>
          <a:bodyPr rtlCol="0"/>
          <a:lstStyle>
            <a:lvl1pPr>
              <a:defRPr>
                <a:latin typeface="+mn-ea"/>
                <a:ea typeface="+mn-ea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371599" y="1786071"/>
            <a:ext cx="10566875" cy="4667315"/>
          </a:xfrm>
        </p:spPr>
        <p:txBody>
          <a:bodyPr rtlCol="0"/>
          <a:lstStyle>
            <a:lvl1pPr>
              <a:lnSpc>
                <a:spcPct val="150000"/>
              </a:lnSpc>
              <a:defRPr>
                <a:latin typeface="+mn-ea"/>
                <a:ea typeface="+mn-ea"/>
              </a:defRPr>
            </a:lvl1pPr>
            <a:lvl2pPr>
              <a:lnSpc>
                <a:spcPct val="150000"/>
              </a:lnSpc>
              <a:defRPr>
                <a:latin typeface="+mn-ea"/>
                <a:ea typeface="+mn-ea"/>
              </a:defRPr>
            </a:lvl2pPr>
            <a:lvl3pPr>
              <a:lnSpc>
                <a:spcPct val="150000"/>
              </a:lnSpc>
              <a:defRPr>
                <a:latin typeface="+mn-ea"/>
                <a:ea typeface="+mn-ea"/>
              </a:defRPr>
            </a:lvl3pPr>
            <a:lvl4pPr>
              <a:lnSpc>
                <a:spcPct val="150000"/>
              </a:lnSpc>
              <a:defRPr>
                <a:latin typeface="+mn-ea"/>
                <a:ea typeface="+mn-ea"/>
              </a:defRPr>
            </a:lvl4pPr>
            <a:lvl5pPr>
              <a:lnSpc>
                <a:spcPct val="150000"/>
              </a:lnSpc>
              <a:defRPr>
                <a:latin typeface="+mn-ea"/>
                <a:ea typeface="+mn-ea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ea"/>
                <a:ea typeface="+mn-ea"/>
              </a:defRPr>
            </a:lvl1pPr>
          </a:lstStyle>
          <a:p>
            <a:fld id="{A6E8E0D4-F0CD-426B-A5DE-F3C8DDFB65A8}" type="datetime1">
              <a:rPr lang="zh-TW" altLang="en-US" smtClean="0"/>
              <a:pPr/>
              <a:t>2022/6/24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ea"/>
                <a:ea typeface="+mn-ea"/>
              </a:defRPr>
            </a:lvl1pPr>
          </a:lstStyle>
          <a:p>
            <a:fld id="{69E57DC2-970A-4B3E-BB1C-7A09969E49DF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F1999C3-E5EA-4BCC-A741-486E3EB608B3}" type="datetime1">
              <a:rPr lang="zh-TW" altLang="en-US" noProof="0" smtClean="0"/>
              <a:t>2022/6/24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sp>
        <p:nvSpPr>
          <p:cNvPr id="7" name="手繪多邊形​​ 6" title="裁切線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274F9D-30CB-4539-9A35-5DDD36C7BE17}" type="datetime1">
              <a:rPr lang="zh-TW" altLang="en-US" noProof="0" smtClean="0"/>
              <a:t>2022/6/24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5FFC43-AD52-468F-B895-86E67A8B8BC5}" type="datetime1">
              <a:rPr lang="zh-TW" altLang="en-US" noProof="0" smtClean="0"/>
              <a:t>2022/6/24</a:t>
            </a:fld>
            <a:endParaRPr lang="zh-TW" altLang="en-US" noProof="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BB102E-ACB3-4C28-BA02-CD2CDDA93074}" type="datetime1">
              <a:rPr lang="zh-TW" altLang="en-US" noProof="0" smtClean="0"/>
              <a:t>2022/6/24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B72365-4537-4708-A0A9-E62D604D90EB}" type="datetime1">
              <a:rPr lang="zh-TW" altLang="en-US" noProof="0" smtClean="0"/>
              <a:t>2022/6/24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 title="背景圖案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D55040DF-6649-4CB9-8739-18B321D111F6}" type="datetime1">
              <a:rPr lang="zh-TW" altLang="en-US" noProof="0" smtClean="0"/>
              <a:t>2022/6/24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sp>
        <p:nvSpPr>
          <p:cNvPr id="9" name="矩形 8" title="分割橫條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 title="背景圖案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834E9A5-945A-4412-8B34-04D0C85EF246}" type="datetime1">
              <a:rPr lang="zh-TW" altLang="en-US" noProof="0" smtClean="0"/>
              <a:t>2022/6/24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sp>
        <p:nvSpPr>
          <p:cNvPr id="9" name="矩形 8" title="分割橫條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fld id="{592280CE-A48A-4044-8A3C-B89F8CF1325A}" type="datetime1">
              <a:rPr lang="zh-TW" altLang="en-US" smtClean="0"/>
              <a:pPr/>
              <a:t>2022/6/24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fld id="{69E57DC2-970A-4B3E-BB1C-7A09969E49DF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9" name="矩形 8" title="提要欄位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0" kern="1200" baseline="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i="0" kern="1200" baseline="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0" kern="1200" baseline="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i="0" kern="1200" baseline="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devilhyt/bert%E9%81%B7%E7%A7%BB%E5%AD%B8%E7%BF%92-%E6%96%87%E7%AB%A0%E6%83%85%E6%84%9F%E8%AD%98%E5%88%A5-daa6521af5c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essevig/bertviz" TargetMode="External"/><Relationship Id="rId3" Type="http://schemas.openxmlformats.org/officeDocument/2006/relationships/hyperlink" Target="https://arxiv.org/abs/1810.04805v2" TargetMode="External"/><Relationship Id="rId7" Type="http://schemas.openxmlformats.org/officeDocument/2006/relationships/hyperlink" Target="https://youtube.com/playlist?list=PLJV_el3uVTsMhtt7_Y6sgTHGHp1Vb2P2J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emeng.tw/attack_on_bert_transfer_learning_in_nlp.html" TargetMode="External"/><Relationship Id="rId11" Type="http://schemas.openxmlformats.org/officeDocument/2006/relationships/hyperlink" Target="https://docs.wandb.ai/" TargetMode="External"/><Relationship Id="rId5" Type="http://schemas.openxmlformats.org/officeDocument/2006/relationships/hyperlink" Target="https://github.com/google-research/bert" TargetMode="External"/><Relationship Id="rId10" Type="http://schemas.openxmlformats.org/officeDocument/2006/relationships/hyperlink" Target="https://pytorch.org/tutorials" TargetMode="External"/><Relationship Id="rId4" Type="http://schemas.openxmlformats.org/officeDocument/2006/relationships/hyperlink" Target="https://arxiv.org/abs/1706.03762" TargetMode="External"/><Relationship Id="rId9" Type="http://schemas.openxmlformats.org/officeDocument/2006/relationships/hyperlink" Target="https://huggingface.co/cours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D3A226-EB0A-7EFE-DCDC-F6E6FC6E9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600" dirty="0"/>
              <a:t>medium</a:t>
            </a:r>
            <a:r>
              <a:rPr lang="zh-TW" altLang="en-US" sz="6600" dirty="0"/>
              <a:t>文章連結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F2F0AD5-D0CC-9423-0B41-DDBD7BA009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altLang="zh-TW" dirty="0">
                <a:hlinkClick r:id="rId2"/>
              </a:rPr>
              <a:t>https://medium.com/@devilhyt/bert%E9%81%B7%E7%A7%BB%E5%AD%B8%E7%BF%92-%E6%96%87%E7%AB%A0%E6%83%85%E6%84%9F%E8%AD%98%E5%88%A5-daa6521af5c0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7679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70E4D1-F619-22BC-556C-D27E7E95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BF6562-DED9-381A-DE66-B87600C26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4106"/>
            <a:ext cx="10566875" cy="46673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1800" dirty="0">
                <a:latin typeface="+mn-ea"/>
              </a:rPr>
              <a:t>將資料集採「</a:t>
            </a:r>
            <a:r>
              <a:rPr lang="en-US" altLang="zh-TW" sz="1800" dirty="0">
                <a:latin typeface="+mn-ea"/>
              </a:rPr>
              <a:t>8</a:t>
            </a:r>
            <a:r>
              <a:rPr lang="zh-TW" altLang="en-US" sz="1800" dirty="0">
                <a:latin typeface="+mn-ea"/>
              </a:rPr>
              <a:t>：</a:t>
            </a:r>
            <a:r>
              <a:rPr lang="en-US" altLang="zh-TW" sz="1800" dirty="0">
                <a:latin typeface="+mn-ea"/>
              </a:rPr>
              <a:t>1</a:t>
            </a:r>
            <a:r>
              <a:rPr lang="zh-TW" altLang="en-US" sz="1800" dirty="0">
                <a:latin typeface="+mn-ea"/>
              </a:rPr>
              <a:t>：</a:t>
            </a:r>
            <a:r>
              <a:rPr lang="en-US" altLang="zh-TW" sz="1800" dirty="0">
                <a:latin typeface="+mn-ea"/>
              </a:rPr>
              <a:t>1</a:t>
            </a:r>
            <a:r>
              <a:rPr lang="zh-TW" altLang="en-US" sz="1800" dirty="0">
                <a:latin typeface="+mn-ea"/>
              </a:rPr>
              <a:t>」分成訓練集、驗證集跟測試集</a:t>
            </a:r>
            <a:endParaRPr lang="en-US" altLang="zh-TW" sz="1800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1800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1800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zh-TW" altLang="en-US" sz="1800" dirty="0">
                <a:latin typeface="+mn-ea"/>
              </a:rPr>
              <a:t>使用 </a:t>
            </a:r>
            <a:r>
              <a:rPr lang="en-US" altLang="zh-TW" sz="1800" dirty="0">
                <a:latin typeface="+mn-ea"/>
              </a:rPr>
              <a:t>Hugging</a:t>
            </a:r>
            <a:r>
              <a:rPr lang="zh-TW" altLang="en-US" sz="1800" dirty="0">
                <a:latin typeface="+mn-ea"/>
              </a:rPr>
              <a:t> </a:t>
            </a:r>
            <a:r>
              <a:rPr lang="en-US" altLang="zh-TW" sz="1800" dirty="0">
                <a:latin typeface="+mn-ea"/>
              </a:rPr>
              <a:t>Face Transformers </a:t>
            </a:r>
            <a:r>
              <a:rPr lang="zh-TW" altLang="en-US" sz="1800" dirty="0">
                <a:latin typeface="+mn-ea"/>
              </a:rPr>
              <a:t>的 </a:t>
            </a:r>
            <a:r>
              <a:rPr lang="en-US" altLang="zh-TW" sz="1800" dirty="0">
                <a:latin typeface="+mn-ea"/>
              </a:rPr>
              <a:t>Trainer </a:t>
            </a:r>
            <a:r>
              <a:rPr lang="zh-TW" altLang="en-US" sz="1800" dirty="0">
                <a:latin typeface="+mn-ea"/>
              </a:rPr>
              <a:t>做訓練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604F91D-068A-2D3A-E753-076EBD320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399" y="4421561"/>
            <a:ext cx="3533556" cy="225734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1355A1B-DDC9-2785-E2E8-8AFBAA538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321" y="4424232"/>
            <a:ext cx="3533556" cy="225467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3A4844A-AF72-A01B-C9BC-87F101F034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4437" r="32227" b="56000"/>
          <a:stretch/>
        </p:blipFill>
        <p:spPr>
          <a:xfrm>
            <a:off x="5906987" y="2084743"/>
            <a:ext cx="1199873" cy="54556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2129C39-BDD8-1EA1-4093-BFB5D30369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571" r="32227" b="81009"/>
          <a:stretch/>
        </p:blipFill>
        <p:spPr>
          <a:xfrm>
            <a:off x="7486520" y="2084743"/>
            <a:ext cx="1199872" cy="54556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FD8CFD5-13B7-FED0-A181-42C1537156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4122" r="32227" b="6316"/>
          <a:stretch/>
        </p:blipFill>
        <p:spPr>
          <a:xfrm>
            <a:off x="9066052" y="2084743"/>
            <a:ext cx="1199873" cy="54556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7DC7913-3238-B1FC-6E6E-A9F15FAEF87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717" t="4106" b="18083"/>
          <a:stretch/>
        </p:blipFill>
        <p:spPr>
          <a:xfrm>
            <a:off x="9096877" y="4421561"/>
            <a:ext cx="1638537" cy="225734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8402A6A-5869-356C-868C-80C20F1D84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8399" y="2085381"/>
            <a:ext cx="3663073" cy="54556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8A98DEC-DE82-248D-AED1-0835ABACC6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9722" y="3436844"/>
            <a:ext cx="5609726" cy="79021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96B91E6-C71E-3405-DD39-DA25C7C343A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6952" b="3789"/>
          <a:stretch/>
        </p:blipFill>
        <p:spPr>
          <a:xfrm>
            <a:off x="7894053" y="3429000"/>
            <a:ext cx="2841361" cy="79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94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4CB42C-500F-4663-F1CE-3EC7EB453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準確度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C4492A-F0FF-94EB-E7EF-298F9196F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461331"/>
            <a:ext cx="10566875" cy="4992055"/>
          </a:xfrm>
        </p:spPr>
        <p:txBody>
          <a:bodyPr>
            <a:normAutofit/>
          </a:bodyPr>
          <a:lstStyle/>
          <a:p>
            <a:r>
              <a:rPr lang="zh-TW" altLang="en-US" sz="1800" dirty="0">
                <a:latin typeface="+mn-ea"/>
              </a:rPr>
              <a:t>驗證集：</a:t>
            </a:r>
            <a:r>
              <a:rPr lang="en-US" altLang="zh-TW" sz="1800" dirty="0">
                <a:latin typeface="+mn-ea"/>
              </a:rPr>
              <a:t>90.3%</a:t>
            </a:r>
          </a:p>
          <a:p>
            <a:endParaRPr lang="en-US" altLang="zh-TW" sz="1800" dirty="0">
              <a:latin typeface="+mn-ea"/>
            </a:endParaRPr>
          </a:p>
          <a:p>
            <a:endParaRPr lang="en-US" altLang="zh-TW" sz="1800" dirty="0">
              <a:latin typeface="+mn-ea"/>
            </a:endParaRPr>
          </a:p>
          <a:p>
            <a:endParaRPr lang="en-US" altLang="zh-TW" sz="1800" dirty="0">
              <a:latin typeface="+mn-ea"/>
            </a:endParaRPr>
          </a:p>
          <a:p>
            <a:pPr marL="0" indent="0">
              <a:buNone/>
            </a:pPr>
            <a:endParaRPr lang="en-US" altLang="zh-TW" sz="1800" dirty="0">
              <a:latin typeface="+mn-ea"/>
            </a:endParaRPr>
          </a:p>
          <a:p>
            <a:r>
              <a:rPr lang="zh-TW" altLang="en-US" sz="1800" dirty="0">
                <a:latin typeface="+mn-ea"/>
              </a:rPr>
              <a:t>測試集：</a:t>
            </a:r>
            <a:r>
              <a:rPr lang="en-US" altLang="zh-TW" sz="1800" dirty="0">
                <a:latin typeface="+mn-ea"/>
              </a:rPr>
              <a:t>90%</a:t>
            </a:r>
            <a:endParaRPr lang="zh-TW" altLang="en-US" sz="1800" dirty="0">
              <a:latin typeface="+mn-ea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6A74890-A046-86A8-2F05-B581EABC06E4}"/>
              </a:ext>
            </a:extLst>
          </p:cNvPr>
          <p:cNvGrpSpPr/>
          <p:nvPr/>
        </p:nvGrpSpPr>
        <p:grpSpPr>
          <a:xfrm>
            <a:off x="1850940" y="4871228"/>
            <a:ext cx="6628826" cy="1728481"/>
            <a:chOff x="4119688" y="4472865"/>
            <a:chExt cx="7222389" cy="1883254"/>
          </a:xfrm>
        </p:grpSpPr>
        <p:pic>
          <p:nvPicPr>
            <p:cNvPr id="7" name="圖片 6" descr="一張含有 文字 的圖片&#10;&#10;自動產生的描述">
              <a:extLst>
                <a:ext uri="{FF2B5EF4-FFF2-40B4-BE49-F238E27FC236}">
                  <a16:creationId xmlns:a16="http://schemas.microsoft.com/office/drawing/2014/main" id="{40EC09B6-3217-D833-0859-D5940BAFF0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26" t="45839" r="2359" b="5243"/>
            <a:stretch/>
          </p:blipFill>
          <p:spPr>
            <a:xfrm>
              <a:off x="4119688" y="4472865"/>
              <a:ext cx="7222389" cy="1883254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E99B0AD-7C85-0E7E-16B0-BAC10B421DE2}"/>
                </a:ext>
              </a:extLst>
            </p:cNvPr>
            <p:cNvSpPr/>
            <p:nvPr/>
          </p:nvSpPr>
          <p:spPr>
            <a:xfrm>
              <a:off x="7018406" y="5848876"/>
              <a:ext cx="1423799" cy="25315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E87272C0-B775-3C1F-B038-005DB8011B94}"/>
              </a:ext>
            </a:extLst>
          </p:cNvPr>
          <p:cNvGrpSpPr/>
          <p:nvPr/>
        </p:nvGrpSpPr>
        <p:grpSpPr>
          <a:xfrm>
            <a:off x="1850940" y="2033334"/>
            <a:ext cx="4726651" cy="2450129"/>
            <a:chOff x="4119687" y="1984075"/>
            <a:chExt cx="4972831" cy="257774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4BDC8C7-BE63-C9D0-6089-E0A4EB36CA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0442"/>
            <a:stretch/>
          </p:blipFill>
          <p:spPr>
            <a:xfrm>
              <a:off x="4119687" y="1984075"/>
              <a:ext cx="3951601" cy="2253407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B64404E-82FC-66AF-B342-F80D8553FDD5}"/>
                </a:ext>
              </a:extLst>
            </p:cNvPr>
            <p:cNvSpPr/>
            <p:nvPr/>
          </p:nvSpPr>
          <p:spPr>
            <a:xfrm>
              <a:off x="8575595" y="4308663"/>
              <a:ext cx="516923" cy="25315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CECBB5FC-FD89-687E-1E8D-F5679EF69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354203"/>
            <a:ext cx="5069066" cy="150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00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A90C2254-35D4-CE03-0A4B-0A14078C2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567" y="1634779"/>
            <a:ext cx="2712697" cy="5066930"/>
          </a:xfrm>
          <a:prstGeom prst="rect">
            <a:avLst/>
          </a:prstGeom>
        </p:spPr>
      </p:pic>
      <p:pic>
        <p:nvPicPr>
          <p:cNvPr id="15" name="圖片 14" descr="一張含有 領帶, 彩色, 細線, 頸 的圖片&#10;&#10;自動產生的描述">
            <a:extLst>
              <a:ext uri="{FF2B5EF4-FFF2-40B4-BE49-F238E27FC236}">
                <a16:creationId xmlns:a16="http://schemas.microsoft.com/office/drawing/2014/main" id="{EB003C00-D4CA-A5A8-A8B5-428F4F2C7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7190" y="1634784"/>
            <a:ext cx="2780287" cy="506693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A981143-E1DF-5C4A-DA5C-16A9A904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BertViz</a:t>
            </a:r>
            <a:r>
              <a:rPr lang="zh-TW" altLang="en-US" dirty="0"/>
              <a:t> 觀察微調後的模型</a:t>
            </a:r>
          </a:p>
        </p:txBody>
      </p:sp>
      <p:pic>
        <p:nvPicPr>
          <p:cNvPr id="13" name="內容版面配置區 12" descr="一張含有 領帶, 彩色, 頸, 細線 的圖片&#10;&#10;自動產生的描述">
            <a:extLst>
              <a:ext uri="{FF2B5EF4-FFF2-40B4-BE49-F238E27FC236}">
                <a16:creationId xmlns:a16="http://schemas.microsoft.com/office/drawing/2014/main" id="{4345A186-2C2F-ED07-EB63-A41F46BAE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197191" y="1634780"/>
            <a:ext cx="2780287" cy="5066934"/>
          </a:xfr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3AB72BE-EA58-A775-6A88-A7F82203B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7568" y="1634778"/>
            <a:ext cx="2712697" cy="5066931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99D94CD2-1387-B486-DB1F-A5A843B5D2C4}"/>
              </a:ext>
            </a:extLst>
          </p:cNvPr>
          <p:cNvSpPr txBox="1"/>
          <p:nvPr/>
        </p:nvSpPr>
        <p:spPr>
          <a:xfrm>
            <a:off x="1470572" y="1634784"/>
            <a:ext cx="1237459" cy="960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Happy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版 </a:t>
            </a:r>
            <a:endParaRPr lang="en-US" altLang="zh-TW" sz="20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滿足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]</a:t>
            </a:r>
            <a:endParaRPr lang="zh-TW" altLang="en-US" sz="20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95AB4F7-D8E7-59BE-CC41-94A4623CC4D5}"/>
              </a:ext>
            </a:extLst>
          </p:cNvPr>
          <p:cNvSpPr/>
          <p:nvPr/>
        </p:nvSpPr>
        <p:spPr>
          <a:xfrm>
            <a:off x="8556990" y="685799"/>
            <a:ext cx="1433854" cy="536331"/>
          </a:xfrm>
          <a:prstGeom prst="rect">
            <a:avLst/>
          </a:prstGeom>
          <a:solidFill>
            <a:srgbClr val="E5EFFC"/>
          </a:solidFill>
          <a:ln>
            <a:solidFill>
              <a:srgbClr val="A4A4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+mn-ea"/>
                <a:cs typeface="Times New Roman" panose="02020603050405020304" pitchFamily="18" charset="0"/>
              </a:rPr>
              <a:t>Fine Tuned</a:t>
            </a:r>
            <a:endParaRPr lang="zh-TW" alt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6ABEE7B-494D-D7B1-D6CA-3F9308FA5813}"/>
              </a:ext>
            </a:extLst>
          </p:cNvPr>
          <p:cNvSpPr/>
          <p:nvPr/>
        </p:nvSpPr>
        <p:spPr>
          <a:xfrm>
            <a:off x="8556990" y="690213"/>
            <a:ext cx="1433854" cy="536331"/>
          </a:xfrm>
          <a:prstGeom prst="rect">
            <a:avLst/>
          </a:prstGeom>
          <a:solidFill>
            <a:srgbClr val="E5EFFC"/>
          </a:solidFill>
          <a:ln>
            <a:solidFill>
              <a:srgbClr val="A4A4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+mn-ea"/>
                <a:cs typeface="Times New Roman" panose="02020603050405020304" pitchFamily="18" charset="0"/>
              </a:rPr>
              <a:t>Pretrain</a:t>
            </a:r>
            <a:endParaRPr lang="zh-TW" altLang="en-US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32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>
            <a:extLst>
              <a:ext uri="{FF2B5EF4-FFF2-40B4-BE49-F238E27FC236}">
                <a16:creationId xmlns:a16="http://schemas.microsoft.com/office/drawing/2014/main" id="{C5924F27-6E9B-E287-6FB8-3A8CA7CB7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045" y="1634779"/>
            <a:ext cx="2453744" cy="5066937"/>
          </a:xfrm>
          <a:prstGeom prst="rect">
            <a:avLst/>
          </a:prstGeom>
        </p:spPr>
      </p:pic>
      <p:pic>
        <p:nvPicPr>
          <p:cNvPr id="28" name="圖片 27" descr="一張含有 文字 的圖片&#10;&#10;自動產生的描述">
            <a:extLst>
              <a:ext uri="{FF2B5EF4-FFF2-40B4-BE49-F238E27FC236}">
                <a16:creationId xmlns:a16="http://schemas.microsoft.com/office/drawing/2014/main" id="{5D48C951-715F-7380-2BFA-95F876033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553" y="1630367"/>
            <a:ext cx="2101288" cy="506693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64710EE-00D2-20DA-2F53-A461A1B1F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7467600" cy="775531"/>
          </a:xfrm>
        </p:spPr>
        <p:txBody>
          <a:bodyPr/>
          <a:lstStyle/>
          <a:p>
            <a:r>
              <a:rPr lang="en-US" altLang="zh-TW" dirty="0" err="1"/>
              <a:t>BertViz</a:t>
            </a:r>
            <a:r>
              <a:rPr lang="zh-TW" altLang="en-US" dirty="0"/>
              <a:t> 觀察微調後的模型 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8C6ADA97-5D55-5321-4B88-CA3681722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1553" y="1630367"/>
            <a:ext cx="2101288" cy="5066936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0BAF558B-A521-7CB6-B117-1142CB2B569F}"/>
              </a:ext>
            </a:extLst>
          </p:cNvPr>
          <p:cNvSpPr/>
          <p:nvPr/>
        </p:nvSpPr>
        <p:spPr>
          <a:xfrm>
            <a:off x="8556990" y="685800"/>
            <a:ext cx="1433854" cy="536331"/>
          </a:xfrm>
          <a:prstGeom prst="rect">
            <a:avLst/>
          </a:prstGeom>
          <a:solidFill>
            <a:srgbClr val="E5EFFC"/>
          </a:solidFill>
          <a:ln>
            <a:solidFill>
              <a:srgbClr val="A4A4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+mn-ea"/>
                <a:cs typeface="Times New Roman" panose="02020603050405020304" pitchFamily="18" charset="0"/>
              </a:rPr>
              <a:t>Fine Tuned</a:t>
            </a:r>
            <a:endParaRPr lang="zh-TW" alt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88B0573-CC04-2578-49C3-A00A41E8384E}"/>
              </a:ext>
            </a:extLst>
          </p:cNvPr>
          <p:cNvSpPr/>
          <p:nvPr/>
        </p:nvSpPr>
        <p:spPr>
          <a:xfrm>
            <a:off x="8556990" y="685800"/>
            <a:ext cx="1433854" cy="536331"/>
          </a:xfrm>
          <a:prstGeom prst="rect">
            <a:avLst/>
          </a:prstGeom>
          <a:solidFill>
            <a:srgbClr val="E5EFFC"/>
          </a:solidFill>
          <a:ln>
            <a:solidFill>
              <a:srgbClr val="A4A4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+mn-ea"/>
                <a:cs typeface="Times New Roman" panose="02020603050405020304" pitchFamily="18" charset="0"/>
              </a:rPr>
              <a:t>Pretrain</a:t>
            </a:r>
            <a:endParaRPr lang="zh-TW" altLang="en-US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6715C176-5796-C601-9279-3CF05BB1C6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7045" y="1630365"/>
            <a:ext cx="2453744" cy="5066938"/>
          </a:xfrm>
          <a:prstGeom prst="rect">
            <a:avLst/>
          </a:prstGeom>
        </p:spPr>
      </p:pic>
      <p:sp>
        <p:nvSpPr>
          <p:cNvPr id="41" name="文字方塊 40">
            <a:extLst>
              <a:ext uri="{FF2B5EF4-FFF2-40B4-BE49-F238E27FC236}">
                <a16:creationId xmlns:a16="http://schemas.microsoft.com/office/drawing/2014/main" id="{D2469D5B-D35D-2246-69B9-2744D33D8021}"/>
              </a:ext>
            </a:extLst>
          </p:cNvPr>
          <p:cNvSpPr txBox="1"/>
          <p:nvPr/>
        </p:nvSpPr>
        <p:spPr>
          <a:xfrm>
            <a:off x="1474736" y="1634779"/>
            <a:ext cx="1433854" cy="960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Hate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版 </a:t>
            </a:r>
            <a:endParaRPr lang="en-US" altLang="zh-TW" sz="20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煩耶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] 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忘記</a:t>
            </a:r>
            <a:endParaRPr lang="en-US" altLang="zh-TW" sz="20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52F7350-26B9-EF04-C662-DBE2026A33A8}"/>
              </a:ext>
            </a:extLst>
          </p:cNvPr>
          <p:cNvSpPr txBox="1"/>
          <p:nvPr/>
        </p:nvSpPr>
        <p:spPr>
          <a:xfrm>
            <a:off x="6399543" y="1634779"/>
            <a:ext cx="1433854" cy="960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Sad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版</a:t>
            </a:r>
            <a:endParaRPr lang="en-US" altLang="zh-TW" sz="20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心情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] 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考試</a:t>
            </a:r>
          </a:p>
        </p:txBody>
      </p:sp>
    </p:spTree>
    <p:extLst>
      <p:ext uri="{BB962C8B-B14F-4D97-AF65-F5344CB8AC3E}">
        <p14:creationId xmlns:p14="http://schemas.microsoft.com/office/powerpoint/2010/main" val="293756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F538A4-F353-6C04-CEC6-2E9A821D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6D2FAA-F641-EB73-95A2-719594659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成功運用 </a:t>
            </a:r>
            <a:r>
              <a:rPr lang="en-US" altLang="zh-TW" dirty="0">
                <a:latin typeface="+mn-ea"/>
              </a:rPr>
              <a:t>BERT</a:t>
            </a:r>
            <a:r>
              <a:rPr lang="zh-TW" altLang="en-US" dirty="0">
                <a:latin typeface="+mn-ea"/>
              </a:rPr>
              <a:t> 做遷移學習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微調後的模型開始關注跟情感有關的字詞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與 </a:t>
            </a:r>
            <a:r>
              <a:rPr lang="en-US" altLang="zh-TW" dirty="0">
                <a:latin typeface="+mn-ea"/>
              </a:rPr>
              <a:t>TF-IDF</a:t>
            </a:r>
            <a:r>
              <a:rPr lang="zh-TW" altLang="en-US" dirty="0">
                <a:latin typeface="+mn-ea"/>
              </a:rPr>
              <a:t> 模型相比，</a:t>
            </a:r>
            <a:r>
              <a:rPr lang="en-US" altLang="zh-TW" dirty="0">
                <a:latin typeface="+mn-ea"/>
              </a:rPr>
              <a:t>BERT</a:t>
            </a:r>
            <a:r>
              <a:rPr lang="zh-TW" altLang="en-US" dirty="0">
                <a:latin typeface="+mn-ea"/>
              </a:rPr>
              <a:t> 模型的預測準確度提升</a:t>
            </a:r>
            <a:r>
              <a:rPr lang="en-US" altLang="zh-TW" dirty="0">
                <a:latin typeface="+mn-ea"/>
              </a:rPr>
              <a:t>5</a:t>
            </a:r>
            <a:r>
              <a:rPr lang="zh-TW" altLang="en-US" dirty="0">
                <a:latin typeface="+mn-ea"/>
              </a:rPr>
              <a:t>～</a:t>
            </a:r>
            <a:r>
              <a:rPr lang="en-US" altLang="zh-TW" dirty="0">
                <a:latin typeface="+mn-ea"/>
              </a:rPr>
              <a:t>7%</a:t>
            </a:r>
          </a:p>
          <a:p>
            <a:endParaRPr lang="zh-TW" altLang="en-US" dirty="0">
              <a:latin typeface="+mn-ea"/>
            </a:endParaRPr>
          </a:p>
        </p:txBody>
      </p:sp>
      <p:pic>
        <p:nvPicPr>
          <p:cNvPr id="4" name="圖片 3" descr="一張含有 領帶, 彩色, 細線, 頸 的圖片&#10;&#10;自動產生的描述">
            <a:extLst>
              <a:ext uri="{FF2B5EF4-FFF2-40B4-BE49-F238E27FC236}">
                <a16:creationId xmlns:a16="http://schemas.microsoft.com/office/drawing/2014/main" id="{B5496FAF-12BC-E062-6416-77F0F4008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564" y="3812616"/>
            <a:ext cx="1363127" cy="2484229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17F48748-A857-A165-73A2-B2712C83C3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442"/>
          <a:stretch/>
        </p:blipFill>
        <p:spPr>
          <a:xfrm>
            <a:off x="7394099" y="4144857"/>
            <a:ext cx="3861804" cy="2202200"/>
          </a:xfrm>
          <a:prstGeom prst="rect">
            <a:avLst/>
          </a:prstGeom>
        </p:spPr>
      </p:pic>
      <p:grpSp>
        <p:nvGrpSpPr>
          <p:cNvPr id="27" name="群組 26">
            <a:extLst>
              <a:ext uri="{FF2B5EF4-FFF2-40B4-BE49-F238E27FC236}">
                <a16:creationId xmlns:a16="http://schemas.microsoft.com/office/drawing/2014/main" id="{10B33959-D146-8BF0-4385-5378DD943E62}"/>
              </a:ext>
            </a:extLst>
          </p:cNvPr>
          <p:cNvGrpSpPr/>
          <p:nvPr/>
        </p:nvGrpSpPr>
        <p:grpSpPr>
          <a:xfrm>
            <a:off x="1950145" y="3836500"/>
            <a:ext cx="2298654" cy="2737344"/>
            <a:chOff x="1950145" y="3836500"/>
            <a:chExt cx="2298654" cy="273734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9368A03-4D73-4BD2-3786-E540BD870F12}"/>
                </a:ext>
              </a:extLst>
            </p:cNvPr>
            <p:cNvGrpSpPr/>
            <p:nvPr/>
          </p:nvGrpSpPr>
          <p:grpSpPr>
            <a:xfrm>
              <a:off x="1950145" y="3836500"/>
              <a:ext cx="2298654" cy="2737344"/>
              <a:chOff x="7116379" y="1747437"/>
              <a:chExt cx="3825364" cy="4555422"/>
            </a:xfrm>
          </p:grpSpPr>
          <p:grpSp>
            <p:nvGrpSpPr>
              <p:cNvPr id="6" name="群組 5">
                <a:extLst>
                  <a:ext uri="{FF2B5EF4-FFF2-40B4-BE49-F238E27FC236}">
                    <a16:creationId xmlns:a16="http://schemas.microsoft.com/office/drawing/2014/main" id="{07154695-B8DC-AC6D-875D-FB71A8031D17}"/>
                  </a:ext>
                </a:extLst>
              </p:cNvPr>
              <p:cNvGrpSpPr/>
              <p:nvPr/>
            </p:nvGrpSpPr>
            <p:grpSpPr>
              <a:xfrm>
                <a:off x="7116379" y="1747437"/>
                <a:ext cx="3700209" cy="4555422"/>
                <a:chOff x="6494767" y="1434949"/>
                <a:chExt cx="4325633" cy="5325396"/>
              </a:xfrm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F3F3E54F-F9BC-4AB7-5DC2-F803926D036B}"/>
                    </a:ext>
                  </a:extLst>
                </p:cNvPr>
                <p:cNvSpPr/>
                <p:nvPr/>
              </p:nvSpPr>
              <p:spPr>
                <a:xfrm>
                  <a:off x="7974090" y="5768050"/>
                  <a:ext cx="1706535" cy="461666"/>
                </a:xfrm>
                <a:prstGeom prst="rect">
                  <a:avLst/>
                </a:prstGeom>
                <a:solidFill>
                  <a:srgbClr val="FFC000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矩形: 圓角 8">
                  <a:extLst>
                    <a:ext uri="{FF2B5EF4-FFF2-40B4-BE49-F238E27FC236}">
                      <a16:creationId xmlns:a16="http://schemas.microsoft.com/office/drawing/2014/main" id="{92DB0940-DEB8-816B-3EC7-EA7EAE849AEC}"/>
                    </a:ext>
                  </a:extLst>
                </p:cNvPr>
                <p:cNvSpPr/>
                <p:nvPr/>
              </p:nvSpPr>
              <p:spPr>
                <a:xfrm>
                  <a:off x="6854348" y="4204197"/>
                  <a:ext cx="3966052" cy="117104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FFC000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FFC000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FFC000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5715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ea"/>
                      <a:cs typeface="Times New Roman" panose="02020603050405020304" pitchFamily="18" charset="0"/>
                    </a:rPr>
                    <a:t>BERT</a:t>
                  </a:r>
                  <a:endParaRPr kumimoji="0" lang="zh-TW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84D85A49-EB64-52DE-3BF3-ED53FFB2ED9E}"/>
                    </a:ext>
                  </a:extLst>
                </p:cNvPr>
                <p:cNvSpPr txBox="1"/>
                <p:nvPr/>
              </p:nvSpPr>
              <p:spPr>
                <a:xfrm>
                  <a:off x="6743187" y="5663770"/>
                  <a:ext cx="1111321" cy="5388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zh-TW" sz="1200" b="1" dirty="0">
                      <a:solidFill>
                        <a:prstClr val="black"/>
                      </a:solidFill>
                      <a:latin typeface="+mn-ea"/>
                      <a:cs typeface="Times New Roman" panose="02020603050405020304" pitchFamily="18" charset="0"/>
                    </a:rPr>
                    <a:t>[CLS]</a:t>
                  </a:r>
                  <a:endParaRPr lang="zh-TW" altLang="en-US" sz="1200" b="1" dirty="0">
                    <a:solidFill>
                      <a:prstClr val="black"/>
                    </a:solidFill>
                    <a:latin typeface="+mn-ea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1" name="直線單箭頭接點 10">
                  <a:extLst>
                    <a:ext uri="{FF2B5EF4-FFF2-40B4-BE49-F238E27FC236}">
                      <a16:creationId xmlns:a16="http://schemas.microsoft.com/office/drawing/2014/main" id="{D334DC72-A4B7-8BBB-1B08-0303FFD6A1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75270" y="5404019"/>
                  <a:ext cx="0" cy="351516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13" name="直線單箭頭接點 12">
                  <a:extLst>
                    <a:ext uri="{FF2B5EF4-FFF2-40B4-BE49-F238E27FC236}">
                      <a16:creationId xmlns:a16="http://schemas.microsoft.com/office/drawing/2014/main" id="{AAD4E96D-2BB6-9BBB-9D77-C2A7CB847C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29487" y="5404019"/>
                  <a:ext cx="0" cy="351516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83F42CF4-8B46-DC74-0072-5F5990DE0CF0}"/>
                    </a:ext>
                  </a:extLst>
                </p:cNvPr>
                <p:cNvSpPr txBox="1"/>
                <p:nvPr/>
              </p:nvSpPr>
              <p:spPr>
                <a:xfrm>
                  <a:off x="8817988" y="5638366"/>
                  <a:ext cx="1111321" cy="5388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zh-TW" sz="1200" b="1" dirty="0">
                      <a:solidFill>
                        <a:prstClr val="black"/>
                      </a:solidFill>
                      <a:latin typeface="+mn-ea"/>
                      <a:cs typeface="Times New Roman" panose="02020603050405020304" pitchFamily="18" charset="0"/>
                    </a:rPr>
                    <a:t>w</a:t>
                  </a:r>
                  <a:r>
                    <a:rPr lang="en-US" altLang="zh-TW" sz="1200" b="1" baseline="-25000" dirty="0">
                      <a:solidFill>
                        <a:prstClr val="black"/>
                      </a:solidFill>
                      <a:latin typeface="+mn-ea"/>
                      <a:cs typeface="Times New Roman" panose="02020603050405020304" pitchFamily="18" charset="0"/>
                    </a:rPr>
                    <a:t>2</a:t>
                  </a:r>
                  <a:endParaRPr lang="zh-TW" altLang="en-US" sz="1200" b="1" baseline="-25000" dirty="0">
                    <a:solidFill>
                      <a:prstClr val="black"/>
                    </a:solidFill>
                    <a:latin typeface="+mn-ea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" name="直線單箭頭接點 14">
                  <a:extLst>
                    <a:ext uri="{FF2B5EF4-FFF2-40B4-BE49-F238E27FC236}">
                      <a16:creationId xmlns:a16="http://schemas.microsoft.com/office/drawing/2014/main" id="{5B4124E8-87B3-98DA-93F7-C95C958F94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350072" y="5404019"/>
                  <a:ext cx="0" cy="351516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16" name="直線單箭頭接點 15">
                  <a:extLst>
                    <a:ext uri="{FF2B5EF4-FFF2-40B4-BE49-F238E27FC236}">
                      <a16:creationId xmlns:a16="http://schemas.microsoft.com/office/drawing/2014/main" id="{E310A84E-70BE-B07F-EA52-7A6489DCE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04288" y="5404019"/>
                  <a:ext cx="0" cy="351516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17" name="直線單箭頭接點 16">
                  <a:extLst>
                    <a:ext uri="{FF2B5EF4-FFF2-40B4-BE49-F238E27FC236}">
                      <a16:creationId xmlns:a16="http://schemas.microsoft.com/office/drawing/2014/main" id="{1F434773-F6A6-20C9-81D5-B01619F264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60349" y="3852681"/>
                  <a:ext cx="0" cy="351516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612DA523-FD2A-28EE-6A31-99E00E42019A}"/>
                    </a:ext>
                  </a:extLst>
                </p:cNvPr>
                <p:cNvSpPr/>
                <p:nvPr/>
              </p:nvSpPr>
              <p:spPr>
                <a:xfrm rot="5400000">
                  <a:off x="7075792" y="3510261"/>
                  <a:ext cx="360000" cy="195209"/>
                </a:xfrm>
                <a:prstGeom prst="rect">
                  <a:avLst/>
                </a:prstGeom>
                <a:gradFill rotWithShape="1">
                  <a:gsLst>
                    <a:gs pos="0">
                      <a:srgbClr val="FFC000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FFC000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FFC000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矩形: 圓角 18">
                  <a:extLst>
                    <a:ext uri="{FF2B5EF4-FFF2-40B4-BE49-F238E27FC236}">
                      <a16:creationId xmlns:a16="http://schemas.microsoft.com/office/drawing/2014/main" id="{EEB925A5-C795-B268-27C7-93FEBDB3CD5A}"/>
                    </a:ext>
                  </a:extLst>
                </p:cNvPr>
                <p:cNvSpPr/>
                <p:nvPr/>
              </p:nvSpPr>
              <p:spPr>
                <a:xfrm>
                  <a:off x="6494767" y="2268434"/>
                  <a:ext cx="1548424" cy="779160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70AD47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70AD47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70AD47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ea"/>
                      <a:cs typeface="Times New Roman" panose="02020603050405020304" pitchFamily="18" charset="0"/>
                    </a:rPr>
                    <a:t>Linear</a:t>
                  </a:r>
                </a:p>
              </p:txBody>
            </p:sp>
            <p:cxnSp>
              <p:nvCxnSpPr>
                <p:cNvPr id="20" name="直線單箭頭接點 19">
                  <a:extLst>
                    <a:ext uri="{FF2B5EF4-FFF2-40B4-BE49-F238E27FC236}">
                      <a16:creationId xmlns:a16="http://schemas.microsoft.com/office/drawing/2014/main" id="{C404CD58-706E-9497-F5DF-72241BF584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60349" y="1916918"/>
                  <a:ext cx="0" cy="351516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21" name="直線單箭頭接點 20">
                  <a:extLst>
                    <a:ext uri="{FF2B5EF4-FFF2-40B4-BE49-F238E27FC236}">
                      <a16:creationId xmlns:a16="http://schemas.microsoft.com/office/drawing/2014/main" id="{BC59147E-88A1-DFCA-96D0-AAAECBBCDA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60349" y="3047594"/>
                  <a:ext cx="0" cy="351516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4A2C6B9E-1BA0-06F6-1404-BB9836375779}"/>
                    </a:ext>
                  </a:extLst>
                </p:cNvPr>
                <p:cNvSpPr/>
                <p:nvPr/>
              </p:nvSpPr>
              <p:spPr>
                <a:xfrm>
                  <a:off x="6755758" y="1434949"/>
                  <a:ext cx="1042230" cy="5388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TW" sz="1200" b="1" dirty="0">
                      <a:solidFill>
                        <a:prstClr val="black"/>
                      </a:solidFill>
                      <a:latin typeface="+mn-ea"/>
                      <a:cs typeface="Times New Roman" panose="02020603050405020304" pitchFamily="18" charset="0"/>
                    </a:rPr>
                    <a:t>class</a:t>
                  </a:r>
                  <a:endParaRPr lang="zh-TW" altLang="en-US" sz="1200" b="1" dirty="0">
                    <a:solidFill>
                      <a:prstClr val="black"/>
                    </a:solidFill>
                    <a:latin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5C8A5ECA-C5B6-37C5-6F20-3C47D7B7C5BB}"/>
                    </a:ext>
                  </a:extLst>
                </p:cNvPr>
                <p:cNvSpPr txBox="1"/>
                <p:nvPr/>
              </p:nvSpPr>
              <p:spPr>
                <a:xfrm>
                  <a:off x="7958866" y="6221454"/>
                  <a:ext cx="1757016" cy="5388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zh-TW" sz="1200" b="1" dirty="0">
                      <a:solidFill>
                        <a:prstClr val="black"/>
                      </a:solidFill>
                      <a:latin typeface="+mn-ea"/>
                      <a:cs typeface="Times New Roman" panose="02020603050405020304" pitchFamily="18" charset="0"/>
                    </a:rPr>
                    <a:t>sentence</a:t>
                  </a:r>
                  <a:endParaRPr lang="zh-TW" altLang="en-US" sz="1200" b="1" dirty="0">
                    <a:solidFill>
                      <a:prstClr val="black"/>
                    </a:solidFill>
                    <a:latin typeface="+mn-ea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98F5F8A-2B54-D049-CB4A-194EE8A01C69}"/>
                  </a:ext>
                </a:extLst>
              </p:cNvPr>
              <p:cNvSpPr txBox="1"/>
              <p:nvPr/>
            </p:nvSpPr>
            <p:spPr>
              <a:xfrm>
                <a:off x="9991103" y="5343103"/>
                <a:ext cx="950640" cy="46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TW" sz="1200" b="1" dirty="0">
                    <a:solidFill>
                      <a:prstClr val="black"/>
                    </a:solidFill>
                    <a:latin typeface="+mn-ea"/>
                    <a:cs typeface="Times New Roman" panose="02020603050405020304" pitchFamily="18" charset="0"/>
                  </a:rPr>
                  <a:t>[SEP]</a:t>
                </a:r>
                <a:endParaRPr lang="zh-TW" altLang="en-US" sz="1200" b="1" baseline="-25000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793DB14-AC33-346A-9476-EDB2CAE00C0B}"/>
                </a:ext>
              </a:extLst>
            </p:cNvPr>
            <p:cNvSpPr txBox="1"/>
            <p:nvPr/>
          </p:nvSpPr>
          <p:spPr>
            <a:xfrm>
              <a:off x="2611078" y="5997128"/>
              <a:ext cx="5712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TW" sz="1200" b="1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rPr>
                <a:t>w</a:t>
              </a:r>
              <a:r>
                <a:rPr lang="en-US" altLang="zh-TW" sz="1200" b="1" baseline="-25000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rPr>
                <a:t>1</a:t>
              </a:r>
              <a:endParaRPr lang="zh-TW" altLang="en-US" sz="1200" b="1" baseline="-250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  <p:pic>
        <p:nvPicPr>
          <p:cNvPr id="28" name="圖片 27">
            <a:extLst>
              <a:ext uri="{FF2B5EF4-FFF2-40B4-BE49-F238E27FC236}">
                <a16:creationId xmlns:a16="http://schemas.microsoft.com/office/drawing/2014/main" id="{B6939D43-6E71-AD27-5468-54984B5020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0219" y="4144857"/>
            <a:ext cx="1329989" cy="248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89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DA8B2F-0F79-566C-987B-915EB76F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B78C53-F5B7-35D9-FD09-8824EFDF9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13140"/>
            <a:ext cx="10566875" cy="514134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latin typeface="+mn-ea"/>
              </a:rPr>
              <a:t>BERT: Pre-training of Deep Bidirectional Transformers for Language Understanding</a:t>
            </a:r>
            <a:br>
              <a:rPr lang="en-US" altLang="zh-TW" dirty="0">
                <a:latin typeface="+mn-ea"/>
              </a:rPr>
            </a:br>
            <a:r>
              <a:rPr lang="en-US" altLang="zh-TW" dirty="0">
                <a:latin typeface="+mn-ea"/>
                <a:hlinkClick r:id="rId3"/>
              </a:rPr>
              <a:t>https://arxiv.org/abs/1810.04805v2</a:t>
            </a:r>
            <a:endParaRPr lang="en-US" altLang="zh-TW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TW" dirty="0">
                <a:latin typeface="+mn-ea"/>
              </a:rPr>
              <a:t>Attention Is All You Need</a:t>
            </a:r>
            <a:br>
              <a:rPr lang="en-US" altLang="zh-TW" dirty="0">
                <a:latin typeface="+mn-ea"/>
              </a:rPr>
            </a:br>
            <a:r>
              <a:rPr lang="en-US" altLang="zh-TW" dirty="0">
                <a:latin typeface="+mn-ea"/>
                <a:hlinkClick r:id="rId4"/>
              </a:rPr>
              <a:t>https://arxiv.org/abs/1706.03762</a:t>
            </a:r>
            <a:endParaRPr lang="en-US" altLang="zh-TW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TW" dirty="0">
                <a:latin typeface="+mn-ea"/>
              </a:rPr>
              <a:t>google-research/</a:t>
            </a:r>
            <a:r>
              <a:rPr lang="en-US" altLang="zh-TW" dirty="0" err="1">
                <a:latin typeface="+mn-ea"/>
              </a:rPr>
              <a:t>bert</a:t>
            </a:r>
            <a:br>
              <a:rPr lang="en-US" altLang="zh-TW" dirty="0">
                <a:latin typeface="+mn-ea"/>
              </a:rPr>
            </a:br>
            <a:r>
              <a:rPr lang="en-US" altLang="zh-TW" dirty="0">
                <a:latin typeface="+mn-ea"/>
                <a:hlinkClick r:id="rId5"/>
              </a:rPr>
              <a:t>https://github.com/google-research/bert</a:t>
            </a:r>
            <a:endParaRPr lang="en-US" altLang="zh-TW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TW" altLang="en-US" dirty="0">
                <a:latin typeface="+mn-ea"/>
              </a:rPr>
              <a:t>進擊的</a:t>
            </a:r>
            <a:r>
              <a:rPr lang="en-US" altLang="zh-TW" dirty="0">
                <a:latin typeface="+mn-ea"/>
              </a:rPr>
              <a:t>BERT</a:t>
            </a:r>
            <a:r>
              <a:rPr lang="zh-TW" altLang="en-US" dirty="0">
                <a:latin typeface="+mn-ea"/>
              </a:rPr>
              <a:t>：</a:t>
            </a:r>
            <a:r>
              <a:rPr lang="en-US" altLang="zh-TW" dirty="0">
                <a:latin typeface="+mn-ea"/>
              </a:rPr>
              <a:t>NLP </a:t>
            </a:r>
            <a:r>
              <a:rPr lang="zh-TW" altLang="en-US" dirty="0">
                <a:latin typeface="+mn-ea"/>
              </a:rPr>
              <a:t>界的巨人之力與遷移學習 </a:t>
            </a:r>
            <a:r>
              <a:rPr lang="en-US" altLang="zh-TW" dirty="0">
                <a:latin typeface="+mn-ea"/>
              </a:rPr>
              <a:t>– </a:t>
            </a:r>
            <a:r>
              <a:rPr lang="en-US" altLang="zh-TW" dirty="0" err="1">
                <a:latin typeface="+mn-ea"/>
              </a:rPr>
              <a:t>LeeMeng</a:t>
            </a:r>
            <a:br>
              <a:rPr lang="en-US" altLang="zh-TW" dirty="0">
                <a:latin typeface="+mn-ea"/>
              </a:rPr>
            </a:br>
            <a:r>
              <a:rPr lang="en-US" altLang="zh-TW" dirty="0">
                <a:latin typeface="+mn-ea"/>
                <a:hlinkClick r:id="rId6"/>
              </a:rPr>
              <a:t>https://leemeng.tw/attack_on_bert_transfer_learning_in_nlp.html</a:t>
            </a:r>
            <a:endParaRPr lang="en-US" altLang="zh-TW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TW" dirty="0">
                <a:latin typeface="+mn-ea"/>
              </a:rPr>
              <a:t>Machine Learning (2021) Mandarin Version – Hung-</a:t>
            </a:r>
            <a:r>
              <a:rPr lang="en-US" altLang="zh-TW" dirty="0" err="1">
                <a:latin typeface="+mn-ea"/>
              </a:rPr>
              <a:t>yi</a:t>
            </a:r>
            <a:r>
              <a:rPr lang="en-US" altLang="zh-TW" dirty="0">
                <a:latin typeface="+mn-ea"/>
              </a:rPr>
              <a:t> Lee</a:t>
            </a:r>
            <a:br>
              <a:rPr lang="en-US" altLang="zh-TW" dirty="0">
                <a:latin typeface="+mn-ea"/>
              </a:rPr>
            </a:br>
            <a:r>
              <a:rPr lang="en-US" altLang="zh-TW" dirty="0">
                <a:latin typeface="+mn-ea"/>
                <a:hlinkClick r:id="rId7"/>
              </a:rPr>
              <a:t>https://youtube.com/playlist?list=PLJV_el3uVTsMhtt7_Y6sgTHGHp1Vb2P2J</a:t>
            </a:r>
            <a:endParaRPr lang="en-US" altLang="zh-TW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TW" dirty="0" err="1">
                <a:latin typeface="+mn-ea"/>
              </a:rPr>
              <a:t>jessevig</a:t>
            </a:r>
            <a:r>
              <a:rPr lang="en-US" altLang="zh-TW" dirty="0">
                <a:latin typeface="+mn-ea"/>
              </a:rPr>
              <a:t>/</a:t>
            </a:r>
            <a:r>
              <a:rPr lang="en-US" altLang="zh-TW" dirty="0" err="1">
                <a:latin typeface="+mn-ea"/>
              </a:rPr>
              <a:t>bertviz</a:t>
            </a:r>
            <a:br>
              <a:rPr lang="en-US" altLang="zh-TW" dirty="0">
                <a:latin typeface="+mn-ea"/>
              </a:rPr>
            </a:br>
            <a:r>
              <a:rPr lang="en-US" altLang="zh-TW" dirty="0">
                <a:latin typeface="+mn-ea"/>
                <a:hlinkClick r:id="rId8"/>
              </a:rPr>
              <a:t>https://github.com/jessevig/bertviz</a:t>
            </a:r>
            <a:endParaRPr lang="en-US" altLang="zh-TW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TW" dirty="0">
                <a:latin typeface="+mn-ea"/>
              </a:rPr>
              <a:t>Hugging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Face Course</a:t>
            </a:r>
            <a:br>
              <a:rPr lang="en-US" altLang="zh-TW" dirty="0">
                <a:latin typeface="+mn-ea"/>
              </a:rPr>
            </a:br>
            <a:r>
              <a:rPr lang="en-US" altLang="zh-TW" dirty="0">
                <a:latin typeface="+mn-ea"/>
                <a:hlinkClick r:id="rId9"/>
              </a:rPr>
              <a:t>https://huggingface.co/course</a:t>
            </a:r>
            <a:endParaRPr lang="en-US" altLang="zh-TW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TW" dirty="0" err="1">
                <a:latin typeface="+mn-ea"/>
              </a:rPr>
              <a:t>PyTorch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Tutorials</a:t>
            </a:r>
            <a:br>
              <a:rPr lang="en-US" altLang="zh-TW" dirty="0">
                <a:latin typeface="+mn-ea"/>
              </a:rPr>
            </a:br>
            <a:r>
              <a:rPr lang="en-US" altLang="zh-TW" dirty="0">
                <a:latin typeface="+mn-ea"/>
                <a:hlinkClick r:id="rId10"/>
              </a:rPr>
              <a:t>https://pytorch.org/tutorials</a:t>
            </a:r>
            <a:endParaRPr lang="en-US" altLang="zh-TW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TW" dirty="0">
                <a:latin typeface="+mn-ea"/>
              </a:rPr>
              <a:t>Weights &amp; Biases</a:t>
            </a:r>
            <a:br>
              <a:rPr lang="en-US" altLang="zh-TW" dirty="0">
                <a:latin typeface="+mn-ea"/>
              </a:rPr>
            </a:br>
            <a:r>
              <a:rPr lang="en-US" altLang="zh-TW" dirty="0">
                <a:latin typeface="+mn-ea"/>
                <a:hlinkClick r:id="rId11"/>
              </a:rPr>
              <a:t>https://docs.wandb.ai/</a:t>
            </a:r>
            <a:endParaRPr lang="en-US" altLang="zh-TW" dirty="0">
              <a:latin typeface="+mn-ea"/>
            </a:endParaRPr>
          </a:p>
          <a:p>
            <a:pPr>
              <a:lnSpc>
                <a:spcPct val="100000"/>
              </a:lnSpc>
            </a:pPr>
            <a:endParaRPr lang="en-US" altLang="zh-TW" dirty="0">
              <a:latin typeface="+mn-ea"/>
            </a:endParaRPr>
          </a:p>
          <a:p>
            <a:pPr>
              <a:lnSpc>
                <a:spcPct val="100000"/>
              </a:lnSpc>
            </a:pPr>
            <a:endParaRPr lang="en-US" altLang="zh-TW" dirty="0">
              <a:latin typeface="+mn-ea"/>
            </a:endParaRPr>
          </a:p>
          <a:p>
            <a:pPr>
              <a:lnSpc>
                <a:spcPct val="100000"/>
              </a:lnSpc>
            </a:pPr>
            <a:endParaRPr lang="en-US" altLang="zh-TW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091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2" name="手繪多邊形：圖形 51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347C47-EF1D-4B02-906B-219155AD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8010" y="4210459"/>
            <a:ext cx="5607908" cy="1086237"/>
          </a:xfrm>
        </p:spPr>
        <p:txBody>
          <a:bodyPr rtlCol="0">
            <a:normAutofit/>
          </a:bodyPr>
          <a:lstStyle/>
          <a:p>
            <a:pPr algn="l"/>
            <a:r>
              <a:rPr lang="en-US" altLang="zh-TW" sz="3200" dirty="0">
                <a:solidFill>
                  <a:srgbClr val="FFFFFF"/>
                </a:solidFill>
                <a:latin typeface="+mn-ea"/>
                <a:cs typeface="Times New Roman" panose="02020603050405020304" pitchFamily="18" charset="0"/>
              </a:rPr>
              <a:t>Bert</a:t>
            </a:r>
            <a:r>
              <a:rPr lang="zh-TW" altLang="en-US" sz="3200" dirty="0">
                <a:solidFill>
                  <a:srgbClr val="FFFFFF"/>
                </a:solidFill>
                <a:latin typeface="+mn-ea"/>
                <a:cs typeface="Times New Roman" panose="02020603050405020304" pitchFamily="18" charset="0"/>
              </a:rPr>
              <a:t>遷移學習 文章情感識別</a:t>
            </a:r>
            <a:endParaRPr lang="en-US" altLang="zh-TW" sz="3200" dirty="0">
              <a:solidFill>
                <a:srgbClr val="FFFFFF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8010" y="5419246"/>
            <a:ext cx="5268177" cy="531866"/>
          </a:xfrm>
        </p:spPr>
        <p:txBody>
          <a:bodyPr rtlCol="0">
            <a:normAutofit/>
          </a:bodyPr>
          <a:lstStyle/>
          <a:p>
            <a:pPr algn="r" rtl="0">
              <a:spcAft>
                <a:spcPts val="600"/>
              </a:spcAft>
            </a:pPr>
            <a:r>
              <a:rPr lang="zh-TW" altLang="en-US" sz="1800" dirty="0">
                <a:solidFill>
                  <a:srgbClr val="FFFFFF"/>
                </a:solidFill>
                <a:latin typeface="+mn-ea"/>
                <a:cs typeface="Times New Roman" panose="02020603050405020304" pitchFamily="18" charset="0"/>
              </a:rPr>
              <a:t>蔡詳羿</a:t>
            </a:r>
          </a:p>
        </p:txBody>
      </p:sp>
      <p:pic>
        <p:nvPicPr>
          <p:cNvPr id="1030" name="Picture 6" descr="Best (200+) Wallpapers For Android and iOS | Technology wallpaper, Black  phone background, Cellphone wallpaper">
            <a:extLst>
              <a:ext uri="{FF2B5EF4-FFF2-40B4-BE49-F238E27FC236}">
                <a16:creationId xmlns:a16="http://schemas.microsoft.com/office/drawing/2014/main" id="{DEB82363-F521-6A1A-9E2A-6A15CDEEA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644"/>
            <a:ext cx="3860800" cy="686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形 8" descr="橫條圖 以實心填滿">
            <a:extLst>
              <a:ext uri="{FF2B5EF4-FFF2-40B4-BE49-F238E27FC236}">
                <a16:creationId xmlns:a16="http://schemas.microsoft.com/office/drawing/2014/main" id="{37BF7743-C4CD-C34E-9658-178425605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1613" y="330989"/>
            <a:ext cx="4559020" cy="426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7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97E326-D1F4-4032-960C-883280F8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4426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latin typeface="+mn-ea"/>
                <a:ea typeface="+mn-ea"/>
              </a:rPr>
              <a:t>期中作品</a:t>
            </a:r>
            <a:endParaRPr lang="en-US" altLang="zh-TW" dirty="0">
              <a:latin typeface="+mn-ea"/>
              <a:ea typeface="+mn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D1BE1A9-1705-4F9A-7746-526F70EE0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482" y="1755292"/>
            <a:ext cx="6187908" cy="449577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F3BAFE1-5EB0-8EF5-78F7-20198103F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072" y="4350522"/>
            <a:ext cx="5115255" cy="212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1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055C3-6712-F775-6F0E-24AF5242F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BERT</a:t>
            </a:r>
            <a:r>
              <a:rPr lang="zh-TW" altLang="en-US" dirty="0">
                <a:latin typeface="+mn-ea"/>
              </a:rPr>
              <a:t>是什麼？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7798F1A-2046-AF01-C2DA-975F58A2A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4128" y="2187113"/>
            <a:ext cx="2194959" cy="3333793"/>
          </a:xfrm>
          <a:prstGeom prst="rect">
            <a:avLst/>
          </a:prstGeom>
        </p:spPr>
      </p:pic>
      <p:pic>
        <p:nvPicPr>
          <p:cNvPr id="2050" name="Picture 2" descr="bert/multilingual.md at master · google-research/bert · GitHub">
            <a:extLst>
              <a:ext uri="{FF2B5EF4-FFF2-40B4-BE49-F238E27FC236}">
                <a16:creationId xmlns:a16="http://schemas.microsoft.com/office/drawing/2014/main" id="{C4AB82C9-8115-8B20-C843-2FD1B450D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71451"/>
            <a:ext cx="5635172" cy="281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9E2B081-BC5B-13FC-4601-4E90C9DAE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9711" y="3690107"/>
            <a:ext cx="3581181" cy="23711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076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2A6FF0-7946-16B8-0DC8-E3992E4E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模型架構</a:t>
            </a:r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7DBE86FE-3F9F-51DB-151B-FB289C5EC578}"/>
              </a:ext>
            </a:extLst>
          </p:cNvPr>
          <p:cNvGrpSpPr/>
          <p:nvPr/>
        </p:nvGrpSpPr>
        <p:grpSpPr>
          <a:xfrm>
            <a:off x="2609755" y="1856300"/>
            <a:ext cx="2465867" cy="4085067"/>
            <a:chOff x="7524637" y="1442913"/>
            <a:chExt cx="2882658" cy="4775540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76B17E70-2B23-0421-3CBC-20C26BA8683F}"/>
                </a:ext>
              </a:extLst>
            </p:cNvPr>
            <p:cNvSpPr/>
            <p:nvPr/>
          </p:nvSpPr>
          <p:spPr>
            <a:xfrm>
              <a:off x="7524637" y="4221482"/>
              <a:ext cx="2526274" cy="117104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 cap="flat" cmpd="sng" algn="ctr">
              <a:solidFill>
                <a:schemeClr val="accent6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TF-IDF</a:t>
              </a:r>
              <a:endParaRPr kumimoji="0" lang="zh-TW" alt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C3FD0C12-0E7A-552E-8120-EAB57938F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0656" y="5410905"/>
              <a:ext cx="0" cy="35151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918FEE36-C254-6ABD-5AB7-39C5D4FBCBE9}"/>
                </a:ext>
              </a:extLst>
            </p:cNvPr>
            <p:cNvSpPr txBox="1"/>
            <p:nvPr/>
          </p:nvSpPr>
          <p:spPr>
            <a:xfrm>
              <a:off x="9295974" y="5645250"/>
              <a:ext cx="1111321" cy="3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endParaRPr lang="zh-TW" altLang="en-US" b="1" baseline="-250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ED014D52-A35D-D48B-D002-41809C525A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7704" y="3832487"/>
              <a:ext cx="0" cy="35151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C85D4EDE-C9EA-79BE-44F7-05388D4E1C8E}"/>
                </a:ext>
              </a:extLst>
            </p:cNvPr>
            <p:cNvSpPr/>
            <p:nvPr/>
          </p:nvSpPr>
          <p:spPr>
            <a:xfrm rot="5400000">
              <a:off x="8583146" y="3490067"/>
              <a:ext cx="360000" cy="195209"/>
            </a:xfrm>
            <a:prstGeom prst="rect">
              <a:avLst/>
            </a:prstGeom>
            <a:gradFill rotWithShape="1">
              <a:gsLst>
                <a:gs pos="0">
                  <a:srgbClr val="FFC000">
                    <a:satMod val="103000"/>
                    <a:lumMod val="102000"/>
                    <a:tint val="94000"/>
                  </a:srgbClr>
                </a:gs>
                <a:gs pos="50000">
                  <a:srgbClr val="FFC000">
                    <a:satMod val="110000"/>
                    <a:lumMod val="100000"/>
                    <a:shade val="100000"/>
                  </a:srgbClr>
                </a:gs>
                <a:gs pos="100000">
                  <a:srgbClr val="FFC000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0" name="矩形: 圓角 59">
              <a:extLst>
                <a:ext uri="{FF2B5EF4-FFF2-40B4-BE49-F238E27FC236}">
                  <a16:creationId xmlns:a16="http://schemas.microsoft.com/office/drawing/2014/main" id="{4714504F-30FC-D08C-83B8-67D5F994590C}"/>
                </a:ext>
              </a:extLst>
            </p:cNvPr>
            <p:cNvSpPr/>
            <p:nvPr/>
          </p:nvSpPr>
          <p:spPr>
            <a:xfrm>
              <a:off x="8002122" y="2248239"/>
              <a:ext cx="1548424" cy="779160"/>
            </a:xfrm>
            <a:prstGeom prst="roundRect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Linear</a:t>
              </a:r>
            </a:p>
          </p:txBody>
        </p: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08D35AEF-FCFB-4160-6E9D-AA4A97C85E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7703" y="1896723"/>
              <a:ext cx="0" cy="35151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1EEB8E14-0005-3760-3331-A0DF3BD126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7704" y="3027399"/>
              <a:ext cx="0" cy="35151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A9C6E480-6C3D-749F-BE7C-926D98B14AD2}"/>
                </a:ext>
              </a:extLst>
            </p:cNvPr>
            <p:cNvSpPr/>
            <p:nvPr/>
          </p:nvSpPr>
          <p:spPr>
            <a:xfrm>
              <a:off x="8322581" y="1442913"/>
              <a:ext cx="834282" cy="4317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rPr>
                <a:t>class</a:t>
              </a:r>
              <a:endParaRPr lang="zh-TW" altLang="en-US" b="1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9DD0AC2B-FA45-5F36-C1D8-E493EB18A996}"/>
                </a:ext>
              </a:extLst>
            </p:cNvPr>
            <p:cNvSpPr txBox="1"/>
            <p:nvPr/>
          </p:nvSpPr>
          <p:spPr>
            <a:xfrm>
              <a:off x="8025002" y="5786695"/>
              <a:ext cx="1525544" cy="43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rPr>
                <a:t>words</a:t>
              </a:r>
              <a:endParaRPr lang="zh-TW" altLang="en-US" b="1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67CE1D25-B309-2E19-F9B3-9E69350D0357}"/>
              </a:ext>
            </a:extLst>
          </p:cNvPr>
          <p:cNvGrpSpPr/>
          <p:nvPr/>
        </p:nvGrpSpPr>
        <p:grpSpPr>
          <a:xfrm>
            <a:off x="6586593" y="1771473"/>
            <a:ext cx="3825364" cy="4369949"/>
            <a:chOff x="7116379" y="1771473"/>
            <a:chExt cx="3825364" cy="4369949"/>
          </a:xfrm>
        </p:grpSpPr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33F2FDBB-29E3-A6FF-E8DB-3AAC0F6A6C25}"/>
                </a:ext>
              </a:extLst>
            </p:cNvPr>
            <p:cNvGrpSpPr/>
            <p:nvPr/>
          </p:nvGrpSpPr>
          <p:grpSpPr>
            <a:xfrm>
              <a:off x="7116379" y="1771473"/>
              <a:ext cx="3700209" cy="4369949"/>
              <a:chOff x="6494767" y="1463047"/>
              <a:chExt cx="4325633" cy="5108575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5E1185C-7EC2-D81A-989E-42826BDE002F}"/>
                  </a:ext>
                </a:extLst>
              </p:cNvPr>
              <p:cNvSpPr/>
              <p:nvPr/>
            </p:nvSpPr>
            <p:spPr>
              <a:xfrm>
                <a:off x="7970564" y="5651068"/>
                <a:ext cx="1706535" cy="461665"/>
              </a:xfrm>
              <a:prstGeom prst="rect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1D736E4E-6516-DC42-5632-B89EEC9CBA19}"/>
                  </a:ext>
                </a:extLst>
              </p:cNvPr>
              <p:cNvSpPr/>
              <p:nvPr/>
            </p:nvSpPr>
            <p:spPr>
              <a:xfrm>
                <a:off x="6854348" y="4204197"/>
                <a:ext cx="3966052" cy="1171047"/>
              </a:xfrm>
              <a:prstGeom prst="roundRect">
                <a:avLst/>
              </a:prstGeom>
              <a:gradFill rotWithShape="1">
                <a:gsLst>
                  <a:gs pos="0">
                    <a:srgbClr val="FFC000">
                      <a:lumMod val="110000"/>
                      <a:satMod val="105000"/>
                      <a:tint val="67000"/>
                    </a:srgbClr>
                  </a:gs>
                  <a:gs pos="50000">
                    <a:srgbClr val="FFC000">
                      <a:lumMod val="105000"/>
                      <a:satMod val="103000"/>
                      <a:tint val="73000"/>
                    </a:srgbClr>
                  </a:gs>
                  <a:gs pos="100000">
                    <a:srgbClr val="FFC000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571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Times New Roman" panose="02020603050405020304" pitchFamily="18" charset="0"/>
                  </a:rPr>
                  <a:t>BERT</a:t>
                </a:r>
                <a:endParaRPr kumimoji="0" lang="zh-TW" alt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A1DB6245-9A55-3E67-4BF4-0994814C4328}"/>
                  </a:ext>
                </a:extLst>
              </p:cNvPr>
              <p:cNvSpPr txBox="1"/>
              <p:nvPr/>
            </p:nvSpPr>
            <p:spPr>
              <a:xfrm>
                <a:off x="6743186" y="5663770"/>
                <a:ext cx="1111321" cy="431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TW" b="1" dirty="0">
                    <a:solidFill>
                      <a:prstClr val="black"/>
                    </a:solidFill>
                    <a:latin typeface="+mn-ea"/>
                    <a:cs typeface="Times New Roman" panose="02020603050405020304" pitchFamily="18" charset="0"/>
                  </a:rPr>
                  <a:t>[CLS]</a:t>
                </a:r>
                <a:endParaRPr lang="zh-TW" altLang="en-US" b="1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" name="直線單箭頭接點 27">
                <a:extLst>
                  <a:ext uri="{FF2B5EF4-FFF2-40B4-BE49-F238E27FC236}">
                    <a16:creationId xmlns:a16="http://schemas.microsoft.com/office/drawing/2014/main" id="{7914F690-3467-42BF-672D-EF956326C0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5270" y="5404019"/>
                <a:ext cx="0" cy="351516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84E6417F-7A81-6299-FC72-CFA20B64C9CC}"/>
                  </a:ext>
                </a:extLst>
              </p:cNvPr>
              <p:cNvSpPr txBox="1"/>
              <p:nvPr/>
            </p:nvSpPr>
            <p:spPr>
              <a:xfrm>
                <a:off x="7780587" y="5638368"/>
                <a:ext cx="1111321" cy="431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TW" b="1" dirty="0">
                    <a:solidFill>
                      <a:prstClr val="black"/>
                    </a:solidFill>
                    <a:latin typeface="+mn-ea"/>
                    <a:cs typeface="Times New Roman" panose="02020603050405020304" pitchFamily="18" charset="0"/>
                  </a:rPr>
                  <a:t>w</a:t>
                </a:r>
                <a:r>
                  <a:rPr lang="en-US" altLang="zh-TW" b="1" baseline="-25000" dirty="0">
                    <a:solidFill>
                      <a:prstClr val="black"/>
                    </a:solidFill>
                    <a:latin typeface="+mn-ea"/>
                    <a:cs typeface="Times New Roman" panose="02020603050405020304" pitchFamily="18" charset="0"/>
                  </a:rPr>
                  <a:t>1</a:t>
                </a:r>
                <a:endParaRPr lang="zh-TW" altLang="en-US" b="1" baseline="-25000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0" name="直線單箭頭接點 29">
                <a:extLst>
                  <a:ext uri="{FF2B5EF4-FFF2-40B4-BE49-F238E27FC236}">
                    <a16:creationId xmlns:a16="http://schemas.microsoft.com/office/drawing/2014/main" id="{E67BF5D8-2E4B-0227-69BB-96EE87E68E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29487" y="5404019"/>
                <a:ext cx="0" cy="351516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8A0C3A2B-BBB6-2609-9F71-9E04CF6838F3}"/>
                  </a:ext>
                </a:extLst>
              </p:cNvPr>
              <p:cNvSpPr txBox="1"/>
              <p:nvPr/>
            </p:nvSpPr>
            <p:spPr>
              <a:xfrm>
                <a:off x="8817988" y="5638368"/>
                <a:ext cx="1111321" cy="431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TW" b="1" dirty="0">
                    <a:solidFill>
                      <a:prstClr val="black"/>
                    </a:solidFill>
                    <a:latin typeface="+mn-ea"/>
                    <a:cs typeface="Times New Roman" panose="02020603050405020304" pitchFamily="18" charset="0"/>
                  </a:rPr>
                  <a:t>w</a:t>
                </a:r>
                <a:r>
                  <a:rPr lang="en-US" altLang="zh-TW" b="1" baseline="-25000" dirty="0">
                    <a:solidFill>
                      <a:prstClr val="black"/>
                    </a:solidFill>
                    <a:latin typeface="+mn-ea"/>
                    <a:cs typeface="Times New Roman" panose="02020603050405020304" pitchFamily="18" charset="0"/>
                  </a:rPr>
                  <a:t>2</a:t>
                </a:r>
                <a:endParaRPr lang="zh-TW" altLang="en-US" b="1" baseline="-25000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2" name="直線單箭頭接點 31">
                <a:extLst>
                  <a:ext uri="{FF2B5EF4-FFF2-40B4-BE49-F238E27FC236}">
                    <a16:creationId xmlns:a16="http://schemas.microsoft.com/office/drawing/2014/main" id="{A39B0148-5895-FB7D-90AC-20AE48927B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50072" y="5404019"/>
                <a:ext cx="0" cy="351516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4" name="直線單箭頭接點 33">
                <a:extLst>
                  <a:ext uri="{FF2B5EF4-FFF2-40B4-BE49-F238E27FC236}">
                    <a16:creationId xmlns:a16="http://schemas.microsoft.com/office/drawing/2014/main" id="{9A2AD5FD-2229-59C8-1347-BDA8B64595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04288" y="5404019"/>
                <a:ext cx="0" cy="351516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5" name="直線單箭頭接點 34">
                <a:extLst>
                  <a:ext uri="{FF2B5EF4-FFF2-40B4-BE49-F238E27FC236}">
                    <a16:creationId xmlns:a16="http://schemas.microsoft.com/office/drawing/2014/main" id="{EDAD8BC7-9D58-8A0A-DD2F-BB55942AA0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60349" y="3852681"/>
                <a:ext cx="0" cy="351516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FC4AEACC-C811-E488-4824-3A9DFDA22A4C}"/>
                  </a:ext>
                </a:extLst>
              </p:cNvPr>
              <p:cNvSpPr/>
              <p:nvPr/>
            </p:nvSpPr>
            <p:spPr>
              <a:xfrm rot="5400000">
                <a:off x="7075792" y="3510261"/>
                <a:ext cx="360000" cy="195209"/>
              </a:xfrm>
              <a:prstGeom prst="rect">
                <a:avLst/>
              </a:prstGeom>
              <a:gradFill rotWithShape="1">
                <a:gsLst>
                  <a:gs pos="0">
                    <a:srgbClr val="FFC000">
                      <a:satMod val="103000"/>
                      <a:lumMod val="102000"/>
                      <a:tint val="94000"/>
                    </a:srgbClr>
                  </a:gs>
                  <a:gs pos="50000">
                    <a:srgbClr val="FFC000">
                      <a:satMod val="110000"/>
                      <a:lumMod val="100000"/>
                      <a:shade val="100000"/>
                    </a:srgbClr>
                  </a:gs>
                  <a:gs pos="100000">
                    <a:srgbClr val="FFC000">
                      <a:lumMod val="99000"/>
                      <a:satMod val="120000"/>
                      <a:shade val="78000"/>
                    </a:srgb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: 圓角 36">
                <a:extLst>
                  <a:ext uri="{FF2B5EF4-FFF2-40B4-BE49-F238E27FC236}">
                    <a16:creationId xmlns:a16="http://schemas.microsoft.com/office/drawing/2014/main" id="{EA548EED-2BCB-E1B7-22A6-C51EB295A67D}"/>
                  </a:ext>
                </a:extLst>
              </p:cNvPr>
              <p:cNvSpPr/>
              <p:nvPr/>
            </p:nvSpPr>
            <p:spPr>
              <a:xfrm>
                <a:off x="6494767" y="2268434"/>
                <a:ext cx="1548424" cy="779160"/>
              </a:xfrm>
              <a:prstGeom prst="roundRect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Times New Roman" panose="02020603050405020304" pitchFamily="18" charset="0"/>
                  </a:rPr>
                  <a:t>Linear</a:t>
                </a:r>
              </a:p>
            </p:txBody>
          </p:sp>
          <p:cxnSp>
            <p:nvCxnSpPr>
              <p:cNvPr id="38" name="直線單箭頭接點 37">
                <a:extLst>
                  <a:ext uri="{FF2B5EF4-FFF2-40B4-BE49-F238E27FC236}">
                    <a16:creationId xmlns:a16="http://schemas.microsoft.com/office/drawing/2014/main" id="{A4AB7E7D-5F3B-B4AF-CBB5-CD985D2C3E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60349" y="1916918"/>
                <a:ext cx="0" cy="351516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9" name="直線單箭頭接點 38">
                <a:extLst>
                  <a:ext uri="{FF2B5EF4-FFF2-40B4-BE49-F238E27FC236}">
                    <a16:creationId xmlns:a16="http://schemas.microsoft.com/office/drawing/2014/main" id="{EE89BBE7-8D04-9051-42D0-91F3D75331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60349" y="3047594"/>
                <a:ext cx="0" cy="351516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2F342CE-64CB-9BC9-735E-68A4DF533178}"/>
                  </a:ext>
                </a:extLst>
              </p:cNvPr>
              <p:cNvSpPr/>
              <p:nvPr/>
            </p:nvSpPr>
            <p:spPr>
              <a:xfrm>
                <a:off x="6873864" y="1463047"/>
                <a:ext cx="834282" cy="431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b="1" dirty="0">
                    <a:solidFill>
                      <a:prstClr val="black"/>
                    </a:solidFill>
                    <a:latin typeface="+mn-ea"/>
                    <a:cs typeface="Times New Roman" panose="02020603050405020304" pitchFamily="18" charset="0"/>
                  </a:rPr>
                  <a:t>class</a:t>
                </a:r>
                <a:endParaRPr lang="zh-TW" altLang="en-US" b="1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57F8DA30-8C64-F5E9-E39F-457B970A212C}"/>
                  </a:ext>
                </a:extLst>
              </p:cNvPr>
              <p:cNvSpPr txBox="1"/>
              <p:nvPr/>
            </p:nvSpPr>
            <p:spPr>
              <a:xfrm>
                <a:off x="8114287" y="6139864"/>
                <a:ext cx="1525544" cy="431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TW" b="1" dirty="0">
                    <a:solidFill>
                      <a:prstClr val="black"/>
                    </a:solidFill>
                    <a:latin typeface="+mn-ea"/>
                    <a:cs typeface="Times New Roman" panose="02020603050405020304" pitchFamily="18" charset="0"/>
                  </a:rPr>
                  <a:t>sentence</a:t>
                </a:r>
                <a:endParaRPr lang="zh-TW" altLang="en-US" b="1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387A52DD-231D-A884-1F16-A7F538BF27D7}"/>
                </a:ext>
              </a:extLst>
            </p:cNvPr>
            <p:cNvSpPr txBox="1"/>
            <p:nvPr/>
          </p:nvSpPr>
          <p:spPr>
            <a:xfrm>
              <a:off x="9991103" y="5343103"/>
              <a:ext cx="950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rPr>
                <a:t>[SEP]</a:t>
              </a:r>
              <a:endParaRPr lang="zh-TW" altLang="en-US" b="1" baseline="-250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139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6AABF-7C06-3115-6A7A-A73744D6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改善了什麼？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F19FD2-B25C-5A7D-E406-F2B19061A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TW" altLang="en-US" dirty="0">
                <a:latin typeface="+mn-ea"/>
              </a:rPr>
              <a:t>更準確地提取文本特徵</a:t>
            </a:r>
            <a:endParaRPr lang="en-US" altLang="zh-TW" dirty="0">
              <a:latin typeface="+mn-ea"/>
            </a:endParaRPr>
          </a:p>
          <a:p>
            <a:pPr lvl="1">
              <a:lnSpc>
                <a:spcPct val="200000"/>
              </a:lnSpc>
            </a:pPr>
            <a:r>
              <a:rPr lang="zh-TW" altLang="en-US" sz="1800" b="1" dirty="0">
                <a:latin typeface="+mn-ea"/>
              </a:rPr>
              <a:t>「你考駕照一次就過了，蠻</a:t>
            </a:r>
            <a:r>
              <a:rPr lang="zh-TW" altLang="en-US" sz="1800" b="1" dirty="0">
                <a:solidFill>
                  <a:srgbClr val="00B050"/>
                </a:solidFill>
                <a:latin typeface="+mn-ea"/>
              </a:rPr>
              <a:t>強</a:t>
            </a:r>
            <a:r>
              <a:rPr lang="zh-TW" altLang="en-US" sz="1800" b="1" dirty="0">
                <a:latin typeface="+mn-ea"/>
              </a:rPr>
              <a:t>的！但是有駕照還能把車子開進水溝，也太</a:t>
            </a:r>
            <a:r>
              <a:rPr lang="zh-TW" altLang="en-US" sz="1800" b="1" dirty="0">
                <a:solidFill>
                  <a:srgbClr val="C00000"/>
                </a:solidFill>
                <a:latin typeface="+mn-ea"/>
              </a:rPr>
              <a:t>強</a:t>
            </a:r>
            <a:r>
              <a:rPr lang="zh-TW" altLang="en-US" sz="1800" b="1" dirty="0">
                <a:latin typeface="+mn-ea"/>
              </a:rPr>
              <a:t>了吧！」</a:t>
            </a:r>
            <a:endParaRPr lang="en-US" altLang="zh-TW" sz="1800" b="1" dirty="0">
              <a:latin typeface="+mn-ea"/>
            </a:endParaRPr>
          </a:p>
          <a:p>
            <a:pPr lvl="1">
              <a:lnSpc>
                <a:spcPct val="200000"/>
              </a:lnSpc>
            </a:pPr>
            <a:r>
              <a:rPr lang="zh-TW" altLang="en-US" sz="1800" dirty="0">
                <a:latin typeface="+mn-ea"/>
              </a:rPr>
              <a:t>前面的「</a:t>
            </a:r>
            <a:r>
              <a:rPr lang="zh-TW" altLang="en-US" sz="1800" b="1" dirty="0">
                <a:solidFill>
                  <a:srgbClr val="00B050"/>
                </a:solidFill>
                <a:latin typeface="+mn-ea"/>
              </a:rPr>
              <a:t>強</a:t>
            </a:r>
            <a:r>
              <a:rPr lang="zh-TW" altLang="en-US" sz="1800" dirty="0">
                <a:latin typeface="+mn-ea"/>
              </a:rPr>
              <a:t>」是褒義，後面的「</a:t>
            </a:r>
            <a:r>
              <a:rPr lang="zh-TW" altLang="en-US" sz="1800" b="1" dirty="0">
                <a:solidFill>
                  <a:srgbClr val="C00000"/>
                </a:solidFill>
                <a:latin typeface="+mn-ea"/>
              </a:rPr>
              <a:t>強</a:t>
            </a:r>
            <a:r>
              <a:rPr lang="zh-TW" altLang="en-US" sz="1800" dirty="0">
                <a:latin typeface="+mn-ea"/>
              </a:rPr>
              <a:t>」是貶義</a:t>
            </a:r>
            <a:endParaRPr lang="en-US" altLang="zh-TW" sz="1800" dirty="0">
              <a:latin typeface="+mn-ea"/>
            </a:endParaRPr>
          </a:p>
          <a:p>
            <a:pPr lvl="2">
              <a:lnSpc>
                <a:spcPct val="200000"/>
              </a:lnSpc>
            </a:pPr>
            <a:r>
              <a:rPr lang="en-US" altLang="zh-TW" sz="1600" dirty="0">
                <a:latin typeface="+mn-ea"/>
              </a:rPr>
              <a:t>TF-IDF</a:t>
            </a:r>
            <a:r>
              <a:rPr lang="zh-TW" altLang="en-US" sz="1600" dirty="0">
                <a:latin typeface="+mn-ea"/>
              </a:rPr>
              <a:t> 無法判斷兩個「強」的差別。</a:t>
            </a:r>
            <a:endParaRPr lang="en-US" altLang="zh-TW" sz="1600" dirty="0">
              <a:latin typeface="+mn-ea"/>
            </a:endParaRPr>
          </a:p>
          <a:p>
            <a:pPr lvl="2">
              <a:lnSpc>
                <a:spcPct val="200000"/>
              </a:lnSpc>
            </a:pPr>
            <a:r>
              <a:rPr lang="en-US" altLang="zh-TW" sz="1600" dirty="0">
                <a:latin typeface="+mn-ea"/>
              </a:rPr>
              <a:t>BERT </a:t>
            </a:r>
            <a:r>
              <a:rPr lang="zh-TW" altLang="en-US" sz="1600" dirty="0">
                <a:latin typeface="+mn-ea"/>
              </a:rPr>
              <a:t>可以區分出兩個「強」的不同</a:t>
            </a:r>
          </a:p>
        </p:txBody>
      </p:sp>
      <p:pic>
        <p:nvPicPr>
          <p:cNvPr id="46" name="圖片 45">
            <a:extLst>
              <a:ext uri="{FF2B5EF4-FFF2-40B4-BE49-F238E27FC236}">
                <a16:creationId xmlns:a16="http://schemas.microsoft.com/office/drawing/2014/main" id="{2C3A539E-6279-32CF-23F4-226B7B61A0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0"/>
          <a:stretch/>
        </p:blipFill>
        <p:spPr>
          <a:xfrm>
            <a:off x="2832016" y="5159248"/>
            <a:ext cx="1167928" cy="1371426"/>
          </a:xfrm>
          <a:prstGeom prst="rect">
            <a:avLst/>
          </a:prstGeom>
        </p:spPr>
      </p:pic>
      <p:grpSp>
        <p:nvGrpSpPr>
          <p:cNvPr id="57" name="群組 56">
            <a:extLst>
              <a:ext uri="{FF2B5EF4-FFF2-40B4-BE49-F238E27FC236}">
                <a16:creationId xmlns:a16="http://schemas.microsoft.com/office/drawing/2014/main" id="{78839F92-F2AB-0015-9598-21AEB9EF2B35}"/>
              </a:ext>
            </a:extLst>
          </p:cNvPr>
          <p:cNvGrpSpPr/>
          <p:nvPr/>
        </p:nvGrpSpPr>
        <p:grpSpPr>
          <a:xfrm>
            <a:off x="4401483" y="5157902"/>
            <a:ext cx="2029108" cy="1372772"/>
            <a:chOff x="4488578" y="5235190"/>
            <a:chExt cx="2029108" cy="1372772"/>
          </a:xfrm>
        </p:grpSpPr>
        <p:pic>
          <p:nvPicPr>
            <p:cNvPr id="51" name="圖片 50">
              <a:extLst>
                <a:ext uri="{FF2B5EF4-FFF2-40B4-BE49-F238E27FC236}">
                  <a16:creationId xmlns:a16="http://schemas.microsoft.com/office/drawing/2014/main" id="{A3B12539-F562-EEF8-83AD-B84830F4D1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6512"/>
            <a:stretch/>
          </p:blipFill>
          <p:spPr>
            <a:xfrm>
              <a:off x="4488578" y="5434641"/>
              <a:ext cx="2029108" cy="1173321"/>
            </a:xfrm>
            <a:prstGeom prst="rect">
              <a:avLst/>
            </a:prstGeom>
          </p:spPr>
        </p:pic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16D8CBAD-CDE5-4AAA-9AF2-441F2B256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9208"/>
            <a:stretch/>
          </p:blipFill>
          <p:spPr>
            <a:xfrm>
              <a:off x="4488578" y="5235190"/>
              <a:ext cx="2029108" cy="199451"/>
            </a:xfrm>
            <a:prstGeom prst="rect">
              <a:avLst/>
            </a:prstGeom>
          </p:spPr>
        </p:pic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82F7ED62-5341-7DB0-5017-AD4AD18CF59A}"/>
              </a:ext>
            </a:extLst>
          </p:cNvPr>
          <p:cNvGrpSpPr/>
          <p:nvPr/>
        </p:nvGrpSpPr>
        <p:grpSpPr>
          <a:xfrm>
            <a:off x="7020997" y="3279165"/>
            <a:ext cx="4511194" cy="3498961"/>
            <a:chOff x="7020997" y="3279165"/>
            <a:chExt cx="4511194" cy="3498961"/>
          </a:xfrm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191CCDE0-1A64-F4BC-2B90-58CF048E65E0}"/>
                </a:ext>
              </a:extLst>
            </p:cNvPr>
            <p:cNvGrpSpPr/>
            <p:nvPr/>
          </p:nvGrpSpPr>
          <p:grpSpPr>
            <a:xfrm>
              <a:off x="7020997" y="3279165"/>
              <a:ext cx="4511194" cy="3498961"/>
              <a:chOff x="7514030" y="3267123"/>
              <a:chExt cx="4511194" cy="3498961"/>
            </a:xfrm>
          </p:grpSpPr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60E2709A-2141-0569-1DF3-1F2A189DCC57}"/>
                  </a:ext>
                </a:extLst>
              </p:cNvPr>
              <p:cNvSpPr txBox="1"/>
              <p:nvPr/>
            </p:nvSpPr>
            <p:spPr>
              <a:xfrm>
                <a:off x="9345298" y="6458307"/>
                <a:ext cx="989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TW" sz="1400" b="1" dirty="0">
                    <a:solidFill>
                      <a:prstClr val="black"/>
                    </a:solidFill>
                    <a:latin typeface="+mn-ea"/>
                    <a:cs typeface="Times New Roman" panose="02020603050405020304" pitchFamily="18" charset="0"/>
                  </a:rPr>
                  <a:t>Sentence </a:t>
                </a:r>
                <a:endParaRPr lang="zh-TW" altLang="en-US" sz="1400" b="1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" name="群組 58">
                <a:extLst>
                  <a:ext uri="{FF2B5EF4-FFF2-40B4-BE49-F238E27FC236}">
                    <a16:creationId xmlns:a16="http://schemas.microsoft.com/office/drawing/2014/main" id="{D99DF528-3E05-10A5-7D9E-252C3354767B}"/>
                  </a:ext>
                </a:extLst>
              </p:cNvPr>
              <p:cNvGrpSpPr/>
              <p:nvPr/>
            </p:nvGrpSpPr>
            <p:grpSpPr>
              <a:xfrm>
                <a:off x="7514030" y="3267123"/>
                <a:ext cx="4511194" cy="3163792"/>
                <a:chOff x="7505403" y="3405146"/>
                <a:chExt cx="4511194" cy="3163792"/>
              </a:xfrm>
            </p:grpSpPr>
            <p:cxnSp>
              <p:nvCxnSpPr>
                <p:cNvPr id="4" name="直線單箭頭接點 3">
                  <a:extLst>
                    <a:ext uri="{FF2B5EF4-FFF2-40B4-BE49-F238E27FC236}">
                      <a16:creationId xmlns:a16="http://schemas.microsoft.com/office/drawing/2014/main" id="{F069A957-E1AE-FE73-DCFE-EEF7EF2C55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4751" y="3677305"/>
                  <a:ext cx="0" cy="229775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5" name="矩形: 圓角 4">
                  <a:extLst>
                    <a:ext uri="{FF2B5EF4-FFF2-40B4-BE49-F238E27FC236}">
                      <a16:creationId xmlns:a16="http://schemas.microsoft.com/office/drawing/2014/main" id="{A306775F-7430-05CE-30AF-6780E8339720}"/>
                    </a:ext>
                  </a:extLst>
                </p:cNvPr>
                <p:cNvSpPr/>
                <p:nvPr/>
              </p:nvSpPr>
              <p:spPr>
                <a:xfrm>
                  <a:off x="7505403" y="3880883"/>
                  <a:ext cx="838696" cy="407089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70AD47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70AD47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70AD47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r>
                    <a:rPr lang="en-US" altLang="zh-TW" sz="1400" b="1" kern="0" dirty="0">
                      <a:solidFill>
                        <a:prstClr val="black"/>
                      </a:solidFill>
                      <a:latin typeface="+mn-ea"/>
                      <a:cs typeface="Times New Roman" panose="02020603050405020304" pitchFamily="18" charset="0"/>
                    </a:rPr>
                    <a:t>Linear</a:t>
                  </a:r>
                </a:p>
              </p:txBody>
            </p:sp>
            <p:cxnSp>
              <p:nvCxnSpPr>
                <p:cNvPr id="6" name="直線單箭頭接點 5">
                  <a:extLst>
                    <a:ext uri="{FF2B5EF4-FFF2-40B4-BE49-F238E27FC236}">
                      <a16:creationId xmlns:a16="http://schemas.microsoft.com/office/drawing/2014/main" id="{17D3B958-764B-F588-E3DE-7629FEBF42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4751" y="4292231"/>
                  <a:ext cx="0" cy="229775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grpSp>
              <p:nvGrpSpPr>
                <p:cNvPr id="7" name="群組 6">
                  <a:extLst>
                    <a:ext uri="{FF2B5EF4-FFF2-40B4-BE49-F238E27FC236}">
                      <a16:creationId xmlns:a16="http://schemas.microsoft.com/office/drawing/2014/main" id="{A4034599-82E3-92E0-A88E-8CC16B283872}"/>
                    </a:ext>
                  </a:extLst>
                </p:cNvPr>
                <p:cNvGrpSpPr/>
                <p:nvPr/>
              </p:nvGrpSpPr>
              <p:grpSpPr>
                <a:xfrm>
                  <a:off x="8258992" y="6245347"/>
                  <a:ext cx="3069857" cy="307777"/>
                  <a:chOff x="-2355676" y="6078727"/>
                  <a:chExt cx="5408737" cy="470845"/>
                </a:xfrm>
              </p:grpSpPr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7CE5F096-A7E3-68F1-2ED8-5E462F7ABB4C}"/>
                      </a:ext>
                    </a:extLst>
                  </p:cNvPr>
                  <p:cNvSpPr/>
                  <p:nvPr/>
                </p:nvSpPr>
                <p:spPr>
                  <a:xfrm>
                    <a:off x="-2165699" y="6091428"/>
                    <a:ext cx="5218760" cy="448965"/>
                  </a:xfrm>
                  <a:prstGeom prst="rect">
                    <a:avLst/>
                  </a:prstGeom>
                  <a:solidFill>
                    <a:srgbClr val="FFC000">
                      <a:lumMod val="20000"/>
                      <a:lumOff val="8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n-ea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" name="文字方塊 8">
                    <a:extLst>
                      <a:ext uri="{FF2B5EF4-FFF2-40B4-BE49-F238E27FC236}">
                        <a16:creationId xmlns:a16="http://schemas.microsoft.com/office/drawing/2014/main" id="{147E4060-B232-EBD2-B478-06602328C013}"/>
                      </a:ext>
                    </a:extLst>
                  </p:cNvPr>
                  <p:cNvSpPr txBox="1"/>
                  <p:nvPr/>
                </p:nvSpPr>
                <p:spPr>
                  <a:xfrm>
                    <a:off x="-2355676" y="6078727"/>
                    <a:ext cx="1111322" cy="4708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TW" sz="1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cs typeface="Times New Roman" panose="02020603050405020304" pitchFamily="18" charset="0"/>
                      </a:rPr>
                      <a:t>w</a:t>
                    </a:r>
                    <a:r>
                      <a:rPr kumimoji="0" lang="en-US" altLang="zh-TW" sz="1400" b="1" i="0" u="none" strike="noStrike" kern="0" cap="none" spc="0" normalizeH="0" baseline="-2500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cs typeface="Times New Roman" panose="02020603050405020304" pitchFamily="18" charset="0"/>
                      </a:rPr>
                      <a:t>0</a:t>
                    </a:r>
                    <a:endParaRPr kumimoji="0" lang="zh-TW" altLang="en-US" sz="1400" b="1" i="0" u="none" strike="noStrike" kern="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ea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" name="矩形: 圓角 10">
                  <a:extLst>
                    <a:ext uri="{FF2B5EF4-FFF2-40B4-BE49-F238E27FC236}">
                      <a16:creationId xmlns:a16="http://schemas.microsoft.com/office/drawing/2014/main" id="{02C3CC52-DD81-052B-D802-206EF24D881A}"/>
                    </a:ext>
                  </a:extLst>
                </p:cNvPr>
                <p:cNvSpPr/>
                <p:nvPr/>
              </p:nvSpPr>
              <p:spPr>
                <a:xfrm>
                  <a:off x="7685846" y="5257275"/>
                  <a:ext cx="4330751" cy="765478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FFC000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FFC000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FFC000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5715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4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ea"/>
                      <a:cs typeface="Times New Roman" panose="02020603050405020304" pitchFamily="18" charset="0"/>
                    </a:rPr>
                    <a:t>BERT</a:t>
                  </a:r>
                  <a:endParaRPr kumimoji="0" lang="zh-TW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3C935A8F-9A60-B579-56B5-A333B27A7536}"/>
                    </a:ext>
                  </a:extLst>
                </p:cNvPr>
                <p:cNvSpPr txBox="1"/>
                <p:nvPr/>
              </p:nvSpPr>
              <p:spPr>
                <a:xfrm>
                  <a:off x="7622754" y="6261161"/>
                  <a:ext cx="6307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zh-TW" sz="1400" b="1">
                      <a:solidFill>
                        <a:prstClr val="black"/>
                      </a:solidFill>
                      <a:latin typeface="+mn-ea"/>
                      <a:cs typeface="Times New Roman" panose="02020603050405020304" pitchFamily="18" charset="0"/>
                    </a:rPr>
                    <a:t>[CLS]</a:t>
                  </a:r>
                  <a:endParaRPr lang="zh-TW" altLang="en-US" sz="1400" b="1" dirty="0">
                    <a:solidFill>
                      <a:prstClr val="black"/>
                    </a:solidFill>
                    <a:latin typeface="+mn-ea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3" name="直線單箭頭接點 12">
                  <a:extLst>
                    <a:ext uri="{FF2B5EF4-FFF2-40B4-BE49-F238E27FC236}">
                      <a16:creationId xmlns:a16="http://schemas.microsoft.com/office/drawing/2014/main" id="{9F3AA383-9877-498E-284D-11FB24F2B6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4751" y="6041562"/>
                  <a:ext cx="0" cy="229775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14" name="直線單箭頭接點 13">
                  <a:extLst>
                    <a:ext uri="{FF2B5EF4-FFF2-40B4-BE49-F238E27FC236}">
                      <a16:creationId xmlns:a16="http://schemas.microsoft.com/office/drawing/2014/main" id="{1B4A44C8-22FD-15FE-FAC6-B1292C1A9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52425" y="6041562"/>
                  <a:ext cx="0" cy="229775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15" name="直線單箭頭接點 14">
                  <a:extLst>
                    <a:ext uri="{FF2B5EF4-FFF2-40B4-BE49-F238E27FC236}">
                      <a16:creationId xmlns:a16="http://schemas.microsoft.com/office/drawing/2014/main" id="{12147B13-ADF5-60B2-ACFB-15493B159C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161010" y="6041562"/>
                  <a:ext cx="0" cy="229775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0FF7C942-76C9-490B-E72D-A9F6A118FB90}"/>
                    </a:ext>
                  </a:extLst>
                </p:cNvPr>
                <p:cNvSpPr txBox="1"/>
                <p:nvPr/>
              </p:nvSpPr>
              <p:spPr>
                <a:xfrm>
                  <a:off x="9491600" y="6243732"/>
                  <a:ext cx="6307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 defTabSz="914400">
                    <a:defRPr/>
                  </a:pPr>
                  <a:r>
                    <a:rPr lang="en-US" altLang="zh-TW" sz="1400" b="1" kern="0">
                      <a:solidFill>
                        <a:prstClr val="black"/>
                      </a:solidFill>
                      <a:latin typeface="+mn-ea"/>
                      <a:cs typeface="Times New Roman" panose="02020603050405020304" pitchFamily="18" charset="0"/>
                    </a:rPr>
                    <a:t>…</a:t>
                  </a:r>
                  <a:endParaRPr lang="zh-TW" altLang="en-US" sz="1400" b="1" kern="0" baseline="-25000" dirty="0">
                    <a:solidFill>
                      <a:prstClr val="black"/>
                    </a:solidFill>
                    <a:latin typeface="+mn-ea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8" name="直線單箭頭接點 17">
                  <a:extLst>
                    <a:ext uri="{FF2B5EF4-FFF2-40B4-BE49-F238E27FC236}">
                      <a16:creationId xmlns:a16="http://schemas.microsoft.com/office/drawing/2014/main" id="{53E0FE72-4457-B180-82D3-6BDF02EB0A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397268" y="6041562"/>
                  <a:ext cx="0" cy="229775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19" name="直線單箭頭接點 18">
                  <a:extLst>
                    <a:ext uri="{FF2B5EF4-FFF2-40B4-BE49-F238E27FC236}">
                      <a16:creationId xmlns:a16="http://schemas.microsoft.com/office/drawing/2014/main" id="{96B0BE65-DA1C-8246-3EE9-81092088D2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024942" y="6041562"/>
                  <a:ext cx="0" cy="229775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20" name="直線單箭頭接點 19">
                  <a:extLst>
                    <a:ext uri="{FF2B5EF4-FFF2-40B4-BE49-F238E27FC236}">
                      <a16:creationId xmlns:a16="http://schemas.microsoft.com/office/drawing/2014/main" id="{B92D3DA5-2867-081C-CEB5-F15FDA1999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633526" y="6041562"/>
                  <a:ext cx="0" cy="229775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grpSp>
              <p:nvGrpSpPr>
                <p:cNvPr id="21" name="群組 20">
                  <a:extLst>
                    <a:ext uri="{FF2B5EF4-FFF2-40B4-BE49-F238E27FC236}">
                      <a16:creationId xmlns:a16="http://schemas.microsoft.com/office/drawing/2014/main" id="{3AA5F6EF-1E1D-DF01-8A0A-259DE85EFC39}"/>
                    </a:ext>
                  </a:extLst>
                </p:cNvPr>
                <p:cNvGrpSpPr/>
                <p:nvPr/>
              </p:nvGrpSpPr>
              <p:grpSpPr>
                <a:xfrm>
                  <a:off x="7870253" y="4522006"/>
                  <a:ext cx="110796" cy="735268"/>
                  <a:chOff x="1378846" y="3213825"/>
                  <a:chExt cx="195209" cy="1124832"/>
                </a:xfrm>
              </p:grpSpPr>
              <p:cxnSp>
                <p:nvCxnSpPr>
                  <p:cNvPr id="22" name="直線單箭頭接點 21">
                    <a:extLst>
                      <a:ext uri="{FF2B5EF4-FFF2-40B4-BE49-F238E27FC236}">
                        <a16:creationId xmlns:a16="http://schemas.microsoft.com/office/drawing/2014/main" id="{5E0C87A0-897F-E9AF-8AA2-DF48FAB83B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474865" y="3987141"/>
                    <a:ext cx="0" cy="351516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8BE58C6A-6CCB-DD4A-453D-A6B1A60BF38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96308" y="3496363"/>
                    <a:ext cx="760286" cy="195209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n-ea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" name="群組 23">
                  <a:extLst>
                    <a:ext uri="{FF2B5EF4-FFF2-40B4-BE49-F238E27FC236}">
                      <a16:creationId xmlns:a16="http://schemas.microsoft.com/office/drawing/2014/main" id="{09D30B43-F3E3-4972-3467-5D0B9A9008A2}"/>
                    </a:ext>
                  </a:extLst>
                </p:cNvPr>
                <p:cNvGrpSpPr/>
                <p:nvPr/>
              </p:nvGrpSpPr>
              <p:grpSpPr>
                <a:xfrm>
                  <a:off x="8477759" y="4510462"/>
                  <a:ext cx="110796" cy="752250"/>
                  <a:chOff x="2431477" y="3196164"/>
                  <a:chExt cx="195209" cy="1150811"/>
                </a:xfrm>
              </p:grpSpPr>
              <p:cxnSp>
                <p:nvCxnSpPr>
                  <p:cNvPr id="25" name="直線單箭頭接點 24">
                    <a:extLst>
                      <a:ext uri="{FF2B5EF4-FFF2-40B4-BE49-F238E27FC236}">
                        <a16:creationId xmlns:a16="http://schemas.microsoft.com/office/drawing/2014/main" id="{5DD49312-F4C0-EEA5-76CB-DB64D823BE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42891" y="3995459"/>
                    <a:ext cx="0" cy="351516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20C48E75-9C24-35EB-6FDB-9090D802D0F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148938" y="3478703"/>
                    <a:ext cx="760287" cy="195209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FFC000">
                          <a:satMod val="103000"/>
                          <a:lumMod val="102000"/>
                          <a:tint val="94000"/>
                        </a:srgbClr>
                      </a:gs>
                      <a:gs pos="50000">
                        <a:srgbClr val="FFC000">
                          <a:satMod val="110000"/>
                          <a:lumMod val="100000"/>
                          <a:shade val="100000"/>
                        </a:srgbClr>
                      </a:gs>
                      <a:gs pos="100000">
                        <a:srgbClr val="FFC000">
                          <a:lumMod val="99000"/>
                          <a:satMod val="120000"/>
                          <a:shade val="78000"/>
                        </a:srgb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n-ea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" name="群組 26">
                  <a:extLst>
                    <a:ext uri="{FF2B5EF4-FFF2-40B4-BE49-F238E27FC236}">
                      <a16:creationId xmlns:a16="http://schemas.microsoft.com/office/drawing/2014/main" id="{3CCC6AF2-642D-7072-C94B-856FA2553512}"/>
                    </a:ext>
                  </a:extLst>
                </p:cNvPr>
                <p:cNvGrpSpPr/>
                <p:nvPr/>
              </p:nvGrpSpPr>
              <p:grpSpPr>
                <a:xfrm>
                  <a:off x="9094002" y="4500866"/>
                  <a:ext cx="110796" cy="752250"/>
                  <a:chOff x="3452062" y="3181484"/>
                  <a:chExt cx="195209" cy="1150811"/>
                </a:xfrm>
              </p:grpSpPr>
              <p:cxnSp>
                <p:nvCxnSpPr>
                  <p:cNvPr id="28" name="直線單箭頭接點 27">
                    <a:extLst>
                      <a:ext uri="{FF2B5EF4-FFF2-40B4-BE49-F238E27FC236}">
                        <a16:creationId xmlns:a16="http://schemas.microsoft.com/office/drawing/2014/main" id="{98EA580F-CFB7-6E52-2C7E-E1D571AEE0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563476" y="3980779"/>
                    <a:ext cx="0" cy="351516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0D3B1A4F-25E5-5BC3-7D9D-C3449C41E26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169523" y="3464023"/>
                    <a:ext cx="760287" cy="19520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+mn-ea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3" name="群組 32">
                  <a:extLst>
                    <a:ext uri="{FF2B5EF4-FFF2-40B4-BE49-F238E27FC236}">
                      <a16:creationId xmlns:a16="http://schemas.microsoft.com/office/drawing/2014/main" id="{E6607E40-8BA9-B5D6-57CA-FA2A75645715}"/>
                    </a:ext>
                  </a:extLst>
                </p:cNvPr>
                <p:cNvGrpSpPr/>
                <p:nvPr/>
              </p:nvGrpSpPr>
              <p:grpSpPr>
                <a:xfrm>
                  <a:off x="10326488" y="4496692"/>
                  <a:ext cx="110796" cy="752250"/>
                  <a:chOff x="5769519" y="3175099"/>
                  <a:chExt cx="195209" cy="1150811"/>
                </a:xfrm>
              </p:grpSpPr>
              <p:cxnSp>
                <p:nvCxnSpPr>
                  <p:cNvPr id="34" name="直線單箭頭接點 33">
                    <a:extLst>
                      <a:ext uri="{FF2B5EF4-FFF2-40B4-BE49-F238E27FC236}">
                        <a16:creationId xmlns:a16="http://schemas.microsoft.com/office/drawing/2014/main" id="{74C8238C-B871-61DB-73C0-6AAB1A761B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880933" y="3974394"/>
                    <a:ext cx="0" cy="351516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4462E09F-98D6-FAEE-6A41-31F7C6EFDBC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486980" y="3457638"/>
                    <a:ext cx="760287" cy="195209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n-ea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6" name="群組 35">
                  <a:extLst>
                    <a:ext uri="{FF2B5EF4-FFF2-40B4-BE49-F238E27FC236}">
                      <a16:creationId xmlns:a16="http://schemas.microsoft.com/office/drawing/2014/main" id="{509FED11-91A7-7BB7-58BD-D3A7BFACE881}"/>
                    </a:ext>
                  </a:extLst>
                </p:cNvPr>
                <p:cNvGrpSpPr/>
                <p:nvPr/>
              </p:nvGrpSpPr>
              <p:grpSpPr>
                <a:xfrm>
                  <a:off x="10942731" y="4500866"/>
                  <a:ext cx="110796" cy="752250"/>
                  <a:chOff x="6823734" y="3181484"/>
                  <a:chExt cx="195209" cy="1150811"/>
                </a:xfrm>
              </p:grpSpPr>
              <p:cxnSp>
                <p:nvCxnSpPr>
                  <p:cNvPr id="37" name="直線單箭頭接點 36">
                    <a:extLst>
                      <a:ext uri="{FF2B5EF4-FFF2-40B4-BE49-F238E27FC236}">
                        <a16:creationId xmlns:a16="http://schemas.microsoft.com/office/drawing/2014/main" id="{DDAD983F-FBC1-AF86-9A72-3C0E00D132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935148" y="3980779"/>
                    <a:ext cx="0" cy="351516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418C217F-0F7C-97E0-3BA9-CAA149387C6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541195" y="3464023"/>
                    <a:ext cx="760287" cy="195209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FFC000">
                          <a:satMod val="103000"/>
                          <a:lumMod val="102000"/>
                          <a:tint val="94000"/>
                        </a:srgbClr>
                      </a:gs>
                      <a:gs pos="50000">
                        <a:srgbClr val="FFC000">
                          <a:satMod val="110000"/>
                          <a:lumMod val="100000"/>
                          <a:shade val="100000"/>
                        </a:srgbClr>
                      </a:gs>
                      <a:gs pos="100000">
                        <a:srgbClr val="FFC000">
                          <a:lumMod val="99000"/>
                          <a:satMod val="120000"/>
                          <a:shade val="78000"/>
                        </a:srgb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n-ea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" name="群組 38">
                  <a:extLst>
                    <a:ext uri="{FF2B5EF4-FFF2-40B4-BE49-F238E27FC236}">
                      <a16:creationId xmlns:a16="http://schemas.microsoft.com/office/drawing/2014/main" id="{531865A5-90A8-8C70-22C9-C21584F27CD0}"/>
                    </a:ext>
                  </a:extLst>
                </p:cNvPr>
                <p:cNvGrpSpPr/>
                <p:nvPr/>
              </p:nvGrpSpPr>
              <p:grpSpPr>
                <a:xfrm>
                  <a:off x="11558974" y="4505025"/>
                  <a:ext cx="110796" cy="752250"/>
                  <a:chOff x="7877949" y="3187846"/>
                  <a:chExt cx="195209" cy="1150811"/>
                </a:xfrm>
              </p:grpSpPr>
              <p:cxnSp>
                <p:nvCxnSpPr>
                  <p:cNvPr id="40" name="直線單箭頭接點 39">
                    <a:extLst>
                      <a:ext uri="{FF2B5EF4-FFF2-40B4-BE49-F238E27FC236}">
                        <a16:creationId xmlns:a16="http://schemas.microsoft.com/office/drawing/2014/main" id="{E4884568-809C-FB38-F17C-0D62FA0B52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89363" y="3987141"/>
                    <a:ext cx="0" cy="351516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1F246551-57C7-3F94-318F-9862BA55157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595410" y="3470385"/>
                    <a:ext cx="760287" cy="195209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FFC000">
                          <a:satMod val="103000"/>
                          <a:lumMod val="102000"/>
                          <a:tint val="94000"/>
                        </a:srgbClr>
                      </a:gs>
                      <a:gs pos="50000">
                        <a:srgbClr val="FFC000">
                          <a:satMod val="110000"/>
                          <a:lumMod val="100000"/>
                          <a:shade val="100000"/>
                        </a:srgbClr>
                      </a:gs>
                      <a:gs pos="100000">
                        <a:srgbClr val="FFC000">
                          <a:lumMod val="99000"/>
                          <a:satMod val="120000"/>
                          <a:shade val="78000"/>
                        </a:srgb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n-ea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74CCF6B7-E247-7963-BB31-2A2E617242B2}"/>
                    </a:ext>
                  </a:extLst>
                </p:cNvPr>
                <p:cNvSpPr txBox="1"/>
                <p:nvPr/>
              </p:nvSpPr>
              <p:spPr>
                <a:xfrm>
                  <a:off x="7546202" y="3405146"/>
                  <a:ext cx="74142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zh-TW" sz="1400" b="1" dirty="0">
                      <a:solidFill>
                        <a:prstClr val="black"/>
                      </a:solidFill>
                      <a:latin typeface="+mn-ea"/>
                      <a:cs typeface="Times New Roman" panose="02020603050405020304" pitchFamily="18" charset="0"/>
                    </a:rPr>
                    <a:t>Class</a:t>
                  </a:r>
                  <a:endParaRPr lang="zh-TW" altLang="en-US" sz="1400" b="1" dirty="0">
                    <a:solidFill>
                      <a:prstClr val="black"/>
                    </a:solidFill>
                    <a:latin typeface="+mn-ea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7" name="群組 46">
                  <a:extLst>
                    <a:ext uri="{FF2B5EF4-FFF2-40B4-BE49-F238E27FC236}">
                      <a16:creationId xmlns:a16="http://schemas.microsoft.com/office/drawing/2014/main" id="{0773EFCF-A1E5-DC34-B7D5-C276885C3172}"/>
                    </a:ext>
                  </a:extLst>
                </p:cNvPr>
                <p:cNvGrpSpPr/>
                <p:nvPr/>
              </p:nvGrpSpPr>
              <p:grpSpPr>
                <a:xfrm>
                  <a:off x="10730940" y="6238657"/>
                  <a:ext cx="1228671" cy="307777"/>
                  <a:chOff x="9804701" y="6165502"/>
                  <a:chExt cx="2164777" cy="470845"/>
                </a:xfrm>
              </p:grpSpPr>
              <p:sp>
                <p:nvSpPr>
                  <p:cNvPr id="49" name="文字方塊 48">
                    <a:extLst>
                      <a:ext uri="{FF2B5EF4-FFF2-40B4-BE49-F238E27FC236}">
                        <a16:creationId xmlns:a16="http://schemas.microsoft.com/office/drawing/2014/main" id="{F008070C-A591-E7DC-F46C-2422047B4715}"/>
                      </a:ext>
                    </a:extLst>
                  </p:cNvPr>
                  <p:cNvSpPr txBox="1"/>
                  <p:nvPr/>
                </p:nvSpPr>
                <p:spPr>
                  <a:xfrm>
                    <a:off x="9804701" y="6165502"/>
                    <a:ext cx="1111321" cy="4708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TW" sz="1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cs typeface="Times New Roman" panose="02020603050405020304" pitchFamily="18" charset="0"/>
                      </a:rPr>
                      <a:t>w</a:t>
                    </a:r>
                    <a:r>
                      <a:rPr kumimoji="0" lang="en-US" altLang="zh-TW" sz="1400" b="1" i="0" u="none" strike="noStrike" kern="0" cap="none" spc="0" normalizeH="0" baseline="-2500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cs typeface="Times New Roman" panose="02020603050405020304" pitchFamily="18" charset="0"/>
                      </a:rPr>
                      <a:t>n</a:t>
                    </a:r>
                    <a:endParaRPr kumimoji="0" lang="zh-TW" altLang="en-US" sz="1400" b="1" i="0" u="none" strike="noStrike" kern="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ea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" name="文字方塊 49">
                    <a:extLst>
                      <a:ext uri="{FF2B5EF4-FFF2-40B4-BE49-F238E27FC236}">
                        <a16:creationId xmlns:a16="http://schemas.microsoft.com/office/drawing/2014/main" id="{6DA6D0F3-A7CB-A9FE-435D-59039F533AE4}"/>
                      </a:ext>
                    </a:extLst>
                  </p:cNvPr>
                  <p:cNvSpPr txBox="1"/>
                  <p:nvPr/>
                </p:nvSpPr>
                <p:spPr>
                  <a:xfrm>
                    <a:off x="10858157" y="6165502"/>
                    <a:ext cx="1111321" cy="4708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US" altLang="zh-TW" sz="1400" b="1" dirty="0">
                        <a:solidFill>
                          <a:prstClr val="black"/>
                        </a:solidFill>
                        <a:latin typeface="+mn-ea"/>
                        <a:cs typeface="Times New Roman" panose="02020603050405020304" pitchFamily="18" charset="0"/>
                      </a:rPr>
                      <a:t>[SEP]</a:t>
                    </a:r>
                    <a:endParaRPr lang="zh-TW" altLang="en-US" sz="1400" b="1" dirty="0">
                      <a:solidFill>
                        <a:prstClr val="black"/>
                      </a:solidFill>
                      <a:latin typeface="+mn-ea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F22BEFA5-CD6C-1C6F-0712-9139DB07292E}"/>
                    </a:ext>
                  </a:extLst>
                </p:cNvPr>
                <p:cNvSpPr txBox="1"/>
                <p:nvPr/>
              </p:nvSpPr>
              <p:spPr>
                <a:xfrm>
                  <a:off x="9462678" y="4887482"/>
                  <a:ext cx="6307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 defTabSz="914400">
                    <a:defRPr/>
                  </a:pPr>
                  <a:r>
                    <a:rPr lang="en-US" altLang="zh-TW" sz="1400" b="1" kern="0">
                      <a:solidFill>
                        <a:prstClr val="black"/>
                      </a:solidFill>
                      <a:latin typeface="+mn-ea"/>
                      <a:cs typeface="Times New Roman" panose="02020603050405020304" pitchFamily="18" charset="0"/>
                    </a:rPr>
                    <a:t>…</a:t>
                  </a:r>
                  <a:endParaRPr lang="zh-TW" altLang="en-US" sz="1400" b="1" kern="0" baseline="-25000" dirty="0">
                    <a:solidFill>
                      <a:prstClr val="black"/>
                    </a:solidFill>
                    <a:latin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1078E15C-EE22-7941-6983-BDB7085F1791}"/>
                    </a:ext>
                  </a:extLst>
                </p:cNvPr>
                <p:cNvSpPr txBox="1"/>
                <p:nvPr/>
              </p:nvSpPr>
              <p:spPr>
                <a:xfrm>
                  <a:off x="10097865" y="6245346"/>
                  <a:ext cx="6307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TW" alt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+mn-ea"/>
                      <a:cs typeface="Times New Roman" panose="02020603050405020304" pitchFamily="18" charset="0"/>
                    </a:rPr>
                    <a:t>強</a:t>
                  </a:r>
                  <a:endParaRPr kumimoji="0" lang="zh-TW" altLang="en-US" sz="1400" b="1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文字方塊 53">
                  <a:extLst>
                    <a:ext uri="{FF2B5EF4-FFF2-40B4-BE49-F238E27FC236}">
                      <a16:creationId xmlns:a16="http://schemas.microsoft.com/office/drawing/2014/main" id="{90536F7D-4937-026A-85BF-CE7DCB336225}"/>
                    </a:ext>
                  </a:extLst>
                </p:cNvPr>
                <p:cNvSpPr txBox="1"/>
                <p:nvPr/>
              </p:nvSpPr>
              <p:spPr>
                <a:xfrm>
                  <a:off x="8847794" y="6245347"/>
                  <a:ext cx="6307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zh-TW" altLang="en-US" sz="1400" b="1" kern="0" dirty="0">
                      <a:solidFill>
                        <a:srgbClr val="00B050"/>
                      </a:solidFill>
                      <a:latin typeface="+mn-ea"/>
                      <a:cs typeface="Times New Roman" panose="02020603050405020304" pitchFamily="18" charset="0"/>
                    </a:rPr>
                    <a:t>強</a:t>
                  </a:r>
                  <a:endParaRPr kumimoji="0" lang="zh-TW" altLang="en-US" sz="1400" b="1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+mn-ea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48ED4A5C-E884-624C-BF2C-3BB4D37ED54C}"/>
                </a:ext>
              </a:extLst>
            </p:cNvPr>
            <p:cNvSpPr txBox="1"/>
            <p:nvPr/>
          </p:nvSpPr>
          <p:spPr>
            <a:xfrm>
              <a:off x="8216120" y="3911140"/>
              <a:ext cx="9237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TW" sz="1400" b="1" dirty="0">
                  <a:solidFill>
                    <a:srgbClr val="00B050"/>
                  </a:solidFill>
                  <a:latin typeface="+mn-ea"/>
                  <a:cs typeface="Times New Roman" panose="02020603050405020304" pitchFamily="18" charset="0"/>
                </a:rPr>
                <a:t>{0.27, …}</a:t>
              </a:r>
              <a:endParaRPr lang="zh-TW" altLang="en-US" sz="1400" b="1" dirty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4E035C91-54AE-F444-E23B-6F37D235F5B3}"/>
                </a:ext>
              </a:extLst>
            </p:cNvPr>
            <p:cNvSpPr txBox="1"/>
            <p:nvPr/>
          </p:nvSpPr>
          <p:spPr>
            <a:xfrm>
              <a:off x="9434244" y="3911140"/>
              <a:ext cx="9237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TW" sz="1400" b="1" dirty="0">
                  <a:solidFill>
                    <a:srgbClr val="C00000"/>
                  </a:solidFill>
                  <a:latin typeface="+mn-ea"/>
                  <a:cs typeface="Times New Roman" panose="02020603050405020304" pitchFamily="18" charset="0"/>
                </a:rPr>
                <a:t>{0.13, …}</a:t>
              </a:r>
              <a:endParaRPr lang="zh-TW" altLang="en-US" sz="1400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841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6AABF-7C06-3115-6A7A-A73744D6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改善了什麼？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F19FD2-B25C-5A7D-E406-F2B19061A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/>
              <a:t>間接增加了模型看過的文本數</a:t>
            </a:r>
            <a:endParaRPr lang="en-US" altLang="zh-TW" dirty="0"/>
          </a:p>
          <a:p>
            <a:pPr lvl="1">
              <a:lnSpc>
                <a:spcPct val="200000"/>
              </a:lnSpc>
            </a:pPr>
            <a:r>
              <a:rPr lang="zh-TW" altLang="en-US" dirty="0"/>
              <a:t>在預訓練時，使用了大量的無標記文本</a:t>
            </a:r>
            <a:endParaRPr lang="en-US" altLang="zh-TW" dirty="0"/>
          </a:p>
          <a:p>
            <a:pPr lvl="1">
              <a:lnSpc>
                <a:spcPct val="200000"/>
              </a:lnSpc>
            </a:pPr>
            <a:r>
              <a:rPr lang="zh-TW" altLang="en-US" dirty="0"/>
              <a:t>對語言有一定認知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0C5D7F07-9992-C2B2-8131-F25D1C3587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137" b="31949"/>
          <a:stretch/>
        </p:blipFill>
        <p:spPr>
          <a:xfrm>
            <a:off x="2202895" y="4494363"/>
            <a:ext cx="8904282" cy="103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87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8CFAE1-FC67-18DA-C4F1-A541EB73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6BE72B18-F8BB-7BF4-ECC3-EF2CEEABA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>
                <a:latin typeface="+mn-ea"/>
              </a:rPr>
              <a:t>文章情感辨識針對</a:t>
            </a:r>
            <a:r>
              <a:rPr lang="zh-TW" altLang="en-US" sz="1800" b="1" dirty="0">
                <a:latin typeface="+mn-ea"/>
              </a:rPr>
              <a:t>開心、憤怒、悲傷</a:t>
            </a:r>
            <a:endParaRPr lang="en-US" altLang="zh-TW" sz="1800" b="1" dirty="0">
              <a:latin typeface="+mn-ea"/>
            </a:endParaRPr>
          </a:p>
          <a:p>
            <a:r>
              <a:rPr lang="en-US" altLang="zh-TW" sz="1800" dirty="0">
                <a:latin typeface="+mn-ea"/>
              </a:rPr>
              <a:t>15000</a:t>
            </a:r>
            <a:r>
              <a:rPr lang="zh-TW" altLang="en-US" sz="1800" dirty="0">
                <a:latin typeface="+mn-ea"/>
              </a:rPr>
              <a:t>篇文章</a:t>
            </a:r>
            <a:endParaRPr lang="en-US" altLang="zh-TW" sz="1800" dirty="0">
              <a:latin typeface="+mn-ea"/>
            </a:endParaRPr>
          </a:p>
          <a:p>
            <a:r>
              <a:rPr lang="zh-TW" altLang="en-US" sz="1800" dirty="0">
                <a:latin typeface="+mn-ea"/>
              </a:rPr>
              <a:t>情感種類與 </a:t>
            </a:r>
            <a:r>
              <a:rPr lang="en-US" altLang="zh-TW" sz="1800" dirty="0">
                <a:latin typeface="+mn-ea"/>
              </a:rPr>
              <a:t>PTT </a:t>
            </a:r>
            <a:r>
              <a:rPr lang="zh-TW" altLang="en-US" sz="1800" dirty="0">
                <a:latin typeface="+mn-ea"/>
              </a:rPr>
              <a:t>看板的對應：</a:t>
            </a:r>
          </a:p>
          <a:p>
            <a:pPr lvl="1"/>
            <a:r>
              <a:rPr lang="zh-TW" altLang="en-US" sz="1800" dirty="0">
                <a:latin typeface="+mn-ea"/>
              </a:rPr>
              <a:t>開心 </a:t>
            </a:r>
            <a:r>
              <a:rPr lang="en-US" altLang="zh-TW" sz="1800" dirty="0">
                <a:latin typeface="+mn-ea"/>
              </a:rPr>
              <a:t>— Happy </a:t>
            </a:r>
            <a:r>
              <a:rPr lang="zh-TW" altLang="en-US" sz="1800" dirty="0">
                <a:latin typeface="+mn-ea"/>
              </a:rPr>
              <a:t>看板</a:t>
            </a:r>
          </a:p>
          <a:p>
            <a:pPr lvl="1"/>
            <a:r>
              <a:rPr lang="zh-TW" altLang="en-US" sz="1800" dirty="0">
                <a:latin typeface="+mn-ea"/>
              </a:rPr>
              <a:t>憤怒 </a:t>
            </a:r>
            <a:r>
              <a:rPr lang="en-US" altLang="zh-TW" sz="1800" dirty="0">
                <a:latin typeface="+mn-ea"/>
              </a:rPr>
              <a:t>— Hate </a:t>
            </a:r>
            <a:r>
              <a:rPr lang="zh-TW" altLang="en-US" sz="1800" dirty="0">
                <a:latin typeface="+mn-ea"/>
              </a:rPr>
              <a:t>看板</a:t>
            </a:r>
          </a:p>
          <a:p>
            <a:pPr lvl="1"/>
            <a:r>
              <a:rPr lang="zh-TW" altLang="en-US" sz="1800" dirty="0">
                <a:latin typeface="+mn-ea"/>
              </a:rPr>
              <a:t>悲傷 </a:t>
            </a:r>
            <a:r>
              <a:rPr lang="en-US" altLang="zh-TW" sz="1800" dirty="0">
                <a:latin typeface="+mn-ea"/>
              </a:rPr>
              <a:t>— Sad </a:t>
            </a:r>
            <a:r>
              <a:rPr lang="zh-TW" altLang="en-US" sz="1800" dirty="0">
                <a:latin typeface="+mn-ea"/>
              </a:rPr>
              <a:t>看板</a:t>
            </a:r>
            <a:endParaRPr lang="en-US" altLang="zh-TW" sz="1800" dirty="0">
              <a:latin typeface="+mn-ea"/>
            </a:endParaRPr>
          </a:p>
          <a:p>
            <a:r>
              <a:rPr lang="zh-TW" altLang="en-US" sz="1800" dirty="0">
                <a:latin typeface="+mn-ea"/>
              </a:rPr>
              <a:t>資料欄位</a:t>
            </a:r>
            <a:endParaRPr lang="en-US" altLang="zh-TW" sz="1800" dirty="0">
              <a:latin typeface="+mn-ea"/>
            </a:endParaRPr>
          </a:p>
          <a:p>
            <a:pPr lvl="1"/>
            <a:r>
              <a:rPr lang="en-US" altLang="zh-TW" sz="1800" dirty="0">
                <a:latin typeface="+mn-ea"/>
              </a:rPr>
              <a:t>content</a:t>
            </a:r>
            <a:r>
              <a:rPr lang="zh-TW" altLang="en-US" sz="1800" dirty="0">
                <a:latin typeface="+mn-ea"/>
              </a:rPr>
              <a:t>：文章內文</a:t>
            </a:r>
            <a:endParaRPr lang="en-US" altLang="zh-TW" sz="1800" dirty="0">
              <a:latin typeface="+mn-ea"/>
            </a:endParaRPr>
          </a:p>
          <a:p>
            <a:pPr lvl="1"/>
            <a:r>
              <a:rPr lang="en-US" altLang="zh-TW" sz="1800" dirty="0">
                <a:latin typeface="+mn-ea"/>
              </a:rPr>
              <a:t>board</a:t>
            </a:r>
            <a:r>
              <a:rPr lang="zh-TW" altLang="en-US" sz="1800" dirty="0">
                <a:latin typeface="+mn-ea"/>
              </a:rPr>
              <a:t>：心情看板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DCF7468-39F7-BB18-2257-FDB55FBD1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949" y="4416725"/>
            <a:ext cx="4569139" cy="203666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D7EC13F-D582-F1EB-29B4-E7D6DB580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949" y="1923103"/>
            <a:ext cx="4569139" cy="208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4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C72A10-1508-BDDC-BE82-D514F858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59DA2B-BA28-6519-B20E-A614F564E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461331"/>
            <a:ext cx="10566875" cy="5396669"/>
          </a:xfrm>
        </p:spPr>
        <p:txBody>
          <a:bodyPr>
            <a:normAutofit/>
          </a:bodyPr>
          <a:lstStyle/>
          <a:p>
            <a:r>
              <a:rPr lang="zh-TW" altLang="en-US" sz="1800" dirty="0">
                <a:latin typeface="+mn-ea"/>
              </a:rPr>
              <a:t>過濾掉長度大於 </a:t>
            </a:r>
            <a:r>
              <a:rPr lang="en-US" altLang="zh-TW" sz="1800" dirty="0">
                <a:latin typeface="+mn-ea"/>
              </a:rPr>
              <a:t>510</a:t>
            </a:r>
            <a:r>
              <a:rPr lang="zh-TW" altLang="en-US" sz="1800" dirty="0">
                <a:latin typeface="+mn-ea"/>
              </a:rPr>
              <a:t> 字的文本（扣掉兩個 </a:t>
            </a:r>
            <a:r>
              <a:rPr lang="en-US" altLang="zh-TW" sz="1800" dirty="0">
                <a:latin typeface="+mn-ea"/>
              </a:rPr>
              <a:t>Special token</a:t>
            </a:r>
            <a:r>
              <a:rPr lang="zh-TW" altLang="en-US" sz="1800" dirty="0">
                <a:latin typeface="+mn-ea"/>
              </a:rPr>
              <a:t>）</a:t>
            </a:r>
            <a:endParaRPr lang="en-US" altLang="zh-TW" sz="1800" dirty="0">
              <a:latin typeface="+mn-ea"/>
            </a:endParaRPr>
          </a:p>
          <a:p>
            <a:r>
              <a:rPr lang="zh-TW" altLang="en-US" sz="1800" dirty="0">
                <a:latin typeface="+mn-ea"/>
              </a:rPr>
              <a:t>生成文章的 </a:t>
            </a:r>
            <a:r>
              <a:rPr lang="en-US" altLang="zh-TW" sz="1800" dirty="0">
                <a:solidFill>
                  <a:srgbClr val="C00000"/>
                </a:solidFill>
              </a:rPr>
              <a:t>T</a:t>
            </a:r>
            <a:r>
              <a:rPr lang="en-US" altLang="zh-TW" sz="1800" dirty="0">
                <a:solidFill>
                  <a:srgbClr val="C00000"/>
                </a:solidFill>
                <a:latin typeface="+mn-ea"/>
              </a:rPr>
              <a:t>oken ID </a:t>
            </a:r>
            <a:r>
              <a:rPr lang="zh-TW" altLang="en-US" sz="1800" dirty="0">
                <a:latin typeface="+mn-ea"/>
              </a:rPr>
              <a:t>跟 </a:t>
            </a:r>
            <a:r>
              <a:rPr lang="en-US" altLang="zh-TW" sz="1800" dirty="0">
                <a:solidFill>
                  <a:srgbClr val="00B050"/>
                </a:solidFill>
                <a:latin typeface="+mn-ea"/>
              </a:rPr>
              <a:t>Attention Mask</a:t>
            </a:r>
            <a:endParaRPr lang="en-US" altLang="zh-TW" sz="1800" dirty="0">
              <a:latin typeface="+mn-ea"/>
            </a:endParaRPr>
          </a:p>
          <a:p>
            <a:pPr lvl="1">
              <a:buFont typeface="+mj-lt"/>
              <a:buAutoNum type="arabicParenR"/>
            </a:pPr>
            <a:r>
              <a:rPr lang="en-US" altLang="zh-TW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[CLS]</a:t>
            </a:r>
            <a:r>
              <a:rPr lang="zh-TW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 明天要放假好開心，希望今年可以順利 </a:t>
            </a:r>
            <a:r>
              <a:rPr lang="en-US" altLang="zh-TW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[SEP]</a:t>
            </a:r>
          </a:p>
          <a:p>
            <a:pPr lvl="1">
              <a:buFont typeface="+mj-lt"/>
              <a:buAutoNum type="arabicParenR"/>
            </a:pPr>
            <a:r>
              <a:rPr lang="en-US" altLang="zh-TW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[CLS]</a:t>
            </a:r>
            <a:r>
              <a:rPr lang="zh-TW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  明  天  要  放  假  好  開  心  ，  希  望  今  年  可  以  順  利  </a:t>
            </a:r>
            <a:r>
              <a:rPr lang="en-US" altLang="zh-TW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[SEP]</a:t>
            </a:r>
            <a:r>
              <a:rPr lang="zh-TW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zh-TW" sz="1400" b="1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[PAD]</a:t>
            </a:r>
            <a:r>
              <a:rPr lang="zh-TW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zh-TW" sz="1400" b="1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[PAD] </a:t>
            </a:r>
          </a:p>
          <a:p>
            <a:pPr lvl="1">
              <a:buFont typeface="+mj-lt"/>
              <a:buAutoNum type="arabicParenR"/>
            </a:pPr>
            <a:r>
              <a:rPr lang="en-US" altLang="zh-TW" sz="1200" b="1" dirty="0">
                <a:solidFill>
                  <a:srgbClr val="C00000"/>
                </a:solidFill>
                <a:latin typeface="+mn-ea"/>
              </a:rPr>
              <a:t>101, 3209, 1921, 6206, 3123,  969, 1962, 7274, 2552, 8024, 2361, 3307,  791, 2399, 1377,  809, 7518, 1164,  102,    </a:t>
            </a:r>
            <a:r>
              <a:rPr lang="en-US" altLang="zh-TW" sz="1200" b="1" dirty="0">
                <a:solidFill>
                  <a:srgbClr val="C00000"/>
                </a:solidFill>
                <a:highlight>
                  <a:srgbClr val="FFFF00"/>
                </a:highlight>
                <a:latin typeface="+mn-ea"/>
              </a:rPr>
              <a:t>0</a:t>
            </a:r>
            <a:r>
              <a:rPr lang="en-US" altLang="zh-TW" sz="1200" b="1" dirty="0">
                <a:solidFill>
                  <a:srgbClr val="C00000"/>
                </a:solidFill>
                <a:latin typeface="+mn-ea"/>
              </a:rPr>
              <a:t>,    </a:t>
            </a:r>
            <a:r>
              <a:rPr lang="en-US" altLang="zh-TW" sz="1200" b="1" dirty="0">
                <a:solidFill>
                  <a:srgbClr val="C00000"/>
                </a:solidFill>
                <a:highlight>
                  <a:srgbClr val="FFFF00"/>
                </a:highlight>
                <a:latin typeface="+mn-ea"/>
              </a:rPr>
              <a:t>0</a:t>
            </a:r>
          </a:p>
          <a:p>
            <a:pPr lvl="1">
              <a:buFont typeface="+mj-lt"/>
              <a:buAutoNum type="arabicParenR"/>
            </a:pPr>
            <a:r>
              <a:rPr lang="en-US" altLang="zh-TW" sz="1200" b="1" dirty="0">
                <a:solidFill>
                  <a:srgbClr val="00B050"/>
                </a:solidFill>
                <a:latin typeface="+mn-ea"/>
              </a:rPr>
              <a:t>   </a:t>
            </a:r>
            <a:r>
              <a:rPr lang="zh-TW" altLang="en-US" sz="1200" b="1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TW" sz="1200" b="1" dirty="0">
                <a:solidFill>
                  <a:srgbClr val="00B050"/>
                </a:solidFill>
                <a:latin typeface="+mn-ea"/>
              </a:rPr>
              <a:t> 1,    </a:t>
            </a:r>
            <a:r>
              <a:rPr lang="zh-TW" altLang="en-US" sz="1200" b="1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TW" sz="1200" b="1" dirty="0">
                <a:solidFill>
                  <a:srgbClr val="00B050"/>
                </a:solidFill>
                <a:latin typeface="+mn-ea"/>
              </a:rPr>
              <a:t>   1,     </a:t>
            </a:r>
            <a:r>
              <a:rPr lang="zh-TW" altLang="en-US" sz="1200" b="1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TW" sz="1200" b="1" dirty="0">
                <a:solidFill>
                  <a:srgbClr val="00B050"/>
                </a:solidFill>
                <a:latin typeface="+mn-ea"/>
              </a:rPr>
              <a:t>  1,    </a:t>
            </a:r>
            <a:r>
              <a:rPr lang="zh-TW" altLang="en-US" sz="1200" b="1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TW" sz="1200" b="1" dirty="0">
                <a:solidFill>
                  <a:srgbClr val="00B050"/>
                </a:solidFill>
                <a:latin typeface="+mn-ea"/>
              </a:rPr>
              <a:t>   1,     </a:t>
            </a:r>
            <a:r>
              <a:rPr lang="zh-TW" altLang="en-US" sz="1200" b="1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TW" sz="1200" b="1" dirty="0">
                <a:solidFill>
                  <a:srgbClr val="00B050"/>
                </a:solidFill>
                <a:latin typeface="+mn-ea"/>
              </a:rPr>
              <a:t>  1,       </a:t>
            </a:r>
            <a:r>
              <a:rPr lang="zh-TW" altLang="en-US" sz="1200" b="1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TW" sz="1200" b="1" dirty="0">
                <a:solidFill>
                  <a:srgbClr val="00B050"/>
                </a:solidFill>
                <a:latin typeface="+mn-ea"/>
              </a:rPr>
              <a:t>1,     </a:t>
            </a:r>
            <a:r>
              <a:rPr lang="zh-TW" altLang="en-US" sz="1200" b="1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TW" sz="1200" b="1" dirty="0">
                <a:solidFill>
                  <a:srgbClr val="00B050"/>
                </a:solidFill>
                <a:latin typeface="+mn-ea"/>
              </a:rPr>
              <a:t> 1,    </a:t>
            </a:r>
            <a:r>
              <a:rPr lang="zh-TW" altLang="en-US" sz="1200" b="1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TW" sz="1200" b="1" dirty="0">
                <a:solidFill>
                  <a:srgbClr val="00B050"/>
                </a:solidFill>
                <a:latin typeface="+mn-ea"/>
              </a:rPr>
              <a:t>   1,    </a:t>
            </a:r>
            <a:r>
              <a:rPr lang="zh-TW" altLang="en-US" sz="1200" b="1" dirty="0">
                <a:solidFill>
                  <a:srgbClr val="00B050"/>
                </a:solidFill>
                <a:latin typeface="+mn-ea"/>
              </a:rPr>
              <a:t>  </a:t>
            </a:r>
            <a:r>
              <a:rPr lang="en-US" altLang="zh-TW" sz="1200" b="1" dirty="0">
                <a:solidFill>
                  <a:srgbClr val="00B050"/>
                </a:solidFill>
                <a:latin typeface="+mn-ea"/>
              </a:rPr>
              <a:t>   1,      </a:t>
            </a:r>
            <a:r>
              <a:rPr lang="zh-TW" altLang="en-US" sz="1200" b="1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TW" sz="1200" b="1" dirty="0">
                <a:solidFill>
                  <a:srgbClr val="00B050"/>
                </a:solidFill>
                <a:latin typeface="+mn-ea"/>
              </a:rPr>
              <a:t> 1,       </a:t>
            </a:r>
            <a:r>
              <a:rPr lang="zh-TW" altLang="en-US" sz="1200" b="1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TW" sz="1200" b="1" dirty="0">
                <a:solidFill>
                  <a:srgbClr val="00B050"/>
                </a:solidFill>
                <a:latin typeface="+mn-ea"/>
              </a:rPr>
              <a:t>1,       </a:t>
            </a:r>
            <a:r>
              <a:rPr lang="zh-TW" altLang="en-US" sz="1200" b="1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TW" sz="1200" b="1" dirty="0">
                <a:solidFill>
                  <a:srgbClr val="00B050"/>
                </a:solidFill>
                <a:latin typeface="+mn-ea"/>
              </a:rPr>
              <a:t>1,   </a:t>
            </a:r>
            <a:r>
              <a:rPr lang="zh-TW" altLang="en-US" sz="1200" b="1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TW" sz="1200" b="1" dirty="0">
                <a:solidFill>
                  <a:srgbClr val="00B050"/>
                </a:solidFill>
                <a:latin typeface="+mn-ea"/>
              </a:rPr>
              <a:t>   1,      </a:t>
            </a:r>
            <a:r>
              <a:rPr lang="zh-TW" altLang="en-US" sz="1200" b="1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TW" sz="1200" b="1" dirty="0">
                <a:solidFill>
                  <a:srgbClr val="00B050"/>
                </a:solidFill>
                <a:latin typeface="+mn-ea"/>
              </a:rPr>
              <a:t> 1,     </a:t>
            </a:r>
            <a:r>
              <a:rPr lang="zh-TW" altLang="en-US" sz="1200" b="1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TW" sz="1200" b="1" dirty="0">
                <a:solidFill>
                  <a:srgbClr val="00B050"/>
                </a:solidFill>
                <a:latin typeface="+mn-ea"/>
              </a:rPr>
              <a:t>  1,    </a:t>
            </a:r>
            <a:r>
              <a:rPr lang="zh-TW" altLang="en-US" sz="1200" b="1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TW" sz="1200" b="1" dirty="0">
                <a:solidFill>
                  <a:srgbClr val="00B050"/>
                </a:solidFill>
                <a:latin typeface="+mn-ea"/>
              </a:rPr>
              <a:t>   1,     </a:t>
            </a:r>
            <a:r>
              <a:rPr lang="zh-TW" altLang="en-US" sz="1200" b="1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TW" sz="1200" b="1" dirty="0">
                <a:solidFill>
                  <a:srgbClr val="00B050"/>
                </a:solidFill>
                <a:latin typeface="+mn-ea"/>
              </a:rPr>
              <a:t>  1,    </a:t>
            </a:r>
            <a:r>
              <a:rPr lang="zh-TW" altLang="en-US" sz="1200" b="1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TW" sz="1200" b="1" dirty="0">
                <a:solidFill>
                  <a:srgbClr val="00B050"/>
                </a:solidFill>
                <a:latin typeface="+mn-ea"/>
              </a:rPr>
              <a:t>  1,      1,   </a:t>
            </a:r>
            <a:r>
              <a:rPr lang="zh-TW" altLang="en-US" sz="1200" b="1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TW" sz="1200" b="1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TW" sz="1200" b="1" dirty="0">
                <a:solidFill>
                  <a:srgbClr val="00B050"/>
                </a:solidFill>
                <a:highlight>
                  <a:srgbClr val="FFFF00"/>
                </a:highlight>
                <a:latin typeface="+mn-ea"/>
              </a:rPr>
              <a:t>0</a:t>
            </a:r>
            <a:r>
              <a:rPr lang="en-US" altLang="zh-TW" sz="1200" b="1" dirty="0">
                <a:solidFill>
                  <a:srgbClr val="00B050"/>
                </a:solidFill>
                <a:latin typeface="+mn-ea"/>
              </a:rPr>
              <a:t>,    </a:t>
            </a:r>
            <a:r>
              <a:rPr lang="en-US" altLang="zh-TW" sz="1200" b="1" dirty="0">
                <a:solidFill>
                  <a:srgbClr val="00B050"/>
                </a:solidFill>
                <a:highlight>
                  <a:srgbClr val="FFFF00"/>
                </a:highlight>
                <a:latin typeface="+mn-ea"/>
              </a:rPr>
              <a:t>0</a:t>
            </a:r>
          </a:p>
          <a:p>
            <a:pPr lvl="1">
              <a:buFont typeface="+mj-lt"/>
              <a:buAutoNum type="arabicParenR"/>
            </a:pPr>
            <a:endParaRPr lang="en-US" altLang="zh-TW" sz="1400" b="1" dirty="0">
              <a:solidFill>
                <a:srgbClr val="00B050"/>
              </a:solidFill>
              <a:highlight>
                <a:srgbClr val="FFFF00"/>
              </a:highlight>
              <a:latin typeface="+mn-ea"/>
            </a:endParaRPr>
          </a:p>
          <a:p>
            <a:pPr lvl="1">
              <a:buFont typeface="+mj-lt"/>
              <a:buAutoNum type="arabicParenR"/>
            </a:pPr>
            <a:endParaRPr lang="en-US" altLang="zh-TW" sz="1400" b="1" dirty="0">
              <a:solidFill>
                <a:srgbClr val="00B050"/>
              </a:solidFill>
              <a:highlight>
                <a:srgbClr val="FFFF00"/>
              </a:highlight>
              <a:latin typeface="+mn-ea"/>
            </a:endParaRPr>
          </a:p>
          <a:p>
            <a:pPr lvl="1">
              <a:buFont typeface="+mj-lt"/>
              <a:buAutoNum type="arabicParenR"/>
            </a:pPr>
            <a:endParaRPr lang="en-US" altLang="zh-TW" sz="1400" b="1" dirty="0">
              <a:solidFill>
                <a:srgbClr val="00B05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TW" altLang="en-US" sz="1800" dirty="0">
                <a:solidFill>
                  <a:schemeClr val="tx1"/>
                </a:solidFill>
                <a:latin typeface="+mn-ea"/>
              </a:rPr>
              <a:t>定義每種心情的</a:t>
            </a:r>
            <a:r>
              <a:rPr lang="en-US" altLang="zh-TW" sz="1800" dirty="0">
                <a:solidFill>
                  <a:schemeClr val="tx1"/>
                </a:solidFill>
                <a:latin typeface="+mn-ea"/>
              </a:rPr>
              <a:t>label</a:t>
            </a:r>
            <a:r>
              <a:rPr lang="zh-TW" altLang="en-US" sz="1800" dirty="0">
                <a:solidFill>
                  <a:schemeClr val="tx1"/>
                </a:solidFill>
                <a:latin typeface="+mn-ea"/>
              </a:rPr>
              <a:t>值：</a:t>
            </a:r>
            <a:r>
              <a:rPr lang="zh-TW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｛</a:t>
            </a:r>
            <a:r>
              <a:rPr lang="en-US" altLang="zh-TW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’happy’ : 0,    ‘sad’ : 1,    ‘hate’ : 2</a:t>
            </a:r>
            <a:r>
              <a:rPr lang="zh-TW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zh-TW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}</a:t>
            </a:r>
            <a:endParaRPr lang="en-US" altLang="zh-TW" sz="18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1BAE4CB-D4A2-0CC9-DE3B-4AA32EE0526D}"/>
              </a:ext>
            </a:extLst>
          </p:cNvPr>
          <p:cNvSpPr txBox="1"/>
          <p:nvPr/>
        </p:nvSpPr>
        <p:spPr>
          <a:xfrm>
            <a:off x="9101402" y="4094136"/>
            <a:ext cx="19535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1400" b="1" dirty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↑</a:t>
            </a:r>
            <a:r>
              <a:rPr lang="zh-TW" altLang="en-US" sz="1400" b="1" dirty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1400" b="1" dirty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Attention Mask</a:t>
            </a:r>
            <a:endParaRPr lang="zh-TW" altLang="en-US" sz="1400" b="1" dirty="0">
              <a:solidFill>
                <a:srgbClr val="00B05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23F6338-59C7-6F65-13D3-8A66F5A6B9BC}"/>
              </a:ext>
            </a:extLst>
          </p:cNvPr>
          <p:cNvSpPr txBox="1"/>
          <p:nvPr/>
        </p:nvSpPr>
        <p:spPr>
          <a:xfrm>
            <a:off x="9727156" y="3010828"/>
            <a:ext cx="12456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 ↓ Token ID</a:t>
            </a:r>
            <a:endParaRPr lang="zh-TW" altLang="en-US" sz="1400" b="1" dirty="0">
              <a:solidFill>
                <a:srgbClr val="C00000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35E4463-0359-FF14-B2EC-82485B8E95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42350"/>
          <a:stretch/>
        </p:blipFill>
        <p:spPr>
          <a:xfrm>
            <a:off x="6872295" y="4224400"/>
            <a:ext cx="1045872" cy="1078002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62F10DBD-DF9F-7EB2-7868-B4D195E5FA7F}"/>
              </a:ext>
            </a:extLst>
          </p:cNvPr>
          <p:cNvSpPr txBox="1"/>
          <p:nvPr/>
        </p:nvSpPr>
        <p:spPr>
          <a:xfrm>
            <a:off x="7918167" y="4994625"/>
            <a:ext cx="10811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TW" sz="1400" b="1" dirty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←</a:t>
            </a:r>
            <a:r>
              <a:rPr lang="zh-TW" altLang="en-US" sz="1400" b="1" dirty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轉換表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98AAEC8-44D8-233D-1521-8DA80AFF94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94"/>
          <a:stretch/>
        </p:blipFill>
        <p:spPr>
          <a:xfrm>
            <a:off x="2009120" y="4224400"/>
            <a:ext cx="4284429" cy="107800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8BDD890-1E35-80D1-86E9-948574FE6B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9120" y="6077933"/>
            <a:ext cx="5196180" cy="43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59267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164_TF34357615.potx" id="{830802FF-B303-4B20-B5EF-C41537D4DFED}" vid="{3AB46750-3873-4ACC-8009-83A4A0C8FD6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D9A38F-9A2C-42E5-9013-4C4B1FFCB4F6}">
  <ds:schemaRefs>
    <ds:schemaRef ds:uri="http://schemas.microsoft.com/office/infopath/2007/PartnerControls"/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7ECF6D8-9EA4-45A1-AFEB-B7C326AF08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1315</TotalTime>
  <Words>755</Words>
  <Application>Microsoft Office PowerPoint</Application>
  <PresentationFormat>寬螢幕</PresentationFormat>
  <Paragraphs>128</Paragraphs>
  <Slides>15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Microsoft JhengHei UI</vt:lpstr>
      <vt:lpstr>微軟正黑體</vt:lpstr>
      <vt:lpstr>Calibri</vt:lpstr>
      <vt:lpstr>Franklin Gothic Book</vt:lpstr>
      <vt:lpstr>Times New Roman</vt:lpstr>
      <vt:lpstr>裁剪</vt:lpstr>
      <vt:lpstr>medium文章連結</vt:lpstr>
      <vt:lpstr>Bert遷移學習 文章情感識別</vt:lpstr>
      <vt:lpstr>期中作品</vt:lpstr>
      <vt:lpstr>BERT是什麼？</vt:lpstr>
      <vt:lpstr>模型架構</vt:lpstr>
      <vt:lpstr>改善了什麼？</vt:lpstr>
      <vt:lpstr>改善了什麼？</vt:lpstr>
      <vt:lpstr>Dataset</vt:lpstr>
      <vt:lpstr>預處理</vt:lpstr>
      <vt:lpstr>訓練模型</vt:lpstr>
      <vt:lpstr>準確度</vt:lpstr>
      <vt:lpstr>BertViz 觀察微調後的模型</vt:lpstr>
      <vt:lpstr>BertViz 觀察微調後的模型 </vt:lpstr>
      <vt:lpstr>結論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基於Bert的文章情感識別</dc:title>
  <dc:creator>蔡詳羿</dc:creator>
  <cp:lastModifiedBy>蔡詳羿</cp:lastModifiedBy>
  <cp:revision>5</cp:revision>
  <dcterms:created xsi:type="dcterms:W3CDTF">2022-06-12T15:36:21Z</dcterms:created>
  <dcterms:modified xsi:type="dcterms:W3CDTF">2022-06-23T23:06:52Z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