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302" r:id="rId14"/>
    <p:sldId id="268" r:id="rId15"/>
    <p:sldId id="303" r:id="rId16"/>
    <p:sldId id="294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95" r:id="rId25"/>
    <p:sldId id="296" r:id="rId26"/>
    <p:sldId id="276" r:id="rId27"/>
    <p:sldId id="277" r:id="rId28"/>
    <p:sldId id="278" r:id="rId29"/>
    <p:sldId id="297" r:id="rId30"/>
    <p:sldId id="279" r:id="rId31"/>
    <p:sldId id="280" r:id="rId32"/>
    <p:sldId id="298" r:id="rId33"/>
    <p:sldId id="281" r:id="rId34"/>
    <p:sldId id="282" r:id="rId35"/>
    <p:sldId id="288" r:id="rId36"/>
    <p:sldId id="289" r:id="rId37"/>
    <p:sldId id="299" r:id="rId38"/>
    <p:sldId id="283" r:id="rId39"/>
    <p:sldId id="284" r:id="rId40"/>
    <p:sldId id="285" r:id="rId41"/>
    <p:sldId id="286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3784" autoAdjust="0"/>
  </p:normalViewPr>
  <p:slideViewPr>
    <p:cSldViewPr snapToGrid="0">
      <p:cViewPr>
        <p:scale>
          <a:sx n="66" d="100"/>
          <a:sy n="66" d="100"/>
        </p:scale>
        <p:origin x="62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BDD2-D725-4E36-A34C-88F89EC0BE1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DA351-6A25-48E0-AD96-C1594709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DA351-6A25-48E0-AD96-C1594709D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DEE0-6AE0-41C5-8BAB-CD31366AF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C368-1CA1-4A2F-ABC9-DCCF228D6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C943-4AE1-49AD-85DC-30083B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9A37-9A64-49BA-A007-C1993FC8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145A-BABF-46E2-99A8-027FA3B9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3565-B940-4D8C-9698-0D42CBA5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827B-4748-45A7-8FEC-E98DD971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6B9B-92C7-41D9-A11D-4A9777D2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C2A3-E0E4-40C9-97B6-A00CAEFD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FC9F-6F90-476B-95D1-978ED5B9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52231-24D3-4399-B533-F244524F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1686-EB86-4082-B94D-AFFC41D6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2EC9-88FB-4B07-959C-AAD7573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4515-E148-47BF-9F0B-07DDAFC7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83AD-6C43-4863-BD3C-046F39A5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2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E86B-2703-4E14-BED6-18608778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28D1-259C-4DCB-A78C-B77D35AE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1DA3-73FB-4F12-A1F1-B5A264D9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60B3-392D-4552-A465-3C67488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138E-9BCA-4F67-A535-1E38AB51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71DB-8186-4FC1-A7A1-009B6D26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61E-6544-46AF-A376-7387EEC2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1EBD-D47A-475F-9E15-83ECDEC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0ECB-77F3-4259-ACC6-56B7790B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11D1-0C88-4971-9EAE-4E8B6F2A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90F1-6BEA-452F-B15A-62C4BAC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5DB2-1C40-40A3-B886-7482F0C60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2CA68-9D93-4C5D-9BC7-44DD3E6C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750B-BDDA-458B-9672-1364C3D0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90E8-E584-445B-BE96-41D85A18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553EA-AF18-4C6D-B0E6-3406AF0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F4CF-4297-4E01-B84B-E3939F5A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DC33-6B38-499A-82F3-88AFAAE5A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109B9-2FA6-4B18-800B-8C2D2C57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8421B-AD60-42B2-9D1A-C1F0B6D2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F1067-F785-4B87-A70D-793F2FA0F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FBE78-F7BA-4AB6-8000-2D2AF08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1A17D-19E0-49FE-B549-02F5B4FD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86515-C094-4606-A75A-8A3A47E6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0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60B8-D705-43A6-BC8E-4367E807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FF169-BE77-415F-A036-CD89A2D9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6D1F6-0807-42EE-ADAD-1C042596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D9D13-B3A3-4499-ACD3-BEB64E4D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A712F-A019-4687-B850-662C5BB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6E87E-826A-46B1-BE31-7D659A7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2EBF-5E8B-4C0E-9374-AD3FEAC8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712E-A33B-4938-81C5-31C940CB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9AE6-F5A6-4295-A218-5B426562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43826-F816-4C12-AE9D-31B612AB9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D49D9-819B-4F90-8D0B-88EF49E8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C93D-E37B-468D-967E-B8A74FF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E569-72B1-4838-9D37-72D65E0A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570C-5389-4ABC-8E47-988667AA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C374A-D7F1-4E12-8C14-FED13E6EB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7192-2059-40B4-AE38-B64C00EA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7B89E-8689-4ABA-A227-80A570D7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D791-59CB-44BF-917C-C526D76B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EAAC-D8E8-44D2-9400-73B50DF9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4383D-97B9-414B-8A06-88A674B5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8F03-5F4A-4FFB-89F5-6C7C251B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6035-2536-4BCF-AEFA-0AEA294E9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A0AD-26D9-41F5-BD5E-4F0492D8BE9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728C-8CF7-4E52-A707-72F2B658D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2091-493D-4B44-8197-527484626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BA6D-19EF-476B-A173-1D0511ED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FF19-E717-4A26-91DD-8F4D49E8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6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of Chilled Water Type Conditioning and Ventilation System of Proposed Three </a:t>
            </a:r>
            <a:r>
              <a:rPr lang="en-US" b="1" dirty="0" err="1"/>
              <a:t>Storey</a:t>
            </a:r>
            <a:r>
              <a:rPr lang="en-US" b="1" dirty="0"/>
              <a:t> Hospital in Batangas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5DE86-17F7-4406-9334-B64567293883}"/>
              </a:ext>
            </a:extLst>
          </p:cNvPr>
          <p:cNvSpPr txBox="1"/>
          <p:nvPr/>
        </p:nvSpPr>
        <p:spPr>
          <a:xfrm>
            <a:off x="7633698" y="5116531"/>
            <a:ext cx="378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Abu, Mark Kervin N.</a:t>
            </a:r>
          </a:p>
          <a:p>
            <a:r>
              <a:rPr lang="en-US" dirty="0"/>
              <a:t>	      Azucena, </a:t>
            </a:r>
            <a:r>
              <a:rPr lang="en-US" dirty="0" err="1"/>
              <a:t>Roniel</a:t>
            </a:r>
            <a:r>
              <a:rPr lang="en-US" dirty="0"/>
              <a:t> A.</a:t>
            </a:r>
          </a:p>
          <a:p>
            <a:r>
              <a:rPr lang="en-US" dirty="0"/>
              <a:t>	      Castillo, Adrian 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8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33E8-EA01-48A3-BE57-0C85F10D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US" b="1" dirty="0"/>
              <a:t>External Wall Load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0BD5-3121-450B-A796-C43FD81D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5457825" cy="5109752"/>
          </a:xfrm>
        </p:spPr>
        <p:txBody>
          <a:bodyPr>
            <a:normAutofit fontScale="25000" lnSpcReduction="20000"/>
          </a:bodyPr>
          <a:lstStyle/>
          <a:p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External Wall Load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	𝐐</a:t>
            </a:r>
            <a:r>
              <a:rPr lang="fil-PH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𝐰</a:t>
            </a:r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 = 𝐔𝐀 𝐂𝐋𝐓𝐃</a:t>
            </a:r>
            <a:r>
              <a:rPr lang="fil-PH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𝐚𝐝𝐣</a:t>
            </a:r>
            <a:endParaRPr lang="fil-PH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For 22⁰C, Minor Operating Room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For Area (m</a:t>
            </a:r>
            <a:r>
              <a:rPr lang="fil-PH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N:  13.6 m</a:t>
            </a:r>
            <a:r>
              <a:rPr lang="fil-PH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For Cooling Load Temperature Difference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CLTD</a:t>
            </a:r>
            <a:r>
              <a:rPr lang="fil-PH" sz="8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ADJ </a:t>
            </a:r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= (CLTD</a:t>
            </a:r>
            <a:r>
              <a:rPr lang="fil-PH" sz="8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SEL </a:t>
            </a:r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+ LM)k + (25 – t</a:t>
            </a:r>
            <a:r>
              <a:rPr lang="fil-PH" sz="8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) + (t</a:t>
            </a:r>
            <a:r>
              <a:rPr lang="fil-PH" sz="8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-29)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Where tav = 30.45⁰C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N: (13 – 0.55)(0.65) + (25-22) + (30.45-29)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N= 20.3425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ForHeat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transfer coefficient: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U=</a:t>
            </a:r>
            <a:r>
              <a:rPr lang="fil-PH" sz="8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2.7144 W/ m</a:t>
            </a:r>
            <a:r>
              <a:rPr lang="fil-PH" sz="8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8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l-PH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C2D68-2AA8-4186-B35E-797705467B55}"/>
              </a:ext>
            </a:extLst>
          </p:cNvPr>
          <p:cNvSpPr txBox="1"/>
          <p:nvPr/>
        </p:nvSpPr>
        <p:spPr>
          <a:xfrm>
            <a:off x="6296024" y="1520785"/>
            <a:ext cx="50577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For Thermal Heat Load, Q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(W)</a:t>
            </a:r>
          </a:p>
          <a:p>
            <a:pPr lvl="0"/>
            <a:endParaRPr lang="fil-P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2.7144 W/ m</a:t>
            </a:r>
            <a:r>
              <a:rPr lang="fil-PH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K (13.6)(20.3425)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479.9059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9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4D98-BC36-4AA1-BAD1-8EDCCC9B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Glass Load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01D1-9E5E-4643-96E5-9631FA68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813983"/>
            <a:ext cx="3776133" cy="4514898"/>
          </a:xfrm>
        </p:spPr>
        <p:txBody>
          <a:bodyPr>
            <a:normAutofit lnSpcReduction="10000"/>
          </a:bodyPr>
          <a:lstStyle/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Glass Load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 + 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(SHGF)(SC)(A)(CLF)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(U)(A)( ΔT)</a:t>
            </a:r>
          </a:p>
          <a:p>
            <a:pPr marL="0" indent="0">
              <a:buNone/>
            </a:pPr>
            <a:endParaRPr lang="fil-P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For 22⁰C, Minor Operating Room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Area (m</a:t>
            </a:r>
            <a:r>
              <a:rPr lang="fil-PH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N: 1.6 m</a:t>
            </a:r>
            <a:r>
              <a:rPr lang="fil-PH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Solar Heat Gain, Q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 (W)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N: (120)(0.91)(1.6 m</a:t>
            </a:r>
            <a:r>
              <a:rPr lang="fil-PH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)(0.55)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96.096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44D0A-8D48-42B6-82CB-E85EE0361C3B}"/>
              </a:ext>
            </a:extLst>
          </p:cNvPr>
          <p:cNvSpPr txBox="1"/>
          <p:nvPr/>
        </p:nvSpPr>
        <p:spPr>
          <a:xfrm>
            <a:off x="5782257" y="1813983"/>
            <a:ext cx="51186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Conduction Heat Load, Q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N: (2.8211 W/ m</a:t>
            </a:r>
            <a:r>
              <a:rPr lang="fil-PH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K)(1.6 m</a:t>
            </a:r>
            <a:r>
              <a:rPr lang="fil-PH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)( 34.5 – 22)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⁰C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56.422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l-P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= 96.096 W + 56.422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152.518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23BE-632C-4147-987A-4AFFEF61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/>
          <a:lstStyle/>
          <a:p>
            <a:r>
              <a:rPr lang="en-US" b="1" dirty="0"/>
              <a:t>Roof Load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E25A-EA31-4CAC-BEB2-049660D4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596" y="1690688"/>
            <a:ext cx="5781674" cy="4351338"/>
          </a:xfrm>
        </p:spPr>
        <p:txBody>
          <a:bodyPr>
            <a:normAutofit fontScale="55000" lnSpcReduction="20000"/>
          </a:bodyPr>
          <a:lstStyle/>
          <a:p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Roof Load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= (U)(A)(CLTD</a:t>
            </a:r>
            <a:r>
              <a:rPr lang="fil-PH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ADJ</a:t>
            </a:r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For 22.5⁰C, 5-Bed Ward 1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Area (m</a:t>
            </a:r>
            <a:r>
              <a:rPr lang="fil-PH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34.2769 m</a:t>
            </a:r>
            <a:r>
              <a:rPr lang="fil-PH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Cooling Load Temperature Difference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CLTD</a:t>
            </a:r>
            <a:r>
              <a:rPr lang="fil-PH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ADJ </a:t>
            </a:r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= [(CLTD</a:t>
            </a:r>
            <a:r>
              <a:rPr lang="fil-PH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+ LM)k + (25 – t</a:t>
            </a:r>
            <a:r>
              <a:rPr lang="fil-PH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) + (t</a:t>
            </a:r>
            <a:r>
              <a:rPr lang="fil-PH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fil-PH" sz="3200" b="1" dirty="0">
                <a:latin typeface="Arial" panose="020B0604020202020204" pitchFamily="34" charset="0"/>
                <a:cs typeface="Arial" panose="020B0604020202020204" pitchFamily="34" charset="0"/>
              </a:rPr>
              <a:t>-29)]f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Where tav = 30.45⁰C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CLTD</a:t>
            </a:r>
            <a:r>
              <a:rPr lang="fil-PH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= 18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k= 0.75, medium color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3200" dirty="0">
                <a:latin typeface="Arial" panose="020B0604020202020204" pitchFamily="34" charset="0"/>
                <a:cs typeface="Arial" panose="020B0604020202020204" pitchFamily="34" charset="0"/>
              </a:rPr>
              <a:t>f= 0.75, positive ventilation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7DB3B-240C-4377-BCB7-F2BBCAC5D394}"/>
              </a:ext>
            </a:extLst>
          </p:cNvPr>
          <p:cNvSpPr txBox="1"/>
          <p:nvPr/>
        </p:nvSpPr>
        <p:spPr>
          <a:xfrm>
            <a:off x="1397288" y="1367642"/>
            <a:ext cx="65412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CLTD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ADJ 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= [(18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+ 0)0.75 + (25 – 22.5) + (30.45-29)]0.75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CLTD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ADJ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= 13.0875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l-P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= 2.58438(34.2769 m</a:t>
            </a:r>
            <a:r>
              <a:rPr lang="fil-PH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)(13.0875)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1159.35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E34A-55B1-418B-AFB1-CB89AD96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Infiltration Load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0B88-9377-4253-ADD7-64BD10C5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52"/>
            <a:ext cx="4705350" cy="1222375"/>
          </a:xfrm>
        </p:spPr>
        <p:txBody>
          <a:bodyPr/>
          <a:lstStyle/>
          <a:p>
            <a:r>
              <a:rPr lang="fil-PH" sz="1800" b="1" dirty="0"/>
              <a:t>Infiltration Load </a:t>
            </a:r>
            <a:endParaRPr lang="en-US" sz="1800" dirty="0"/>
          </a:p>
          <a:p>
            <a:r>
              <a:rPr lang="fil-PH" sz="1800" b="1" dirty="0"/>
              <a:t>Q</a:t>
            </a:r>
            <a:r>
              <a:rPr lang="fil-PH" sz="1800" b="1" baseline="-25000" dirty="0"/>
              <a:t>S</a:t>
            </a:r>
            <a:r>
              <a:rPr lang="fil-PH" sz="1800" b="1" dirty="0"/>
              <a:t> = 1.232 (L/s) (t</a:t>
            </a:r>
            <a:r>
              <a:rPr lang="fil-PH" sz="1800" b="1" baseline="-25000" dirty="0"/>
              <a:t>o</a:t>
            </a:r>
            <a:r>
              <a:rPr lang="fil-PH" sz="1800" b="1" dirty="0"/>
              <a:t>- t</a:t>
            </a:r>
            <a:r>
              <a:rPr lang="fil-PH" sz="1800" b="1" baseline="-25000" dirty="0"/>
              <a:t>i</a:t>
            </a:r>
            <a:r>
              <a:rPr lang="fil-PH" sz="1800" b="1" dirty="0"/>
              <a:t>)</a:t>
            </a:r>
            <a:endParaRPr lang="en-US" sz="1800" dirty="0"/>
          </a:p>
          <a:p>
            <a:r>
              <a:rPr lang="fil-PH" sz="1800" b="1" dirty="0"/>
              <a:t>Q</a:t>
            </a:r>
            <a:r>
              <a:rPr lang="fil-PH" sz="1800" b="1" baseline="-25000" dirty="0"/>
              <a:t>L</a:t>
            </a:r>
            <a:r>
              <a:rPr lang="fil-PH" sz="1800" b="1" dirty="0"/>
              <a:t> = 3000 (L/s) (ω</a:t>
            </a:r>
            <a:r>
              <a:rPr lang="fil-PH" sz="1800" b="1" baseline="-25000" dirty="0"/>
              <a:t>o</a:t>
            </a:r>
            <a:r>
              <a:rPr lang="fil-PH" sz="1800" b="1" dirty="0"/>
              <a:t>- ω</a:t>
            </a:r>
            <a:r>
              <a:rPr lang="fil-PH" sz="1800" b="1" baseline="-25000" dirty="0"/>
              <a:t>i</a:t>
            </a:r>
            <a:r>
              <a:rPr lang="fil-PH" sz="1800" b="1" dirty="0"/>
              <a:t>)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E66C0-FEF8-4DF0-9E06-7482CA0A6093}"/>
              </a:ext>
            </a:extLst>
          </p:cNvPr>
          <p:cNvSpPr txBox="1"/>
          <p:nvPr/>
        </p:nvSpPr>
        <p:spPr>
          <a:xfrm>
            <a:off x="1930792" y="2615927"/>
            <a:ext cx="5295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l-PH" b="1" dirty="0">
                <a:latin typeface="Arial" panose="020B0604020202020204" pitchFamily="34" charset="0"/>
                <a:cs typeface="Arial" panose="020B0604020202020204" pitchFamily="34" charset="0"/>
              </a:rPr>
              <a:t>For 22°C, Minor Operating Room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il-PH" b="1" dirty="0">
                <a:latin typeface="Arial" panose="020B0604020202020204" pitchFamily="34" charset="0"/>
                <a:cs typeface="Arial" panose="020B0604020202020204" pitchFamily="34" charset="0"/>
              </a:rPr>
              <a:t>Infiltration Rate, L/s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L/s = NV / 3.6</a:t>
            </a:r>
          </a:p>
          <a:p>
            <a:r>
              <a:rPr lang="fil-PH" i="1" dirty="0">
                <a:latin typeface="Arial" panose="020B0604020202020204" pitchFamily="34" charset="0"/>
                <a:cs typeface="Arial" panose="020B0604020202020204" pitchFamily="34" charset="0"/>
              </a:rPr>
              <a:t>*wind speed from ASHRAE Meteo, v = 3 m/s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air changes, N = a +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c(to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0.15+(0.01)(3)+0.007(34.5-22)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0.2675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volume of conditioned space, V = (floor area)(building height)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 = 23.389 m2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 = 93.544 m3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L/s = (0.2675) (31.27) / 3.6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L/s = 6.9516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9DC92-4390-4F74-8571-717D67E26C8A}"/>
              </a:ext>
            </a:extLst>
          </p:cNvPr>
          <p:cNvSpPr txBox="1"/>
          <p:nvPr/>
        </p:nvSpPr>
        <p:spPr>
          <a:xfrm>
            <a:off x="6029325" y="142882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CE0E1-13D4-4A7C-9B6F-41F4033C6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4335" y="603216"/>
                <a:ext cx="10515600" cy="584571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Humidity ratio of Outside Air, w</a:t>
                </a:r>
                <a:r>
                  <a:rPr lang="en-US" sz="8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Ho= cpT + woHg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Where: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Cp= 1.0062 kJ/kg-K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8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8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DB</a:t>
                </a: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34.5°C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8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8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DB</a:t>
                </a: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h @ 34.5°C = 2564.5 kJ/kg</a:t>
                </a:r>
              </a:p>
              <a:p>
                <a:pPr marL="0" indent="0">
                  <a:buNone/>
                </a:pPr>
                <a:r>
                  <a:rPr lang="fil-PH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hWB = h @ 26.1°C = 81.2256 kJ/kg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w</a:t>
                </a:r>
                <a:r>
                  <a:rPr lang="en-US" sz="8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81.2256</m:t>
                        </m:r>
                        <m:f>
                          <m:f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𝐾𝑔</m:t>
                            </m:r>
                          </m:den>
                        </m:f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−1.0062(34.5)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2565.5 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𝑘𝐽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fil-PH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	w</a:t>
                </a:r>
                <a:r>
                  <a:rPr lang="fil-PH" sz="8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fil-PH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0.018136752</a:t>
                </a:r>
              </a:p>
              <a:p>
                <a:pPr marL="0" indent="0">
                  <a:buNone/>
                </a:pP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Humidity ratio of inside air, w</a:t>
                </a:r>
                <a:r>
                  <a:rPr lang="fil-PH" sz="8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w</a:t>
                </a:r>
                <a:r>
                  <a:rPr lang="fil-PH" sz="8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 </a:t>
                </a: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0.622 RhP</a:t>
                </a:r>
                <a:r>
                  <a:rPr lang="fil-PH" sz="8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sat</a:t>
                </a: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</a:t>
                </a:r>
                <a:r>
                  <a:rPr lang="fil-PH" sz="8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(RhP</a:t>
                </a:r>
                <a:r>
                  <a:rPr lang="fil-PH" sz="8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sat</a:t>
                </a: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fil-PH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where: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8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Psat</a:t>
                </a: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P @ 22°C = 2.6431kPa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8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8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0.622(0.50) (2.6431 kPa) / 101.325 kPa – (0.50) (2.6431 kPa)</a:t>
                </a:r>
              </a:p>
              <a:p>
                <a:pPr marL="0" indent="0">
                  <a:buNone/>
                </a:pPr>
                <a:r>
                  <a:rPr lang="fil-PH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	w</a:t>
                </a:r>
                <a:r>
                  <a:rPr lang="fil-PH" sz="8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fil-PH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=0.00821976 </a:t>
                </a:r>
                <a:r>
                  <a:rPr lang="fil-PH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kg/kg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CE0E1-13D4-4A7C-9B6F-41F4033C6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4335" y="603216"/>
                <a:ext cx="10515600" cy="5845710"/>
              </a:xfrm>
              <a:blipFill>
                <a:blip r:embed="rId2"/>
                <a:stretch>
                  <a:fillRect l="-63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3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2432-4116-4B0E-BC01-038B8C00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54" y="1178674"/>
            <a:ext cx="7822915" cy="3814566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Sensible Heat Load (Q</a:t>
            </a:r>
            <a:r>
              <a: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1.232(2.2019) (34.5°C - 24 °C)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 28.4841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Latent Heat Load (Q</a:t>
            </a:r>
            <a:r>
              <a: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3000 (2.2019) (0.018136752 - 0.00821976)</a:t>
            </a:r>
          </a:p>
          <a:p>
            <a:pPr marL="0" indent="0">
              <a:buNone/>
            </a:pP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58.4183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9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CC-7303-4AC9-AC9C-180C8469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Ventilation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DDFE-16F3-4564-862F-6C7A12BB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03" y="1690688"/>
            <a:ext cx="2771775" cy="1031875"/>
          </a:xfrm>
        </p:spPr>
        <p:txBody>
          <a:bodyPr>
            <a:normAutofit fontScale="92500" lnSpcReduction="20000"/>
          </a:bodyPr>
          <a:lstStyle/>
          <a:p>
            <a:r>
              <a:rPr lang="fil-PH" sz="2000" b="1" dirty="0"/>
              <a:t>VENTILATION LOAD</a:t>
            </a:r>
            <a:endParaRPr lang="en-US" sz="2000" dirty="0"/>
          </a:p>
          <a:p>
            <a:r>
              <a:rPr lang="fil-PH" sz="2000" b="1" dirty="0"/>
              <a:t>Q</a:t>
            </a:r>
            <a:r>
              <a:rPr lang="fil-PH" sz="2000" b="1" baseline="-25000" dirty="0"/>
              <a:t>S</a:t>
            </a:r>
            <a:r>
              <a:rPr lang="fil-PH" sz="2000" b="1" dirty="0"/>
              <a:t>= 1.232 (L/s) (t</a:t>
            </a:r>
            <a:r>
              <a:rPr lang="fil-PH" sz="2000" b="1" baseline="-25000" dirty="0"/>
              <a:t>o</a:t>
            </a:r>
            <a:r>
              <a:rPr lang="fil-PH" sz="2000" b="1" dirty="0"/>
              <a:t>- t</a:t>
            </a:r>
            <a:r>
              <a:rPr lang="fil-PH" sz="2000" b="1" baseline="-25000" dirty="0"/>
              <a:t>i</a:t>
            </a:r>
            <a:r>
              <a:rPr lang="fil-PH" sz="2000" b="1" dirty="0"/>
              <a:t>)</a:t>
            </a:r>
            <a:endParaRPr lang="en-US" sz="2000" dirty="0"/>
          </a:p>
          <a:p>
            <a:r>
              <a:rPr lang="fil-PH" sz="2000" b="1" dirty="0"/>
              <a:t>Q</a:t>
            </a:r>
            <a:r>
              <a:rPr lang="fil-PH" sz="2000" b="1" baseline="-25000" dirty="0"/>
              <a:t>L</a:t>
            </a:r>
            <a:r>
              <a:rPr lang="fil-PH" sz="2000" b="1" dirty="0"/>
              <a:t> = 3000 (L/s) (ω</a:t>
            </a:r>
            <a:r>
              <a:rPr lang="fil-PH" sz="2000" b="1" baseline="-25000" dirty="0"/>
              <a:t>o</a:t>
            </a:r>
            <a:r>
              <a:rPr lang="fil-PH" sz="2000" b="1" dirty="0"/>
              <a:t>- ω</a:t>
            </a:r>
            <a:r>
              <a:rPr lang="fil-PH" sz="2000" b="1" baseline="-25000" dirty="0"/>
              <a:t>i</a:t>
            </a:r>
            <a:r>
              <a:rPr lang="fil-PH" sz="2000" b="1" dirty="0"/>
              <a:t>)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C2ABE-E300-4C1D-BF3E-DAB510690D88}"/>
              </a:ext>
            </a:extLst>
          </p:cNvPr>
          <p:cNvSpPr txBox="1"/>
          <p:nvPr/>
        </p:nvSpPr>
        <p:spPr>
          <a:xfrm>
            <a:off x="4878948" y="1604061"/>
            <a:ext cx="68103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For 24°C, Canteen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L/s = N (L/s per person)</a:t>
            </a: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Where L/s per person= 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Number of occupants= 20 persons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L/s= 8(20)= 160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= 1.232 (160 L/s) ( 34.5 – 24)°C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Qs= 2069.76 W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il-PH" sz="2000" dirty="0">
                <a:latin typeface="Arial" panose="020B0604020202020204" pitchFamily="34" charset="0"/>
                <a:cs typeface="Arial" panose="020B0604020202020204" pitchFamily="34" charset="0"/>
              </a:rPr>
              <a:t>= 3000 (160 L/s) (34.5 – 24)°C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il-PH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il-PH" sz="2000" b="1" dirty="0">
                <a:latin typeface="Arial" panose="020B0604020202020204" pitchFamily="34" charset="0"/>
                <a:cs typeface="Arial" panose="020B0604020202020204" pitchFamily="34" charset="0"/>
              </a:rPr>
              <a:t>= 4244.8882 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37C9-332D-4A19-8618-C96E6B57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Lighting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2082-9663-41D8-8878-869DA9B0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l-PH" b="1" dirty="0"/>
              <a:t>Lighting Load </a:t>
            </a:r>
            <a:endParaRPr lang="en-US" dirty="0"/>
          </a:p>
          <a:p>
            <a:pPr marL="0" indent="0">
              <a:buNone/>
            </a:pPr>
            <a:r>
              <a:rPr lang="fil-PH" b="1" dirty="0"/>
              <a:t>Q</a:t>
            </a:r>
            <a:r>
              <a:rPr lang="fil-PH" b="1" baseline="-25000" dirty="0"/>
              <a:t>S</a:t>
            </a:r>
            <a:r>
              <a:rPr lang="fil-PH" b="1" dirty="0"/>
              <a:t> = </a:t>
            </a:r>
            <a:r>
              <a:rPr lang="fil-PH" dirty="0"/>
              <a:t>(</a:t>
            </a:r>
            <a:r>
              <a:rPr lang="fil-PH" b="1" dirty="0"/>
              <a:t>lamp rating</a:t>
            </a:r>
            <a:r>
              <a:rPr lang="fil-PH" dirty="0"/>
              <a:t>)(</a:t>
            </a:r>
            <a:r>
              <a:rPr lang="fil-PH" b="1" dirty="0"/>
              <a:t>F</a:t>
            </a:r>
            <a:r>
              <a:rPr lang="fil-PH" b="1" baseline="-25000" dirty="0"/>
              <a:t>u</a:t>
            </a:r>
            <a:r>
              <a:rPr lang="fil-PH" dirty="0"/>
              <a:t>)(</a:t>
            </a:r>
            <a:r>
              <a:rPr lang="fil-PH" b="1" dirty="0"/>
              <a:t>F</a:t>
            </a:r>
            <a:r>
              <a:rPr lang="fil-PH" b="1" baseline="-25000" dirty="0"/>
              <a:t>sa</a:t>
            </a:r>
            <a:r>
              <a:rPr lang="fil-PH" dirty="0"/>
              <a:t>)(</a:t>
            </a:r>
            <a:r>
              <a:rPr lang="fil-PH" b="1" dirty="0"/>
              <a:t>CLF</a:t>
            </a:r>
            <a:r>
              <a:rPr lang="fil-PH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fil-PH" b="1" dirty="0"/>
              <a:t>For 24 °C, Canteen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Where: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Lamp rating= 2362.09 W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F</a:t>
            </a:r>
            <a:r>
              <a:rPr lang="fil-PH" baseline="-25000" dirty="0"/>
              <a:t>u</a:t>
            </a:r>
            <a:r>
              <a:rPr lang="fil-PH" dirty="0"/>
              <a:t>=0.5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F</a:t>
            </a:r>
            <a:r>
              <a:rPr lang="fil-PH" baseline="-25000" dirty="0"/>
              <a:t>sa</a:t>
            </a:r>
            <a:r>
              <a:rPr lang="fil-PH" dirty="0"/>
              <a:t>=1.2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CLF= 0.94</a:t>
            </a:r>
            <a:endParaRPr lang="en-US" dirty="0"/>
          </a:p>
          <a:p>
            <a:endParaRPr lang="fil-PH" dirty="0"/>
          </a:p>
          <a:p>
            <a:r>
              <a:rPr lang="fil-PH" dirty="0"/>
              <a:t>Q</a:t>
            </a:r>
            <a:r>
              <a:rPr lang="fil-PH" baseline="-25000" dirty="0"/>
              <a:t>S</a:t>
            </a:r>
            <a:r>
              <a:rPr lang="fil-PH" dirty="0"/>
              <a:t>= (2362.09 W)( 0.5)( 1.2)( 0.94)</a:t>
            </a:r>
            <a:endParaRPr lang="en-US" dirty="0"/>
          </a:p>
          <a:p>
            <a:r>
              <a:rPr lang="fil-PH" b="1" dirty="0"/>
              <a:t>Q</a:t>
            </a:r>
            <a:r>
              <a:rPr lang="fil-PH" b="1" baseline="-25000" dirty="0"/>
              <a:t>S</a:t>
            </a:r>
            <a:r>
              <a:rPr lang="fil-PH" b="1" dirty="0"/>
              <a:t>= 1332.219 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1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B3BC-7BE2-47D9-87E0-0E6C09F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/>
          <a:lstStyle/>
          <a:p>
            <a:r>
              <a:rPr lang="en-US" b="1" dirty="0"/>
              <a:t>Occupant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6632-023F-42BD-9850-B53DFDFA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950"/>
            <a:ext cx="6743700" cy="48609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>
                <a:cs typeface="Arial" panose="020B0604020202020204" pitchFamily="34" charset="0"/>
              </a:rPr>
              <a:t>Occupant Load</a:t>
            </a:r>
          </a:p>
          <a:p>
            <a:r>
              <a:rPr lang="fil-PH" sz="7200" b="1" dirty="0">
                <a:cs typeface="Arial" panose="020B0604020202020204" pitchFamily="34" charset="0"/>
              </a:rPr>
              <a:t>Q</a:t>
            </a:r>
            <a:r>
              <a:rPr lang="fil-PH" sz="7200" b="1" baseline="-25000" dirty="0">
                <a:cs typeface="Arial" panose="020B0604020202020204" pitchFamily="34" charset="0"/>
              </a:rPr>
              <a:t>S</a:t>
            </a:r>
            <a:r>
              <a:rPr lang="fil-PH" sz="7200" b="1" dirty="0">
                <a:cs typeface="Arial" panose="020B0604020202020204" pitchFamily="34" charset="0"/>
              </a:rPr>
              <a:t> = (gain per person)(sensible heat gain)(no.of people)(CLF)</a:t>
            </a:r>
            <a:endParaRPr lang="en-US" sz="7200" dirty="0">
              <a:cs typeface="Arial" panose="020B0604020202020204" pitchFamily="34" charset="0"/>
            </a:endParaRPr>
          </a:p>
          <a:p>
            <a:r>
              <a:rPr lang="fil-PH" sz="7200" b="1" dirty="0">
                <a:cs typeface="Arial" panose="020B0604020202020204" pitchFamily="34" charset="0"/>
              </a:rPr>
              <a:t>Q</a:t>
            </a:r>
            <a:r>
              <a:rPr lang="fil-PH" sz="7200" b="1" baseline="-25000" dirty="0">
                <a:cs typeface="Arial" panose="020B0604020202020204" pitchFamily="34" charset="0"/>
              </a:rPr>
              <a:t>L</a:t>
            </a:r>
            <a:r>
              <a:rPr lang="fil-PH" sz="7200" b="1" dirty="0">
                <a:cs typeface="Arial" panose="020B0604020202020204" pitchFamily="34" charset="0"/>
              </a:rPr>
              <a:t> = (gain per person)(latent heat gain)(CLF)</a:t>
            </a:r>
            <a:endParaRPr lang="en-US" sz="7200" dirty="0">
              <a:cs typeface="Arial" panose="020B0604020202020204" pitchFamily="34" charset="0"/>
            </a:endParaRPr>
          </a:p>
          <a:p>
            <a:r>
              <a:rPr lang="fil-PH" sz="7200" b="1" dirty="0">
                <a:cs typeface="Arial" panose="020B0604020202020204" pitchFamily="34" charset="0"/>
              </a:rPr>
              <a:t>For 24 °C, Canteen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Where: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Gain per person= 100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Sensible heat gain= 0.6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Latent heat gain= 0.4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No. of people= 20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CLF= 0.92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Q</a:t>
            </a:r>
            <a:r>
              <a:rPr lang="fil-PH" sz="7200" baseline="-25000" dirty="0">
                <a:cs typeface="Arial" panose="020B0604020202020204" pitchFamily="34" charset="0"/>
              </a:rPr>
              <a:t>S</a:t>
            </a:r>
            <a:r>
              <a:rPr lang="fil-PH" sz="7200" dirty="0">
                <a:cs typeface="Arial" panose="020B0604020202020204" pitchFamily="34" charset="0"/>
              </a:rPr>
              <a:t>= (100)(0.6)(20)(0.92)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b="1" dirty="0">
                <a:cs typeface="Arial" panose="020B0604020202020204" pitchFamily="34" charset="0"/>
              </a:rPr>
              <a:t>Q</a:t>
            </a:r>
            <a:r>
              <a:rPr lang="fil-PH" sz="7200" b="1" baseline="-25000" dirty="0">
                <a:cs typeface="Arial" panose="020B0604020202020204" pitchFamily="34" charset="0"/>
              </a:rPr>
              <a:t>S</a:t>
            </a:r>
            <a:r>
              <a:rPr lang="fil-PH" sz="7200" b="1" dirty="0">
                <a:cs typeface="Arial" panose="020B0604020202020204" pitchFamily="34" charset="0"/>
              </a:rPr>
              <a:t>= 1104 W</a:t>
            </a:r>
          </a:p>
          <a:p>
            <a:pPr marL="0" indent="0">
              <a:buNone/>
            </a:pP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dirty="0">
                <a:cs typeface="Arial" panose="020B0604020202020204" pitchFamily="34" charset="0"/>
              </a:rPr>
              <a:t>Q</a:t>
            </a:r>
            <a:r>
              <a:rPr lang="fil-PH" sz="7200" baseline="-25000" dirty="0">
                <a:cs typeface="Arial" panose="020B0604020202020204" pitchFamily="34" charset="0"/>
              </a:rPr>
              <a:t>L</a:t>
            </a:r>
            <a:r>
              <a:rPr lang="fil-PH" sz="7200" dirty="0">
                <a:cs typeface="Arial" panose="020B0604020202020204" pitchFamily="34" charset="0"/>
              </a:rPr>
              <a:t>= (100)(0.4)(0.92)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l-PH" sz="7200" b="1" dirty="0">
                <a:cs typeface="Arial" panose="020B0604020202020204" pitchFamily="34" charset="0"/>
              </a:rPr>
              <a:t>Q</a:t>
            </a:r>
            <a:r>
              <a:rPr lang="fil-PH" sz="7200" b="1" baseline="-25000" dirty="0">
                <a:cs typeface="Arial" panose="020B0604020202020204" pitchFamily="34" charset="0"/>
              </a:rPr>
              <a:t>L</a:t>
            </a:r>
            <a:r>
              <a:rPr lang="fil-PH" sz="7200" b="1" dirty="0">
                <a:cs typeface="Arial" panose="020B0604020202020204" pitchFamily="34" charset="0"/>
              </a:rPr>
              <a:t>= 36.8 W</a:t>
            </a:r>
            <a:endParaRPr lang="en-US" sz="7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EBF7-C5EB-4C34-8199-394AD3D1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Location of the Building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7D73C-DDD1-49CD-8971-CA3DFD49C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153" y="1836739"/>
            <a:ext cx="416044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AE1FB-DD32-49EB-A8D0-47F12C42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6739"/>
            <a:ext cx="4962526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48258-1933-4EEB-AAB1-8B71E405B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74" y="2084844"/>
            <a:ext cx="1032470" cy="951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AD378-809F-4A94-AE11-03348DC2D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90" y="1914000"/>
            <a:ext cx="1131590" cy="1039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FE262-2C6C-4820-B95A-A2287BEFFBAC}"/>
              </a:ext>
            </a:extLst>
          </p:cNvPr>
          <p:cNvSpPr txBox="1"/>
          <p:nvPr/>
        </p:nvSpPr>
        <p:spPr>
          <a:xfrm>
            <a:off x="1842674" y="1914000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D361A-0E01-4991-8658-EE47D7619A9D}"/>
              </a:ext>
            </a:extLst>
          </p:cNvPr>
          <p:cNvSpPr txBox="1"/>
          <p:nvPr/>
        </p:nvSpPr>
        <p:spPr>
          <a:xfrm>
            <a:off x="6096000" y="2249239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47111-F450-4D75-84E2-6F569DB62C5D}"/>
              </a:ext>
            </a:extLst>
          </p:cNvPr>
          <p:cNvSpPr txBox="1"/>
          <p:nvPr/>
        </p:nvSpPr>
        <p:spPr>
          <a:xfrm>
            <a:off x="7127354" y="2249239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3DC09-F52E-42BE-B584-03FEAA11A589}"/>
              </a:ext>
            </a:extLst>
          </p:cNvPr>
          <p:cNvSpPr txBox="1"/>
          <p:nvPr/>
        </p:nvSpPr>
        <p:spPr>
          <a:xfrm>
            <a:off x="1842674" y="2865436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12E4F-15C5-40B9-AB0C-8E69E1FD5574}"/>
              </a:ext>
            </a:extLst>
          </p:cNvPr>
          <p:cNvSpPr txBox="1"/>
          <p:nvPr/>
        </p:nvSpPr>
        <p:spPr>
          <a:xfrm>
            <a:off x="6619849" y="2769145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5BBE8-7DBA-4619-BC10-637641ADF3D7}"/>
              </a:ext>
            </a:extLst>
          </p:cNvPr>
          <p:cNvSpPr txBox="1"/>
          <p:nvPr/>
        </p:nvSpPr>
        <p:spPr>
          <a:xfrm>
            <a:off x="6606009" y="1757948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5A961-381D-4D3B-ACA0-6B531AB1E337}"/>
              </a:ext>
            </a:extLst>
          </p:cNvPr>
          <p:cNvSpPr txBox="1"/>
          <p:nvPr/>
        </p:nvSpPr>
        <p:spPr>
          <a:xfrm>
            <a:off x="1377288" y="2385485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64F73-38F3-47CC-95A4-4F7250074857}"/>
              </a:ext>
            </a:extLst>
          </p:cNvPr>
          <p:cNvSpPr txBox="1"/>
          <p:nvPr/>
        </p:nvSpPr>
        <p:spPr>
          <a:xfrm>
            <a:off x="2311582" y="2367018"/>
            <a:ext cx="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pic>
        <p:nvPicPr>
          <p:cNvPr id="1026" name="Picture 2" descr="Image result for target location sign">
            <a:extLst>
              <a:ext uri="{FF2B5EF4-FFF2-40B4-BE49-F238E27FC236}">
                <a16:creationId xmlns:a16="http://schemas.microsoft.com/office/drawing/2014/main" id="{0E9ED3B8-C1C1-48F9-85CC-3467B5FE5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022" b="70635" l="21152" r="771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58" t="12570" r="15898" b="22913"/>
          <a:stretch/>
        </p:blipFill>
        <p:spPr bwMode="auto">
          <a:xfrm>
            <a:off x="4375480" y="2953811"/>
            <a:ext cx="830951" cy="8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target location sign">
            <a:extLst>
              <a:ext uri="{FF2B5EF4-FFF2-40B4-BE49-F238E27FC236}">
                <a16:creationId xmlns:a16="http://schemas.microsoft.com/office/drawing/2014/main" id="{C8F7FBAB-DC90-40C7-8927-B77CB9C06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022" b="70635" l="21152" r="771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58" t="12570" r="15898" b="22913"/>
          <a:stretch/>
        </p:blipFill>
        <p:spPr bwMode="auto">
          <a:xfrm>
            <a:off x="9425908" y="2953811"/>
            <a:ext cx="830951" cy="8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8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6713-DC34-4E2D-A5F7-D5635386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 Load for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8AAD-2FE6-427E-AB7F-947A0012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l-PH" b="1" dirty="0"/>
              <a:t>Wall Partition: Q</a:t>
            </a:r>
            <a:r>
              <a:rPr lang="fil-PH" b="1" baseline="-25000" dirty="0"/>
              <a:t>S</a:t>
            </a:r>
            <a:r>
              <a:rPr lang="fil-PH" b="1" dirty="0"/>
              <a:t> = U A ΔT</a:t>
            </a:r>
            <a:endParaRPr lang="en-US" dirty="0"/>
          </a:p>
          <a:p>
            <a:r>
              <a:rPr lang="fil-PH" b="1" dirty="0"/>
              <a:t>For 24 °C, Canteen 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Where: Wall Partition of Canteen and Hallway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Area= 10.2 m</a:t>
            </a:r>
            <a:r>
              <a:rPr lang="fil-PH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ΔT= (28 - 24) °C= 4°C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	Q</a:t>
            </a:r>
            <a:r>
              <a:rPr lang="fil-PH" baseline="-25000" dirty="0"/>
              <a:t>S</a:t>
            </a:r>
            <a:r>
              <a:rPr lang="fil-PH" dirty="0"/>
              <a:t>= (2.7144)(10.2 m</a:t>
            </a:r>
            <a:r>
              <a:rPr lang="fil-PH" baseline="30000" dirty="0"/>
              <a:t>2</a:t>
            </a:r>
            <a:r>
              <a:rPr lang="fil-PH" dirty="0"/>
              <a:t>) (4)</a:t>
            </a:r>
            <a:endParaRPr lang="en-US" dirty="0"/>
          </a:p>
          <a:p>
            <a:pPr marL="0" indent="0">
              <a:buNone/>
            </a:pPr>
            <a:r>
              <a:rPr lang="fil-PH" b="1" dirty="0"/>
              <a:t>	Q</a:t>
            </a:r>
            <a:r>
              <a:rPr lang="fil-PH" b="1" baseline="-25000" dirty="0"/>
              <a:t>S</a:t>
            </a:r>
            <a:r>
              <a:rPr lang="fil-PH" b="1" dirty="0"/>
              <a:t>= 41.53032 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9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F-DE76-43AD-B5B1-4C693DA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 Load for 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B0A3-26D8-439B-AD0D-AA80CC5D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l-PH" b="1" dirty="0"/>
              <a:t>For 22 °C, Minor Operating Room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Where: Door Partition of Minor Operating Room and Emergency Room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Area= 3.2 m</a:t>
            </a:r>
            <a:r>
              <a:rPr lang="fil-PH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ΔT= (22.5 - 22) °C= 0.5</a:t>
            </a:r>
            <a:endParaRPr lang="en-US" dirty="0"/>
          </a:p>
          <a:p>
            <a:pPr marL="0" indent="0">
              <a:buNone/>
            </a:pPr>
            <a:endParaRPr lang="fil-PH" dirty="0"/>
          </a:p>
          <a:p>
            <a:pPr marL="0" indent="0">
              <a:buNone/>
            </a:pPr>
            <a:r>
              <a:rPr lang="fil-PH" dirty="0"/>
              <a:t>Q</a:t>
            </a:r>
            <a:r>
              <a:rPr lang="fil-PH" baseline="-25000" dirty="0"/>
              <a:t>S</a:t>
            </a:r>
            <a:r>
              <a:rPr lang="fil-PH" dirty="0"/>
              <a:t>= (2.3576)(3.2 m</a:t>
            </a:r>
            <a:r>
              <a:rPr lang="fil-PH" baseline="30000" dirty="0"/>
              <a:t>2</a:t>
            </a:r>
            <a:r>
              <a:rPr lang="fil-PH" dirty="0"/>
              <a:t>)(0.5)</a:t>
            </a:r>
            <a:endParaRPr lang="en-US" dirty="0"/>
          </a:p>
          <a:p>
            <a:pPr marL="0" indent="0">
              <a:buNone/>
            </a:pPr>
            <a:r>
              <a:rPr lang="fil-PH" b="1" dirty="0"/>
              <a:t>Q</a:t>
            </a:r>
            <a:r>
              <a:rPr lang="fil-PH" b="1" baseline="-25000" dirty="0"/>
              <a:t>S</a:t>
            </a:r>
            <a:r>
              <a:rPr lang="fil-PH" b="1" dirty="0"/>
              <a:t>=37.7216 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4BB5-9B4E-42CC-8A17-B656562E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Miscellaneous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F038-AE28-4E66-B321-41FC0984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3244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il-PH" b="1" dirty="0"/>
              <a:t>For 22.5 °C, Emergency Room</a:t>
            </a:r>
            <a:endParaRPr lang="en-US" dirty="0"/>
          </a:p>
          <a:p>
            <a:pPr marL="0" indent="0">
              <a:buNone/>
            </a:pPr>
            <a:r>
              <a:rPr lang="fil-PH" b="1" dirty="0"/>
              <a:t>Where: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W= 300.8 W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Sensible Heat Gain= 0.33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CLF= 0.96</a:t>
            </a:r>
            <a:endParaRPr lang="en-US" dirty="0"/>
          </a:p>
          <a:p>
            <a:pPr marL="0" indent="0">
              <a:buNone/>
            </a:pPr>
            <a:r>
              <a:rPr lang="fil-PH" dirty="0"/>
              <a:t>Latent Heat Gain= 0.16</a:t>
            </a:r>
            <a:endParaRPr lang="en-US" dirty="0"/>
          </a:p>
          <a:p>
            <a:pPr marL="0" indent="0">
              <a:buNone/>
            </a:pPr>
            <a:endParaRPr lang="fil-PH" dirty="0"/>
          </a:p>
          <a:p>
            <a:pPr marL="0" indent="0">
              <a:buNone/>
            </a:pPr>
            <a:r>
              <a:rPr lang="fil-PH" dirty="0"/>
              <a:t>Q</a:t>
            </a:r>
            <a:r>
              <a:rPr lang="fil-PH" baseline="-25000" dirty="0"/>
              <a:t>S</a:t>
            </a:r>
            <a:r>
              <a:rPr lang="fil-PH" dirty="0"/>
              <a:t>=(300.8 W)(0.33)(0.96)</a:t>
            </a:r>
            <a:endParaRPr lang="en-US" dirty="0"/>
          </a:p>
          <a:p>
            <a:pPr marL="0" indent="0">
              <a:buNone/>
            </a:pPr>
            <a:r>
              <a:rPr lang="fil-PH" b="1" dirty="0"/>
              <a:t>Q</a:t>
            </a:r>
            <a:r>
              <a:rPr lang="fil-PH" b="1" baseline="-25000" dirty="0"/>
              <a:t>S</a:t>
            </a:r>
            <a:r>
              <a:rPr lang="fil-PH" b="1" dirty="0"/>
              <a:t>= 95.29344 W</a:t>
            </a:r>
            <a:endParaRPr lang="en-US" dirty="0"/>
          </a:p>
          <a:p>
            <a:pPr marL="0" indent="0">
              <a:buNone/>
            </a:pPr>
            <a:endParaRPr lang="fil-PH" dirty="0"/>
          </a:p>
          <a:p>
            <a:pPr marL="0" indent="0">
              <a:buNone/>
            </a:pPr>
            <a:r>
              <a:rPr lang="fil-PH" dirty="0"/>
              <a:t>Q</a:t>
            </a:r>
            <a:r>
              <a:rPr lang="fil-PH" baseline="-25000" dirty="0"/>
              <a:t>L</a:t>
            </a:r>
            <a:r>
              <a:rPr lang="fil-PH" dirty="0"/>
              <a:t>=(300.8 W)(0.16)(1)</a:t>
            </a:r>
            <a:endParaRPr lang="en-US" dirty="0"/>
          </a:p>
          <a:p>
            <a:pPr marL="0" indent="0">
              <a:buNone/>
            </a:pPr>
            <a:r>
              <a:rPr lang="fil-PH" b="1" dirty="0"/>
              <a:t>Q</a:t>
            </a:r>
            <a:r>
              <a:rPr lang="fil-PH" b="1" baseline="-25000" dirty="0"/>
              <a:t>L</a:t>
            </a:r>
            <a:r>
              <a:rPr lang="fil-PH" b="1" dirty="0"/>
              <a:t>= 48.128 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64B63-71DB-40EA-AF17-1400276331BB}"/>
              </a:ext>
            </a:extLst>
          </p:cNvPr>
          <p:cNvSpPr txBox="1"/>
          <p:nvPr/>
        </p:nvSpPr>
        <p:spPr>
          <a:xfrm>
            <a:off x="771525" y="1658454"/>
            <a:ext cx="5200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Minor Operating Room Equipment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Smoke Detector = 0.4 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Cardiopulmonary Bypass Machine = 150 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Surgical Lights= 25 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Autoclave= 2000 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Electrosurgery= 109 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7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ACA8-7E1D-4360-AA80-E13AFAD9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701"/>
          </a:xfrm>
        </p:spPr>
        <p:txBody>
          <a:bodyPr/>
          <a:lstStyle/>
          <a:p>
            <a:r>
              <a:rPr lang="en-US" b="1" dirty="0"/>
              <a:t>Summary of Load Calculation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DBE629-0979-47E1-88E6-30B6D672C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474636"/>
              </p:ext>
            </p:extLst>
          </p:nvPr>
        </p:nvGraphicFramePr>
        <p:xfrm>
          <a:off x="838200" y="1439069"/>
          <a:ext cx="42799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875">
                  <a:extLst>
                    <a:ext uri="{9D8B030D-6E8A-4147-A177-3AD203B41FA5}">
                      <a16:colId xmlns:a16="http://schemas.microsoft.com/office/drawing/2014/main" val="2834470772"/>
                    </a:ext>
                  </a:extLst>
                </a:gridCol>
                <a:gridCol w="1429811">
                  <a:extLst>
                    <a:ext uri="{9D8B030D-6E8A-4147-A177-3AD203B41FA5}">
                      <a16:colId xmlns:a16="http://schemas.microsoft.com/office/drawing/2014/main" val="1785987437"/>
                    </a:ext>
                  </a:extLst>
                </a:gridCol>
                <a:gridCol w="1401214">
                  <a:extLst>
                    <a:ext uri="{9D8B030D-6E8A-4147-A177-3AD203B41FA5}">
                      <a16:colId xmlns:a16="http://schemas.microsoft.com/office/drawing/2014/main" val="381614026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GROUND FLOOR AT 22 °C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409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HEAT SOURCES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43470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1945.68192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4590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962.044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9277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257.4623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497.3868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99261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Ventilation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2528.83296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2763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532.87948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87829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Occupant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95631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796.78502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05394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Door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5.894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07302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Miscellaneous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723.6979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365.504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5187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7016.44462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3529.72376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26736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10546.16838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20130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FF6B11-A06A-48C7-9A09-ED47D00D7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15424"/>
              </p:ext>
            </p:extLst>
          </p:nvPr>
        </p:nvGraphicFramePr>
        <p:xfrm>
          <a:off x="6889750" y="1430338"/>
          <a:ext cx="42799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875">
                  <a:extLst>
                    <a:ext uri="{9D8B030D-6E8A-4147-A177-3AD203B41FA5}">
                      <a16:colId xmlns:a16="http://schemas.microsoft.com/office/drawing/2014/main" val="3961612227"/>
                    </a:ext>
                  </a:extLst>
                </a:gridCol>
                <a:gridCol w="1429811">
                  <a:extLst>
                    <a:ext uri="{9D8B030D-6E8A-4147-A177-3AD203B41FA5}">
                      <a16:colId xmlns:a16="http://schemas.microsoft.com/office/drawing/2014/main" val="358739558"/>
                    </a:ext>
                  </a:extLst>
                </a:gridCol>
                <a:gridCol w="1401214">
                  <a:extLst>
                    <a:ext uri="{9D8B030D-6E8A-4147-A177-3AD203B41FA5}">
                      <a16:colId xmlns:a16="http://schemas.microsoft.com/office/drawing/2014/main" val="46292132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GROUND FLOOR AT 22.5°C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4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HEAT SOURCES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4584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16186.72723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9898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6662.64419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7366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3885.6216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7455.7825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3741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Ventilation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5884.032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11457.01248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67424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7216.6545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28085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Occupant 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4845.18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1713.96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97919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14155.41998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99456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Door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1130.043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502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Miscellaneous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380.204326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1920.224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78698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60346.52683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22546.97898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9936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82893.50581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4321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348CB-C191-495C-B9D0-95C5FB0A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93271"/>
              </p:ext>
            </p:extLst>
          </p:nvPr>
        </p:nvGraphicFramePr>
        <p:xfrm>
          <a:off x="3813175" y="3994150"/>
          <a:ext cx="4279900" cy="258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875">
                  <a:extLst>
                    <a:ext uri="{9D8B030D-6E8A-4147-A177-3AD203B41FA5}">
                      <a16:colId xmlns:a16="http://schemas.microsoft.com/office/drawing/2014/main" val="2776471945"/>
                    </a:ext>
                  </a:extLst>
                </a:gridCol>
                <a:gridCol w="1429811">
                  <a:extLst>
                    <a:ext uri="{9D8B030D-6E8A-4147-A177-3AD203B41FA5}">
                      <a16:colId xmlns:a16="http://schemas.microsoft.com/office/drawing/2014/main" val="915456502"/>
                    </a:ext>
                  </a:extLst>
                </a:gridCol>
                <a:gridCol w="1401214">
                  <a:extLst>
                    <a:ext uri="{9D8B030D-6E8A-4147-A177-3AD203B41FA5}">
                      <a16:colId xmlns:a16="http://schemas.microsoft.com/office/drawing/2014/main" val="330131598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GROUND FLOOR AT 24°C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673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HEAT SOURCES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56664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16630.03447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77871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5175.5414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28395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1180.8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2558.912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00149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Ventilation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2069.76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4244.88816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999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2511.867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1902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Occupant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47597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3602.335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7716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Door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29271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Miscellaneous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901.9296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455.52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45194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42354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33188.25347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7296.12016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757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40484.37363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556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3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9B5B-A6AB-41B9-9FF1-4053EA79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Load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B96A4C-5863-4E65-A5B3-BC0D3CA5D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706339"/>
              </p:ext>
            </p:extLst>
          </p:nvPr>
        </p:nvGraphicFramePr>
        <p:xfrm>
          <a:off x="838200" y="1690689"/>
          <a:ext cx="4445000" cy="2400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903">
                  <a:extLst>
                    <a:ext uri="{9D8B030D-6E8A-4147-A177-3AD203B41FA5}">
                      <a16:colId xmlns:a16="http://schemas.microsoft.com/office/drawing/2014/main" val="3998184616"/>
                    </a:ext>
                  </a:extLst>
                </a:gridCol>
                <a:gridCol w="1558140">
                  <a:extLst>
                    <a:ext uri="{9D8B030D-6E8A-4147-A177-3AD203B41FA5}">
                      <a16:colId xmlns:a16="http://schemas.microsoft.com/office/drawing/2014/main" val="877413489"/>
                    </a:ext>
                  </a:extLst>
                </a:gridCol>
                <a:gridCol w="1366957">
                  <a:extLst>
                    <a:ext uri="{9D8B030D-6E8A-4147-A177-3AD203B41FA5}">
                      <a16:colId xmlns:a16="http://schemas.microsoft.com/office/drawing/2014/main" val="749080735"/>
                    </a:ext>
                  </a:extLst>
                </a:gridCol>
              </a:tblGrid>
              <a:tr h="19131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SECOND FLOOR AT 22 °C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1519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HEAT SOURCES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927295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2286.793008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___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6902134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___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3676237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406.8458102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787.2557721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8755264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Ventilation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3757.6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7259.237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6093655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641.7098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040511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Occupant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47423"/>
                  </a:ext>
                </a:extLst>
              </a:tr>
              <a:tr h="174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1935.096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4330046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Door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065490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Miscellaneous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1474.13372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744.512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0340033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14479.17834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10291.00477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0022302"/>
                  </a:ext>
                </a:extLst>
              </a:tr>
              <a:tr h="18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24770.18311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80877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69BF4-5372-489F-BE88-F21A852F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03276"/>
              </p:ext>
            </p:extLst>
          </p:nvPr>
        </p:nvGraphicFramePr>
        <p:xfrm>
          <a:off x="6226175" y="1690688"/>
          <a:ext cx="44450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903">
                  <a:extLst>
                    <a:ext uri="{9D8B030D-6E8A-4147-A177-3AD203B41FA5}">
                      <a16:colId xmlns:a16="http://schemas.microsoft.com/office/drawing/2014/main" val="3331454665"/>
                    </a:ext>
                  </a:extLst>
                </a:gridCol>
                <a:gridCol w="1558140">
                  <a:extLst>
                    <a:ext uri="{9D8B030D-6E8A-4147-A177-3AD203B41FA5}">
                      <a16:colId xmlns:a16="http://schemas.microsoft.com/office/drawing/2014/main" val="3960700381"/>
                    </a:ext>
                  </a:extLst>
                </a:gridCol>
                <a:gridCol w="1366957">
                  <a:extLst>
                    <a:ext uri="{9D8B030D-6E8A-4147-A177-3AD203B41FA5}">
                      <a16:colId xmlns:a16="http://schemas.microsoft.com/office/drawing/2014/main" val="725159991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SECOND FLOOR AT 22.5°C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496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HEAT SOURCES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7595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18499.32996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584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11264.605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64399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3339.8875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6560.8163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4381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Ventilation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15796.7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30952.7564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8572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8698.5097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39982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Occupant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3959.9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4052.5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57938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45639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Door Partition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1021.74384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38586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Miscellaneous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1927.94243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973.6448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6832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79803.61843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42539.7175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55535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122343.3359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86140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81F240-B397-4849-95E1-DCFD9C83F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81010"/>
              </p:ext>
            </p:extLst>
          </p:nvPr>
        </p:nvGraphicFramePr>
        <p:xfrm>
          <a:off x="2876764" y="4216401"/>
          <a:ext cx="6164494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859">
                  <a:extLst>
                    <a:ext uri="{9D8B030D-6E8A-4147-A177-3AD203B41FA5}">
                      <a16:colId xmlns:a16="http://schemas.microsoft.com/office/drawing/2014/main" val="117394040"/>
                    </a:ext>
                  </a:extLst>
                </a:gridCol>
                <a:gridCol w="2160887">
                  <a:extLst>
                    <a:ext uri="{9D8B030D-6E8A-4147-A177-3AD203B41FA5}">
                      <a16:colId xmlns:a16="http://schemas.microsoft.com/office/drawing/2014/main" val="304410742"/>
                    </a:ext>
                  </a:extLst>
                </a:gridCol>
                <a:gridCol w="1895748">
                  <a:extLst>
                    <a:ext uri="{9D8B030D-6E8A-4147-A177-3AD203B41FA5}">
                      <a16:colId xmlns:a16="http://schemas.microsoft.com/office/drawing/2014/main" val="19155943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SECOND FLOOR AT 24°C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558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HEAT SOURCES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1533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4579.752496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42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2949.2208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04313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577.8417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1187.028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3416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Ventilation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614.46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1260.2016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7264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524.0859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1273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Occupant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0170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2660.49202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62443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Door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98.07616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39338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Miscellaneous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68.36544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34.528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92388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13010.69452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3361.7576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6408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OVERALL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16372.45212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14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26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13D4-EFE2-4268-8C91-B196387C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Load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083314-DD5F-418D-B5FA-A62FD5B31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598994"/>
              </p:ext>
            </p:extLst>
          </p:nvPr>
        </p:nvGraphicFramePr>
        <p:xfrm>
          <a:off x="917575" y="1690688"/>
          <a:ext cx="4854576" cy="4083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093">
                  <a:extLst>
                    <a:ext uri="{9D8B030D-6E8A-4147-A177-3AD203B41FA5}">
                      <a16:colId xmlns:a16="http://schemas.microsoft.com/office/drawing/2014/main" val="760857599"/>
                    </a:ext>
                  </a:extLst>
                </a:gridCol>
                <a:gridCol w="1480868">
                  <a:extLst>
                    <a:ext uri="{9D8B030D-6E8A-4147-A177-3AD203B41FA5}">
                      <a16:colId xmlns:a16="http://schemas.microsoft.com/office/drawing/2014/main" val="2146153324"/>
                    </a:ext>
                  </a:extLst>
                </a:gridCol>
                <a:gridCol w="1625615">
                  <a:extLst>
                    <a:ext uri="{9D8B030D-6E8A-4147-A177-3AD203B41FA5}">
                      <a16:colId xmlns:a16="http://schemas.microsoft.com/office/drawing/2014/main" val="1075801698"/>
                    </a:ext>
                  </a:extLst>
                </a:gridCol>
              </a:tblGrid>
              <a:tr h="2809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THIRD FLOOR AT 22.5°C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17826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HEAT SOURCES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8141332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24827.88391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9584596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Roof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27420.0353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2031713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11472.723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7914993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2478.26972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5099.36068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6204365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Ventilation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13106.018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26381.30264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1530037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6378.502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7235919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Occupant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4519.5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2132.1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1203263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11615.785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3460997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Door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1000.65112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3584562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Miscellaneous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2157.17387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1089.4816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918614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3005162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104976.5419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34702.24492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2330225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OVERALL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139678.7868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91155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886420-FA90-44F7-AF0F-5CA39DF53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5834"/>
              </p:ext>
            </p:extLst>
          </p:nvPr>
        </p:nvGraphicFramePr>
        <p:xfrm>
          <a:off x="6128534" y="1690688"/>
          <a:ext cx="5344060" cy="4083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352">
                  <a:extLst>
                    <a:ext uri="{9D8B030D-6E8A-4147-A177-3AD203B41FA5}">
                      <a16:colId xmlns:a16="http://schemas.microsoft.com/office/drawing/2014/main" val="121481229"/>
                    </a:ext>
                  </a:extLst>
                </a:gridCol>
                <a:gridCol w="1630183">
                  <a:extLst>
                    <a:ext uri="{9D8B030D-6E8A-4147-A177-3AD203B41FA5}">
                      <a16:colId xmlns:a16="http://schemas.microsoft.com/office/drawing/2014/main" val="3284138798"/>
                    </a:ext>
                  </a:extLst>
                </a:gridCol>
                <a:gridCol w="1789525">
                  <a:extLst>
                    <a:ext uri="{9D8B030D-6E8A-4147-A177-3AD203B41FA5}">
                      <a16:colId xmlns:a16="http://schemas.microsoft.com/office/drawing/2014/main" val="906704734"/>
                    </a:ext>
                  </a:extLst>
                </a:gridCol>
              </a:tblGrid>
              <a:tr h="2809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 OF HEAT LOAD CALCULATION FOR THIRD FLOOR AT 24°C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34002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HEAT SOURCES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Qs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Ql (W)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2878821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Wall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11065.52304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8808784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Roof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5910.72485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8797334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Glass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436.0549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7208855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Infiltration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2401.36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6232915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Ventilation 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620.928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1273.4662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8818630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2460.248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5147730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Occupant 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3428854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Wall Partition 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3266.075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8555563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Door Partition 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67.89888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5396775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Miscellaneous 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9176426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6541501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24998.32867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3674.8262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4634858"/>
                  </a:ext>
                </a:extLst>
              </a:tr>
              <a:tr h="271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OVERALL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28673.15487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44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8650-54A1-44AF-BA4C-271444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Psychrometric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88B9-0F51-4CA5-9CBA-B483E747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2851150"/>
          </a:xfrm>
        </p:spPr>
        <p:txBody>
          <a:bodyPr/>
          <a:lstStyle/>
          <a:p>
            <a:r>
              <a:rPr lang="en-GB" b="1" dirty="0"/>
              <a:t>GROUND FLOOR at 24°C initial condition;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Q</a:t>
            </a:r>
            <a:r>
              <a:rPr lang="en-GB" baseline="-25000" dirty="0"/>
              <a:t>s</a:t>
            </a:r>
            <a:r>
              <a:rPr lang="en-GB" dirty="0"/>
              <a:t> = 33188.2535 W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Q</a:t>
            </a:r>
            <a:r>
              <a:rPr lang="en-GB" baseline="-25000" dirty="0"/>
              <a:t>L</a:t>
            </a:r>
            <a:r>
              <a:rPr lang="en-GB" dirty="0"/>
              <a:t> = 7296.1202 W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Q</a:t>
            </a:r>
            <a:r>
              <a:rPr lang="en-GB" baseline="-25000" dirty="0"/>
              <a:t>T</a:t>
            </a:r>
            <a:r>
              <a:rPr lang="en-GB" dirty="0"/>
              <a:t> = 40484.3736 W 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	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F2CF1F-661E-44BA-9865-55EA96D79382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2517140"/>
            <a:ext cx="5003800" cy="2121535"/>
            <a:chOff x="1173" y="326"/>
            <a:chExt cx="8731" cy="33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358654-89E9-43B7-9275-F114197C0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" y="326"/>
              <a:ext cx="8392" cy="3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AA37DAAD-E591-4CAE-8D4B-79C3FCD15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2155"/>
              <a:ext cx="121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1270" indent="80645">
                <a:lnSpc>
                  <a:spcPct val="97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GB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34.5 °C</a:t>
              </a:r>
              <a:r>
                <a:rPr lang="en-GB" sz="7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 </a:t>
              </a:r>
              <a:r>
                <a:rPr lang="en-GB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 26.1 °C</a:t>
              </a:r>
              <a:r>
                <a:rPr lang="en-GB" sz="7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WB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79BFBD48-E162-4F50-8DFA-C60EA3DDF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9" y="2577"/>
              <a:ext cx="1879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890" marR="11430" indent="-9525" algn="just">
                <a:lnSpc>
                  <a:spcPct val="97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GB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24 °C</a:t>
              </a:r>
              <a:r>
                <a:rPr lang="en-GB" sz="7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 </a:t>
              </a:r>
              <a:r>
                <a:rPr lang="en-GB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 50% RH Q</a:t>
              </a:r>
              <a:r>
                <a:rPr lang="en-GB" sz="7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 </a:t>
              </a:r>
              <a:r>
                <a:rPr lang="en-GB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33188.2535 Q</a:t>
              </a:r>
              <a:r>
                <a:rPr lang="en-GB" sz="7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   </a:t>
              </a:r>
              <a:r>
                <a:rPr lang="en-GB" sz="11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40484.3736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86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8A2E-401B-474C-9477-7CD1EA6A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Psychrometric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48AB9-8E95-48DA-B5B9-2DC5ECF7E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446" y="1510947"/>
                <a:ext cx="4388318" cy="498192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At outdoor condition: 34.5°C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DB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26.1°C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WB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W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0.018136752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o</m:t>
                        </m:r>
                      </m:sub>
                    </m:sSub>
                    <m:r>
                      <m:rPr>
                        <m:nor/>
                      </m:rPr>
                      <a:rPr lang="en-GB" sz="55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0.622</m:t>
                        </m:r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T</m:t>
                            </m:r>
                          </m:sub>
                        </m:sSub>
                        <m:r>
                          <a:rPr lang="en-GB" sz="5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5500" i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55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0.018136752= </m:t>
                    </m:r>
                    <m:f>
                      <m:f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0.622</m:t>
                        </m:r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GB" sz="5500" i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101.325 −</m:t>
                        </m:r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Solving for P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P­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= 2.870882826 kPa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computation of enthalpy;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GB" sz="5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cpT</a:t>
                </a:r>
                <a:r>
                  <a:rPr lang="en-GB" sz="55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GB" sz="5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55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5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GB" sz="55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1.0062(34.5°C) + 0.01813675(2564.5)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GB" sz="55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= 81.2256005 KJ/kg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Solving for the specific volume;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v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O</m:t>
                        </m:r>
                      </m:sub>
                    </m:sSub>
                    <m:r>
                      <m:rPr>
                        <m:nor/>
                      </m:rPr>
                      <a:rPr lang="en-GB" sz="55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</m:t>
                            </m:r>
                          </m:sub>
                        </m:sSub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o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55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v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O</m:t>
                        </m:r>
                      </m:sub>
                    </m:sSub>
                    <m:r>
                      <m:rPr>
                        <m:nor/>
                      </m:rPr>
                      <a:rPr lang="en-GB" sz="55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0.287(34.5 + 273</m:t>
                        </m:r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101.325 </m:t>
                        </m:r>
                        <m:r>
                          <m:rPr>
                            <m:nor/>
                          </m:rPr>
                          <a:rPr lang="en-GB" sz="5500" i="1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55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2.870802826</m:t>
                        </m:r>
                      </m:den>
                    </m:f>
                  </m:oMath>
                </a14:m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5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GB" sz="55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0.8963812873 m</a:t>
                </a:r>
                <a:r>
                  <a:rPr lang="en-GB" sz="5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/kg</a:t>
                </a:r>
                <a:endParaRPr lang="en-US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48AB9-8E95-48DA-B5B9-2DC5ECF7E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446" y="1510947"/>
                <a:ext cx="4388318" cy="4981928"/>
              </a:xfrm>
              <a:blipFill>
                <a:blip r:embed="rId2"/>
                <a:stretch>
                  <a:fillRect l="-417"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84C05-8779-447A-8519-2FF132AD2CBC}"/>
                  </a:ext>
                </a:extLst>
              </p:cNvPr>
              <p:cNvSpPr txBox="1"/>
              <p:nvPr/>
            </p:nvSpPr>
            <p:spPr>
              <a:xfrm>
                <a:off x="5512353" y="1510728"/>
                <a:ext cx="6191967" cy="428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mass flowrate from ventilation supply: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/>
                            <m:t>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400"/>
                            <m:t>O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/>
                        <m:t> 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400"/>
                                <m:t>Q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400"/>
                                <m:t>Ventilation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400"/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400"/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/>
                            <m:t>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400"/>
                            <m:t>O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/>
                        <m:t> 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1400"/>
                            <m:t>160 </m:t>
                          </m:r>
                          <m:r>
                            <m:rPr>
                              <m:nor/>
                            </m:rPr>
                            <a:rPr lang="en-GB" sz="1400"/>
                            <m:t>L</m:t>
                          </m:r>
                          <m:r>
                            <m:rPr>
                              <m:nor/>
                            </m:rPr>
                            <a:rPr lang="en-GB" sz="1400"/>
                            <m:t>/</m:t>
                          </m:r>
                          <m:r>
                            <m:rPr>
                              <m:nor/>
                            </m:rPr>
                            <a:rPr lang="en-GB" sz="1400"/>
                            <m:t>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1400"/>
                            <m:t>896.3812873 </m:t>
                          </m:r>
                          <m:r>
                            <m:rPr>
                              <m:nor/>
                            </m:rPr>
                            <a:rPr lang="en-GB" sz="1400"/>
                            <m:t>L</m:t>
                          </m:r>
                          <m:r>
                            <m:rPr>
                              <m:nor/>
                            </m:rPr>
                            <a:rPr lang="en-GB" sz="1400"/>
                            <m:t>/</m:t>
                          </m:r>
                          <m:r>
                            <m:rPr>
                              <m:nor/>
                            </m:rPr>
                            <a:rPr lang="en-GB" sz="1400"/>
                            <m:t>kg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GB" sz="1400" dirty="0" err="1"/>
                  <a:t>m</a:t>
                </a:r>
                <a:r>
                  <a:rPr lang="en-GB" sz="1400" baseline="-25000" dirty="0" err="1"/>
                  <a:t>o</a:t>
                </a:r>
                <a:r>
                  <a:rPr lang="en-GB" sz="1400" baseline="-25000" dirty="0"/>
                  <a:t> </a:t>
                </a:r>
                <a:r>
                  <a:rPr lang="en-GB" sz="1400" dirty="0"/>
                  <a:t>= 0.1784854709 kg/s</a:t>
                </a:r>
              </a:p>
              <a:p>
                <a:endParaRPr lang="en-US" sz="1400" dirty="0"/>
              </a:p>
              <a:p>
                <a:r>
                  <a:rPr lang="en-GB" sz="1400" dirty="0"/>
                  <a:t>For the properties of return air condition;</a:t>
                </a:r>
                <a:endParaRPr lang="en-US" sz="1400" dirty="0"/>
              </a:p>
              <a:p>
                <a:r>
                  <a:rPr lang="en-GB" sz="1400" dirty="0"/>
                  <a:t>Where </a:t>
                </a:r>
                <a:r>
                  <a:rPr lang="en-GB" sz="1400" dirty="0" err="1"/>
                  <a:t>w</a:t>
                </a:r>
                <a:r>
                  <a:rPr lang="en-GB" sz="1400" baseline="-25000" dirty="0" err="1"/>
                  <a:t>i</a:t>
                </a:r>
                <a:r>
                  <a:rPr lang="en-GB" sz="1400" dirty="0"/>
                  <a:t> = 0.009293235	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/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400"/>
                            <m:t>r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/>
                        <m:t> 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400"/>
                                <m:t>0.622</m:t>
                              </m:r>
                              <m:r>
                                <m:rPr>
                                  <m:nor/>
                                </m:rPr>
                                <a:rPr lang="en-GB" sz="140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400"/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40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400"/>
                                <m:t>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400" i="1"/>
                            <m:t>−</m:t>
                          </m:r>
                          <m:r>
                            <m:rPr>
                              <m:nor/>
                            </m:rPr>
                            <a:rPr lang="en-GB" sz="1400"/>
                            <m:t>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40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400"/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/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400"/>
                            <m:t>r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/>
                        <m:t> 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1400"/>
                            <m:t>0.622(0.5 </m:t>
                          </m:r>
                          <m:r>
                            <m:rPr>
                              <m:nor/>
                            </m:rPr>
                            <a:rPr lang="en-GB" sz="1400"/>
                            <m:t>x</m:t>
                          </m:r>
                          <m:r>
                            <m:rPr>
                              <m:nor/>
                            </m:rPr>
                            <a:rPr lang="en-GB" sz="1400"/>
                            <m:t> 2.982 </m:t>
                          </m:r>
                          <m:r>
                            <m:rPr>
                              <m:nor/>
                            </m:rPr>
                            <a:rPr lang="en-GB" sz="1400"/>
                            <m:t>kpa</m:t>
                          </m:r>
                          <m:r>
                            <m:rPr>
                              <m:nor/>
                            </m:rPr>
                            <a:rPr lang="en-GB" sz="140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1400"/>
                            <m:t>101.325</m:t>
                          </m:r>
                          <m:r>
                            <m:rPr>
                              <m:nor/>
                            </m:rPr>
                            <a:rPr lang="en-GB" sz="1400" i="1"/>
                            <m:t>−</m:t>
                          </m:r>
                          <m:r>
                            <m:rPr>
                              <m:nor/>
                            </m:rPr>
                            <a:rPr lang="en-GB" sz="1400"/>
                            <m:t> (0.5 </m:t>
                          </m:r>
                          <m:r>
                            <m:rPr>
                              <m:nor/>
                            </m:rPr>
                            <a:rPr lang="en-GB" sz="1400"/>
                            <m:t>x</m:t>
                          </m:r>
                          <m:r>
                            <m:rPr>
                              <m:nor/>
                            </m:rPr>
                            <a:rPr lang="en-GB" sz="1400"/>
                            <m:t> 2.982 </m:t>
                          </m:r>
                          <m:r>
                            <m:rPr>
                              <m:nor/>
                            </m:rPr>
                            <a:rPr lang="en-GB" sz="1400"/>
                            <m:t>kpa</m:t>
                          </m:r>
                          <m:r>
                            <m:rPr>
                              <m:nor/>
                            </m:rPr>
                            <a:rPr lang="en-GB" sz="1400"/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GB" sz="1400" dirty="0"/>
                  <a:t>	</a:t>
                </a:r>
                <a:r>
                  <a:rPr lang="en-GB" sz="1400" dirty="0" err="1"/>
                  <a:t>w</a:t>
                </a:r>
                <a:r>
                  <a:rPr lang="en-GB" sz="1400" baseline="-25000" dirty="0" err="1"/>
                  <a:t>r</a:t>
                </a:r>
                <a:r>
                  <a:rPr lang="en-GB" sz="1400" dirty="0"/>
                  <a:t> = 0.009289440471 kg/</a:t>
                </a:r>
                <a:r>
                  <a:rPr lang="en-GB" sz="1400" dirty="0" err="1"/>
                  <a:t>kg</a:t>
                </a:r>
                <a:r>
                  <a:rPr lang="en-GB" sz="1400" baseline="-25000" dirty="0" err="1"/>
                  <a:t>m</a:t>
                </a:r>
                <a:endParaRPr lang="en-US" sz="1400" dirty="0"/>
              </a:p>
              <a:p>
                <a:r>
                  <a:rPr lang="en-GB" sz="1400" dirty="0"/>
                  <a:t>For the computation of enthalpy;</a:t>
                </a:r>
                <a:endParaRPr lang="en-US" sz="1400" dirty="0"/>
              </a:p>
              <a:p>
                <a:r>
                  <a:rPr lang="en-GB" sz="1400" dirty="0"/>
                  <a:t>	h</a:t>
                </a:r>
                <a:r>
                  <a:rPr lang="en-GB" sz="1400" baseline="-25000" dirty="0"/>
                  <a:t>r</a:t>
                </a:r>
                <a:r>
                  <a:rPr lang="en-GB" sz="1400" dirty="0"/>
                  <a:t> = </a:t>
                </a:r>
                <a:r>
                  <a:rPr lang="en-GB" sz="1400" dirty="0" err="1"/>
                  <a:t>cpT</a:t>
                </a:r>
                <a:r>
                  <a:rPr lang="en-GB" sz="1400" baseline="-25000" dirty="0" err="1"/>
                  <a:t>r</a:t>
                </a:r>
                <a:r>
                  <a:rPr lang="en-GB" sz="1400" dirty="0"/>
                  <a:t> + </a:t>
                </a:r>
                <a:r>
                  <a:rPr lang="en-GB" sz="1400" dirty="0" err="1"/>
                  <a:t>w</a:t>
                </a:r>
                <a:r>
                  <a:rPr lang="en-GB" sz="1400" baseline="-25000" dirty="0" err="1"/>
                  <a:t>r</a:t>
                </a:r>
                <a:r>
                  <a:rPr lang="en-GB" sz="1400" dirty="0" err="1"/>
                  <a:t>h</a:t>
                </a:r>
                <a:r>
                  <a:rPr lang="en-GB" sz="1400" baseline="-25000" dirty="0" err="1"/>
                  <a:t>g</a:t>
                </a:r>
                <a:endParaRPr lang="en-US" sz="1400" dirty="0"/>
              </a:p>
              <a:p>
                <a:r>
                  <a:rPr lang="en-GB" sz="1400" baseline="-25000" dirty="0"/>
                  <a:t>	</a:t>
                </a:r>
                <a:r>
                  <a:rPr lang="en-GB" sz="1400" dirty="0"/>
                  <a:t>h</a:t>
                </a:r>
                <a:r>
                  <a:rPr lang="en-GB" sz="1400" baseline="-25000" dirty="0"/>
                  <a:t>r</a:t>
                </a:r>
                <a:r>
                  <a:rPr lang="en-GB" sz="1400" dirty="0"/>
                  <a:t> = 1.0062(24°C) + (0.009289440471 kg/</a:t>
                </a:r>
                <a:r>
                  <a:rPr lang="en-GB" sz="1400" dirty="0" err="1"/>
                  <a:t>kg</a:t>
                </a:r>
                <a:r>
                  <a:rPr lang="en-GB" sz="1400" baseline="-25000" dirty="0" err="1"/>
                  <a:t>m</a:t>
                </a:r>
                <a:r>
                  <a:rPr lang="en-GB" sz="1400" dirty="0"/>
                  <a:t>)(2545.5 KJ/kg)</a:t>
                </a:r>
                <a:endParaRPr lang="en-US" sz="1400" dirty="0"/>
              </a:p>
              <a:p>
                <a:r>
                  <a:rPr lang="en-GB" sz="1400" dirty="0"/>
                  <a:t>	h</a:t>
                </a:r>
                <a:r>
                  <a:rPr lang="en-GB" sz="1400" baseline="-25000" dirty="0"/>
                  <a:t>r</a:t>
                </a:r>
                <a:r>
                  <a:rPr lang="en-GB" sz="1400" dirty="0"/>
                  <a:t> = 47.79507072 KJ/kg</a:t>
                </a:r>
                <a:endParaRPr lang="en-US" sz="1400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84C05-8779-447A-8519-2FF132AD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53" y="1510728"/>
                <a:ext cx="6191967" cy="4289764"/>
              </a:xfrm>
              <a:prstGeom prst="rect">
                <a:avLst/>
              </a:prstGeom>
              <a:blipFill>
                <a:blip r:embed="rId3"/>
                <a:stretch>
                  <a:fillRect l="-295" t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03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FFF7-52EF-42DE-BE68-9A0BC311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131"/>
          </a:xfrm>
        </p:spPr>
        <p:txBody>
          <a:bodyPr/>
          <a:lstStyle/>
          <a:p>
            <a:r>
              <a:rPr lang="en-US" b="1" dirty="0"/>
              <a:t>Psychrometric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95028-9484-46C7-8798-7E032A607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4658"/>
                <a:ext cx="5257799" cy="5323026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mass flowrate from sensible heat load;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</m:t>
                        </m:r>
                      </m:sub>
                    </m:sSub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e</m:t>
                        </m:r>
                      </m:sub>
                    </m:sSub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cp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∆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	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= 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33.18825347 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KW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sub>
                    </m:sSub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(1.0062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KJ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Kg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K</m:t>
                        </m:r>
                      </m:den>
                    </m:f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)(34.5</m:t>
                    </m:r>
                    <m:r>
                      <m:rPr>
                        <m:nor/>
                      </m:rPr>
                      <a:rPr lang="en-GB" sz="2900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24)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Solving for 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= 3.141309923 kg/s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9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9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o</m:t>
                            </m:r>
                          </m:sub>
                        </m:sSub>
                        <m:r>
                          <a:rPr lang="en-GB" sz="29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9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9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0.1784954709 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kg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3.141309923 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kg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GB" sz="29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</m:t>
                        </m:r>
                      </m:den>
                    </m:f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GB" sz="29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100%</m:t>
                    </m:r>
                  </m:oMath>
                </a14:m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9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9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9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9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en-GB" sz="2900">
                          <a:latin typeface="Cambria Math" panose="02040503050406030204" pitchFamily="18" charset="0"/>
                        </a:rPr>
                        <m:t>=5.682198677 %</m:t>
                      </m:r>
                    </m:oMath>
                  </m:oMathPara>
                </a14:m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less than 10% then, use 10% as the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9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	.01m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(0.018136752) + 0.9m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(0.009289440471) = 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Solving for w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	w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0.0101741716 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kg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kg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 + 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GB" sz="29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0.1m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(81.2256005) + 0.9m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(47.79507072) = m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(h</a:t>
                </a:r>
                <a:r>
                  <a:rPr lang="en-GB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GB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95028-9484-46C7-8798-7E032A607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4658"/>
                <a:ext cx="5257799" cy="5323026"/>
              </a:xfrm>
              <a:blipFill>
                <a:blip r:embed="rId2"/>
                <a:stretch>
                  <a:fillRect l="-232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DAC8D6-8E0E-413D-BFB4-0D7F1D698693}"/>
              </a:ext>
            </a:extLst>
          </p:cNvPr>
          <p:cNvSpPr txBox="1"/>
          <p:nvPr/>
        </p:nvSpPr>
        <p:spPr>
          <a:xfrm>
            <a:off x="6438474" y="1414658"/>
            <a:ext cx="5257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Solving for h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h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51.1381237 KJ/kg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m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+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m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0.1m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(34.5) + 0.9m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(24) = m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Solving for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25.06°C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From psychometric chart: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T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11.4°C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For capacity of cooling coil;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Capacity = m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(h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Capacity = 3.141309923 kg/s (51.1381237 – 32.32978727 KJ/kg)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Capacity = 59.08281386 KW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8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242F-F44E-4ADC-9C7E-675D0D21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451" y="354851"/>
            <a:ext cx="10515600" cy="1325563"/>
          </a:xfrm>
        </p:spPr>
        <p:txBody>
          <a:bodyPr/>
          <a:lstStyle/>
          <a:p>
            <a:r>
              <a:rPr lang="en-US" b="1" dirty="0"/>
              <a:t>Summary of A/C capacity of each Floor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A9F0F7-BE0A-429A-8CD1-6107401A4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50819"/>
              </p:ext>
            </p:extLst>
          </p:nvPr>
        </p:nvGraphicFramePr>
        <p:xfrm>
          <a:off x="1503451" y="1989546"/>
          <a:ext cx="8959065" cy="39283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7535">
                  <a:extLst>
                    <a:ext uri="{9D8B030D-6E8A-4147-A177-3AD203B41FA5}">
                      <a16:colId xmlns:a16="http://schemas.microsoft.com/office/drawing/2014/main" val="3065983174"/>
                    </a:ext>
                  </a:extLst>
                </a:gridCol>
                <a:gridCol w="1992593">
                  <a:extLst>
                    <a:ext uri="{9D8B030D-6E8A-4147-A177-3AD203B41FA5}">
                      <a16:colId xmlns:a16="http://schemas.microsoft.com/office/drawing/2014/main" val="785105466"/>
                    </a:ext>
                  </a:extLst>
                </a:gridCol>
                <a:gridCol w="2119289">
                  <a:extLst>
                    <a:ext uri="{9D8B030D-6E8A-4147-A177-3AD203B41FA5}">
                      <a16:colId xmlns:a16="http://schemas.microsoft.com/office/drawing/2014/main" val="2752354428"/>
                    </a:ext>
                  </a:extLst>
                </a:gridCol>
                <a:gridCol w="2119289">
                  <a:extLst>
                    <a:ext uri="{9D8B030D-6E8A-4147-A177-3AD203B41FA5}">
                      <a16:colId xmlns:a16="http://schemas.microsoft.com/office/drawing/2014/main" val="2539133171"/>
                    </a:ext>
                  </a:extLst>
                </a:gridCol>
                <a:gridCol w="200359">
                  <a:extLst>
                    <a:ext uri="{9D8B030D-6E8A-4147-A177-3AD203B41FA5}">
                      <a16:colId xmlns:a16="http://schemas.microsoft.com/office/drawing/2014/main" val="3700851955"/>
                    </a:ext>
                  </a:extLst>
                </a:gridCol>
              </a:tblGrid>
              <a:tr h="29791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46 SUMMARY of A/C Capacity for each floor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37289"/>
                  </a:ext>
                </a:extLst>
              </a:tr>
              <a:tr h="297917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64986"/>
                  </a:ext>
                </a:extLst>
              </a:tr>
              <a:tr h="297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6225525"/>
                  </a:ext>
                </a:extLst>
              </a:tr>
              <a:tr h="297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TEMPERATURE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327654"/>
                  </a:ext>
                </a:extLst>
              </a:tr>
              <a:tr h="297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24°C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22.5°C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22°C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659191"/>
                  </a:ext>
                </a:extLst>
              </a:tr>
              <a:tr h="29791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 FLOOR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59.0828 kW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92.4161 kW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17.8804 kW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1408450"/>
                  </a:ext>
                </a:extLst>
              </a:tr>
              <a:tr h="297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16.0086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25.9472 TOR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5.0844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6337372"/>
                  </a:ext>
                </a:extLst>
              </a:tr>
              <a:tr h="29791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 FLOOR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33.1554 kW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160.153 kW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38.1973 kW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5952269"/>
                  </a:ext>
                </a:extLst>
              </a:tr>
              <a:tr h="297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9.3089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45.5408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10.8617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7429831"/>
                  </a:ext>
                </a:extLst>
              </a:tr>
              <a:tr h="29791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THIRD FLOOR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47.4593 kW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159.5619 kW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8049041"/>
                  </a:ext>
                </a:extLst>
              </a:tr>
              <a:tr h="3256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13.4954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45.3726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7359443"/>
                  </a:ext>
                </a:extLst>
              </a:tr>
              <a:tr h="297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: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607.9062 kW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177091"/>
                  </a:ext>
                </a:extLst>
              </a:tr>
              <a:tr h="325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172.8627 TOR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795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60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766-DAC8-4CEF-9F49-C3670C5E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7FBE-6732-4EFB-8555-3706C135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7146"/>
            <a:ext cx="8410575" cy="1053043"/>
          </a:xfrm>
        </p:spPr>
        <p:txBody>
          <a:bodyPr>
            <a:normAutofit/>
          </a:bodyPr>
          <a:lstStyle/>
          <a:p>
            <a:r>
              <a:rPr lang="en-US" dirty="0"/>
              <a:t>13°45'21" North Latitude, </a:t>
            </a:r>
            <a:r>
              <a:rPr lang="fil-PH" dirty="0"/>
              <a:t>121°04'419" East Longitude</a:t>
            </a:r>
          </a:p>
          <a:p>
            <a:r>
              <a:rPr lang="fil-PH" dirty="0"/>
              <a:t>Area= 1819 m</a:t>
            </a:r>
            <a:r>
              <a:rPr lang="fil-PH" baseline="30000" dirty="0"/>
              <a:t>2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05931E-74D5-4D54-A860-E787A2D4FCBD}"/>
              </a:ext>
            </a:extLst>
          </p:cNvPr>
          <p:cNvSpPr txBox="1">
            <a:spLocks/>
          </p:cNvSpPr>
          <p:nvPr/>
        </p:nvSpPr>
        <p:spPr>
          <a:xfrm>
            <a:off x="838200" y="3055939"/>
            <a:ext cx="4233333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Outdoor Design: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78BB3-43D5-414E-88CB-199C64749A81}"/>
              </a:ext>
            </a:extLst>
          </p:cNvPr>
          <p:cNvSpPr txBox="1">
            <a:spLocks/>
          </p:cNvSpPr>
          <p:nvPr/>
        </p:nvSpPr>
        <p:spPr>
          <a:xfrm>
            <a:off x="1423827" y="3678239"/>
            <a:ext cx="8410575" cy="257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l-PH" dirty="0"/>
              <a:t>Dry-Bulb Temperature = 34.5 °C</a:t>
            </a:r>
          </a:p>
          <a:p>
            <a:r>
              <a:rPr lang="fil-PH" dirty="0"/>
              <a:t>Wet-Bulb Temperature = 26.1°C</a:t>
            </a:r>
          </a:p>
          <a:p>
            <a:r>
              <a:rPr lang="fil-PH" dirty="0"/>
              <a:t>Daily Range= 8.1 °C</a:t>
            </a:r>
          </a:p>
          <a:p>
            <a:r>
              <a:rPr lang="fil-PH" dirty="0"/>
              <a:t>Design Month= May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0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053-3531-4648-BDF2-B9A6019D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0" y="200738"/>
            <a:ext cx="10329810" cy="1042435"/>
          </a:xfrm>
        </p:spPr>
        <p:txBody>
          <a:bodyPr/>
          <a:lstStyle/>
          <a:p>
            <a:r>
              <a:rPr lang="en-US" b="1" dirty="0"/>
              <a:t>Equipment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A422-1B8C-4BD9-8542-CD0E7187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673" y="1052517"/>
            <a:ext cx="10515600" cy="555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CHILLER CATALOGUE (CARRIER)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ABB1C-0D7F-43EB-B8CD-F516C45A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02" y="1483785"/>
            <a:ext cx="8277225" cy="51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6FDD-EF33-4844-8678-34DF6CC0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3" y="105243"/>
            <a:ext cx="10515600" cy="1325563"/>
          </a:xfrm>
        </p:spPr>
        <p:txBody>
          <a:bodyPr/>
          <a:lstStyle/>
          <a:p>
            <a:r>
              <a:rPr lang="en-US" b="1" dirty="0"/>
              <a:t>Fan Coil Unit Catalogue (Daikin)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B44E62-A446-4A6E-ACDC-E8C4D3F6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923" y="1290645"/>
            <a:ext cx="9287139" cy="50693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547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9DD-0135-4721-80EA-61F20E95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625"/>
            <a:ext cx="10515600" cy="1002300"/>
          </a:xfrm>
        </p:spPr>
        <p:txBody>
          <a:bodyPr/>
          <a:lstStyle/>
          <a:p>
            <a:r>
              <a:rPr lang="en-US" dirty="0"/>
              <a:t>Fan Coil Unit Catalogue (Daikin)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23D87-977F-48D9-A530-4EC66952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55" y="1254409"/>
            <a:ext cx="7438490" cy="5314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8272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9513-63BA-427E-9B3C-7DAD6478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Diffuser Catalogue (OC Water Loo)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F8869-E4D8-4A27-B3C5-BAE406055A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50" y="1575786"/>
            <a:ext cx="9462499" cy="44345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3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FB97-3428-4EE6-8428-C3BACBA1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63" y="92467"/>
            <a:ext cx="8418816" cy="1099335"/>
          </a:xfrm>
        </p:spPr>
        <p:txBody>
          <a:bodyPr>
            <a:normAutofit/>
          </a:bodyPr>
          <a:lstStyle/>
          <a:p>
            <a:r>
              <a:rPr lang="en-US" dirty="0"/>
              <a:t>Air Handling Unit Catalogue (carrier)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E70077-A947-4E8A-BD56-564EF91634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0" y="1024242"/>
            <a:ext cx="10399159" cy="5294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493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919E-0F53-4938-9AA3-ED311496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Floor ACU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55B9-090E-4D11-B5E5-7AE3EE89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5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AA25-BAA8-4C4B-AF9C-B34D1051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Floor ACU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14B2-5CF2-4524-801A-6391ECA5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5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FE6-DDC1-4B86-A0D6-AFD60220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Floor ACU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DA44-A4C0-46C2-A120-A6361B70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44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DC09-C026-4210-8918-B81A0E53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575FE-D1D0-47C8-AB82-531901242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PH" b="1" dirty="0"/>
                  <a:t>Computing for L/s (Cleanup Room)</a:t>
                </a:r>
                <a:endParaRPr lang="en-US" dirty="0"/>
              </a:p>
              <a:p>
                <a:r>
                  <a:rPr lang="en-PH" b="1" dirty="0"/>
                  <a:t>L/s=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𝑪𝒐𝒐𝒍𝒊𝒏𝒈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𝑪𝒂𝒑𝒂𝒄𝒊𝒕𝒚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𝑪𝒑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𝑻𝒍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𝑻𝒆</m:t>
                        </m:r>
                        <m:r>
                          <a:rPr lang="en-PH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PH" dirty="0"/>
                  <a:t>Where cooling capacity= 3.5167 kW</a:t>
                </a:r>
                <a:endParaRPr lang="en-US" dirty="0"/>
              </a:p>
              <a:p>
                <a:r>
                  <a:rPr lang="en-PH" dirty="0"/>
                  <a:t>V at 11.4°C = 0.001002915 m</a:t>
                </a:r>
                <a:r>
                  <a:rPr lang="en-PH" baseline="30000" dirty="0"/>
                  <a:t>3</a:t>
                </a:r>
                <a:r>
                  <a:rPr lang="en-PH" dirty="0"/>
                  <a:t>/kg</a:t>
                </a:r>
                <a:endParaRPr lang="en-US" dirty="0"/>
              </a:p>
              <a:p>
                <a:r>
                  <a:rPr lang="en-PH" dirty="0" err="1"/>
                  <a:t>Cp</a:t>
                </a:r>
                <a:r>
                  <a:rPr lang="en-PH" baseline="-25000" dirty="0" err="1"/>
                  <a:t>Water</a:t>
                </a:r>
                <a:r>
                  <a:rPr lang="en-PH" dirty="0"/>
                  <a:t>= 4.187 kJ/kg</a:t>
                </a:r>
                <a:endParaRPr lang="en-US" dirty="0"/>
              </a:p>
              <a:p>
                <a:r>
                  <a:rPr lang="en-PH" dirty="0"/>
                  <a:t>Tl= 25.05 °C</a:t>
                </a:r>
                <a:endParaRPr lang="en-US" dirty="0"/>
              </a:p>
              <a:p>
                <a:r>
                  <a:rPr lang="en-PH" dirty="0" err="1"/>
                  <a:t>Te</a:t>
                </a:r>
                <a:r>
                  <a:rPr lang="en-PH" dirty="0"/>
                  <a:t>= 11.4 °C</a:t>
                </a:r>
                <a:endParaRPr lang="en-US" dirty="0"/>
              </a:p>
              <a:p>
                <a:r>
                  <a:rPr lang="en-PH" dirty="0"/>
                  <a:t>L/s=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i="1">
                            <a:latin typeface="Cambria Math" panose="02040503050406030204" pitchFamily="18" charset="0"/>
                          </a:rPr>
                          <m:t>3.5167 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𝑘𝑊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(0.001002915)</m:t>
                        </m:r>
                      </m:num>
                      <m:den>
                        <m:r>
                          <a:rPr lang="en-PH" i="1">
                            <a:latin typeface="Cambria Math" panose="02040503050406030204" pitchFamily="18" charset="0"/>
                          </a:rPr>
                          <m:t>4.187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25.05−9.92</m:t>
                            </m:r>
                          </m:e>
                        </m:d>
                        <m:r>
                          <a:rPr lang="en-PH" i="1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PH" b="1" dirty="0"/>
                  <a:t>L/s = </a:t>
                </a:r>
                <a:r>
                  <a:rPr lang="en-US" b="1" dirty="0"/>
                  <a:t>0.082649003 L/s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575FE-D1D0-47C8-AB82-531901242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CBB8-397B-46ED-BB04-961CFF81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784A-92F1-4A4F-88EF-5F96F781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528"/>
            <a:ext cx="10515600" cy="4351338"/>
          </a:xfrm>
        </p:spPr>
        <p:txBody>
          <a:bodyPr/>
          <a:lstStyle/>
          <a:p>
            <a:r>
              <a:rPr lang="en-US" dirty="0"/>
              <a:t>From Chiller to pump</a:t>
            </a:r>
          </a:p>
          <a:p>
            <a:pPr marL="0" indent="0">
              <a:buNone/>
            </a:pPr>
            <a:r>
              <a:rPr lang="en-US" dirty="0"/>
              <a:t>	Where Q= 19.1489 L/s</a:t>
            </a:r>
          </a:p>
          <a:p>
            <a:pPr marL="0" indent="0">
              <a:buNone/>
            </a:pPr>
            <a:r>
              <a:rPr lang="en-US" dirty="0"/>
              <a:t>	Pressure Gradient= 160.9349787 Pa/m</a:t>
            </a:r>
          </a:p>
          <a:p>
            <a:pPr marL="0" indent="0">
              <a:buNone/>
            </a:pPr>
            <a:r>
              <a:rPr lang="en-US" dirty="0"/>
              <a:t>	Length of pipe= 2m</a:t>
            </a:r>
          </a:p>
          <a:p>
            <a:pPr marL="0" indent="0">
              <a:buNone/>
            </a:pPr>
            <a:r>
              <a:rPr lang="en-US" dirty="0"/>
              <a:t>	Pressure drop= Pressure gradient x total length of pipe</a:t>
            </a:r>
          </a:p>
          <a:p>
            <a:pPr marL="0" indent="0">
              <a:buNone/>
            </a:pPr>
            <a:r>
              <a:rPr lang="en-US" dirty="0"/>
              <a:t>		Pressure drop= 321.8699574 Pa</a:t>
            </a:r>
          </a:p>
        </p:txBody>
      </p:sp>
    </p:spTree>
    <p:extLst>
      <p:ext uri="{BB962C8B-B14F-4D97-AF65-F5344CB8AC3E}">
        <p14:creationId xmlns:p14="http://schemas.microsoft.com/office/powerpoint/2010/main" val="183273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2DA4-C540-47F8-BEC0-D7341259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Indoor Design at 50% Relative Humidity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1730-C1F6-4C94-8ACD-4665FB12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4425" cy="1603375"/>
          </a:xfrm>
        </p:spPr>
        <p:txBody>
          <a:bodyPr/>
          <a:lstStyle/>
          <a:p>
            <a:r>
              <a:rPr lang="en-US" dirty="0"/>
              <a:t>Dry bulb Temperature= 24 </a:t>
            </a:r>
            <a:r>
              <a:rPr lang="fil-PH" dirty="0"/>
              <a:t>°C</a:t>
            </a:r>
          </a:p>
          <a:p>
            <a:r>
              <a:rPr lang="en-US" dirty="0"/>
              <a:t>Dry bulb Temperature= 22.5 </a:t>
            </a:r>
            <a:r>
              <a:rPr lang="fil-PH" dirty="0"/>
              <a:t>°C</a:t>
            </a:r>
          </a:p>
          <a:p>
            <a:r>
              <a:rPr lang="en-US" dirty="0"/>
              <a:t>Dry bulb Temperature= 22 </a:t>
            </a:r>
            <a:r>
              <a:rPr lang="fil-PH" dirty="0"/>
              <a:t>°C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0E1F2-5579-47C4-A1BF-6D8EB7708FED}"/>
              </a:ext>
            </a:extLst>
          </p:cNvPr>
          <p:cNvSpPr txBox="1"/>
          <p:nvPr/>
        </p:nvSpPr>
        <p:spPr>
          <a:xfrm>
            <a:off x="6544591" y="5409065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Hvac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Manual for Hospitals and 		    Clinics, 2013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Ashrae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1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2296-FA56-4075-8AFB-B0F18D43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Ducting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A3BCD-8B58-4ABB-8741-D88B04741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Computing for L/s (Minor Operating Room)</a:t>
                </a:r>
              </a:p>
              <a:p>
                <a:r>
                  <a:rPr lang="en-US" dirty="0"/>
                  <a:t>L/s= Cooling Capacity(v)/ </a:t>
                </a:r>
                <a:r>
                  <a:rPr lang="el-GR" dirty="0"/>
                  <a:t>ρ</a:t>
                </a:r>
                <a:r>
                  <a:rPr lang="en-US" dirty="0"/>
                  <a:t>*(To-</a:t>
                </a:r>
                <a:r>
                  <a:rPr lang="en-US" dirty="0" err="1"/>
                  <a:t>Ti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Cooling Capacity= 8.79175 kW</a:t>
                </a:r>
              </a:p>
              <a:p>
                <a:pPr marL="0" indent="0">
                  <a:buNone/>
                </a:pPr>
                <a:r>
                  <a:rPr lang="en-US" dirty="0"/>
                  <a:t>For density of air at 22</a:t>
                </a:r>
                <a:r>
                  <a:rPr lang="en-PH" dirty="0"/>
                  <a:t>°C= 1.1968 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 = 0.8583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/kg</a:t>
                </a:r>
              </a:p>
              <a:p>
                <a:pPr marL="0" indent="0">
                  <a:buNone/>
                </a:pPr>
                <a:r>
                  <a:rPr lang="en-US" dirty="0"/>
                  <a:t>L/s=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8.79175 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𝑘𝑊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(0.8583 </m:t>
                        </m:r>
                        <m:sSup>
                          <m:sSupPr>
                            <m:ctrlPr>
                              <a:rPr lang="en-P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)(1000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P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1.1968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(34.5</m:t>
                        </m:r>
                        <m:r>
                          <m:rPr>
                            <m:nor/>
                          </m:rPr>
                          <a:rPr lang="en-PH" dirty="0"/>
                          <m:t>°</m:t>
                        </m:r>
                        <m:r>
                          <m:rPr>
                            <m:nor/>
                          </m:rPr>
                          <a:rPr lang="en-PH" dirty="0"/>
                          <m:t>C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−22</m:t>
                        </m:r>
                        <m:r>
                          <m:rPr>
                            <m:nor/>
                          </m:rPr>
                          <a:rPr lang="en-PH" dirty="0"/>
                          <m:t>°</m:t>
                        </m:r>
                        <m:r>
                          <m:rPr>
                            <m:nor/>
                          </m:rPr>
                          <a:rPr lang="en-PH" dirty="0"/>
                          <m:t>C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L/s= 504.4090257 L/s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A3BCD-8B58-4ABB-8741-D88B04741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68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A378-C57F-44C4-B674-66583C2E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Ducting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6B97-6BA2-47AB-AE83-83C045BD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Examination or treatment area:</a:t>
            </a:r>
          </a:p>
          <a:p>
            <a:pPr marL="0" indent="0">
              <a:buNone/>
            </a:pPr>
            <a:r>
              <a:rPr lang="en-US" dirty="0"/>
              <a:t>Nominal Diameter= 600 mm</a:t>
            </a:r>
          </a:p>
          <a:p>
            <a:pPr marL="0" indent="0">
              <a:buNone/>
            </a:pPr>
            <a:r>
              <a:rPr lang="en-US" dirty="0"/>
              <a:t>Velocity= 4.282 m/s</a:t>
            </a:r>
          </a:p>
          <a:p>
            <a:pPr marL="0" indent="0">
              <a:buNone/>
            </a:pPr>
            <a:r>
              <a:rPr lang="en-US" dirty="0"/>
              <a:t>Pressure gradient= 0.324Pa/m</a:t>
            </a:r>
          </a:p>
          <a:p>
            <a:pPr marL="0" indent="0">
              <a:buNone/>
            </a:pPr>
            <a:r>
              <a:rPr lang="en-US" dirty="0"/>
              <a:t>Equivalent Length=38.82 m</a:t>
            </a:r>
          </a:p>
          <a:p>
            <a:pPr marL="0" indent="0">
              <a:buNone/>
            </a:pPr>
            <a:r>
              <a:rPr lang="en-US" dirty="0"/>
              <a:t>Pressure drop= 38.82m * 0.324 Pa/m</a:t>
            </a:r>
          </a:p>
          <a:p>
            <a:pPr marL="0" indent="0">
              <a:buNone/>
            </a:pPr>
            <a:r>
              <a:rPr lang="en-US" dirty="0"/>
              <a:t>Pressure drop= 30.1537 Pa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95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291F-C384-432B-A6CD-7CA884D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7" y="282931"/>
            <a:ext cx="5007796" cy="1325563"/>
          </a:xfrm>
        </p:spPr>
        <p:txBody>
          <a:bodyPr/>
          <a:lstStyle/>
          <a:p>
            <a:r>
              <a:rPr lang="en-US" dirty="0"/>
              <a:t>Equipment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342E03-7904-43FD-BE2A-42213809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67346"/>
              </p:ext>
            </p:extLst>
          </p:nvPr>
        </p:nvGraphicFramePr>
        <p:xfrm>
          <a:off x="1814245" y="1608494"/>
          <a:ext cx="8568111" cy="8530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94030">
                  <a:extLst>
                    <a:ext uri="{9D8B030D-6E8A-4147-A177-3AD203B41FA5}">
                      <a16:colId xmlns:a16="http://schemas.microsoft.com/office/drawing/2014/main" val="773634017"/>
                    </a:ext>
                  </a:extLst>
                </a:gridCol>
                <a:gridCol w="721370">
                  <a:extLst>
                    <a:ext uri="{9D8B030D-6E8A-4147-A177-3AD203B41FA5}">
                      <a16:colId xmlns:a16="http://schemas.microsoft.com/office/drawing/2014/main" val="1593006647"/>
                    </a:ext>
                  </a:extLst>
                </a:gridCol>
                <a:gridCol w="982157">
                  <a:extLst>
                    <a:ext uri="{9D8B030D-6E8A-4147-A177-3AD203B41FA5}">
                      <a16:colId xmlns:a16="http://schemas.microsoft.com/office/drawing/2014/main" val="2121024518"/>
                    </a:ext>
                  </a:extLst>
                </a:gridCol>
                <a:gridCol w="1112550">
                  <a:extLst>
                    <a:ext uri="{9D8B030D-6E8A-4147-A177-3AD203B41FA5}">
                      <a16:colId xmlns:a16="http://schemas.microsoft.com/office/drawing/2014/main" val="1263696980"/>
                    </a:ext>
                  </a:extLst>
                </a:gridCol>
                <a:gridCol w="2254545">
                  <a:extLst>
                    <a:ext uri="{9D8B030D-6E8A-4147-A177-3AD203B41FA5}">
                      <a16:colId xmlns:a16="http://schemas.microsoft.com/office/drawing/2014/main" val="1444056774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3382492560"/>
                    </a:ext>
                  </a:extLst>
                </a:gridCol>
                <a:gridCol w="403799">
                  <a:extLst>
                    <a:ext uri="{9D8B030D-6E8A-4147-A177-3AD203B41FA5}">
                      <a16:colId xmlns:a16="http://schemas.microsoft.com/office/drawing/2014/main" val="3221469048"/>
                    </a:ext>
                  </a:extLst>
                </a:gridCol>
                <a:gridCol w="405902">
                  <a:extLst>
                    <a:ext uri="{9D8B030D-6E8A-4147-A177-3AD203B41FA5}">
                      <a16:colId xmlns:a16="http://schemas.microsoft.com/office/drawing/2014/main" val="3115539968"/>
                    </a:ext>
                  </a:extLst>
                </a:gridCol>
                <a:gridCol w="405902">
                  <a:extLst>
                    <a:ext uri="{9D8B030D-6E8A-4147-A177-3AD203B41FA5}">
                      <a16:colId xmlns:a16="http://schemas.microsoft.com/office/drawing/2014/main" val="173887018"/>
                    </a:ext>
                  </a:extLst>
                </a:gridCol>
              </a:tblGrid>
              <a:tr h="14877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TAG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of Indoor units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Electrical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036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ϕ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1337557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Air Cooled Chiller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Carrier/0700A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668.1 kW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---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---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---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266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A6FD36-04C0-41E2-B9AA-539341C1C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35631"/>
              </p:ext>
            </p:extLst>
          </p:nvPr>
        </p:nvGraphicFramePr>
        <p:xfrm>
          <a:off x="1814245" y="3429000"/>
          <a:ext cx="8568112" cy="9271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98594">
                  <a:extLst>
                    <a:ext uri="{9D8B030D-6E8A-4147-A177-3AD203B41FA5}">
                      <a16:colId xmlns:a16="http://schemas.microsoft.com/office/drawing/2014/main" val="235907854"/>
                    </a:ext>
                  </a:extLst>
                </a:gridCol>
                <a:gridCol w="831057">
                  <a:extLst>
                    <a:ext uri="{9D8B030D-6E8A-4147-A177-3AD203B41FA5}">
                      <a16:colId xmlns:a16="http://schemas.microsoft.com/office/drawing/2014/main" val="2396816637"/>
                    </a:ext>
                  </a:extLst>
                </a:gridCol>
                <a:gridCol w="1131882">
                  <a:extLst>
                    <a:ext uri="{9D8B030D-6E8A-4147-A177-3AD203B41FA5}">
                      <a16:colId xmlns:a16="http://schemas.microsoft.com/office/drawing/2014/main" val="2694536487"/>
                    </a:ext>
                  </a:extLst>
                </a:gridCol>
                <a:gridCol w="1281212">
                  <a:extLst>
                    <a:ext uri="{9D8B030D-6E8A-4147-A177-3AD203B41FA5}">
                      <a16:colId xmlns:a16="http://schemas.microsoft.com/office/drawing/2014/main" val="527958085"/>
                    </a:ext>
                  </a:extLst>
                </a:gridCol>
                <a:gridCol w="1298526">
                  <a:extLst>
                    <a:ext uri="{9D8B030D-6E8A-4147-A177-3AD203B41FA5}">
                      <a16:colId xmlns:a16="http://schemas.microsoft.com/office/drawing/2014/main" val="2589994057"/>
                    </a:ext>
                  </a:extLst>
                </a:gridCol>
                <a:gridCol w="1830923">
                  <a:extLst>
                    <a:ext uri="{9D8B030D-6E8A-4147-A177-3AD203B41FA5}">
                      <a16:colId xmlns:a16="http://schemas.microsoft.com/office/drawing/2014/main" val="3708908500"/>
                    </a:ext>
                  </a:extLst>
                </a:gridCol>
                <a:gridCol w="465306">
                  <a:extLst>
                    <a:ext uri="{9D8B030D-6E8A-4147-A177-3AD203B41FA5}">
                      <a16:colId xmlns:a16="http://schemas.microsoft.com/office/drawing/2014/main" val="2942329352"/>
                    </a:ext>
                  </a:extLst>
                </a:gridCol>
                <a:gridCol w="465306">
                  <a:extLst>
                    <a:ext uri="{9D8B030D-6E8A-4147-A177-3AD203B41FA5}">
                      <a16:colId xmlns:a16="http://schemas.microsoft.com/office/drawing/2014/main" val="1473376683"/>
                    </a:ext>
                  </a:extLst>
                </a:gridCol>
                <a:gridCol w="465306">
                  <a:extLst>
                    <a:ext uri="{9D8B030D-6E8A-4147-A177-3AD203B41FA5}">
                      <a16:colId xmlns:a16="http://schemas.microsoft.com/office/drawing/2014/main" val="696124525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TAG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of Indoor units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Electrical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859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ϕ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838051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AHU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39G Air Handling 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Carrier/Y SM-B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668.1 kW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---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---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---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2537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AB1B-FAD5-487D-9B81-2CEE0310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Construction of Wall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C75EDF-5964-4C44-93F5-BB05AAA74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42" y="1548078"/>
            <a:ext cx="5373158" cy="41148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5478D0-97CC-4A65-B9FB-8B9C9913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53575"/>
              </p:ext>
            </p:extLst>
          </p:nvPr>
        </p:nvGraphicFramePr>
        <p:xfrm>
          <a:off x="6096000" y="1849348"/>
          <a:ext cx="5309870" cy="381353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269899695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881085424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325892413"/>
                    </a:ext>
                  </a:extLst>
                </a:gridCol>
              </a:tblGrid>
              <a:tr h="318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m</a:t>
                      </a:r>
                      <a:r>
                        <a:rPr lang="fil-PH" sz="12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⁰</a:t>
                      </a: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K/Watt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ρ</a:t>
                      </a:r>
                      <a:r>
                        <a:rPr lang="fil-PH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Kg/m</a:t>
                      </a:r>
                      <a:r>
                        <a:rPr lang="fil-PH" sz="12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8740930"/>
                  </a:ext>
                </a:extLst>
              </a:tr>
              <a:tr h="491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outside air film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5328273"/>
                  </a:ext>
                </a:extLst>
              </a:tr>
              <a:tr h="491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cement plaster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39.95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8639995"/>
                  </a:ext>
                </a:extLst>
              </a:tr>
              <a:tr h="5433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150mm CHB sand and gravel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950572"/>
                  </a:ext>
                </a:extLst>
              </a:tr>
              <a:tr h="491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cement plaster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39.95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0281305"/>
                  </a:ext>
                </a:extLst>
              </a:tr>
              <a:tr h="491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inside air film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2609148"/>
                  </a:ext>
                </a:extLst>
              </a:tr>
              <a:tr h="491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fil-PH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1.2695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ρ</a:t>
                      </a:r>
                      <a:r>
                        <a:rPr lang="fil-PH" sz="12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226 Kg/m</a:t>
                      </a:r>
                      <a:r>
                        <a:rPr lang="fil-PH" sz="12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1648619"/>
                  </a:ext>
                </a:extLst>
              </a:tr>
              <a:tr h="491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fil-PH" sz="12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2.7144 W/m</a:t>
                      </a:r>
                      <a:r>
                        <a:rPr lang="fil-PH" sz="12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F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15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7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CA2-71FC-44BE-AEFF-8FADF5D9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Construction of Roof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EC95C-C6C9-416A-9E22-F2C5592F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28" y="1895739"/>
            <a:ext cx="5444067" cy="216217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82DCFD-D484-4079-A532-8728A536B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8723"/>
              </p:ext>
            </p:extLst>
          </p:nvPr>
        </p:nvGraphicFramePr>
        <p:xfrm>
          <a:off x="5846529" y="1970639"/>
          <a:ext cx="5367655" cy="41745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4078053507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2248406571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4277094607"/>
                    </a:ext>
                  </a:extLst>
                </a:gridCol>
              </a:tblGrid>
              <a:tr h="406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R, m</a:t>
                      </a:r>
                      <a:r>
                        <a:rPr lang="fil-PH" sz="12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K/W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ρ</a:t>
                      </a:r>
                      <a:r>
                        <a:rPr lang="fil-PH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Kg/m</a:t>
                      </a:r>
                      <a:r>
                        <a:rPr lang="fil-PH" sz="12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897768"/>
                  </a:ext>
                </a:extLst>
              </a:tr>
              <a:tr h="406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outside air film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512856"/>
                  </a:ext>
                </a:extLst>
              </a:tr>
              <a:tr h="406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mm granite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0.01375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8639272"/>
                  </a:ext>
                </a:extLst>
              </a:tr>
              <a:tr h="869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mm concrete block, sand and gravel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0952053"/>
                  </a:ext>
                </a:extLst>
              </a:tr>
              <a:tr h="406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mm cement plaster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0.02919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39.95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4577315"/>
                  </a:ext>
                </a:extLst>
              </a:tr>
              <a:tr h="406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inside air film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4261679"/>
                  </a:ext>
                </a:extLst>
              </a:tr>
              <a:tr h="406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fil-PH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1.104 m</a:t>
                      </a:r>
                      <a:r>
                        <a:rPr lang="fil-PH" sz="12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K/W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ρ</a:t>
                      </a:r>
                      <a:r>
                        <a:rPr lang="fil-PH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278.45 kg/m</a:t>
                      </a:r>
                      <a:r>
                        <a:rPr lang="fil-PH" sz="12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9623735"/>
                  </a:ext>
                </a:extLst>
              </a:tr>
              <a:tr h="869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fil-PH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2.58438 W/m</a:t>
                      </a:r>
                      <a:r>
                        <a:rPr lang="fil-PH" sz="12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il-PH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6 roof with suspended ceiling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384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96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F5A9-A06C-47E5-B462-998E3F53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445"/>
            <a:ext cx="10515600" cy="917046"/>
          </a:xfrm>
        </p:spPr>
        <p:txBody>
          <a:bodyPr/>
          <a:lstStyle/>
          <a:p>
            <a:r>
              <a:rPr lang="en-US" b="1" dirty="0"/>
              <a:t>Construction of Wall Partition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C4D7B-512B-418A-A1A0-14B64971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1491"/>
            <a:ext cx="5096933" cy="435133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DC002-23C5-4034-BE47-DC0CE12C1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36223"/>
              </p:ext>
            </p:extLst>
          </p:nvPr>
        </p:nvGraphicFramePr>
        <p:xfrm>
          <a:off x="6028795" y="1420227"/>
          <a:ext cx="5553075" cy="397370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38020">
                  <a:extLst>
                    <a:ext uri="{9D8B030D-6E8A-4147-A177-3AD203B41FA5}">
                      <a16:colId xmlns:a16="http://schemas.microsoft.com/office/drawing/2014/main" val="1845615518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20314944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568177431"/>
                    </a:ext>
                  </a:extLst>
                </a:gridCol>
              </a:tblGrid>
              <a:tr h="434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</a:rPr>
                        <a:t>R, m</a:t>
                      </a:r>
                      <a:r>
                        <a:rPr lang="fil-PH" sz="1200" baseline="30000" dirty="0">
                          <a:effectLst/>
                        </a:rPr>
                        <a:t>2 ⁰</a:t>
                      </a:r>
                      <a:r>
                        <a:rPr lang="fil-PH" sz="1200" dirty="0">
                          <a:effectLst/>
                        </a:rPr>
                        <a:t>K/Watt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ρ</a:t>
                      </a:r>
                      <a:r>
                        <a:rPr lang="fil-PH" sz="1200" baseline="-25000">
                          <a:effectLst/>
                        </a:rPr>
                        <a:t>S</a:t>
                      </a:r>
                      <a:r>
                        <a:rPr lang="fil-PH" sz="1200">
                          <a:effectLst/>
                        </a:rPr>
                        <a:t>, Kg/m</a:t>
                      </a:r>
                      <a:r>
                        <a:rPr lang="fil-PH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7251275"/>
                  </a:ext>
                </a:extLst>
              </a:tr>
              <a:tr h="434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</a:rPr>
                        <a:t>inside air film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---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4001449"/>
                  </a:ext>
                </a:extLst>
              </a:tr>
              <a:tr h="434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15 mm cement plaster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</a:rPr>
                        <a:t>0.0208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23.97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2928132"/>
                  </a:ext>
                </a:extLst>
              </a:tr>
              <a:tr h="930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</a:rPr>
                        <a:t>120 mm CHB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</a:rPr>
                        <a:t>sand and gravel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0.1350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117.6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0980874"/>
                  </a:ext>
                </a:extLst>
              </a:tr>
              <a:tr h="434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15 mm cement plaster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0.0208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23.97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8203023"/>
                  </a:ext>
                </a:extLst>
              </a:tr>
              <a:tr h="434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inside air film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0.12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---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3395618"/>
                  </a:ext>
                </a:extLst>
              </a:tr>
              <a:tr h="434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R</a:t>
                      </a:r>
                      <a:r>
                        <a:rPr lang="fil-PH" sz="1200" baseline="-25000">
                          <a:effectLst/>
                        </a:rPr>
                        <a:t>T</a:t>
                      </a:r>
                      <a:r>
                        <a:rPr lang="fil-PH" sz="1200">
                          <a:effectLst/>
                        </a:rPr>
                        <a:t> = 0.3896 m</a:t>
                      </a:r>
                      <a:r>
                        <a:rPr lang="fil-PH" sz="1200" baseline="30000">
                          <a:effectLst/>
                        </a:rPr>
                        <a:t>2</a:t>
                      </a:r>
                      <a:r>
                        <a:rPr lang="fil-PH" sz="1200">
                          <a:effectLst/>
                        </a:rPr>
                        <a:t>K/W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ρ</a:t>
                      </a:r>
                      <a:r>
                        <a:rPr lang="fil-PH" sz="1200" baseline="-25000">
                          <a:effectLst/>
                        </a:rPr>
                        <a:t>ST</a:t>
                      </a:r>
                      <a:r>
                        <a:rPr lang="fil-PH" sz="1200">
                          <a:effectLst/>
                        </a:rPr>
                        <a:t> = 165.54 Kg/m</a:t>
                      </a:r>
                      <a:r>
                        <a:rPr lang="fil-PH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1582614"/>
                  </a:ext>
                </a:extLst>
              </a:tr>
              <a:tr h="434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>
                          <a:effectLst/>
                        </a:rPr>
                        <a:t>U</a:t>
                      </a:r>
                      <a:r>
                        <a:rPr lang="fil-PH" sz="1200" baseline="-25000">
                          <a:effectLst/>
                        </a:rPr>
                        <a:t>W</a:t>
                      </a:r>
                      <a:r>
                        <a:rPr lang="fil-PH" sz="1200">
                          <a:effectLst/>
                        </a:rPr>
                        <a:t> = 2.5667 W/m</a:t>
                      </a:r>
                      <a:r>
                        <a:rPr lang="fil-PH" sz="1200" baseline="30000">
                          <a:effectLst/>
                        </a:rPr>
                        <a:t>2</a:t>
                      </a:r>
                      <a:r>
                        <a:rPr lang="fil-PH" sz="1200">
                          <a:effectLst/>
                        </a:rPr>
                        <a:t>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200" dirty="0">
                          <a:effectLst/>
                        </a:rPr>
                        <a:t>TYPE F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701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4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3161-33F6-4DF2-86C6-60960C05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50"/>
            <a:ext cx="10515600" cy="1325563"/>
          </a:xfrm>
        </p:spPr>
        <p:txBody>
          <a:bodyPr/>
          <a:lstStyle/>
          <a:p>
            <a:r>
              <a:rPr lang="en-US" b="1" dirty="0"/>
              <a:t>Construction of Glass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6A59D-CCEF-42E7-AF0E-1DB2EC65A1D2}"/>
              </a:ext>
            </a:extLst>
          </p:cNvPr>
          <p:cNvSpPr txBox="1"/>
          <p:nvPr/>
        </p:nvSpPr>
        <p:spPr>
          <a:xfrm>
            <a:off x="5054029" y="2214842"/>
            <a:ext cx="55576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glass, regular sheet with </a:t>
            </a:r>
            <a:r>
              <a:rPr lang="en-US" sz="2800" dirty="0" err="1"/>
              <a:t>venitian</a:t>
            </a:r>
            <a:r>
              <a:rPr lang="en-US" sz="2800" dirty="0"/>
              <a:t> blinds and light color </a:t>
            </a:r>
          </a:p>
          <a:p>
            <a:endParaRPr lang="en-US" sz="2800" dirty="0"/>
          </a:p>
          <a:p>
            <a:r>
              <a:rPr lang="en-US" sz="2800" dirty="0"/>
              <a:t>U= </a:t>
            </a:r>
            <a:r>
              <a:rPr lang="fil-PH" sz="2800" dirty="0"/>
              <a:t>2.8211 W/m2K (fixed) </a:t>
            </a:r>
            <a:endParaRPr lang="en-US" sz="2800" dirty="0"/>
          </a:p>
          <a:p>
            <a:r>
              <a:rPr lang="fil-PH" sz="2800" dirty="0"/>
              <a:t>U= 2.8722 W/m2K (awning, sliding)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A4B9F4-0D28-4A41-B929-299930DFFD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70" y="1830312"/>
            <a:ext cx="2497329" cy="40296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111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43FA-D517-4684-BC02-42C7CFE2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163"/>
          </a:xfrm>
        </p:spPr>
        <p:txBody>
          <a:bodyPr/>
          <a:lstStyle/>
          <a:p>
            <a:r>
              <a:rPr lang="en-US" b="1" dirty="0"/>
              <a:t>Load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813E-2246-4653-9156-5BA19856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288"/>
            <a:ext cx="3405027" cy="2017712"/>
          </a:xfrm>
        </p:spPr>
        <p:txBody>
          <a:bodyPr>
            <a:normAutofit/>
          </a:bodyPr>
          <a:lstStyle/>
          <a:p>
            <a:r>
              <a:rPr lang="en-US" dirty="0"/>
              <a:t>External Wall Load</a:t>
            </a:r>
          </a:p>
          <a:p>
            <a:r>
              <a:rPr lang="en-US" dirty="0"/>
              <a:t>Glass Load</a:t>
            </a:r>
          </a:p>
          <a:p>
            <a:r>
              <a:rPr lang="en-US" dirty="0"/>
              <a:t>Roof Load</a:t>
            </a:r>
          </a:p>
          <a:p>
            <a:r>
              <a:rPr lang="en-US" dirty="0"/>
              <a:t>Infiltration Load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191A55-7E7F-4409-9C3C-85406F555A6A}"/>
              </a:ext>
            </a:extLst>
          </p:cNvPr>
          <p:cNvSpPr txBox="1">
            <a:spLocks/>
          </p:cNvSpPr>
          <p:nvPr/>
        </p:nvSpPr>
        <p:spPr>
          <a:xfrm>
            <a:off x="6420921" y="1411288"/>
            <a:ext cx="3405027" cy="2017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Ventilation Load</a:t>
            </a:r>
          </a:p>
          <a:p>
            <a:r>
              <a:rPr lang="en-US" dirty="0"/>
              <a:t>Lighting Load</a:t>
            </a:r>
          </a:p>
          <a:p>
            <a:r>
              <a:rPr lang="en-US" dirty="0"/>
              <a:t>Occupant Load</a:t>
            </a:r>
          </a:p>
          <a:p>
            <a:r>
              <a:rPr lang="en-US" dirty="0"/>
              <a:t>Partition Load</a:t>
            </a:r>
          </a:p>
          <a:p>
            <a:r>
              <a:rPr lang="en-US" dirty="0"/>
              <a:t>Miscellaneous Load</a:t>
            </a:r>
          </a:p>
        </p:txBody>
      </p:sp>
    </p:spTree>
    <p:extLst>
      <p:ext uri="{BB962C8B-B14F-4D97-AF65-F5344CB8AC3E}">
        <p14:creationId xmlns:p14="http://schemas.microsoft.com/office/powerpoint/2010/main" val="108755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2874</Words>
  <Application>Microsoft Office PowerPoint</Application>
  <PresentationFormat>Widescreen</PresentationFormat>
  <Paragraphs>797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Design of Chilled Water Type Conditioning and Ventilation System of Proposed Three Storey Hospital in Batangas</vt:lpstr>
      <vt:lpstr>Location of the Building</vt:lpstr>
      <vt:lpstr>Details of Location</vt:lpstr>
      <vt:lpstr>Indoor Design at 50% Relative Humidity</vt:lpstr>
      <vt:lpstr>Construction of Wall</vt:lpstr>
      <vt:lpstr>Construction of Roof</vt:lpstr>
      <vt:lpstr>Construction of Wall Partition</vt:lpstr>
      <vt:lpstr>Construction of Glass</vt:lpstr>
      <vt:lpstr>Load Calculation</vt:lpstr>
      <vt:lpstr>External Wall Load Calculation</vt:lpstr>
      <vt:lpstr>Glass Load Calculation</vt:lpstr>
      <vt:lpstr>Roof Load Calculation</vt:lpstr>
      <vt:lpstr>PowerPoint Presentation</vt:lpstr>
      <vt:lpstr>Infiltration Load Calculation</vt:lpstr>
      <vt:lpstr>PowerPoint Presentation</vt:lpstr>
      <vt:lpstr>PowerPoint Presentation</vt:lpstr>
      <vt:lpstr>Ventilation Load</vt:lpstr>
      <vt:lpstr>Lighting Load</vt:lpstr>
      <vt:lpstr>Occupant Load</vt:lpstr>
      <vt:lpstr>Partition Load for Wall</vt:lpstr>
      <vt:lpstr>Partition Load for Door</vt:lpstr>
      <vt:lpstr>Miscellaneous Load</vt:lpstr>
      <vt:lpstr>Summary of Load Calculation</vt:lpstr>
      <vt:lpstr>Summary of Load Calculation</vt:lpstr>
      <vt:lpstr>Summary of Load Calculation</vt:lpstr>
      <vt:lpstr>Psychrometric Method</vt:lpstr>
      <vt:lpstr>Psychrometric Method</vt:lpstr>
      <vt:lpstr>Psychrometric Method</vt:lpstr>
      <vt:lpstr>Summary of A/C capacity of each Floor</vt:lpstr>
      <vt:lpstr>Equipment Selection</vt:lpstr>
      <vt:lpstr>Fan Coil Unit Catalogue (Daikin)</vt:lpstr>
      <vt:lpstr>Fan Coil Unit Catalogue (Daikin)</vt:lpstr>
      <vt:lpstr>Diffuser Catalogue (OC Water Loo)</vt:lpstr>
      <vt:lpstr>Air Handling Unit Catalogue (carrier)</vt:lpstr>
      <vt:lpstr>Ground Floor ACU Layout</vt:lpstr>
      <vt:lpstr>Second Floor ACU Layout </vt:lpstr>
      <vt:lpstr>Third Floor ACU layout</vt:lpstr>
      <vt:lpstr>Piping Calculations</vt:lpstr>
      <vt:lpstr>Piping Calculations</vt:lpstr>
      <vt:lpstr>Ducting Calculations</vt:lpstr>
      <vt:lpstr>Ducting Calculations</vt:lpstr>
      <vt:lpstr>Equipment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kervin abu</dc:creator>
  <cp:lastModifiedBy>kervin abu</cp:lastModifiedBy>
  <cp:revision>42</cp:revision>
  <dcterms:created xsi:type="dcterms:W3CDTF">2019-11-24T10:31:51Z</dcterms:created>
  <dcterms:modified xsi:type="dcterms:W3CDTF">2019-11-25T01:08:19Z</dcterms:modified>
</cp:coreProperties>
</file>