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014B-E0FD-499F-8535-E42132EC08BF}"/>
              </a:ext>
            </a:extLst>
          </p:cNvPr>
          <p:cNvSpPr>
            <a:spLocks noGrp="1"/>
          </p:cNvSpPr>
          <p:nvPr>
            <p:ph type="ctrTitle"/>
          </p:nvPr>
        </p:nvSpPr>
        <p:spPr>
          <a:xfrm>
            <a:off x="3283535" y="0"/>
            <a:ext cx="8908465" cy="540663"/>
          </a:xfrm>
        </p:spPr>
        <p:txBody>
          <a:bodyPr>
            <a:normAutofit fontScale="90000"/>
          </a:bodyPr>
          <a:lstStyle/>
          <a:p>
            <a:br>
              <a:rPr lang="en-US" dirty="0"/>
            </a:br>
            <a:r>
              <a:rPr lang="en-US" sz="3600" dirty="0"/>
              <a:t>Practical techniques in understanding of CI/CD.</a:t>
            </a:r>
            <a:endParaRPr lang="ru-RU" dirty="0"/>
          </a:p>
        </p:txBody>
      </p:sp>
      <p:sp>
        <p:nvSpPr>
          <p:cNvPr id="3" name="Subtitle 2">
            <a:extLst>
              <a:ext uri="{FF2B5EF4-FFF2-40B4-BE49-F238E27FC236}">
                <a16:creationId xmlns:a16="http://schemas.microsoft.com/office/drawing/2014/main" id="{7A1A34CB-3140-4E2B-ADF5-BBADB0D82E62}"/>
              </a:ext>
            </a:extLst>
          </p:cNvPr>
          <p:cNvSpPr>
            <a:spLocks noGrp="1"/>
          </p:cNvSpPr>
          <p:nvPr>
            <p:ph type="subTitle" idx="1"/>
          </p:nvPr>
        </p:nvSpPr>
        <p:spPr>
          <a:xfrm>
            <a:off x="8181978" y="5002945"/>
            <a:ext cx="4010022" cy="2239433"/>
          </a:xfrm>
        </p:spPr>
        <p:txBody>
          <a:bodyPr>
            <a:normAutofit/>
          </a:bodyPr>
          <a:lstStyle/>
          <a:p>
            <a:pPr algn="l"/>
            <a:r>
              <a:rPr lang="en-US" dirty="0">
                <a:latin typeface="Constantia" panose="02030602050306030303" pitchFamily="18" charset="0"/>
              </a:rPr>
              <a:t>External training </a:t>
            </a:r>
            <a:r>
              <a:rPr lang="ru-RU" dirty="0">
                <a:latin typeface="Constantia" panose="02030602050306030303" pitchFamily="18" charset="0"/>
              </a:rPr>
              <a:t>&lt;EPAM&gt;</a:t>
            </a:r>
            <a:br>
              <a:rPr lang="ru-RU" dirty="0">
                <a:latin typeface="Constantia" panose="02030602050306030303" pitchFamily="18" charset="0"/>
              </a:rPr>
            </a:br>
            <a:r>
              <a:rPr lang="ru-RU" dirty="0">
                <a:latin typeface="Constantia" panose="02030602050306030303" pitchFamily="18" charset="0"/>
              </a:rPr>
              <a:t>DevOps</a:t>
            </a:r>
            <a:br>
              <a:rPr lang="ru-RU" dirty="0">
                <a:latin typeface="Constantia" panose="02030602050306030303" pitchFamily="18" charset="0"/>
              </a:rPr>
            </a:br>
            <a:r>
              <a:rPr lang="en-US" dirty="0" err="1">
                <a:latin typeface="Constantia" panose="02030602050306030303" pitchFamily="18" charset="0"/>
              </a:rPr>
              <a:t>KhAI</a:t>
            </a:r>
            <a:r>
              <a:rPr lang="ru-RU" dirty="0">
                <a:latin typeface="Constantia" panose="02030602050306030303" pitchFamily="18" charset="0"/>
              </a:rPr>
              <a:t>_</a:t>
            </a:r>
            <a:r>
              <a:rPr lang="en-US" dirty="0">
                <a:latin typeface="Constantia" panose="02030602050306030303" pitchFamily="18" charset="0"/>
              </a:rPr>
              <a:t>Summer</a:t>
            </a:r>
            <a:r>
              <a:rPr lang="ru-RU" dirty="0">
                <a:latin typeface="Constantia" panose="02030602050306030303" pitchFamily="18" charset="0"/>
              </a:rPr>
              <a:t> 2019.</a:t>
            </a:r>
          </a:p>
          <a:p>
            <a:r>
              <a:rPr lang="en-US" dirty="0">
                <a:latin typeface="Constantia" panose="02030602050306030303" pitchFamily="18" charset="0"/>
              </a:rPr>
              <a:t>made by</a:t>
            </a:r>
            <a:r>
              <a:rPr lang="ru-RU" dirty="0">
                <a:latin typeface="Constantia" panose="02030602050306030303" pitchFamily="18" charset="0"/>
              </a:rPr>
              <a:t>:</a:t>
            </a:r>
            <a:br>
              <a:rPr lang="en-US" dirty="0">
                <a:latin typeface="Constantia" panose="02030602050306030303" pitchFamily="18" charset="0"/>
              </a:rPr>
            </a:br>
            <a:r>
              <a:rPr lang="en-US" dirty="0">
                <a:latin typeface="Constantia" panose="02030602050306030303" pitchFamily="18" charset="0"/>
              </a:rPr>
              <a:t>Rakivnenko Dmytro</a:t>
            </a:r>
            <a:endParaRPr lang="ru-RU" dirty="0">
              <a:latin typeface="Constantia" panose="02030602050306030303" pitchFamily="18" charset="0"/>
            </a:endParaRPr>
          </a:p>
          <a:p>
            <a:endParaRPr lang="ru-RU" dirty="0">
              <a:latin typeface="Constantia" panose="02030602050306030303" pitchFamily="18" charset="0"/>
            </a:endParaRPr>
          </a:p>
        </p:txBody>
      </p:sp>
      <p:sp>
        <p:nvSpPr>
          <p:cNvPr id="5" name="TextBox 4">
            <a:extLst>
              <a:ext uri="{FF2B5EF4-FFF2-40B4-BE49-F238E27FC236}">
                <a16:creationId xmlns:a16="http://schemas.microsoft.com/office/drawing/2014/main" id="{BEFEF0C1-F4E9-48F6-B5D1-3B794C7EE0ED}"/>
              </a:ext>
            </a:extLst>
          </p:cNvPr>
          <p:cNvSpPr txBox="1"/>
          <p:nvPr/>
        </p:nvSpPr>
        <p:spPr>
          <a:xfrm>
            <a:off x="1817490" y="2057274"/>
            <a:ext cx="8557023" cy="1938992"/>
          </a:xfrm>
          <a:prstGeom prst="rect">
            <a:avLst/>
          </a:prstGeom>
          <a:noFill/>
        </p:spPr>
        <p:txBody>
          <a:bodyPr wrap="none" rtlCol="0">
            <a:spAutoFit/>
          </a:bodyPr>
          <a:lstStyle/>
          <a:p>
            <a:pPr algn="ctr"/>
            <a:r>
              <a:rPr lang="en-US" sz="6000" b="1" dirty="0">
                <a:ln w="0"/>
                <a:gradFill>
                  <a:gsLst>
                    <a:gs pos="21000">
                      <a:srgbClr val="53575C"/>
                    </a:gs>
                    <a:gs pos="88000">
                      <a:srgbClr val="C5C7CA"/>
                    </a:gs>
                  </a:gsLst>
                  <a:lin ang="5400000"/>
                </a:gradFill>
              </a:rPr>
              <a:t>Spring-Boot Application. </a:t>
            </a:r>
            <a:br>
              <a:rPr lang="en-US" sz="6000" dirty="0"/>
            </a:br>
            <a:r>
              <a:rPr lang="en-US" sz="6000" b="1" dirty="0">
                <a:ln w="22225">
                  <a:solidFill>
                    <a:schemeClr val="accent2"/>
                  </a:solidFill>
                  <a:prstDash val="solid"/>
                </a:ln>
                <a:solidFill>
                  <a:schemeClr val="accent2">
                    <a:lumMod val="40000"/>
                    <a:lumOff val="60000"/>
                  </a:schemeClr>
                </a:solidFill>
              </a:rPr>
              <a:t>From Dev to Deploy.</a:t>
            </a:r>
            <a:endParaRPr lang="en-US" sz="6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25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E349-0AB9-4461-A9FD-34F30828BB73}"/>
              </a:ext>
            </a:extLst>
          </p:cNvPr>
          <p:cNvSpPr>
            <a:spLocks noGrp="1"/>
          </p:cNvSpPr>
          <p:nvPr>
            <p:ph type="title"/>
          </p:nvPr>
        </p:nvSpPr>
        <p:spPr>
          <a:xfrm>
            <a:off x="1484311" y="685800"/>
            <a:ext cx="10018713" cy="832607"/>
          </a:xfrm>
        </p:spPr>
        <p:txBody>
          <a:bodyPr/>
          <a:lstStyle/>
          <a:p>
            <a:r>
              <a:rPr lang="en-US" dirty="0"/>
              <a:t>Application configuration: </a:t>
            </a:r>
            <a:endParaRPr lang="ru-RU" dirty="0"/>
          </a:p>
        </p:txBody>
      </p:sp>
      <p:sp>
        <p:nvSpPr>
          <p:cNvPr id="3" name="Content Placeholder 2">
            <a:extLst>
              <a:ext uri="{FF2B5EF4-FFF2-40B4-BE49-F238E27FC236}">
                <a16:creationId xmlns:a16="http://schemas.microsoft.com/office/drawing/2014/main" id="{1ABE6F4F-4082-49BC-B120-09E404AC45A7}"/>
              </a:ext>
            </a:extLst>
          </p:cNvPr>
          <p:cNvSpPr>
            <a:spLocks noGrp="1"/>
          </p:cNvSpPr>
          <p:nvPr>
            <p:ph idx="1"/>
          </p:nvPr>
        </p:nvSpPr>
        <p:spPr>
          <a:xfrm>
            <a:off x="1484311" y="1727432"/>
            <a:ext cx="4983601" cy="3124201"/>
          </a:xfrm>
        </p:spPr>
        <p:txBody>
          <a:bodyPr/>
          <a:lstStyle/>
          <a:p>
            <a:r>
              <a:rPr lang="en-US" dirty="0"/>
              <a:t>It is also necessary to configure the code itself in order for the build to be made in .war format. One that can be deployed to tomcat without any problems. Since the source code is configured to build in .jar.</a:t>
            </a:r>
            <a:endParaRPr lang="ru-RU" dirty="0"/>
          </a:p>
        </p:txBody>
      </p:sp>
      <p:pic>
        <p:nvPicPr>
          <p:cNvPr id="4" name="Picture 3">
            <a:extLst>
              <a:ext uri="{FF2B5EF4-FFF2-40B4-BE49-F238E27FC236}">
                <a16:creationId xmlns:a16="http://schemas.microsoft.com/office/drawing/2014/main" id="{B647F9D9-0F1A-41D7-B417-3D5AD9E6CD2E}"/>
              </a:ext>
            </a:extLst>
          </p:cNvPr>
          <p:cNvPicPr>
            <a:picLocks noChangeAspect="1"/>
          </p:cNvPicPr>
          <p:nvPr/>
        </p:nvPicPr>
        <p:blipFill>
          <a:blip r:embed="rId2"/>
          <a:stretch>
            <a:fillRect/>
          </a:stretch>
        </p:blipFill>
        <p:spPr>
          <a:xfrm>
            <a:off x="7032769" y="2093314"/>
            <a:ext cx="4267200" cy="885825"/>
          </a:xfrm>
          <a:prstGeom prst="rect">
            <a:avLst/>
          </a:prstGeom>
        </p:spPr>
      </p:pic>
      <p:pic>
        <p:nvPicPr>
          <p:cNvPr id="5" name="Picture 4">
            <a:extLst>
              <a:ext uri="{FF2B5EF4-FFF2-40B4-BE49-F238E27FC236}">
                <a16:creationId xmlns:a16="http://schemas.microsoft.com/office/drawing/2014/main" id="{3FAE18B1-AA8E-4387-ADA9-DACB5CA1AC84}"/>
              </a:ext>
            </a:extLst>
          </p:cNvPr>
          <p:cNvPicPr>
            <a:picLocks noChangeAspect="1"/>
          </p:cNvPicPr>
          <p:nvPr/>
        </p:nvPicPr>
        <p:blipFill>
          <a:blip r:embed="rId3"/>
          <a:stretch>
            <a:fillRect/>
          </a:stretch>
        </p:blipFill>
        <p:spPr>
          <a:xfrm>
            <a:off x="7032769" y="1788514"/>
            <a:ext cx="2447925" cy="304800"/>
          </a:xfrm>
          <a:prstGeom prst="rect">
            <a:avLst/>
          </a:prstGeom>
        </p:spPr>
      </p:pic>
      <p:sp>
        <p:nvSpPr>
          <p:cNvPr id="6" name="TextBox 5">
            <a:extLst>
              <a:ext uri="{FF2B5EF4-FFF2-40B4-BE49-F238E27FC236}">
                <a16:creationId xmlns:a16="http://schemas.microsoft.com/office/drawing/2014/main" id="{F6708A57-C48E-45DE-B0E2-C03DCD773D9A}"/>
              </a:ext>
            </a:extLst>
          </p:cNvPr>
          <p:cNvSpPr txBox="1"/>
          <p:nvPr/>
        </p:nvSpPr>
        <p:spPr>
          <a:xfrm>
            <a:off x="8214218" y="2979139"/>
            <a:ext cx="1904302" cy="369332"/>
          </a:xfrm>
          <a:prstGeom prst="rect">
            <a:avLst/>
          </a:prstGeom>
          <a:noFill/>
        </p:spPr>
        <p:txBody>
          <a:bodyPr wrap="square" rtlCol="0">
            <a:spAutoFit/>
          </a:bodyPr>
          <a:lstStyle/>
          <a:p>
            <a:r>
              <a:rPr lang="en-US" dirty="0"/>
              <a:t>Pom.xml update</a:t>
            </a:r>
            <a:endParaRPr lang="ru-RU" dirty="0"/>
          </a:p>
        </p:txBody>
      </p:sp>
      <p:pic>
        <p:nvPicPr>
          <p:cNvPr id="7" name="Picture 6">
            <a:extLst>
              <a:ext uri="{FF2B5EF4-FFF2-40B4-BE49-F238E27FC236}">
                <a16:creationId xmlns:a16="http://schemas.microsoft.com/office/drawing/2014/main" id="{E9A8BF47-F6A4-4978-A043-CA66785F2E52}"/>
              </a:ext>
            </a:extLst>
          </p:cNvPr>
          <p:cNvPicPr>
            <a:picLocks noChangeAspect="1"/>
          </p:cNvPicPr>
          <p:nvPr/>
        </p:nvPicPr>
        <p:blipFill>
          <a:blip r:embed="rId4"/>
          <a:stretch>
            <a:fillRect/>
          </a:stretch>
        </p:blipFill>
        <p:spPr>
          <a:xfrm>
            <a:off x="7032769" y="3429000"/>
            <a:ext cx="4652668" cy="2511741"/>
          </a:xfrm>
          <a:prstGeom prst="rect">
            <a:avLst/>
          </a:prstGeom>
        </p:spPr>
      </p:pic>
      <p:sp>
        <p:nvSpPr>
          <p:cNvPr id="8" name="TextBox 7">
            <a:extLst>
              <a:ext uri="{FF2B5EF4-FFF2-40B4-BE49-F238E27FC236}">
                <a16:creationId xmlns:a16="http://schemas.microsoft.com/office/drawing/2014/main" id="{064B369B-34F6-4C57-8D65-7A7B5F32769F}"/>
              </a:ext>
            </a:extLst>
          </p:cNvPr>
          <p:cNvSpPr txBox="1"/>
          <p:nvPr/>
        </p:nvSpPr>
        <p:spPr>
          <a:xfrm>
            <a:off x="8233891" y="5940741"/>
            <a:ext cx="2250424" cy="369332"/>
          </a:xfrm>
          <a:prstGeom prst="rect">
            <a:avLst/>
          </a:prstGeom>
          <a:noFill/>
        </p:spPr>
        <p:txBody>
          <a:bodyPr wrap="none" rtlCol="0">
            <a:spAutoFit/>
          </a:bodyPr>
          <a:lstStyle/>
          <a:p>
            <a:r>
              <a:rPr lang="en-US" dirty="0"/>
              <a:t>Petclinic.java updates</a:t>
            </a:r>
            <a:endParaRPr lang="ru-RU" dirty="0"/>
          </a:p>
        </p:txBody>
      </p:sp>
    </p:spTree>
    <p:extLst>
      <p:ext uri="{BB962C8B-B14F-4D97-AF65-F5344CB8AC3E}">
        <p14:creationId xmlns:p14="http://schemas.microsoft.com/office/powerpoint/2010/main" val="37140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8F05E8-8783-4C3F-A5B4-EF4DBFC4022F}"/>
              </a:ext>
            </a:extLst>
          </p:cNvPr>
          <p:cNvPicPr>
            <a:picLocks noGrp="1" noChangeAspect="1"/>
          </p:cNvPicPr>
          <p:nvPr>
            <p:ph idx="1"/>
          </p:nvPr>
        </p:nvPicPr>
        <p:blipFill>
          <a:blip r:embed="rId3"/>
          <a:stretch>
            <a:fillRect/>
          </a:stretch>
        </p:blipFill>
        <p:spPr>
          <a:xfrm>
            <a:off x="6031345" y="1504134"/>
            <a:ext cx="5951576" cy="3834484"/>
          </a:xfrm>
          <a:prstGeom prst="rect">
            <a:avLst/>
          </a:prstGeom>
        </p:spPr>
      </p:pic>
      <p:sp>
        <p:nvSpPr>
          <p:cNvPr id="2" name="Title 1">
            <a:extLst>
              <a:ext uri="{FF2B5EF4-FFF2-40B4-BE49-F238E27FC236}">
                <a16:creationId xmlns:a16="http://schemas.microsoft.com/office/drawing/2014/main" id="{6A852C98-3958-422C-BE44-C05C59BDF7A1}"/>
              </a:ext>
            </a:extLst>
          </p:cNvPr>
          <p:cNvSpPr>
            <a:spLocks noGrp="1"/>
          </p:cNvSpPr>
          <p:nvPr>
            <p:ph type="title"/>
          </p:nvPr>
        </p:nvSpPr>
        <p:spPr>
          <a:xfrm>
            <a:off x="3772762" y="52105"/>
            <a:ext cx="4788188" cy="1752599"/>
          </a:xfrm>
        </p:spPr>
        <p:txBody>
          <a:bodyPr>
            <a:normAutofit/>
          </a:bodyPr>
          <a:lstStyle/>
          <a:p>
            <a:r>
              <a:rPr lang="en-US" sz="4800" dirty="0"/>
              <a:t>Build and Deploy.</a:t>
            </a:r>
            <a:endParaRPr lang="ru-RU" sz="4800" dirty="0"/>
          </a:p>
        </p:txBody>
      </p:sp>
      <p:pic>
        <p:nvPicPr>
          <p:cNvPr id="4" name="Picture 3">
            <a:extLst>
              <a:ext uri="{FF2B5EF4-FFF2-40B4-BE49-F238E27FC236}">
                <a16:creationId xmlns:a16="http://schemas.microsoft.com/office/drawing/2014/main" id="{F645B23E-4647-4102-BB12-BB9EC2C48F6E}"/>
              </a:ext>
            </a:extLst>
          </p:cNvPr>
          <p:cNvPicPr>
            <a:picLocks noChangeAspect="1"/>
          </p:cNvPicPr>
          <p:nvPr/>
        </p:nvPicPr>
        <p:blipFill>
          <a:blip r:embed="rId4"/>
          <a:stretch>
            <a:fillRect/>
          </a:stretch>
        </p:blipFill>
        <p:spPr>
          <a:xfrm>
            <a:off x="586034" y="1987225"/>
            <a:ext cx="5807963" cy="236674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42B5ED9C-B35E-4DF8-811C-7BF56C3A4E81}"/>
              </a:ext>
            </a:extLst>
          </p:cNvPr>
          <p:cNvPicPr>
            <a:picLocks noChangeAspect="1"/>
          </p:cNvPicPr>
          <p:nvPr/>
        </p:nvPicPr>
        <p:blipFill>
          <a:blip r:embed="rId5"/>
          <a:stretch>
            <a:fillRect/>
          </a:stretch>
        </p:blipFill>
        <p:spPr>
          <a:xfrm>
            <a:off x="509159" y="4673740"/>
            <a:ext cx="6184918" cy="132975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245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000"/>
                                        <p:tgtEl>
                                          <p:spTgt spid="5"/>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85FB3A-997C-4C08-9522-6203E23C8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066800"/>
            <a:ext cx="9525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CC2688-CEB7-41C4-821F-31E0726DBC7C}"/>
              </a:ext>
            </a:extLst>
          </p:cNvPr>
          <p:cNvSpPr>
            <a:spLocks noGrp="1"/>
          </p:cNvSpPr>
          <p:nvPr>
            <p:ph type="title"/>
          </p:nvPr>
        </p:nvSpPr>
        <p:spPr>
          <a:xfrm>
            <a:off x="1484310" y="-40987"/>
            <a:ext cx="10018713" cy="1373909"/>
          </a:xfrm>
        </p:spPr>
        <p:txBody>
          <a:bodyPr/>
          <a:lstStyle/>
          <a:p>
            <a:r>
              <a:rPr lang="en-US" dirty="0"/>
              <a:t>Q&amp;A session. </a:t>
            </a:r>
            <a:endParaRPr lang="ru-RU" dirty="0"/>
          </a:p>
        </p:txBody>
      </p:sp>
    </p:spTree>
    <p:extLst>
      <p:ext uri="{BB962C8B-B14F-4D97-AF65-F5344CB8AC3E}">
        <p14:creationId xmlns:p14="http://schemas.microsoft.com/office/powerpoint/2010/main" val="1075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A15B1C-E5D6-4C2F-AD58-02A5DF22E135}"/>
              </a:ext>
            </a:extLst>
          </p:cNvPr>
          <p:cNvPicPr>
            <a:picLocks noChangeAspect="1"/>
          </p:cNvPicPr>
          <p:nvPr/>
        </p:nvPicPr>
        <p:blipFill>
          <a:blip r:embed="rId3"/>
          <a:stretch>
            <a:fillRect/>
          </a:stretch>
        </p:blipFill>
        <p:spPr>
          <a:xfrm>
            <a:off x="7090249" y="1078746"/>
            <a:ext cx="4449525" cy="2218388"/>
          </a:xfrm>
          <a:prstGeom prst="rect">
            <a:avLst/>
          </a:prstGeom>
        </p:spPr>
      </p:pic>
      <p:grpSp>
        <p:nvGrpSpPr>
          <p:cNvPr id="138" name="Group 13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066BBB-84A1-4758-8584-7105E1B953D2}"/>
              </a:ext>
            </a:extLst>
          </p:cNvPr>
          <p:cNvSpPr>
            <a:spLocks noGrp="1"/>
          </p:cNvSpPr>
          <p:nvPr>
            <p:ph type="title"/>
          </p:nvPr>
        </p:nvSpPr>
        <p:spPr>
          <a:xfrm>
            <a:off x="1350860" y="187527"/>
            <a:ext cx="7413623" cy="835217"/>
          </a:xfrm>
        </p:spPr>
        <p:txBody>
          <a:bodyPr vert="horz" lIns="91440" tIns="45720" rIns="91440" bIns="45720" rtlCol="0" anchor="b">
            <a:normAutofit/>
          </a:bodyPr>
          <a:lstStyle/>
          <a:p>
            <a:pPr algn="r"/>
            <a:r>
              <a:rPr lang="en-US" sz="3600" kern="1200" cap="none" dirty="0">
                <a:ln w="3175" cmpd="sng">
                  <a:noFill/>
                </a:ln>
                <a:solidFill>
                  <a:schemeClr val="tx1"/>
                </a:solidFill>
                <a:effectLst/>
                <a:latin typeface="Arial Rounded MT Bold" panose="020F0704030504030204" pitchFamily="34" charset="0"/>
              </a:rPr>
              <a:t>So. From the very beginning:</a:t>
            </a:r>
          </a:p>
        </p:txBody>
      </p:sp>
      <p:pic>
        <p:nvPicPr>
          <p:cNvPr id="1026" name="Picture 2">
            <a:extLst>
              <a:ext uri="{FF2B5EF4-FFF2-40B4-BE49-F238E27FC236}">
                <a16:creationId xmlns:a16="http://schemas.microsoft.com/office/drawing/2014/main" id="{933940BE-8C73-4604-AFFE-291C2C3D57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34909"/>
          <a:stretch/>
        </p:blipFill>
        <p:spPr bwMode="auto">
          <a:xfrm>
            <a:off x="4864724" y="3707887"/>
            <a:ext cx="5876613" cy="259880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39255B-A3F5-4790-A7D9-E2424D38B5FE}"/>
              </a:ext>
            </a:extLst>
          </p:cNvPr>
          <p:cNvSpPr txBox="1"/>
          <p:nvPr/>
        </p:nvSpPr>
        <p:spPr>
          <a:xfrm>
            <a:off x="6338314" y="6362696"/>
            <a:ext cx="3768333" cy="307777"/>
          </a:xfrm>
          <a:prstGeom prst="rect">
            <a:avLst/>
          </a:prstGeom>
          <a:noFill/>
        </p:spPr>
        <p:txBody>
          <a:bodyPr wrap="square" rtlCol="0">
            <a:spAutoFit/>
          </a:bodyPr>
          <a:lstStyle/>
          <a:p>
            <a:r>
              <a:rPr lang="en-US" sz="1400" dirty="0">
                <a:latin typeface="Arial Rounded MT Bold" panose="020F0704030504030204" pitchFamily="34" charset="0"/>
              </a:rPr>
              <a:t>It's me - when I have to do something.</a:t>
            </a:r>
            <a:endParaRPr lang="ru-RU" sz="1400" dirty="0"/>
          </a:p>
        </p:txBody>
      </p:sp>
      <p:sp>
        <p:nvSpPr>
          <p:cNvPr id="33" name="TextBox 32">
            <a:extLst>
              <a:ext uri="{FF2B5EF4-FFF2-40B4-BE49-F238E27FC236}">
                <a16:creationId xmlns:a16="http://schemas.microsoft.com/office/drawing/2014/main" id="{99A47A78-1C7F-413B-876D-075E82008438}"/>
              </a:ext>
            </a:extLst>
          </p:cNvPr>
          <p:cNvSpPr txBox="1"/>
          <p:nvPr/>
        </p:nvSpPr>
        <p:spPr>
          <a:xfrm>
            <a:off x="1893094" y="1331912"/>
            <a:ext cx="5447274" cy="523220"/>
          </a:xfrm>
          <a:prstGeom prst="rect">
            <a:avLst/>
          </a:prstGeom>
          <a:noFill/>
        </p:spPr>
        <p:txBody>
          <a:bodyPr wrap="square" rtlCol="0">
            <a:spAutoFit/>
          </a:bodyPr>
          <a:lstStyle/>
          <a:p>
            <a:r>
              <a:rPr lang="en-US" sz="1400" dirty="0">
                <a:latin typeface="Arial Rounded MT Bold" panose="020F0704030504030204" pitchFamily="34" charset="0"/>
              </a:rPr>
              <a:t>I'm a Human - the top of evolution. Why should I do something, if the machine can do it.</a:t>
            </a:r>
          </a:p>
        </p:txBody>
      </p:sp>
      <p:sp>
        <p:nvSpPr>
          <p:cNvPr id="8" name="Rectangle 7">
            <a:extLst>
              <a:ext uri="{FF2B5EF4-FFF2-40B4-BE49-F238E27FC236}">
                <a16:creationId xmlns:a16="http://schemas.microsoft.com/office/drawing/2014/main" id="{99C27333-1B19-460C-8F3F-1FF689561DBE}"/>
              </a:ext>
            </a:extLst>
          </p:cNvPr>
          <p:cNvSpPr/>
          <p:nvPr/>
        </p:nvSpPr>
        <p:spPr>
          <a:xfrm>
            <a:off x="2009671" y="1929387"/>
            <a:ext cx="6096000" cy="646331"/>
          </a:xfrm>
          <a:prstGeom prst="rect">
            <a:avLst/>
          </a:prstGeom>
        </p:spPr>
        <p:txBody>
          <a:bodyPr>
            <a:spAutoFit/>
          </a:bodyPr>
          <a:lstStyle/>
          <a:p>
            <a:r>
              <a:rPr lang="en-US" dirty="0">
                <a:latin typeface="Arial Rounded MT Bold" panose="020F0704030504030204" pitchFamily="34" charset="0"/>
              </a:rPr>
              <a:t>And my job is to make this machine and control how it performs tasks for me.</a:t>
            </a:r>
            <a:endParaRPr lang="ru-RU" dirty="0"/>
          </a:p>
        </p:txBody>
      </p:sp>
      <p:sp>
        <p:nvSpPr>
          <p:cNvPr id="10" name="Rectangle 9">
            <a:extLst>
              <a:ext uri="{FF2B5EF4-FFF2-40B4-BE49-F238E27FC236}">
                <a16:creationId xmlns:a16="http://schemas.microsoft.com/office/drawing/2014/main" id="{7F6079D4-39B0-48D9-BA42-E735CF8E29C5}"/>
              </a:ext>
            </a:extLst>
          </p:cNvPr>
          <p:cNvSpPr/>
          <p:nvPr/>
        </p:nvSpPr>
        <p:spPr>
          <a:xfrm>
            <a:off x="10293720" y="709414"/>
            <a:ext cx="1327608" cy="369332"/>
          </a:xfrm>
          <a:prstGeom prst="rect">
            <a:avLst/>
          </a:prstGeom>
        </p:spPr>
        <p:txBody>
          <a:bodyPr wrap="none">
            <a:spAutoFit/>
          </a:bodyPr>
          <a:lstStyle/>
          <a:p>
            <a:r>
              <a:rPr lang="ru-RU" dirty="0"/>
              <a:t>Expectation</a:t>
            </a:r>
          </a:p>
        </p:txBody>
      </p:sp>
      <p:sp>
        <p:nvSpPr>
          <p:cNvPr id="11" name="Rectangle 10">
            <a:extLst>
              <a:ext uri="{FF2B5EF4-FFF2-40B4-BE49-F238E27FC236}">
                <a16:creationId xmlns:a16="http://schemas.microsoft.com/office/drawing/2014/main" id="{DD1A61F3-E8BC-4AA7-A65F-4B41C268A67D}"/>
              </a:ext>
            </a:extLst>
          </p:cNvPr>
          <p:cNvSpPr/>
          <p:nvPr/>
        </p:nvSpPr>
        <p:spPr>
          <a:xfrm>
            <a:off x="4759571" y="3282554"/>
            <a:ext cx="842218" cy="369332"/>
          </a:xfrm>
          <a:prstGeom prst="rect">
            <a:avLst/>
          </a:prstGeom>
        </p:spPr>
        <p:txBody>
          <a:bodyPr wrap="none">
            <a:spAutoFit/>
          </a:bodyPr>
          <a:lstStyle/>
          <a:p>
            <a:r>
              <a:rPr lang="ru-RU" dirty="0"/>
              <a:t>Reality</a:t>
            </a:r>
          </a:p>
        </p:txBody>
      </p:sp>
    </p:spTree>
    <p:extLst>
      <p:ext uri="{BB962C8B-B14F-4D97-AF65-F5344CB8AC3E}">
        <p14:creationId xmlns:p14="http://schemas.microsoft.com/office/powerpoint/2010/main" val="40543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par>
                                <p:cTn id="28" presetID="6" presetClass="entr" presetSubtype="16"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circle(in)">
                                      <p:cBhvr>
                                        <p:cTn id="30" dur="2000"/>
                                        <p:tgtEl>
                                          <p:spTgt spid="1026"/>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3" grpId="0"/>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540-684F-47CE-B5CB-066CD385781B}"/>
              </a:ext>
            </a:extLst>
          </p:cNvPr>
          <p:cNvSpPr>
            <a:spLocks noGrp="1"/>
          </p:cNvSpPr>
          <p:nvPr>
            <p:ph type="title"/>
          </p:nvPr>
        </p:nvSpPr>
        <p:spPr>
          <a:xfrm>
            <a:off x="1827130" y="2694959"/>
            <a:ext cx="8481810" cy="958442"/>
          </a:xfrm>
        </p:spPr>
        <p:txBody>
          <a:bodyPr/>
          <a:lstStyle/>
          <a:p>
            <a:pPr algn="r"/>
            <a:r>
              <a:rPr lang="en-US" b="1" dirty="0"/>
              <a:t>As well as:</a:t>
            </a:r>
            <a:endParaRPr lang="ru-RU" b="1" dirty="0"/>
          </a:p>
        </p:txBody>
      </p:sp>
      <p:sp>
        <p:nvSpPr>
          <p:cNvPr id="3" name="Content Placeholder 2">
            <a:extLst>
              <a:ext uri="{FF2B5EF4-FFF2-40B4-BE49-F238E27FC236}">
                <a16:creationId xmlns:a16="http://schemas.microsoft.com/office/drawing/2014/main" id="{6F8EDEA3-EEBF-416E-B1AD-68D410F4D028}"/>
              </a:ext>
            </a:extLst>
          </p:cNvPr>
          <p:cNvSpPr>
            <a:spLocks noGrp="1"/>
          </p:cNvSpPr>
          <p:nvPr>
            <p:ph idx="1"/>
          </p:nvPr>
        </p:nvSpPr>
        <p:spPr>
          <a:xfrm>
            <a:off x="2089987" y="1794894"/>
            <a:ext cx="3641362" cy="1351327"/>
          </a:xfrm>
        </p:spPr>
        <p:txBody>
          <a:bodyPr>
            <a:noAutofit/>
          </a:bodyPr>
          <a:lstStyle/>
          <a:p>
            <a:r>
              <a:rPr lang="en-US" sz="2000" dirty="0"/>
              <a:t>Stack of acquired knowledge</a:t>
            </a:r>
          </a:p>
          <a:p>
            <a:r>
              <a:rPr lang="en-US" sz="2000" dirty="0"/>
              <a:t>Little laziness</a:t>
            </a:r>
            <a:endParaRPr lang="ru-RU" sz="2000" dirty="0"/>
          </a:p>
          <a:p>
            <a:r>
              <a:rPr lang="en-US" sz="2000" dirty="0"/>
              <a:t>Persistence</a:t>
            </a:r>
            <a:endParaRPr lang="ru-RU" sz="2000" dirty="0"/>
          </a:p>
          <a:p>
            <a:r>
              <a:rPr lang="en-US" sz="2000" dirty="0"/>
              <a:t>PC with internet access</a:t>
            </a:r>
            <a:endParaRPr lang="ru-RU" sz="2000" dirty="0"/>
          </a:p>
        </p:txBody>
      </p:sp>
      <p:sp>
        <p:nvSpPr>
          <p:cNvPr id="4" name="Title 1">
            <a:extLst>
              <a:ext uri="{FF2B5EF4-FFF2-40B4-BE49-F238E27FC236}">
                <a16:creationId xmlns:a16="http://schemas.microsoft.com/office/drawing/2014/main" id="{5C06A930-D632-4163-ABDE-10EB78E3303A}"/>
              </a:ext>
            </a:extLst>
          </p:cNvPr>
          <p:cNvSpPr txBox="1">
            <a:spLocks/>
          </p:cNvSpPr>
          <p:nvPr/>
        </p:nvSpPr>
        <p:spPr>
          <a:xfrm>
            <a:off x="219242" y="669532"/>
            <a:ext cx="8481810" cy="9584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What does it need from me?</a:t>
            </a:r>
            <a:endParaRPr lang="ru-RU" b="1" dirty="0"/>
          </a:p>
        </p:txBody>
      </p:sp>
      <p:sp>
        <p:nvSpPr>
          <p:cNvPr id="5" name="Content Placeholder 2">
            <a:extLst>
              <a:ext uri="{FF2B5EF4-FFF2-40B4-BE49-F238E27FC236}">
                <a16:creationId xmlns:a16="http://schemas.microsoft.com/office/drawing/2014/main" id="{BD4545BD-F898-4803-B86B-52433AB00F94}"/>
              </a:ext>
            </a:extLst>
          </p:cNvPr>
          <p:cNvSpPr txBox="1">
            <a:spLocks/>
          </p:cNvSpPr>
          <p:nvPr/>
        </p:nvSpPr>
        <p:spPr>
          <a:xfrm>
            <a:off x="6109982" y="3615651"/>
            <a:ext cx="4254888" cy="2798430"/>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Terraform</a:t>
            </a:r>
            <a:r>
              <a:rPr lang="en-US" dirty="0"/>
              <a:t> – Infrastructure as a code;</a:t>
            </a:r>
          </a:p>
          <a:p>
            <a:r>
              <a:rPr lang="en-US" b="1" dirty="0"/>
              <a:t>Ansible</a:t>
            </a:r>
            <a:r>
              <a:rPr lang="en-US" dirty="0"/>
              <a:t> – PCA*;</a:t>
            </a:r>
          </a:p>
          <a:p>
            <a:r>
              <a:rPr lang="en-US" b="1" dirty="0"/>
              <a:t>AWS</a:t>
            </a:r>
            <a:r>
              <a:rPr lang="en-US" dirty="0"/>
              <a:t> – Some Cloud provider;</a:t>
            </a:r>
            <a:endParaRPr lang="ru-RU" dirty="0"/>
          </a:p>
          <a:p>
            <a:r>
              <a:rPr lang="en-US" b="1" dirty="0"/>
              <a:t>Git</a:t>
            </a:r>
            <a:r>
              <a:rPr lang="en-US" dirty="0"/>
              <a:t> – Version control;</a:t>
            </a:r>
          </a:p>
          <a:p>
            <a:r>
              <a:rPr lang="en-US" b="1" dirty="0"/>
              <a:t>Jenkins</a:t>
            </a:r>
            <a:r>
              <a:rPr lang="en-US" dirty="0"/>
              <a:t> – Continuous integration;</a:t>
            </a:r>
          </a:p>
          <a:p>
            <a:r>
              <a:rPr lang="en-US" b="1" dirty="0"/>
              <a:t>Code</a:t>
            </a:r>
            <a:r>
              <a:rPr lang="en-US" dirty="0"/>
              <a:t> – Product;</a:t>
            </a:r>
            <a:endParaRPr lang="ru-RU" dirty="0"/>
          </a:p>
          <a:p>
            <a:r>
              <a:rPr lang="en-US" b="1" dirty="0"/>
              <a:t>Tomcat</a:t>
            </a:r>
            <a:r>
              <a:rPr lang="en-US" dirty="0"/>
              <a:t> – Web-Server. </a:t>
            </a:r>
            <a:endParaRPr lang="ru-RU" dirty="0"/>
          </a:p>
        </p:txBody>
      </p:sp>
      <p:sp>
        <p:nvSpPr>
          <p:cNvPr id="6" name="TextBox 5">
            <a:extLst>
              <a:ext uri="{FF2B5EF4-FFF2-40B4-BE49-F238E27FC236}">
                <a16:creationId xmlns:a16="http://schemas.microsoft.com/office/drawing/2014/main" id="{1060C26B-18E0-4AA4-99AC-EF49E8C70D59}"/>
              </a:ext>
            </a:extLst>
          </p:cNvPr>
          <p:cNvSpPr txBox="1"/>
          <p:nvPr/>
        </p:nvSpPr>
        <p:spPr>
          <a:xfrm>
            <a:off x="7399090" y="6581001"/>
            <a:ext cx="4960690" cy="276999"/>
          </a:xfrm>
          <a:prstGeom prst="rect">
            <a:avLst/>
          </a:prstGeom>
          <a:noFill/>
        </p:spPr>
        <p:txBody>
          <a:bodyPr wrap="square" rtlCol="0">
            <a:spAutoFit/>
          </a:bodyPr>
          <a:lstStyle/>
          <a:p>
            <a:r>
              <a:rPr lang="en-US" sz="1200" dirty="0"/>
              <a:t>*- Provisioning, Configuration management, and Application-deployment</a:t>
            </a:r>
            <a:endParaRPr lang="ru-RU" sz="1200" dirty="0"/>
          </a:p>
        </p:txBody>
      </p:sp>
    </p:spTree>
    <p:extLst>
      <p:ext uri="{BB962C8B-B14F-4D97-AF65-F5344CB8AC3E}">
        <p14:creationId xmlns:p14="http://schemas.microsoft.com/office/powerpoint/2010/main" val="41100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circle(in)">
                                      <p:cBhvr>
                                        <p:cTn id="37" dur="1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circle(in)">
                                      <p:cBhvr>
                                        <p:cTn id="42" dur="1000"/>
                                        <p:tgtEl>
                                          <p:spTgt spid="5">
                                            <p:txEl>
                                              <p:pRg st="1" end="1"/>
                                            </p:txEl>
                                          </p:spTgt>
                                        </p:tgtEl>
                                      </p:cBhvr>
                                    </p:animEffect>
                                  </p:childTnLst>
                                </p:cTn>
                              </p:par>
                            </p:childTnLst>
                          </p:cTn>
                        </p:par>
                        <p:par>
                          <p:cTn id="43" fill="hold">
                            <p:stCondLst>
                              <p:cond delay="1000"/>
                            </p:stCondLst>
                            <p:childTnLst>
                              <p:par>
                                <p:cTn id="44" presetID="14" presetClass="entr" presetSubtype="1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randombar(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circle(in)">
                                      <p:cBhvr>
                                        <p:cTn id="51" dur="1000"/>
                                        <p:tgtEl>
                                          <p:spTgt spid="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circle(in)">
                                      <p:cBhvr>
                                        <p:cTn id="56" dur="10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circle(in)">
                                      <p:cBhvr>
                                        <p:cTn id="61" dur="10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circle(in)">
                                      <p:cBhvr>
                                        <p:cTn id="66" dur="10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circle(in)">
                                      <p:cBhvr>
                                        <p:cTn id="71"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C4F3C-905D-4138-A217-73416870671A}"/>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6F80E8A-DC7F-48AD-B6D6-D59458D3F739}"/>
              </a:ext>
            </a:extLst>
          </p:cNvPr>
          <p:cNvSpPr txBox="1"/>
          <p:nvPr/>
        </p:nvSpPr>
        <p:spPr>
          <a:xfrm>
            <a:off x="8313487" y="5595457"/>
            <a:ext cx="3299672" cy="584775"/>
          </a:xfrm>
          <a:prstGeom prst="rect">
            <a:avLst/>
          </a:prstGeom>
          <a:noFill/>
        </p:spPr>
        <p:txBody>
          <a:bodyPr wrap="square" rtlCol="0">
            <a:spAutoFit/>
          </a:bodyPr>
          <a:lstStyle/>
          <a:p>
            <a:r>
              <a:rPr lang="en-US" sz="3200" b="1" dirty="0"/>
              <a:t>Project Structure </a:t>
            </a:r>
            <a:endParaRPr lang="ru-RU" sz="3200" b="1" dirty="0"/>
          </a:p>
        </p:txBody>
      </p:sp>
    </p:spTree>
    <p:extLst>
      <p:ext uri="{BB962C8B-B14F-4D97-AF65-F5344CB8AC3E}">
        <p14:creationId xmlns:p14="http://schemas.microsoft.com/office/powerpoint/2010/main" val="167972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4561-AA31-48E7-8093-C1DAA7DC60F3}"/>
              </a:ext>
            </a:extLst>
          </p:cNvPr>
          <p:cNvSpPr>
            <a:spLocks noGrp="1"/>
          </p:cNvSpPr>
          <p:nvPr>
            <p:ph type="title"/>
          </p:nvPr>
        </p:nvSpPr>
        <p:spPr>
          <a:xfrm>
            <a:off x="1719203" y="408965"/>
            <a:ext cx="10018713" cy="838200"/>
          </a:xfrm>
        </p:spPr>
        <p:txBody>
          <a:bodyPr>
            <a:normAutofit/>
          </a:bodyPr>
          <a:lstStyle/>
          <a:p>
            <a:r>
              <a:rPr lang="en-US" dirty="0"/>
              <a:t>Infrastructure preparations: </a:t>
            </a:r>
            <a:endParaRPr lang="ru-RU" dirty="0"/>
          </a:p>
        </p:txBody>
      </p:sp>
      <p:sp>
        <p:nvSpPr>
          <p:cNvPr id="3" name="Content Placeholder 2">
            <a:extLst>
              <a:ext uri="{FF2B5EF4-FFF2-40B4-BE49-F238E27FC236}">
                <a16:creationId xmlns:a16="http://schemas.microsoft.com/office/drawing/2014/main" id="{0C287CBD-496F-426C-919F-2720DF4698F9}"/>
              </a:ext>
            </a:extLst>
          </p:cNvPr>
          <p:cNvSpPr>
            <a:spLocks noGrp="1"/>
          </p:cNvSpPr>
          <p:nvPr>
            <p:ph idx="1"/>
          </p:nvPr>
        </p:nvSpPr>
        <p:spPr>
          <a:xfrm>
            <a:off x="1719202" y="1459684"/>
            <a:ext cx="3188357" cy="3447875"/>
          </a:xfrm>
        </p:spPr>
        <p:txBody>
          <a:bodyPr>
            <a:normAutofit/>
          </a:bodyPr>
          <a:lstStyle/>
          <a:p>
            <a:r>
              <a:rPr lang="en-US" dirty="0"/>
              <a:t>Instance</a:t>
            </a:r>
            <a:r>
              <a:rPr lang="ru-RU" dirty="0"/>
              <a:t>: </a:t>
            </a:r>
            <a:endParaRPr lang="en-US" dirty="0"/>
          </a:p>
          <a:p>
            <a:pPr lvl="1"/>
            <a:r>
              <a:rPr lang="en-US" dirty="0"/>
              <a:t>VPC</a:t>
            </a:r>
          </a:p>
          <a:p>
            <a:pPr lvl="1"/>
            <a:r>
              <a:rPr lang="en-US" dirty="0"/>
              <a:t>Security Group</a:t>
            </a:r>
          </a:p>
          <a:p>
            <a:pPr lvl="1"/>
            <a:r>
              <a:rPr lang="en-US" dirty="0"/>
              <a:t>OS Platform</a:t>
            </a:r>
          </a:p>
        </p:txBody>
      </p:sp>
      <p:sp>
        <p:nvSpPr>
          <p:cNvPr id="5" name="Content Placeholder 2">
            <a:extLst>
              <a:ext uri="{FF2B5EF4-FFF2-40B4-BE49-F238E27FC236}">
                <a16:creationId xmlns:a16="http://schemas.microsoft.com/office/drawing/2014/main" id="{5623B18C-C349-45FA-82D6-B6CBFA2080BB}"/>
              </a:ext>
            </a:extLst>
          </p:cNvPr>
          <p:cNvSpPr txBox="1">
            <a:spLocks/>
          </p:cNvSpPr>
          <p:nvPr/>
        </p:nvSpPr>
        <p:spPr>
          <a:xfrm>
            <a:off x="7284442" y="1705062"/>
            <a:ext cx="3188357" cy="34478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Environment setting</a:t>
            </a:r>
            <a:r>
              <a:rPr lang="ru-RU" dirty="0"/>
              <a:t>: </a:t>
            </a:r>
            <a:endParaRPr lang="en-US" dirty="0"/>
          </a:p>
          <a:p>
            <a:pPr lvl="1"/>
            <a:r>
              <a:rPr lang="en-US" dirty="0"/>
              <a:t>Build Requirements</a:t>
            </a:r>
          </a:p>
          <a:p>
            <a:pPr lvl="1"/>
            <a:r>
              <a:rPr lang="en-US" dirty="0"/>
              <a:t>CI/CD platform</a:t>
            </a:r>
          </a:p>
          <a:p>
            <a:pPr lvl="1"/>
            <a:r>
              <a:rPr lang="en-US" dirty="0"/>
              <a:t>Web Server</a:t>
            </a:r>
          </a:p>
          <a:p>
            <a:pPr lvl="1"/>
            <a:endParaRPr lang="en-US" dirty="0"/>
          </a:p>
        </p:txBody>
      </p:sp>
      <p:pic>
        <p:nvPicPr>
          <p:cNvPr id="7" name="Picture 6">
            <a:extLst>
              <a:ext uri="{FF2B5EF4-FFF2-40B4-BE49-F238E27FC236}">
                <a16:creationId xmlns:a16="http://schemas.microsoft.com/office/drawing/2014/main" id="{EAD0E0BF-F965-465B-959D-8F46F847C3D8}"/>
              </a:ext>
            </a:extLst>
          </p:cNvPr>
          <p:cNvPicPr>
            <a:picLocks noChangeAspect="1"/>
          </p:cNvPicPr>
          <p:nvPr/>
        </p:nvPicPr>
        <p:blipFill>
          <a:blip r:embed="rId2"/>
          <a:stretch>
            <a:fillRect/>
          </a:stretch>
        </p:blipFill>
        <p:spPr>
          <a:xfrm>
            <a:off x="926598" y="4148182"/>
            <a:ext cx="3744024" cy="1250134"/>
          </a:xfrm>
          <a:prstGeom prst="rect">
            <a:avLst/>
          </a:prstGeom>
        </p:spPr>
      </p:pic>
      <p:pic>
        <p:nvPicPr>
          <p:cNvPr id="8" name="Picture 7">
            <a:extLst>
              <a:ext uri="{FF2B5EF4-FFF2-40B4-BE49-F238E27FC236}">
                <a16:creationId xmlns:a16="http://schemas.microsoft.com/office/drawing/2014/main" id="{028A716C-E6B1-4F65-AA45-24C5DE1D60F1}"/>
              </a:ext>
            </a:extLst>
          </p:cNvPr>
          <p:cNvPicPr>
            <a:picLocks noChangeAspect="1"/>
          </p:cNvPicPr>
          <p:nvPr/>
        </p:nvPicPr>
        <p:blipFill>
          <a:blip r:embed="rId3"/>
          <a:stretch>
            <a:fillRect/>
          </a:stretch>
        </p:blipFill>
        <p:spPr>
          <a:xfrm>
            <a:off x="3479732" y="2071906"/>
            <a:ext cx="2855654" cy="1196655"/>
          </a:xfrm>
          <a:prstGeom prst="rect">
            <a:avLst/>
          </a:prstGeom>
        </p:spPr>
      </p:pic>
      <p:pic>
        <p:nvPicPr>
          <p:cNvPr id="9" name="Picture 8">
            <a:extLst>
              <a:ext uri="{FF2B5EF4-FFF2-40B4-BE49-F238E27FC236}">
                <a16:creationId xmlns:a16="http://schemas.microsoft.com/office/drawing/2014/main" id="{2C0A898D-81D2-476B-8E2D-40AE71046637}"/>
              </a:ext>
            </a:extLst>
          </p:cNvPr>
          <p:cNvPicPr>
            <a:picLocks noChangeAspect="1"/>
          </p:cNvPicPr>
          <p:nvPr/>
        </p:nvPicPr>
        <p:blipFill>
          <a:blip r:embed="rId4"/>
          <a:stretch>
            <a:fillRect/>
          </a:stretch>
        </p:blipFill>
        <p:spPr>
          <a:xfrm>
            <a:off x="9563755" y="3678398"/>
            <a:ext cx="2472487" cy="1250134"/>
          </a:xfrm>
          <a:prstGeom prst="rect">
            <a:avLst/>
          </a:prstGeom>
        </p:spPr>
      </p:pic>
      <p:pic>
        <p:nvPicPr>
          <p:cNvPr id="10" name="Picture 9">
            <a:extLst>
              <a:ext uri="{FF2B5EF4-FFF2-40B4-BE49-F238E27FC236}">
                <a16:creationId xmlns:a16="http://schemas.microsoft.com/office/drawing/2014/main" id="{512F1444-94F9-4D83-A7B1-197DEF573E33}"/>
              </a:ext>
            </a:extLst>
          </p:cNvPr>
          <p:cNvPicPr>
            <a:picLocks noChangeAspect="1"/>
          </p:cNvPicPr>
          <p:nvPr/>
        </p:nvPicPr>
        <p:blipFill>
          <a:blip r:embed="rId5"/>
          <a:stretch>
            <a:fillRect/>
          </a:stretch>
        </p:blipFill>
        <p:spPr>
          <a:xfrm>
            <a:off x="7844803" y="1459684"/>
            <a:ext cx="3975285" cy="825059"/>
          </a:xfrm>
          <a:prstGeom prst="rect">
            <a:avLst/>
          </a:prstGeom>
        </p:spPr>
      </p:pic>
      <p:pic>
        <p:nvPicPr>
          <p:cNvPr id="11" name="Picture 10">
            <a:extLst>
              <a:ext uri="{FF2B5EF4-FFF2-40B4-BE49-F238E27FC236}">
                <a16:creationId xmlns:a16="http://schemas.microsoft.com/office/drawing/2014/main" id="{76C9D7D6-7EA1-4130-977D-A2D88E7AE15D}"/>
              </a:ext>
            </a:extLst>
          </p:cNvPr>
          <p:cNvPicPr>
            <a:picLocks noChangeAspect="1"/>
          </p:cNvPicPr>
          <p:nvPr/>
        </p:nvPicPr>
        <p:blipFill>
          <a:blip r:embed="rId6"/>
          <a:stretch>
            <a:fillRect/>
          </a:stretch>
        </p:blipFill>
        <p:spPr>
          <a:xfrm>
            <a:off x="6653978" y="4318772"/>
            <a:ext cx="2381649" cy="1219519"/>
          </a:xfrm>
          <a:prstGeom prst="rect">
            <a:avLst/>
          </a:prstGeom>
        </p:spPr>
      </p:pic>
    </p:spTree>
    <p:extLst>
      <p:ext uri="{BB962C8B-B14F-4D97-AF65-F5344CB8AC3E}">
        <p14:creationId xmlns:p14="http://schemas.microsoft.com/office/powerpoint/2010/main" val="41519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ircle(in)">
                                      <p:cBhvr>
                                        <p:cTn id="44" dur="125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3"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7"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669F07A-1B70-4FD8-902B-1F01FFCF8139}"/>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r>
              <a:rPr lang="en-US" sz="4400" kern="1200" cap="none" dirty="0">
                <a:ln w="3175" cmpd="sng">
                  <a:noFill/>
                </a:ln>
                <a:solidFill>
                  <a:schemeClr val="tx1"/>
                </a:solidFill>
                <a:effectLst/>
                <a:latin typeface="+mj-lt"/>
                <a:ea typeface="+mj-ea"/>
                <a:cs typeface="+mj-cs"/>
              </a:rPr>
              <a:t>Waiting for deployment</a:t>
            </a:r>
          </a:p>
        </p:txBody>
      </p:sp>
      <p:pic>
        <p:nvPicPr>
          <p:cNvPr id="4" name="Content Placeholder 3" descr="A screenshot of a cell phone&#10;&#10;Description automatically generated">
            <a:extLst>
              <a:ext uri="{FF2B5EF4-FFF2-40B4-BE49-F238E27FC236}">
                <a16:creationId xmlns:a16="http://schemas.microsoft.com/office/drawing/2014/main" id="{FB3649F9-E2CD-4FFB-A271-CE9568E5C36E}"/>
              </a:ext>
            </a:extLst>
          </p:cNvPr>
          <p:cNvPicPr>
            <a:picLocks noGrp="1" noChangeAspect="1"/>
          </p:cNvPicPr>
          <p:nvPr>
            <p:ph idx="1"/>
          </p:nvPr>
        </p:nvPicPr>
        <p:blipFill rotWithShape="1">
          <a:blip r:embed="rId3"/>
          <a:srcRect r="2098"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718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760C-E0B2-4866-A599-FD31E13C41B0}"/>
              </a:ext>
            </a:extLst>
          </p:cNvPr>
          <p:cNvSpPr>
            <a:spLocks noGrp="1"/>
          </p:cNvSpPr>
          <p:nvPr>
            <p:ph type="title"/>
          </p:nvPr>
        </p:nvSpPr>
        <p:spPr>
          <a:xfrm>
            <a:off x="5140733" y="685800"/>
            <a:ext cx="6362291" cy="1752599"/>
          </a:xfrm>
        </p:spPr>
        <p:txBody>
          <a:bodyPr>
            <a:normAutofit/>
          </a:bodyPr>
          <a:lstStyle/>
          <a:p>
            <a:r>
              <a:rPr lang="en-US" sz="4000" b="1"/>
              <a:t>Login to Jenkins</a:t>
            </a:r>
            <a:endParaRPr lang="ru-RU" sz="4000" b="1"/>
          </a:p>
        </p:txBody>
      </p:sp>
      <p:pic>
        <p:nvPicPr>
          <p:cNvPr id="1028" name="Picture 4">
            <a:extLst>
              <a:ext uri="{FF2B5EF4-FFF2-40B4-BE49-F238E27FC236}">
                <a16:creationId xmlns:a16="http://schemas.microsoft.com/office/drawing/2014/main" id="{4B5F7D17-B1AD-4E97-8CEE-EC99913CE5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345" y="1905305"/>
            <a:ext cx="3982088" cy="179193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31A7D6-410F-4FA9-9E3B-1BEB62A9D17D}"/>
              </a:ext>
            </a:extLst>
          </p:cNvPr>
          <p:cNvPicPr>
            <a:picLocks noChangeAspect="1"/>
          </p:cNvPicPr>
          <p:nvPr/>
        </p:nvPicPr>
        <p:blipFill>
          <a:blip r:embed="rId4"/>
          <a:stretch>
            <a:fillRect/>
          </a:stretch>
        </p:blipFill>
        <p:spPr>
          <a:xfrm>
            <a:off x="654345" y="4056725"/>
            <a:ext cx="3982088" cy="138641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7AF38ED-AC4E-420F-A84E-934CB8AF409B}"/>
              </a:ext>
            </a:extLst>
          </p:cNvPr>
          <p:cNvSpPr>
            <a:spLocks noGrp="1"/>
          </p:cNvSpPr>
          <p:nvPr>
            <p:ph idx="1"/>
          </p:nvPr>
        </p:nvSpPr>
        <p:spPr>
          <a:xfrm>
            <a:off x="5140732" y="2666999"/>
            <a:ext cx="6362291" cy="3124201"/>
          </a:xfrm>
        </p:spPr>
        <p:txBody>
          <a:bodyPr>
            <a:normAutofit/>
          </a:bodyPr>
          <a:lstStyle/>
          <a:p>
            <a:r>
              <a:rPr lang="en-US" sz="2400" dirty="0"/>
              <a:t>The playbook that I have, by the end of the run, even displays </a:t>
            </a:r>
            <a:r>
              <a:rPr lang="en-US" sz="2400" dirty="0" err="1"/>
              <a:t>PassPhrase</a:t>
            </a:r>
            <a:r>
              <a:rPr lang="en-US" sz="2400" dirty="0"/>
              <a:t> for Jenkins.</a:t>
            </a:r>
            <a:endParaRPr lang="ru-RU" sz="2400" dirty="0"/>
          </a:p>
          <a:p>
            <a:r>
              <a:rPr lang="en-US" sz="2400" dirty="0"/>
              <a:t>If necessary, I also have a playbook for Jenkins-Node, which can be used to raise additional nodes without problems on which some work will be performed.</a:t>
            </a:r>
            <a:endParaRPr lang="ru-RU" sz="2400" dirty="0"/>
          </a:p>
        </p:txBody>
      </p:sp>
    </p:spTree>
    <p:extLst>
      <p:ext uri="{BB962C8B-B14F-4D97-AF65-F5344CB8AC3E}">
        <p14:creationId xmlns:p14="http://schemas.microsoft.com/office/powerpoint/2010/main" val="6833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E423-9D7B-49A9-8F7C-420877C90568}"/>
              </a:ext>
            </a:extLst>
          </p:cNvPr>
          <p:cNvSpPr>
            <a:spLocks noGrp="1"/>
          </p:cNvSpPr>
          <p:nvPr>
            <p:ph type="title"/>
          </p:nvPr>
        </p:nvSpPr>
        <p:spPr>
          <a:xfrm>
            <a:off x="6411811" y="685800"/>
            <a:ext cx="5370381" cy="1752599"/>
          </a:xfrm>
        </p:spPr>
        <p:txBody>
          <a:bodyPr>
            <a:normAutofit/>
          </a:bodyPr>
          <a:lstStyle/>
          <a:p>
            <a:pPr>
              <a:lnSpc>
                <a:spcPct val="90000"/>
              </a:lnSpc>
            </a:pPr>
            <a:r>
              <a:rPr lang="en-US" sz="3700" dirty="0"/>
              <a:t>Setting Up Environment variables. And all credential.</a:t>
            </a:r>
            <a:endParaRPr lang="ru-RU" sz="3700" dirty="0"/>
          </a:p>
        </p:txBody>
      </p:sp>
      <p:pic>
        <p:nvPicPr>
          <p:cNvPr id="4" name="Picture 3">
            <a:extLst>
              <a:ext uri="{FF2B5EF4-FFF2-40B4-BE49-F238E27FC236}">
                <a16:creationId xmlns:a16="http://schemas.microsoft.com/office/drawing/2014/main" id="{A792F187-B57C-4843-98F3-1E973172A7D0}"/>
              </a:ext>
            </a:extLst>
          </p:cNvPr>
          <p:cNvPicPr>
            <a:picLocks noChangeAspect="1"/>
          </p:cNvPicPr>
          <p:nvPr/>
        </p:nvPicPr>
        <p:blipFill>
          <a:blip r:embed="rId3"/>
          <a:stretch>
            <a:fillRect/>
          </a:stretch>
        </p:blipFill>
        <p:spPr>
          <a:xfrm>
            <a:off x="789834" y="722102"/>
            <a:ext cx="5452851" cy="15267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032498A2-FC8F-4128-8CF1-656DC55B0E9C}"/>
              </a:ext>
            </a:extLst>
          </p:cNvPr>
          <p:cNvPicPr>
            <a:picLocks noChangeAspect="1"/>
          </p:cNvPicPr>
          <p:nvPr/>
        </p:nvPicPr>
        <p:blipFill>
          <a:blip r:embed="rId4"/>
          <a:stretch>
            <a:fillRect/>
          </a:stretch>
        </p:blipFill>
        <p:spPr>
          <a:xfrm>
            <a:off x="789834" y="2707920"/>
            <a:ext cx="3339741" cy="14421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02E866F3-E06E-45B9-BFF6-08DA00EE8253}"/>
              </a:ext>
            </a:extLst>
          </p:cNvPr>
          <p:cNvPicPr>
            <a:picLocks noChangeAspect="1"/>
          </p:cNvPicPr>
          <p:nvPr/>
        </p:nvPicPr>
        <p:blipFill>
          <a:blip r:embed="rId5"/>
          <a:stretch>
            <a:fillRect/>
          </a:stretch>
        </p:blipFill>
        <p:spPr>
          <a:xfrm>
            <a:off x="789834" y="4711433"/>
            <a:ext cx="5121439" cy="1715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37B9A35-4BA1-4A71-A61F-F80693E43881}"/>
              </a:ext>
            </a:extLst>
          </p:cNvPr>
          <p:cNvSpPr>
            <a:spLocks noGrp="1"/>
          </p:cNvSpPr>
          <p:nvPr>
            <p:ph idx="1"/>
          </p:nvPr>
        </p:nvSpPr>
        <p:spPr>
          <a:xfrm>
            <a:off x="6002005" y="2650221"/>
            <a:ext cx="6189995" cy="3124201"/>
          </a:xfrm>
        </p:spPr>
        <p:txBody>
          <a:bodyPr>
            <a:normAutofit/>
          </a:bodyPr>
          <a:lstStyle/>
          <a:p>
            <a:r>
              <a:rPr lang="en-US" dirty="0"/>
              <a:t>The main advantage of deploying the environment through Ansible is that I do not need to go to the Jenkins Master machine, since all environment variables are set via Playbooks.</a:t>
            </a:r>
            <a:endParaRPr lang="ru-RU" dirty="0"/>
          </a:p>
        </p:txBody>
      </p:sp>
      <p:sp>
        <p:nvSpPr>
          <p:cNvPr id="7" name="TextBox 6">
            <a:extLst>
              <a:ext uri="{FF2B5EF4-FFF2-40B4-BE49-F238E27FC236}">
                <a16:creationId xmlns:a16="http://schemas.microsoft.com/office/drawing/2014/main" id="{537B5114-51F9-4E12-B9B9-CB0DF4DCE9E2}"/>
              </a:ext>
            </a:extLst>
          </p:cNvPr>
          <p:cNvSpPr txBox="1"/>
          <p:nvPr/>
        </p:nvSpPr>
        <p:spPr>
          <a:xfrm>
            <a:off x="6821619" y="6427113"/>
            <a:ext cx="5370381" cy="430887"/>
          </a:xfrm>
          <a:prstGeom prst="rect">
            <a:avLst/>
          </a:prstGeom>
          <a:noFill/>
        </p:spPr>
        <p:txBody>
          <a:bodyPr wrap="none" rtlCol="0">
            <a:spAutoFit/>
          </a:bodyPr>
          <a:lstStyle/>
          <a:p>
            <a:pPr algn="r"/>
            <a:r>
              <a:rPr lang="en-US" sz="1100" dirty="0"/>
              <a:t>*Of course, it all went well, not the first time, but by the method of testing and mistakes, </a:t>
            </a:r>
            <a:br>
              <a:rPr lang="en-US" sz="1100" dirty="0"/>
            </a:br>
            <a:r>
              <a:rPr lang="en-US" sz="1100" dirty="0"/>
              <a:t>and some piece of patience.</a:t>
            </a:r>
            <a:endParaRPr lang="ru-RU" sz="1100" dirty="0"/>
          </a:p>
        </p:txBody>
      </p:sp>
    </p:spTree>
    <p:extLst>
      <p:ext uri="{BB962C8B-B14F-4D97-AF65-F5344CB8AC3E}">
        <p14:creationId xmlns:p14="http://schemas.microsoft.com/office/powerpoint/2010/main" val="24329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ED9A-AF42-4BD0-B0E8-A9CB696C7BC3}"/>
              </a:ext>
            </a:extLst>
          </p:cNvPr>
          <p:cNvSpPr>
            <a:spLocks noGrp="1"/>
          </p:cNvSpPr>
          <p:nvPr>
            <p:ph type="title"/>
          </p:nvPr>
        </p:nvSpPr>
        <p:spPr>
          <a:xfrm>
            <a:off x="6399002" y="267783"/>
            <a:ext cx="5266525" cy="1256144"/>
          </a:xfrm>
        </p:spPr>
        <p:txBody>
          <a:bodyPr>
            <a:noAutofit/>
          </a:bodyPr>
          <a:lstStyle/>
          <a:p>
            <a:r>
              <a:rPr lang="en-US" sz="2800" b="1" dirty="0"/>
              <a:t>I’m create a Free-Style project. Configure everything necessary for build and deployment.</a:t>
            </a:r>
            <a:endParaRPr lang="ru-RU" sz="2800" b="1" dirty="0"/>
          </a:p>
        </p:txBody>
      </p:sp>
      <p:pic>
        <p:nvPicPr>
          <p:cNvPr id="6" name="Picture 5">
            <a:extLst>
              <a:ext uri="{FF2B5EF4-FFF2-40B4-BE49-F238E27FC236}">
                <a16:creationId xmlns:a16="http://schemas.microsoft.com/office/drawing/2014/main" id="{F4B44001-14CE-4004-AAFB-5E6067667F0C}"/>
              </a:ext>
            </a:extLst>
          </p:cNvPr>
          <p:cNvPicPr>
            <a:picLocks noChangeAspect="1"/>
          </p:cNvPicPr>
          <p:nvPr/>
        </p:nvPicPr>
        <p:blipFill>
          <a:blip r:embed="rId3"/>
          <a:stretch>
            <a:fillRect/>
          </a:stretch>
        </p:blipFill>
        <p:spPr>
          <a:xfrm>
            <a:off x="420424" y="2846095"/>
            <a:ext cx="7439721" cy="616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EF3B31E4-F4B1-4DAF-945C-BA3A033B69D2}"/>
              </a:ext>
            </a:extLst>
          </p:cNvPr>
          <p:cNvPicPr>
            <a:picLocks noChangeAspect="1"/>
          </p:cNvPicPr>
          <p:nvPr/>
        </p:nvPicPr>
        <p:blipFill>
          <a:blip r:embed="rId4"/>
          <a:stretch>
            <a:fillRect/>
          </a:stretch>
        </p:blipFill>
        <p:spPr>
          <a:xfrm>
            <a:off x="420424" y="423575"/>
            <a:ext cx="5086248" cy="21107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D84C4913-4725-4154-9B51-6A950F8A67CB}"/>
              </a:ext>
            </a:extLst>
          </p:cNvPr>
          <p:cNvPicPr>
            <a:picLocks noChangeAspect="1"/>
          </p:cNvPicPr>
          <p:nvPr/>
        </p:nvPicPr>
        <p:blipFill>
          <a:blip r:embed="rId5"/>
          <a:stretch>
            <a:fillRect/>
          </a:stretch>
        </p:blipFill>
        <p:spPr>
          <a:xfrm>
            <a:off x="462650" y="3774349"/>
            <a:ext cx="5629406" cy="1632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21342F1-7ED2-4CC5-8D32-AB0ABE600D94}"/>
              </a:ext>
            </a:extLst>
          </p:cNvPr>
          <p:cNvSpPr>
            <a:spLocks noGrp="1"/>
          </p:cNvSpPr>
          <p:nvPr>
            <p:ph idx="1"/>
          </p:nvPr>
        </p:nvSpPr>
        <p:spPr>
          <a:xfrm>
            <a:off x="6704735" y="1559353"/>
            <a:ext cx="4904314" cy="1950029"/>
          </a:xfrm>
        </p:spPr>
        <p:txBody>
          <a:bodyPr>
            <a:normAutofit/>
          </a:bodyPr>
          <a:lstStyle/>
          <a:p>
            <a:pPr algn="r"/>
            <a:r>
              <a:rPr lang="en-US" dirty="0" err="1"/>
              <a:t>Github</a:t>
            </a:r>
            <a:r>
              <a:rPr lang="en-US" dirty="0"/>
              <a:t> project.</a:t>
            </a:r>
          </a:p>
          <a:p>
            <a:pPr algn="r"/>
            <a:r>
              <a:rPr lang="en-US" dirty="0"/>
              <a:t>Webhook.</a:t>
            </a:r>
          </a:p>
          <a:p>
            <a:pPr algn="r"/>
            <a:r>
              <a:rPr lang="en-US" dirty="0"/>
              <a:t>Deployment. </a:t>
            </a:r>
          </a:p>
        </p:txBody>
      </p:sp>
      <p:pic>
        <p:nvPicPr>
          <p:cNvPr id="7" name="Picture 6">
            <a:extLst>
              <a:ext uri="{FF2B5EF4-FFF2-40B4-BE49-F238E27FC236}">
                <a16:creationId xmlns:a16="http://schemas.microsoft.com/office/drawing/2014/main" id="{7BFF5110-A0FD-4372-9DED-C9F3BCDB3737}"/>
              </a:ext>
            </a:extLst>
          </p:cNvPr>
          <p:cNvPicPr>
            <a:picLocks noChangeAspect="1"/>
          </p:cNvPicPr>
          <p:nvPr/>
        </p:nvPicPr>
        <p:blipFill>
          <a:blip r:embed="rId6"/>
          <a:stretch>
            <a:fillRect/>
          </a:stretch>
        </p:blipFill>
        <p:spPr>
          <a:xfrm>
            <a:off x="6232621" y="3641718"/>
            <a:ext cx="5848543" cy="2536130"/>
          </a:xfrm>
          <a:prstGeom prst="rect">
            <a:avLst/>
          </a:prstGeom>
        </p:spPr>
      </p:pic>
    </p:spTree>
    <p:extLst>
      <p:ext uri="{BB962C8B-B14F-4D97-AF65-F5344CB8AC3E}">
        <p14:creationId xmlns:p14="http://schemas.microsoft.com/office/powerpoint/2010/main" val="6738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750"/>
                                        <p:tgtEl>
                                          <p:spTgt spid="3">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750"/>
                                        <p:tgtEl>
                                          <p:spTgt spid="3">
                                            <p:txEl>
                                              <p:pRg st="1" end="1"/>
                                            </p:txEl>
                                          </p:spTgt>
                                        </p:tgtEl>
                                      </p:cBhvr>
                                    </p:animEffect>
                                  </p:childTnLst>
                                </p:cTn>
                              </p:par>
                            </p:childTnLst>
                          </p:cTn>
                        </p:par>
                        <p:par>
                          <p:cTn id="26" fill="hold">
                            <p:stCondLst>
                              <p:cond delay="2750"/>
                            </p:stCondLst>
                            <p:childTnLst>
                              <p:par>
                                <p:cTn id="27" presetID="6" presetClass="entr" presetSubtype="1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1000"/>
                                        <p:tgtEl>
                                          <p:spTgt spid="6"/>
                                        </p:tgtEl>
                                      </p:cBhvr>
                                    </p:animEffect>
                                  </p:childTnLst>
                                </p:cTn>
                              </p:par>
                            </p:childTnLst>
                          </p:cTn>
                        </p:par>
                        <p:par>
                          <p:cTn id="30" fill="hold">
                            <p:stCondLst>
                              <p:cond delay="3750"/>
                            </p:stCondLst>
                            <p:childTnLst>
                              <p:par>
                                <p:cTn id="31" presetID="6" presetClass="entr" presetSubtype="16"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ircle(in)">
                                      <p:cBhvr>
                                        <p:cTn id="33" dur="750"/>
                                        <p:tgtEl>
                                          <p:spTgt spid="3">
                                            <p:txEl>
                                              <p:pRg st="2" end="2"/>
                                            </p:txEl>
                                          </p:spTgt>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15</TotalTime>
  <Words>395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Constantia</vt:lpstr>
      <vt:lpstr>Corbel</vt:lpstr>
      <vt:lpstr>Parallax</vt:lpstr>
      <vt:lpstr> Practical techniques in understanding of CI/CD.</vt:lpstr>
      <vt:lpstr>So. From the very beginning:</vt:lpstr>
      <vt:lpstr>As well as:</vt:lpstr>
      <vt:lpstr>PowerPoint Presentation</vt:lpstr>
      <vt:lpstr>Infrastructure preparations: </vt:lpstr>
      <vt:lpstr>Waiting for deployment</vt:lpstr>
      <vt:lpstr>Login to Jenkins</vt:lpstr>
      <vt:lpstr>Setting Up Environment variables. And all credential.</vt:lpstr>
      <vt:lpstr>I’m create a Free-Style project. Configure everything necessary for build and deployment.</vt:lpstr>
      <vt:lpstr>Application configuration: </vt:lpstr>
      <vt:lpstr>Build and Deploy.</vt:lpstr>
      <vt:lpstr>Q&amp;A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techniques in understanding of CI/CD.</dc:title>
  <dc:creator>Dmitriy Rakivnenko</dc:creator>
  <cp:lastModifiedBy>Dmitriy Rakivnenko</cp:lastModifiedBy>
  <cp:revision>3</cp:revision>
  <dcterms:created xsi:type="dcterms:W3CDTF">2019-11-04T22:31:41Z</dcterms:created>
  <dcterms:modified xsi:type="dcterms:W3CDTF">2019-11-04T22:47:03Z</dcterms:modified>
</cp:coreProperties>
</file>