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4"/>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EFEA3-2446-4446-9F14-9430D3CC6F96}"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AED22-1960-438D-8196-6BAA578936FA}" type="slidenum">
              <a:rPr lang="en-US" smtClean="0"/>
              <a:t>‹#›</a:t>
            </a:fld>
            <a:endParaRPr lang="en-US"/>
          </a:p>
        </p:txBody>
      </p:sp>
    </p:spTree>
    <p:extLst>
      <p:ext uri="{BB962C8B-B14F-4D97-AF65-F5344CB8AC3E}">
        <p14:creationId xmlns:p14="http://schemas.microsoft.com/office/powerpoint/2010/main" val="4047692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DA0BEE-D3BB-4D81-993D-329A0B6B838B}" type="datetime1">
              <a:rPr lang="en-US" smtClean="0"/>
              <a:t>11/7/2019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6B8B98-48BD-4D2D-AD35-203AB72A4C35}" type="datetime1">
              <a:rPr lang="en-US" smtClean="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74596D-6FF5-4174-8732-ED733BABF8FD}" type="datetime1">
              <a:rPr lang="en-US" smtClean="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3A0CE1-74B3-4EE0-9D66-4A4119FE91C2}" type="datetime1">
              <a:rPr lang="en-US" smtClean="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35448E-58A5-447E-B725-3692B3CF6C7E}" type="datetime1">
              <a:rPr lang="en-US" smtClean="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C4098-1D3C-4730-942F-34F208C2DF09}" type="datetime1">
              <a:rPr lang="en-US" smtClean="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4B4C6-5FC4-45F4-AC4A-C6627C946FE2}" type="datetime1">
              <a:rPr lang="en-US" smtClean="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C653B-AC74-40A7-824C-1FB527E80CD2}" type="datetime1">
              <a:rPr lang="en-US" smtClean="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2D4C55-F7CA-41F4-8532-591119563968}" type="datetime1">
              <a:rPr lang="en-US" smtClean="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2DDDF-B9DC-4485-891A-400BE2D5948E}" type="datetime1">
              <a:rPr lang="en-US" smtClean="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B3880-1FB4-4191-9AE2-8E067CED6E91}" type="datetime1">
              <a:rPr lang="en-US" smtClean="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4582E1-2B2A-454D-9896-AE86A7379773}" type="datetime1">
              <a:rPr lang="en-US" smtClean="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2D333F-D4A9-4E83-975D-E2E232DA8973}" type="datetime1">
              <a:rPr lang="en-US" smtClean="0"/>
              <a:t>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E81255-FAA2-43FD-8E24-1B27CD6FC368}" type="datetime1">
              <a:rPr lang="en-US" smtClean="0"/>
              <a:t>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F7E11-84B3-4F73-8BAB-C7CE446EB258}" type="datetime1">
              <a:rPr lang="en-US" smtClean="0"/>
              <a:t>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6D1653-036E-4E2F-BCC0-188E776299C3}" type="datetime1">
              <a:rPr lang="en-US" smtClean="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71DD0-37E8-4F96-B39E-93B4F814FD89}" type="datetime1">
              <a:rPr lang="en-US" smtClean="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743E85-F60D-4EC2-886E-211B8F5B4E1E}" type="datetime1">
              <a:rPr lang="en-US" smtClean="0"/>
              <a:t>11/7/2019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014B-E0FD-499F-8535-E42132EC08BF}"/>
              </a:ext>
            </a:extLst>
          </p:cNvPr>
          <p:cNvSpPr>
            <a:spLocks noGrp="1"/>
          </p:cNvSpPr>
          <p:nvPr>
            <p:ph type="ctrTitle"/>
          </p:nvPr>
        </p:nvSpPr>
        <p:spPr>
          <a:xfrm>
            <a:off x="3283535" y="0"/>
            <a:ext cx="8908465" cy="540663"/>
          </a:xfrm>
        </p:spPr>
        <p:txBody>
          <a:bodyPr>
            <a:normAutofit fontScale="90000"/>
          </a:bodyPr>
          <a:lstStyle/>
          <a:p>
            <a:br>
              <a:rPr lang="en-US" dirty="0"/>
            </a:br>
            <a:r>
              <a:rPr lang="en-US" sz="3600" dirty="0"/>
              <a:t>Practical techniques in understanding of CI/CD.</a:t>
            </a:r>
            <a:endParaRPr lang="ru-RU" dirty="0"/>
          </a:p>
        </p:txBody>
      </p:sp>
      <p:sp>
        <p:nvSpPr>
          <p:cNvPr id="3" name="Subtitle 2">
            <a:extLst>
              <a:ext uri="{FF2B5EF4-FFF2-40B4-BE49-F238E27FC236}">
                <a16:creationId xmlns:a16="http://schemas.microsoft.com/office/drawing/2014/main" id="{7A1A34CB-3140-4E2B-ADF5-BBADB0D82E62}"/>
              </a:ext>
            </a:extLst>
          </p:cNvPr>
          <p:cNvSpPr>
            <a:spLocks noGrp="1"/>
          </p:cNvSpPr>
          <p:nvPr>
            <p:ph type="subTitle" idx="1"/>
          </p:nvPr>
        </p:nvSpPr>
        <p:spPr>
          <a:xfrm>
            <a:off x="8181978" y="5002945"/>
            <a:ext cx="4010022" cy="2239433"/>
          </a:xfrm>
        </p:spPr>
        <p:txBody>
          <a:bodyPr>
            <a:normAutofit/>
          </a:bodyPr>
          <a:lstStyle/>
          <a:p>
            <a:pPr algn="l"/>
            <a:r>
              <a:rPr lang="en-US" dirty="0">
                <a:latin typeface="Constantia" panose="02030602050306030303" pitchFamily="18" charset="0"/>
              </a:rPr>
              <a:t>External training </a:t>
            </a:r>
            <a:r>
              <a:rPr lang="ru-RU" dirty="0">
                <a:latin typeface="Constantia" panose="02030602050306030303" pitchFamily="18" charset="0"/>
              </a:rPr>
              <a:t>&lt;EPAM&gt;</a:t>
            </a:r>
            <a:br>
              <a:rPr lang="ru-RU" dirty="0">
                <a:latin typeface="Constantia" panose="02030602050306030303" pitchFamily="18" charset="0"/>
              </a:rPr>
            </a:br>
            <a:r>
              <a:rPr lang="ru-RU" dirty="0">
                <a:latin typeface="Constantia" panose="02030602050306030303" pitchFamily="18" charset="0"/>
              </a:rPr>
              <a:t>DevOps</a:t>
            </a:r>
            <a:br>
              <a:rPr lang="ru-RU" dirty="0">
                <a:latin typeface="Constantia" panose="02030602050306030303" pitchFamily="18" charset="0"/>
              </a:rPr>
            </a:br>
            <a:r>
              <a:rPr lang="en-US" dirty="0" err="1">
                <a:latin typeface="Constantia" panose="02030602050306030303" pitchFamily="18" charset="0"/>
              </a:rPr>
              <a:t>KhAI</a:t>
            </a:r>
            <a:r>
              <a:rPr lang="ru-RU" dirty="0">
                <a:latin typeface="Constantia" panose="02030602050306030303" pitchFamily="18" charset="0"/>
              </a:rPr>
              <a:t>_</a:t>
            </a:r>
            <a:r>
              <a:rPr lang="en-US" dirty="0">
                <a:latin typeface="Constantia" panose="02030602050306030303" pitchFamily="18" charset="0"/>
              </a:rPr>
              <a:t>Summer</a:t>
            </a:r>
            <a:r>
              <a:rPr lang="ru-RU" dirty="0">
                <a:latin typeface="Constantia" panose="02030602050306030303" pitchFamily="18" charset="0"/>
              </a:rPr>
              <a:t> 2019.</a:t>
            </a:r>
          </a:p>
          <a:p>
            <a:r>
              <a:rPr lang="en-US" dirty="0">
                <a:latin typeface="Constantia" panose="02030602050306030303" pitchFamily="18" charset="0"/>
              </a:rPr>
              <a:t>made by</a:t>
            </a:r>
            <a:r>
              <a:rPr lang="ru-RU" dirty="0">
                <a:latin typeface="Constantia" panose="02030602050306030303" pitchFamily="18" charset="0"/>
              </a:rPr>
              <a:t>:</a:t>
            </a:r>
            <a:br>
              <a:rPr lang="en-US" dirty="0">
                <a:latin typeface="Constantia" panose="02030602050306030303" pitchFamily="18" charset="0"/>
              </a:rPr>
            </a:br>
            <a:r>
              <a:rPr lang="en-US" dirty="0">
                <a:latin typeface="Constantia" panose="02030602050306030303" pitchFamily="18" charset="0"/>
              </a:rPr>
              <a:t>Rakivnenko Dmytro</a:t>
            </a:r>
            <a:endParaRPr lang="ru-RU" dirty="0">
              <a:latin typeface="Constantia" panose="02030602050306030303" pitchFamily="18" charset="0"/>
            </a:endParaRPr>
          </a:p>
          <a:p>
            <a:endParaRPr lang="ru-RU" dirty="0">
              <a:latin typeface="Constantia" panose="02030602050306030303" pitchFamily="18" charset="0"/>
            </a:endParaRPr>
          </a:p>
        </p:txBody>
      </p:sp>
      <p:sp>
        <p:nvSpPr>
          <p:cNvPr id="5" name="TextBox 4">
            <a:extLst>
              <a:ext uri="{FF2B5EF4-FFF2-40B4-BE49-F238E27FC236}">
                <a16:creationId xmlns:a16="http://schemas.microsoft.com/office/drawing/2014/main" id="{BEFEF0C1-F4E9-48F6-B5D1-3B794C7EE0ED}"/>
              </a:ext>
            </a:extLst>
          </p:cNvPr>
          <p:cNvSpPr txBox="1"/>
          <p:nvPr/>
        </p:nvSpPr>
        <p:spPr>
          <a:xfrm>
            <a:off x="1817490" y="2057274"/>
            <a:ext cx="8557023" cy="1938992"/>
          </a:xfrm>
          <a:prstGeom prst="rect">
            <a:avLst/>
          </a:prstGeom>
          <a:noFill/>
        </p:spPr>
        <p:txBody>
          <a:bodyPr wrap="none" rtlCol="0">
            <a:spAutoFit/>
          </a:bodyPr>
          <a:lstStyle/>
          <a:p>
            <a:pPr algn="ctr"/>
            <a:r>
              <a:rPr lang="en-US" sz="6000" b="1" dirty="0">
                <a:ln w="0"/>
                <a:gradFill>
                  <a:gsLst>
                    <a:gs pos="21000">
                      <a:srgbClr val="53575C"/>
                    </a:gs>
                    <a:gs pos="88000">
                      <a:srgbClr val="C5C7CA"/>
                    </a:gs>
                  </a:gsLst>
                  <a:lin ang="5400000"/>
                </a:gradFill>
              </a:rPr>
              <a:t>Spring-Boot Application. </a:t>
            </a:r>
            <a:br>
              <a:rPr lang="en-US" sz="6000" dirty="0"/>
            </a:br>
            <a:r>
              <a:rPr lang="en-US" sz="6000" b="1" dirty="0">
                <a:ln w="22225">
                  <a:solidFill>
                    <a:schemeClr val="accent2"/>
                  </a:solidFill>
                  <a:prstDash val="solid"/>
                </a:ln>
                <a:solidFill>
                  <a:schemeClr val="accent2">
                    <a:lumMod val="40000"/>
                    <a:lumOff val="60000"/>
                  </a:schemeClr>
                </a:solidFill>
              </a:rPr>
              <a:t>From Dev to Deploy.</a:t>
            </a:r>
            <a:endParaRPr lang="en-US" sz="6000" b="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82543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E349-0AB9-4461-A9FD-34F30828BB73}"/>
              </a:ext>
            </a:extLst>
          </p:cNvPr>
          <p:cNvSpPr>
            <a:spLocks noGrp="1"/>
          </p:cNvSpPr>
          <p:nvPr>
            <p:ph type="title"/>
          </p:nvPr>
        </p:nvSpPr>
        <p:spPr>
          <a:xfrm>
            <a:off x="1484311" y="685800"/>
            <a:ext cx="10018713" cy="832607"/>
          </a:xfrm>
        </p:spPr>
        <p:txBody>
          <a:bodyPr/>
          <a:lstStyle/>
          <a:p>
            <a:r>
              <a:rPr lang="en-US" dirty="0"/>
              <a:t>Application configuration: </a:t>
            </a:r>
            <a:endParaRPr lang="ru-RU" dirty="0"/>
          </a:p>
        </p:txBody>
      </p:sp>
      <p:sp>
        <p:nvSpPr>
          <p:cNvPr id="3" name="Content Placeholder 2">
            <a:extLst>
              <a:ext uri="{FF2B5EF4-FFF2-40B4-BE49-F238E27FC236}">
                <a16:creationId xmlns:a16="http://schemas.microsoft.com/office/drawing/2014/main" id="{1ABE6F4F-4082-49BC-B120-09E404AC45A7}"/>
              </a:ext>
            </a:extLst>
          </p:cNvPr>
          <p:cNvSpPr>
            <a:spLocks noGrp="1"/>
          </p:cNvSpPr>
          <p:nvPr>
            <p:ph idx="1"/>
          </p:nvPr>
        </p:nvSpPr>
        <p:spPr>
          <a:xfrm>
            <a:off x="1484311" y="1727432"/>
            <a:ext cx="4983601" cy="3124201"/>
          </a:xfrm>
        </p:spPr>
        <p:txBody>
          <a:bodyPr/>
          <a:lstStyle/>
          <a:p>
            <a:r>
              <a:rPr lang="en-US" dirty="0"/>
              <a:t>It is also necessary to configure the code itself in order for the build to be made in .war format. One that can be deployed to tomcat without any problems. Since the source code is configured to build in .jar.</a:t>
            </a:r>
            <a:endParaRPr lang="ru-RU" dirty="0"/>
          </a:p>
        </p:txBody>
      </p:sp>
      <p:pic>
        <p:nvPicPr>
          <p:cNvPr id="4" name="Picture 3">
            <a:extLst>
              <a:ext uri="{FF2B5EF4-FFF2-40B4-BE49-F238E27FC236}">
                <a16:creationId xmlns:a16="http://schemas.microsoft.com/office/drawing/2014/main" id="{B647F9D9-0F1A-41D7-B417-3D5AD9E6CD2E}"/>
              </a:ext>
            </a:extLst>
          </p:cNvPr>
          <p:cNvPicPr>
            <a:picLocks noChangeAspect="1"/>
          </p:cNvPicPr>
          <p:nvPr/>
        </p:nvPicPr>
        <p:blipFill>
          <a:blip r:embed="rId2"/>
          <a:stretch>
            <a:fillRect/>
          </a:stretch>
        </p:blipFill>
        <p:spPr>
          <a:xfrm>
            <a:off x="7032769" y="2093314"/>
            <a:ext cx="4267200" cy="885825"/>
          </a:xfrm>
          <a:prstGeom prst="rect">
            <a:avLst/>
          </a:prstGeom>
        </p:spPr>
      </p:pic>
      <p:pic>
        <p:nvPicPr>
          <p:cNvPr id="5" name="Picture 4">
            <a:extLst>
              <a:ext uri="{FF2B5EF4-FFF2-40B4-BE49-F238E27FC236}">
                <a16:creationId xmlns:a16="http://schemas.microsoft.com/office/drawing/2014/main" id="{3FAE18B1-AA8E-4387-ADA9-DACB5CA1AC84}"/>
              </a:ext>
            </a:extLst>
          </p:cNvPr>
          <p:cNvPicPr>
            <a:picLocks noChangeAspect="1"/>
          </p:cNvPicPr>
          <p:nvPr/>
        </p:nvPicPr>
        <p:blipFill>
          <a:blip r:embed="rId3"/>
          <a:stretch>
            <a:fillRect/>
          </a:stretch>
        </p:blipFill>
        <p:spPr>
          <a:xfrm>
            <a:off x="7032769" y="1788514"/>
            <a:ext cx="2447925" cy="304800"/>
          </a:xfrm>
          <a:prstGeom prst="rect">
            <a:avLst/>
          </a:prstGeom>
        </p:spPr>
      </p:pic>
      <p:sp>
        <p:nvSpPr>
          <p:cNvPr id="6" name="TextBox 5">
            <a:extLst>
              <a:ext uri="{FF2B5EF4-FFF2-40B4-BE49-F238E27FC236}">
                <a16:creationId xmlns:a16="http://schemas.microsoft.com/office/drawing/2014/main" id="{F6708A57-C48E-45DE-B0E2-C03DCD773D9A}"/>
              </a:ext>
            </a:extLst>
          </p:cNvPr>
          <p:cNvSpPr txBox="1"/>
          <p:nvPr/>
        </p:nvSpPr>
        <p:spPr>
          <a:xfrm>
            <a:off x="8214218" y="2979139"/>
            <a:ext cx="1904302" cy="369332"/>
          </a:xfrm>
          <a:prstGeom prst="rect">
            <a:avLst/>
          </a:prstGeom>
          <a:noFill/>
        </p:spPr>
        <p:txBody>
          <a:bodyPr wrap="square" rtlCol="0">
            <a:spAutoFit/>
          </a:bodyPr>
          <a:lstStyle/>
          <a:p>
            <a:r>
              <a:rPr lang="en-US" dirty="0"/>
              <a:t>Pom.xml update</a:t>
            </a:r>
            <a:endParaRPr lang="ru-RU" dirty="0"/>
          </a:p>
        </p:txBody>
      </p:sp>
      <p:pic>
        <p:nvPicPr>
          <p:cNvPr id="7" name="Picture 6">
            <a:extLst>
              <a:ext uri="{FF2B5EF4-FFF2-40B4-BE49-F238E27FC236}">
                <a16:creationId xmlns:a16="http://schemas.microsoft.com/office/drawing/2014/main" id="{E9A8BF47-F6A4-4978-A043-CA66785F2E52}"/>
              </a:ext>
            </a:extLst>
          </p:cNvPr>
          <p:cNvPicPr>
            <a:picLocks noChangeAspect="1"/>
          </p:cNvPicPr>
          <p:nvPr/>
        </p:nvPicPr>
        <p:blipFill>
          <a:blip r:embed="rId4"/>
          <a:stretch>
            <a:fillRect/>
          </a:stretch>
        </p:blipFill>
        <p:spPr>
          <a:xfrm>
            <a:off x="7032769" y="3429000"/>
            <a:ext cx="4652668" cy="2511741"/>
          </a:xfrm>
          <a:prstGeom prst="rect">
            <a:avLst/>
          </a:prstGeom>
        </p:spPr>
      </p:pic>
      <p:sp>
        <p:nvSpPr>
          <p:cNvPr id="8" name="TextBox 7">
            <a:extLst>
              <a:ext uri="{FF2B5EF4-FFF2-40B4-BE49-F238E27FC236}">
                <a16:creationId xmlns:a16="http://schemas.microsoft.com/office/drawing/2014/main" id="{064B369B-34F6-4C57-8D65-7A7B5F32769F}"/>
              </a:ext>
            </a:extLst>
          </p:cNvPr>
          <p:cNvSpPr txBox="1"/>
          <p:nvPr/>
        </p:nvSpPr>
        <p:spPr>
          <a:xfrm>
            <a:off x="8233891" y="5940741"/>
            <a:ext cx="2250424" cy="369332"/>
          </a:xfrm>
          <a:prstGeom prst="rect">
            <a:avLst/>
          </a:prstGeom>
          <a:noFill/>
        </p:spPr>
        <p:txBody>
          <a:bodyPr wrap="none" rtlCol="0">
            <a:spAutoFit/>
          </a:bodyPr>
          <a:lstStyle/>
          <a:p>
            <a:r>
              <a:rPr lang="en-US" dirty="0"/>
              <a:t>Petclinic.java updates</a:t>
            </a:r>
            <a:endParaRPr lang="ru-RU" dirty="0"/>
          </a:p>
        </p:txBody>
      </p:sp>
      <p:sp>
        <p:nvSpPr>
          <p:cNvPr id="9" name="Slide Number Placeholder 8">
            <a:extLst>
              <a:ext uri="{FF2B5EF4-FFF2-40B4-BE49-F238E27FC236}">
                <a16:creationId xmlns:a16="http://schemas.microsoft.com/office/drawing/2014/main" id="{14CFBF62-5885-4D47-8EA1-B62E982FC99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71400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par>
                                <p:cTn id="18" presetID="14"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18F05E8-8783-4C3F-A5B4-EF4DBFC4022F}"/>
              </a:ext>
            </a:extLst>
          </p:cNvPr>
          <p:cNvPicPr>
            <a:picLocks noGrp="1" noChangeAspect="1"/>
          </p:cNvPicPr>
          <p:nvPr>
            <p:ph idx="1"/>
          </p:nvPr>
        </p:nvPicPr>
        <p:blipFill>
          <a:blip r:embed="rId3"/>
          <a:stretch>
            <a:fillRect/>
          </a:stretch>
        </p:blipFill>
        <p:spPr>
          <a:xfrm>
            <a:off x="6031345" y="1504134"/>
            <a:ext cx="5951576" cy="3834484"/>
          </a:xfrm>
          <a:prstGeom prst="rect">
            <a:avLst/>
          </a:prstGeom>
        </p:spPr>
      </p:pic>
      <p:sp>
        <p:nvSpPr>
          <p:cNvPr id="2" name="Title 1">
            <a:extLst>
              <a:ext uri="{FF2B5EF4-FFF2-40B4-BE49-F238E27FC236}">
                <a16:creationId xmlns:a16="http://schemas.microsoft.com/office/drawing/2014/main" id="{6A852C98-3958-422C-BE44-C05C59BDF7A1}"/>
              </a:ext>
            </a:extLst>
          </p:cNvPr>
          <p:cNvSpPr>
            <a:spLocks noGrp="1"/>
          </p:cNvSpPr>
          <p:nvPr>
            <p:ph type="title"/>
          </p:nvPr>
        </p:nvSpPr>
        <p:spPr>
          <a:xfrm>
            <a:off x="3772762" y="52105"/>
            <a:ext cx="4788188" cy="1752599"/>
          </a:xfrm>
        </p:spPr>
        <p:txBody>
          <a:bodyPr>
            <a:normAutofit/>
          </a:bodyPr>
          <a:lstStyle/>
          <a:p>
            <a:r>
              <a:rPr lang="en-US" sz="4800" dirty="0"/>
              <a:t>Build and Deploy.</a:t>
            </a:r>
            <a:endParaRPr lang="ru-RU" sz="4800" dirty="0"/>
          </a:p>
        </p:txBody>
      </p:sp>
      <p:pic>
        <p:nvPicPr>
          <p:cNvPr id="4" name="Picture 3">
            <a:extLst>
              <a:ext uri="{FF2B5EF4-FFF2-40B4-BE49-F238E27FC236}">
                <a16:creationId xmlns:a16="http://schemas.microsoft.com/office/drawing/2014/main" id="{F645B23E-4647-4102-BB12-BB9EC2C48F6E}"/>
              </a:ext>
            </a:extLst>
          </p:cNvPr>
          <p:cNvPicPr>
            <a:picLocks noChangeAspect="1"/>
          </p:cNvPicPr>
          <p:nvPr/>
        </p:nvPicPr>
        <p:blipFill>
          <a:blip r:embed="rId4"/>
          <a:stretch>
            <a:fillRect/>
          </a:stretch>
        </p:blipFill>
        <p:spPr>
          <a:xfrm>
            <a:off x="586034" y="1987225"/>
            <a:ext cx="5807963" cy="236674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a:extLst>
              <a:ext uri="{FF2B5EF4-FFF2-40B4-BE49-F238E27FC236}">
                <a16:creationId xmlns:a16="http://schemas.microsoft.com/office/drawing/2014/main" id="{42B5ED9C-B35E-4DF8-811C-7BF56C3A4E81}"/>
              </a:ext>
            </a:extLst>
          </p:cNvPr>
          <p:cNvPicPr>
            <a:picLocks noChangeAspect="1"/>
          </p:cNvPicPr>
          <p:nvPr/>
        </p:nvPicPr>
        <p:blipFill>
          <a:blip r:embed="rId5"/>
          <a:stretch>
            <a:fillRect/>
          </a:stretch>
        </p:blipFill>
        <p:spPr>
          <a:xfrm>
            <a:off x="509159" y="4673740"/>
            <a:ext cx="6184918" cy="132975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Slide Number Placeholder 2">
            <a:extLst>
              <a:ext uri="{FF2B5EF4-FFF2-40B4-BE49-F238E27FC236}">
                <a16:creationId xmlns:a16="http://schemas.microsoft.com/office/drawing/2014/main" id="{F08077D9-415E-4F0F-810B-D2777A522E5A}"/>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72457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1"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1000"/>
                                        <p:tgtEl>
                                          <p:spTgt spid="5"/>
                                        </p:tgtEl>
                                      </p:cBhvr>
                                    </p:animEffect>
                                  </p:childTnLst>
                                </p:cTn>
                              </p:par>
                            </p:childTnLst>
                          </p:cTn>
                        </p:par>
                        <p:par>
                          <p:cTn id="16" fill="hold">
                            <p:stCondLst>
                              <p:cond delay="2000"/>
                            </p:stCondLst>
                            <p:childTnLst>
                              <p:par>
                                <p:cTn id="17" presetID="14" presetClass="entr" presetSubtype="1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785FB3A-997C-4C08-9522-6203E23C8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066800"/>
            <a:ext cx="9525000" cy="53625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CC2688-CEB7-41C4-821F-31E0726DBC7C}"/>
              </a:ext>
            </a:extLst>
          </p:cNvPr>
          <p:cNvSpPr>
            <a:spLocks noGrp="1"/>
          </p:cNvSpPr>
          <p:nvPr>
            <p:ph type="title"/>
          </p:nvPr>
        </p:nvSpPr>
        <p:spPr>
          <a:xfrm>
            <a:off x="1484310" y="-40987"/>
            <a:ext cx="10018713" cy="1373909"/>
          </a:xfrm>
        </p:spPr>
        <p:txBody>
          <a:bodyPr/>
          <a:lstStyle/>
          <a:p>
            <a:r>
              <a:rPr lang="en-US" dirty="0"/>
              <a:t>Q&amp;A session. </a:t>
            </a:r>
            <a:endParaRPr lang="ru-RU" dirty="0"/>
          </a:p>
        </p:txBody>
      </p:sp>
      <p:sp>
        <p:nvSpPr>
          <p:cNvPr id="3" name="Slide Number Placeholder 2">
            <a:extLst>
              <a:ext uri="{FF2B5EF4-FFF2-40B4-BE49-F238E27FC236}">
                <a16:creationId xmlns:a16="http://schemas.microsoft.com/office/drawing/2014/main" id="{A1CBFBE8-5C69-4705-AA42-B45A7D7DD511}"/>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0755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A15B1C-E5D6-4C2F-AD58-02A5DF22E135}"/>
              </a:ext>
            </a:extLst>
          </p:cNvPr>
          <p:cNvPicPr>
            <a:picLocks noChangeAspect="1"/>
          </p:cNvPicPr>
          <p:nvPr/>
        </p:nvPicPr>
        <p:blipFill>
          <a:blip r:embed="rId3"/>
          <a:stretch>
            <a:fillRect/>
          </a:stretch>
        </p:blipFill>
        <p:spPr>
          <a:xfrm>
            <a:off x="7090249" y="1078746"/>
            <a:ext cx="4449525" cy="2218388"/>
          </a:xfrm>
          <a:prstGeom prst="rect">
            <a:avLst/>
          </a:prstGeom>
        </p:spPr>
      </p:pic>
      <p:grpSp>
        <p:nvGrpSpPr>
          <p:cNvPr id="138" name="Group 13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3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4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4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81066BBB-84A1-4758-8584-7105E1B953D2}"/>
              </a:ext>
            </a:extLst>
          </p:cNvPr>
          <p:cNvSpPr>
            <a:spLocks noGrp="1"/>
          </p:cNvSpPr>
          <p:nvPr>
            <p:ph type="title"/>
          </p:nvPr>
        </p:nvSpPr>
        <p:spPr>
          <a:xfrm>
            <a:off x="1350860" y="187527"/>
            <a:ext cx="7413623" cy="835217"/>
          </a:xfrm>
        </p:spPr>
        <p:txBody>
          <a:bodyPr vert="horz" lIns="91440" tIns="45720" rIns="91440" bIns="45720" rtlCol="0" anchor="b">
            <a:normAutofit/>
          </a:bodyPr>
          <a:lstStyle/>
          <a:p>
            <a:pPr algn="r"/>
            <a:r>
              <a:rPr lang="en-US" sz="3600" kern="1200" cap="none" dirty="0">
                <a:ln w="3175" cmpd="sng">
                  <a:noFill/>
                </a:ln>
                <a:solidFill>
                  <a:schemeClr val="tx1"/>
                </a:solidFill>
                <a:effectLst/>
                <a:latin typeface="Arial Rounded MT Bold" panose="020F0704030504030204" pitchFamily="34" charset="0"/>
              </a:rPr>
              <a:t>So. From the very beginning:</a:t>
            </a:r>
          </a:p>
        </p:txBody>
      </p:sp>
      <p:pic>
        <p:nvPicPr>
          <p:cNvPr id="1026" name="Picture 2">
            <a:extLst>
              <a:ext uri="{FF2B5EF4-FFF2-40B4-BE49-F238E27FC236}">
                <a16:creationId xmlns:a16="http://schemas.microsoft.com/office/drawing/2014/main" id="{933940BE-8C73-4604-AFFE-291C2C3D572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 b="34909"/>
          <a:stretch/>
        </p:blipFill>
        <p:spPr bwMode="auto">
          <a:xfrm>
            <a:off x="4864724" y="3707887"/>
            <a:ext cx="5876613" cy="2598808"/>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C39255B-A3F5-4790-A7D9-E2424D38B5FE}"/>
              </a:ext>
            </a:extLst>
          </p:cNvPr>
          <p:cNvSpPr txBox="1"/>
          <p:nvPr/>
        </p:nvSpPr>
        <p:spPr>
          <a:xfrm>
            <a:off x="6338314" y="6362696"/>
            <a:ext cx="3768333" cy="307777"/>
          </a:xfrm>
          <a:prstGeom prst="rect">
            <a:avLst/>
          </a:prstGeom>
          <a:noFill/>
        </p:spPr>
        <p:txBody>
          <a:bodyPr wrap="square" rtlCol="0">
            <a:spAutoFit/>
          </a:bodyPr>
          <a:lstStyle/>
          <a:p>
            <a:r>
              <a:rPr lang="en-US" sz="1400" dirty="0">
                <a:latin typeface="Arial Rounded MT Bold" panose="020F0704030504030204" pitchFamily="34" charset="0"/>
              </a:rPr>
              <a:t>It's me - when I have to do something.</a:t>
            </a:r>
            <a:endParaRPr lang="ru-RU" sz="1400" dirty="0"/>
          </a:p>
        </p:txBody>
      </p:sp>
      <p:sp>
        <p:nvSpPr>
          <p:cNvPr id="33" name="TextBox 32">
            <a:extLst>
              <a:ext uri="{FF2B5EF4-FFF2-40B4-BE49-F238E27FC236}">
                <a16:creationId xmlns:a16="http://schemas.microsoft.com/office/drawing/2014/main" id="{99A47A78-1C7F-413B-876D-075E82008438}"/>
              </a:ext>
            </a:extLst>
          </p:cNvPr>
          <p:cNvSpPr txBox="1"/>
          <p:nvPr/>
        </p:nvSpPr>
        <p:spPr>
          <a:xfrm>
            <a:off x="1893094" y="1331912"/>
            <a:ext cx="5447274" cy="523220"/>
          </a:xfrm>
          <a:prstGeom prst="rect">
            <a:avLst/>
          </a:prstGeom>
          <a:noFill/>
        </p:spPr>
        <p:txBody>
          <a:bodyPr wrap="square" rtlCol="0">
            <a:spAutoFit/>
          </a:bodyPr>
          <a:lstStyle/>
          <a:p>
            <a:r>
              <a:rPr lang="en-US" sz="1400" dirty="0">
                <a:latin typeface="Arial Rounded MT Bold" panose="020F0704030504030204" pitchFamily="34" charset="0"/>
              </a:rPr>
              <a:t>I'm a Human - the top of evolution. Why should I do something, if the machine can do it.</a:t>
            </a:r>
          </a:p>
        </p:txBody>
      </p:sp>
      <p:sp>
        <p:nvSpPr>
          <p:cNvPr id="8" name="Rectangle 7">
            <a:extLst>
              <a:ext uri="{FF2B5EF4-FFF2-40B4-BE49-F238E27FC236}">
                <a16:creationId xmlns:a16="http://schemas.microsoft.com/office/drawing/2014/main" id="{99C27333-1B19-460C-8F3F-1FF689561DBE}"/>
              </a:ext>
            </a:extLst>
          </p:cNvPr>
          <p:cNvSpPr/>
          <p:nvPr/>
        </p:nvSpPr>
        <p:spPr>
          <a:xfrm>
            <a:off x="2009671" y="1929387"/>
            <a:ext cx="6096000" cy="646331"/>
          </a:xfrm>
          <a:prstGeom prst="rect">
            <a:avLst/>
          </a:prstGeom>
        </p:spPr>
        <p:txBody>
          <a:bodyPr>
            <a:spAutoFit/>
          </a:bodyPr>
          <a:lstStyle/>
          <a:p>
            <a:r>
              <a:rPr lang="en-US" dirty="0">
                <a:latin typeface="Arial Rounded MT Bold" panose="020F0704030504030204" pitchFamily="34" charset="0"/>
              </a:rPr>
              <a:t>And my job is to make this machine and control how it performs tasks for me.</a:t>
            </a:r>
            <a:endParaRPr lang="ru-RU" dirty="0"/>
          </a:p>
        </p:txBody>
      </p:sp>
      <p:sp>
        <p:nvSpPr>
          <p:cNvPr id="10" name="Rectangle 9">
            <a:extLst>
              <a:ext uri="{FF2B5EF4-FFF2-40B4-BE49-F238E27FC236}">
                <a16:creationId xmlns:a16="http://schemas.microsoft.com/office/drawing/2014/main" id="{7F6079D4-39B0-48D9-BA42-E735CF8E29C5}"/>
              </a:ext>
            </a:extLst>
          </p:cNvPr>
          <p:cNvSpPr/>
          <p:nvPr/>
        </p:nvSpPr>
        <p:spPr>
          <a:xfrm>
            <a:off x="10293720" y="709414"/>
            <a:ext cx="1327608" cy="369332"/>
          </a:xfrm>
          <a:prstGeom prst="rect">
            <a:avLst/>
          </a:prstGeom>
        </p:spPr>
        <p:txBody>
          <a:bodyPr wrap="none">
            <a:spAutoFit/>
          </a:bodyPr>
          <a:lstStyle/>
          <a:p>
            <a:r>
              <a:rPr lang="ru-RU" dirty="0"/>
              <a:t>Expectation</a:t>
            </a:r>
          </a:p>
        </p:txBody>
      </p:sp>
      <p:sp>
        <p:nvSpPr>
          <p:cNvPr id="11" name="Rectangle 10">
            <a:extLst>
              <a:ext uri="{FF2B5EF4-FFF2-40B4-BE49-F238E27FC236}">
                <a16:creationId xmlns:a16="http://schemas.microsoft.com/office/drawing/2014/main" id="{DD1A61F3-E8BC-4AA7-A65F-4B41C268A67D}"/>
              </a:ext>
            </a:extLst>
          </p:cNvPr>
          <p:cNvSpPr/>
          <p:nvPr/>
        </p:nvSpPr>
        <p:spPr>
          <a:xfrm>
            <a:off x="4759571" y="3282554"/>
            <a:ext cx="842218" cy="369332"/>
          </a:xfrm>
          <a:prstGeom prst="rect">
            <a:avLst/>
          </a:prstGeom>
        </p:spPr>
        <p:txBody>
          <a:bodyPr wrap="none">
            <a:spAutoFit/>
          </a:bodyPr>
          <a:lstStyle/>
          <a:p>
            <a:r>
              <a:rPr lang="ru-RU" dirty="0"/>
              <a:t>Reality</a:t>
            </a:r>
          </a:p>
        </p:txBody>
      </p:sp>
      <p:sp>
        <p:nvSpPr>
          <p:cNvPr id="3" name="Slide Number Placeholder 2">
            <a:extLst>
              <a:ext uri="{FF2B5EF4-FFF2-40B4-BE49-F238E27FC236}">
                <a16:creationId xmlns:a16="http://schemas.microsoft.com/office/drawing/2014/main" id="{BDC476BC-CC7C-4C0C-8FC3-A9811774CF09}"/>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05438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2000"/>
                                        <p:tgtEl>
                                          <p:spTgt spid="11"/>
                                        </p:tgtEl>
                                      </p:cBhvr>
                                    </p:animEffect>
                                  </p:childTnLst>
                                </p:cTn>
                              </p:par>
                              <p:par>
                                <p:cTn id="28" presetID="6" presetClass="entr" presetSubtype="16" fill="hold" nodeType="with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circle(in)">
                                      <p:cBhvr>
                                        <p:cTn id="30" dur="2000"/>
                                        <p:tgtEl>
                                          <p:spTgt spid="1026"/>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circle(in)">
                                      <p:cBhvr>
                                        <p:cTn id="3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3" grpId="0"/>
      <p:bldP spid="8"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1540-684F-47CE-B5CB-066CD385781B}"/>
              </a:ext>
            </a:extLst>
          </p:cNvPr>
          <p:cNvSpPr>
            <a:spLocks noGrp="1"/>
          </p:cNvSpPr>
          <p:nvPr>
            <p:ph type="title"/>
          </p:nvPr>
        </p:nvSpPr>
        <p:spPr>
          <a:xfrm>
            <a:off x="1827130" y="2694959"/>
            <a:ext cx="8481810" cy="958442"/>
          </a:xfrm>
        </p:spPr>
        <p:txBody>
          <a:bodyPr/>
          <a:lstStyle/>
          <a:p>
            <a:pPr algn="r"/>
            <a:r>
              <a:rPr lang="en-US" b="1" dirty="0"/>
              <a:t>As well as:</a:t>
            </a:r>
            <a:endParaRPr lang="ru-RU" b="1" dirty="0"/>
          </a:p>
        </p:txBody>
      </p:sp>
      <p:sp>
        <p:nvSpPr>
          <p:cNvPr id="3" name="Content Placeholder 2">
            <a:extLst>
              <a:ext uri="{FF2B5EF4-FFF2-40B4-BE49-F238E27FC236}">
                <a16:creationId xmlns:a16="http://schemas.microsoft.com/office/drawing/2014/main" id="{6F8EDEA3-EEBF-416E-B1AD-68D410F4D028}"/>
              </a:ext>
            </a:extLst>
          </p:cNvPr>
          <p:cNvSpPr>
            <a:spLocks noGrp="1"/>
          </p:cNvSpPr>
          <p:nvPr>
            <p:ph idx="1"/>
          </p:nvPr>
        </p:nvSpPr>
        <p:spPr>
          <a:xfrm>
            <a:off x="2089987" y="1794894"/>
            <a:ext cx="3641362" cy="1351327"/>
          </a:xfrm>
        </p:spPr>
        <p:txBody>
          <a:bodyPr>
            <a:noAutofit/>
          </a:bodyPr>
          <a:lstStyle/>
          <a:p>
            <a:r>
              <a:rPr lang="en-US" sz="2000" dirty="0"/>
              <a:t>Stack of acquired knowledge</a:t>
            </a:r>
          </a:p>
          <a:p>
            <a:r>
              <a:rPr lang="en-US" sz="2000" dirty="0"/>
              <a:t>Little laziness</a:t>
            </a:r>
            <a:endParaRPr lang="ru-RU" sz="2000" dirty="0"/>
          </a:p>
          <a:p>
            <a:r>
              <a:rPr lang="en-US" sz="2000" dirty="0"/>
              <a:t>Persistence</a:t>
            </a:r>
            <a:endParaRPr lang="ru-RU" sz="2000" dirty="0"/>
          </a:p>
          <a:p>
            <a:r>
              <a:rPr lang="en-US" sz="2000" dirty="0"/>
              <a:t>PC with internet access</a:t>
            </a:r>
            <a:endParaRPr lang="ru-RU" sz="2000" dirty="0"/>
          </a:p>
        </p:txBody>
      </p:sp>
      <p:sp>
        <p:nvSpPr>
          <p:cNvPr id="4" name="Title 1">
            <a:extLst>
              <a:ext uri="{FF2B5EF4-FFF2-40B4-BE49-F238E27FC236}">
                <a16:creationId xmlns:a16="http://schemas.microsoft.com/office/drawing/2014/main" id="{5C06A930-D632-4163-ABDE-10EB78E3303A}"/>
              </a:ext>
            </a:extLst>
          </p:cNvPr>
          <p:cNvSpPr txBox="1">
            <a:spLocks/>
          </p:cNvSpPr>
          <p:nvPr/>
        </p:nvSpPr>
        <p:spPr>
          <a:xfrm>
            <a:off x="219242" y="669532"/>
            <a:ext cx="8481810" cy="95844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What does it need from me?</a:t>
            </a:r>
            <a:endParaRPr lang="ru-RU" b="1" dirty="0"/>
          </a:p>
        </p:txBody>
      </p:sp>
      <p:sp>
        <p:nvSpPr>
          <p:cNvPr id="5" name="Content Placeholder 2">
            <a:extLst>
              <a:ext uri="{FF2B5EF4-FFF2-40B4-BE49-F238E27FC236}">
                <a16:creationId xmlns:a16="http://schemas.microsoft.com/office/drawing/2014/main" id="{BD4545BD-F898-4803-B86B-52433AB00F94}"/>
              </a:ext>
            </a:extLst>
          </p:cNvPr>
          <p:cNvSpPr txBox="1">
            <a:spLocks/>
          </p:cNvSpPr>
          <p:nvPr/>
        </p:nvSpPr>
        <p:spPr>
          <a:xfrm>
            <a:off x="6109982" y="3615651"/>
            <a:ext cx="4254888" cy="2798430"/>
          </a:xfrm>
          <a:prstGeom prst="rect">
            <a:avLst/>
          </a:prstGeom>
        </p:spPr>
        <p:txBody>
          <a:bodyPr vert="horz" lIns="91440" tIns="45720" rIns="91440" bIns="45720" rtlCol="0" anchor="ctr">
            <a:normAutofit fontScale="77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t>Terraform</a:t>
            </a:r>
            <a:r>
              <a:rPr lang="en-US" dirty="0"/>
              <a:t> – Infrastructure as a code;</a:t>
            </a:r>
          </a:p>
          <a:p>
            <a:r>
              <a:rPr lang="en-US" b="1" dirty="0"/>
              <a:t>Ansible</a:t>
            </a:r>
            <a:r>
              <a:rPr lang="en-US" dirty="0"/>
              <a:t> – PCA*;</a:t>
            </a:r>
          </a:p>
          <a:p>
            <a:r>
              <a:rPr lang="en-US" b="1" dirty="0"/>
              <a:t>AWS</a:t>
            </a:r>
            <a:r>
              <a:rPr lang="en-US" dirty="0"/>
              <a:t> – Some Cloud provider;</a:t>
            </a:r>
            <a:endParaRPr lang="ru-RU" dirty="0"/>
          </a:p>
          <a:p>
            <a:r>
              <a:rPr lang="en-US" b="1" dirty="0"/>
              <a:t>Git</a:t>
            </a:r>
            <a:r>
              <a:rPr lang="en-US" dirty="0"/>
              <a:t> – Version control;</a:t>
            </a:r>
          </a:p>
          <a:p>
            <a:r>
              <a:rPr lang="en-US" b="1" dirty="0"/>
              <a:t>Jenkins</a:t>
            </a:r>
            <a:r>
              <a:rPr lang="en-US" dirty="0"/>
              <a:t> – Continuous integration;</a:t>
            </a:r>
          </a:p>
          <a:p>
            <a:r>
              <a:rPr lang="en-US" b="1" dirty="0"/>
              <a:t>Code</a:t>
            </a:r>
            <a:r>
              <a:rPr lang="en-US" dirty="0"/>
              <a:t> – Product;</a:t>
            </a:r>
            <a:endParaRPr lang="ru-RU" dirty="0"/>
          </a:p>
          <a:p>
            <a:r>
              <a:rPr lang="en-US" b="1" dirty="0"/>
              <a:t>Tomcat</a:t>
            </a:r>
            <a:r>
              <a:rPr lang="en-US" dirty="0"/>
              <a:t> – Web-Server. </a:t>
            </a:r>
            <a:endParaRPr lang="ru-RU" dirty="0"/>
          </a:p>
        </p:txBody>
      </p:sp>
      <p:sp>
        <p:nvSpPr>
          <p:cNvPr id="6" name="TextBox 5">
            <a:extLst>
              <a:ext uri="{FF2B5EF4-FFF2-40B4-BE49-F238E27FC236}">
                <a16:creationId xmlns:a16="http://schemas.microsoft.com/office/drawing/2014/main" id="{1060C26B-18E0-4AA4-99AC-EF49E8C70D59}"/>
              </a:ext>
            </a:extLst>
          </p:cNvPr>
          <p:cNvSpPr txBox="1"/>
          <p:nvPr/>
        </p:nvSpPr>
        <p:spPr>
          <a:xfrm>
            <a:off x="7399090" y="6581001"/>
            <a:ext cx="4960690" cy="276999"/>
          </a:xfrm>
          <a:prstGeom prst="rect">
            <a:avLst/>
          </a:prstGeom>
          <a:noFill/>
        </p:spPr>
        <p:txBody>
          <a:bodyPr wrap="square" rtlCol="0">
            <a:spAutoFit/>
          </a:bodyPr>
          <a:lstStyle/>
          <a:p>
            <a:r>
              <a:rPr lang="en-US" sz="1200" dirty="0"/>
              <a:t>*- Provisioning, Configuration management, and Application-deployment</a:t>
            </a:r>
            <a:endParaRPr lang="ru-RU" sz="1200" dirty="0"/>
          </a:p>
        </p:txBody>
      </p:sp>
      <p:sp>
        <p:nvSpPr>
          <p:cNvPr id="7" name="Slide Number Placeholder 6">
            <a:extLst>
              <a:ext uri="{FF2B5EF4-FFF2-40B4-BE49-F238E27FC236}">
                <a16:creationId xmlns:a16="http://schemas.microsoft.com/office/drawing/2014/main" id="{D67A496D-6D3C-460D-B7F5-06065A4365C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11006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circle(in)">
                                      <p:cBhvr>
                                        <p:cTn id="32" dur="20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circle(in)">
                                      <p:cBhvr>
                                        <p:cTn id="37" dur="10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circle(in)">
                                      <p:cBhvr>
                                        <p:cTn id="42" dur="1000"/>
                                        <p:tgtEl>
                                          <p:spTgt spid="5">
                                            <p:txEl>
                                              <p:pRg st="1" end="1"/>
                                            </p:txEl>
                                          </p:spTgt>
                                        </p:tgtEl>
                                      </p:cBhvr>
                                    </p:animEffect>
                                  </p:childTnLst>
                                </p:cTn>
                              </p:par>
                            </p:childTnLst>
                          </p:cTn>
                        </p:par>
                        <p:par>
                          <p:cTn id="43" fill="hold">
                            <p:stCondLst>
                              <p:cond delay="1000"/>
                            </p:stCondLst>
                            <p:childTnLst>
                              <p:par>
                                <p:cTn id="44" presetID="14" presetClass="entr" presetSubtype="1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randombar(horizontal)">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animEffect transition="in" filter="circle(in)">
                                      <p:cBhvr>
                                        <p:cTn id="51" dur="1000"/>
                                        <p:tgtEl>
                                          <p:spTgt spid="5">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5">
                                            <p:txEl>
                                              <p:pRg st="3" end="3"/>
                                            </p:txEl>
                                          </p:spTgt>
                                        </p:tgtEl>
                                        <p:attrNameLst>
                                          <p:attrName>style.visibility</p:attrName>
                                        </p:attrNameLst>
                                      </p:cBhvr>
                                      <p:to>
                                        <p:strVal val="visible"/>
                                      </p:to>
                                    </p:set>
                                    <p:animEffect transition="in" filter="circle(in)">
                                      <p:cBhvr>
                                        <p:cTn id="56" dur="1000"/>
                                        <p:tgtEl>
                                          <p:spTgt spid="5">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Effect transition="in" filter="circle(in)">
                                      <p:cBhvr>
                                        <p:cTn id="61" dur="1000"/>
                                        <p:tgtEl>
                                          <p:spTgt spid="5">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grpId="0" nodeType="clickEffect">
                                  <p:stCondLst>
                                    <p:cond delay="0"/>
                                  </p:stCondLst>
                                  <p:childTnLst>
                                    <p:set>
                                      <p:cBhvr>
                                        <p:cTn id="65" dur="1" fill="hold">
                                          <p:stCondLst>
                                            <p:cond delay="0"/>
                                          </p:stCondLst>
                                        </p:cTn>
                                        <p:tgtEl>
                                          <p:spTgt spid="5">
                                            <p:txEl>
                                              <p:pRg st="5" end="5"/>
                                            </p:txEl>
                                          </p:spTgt>
                                        </p:tgtEl>
                                        <p:attrNameLst>
                                          <p:attrName>style.visibility</p:attrName>
                                        </p:attrNameLst>
                                      </p:cBhvr>
                                      <p:to>
                                        <p:strVal val="visible"/>
                                      </p:to>
                                    </p:set>
                                    <p:animEffect transition="in" filter="circle(in)">
                                      <p:cBhvr>
                                        <p:cTn id="66" dur="1000"/>
                                        <p:tgtEl>
                                          <p:spTgt spid="5">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grpId="0" nodeType="clickEffect">
                                  <p:stCondLst>
                                    <p:cond delay="0"/>
                                  </p:stCondLst>
                                  <p:childTnLst>
                                    <p:set>
                                      <p:cBhvr>
                                        <p:cTn id="70" dur="1" fill="hold">
                                          <p:stCondLst>
                                            <p:cond delay="0"/>
                                          </p:stCondLst>
                                        </p:cTn>
                                        <p:tgtEl>
                                          <p:spTgt spid="5">
                                            <p:txEl>
                                              <p:pRg st="6" end="6"/>
                                            </p:txEl>
                                          </p:spTgt>
                                        </p:tgtEl>
                                        <p:attrNameLst>
                                          <p:attrName>style.visibility</p:attrName>
                                        </p:attrNameLst>
                                      </p:cBhvr>
                                      <p:to>
                                        <p:strVal val="visible"/>
                                      </p:to>
                                    </p:set>
                                    <p:animEffect transition="in" filter="circle(in)">
                                      <p:cBhvr>
                                        <p:cTn id="71"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P spid="5" grpId="0" uiExpand="1"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DC4F3C-905D-4138-A217-73416870671A}"/>
              </a:ext>
            </a:extLst>
          </p:cNvPr>
          <p:cNvPicPr>
            <a:picLocks noChangeAspect="1"/>
          </p:cNvPicPr>
          <p:nvPr/>
        </p:nvPicPr>
        <p:blipFill>
          <a:blip r:embed="rId2"/>
          <a:stretch>
            <a:fillRect/>
          </a:stretch>
        </p:blipFill>
        <p:spPr>
          <a:xfrm>
            <a:off x="2796" y="0"/>
            <a:ext cx="12192000" cy="6858000"/>
          </a:xfrm>
          <a:prstGeom prst="rect">
            <a:avLst/>
          </a:prstGeom>
        </p:spPr>
      </p:pic>
      <p:sp>
        <p:nvSpPr>
          <p:cNvPr id="6" name="TextBox 5">
            <a:extLst>
              <a:ext uri="{FF2B5EF4-FFF2-40B4-BE49-F238E27FC236}">
                <a16:creationId xmlns:a16="http://schemas.microsoft.com/office/drawing/2014/main" id="{B6F80E8A-DC7F-48AD-B6D6-D59458D3F739}"/>
              </a:ext>
            </a:extLst>
          </p:cNvPr>
          <p:cNvSpPr txBox="1"/>
          <p:nvPr/>
        </p:nvSpPr>
        <p:spPr>
          <a:xfrm>
            <a:off x="8313487" y="5595457"/>
            <a:ext cx="3299672" cy="584775"/>
          </a:xfrm>
          <a:prstGeom prst="rect">
            <a:avLst/>
          </a:prstGeom>
          <a:noFill/>
        </p:spPr>
        <p:txBody>
          <a:bodyPr wrap="square" rtlCol="0">
            <a:spAutoFit/>
          </a:bodyPr>
          <a:lstStyle/>
          <a:p>
            <a:r>
              <a:rPr lang="en-US" sz="3200" b="1" dirty="0"/>
              <a:t>Project Structure </a:t>
            </a:r>
            <a:endParaRPr lang="ru-RU" sz="3200" b="1" dirty="0"/>
          </a:p>
        </p:txBody>
      </p:sp>
      <p:sp>
        <p:nvSpPr>
          <p:cNvPr id="2" name="Slide Number Placeholder 1">
            <a:extLst>
              <a:ext uri="{FF2B5EF4-FFF2-40B4-BE49-F238E27FC236}">
                <a16:creationId xmlns:a16="http://schemas.microsoft.com/office/drawing/2014/main" id="{C11B44C3-47BF-429A-91B3-0FCC95CAB9B3}"/>
              </a:ext>
            </a:extLst>
          </p:cNvPr>
          <p:cNvSpPr>
            <a:spLocks noGrp="1"/>
          </p:cNvSpPr>
          <p:nvPr>
            <p:ph type="sldNum" sz="quarter" idx="12"/>
          </p:nvPr>
        </p:nvSpPr>
        <p:spPr>
          <a:xfrm>
            <a:off x="11337575" y="6007031"/>
            <a:ext cx="551167" cy="373310"/>
          </a:xfrm>
        </p:spPr>
        <p:txBody>
          <a:bodyPr/>
          <a:lstStyle/>
          <a:p>
            <a:r>
              <a:rPr lang="ru-RU" dirty="0"/>
              <a:t>3</a:t>
            </a:r>
            <a:endParaRPr lang="en-US" dirty="0"/>
          </a:p>
        </p:txBody>
      </p:sp>
    </p:spTree>
    <p:extLst>
      <p:ext uri="{BB962C8B-B14F-4D97-AF65-F5344CB8AC3E}">
        <p14:creationId xmlns:p14="http://schemas.microsoft.com/office/powerpoint/2010/main" val="167972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4561-AA31-48E7-8093-C1DAA7DC60F3}"/>
              </a:ext>
            </a:extLst>
          </p:cNvPr>
          <p:cNvSpPr>
            <a:spLocks noGrp="1"/>
          </p:cNvSpPr>
          <p:nvPr>
            <p:ph type="title"/>
          </p:nvPr>
        </p:nvSpPr>
        <p:spPr>
          <a:xfrm>
            <a:off x="1719203" y="408965"/>
            <a:ext cx="10018713" cy="838200"/>
          </a:xfrm>
        </p:spPr>
        <p:txBody>
          <a:bodyPr>
            <a:normAutofit/>
          </a:bodyPr>
          <a:lstStyle/>
          <a:p>
            <a:r>
              <a:rPr lang="en-US" dirty="0"/>
              <a:t>Infrastructure preparations: </a:t>
            </a:r>
            <a:endParaRPr lang="ru-RU" dirty="0"/>
          </a:p>
        </p:txBody>
      </p:sp>
      <p:sp>
        <p:nvSpPr>
          <p:cNvPr id="3" name="Content Placeholder 2">
            <a:extLst>
              <a:ext uri="{FF2B5EF4-FFF2-40B4-BE49-F238E27FC236}">
                <a16:creationId xmlns:a16="http://schemas.microsoft.com/office/drawing/2014/main" id="{0C287CBD-496F-426C-919F-2720DF4698F9}"/>
              </a:ext>
            </a:extLst>
          </p:cNvPr>
          <p:cNvSpPr>
            <a:spLocks noGrp="1"/>
          </p:cNvSpPr>
          <p:nvPr>
            <p:ph idx="1"/>
          </p:nvPr>
        </p:nvSpPr>
        <p:spPr>
          <a:xfrm>
            <a:off x="1719202" y="1459684"/>
            <a:ext cx="3188357" cy="3447875"/>
          </a:xfrm>
        </p:spPr>
        <p:txBody>
          <a:bodyPr>
            <a:normAutofit/>
          </a:bodyPr>
          <a:lstStyle/>
          <a:p>
            <a:r>
              <a:rPr lang="en-US" dirty="0"/>
              <a:t>Instance</a:t>
            </a:r>
            <a:r>
              <a:rPr lang="ru-RU" dirty="0"/>
              <a:t>: </a:t>
            </a:r>
            <a:endParaRPr lang="en-US" dirty="0"/>
          </a:p>
          <a:p>
            <a:pPr lvl="1"/>
            <a:r>
              <a:rPr lang="en-US" dirty="0"/>
              <a:t>VPC</a:t>
            </a:r>
          </a:p>
          <a:p>
            <a:pPr lvl="1"/>
            <a:r>
              <a:rPr lang="en-US" dirty="0"/>
              <a:t>Security Group</a:t>
            </a:r>
          </a:p>
          <a:p>
            <a:pPr lvl="1"/>
            <a:r>
              <a:rPr lang="en-US" dirty="0"/>
              <a:t>OS Platform</a:t>
            </a:r>
          </a:p>
        </p:txBody>
      </p:sp>
      <p:sp>
        <p:nvSpPr>
          <p:cNvPr id="5" name="Content Placeholder 2">
            <a:extLst>
              <a:ext uri="{FF2B5EF4-FFF2-40B4-BE49-F238E27FC236}">
                <a16:creationId xmlns:a16="http://schemas.microsoft.com/office/drawing/2014/main" id="{5623B18C-C349-45FA-82D6-B6CBFA2080BB}"/>
              </a:ext>
            </a:extLst>
          </p:cNvPr>
          <p:cNvSpPr txBox="1">
            <a:spLocks/>
          </p:cNvSpPr>
          <p:nvPr/>
        </p:nvSpPr>
        <p:spPr>
          <a:xfrm>
            <a:off x="7284442" y="1705062"/>
            <a:ext cx="3188357" cy="344787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Environment setting</a:t>
            </a:r>
            <a:r>
              <a:rPr lang="ru-RU" dirty="0"/>
              <a:t>: </a:t>
            </a:r>
            <a:endParaRPr lang="en-US" dirty="0"/>
          </a:p>
          <a:p>
            <a:pPr lvl="1"/>
            <a:r>
              <a:rPr lang="en-US" dirty="0"/>
              <a:t>Build Requirements</a:t>
            </a:r>
          </a:p>
          <a:p>
            <a:pPr lvl="1"/>
            <a:r>
              <a:rPr lang="en-US" dirty="0"/>
              <a:t>CI/CD platform</a:t>
            </a:r>
          </a:p>
          <a:p>
            <a:pPr lvl="1"/>
            <a:r>
              <a:rPr lang="en-US" dirty="0"/>
              <a:t>Web Server</a:t>
            </a:r>
          </a:p>
          <a:p>
            <a:pPr lvl="1"/>
            <a:endParaRPr lang="en-US" dirty="0"/>
          </a:p>
        </p:txBody>
      </p:sp>
      <p:pic>
        <p:nvPicPr>
          <p:cNvPr id="7" name="Picture 6">
            <a:extLst>
              <a:ext uri="{FF2B5EF4-FFF2-40B4-BE49-F238E27FC236}">
                <a16:creationId xmlns:a16="http://schemas.microsoft.com/office/drawing/2014/main" id="{EAD0E0BF-F965-465B-959D-8F46F847C3D8}"/>
              </a:ext>
            </a:extLst>
          </p:cNvPr>
          <p:cNvPicPr>
            <a:picLocks noChangeAspect="1"/>
          </p:cNvPicPr>
          <p:nvPr/>
        </p:nvPicPr>
        <p:blipFill>
          <a:blip r:embed="rId2"/>
          <a:stretch>
            <a:fillRect/>
          </a:stretch>
        </p:blipFill>
        <p:spPr>
          <a:xfrm>
            <a:off x="926598" y="4148182"/>
            <a:ext cx="3744024" cy="1250134"/>
          </a:xfrm>
          <a:prstGeom prst="rect">
            <a:avLst/>
          </a:prstGeom>
        </p:spPr>
      </p:pic>
      <p:pic>
        <p:nvPicPr>
          <p:cNvPr id="8" name="Picture 7">
            <a:extLst>
              <a:ext uri="{FF2B5EF4-FFF2-40B4-BE49-F238E27FC236}">
                <a16:creationId xmlns:a16="http://schemas.microsoft.com/office/drawing/2014/main" id="{028A716C-E6B1-4F65-AA45-24C5DE1D60F1}"/>
              </a:ext>
            </a:extLst>
          </p:cNvPr>
          <p:cNvPicPr>
            <a:picLocks noChangeAspect="1"/>
          </p:cNvPicPr>
          <p:nvPr/>
        </p:nvPicPr>
        <p:blipFill>
          <a:blip r:embed="rId3"/>
          <a:stretch>
            <a:fillRect/>
          </a:stretch>
        </p:blipFill>
        <p:spPr>
          <a:xfrm>
            <a:off x="3479732" y="2071906"/>
            <a:ext cx="2855654" cy="1196655"/>
          </a:xfrm>
          <a:prstGeom prst="rect">
            <a:avLst/>
          </a:prstGeom>
        </p:spPr>
      </p:pic>
      <p:pic>
        <p:nvPicPr>
          <p:cNvPr id="9" name="Picture 8">
            <a:extLst>
              <a:ext uri="{FF2B5EF4-FFF2-40B4-BE49-F238E27FC236}">
                <a16:creationId xmlns:a16="http://schemas.microsoft.com/office/drawing/2014/main" id="{2C0A898D-81D2-476B-8E2D-40AE71046637}"/>
              </a:ext>
            </a:extLst>
          </p:cNvPr>
          <p:cNvPicPr>
            <a:picLocks noChangeAspect="1"/>
          </p:cNvPicPr>
          <p:nvPr/>
        </p:nvPicPr>
        <p:blipFill>
          <a:blip r:embed="rId4"/>
          <a:stretch>
            <a:fillRect/>
          </a:stretch>
        </p:blipFill>
        <p:spPr>
          <a:xfrm>
            <a:off x="9563755" y="3678398"/>
            <a:ext cx="2472487" cy="1250134"/>
          </a:xfrm>
          <a:prstGeom prst="rect">
            <a:avLst/>
          </a:prstGeom>
        </p:spPr>
      </p:pic>
      <p:pic>
        <p:nvPicPr>
          <p:cNvPr id="10" name="Picture 9">
            <a:extLst>
              <a:ext uri="{FF2B5EF4-FFF2-40B4-BE49-F238E27FC236}">
                <a16:creationId xmlns:a16="http://schemas.microsoft.com/office/drawing/2014/main" id="{512F1444-94F9-4D83-A7B1-197DEF573E33}"/>
              </a:ext>
            </a:extLst>
          </p:cNvPr>
          <p:cNvPicPr>
            <a:picLocks noChangeAspect="1"/>
          </p:cNvPicPr>
          <p:nvPr/>
        </p:nvPicPr>
        <p:blipFill>
          <a:blip r:embed="rId5"/>
          <a:stretch>
            <a:fillRect/>
          </a:stretch>
        </p:blipFill>
        <p:spPr>
          <a:xfrm>
            <a:off x="7844803" y="1459684"/>
            <a:ext cx="3975285" cy="825059"/>
          </a:xfrm>
          <a:prstGeom prst="rect">
            <a:avLst/>
          </a:prstGeom>
        </p:spPr>
      </p:pic>
      <p:pic>
        <p:nvPicPr>
          <p:cNvPr id="11" name="Picture 10">
            <a:extLst>
              <a:ext uri="{FF2B5EF4-FFF2-40B4-BE49-F238E27FC236}">
                <a16:creationId xmlns:a16="http://schemas.microsoft.com/office/drawing/2014/main" id="{76C9D7D6-7EA1-4130-977D-A2D88E7AE15D}"/>
              </a:ext>
            </a:extLst>
          </p:cNvPr>
          <p:cNvPicPr>
            <a:picLocks noChangeAspect="1"/>
          </p:cNvPicPr>
          <p:nvPr/>
        </p:nvPicPr>
        <p:blipFill>
          <a:blip r:embed="rId6"/>
          <a:stretch>
            <a:fillRect/>
          </a:stretch>
        </p:blipFill>
        <p:spPr>
          <a:xfrm>
            <a:off x="6653978" y="4318772"/>
            <a:ext cx="2381649" cy="1219519"/>
          </a:xfrm>
          <a:prstGeom prst="rect">
            <a:avLst/>
          </a:prstGeom>
        </p:spPr>
      </p:pic>
      <p:sp>
        <p:nvSpPr>
          <p:cNvPr id="4" name="Slide Number Placeholder 3">
            <a:extLst>
              <a:ext uri="{FF2B5EF4-FFF2-40B4-BE49-F238E27FC236}">
                <a16:creationId xmlns:a16="http://schemas.microsoft.com/office/drawing/2014/main" id="{3D389ED4-D9AD-44F5-99B5-794B9167E6C9}"/>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1519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down)">
                                      <p:cBhvr>
                                        <p:cTn id="26" dur="500"/>
                                        <p:tgtEl>
                                          <p:spTgt spid="3">
                                            <p:txEl>
                                              <p:pRg st="2" end="2"/>
                                            </p:txEl>
                                          </p:spTgt>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arn(inVertical)">
                                      <p:cBhvr>
                                        <p:cTn id="40" dur="500"/>
                                        <p:tgtEl>
                                          <p:spTgt spid="10"/>
                                        </p:tgtEl>
                                      </p:cBhvr>
                                    </p:animEffect>
                                  </p:childTnLst>
                                </p:cTn>
                              </p:par>
                            </p:childTnLst>
                          </p:cTn>
                        </p:par>
                        <p:par>
                          <p:cTn id="41" fill="hold">
                            <p:stCondLst>
                              <p:cond delay="500"/>
                            </p:stCondLst>
                            <p:childTnLst>
                              <p:par>
                                <p:cTn id="42" presetID="6" presetClass="entr" presetSubtype="16"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circle(in)">
                                      <p:cBhvr>
                                        <p:cTn id="44" dur="125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3"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4"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5"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6"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7"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8"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669F07A-1B70-4FD8-902B-1F01FFCF8139}"/>
              </a:ext>
            </a:extLst>
          </p:cNvPr>
          <p:cNvSpPr>
            <a:spLocks noGrp="1"/>
          </p:cNvSpPr>
          <p:nvPr>
            <p:ph type="title"/>
          </p:nvPr>
        </p:nvSpPr>
        <p:spPr>
          <a:xfrm>
            <a:off x="4089399" y="4625788"/>
            <a:ext cx="7413623" cy="835217"/>
          </a:xfrm>
        </p:spPr>
        <p:txBody>
          <a:bodyPr vert="horz" lIns="91440" tIns="45720" rIns="91440" bIns="45720" rtlCol="0" anchor="b">
            <a:normAutofit/>
          </a:bodyPr>
          <a:lstStyle/>
          <a:p>
            <a:pPr algn="r"/>
            <a:r>
              <a:rPr lang="en-US" sz="4400" kern="1200" cap="none" dirty="0">
                <a:ln w="3175" cmpd="sng">
                  <a:noFill/>
                </a:ln>
                <a:solidFill>
                  <a:schemeClr val="tx1"/>
                </a:solidFill>
                <a:effectLst/>
                <a:latin typeface="+mj-lt"/>
                <a:ea typeface="+mj-ea"/>
                <a:cs typeface="+mj-cs"/>
              </a:rPr>
              <a:t>Waiting for deployment</a:t>
            </a:r>
          </a:p>
        </p:txBody>
      </p:sp>
      <p:pic>
        <p:nvPicPr>
          <p:cNvPr id="4" name="Content Placeholder 3" descr="A screenshot of a cell phone&#10;&#10;Description automatically generated">
            <a:extLst>
              <a:ext uri="{FF2B5EF4-FFF2-40B4-BE49-F238E27FC236}">
                <a16:creationId xmlns:a16="http://schemas.microsoft.com/office/drawing/2014/main" id="{FB3649F9-E2CD-4FFB-A271-CE9568E5C36E}"/>
              </a:ext>
            </a:extLst>
          </p:cNvPr>
          <p:cNvPicPr>
            <a:picLocks noGrp="1" noChangeAspect="1"/>
          </p:cNvPicPr>
          <p:nvPr>
            <p:ph idx="1"/>
          </p:nvPr>
        </p:nvPicPr>
        <p:blipFill rotWithShape="1">
          <a:blip r:embed="rId3"/>
          <a:srcRect r="2098" b="-1"/>
          <a:stretch/>
        </p:blipFill>
        <p:spPr>
          <a:xfrm>
            <a:off x="3967843" y="608014"/>
            <a:ext cx="7487555" cy="37284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Slide Number Placeholder 2">
            <a:extLst>
              <a:ext uri="{FF2B5EF4-FFF2-40B4-BE49-F238E27FC236}">
                <a16:creationId xmlns:a16="http://schemas.microsoft.com/office/drawing/2014/main" id="{8A34F6E6-BAE6-4203-955F-99A2CE7694E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7718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4" presetClass="entr" presetSubtype="10"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760C-E0B2-4866-A599-FD31E13C41B0}"/>
              </a:ext>
            </a:extLst>
          </p:cNvPr>
          <p:cNvSpPr>
            <a:spLocks noGrp="1"/>
          </p:cNvSpPr>
          <p:nvPr>
            <p:ph type="title"/>
          </p:nvPr>
        </p:nvSpPr>
        <p:spPr>
          <a:xfrm>
            <a:off x="5140733" y="685800"/>
            <a:ext cx="6362291" cy="1752599"/>
          </a:xfrm>
        </p:spPr>
        <p:txBody>
          <a:bodyPr>
            <a:normAutofit/>
          </a:bodyPr>
          <a:lstStyle/>
          <a:p>
            <a:r>
              <a:rPr lang="en-US" sz="4000" b="1"/>
              <a:t>Login to Jenkins</a:t>
            </a:r>
            <a:endParaRPr lang="ru-RU" sz="4000" b="1"/>
          </a:p>
        </p:txBody>
      </p:sp>
      <p:pic>
        <p:nvPicPr>
          <p:cNvPr id="1028" name="Picture 4">
            <a:extLst>
              <a:ext uri="{FF2B5EF4-FFF2-40B4-BE49-F238E27FC236}">
                <a16:creationId xmlns:a16="http://schemas.microsoft.com/office/drawing/2014/main" id="{4B5F7D17-B1AD-4E97-8CEE-EC99913CE5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4345" y="1905305"/>
            <a:ext cx="3982088" cy="1791939"/>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031A7D6-410F-4FA9-9E3B-1BEB62A9D17D}"/>
              </a:ext>
            </a:extLst>
          </p:cNvPr>
          <p:cNvPicPr>
            <a:picLocks noChangeAspect="1"/>
          </p:cNvPicPr>
          <p:nvPr/>
        </p:nvPicPr>
        <p:blipFill>
          <a:blip r:embed="rId4"/>
          <a:stretch>
            <a:fillRect/>
          </a:stretch>
        </p:blipFill>
        <p:spPr>
          <a:xfrm>
            <a:off x="654345" y="4056725"/>
            <a:ext cx="3982088" cy="138641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17AF38ED-AC4E-420F-A84E-934CB8AF409B}"/>
              </a:ext>
            </a:extLst>
          </p:cNvPr>
          <p:cNvSpPr>
            <a:spLocks noGrp="1"/>
          </p:cNvSpPr>
          <p:nvPr>
            <p:ph idx="1"/>
          </p:nvPr>
        </p:nvSpPr>
        <p:spPr>
          <a:xfrm>
            <a:off x="5140732" y="2666999"/>
            <a:ext cx="6362291" cy="3124201"/>
          </a:xfrm>
        </p:spPr>
        <p:txBody>
          <a:bodyPr>
            <a:normAutofit/>
          </a:bodyPr>
          <a:lstStyle/>
          <a:p>
            <a:r>
              <a:rPr lang="en-US" sz="2400" dirty="0"/>
              <a:t>The playbook that I have, by the end of the run, even displays </a:t>
            </a:r>
            <a:r>
              <a:rPr lang="en-US" sz="2400" dirty="0" err="1"/>
              <a:t>PassPhrase</a:t>
            </a:r>
            <a:r>
              <a:rPr lang="en-US" sz="2400" dirty="0"/>
              <a:t> for Jenkins.</a:t>
            </a:r>
            <a:endParaRPr lang="ru-RU" sz="2400" dirty="0"/>
          </a:p>
          <a:p>
            <a:r>
              <a:rPr lang="en-US" sz="2400" dirty="0"/>
              <a:t>If necessary, I also have a playbook for Jenkins-Node, which can be used to raise additional nodes without problems on which some work will be performed.</a:t>
            </a:r>
            <a:endParaRPr lang="ru-RU" sz="2400" dirty="0"/>
          </a:p>
        </p:txBody>
      </p:sp>
      <p:sp>
        <p:nvSpPr>
          <p:cNvPr id="5" name="Slide Number Placeholder 4">
            <a:extLst>
              <a:ext uri="{FF2B5EF4-FFF2-40B4-BE49-F238E27FC236}">
                <a16:creationId xmlns:a16="http://schemas.microsoft.com/office/drawing/2014/main" id="{9F697123-CAEA-45F1-9EAE-59394F90BF3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68333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par>
                          <p:cTn id="18" fill="hold">
                            <p:stCondLst>
                              <p:cond delay="2000"/>
                            </p:stCondLst>
                            <p:childTnLst>
                              <p:par>
                                <p:cTn id="19" presetID="14"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fade">
                                      <p:cBhvr>
                                        <p:cTn id="25" dur="1000"/>
                                        <p:tgtEl>
                                          <p:spTgt spid="1028"/>
                                        </p:tgtEl>
                                      </p:cBhvr>
                                    </p:animEffect>
                                    <p:anim calcmode="lin" valueType="num">
                                      <p:cBhvr>
                                        <p:cTn id="26" dur="1000" fill="hold"/>
                                        <p:tgtEl>
                                          <p:spTgt spid="1028"/>
                                        </p:tgtEl>
                                        <p:attrNameLst>
                                          <p:attrName>ppt_x</p:attrName>
                                        </p:attrNameLst>
                                      </p:cBhvr>
                                      <p:tavLst>
                                        <p:tav tm="0">
                                          <p:val>
                                            <p:strVal val="#ppt_x"/>
                                          </p:val>
                                        </p:tav>
                                        <p:tav tm="100000">
                                          <p:val>
                                            <p:strVal val="#ppt_x"/>
                                          </p:val>
                                        </p:tav>
                                      </p:tavLst>
                                    </p:anim>
                                    <p:anim calcmode="lin" valueType="num">
                                      <p:cBhvr>
                                        <p:cTn id="27"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5E423-9D7B-49A9-8F7C-420877C90568}"/>
              </a:ext>
            </a:extLst>
          </p:cNvPr>
          <p:cNvSpPr>
            <a:spLocks noGrp="1"/>
          </p:cNvSpPr>
          <p:nvPr>
            <p:ph type="title"/>
          </p:nvPr>
        </p:nvSpPr>
        <p:spPr>
          <a:xfrm>
            <a:off x="6411811" y="685800"/>
            <a:ext cx="5370381" cy="1752599"/>
          </a:xfrm>
        </p:spPr>
        <p:txBody>
          <a:bodyPr>
            <a:normAutofit/>
          </a:bodyPr>
          <a:lstStyle/>
          <a:p>
            <a:pPr>
              <a:lnSpc>
                <a:spcPct val="90000"/>
              </a:lnSpc>
            </a:pPr>
            <a:r>
              <a:rPr lang="en-US" sz="3700" dirty="0"/>
              <a:t>Setting Up Environment variables. And all credential.</a:t>
            </a:r>
            <a:endParaRPr lang="ru-RU" sz="3700" dirty="0"/>
          </a:p>
        </p:txBody>
      </p:sp>
      <p:pic>
        <p:nvPicPr>
          <p:cNvPr id="4" name="Picture 3">
            <a:extLst>
              <a:ext uri="{FF2B5EF4-FFF2-40B4-BE49-F238E27FC236}">
                <a16:creationId xmlns:a16="http://schemas.microsoft.com/office/drawing/2014/main" id="{A792F187-B57C-4843-98F3-1E973172A7D0}"/>
              </a:ext>
            </a:extLst>
          </p:cNvPr>
          <p:cNvPicPr>
            <a:picLocks noChangeAspect="1"/>
          </p:cNvPicPr>
          <p:nvPr/>
        </p:nvPicPr>
        <p:blipFill>
          <a:blip r:embed="rId3"/>
          <a:stretch>
            <a:fillRect/>
          </a:stretch>
        </p:blipFill>
        <p:spPr>
          <a:xfrm>
            <a:off x="789834" y="722102"/>
            <a:ext cx="5452851" cy="152679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a:extLst>
              <a:ext uri="{FF2B5EF4-FFF2-40B4-BE49-F238E27FC236}">
                <a16:creationId xmlns:a16="http://schemas.microsoft.com/office/drawing/2014/main" id="{032498A2-FC8F-4128-8CF1-656DC55B0E9C}"/>
              </a:ext>
            </a:extLst>
          </p:cNvPr>
          <p:cNvPicPr>
            <a:picLocks noChangeAspect="1"/>
          </p:cNvPicPr>
          <p:nvPr/>
        </p:nvPicPr>
        <p:blipFill>
          <a:blip r:embed="rId4"/>
          <a:stretch>
            <a:fillRect/>
          </a:stretch>
        </p:blipFill>
        <p:spPr>
          <a:xfrm>
            <a:off x="789834" y="2707920"/>
            <a:ext cx="3339741" cy="144216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6" name="Picture 5">
            <a:extLst>
              <a:ext uri="{FF2B5EF4-FFF2-40B4-BE49-F238E27FC236}">
                <a16:creationId xmlns:a16="http://schemas.microsoft.com/office/drawing/2014/main" id="{02E866F3-E06E-45B9-BFF6-08DA00EE8253}"/>
              </a:ext>
            </a:extLst>
          </p:cNvPr>
          <p:cNvPicPr>
            <a:picLocks noChangeAspect="1"/>
          </p:cNvPicPr>
          <p:nvPr/>
        </p:nvPicPr>
        <p:blipFill>
          <a:blip r:embed="rId5"/>
          <a:stretch>
            <a:fillRect/>
          </a:stretch>
        </p:blipFill>
        <p:spPr>
          <a:xfrm>
            <a:off x="789834" y="4711433"/>
            <a:ext cx="5121439" cy="171568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137B9A35-4BA1-4A71-A61F-F80693E43881}"/>
              </a:ext>
            </a:extLst>
          </p:cNvPr>
          <p:cNvSpPr>
            <a:spLocks noGrp="1"/>
          </p:cNvSpPr>
          <p:nvPr>
            <p:ph idx="1"/>
          </p:nvPr>
        </p:nvSpPr>
        <p:spPr>
          <a:xfrm>
            <a:off x="6002005" y="2650221"/>
            <a:ext cx="6189995" cy="3124201"/>
          </a:xfrm>
        </p:spPr>
        <p:txBody>
          <a:bodyPr>
            <a:normAutofit/>
          </a:bodyPr>
          <a:lstStyle/>
          <a:p>
            <a:r>
              <a:rPr lang="en-US" dirty="0"/>
              <a:t>The main advantage of deploying the environment through Ansible is that I do not need to go to the Jenkins Master machine, since all environment variables are set via Playbooks.</a:t>
            </a:r>
            <a:endParaRPr lang="ru-RU" dirty="0"/>
          </a:p>
        </p:txBody>
      </p:sp>
      <p:sp>
        <p:nvSpPr>
          <p:cNvPr id="7" name="TextBox 6">
            <a:extLst>
              <a:ext uri="{FF2B5EF4-FFF2-40B4-BE49-F238E27FC236}">
                <a16:creationId xmlns:a16="http://schemas.microsoft.com/office/drawing/2014/main" id="{537B5114-51F9-4E12-B9B9-CB0DF4DCE9E2}"/>
              </a:ext>
            </a:extLst>
          </p:cNvPr>
          <p:cNvSpPr txBox="1"/>
          <p:nvPr/>
        </p:nvSpPr>
        <p:spPr>
          <a:xfrm>
            <a:off x="6821619" y="6427113"/>
            <a:ext cx="5370381" cy="430887"/>
          </a:xfrm>
          <a:prstGeom prst="rect">
            <a:avLst/>
          </a:prstGeom>
          <a:noFill/>
        </p:spPr>
        <p:txBody>
          <a:bodyPr wrap="none" rtlCol="0">
            <a:spAutoFit/>
          </a:bodyPr>
          <a:lstStyle/>
          <a:p>
            <a:pPr algn="r"/>
            <a:r>
              <a:rPr lang="en-US" sz="1100" dirty="0"/>
              <a:t>*Of course, it all went well, not the first time, but by the method of testing and mistakes, </a:t>
            </a:r>
            <a:br>
              <a:rPr lang="en-US" sz="1100" dirty="0"/>
            </a:br>
            <a:r>
              <a:rPr lang="en-US" sz="1100" dirty="0"/>
              <a:t>and some piece of patience.</a:t>
            </a:r>
            <a:endParaRPr lang="ru-RU" sz="1100" dirty="0"/>
          </a:p>
        </p:txBody>
      </p:sp>
      <p:sp>
        <p:nvSpPr>
          <p:cNvPr id="8" name="Slide Number Placeholder 7">
            <a:extLst>
              <a:ext uri="{FF2B5EF4-FFF2-40B4-BE49-F238E27FC236}">
                <a16:creationId xmlns:a16="http://schemas.microsoft.com/office/drawing/2014/main" id="{1611FD96-364E-4C79-8CDA-8939F04C4F7F}"/>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43297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 presetClass="entr" presetSubtype="1"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47"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7"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ED9A-AF42-4BD0-B0E8-A9CB696C7BC3}"/>
              </a:ext>
            </a:extLst>
          </p:cNvPr>
          <p:cNvSpPr>
            <a:spLocks noGrp="1"/>
          </p:cNvSpPr>
          <p:nvPr>
            <p:ph type="title"/>
          </p:nvPr>
        </p:nvSpPr>
        <p:spPr>
          <a:xfrm>
            <a:off x="6399002" y="267783"/>
            <a:ext cx="5266525" cy="1256144"/>
          </a:xfrm>
        </p:spPr>
        <p:txBody>
          <a:bodyPr>
            <a:noAutofit/>
          </a:bodyPr>
          <a:lstStyle/>
          <a:p>
            <a:r>
              <a:rPr lang="en-US" sz="2800" b="1" dirty="0"/>
              <a:t>I’m create a Free-Style project. Configure everything necessary for build and deployment.</a:t>
            </a:r>
            <a:endParaRPr lang="ru-RU" sz="2800" b="1" dirty="0"/>
          </a:p>
        </p:txBody>
      </p:sp>
      <p:pic>
        <p:nvPicPr>
          <p:cNvPr id="6" name="Picture 5">
            <a:extLst>
              <a:ext uri="{FF2B5EF4-FFF2-40B4-BE49-F238E27FC236}">
                <a16:creationId xmlns:a16="http://schemas.microsoft.com/office/drawing/2014/main" id="{F4B44001-14CE-4004-AAFB-5E6067667F0C}"/>
              </a:ext>
            </a:extLst>
          </p:cNvPr>
          <p:cNvPicPr>
            <a:picLocks noChangeAspect="1"/>
          </p:cNvPicPr>
          <p:nvPr/>
        </p:nvPicPr>
        <p:blipFill>
          <a:blip r:embed="rId3"/>
          <a:stretch>
            <a:fillRect/>
          </a:stretch>
        </p:blipFill>
        <p:spPr>
          <a:xfrm>
            <a:off x="420424" y="2846095"/>
            <a:ext cx="7439721" cy="61652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4" name="Picture 3">
            <a:extLst>
              <a:ext uri="{FF2B5EF4-FFF2-40B4-BE49-F238E27FC236}">
                <a16:creationId xmlns:a16="http://schemas.microsoft.com/office/drawing/2014/main" id="{EF3B31E4-F4B1-4DAF-945C-BA3A033B69D2}"/>
              </a:ext>
            </a:extLst>
          </p:cNvPr>
          <p:cNvPicPr>
            <a:picLocks noChangeAspect="1"/>
          </p:cNvPicPr>
          <p:nvPr/>
        </p:nvPicPr>
        <p:blipFill>
          <a:blip r:embed="rId4"/>
          <a:stretch>
            <a:fillRect/>
          </a:stretch>
        </p:blipFill>
        <p:spPr>
          <a:xfrm>
            <a:off x="420424" y="423575"/>
            <a:ext cx="5086248" cy="211079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a:extLst>
              <a:ext uri="{FF2B5EF4-FFF2-40B4-BE49-F238E27FC236}">
                <a16:creationId xmlns:a16="http://schemas.microsoft.com/office/drawing/2014/main" id="{D84C4913-4725-4154-9B51-6A950F8A67CB}"/>
              </a:ext>
            </a:extLst>
          </p:cNvPr>
          <p:cNvPicPr>
            <a:picLocks noChangeAspect="1"/>
          </p:cNvPicPr>
          <p:nvPr/>
        </p:nvPicPr>
        <p:blipFill>
          <a:blip r:embed="rId5"/>
          <a:stretch>
            <a:fillRect/>
          </a:stretch>
        </p:blipFill>
        <p:spPr>
          <a:xfrm>
            <a:off x="462650" y="3774349"/>
            <a:ext cx="5629406" cy="163252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121342F1-7ED2-4CC5-8D32-AB0ABE600D94}"/>
              </a:ext>
            </a:extLst>
          </p:cNvPr>
          <p:cNvSpPr>
            <a:spLocks noGrp="1"/>
          </p:cNvSpPr>
          <p:nvPr>
            <p:ph idx="1"/>
          </p:nvPr>
        </p:nvSpPr>
        <p:spPr>
          <a:xfrm>
            <a:off x="6704735" y="1559353"/>
            <a:ext cx="4904314" cy="1950029"/>
          </a:xfrm>
        </p:spPr>
        <p:txBody>
          <a:bodyPr>
            <a:normAutofit/>
          </a:bodyPr>
          <a:lstStyle/>
          <a:p>
            <a:pPr algn="r"/>
            <a:r>
              <a:rPr lang="en-US" dirty="0" err="1"/>
              <a:t>Github</a:t>
            </a:r>
            <a:r>
              <a:rPr lang="en-US" dirty="0"/>
              <a:t> project.</a:t>
            </a:r>
          </a:p>
          <a:p>
            <a:pPr algn="r"/>
            <a:r>
              <a:rPr lang="en-US" dirty="0"/>
              <a:t>Webhook.</a:t>
            </a:r>
          </a:p>
          <a:p>
            <a:pPr algn="r"/>
            <a:r>
              <a:rPr lang="en-US" dirty="0"/>
              <a:t>Deployment. </a:t>
            </a:r>
          </a:p>
        </p:txBody>
      </p:sp>
      <p:pic>
        <p:nvPicPr>
          <p:cNvPr id="7" name="Picture 6">
            <a:extLst>
              <a:ext uri="{FF2B5EF4-FFF2-40B4-BE49-F238E27FC236}">
                <a16:creationId xmlns:a16="http://schemas.microsoft.com/office/drawing/2014/main" id="{7BFF5110-A0FD-4372-9DED-C9F3BCDB3737}"/>
              </a:ext>
            </a:extLst>
          </p:cNvPr>
          <p:cNvPicPr>
            <a:picLocks noChangeAspect="1"/>
          </p:cNvPicPr>
          <p:nvPr/>
        </p:nvPicPr>
        <p:blipFill>
          <a:blip r:embed="rId6"/>
          <a:stretch>
            <a:fillRect/>
          </a:stretch>
        </p:blipFill>
        <p:spPr>
          <a:xfrm>
            <a:off x="6232621" y="3641718"/>
            <a:ext cx="5848543" cy="2536130"/>
          </a:xfrm>
          <a:prstGeom prst="rect">
            <a:avLst/>
          </a:prstGeom>
        </p:spPr>
      </p:pic>
      <p:sp>
        <p:nvSpPr>
          <p:cNvPr id="8" name="Slide Number Placeholder 7">
            <a:extLst>
              <a:ext uri="{FF2B5EF4-FFF2-40B4-BE49-F238E27FC236}">
                <a16:creationId xmlns:a16="http://schemas.microsoft.com/office/drawing/2014/main" id="{262B1016-D869-4377-B4E5-880B581F29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67386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6" presetClass="entr" presetSubtype="16"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750"/>
                                        <p:tgtEl>
                                          <p:spTgt spid="3">
                                            <p:txEl>
                                              <p:pRg st="0" end="0"/>
                                            </p:txEl>
                                          </p:spTgt>
                                        </p:tgtEl>
                                      </p:cBhvr>
                                    </p:animEffect>
                                  </p:childTnLst>
                                </p:cTn>
                              </p:par>
                              <p:par>
                                <p:cTn id="13" presetID="47"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4" presetClass="entr" presetSubtype="1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par>
                          <p:cTn id="22" fill="hold">
                            <p:stCondLst>
                              <p:cond delay="2000"/>
                            </p:stCondLst>
                            <p:childTnLst>
                              <p:par>
                                <p:cTn id="23" presetID="6" presetClass="entr" presetSubtype="16" fill="hold" grpId="0"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circle(in)">
                                      <p:cBhvr>
                                        <p:cTn id="25" dur="750"/>
                                        <p:tgtEl>
                                          <p:spTgt spid="3">
                                            <p:txEl>
                                              <p:pRg st="1" end="1"/>
                                            </p:txEl>
                                          </p:spTgt>
                                        </p:tgtEl>
                                      </p:cBhvr>
                                    </p:animEffect>
                                  </p:childTnLst>
                                </p:cTn>
                              </p:par>
                            </p:childTnLst>
                          </p:cTn>
                        </p:par>
                        <p:par>
                          <p:cTn id="26" fill="hold">
                            <p:stCondLst>
                              <p:cond delay="2750"/>
                            </p:stCondLst>
                            <p:childTnLst>
                              <p:par>
                                <p:cTn id="27" presetID="6" presetClass="entr" presetSubtype="16"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ircle(in)">
                                      <p:cBhvr>
                                        <p:cTn id="29" dur="1000"/>
                                        <p:tgtEl>
                                          <p:spTgt spid="6"/>
                                        </p:tgtEl>
                                      </p:cBhvr>
                                    </p:animEffect>
                                  </p:childTnLst>
                                </p:cTn>
                              </p:par>
                            </p:childTnLst>
                          </p:cTn>
                        </p:par>
                        <p:par>
                          <p:cTn id="30" fill="hold">
                            <p:stCondLst>
                              <p:cond delay="3750"/>
                            </p:stCondLst>
                            <p:childTnLst>
                              <p:par>
                                <p:cTn id="31" presetID="6" presetClass="entr" presetSubtype="16" fill="hold" grpId="0" nodeType="after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circle(in)">
                                      <p:cBhvr>
                                        <p:cTn id="33" dur="750"/>
                                        <p:tgtEl>
                                          <p:spTgt spid="3">
                                            <p:txEl>
                                              <p:pRg st="2" end="2"/>
                                            </p:txEl>
                                          </p:spTgt>
                                        </p:tgtEl>
                                      </p:cBhvr>
                                    </p:animEffect>
                                  </p:childTnLst>
                                </p:cTn>
                              </p:par>
                            </p:childTnLst>
                          </p:cTn>
                        </p:par>
                        <p:par>
                          <p:cTn id="34" fill="hold">
                            <p:stCondLst>
                              <p:cond delay="4500"/>
                            </p:stCondLst>
                            <p:childTnLst>
                              <p:par>
                                <p:cTn id="35" presetID="42"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anim calcmode="lin" valueType="num">
                                      <p:cBhvr>
                                        <p:cTn id="38" dur="500" fill="hold"/>
                                        <p:tgtEl>
                                          <p:spTgt spid="7"/>
                                        </p:tgtEl>
                                        <p:attrNameLst>
                                          <p:attrName>ppt_x</p:attrName>
                                        </p:attrNameLst>
                                      </p:cBhvr>
                                      <p:tavLst>
                                        <p:tav tm="0">
                                          <p:val>
                                            <p:strVal val="#ppt_x"/>
                                          </p:val>
                                        </p:tav>
                                        <p:tav tm="100000">
                                          <p:val>
                                            <p:strVal val="#ppt_x"/>
                                          </p:val>
                                        </p:tav>
                                      </p:tavLst>
                                    </p:anim>
                                    <p:anim calcmode="lin" valueType="num">
                                      <p:cBhvr>
                                        <p:cTn id="3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406</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Rounded MT Bold</vt:lpstr>
      <vt:lpstr>Calibri</vt:lpstr>
      <vt:lpstr>Constantia</vt:lpstr>
      <vt:lpstr>Corbel</vt:lpstr>
      <vt:lpstr>Parallax</vt:lpstr>
      <vt:lpstr> Practical techniques in understanding of CI/CD.</vt:lpstr>
      <vt:lpstr>So. From the very beginning:</vt:lpstr>
      <vt:lpstr>As well as:</vt:lpstr>
      <vt:lpstr>PowerPoint Presentation</vt:lpstr>
      <vt:lpstr>Infrastructure preparations: </vt:lpstr>
      <vt:lpstr>Waiting for deployment</vt:lpstr>
      <vt:lpstr>Login to Jenkins</vt:lpstr>
      <vt:lpstr>Setting Up Environment variables. And all credential.</vt:lpstr>
      <vt:lpstr>I’m create a Free-Style project. Configure everything necessary for build and deployment.</vt:lpstr>
      <vt:lpstr>Application configuration: </vt:lpstr>
      <vt:lpstr>Build and Deploy.</vt:lpstr>
      <vt:lpstr>Q&amp;A session.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Practical techniques in understanding of CI/CD.</dc:title>
  <dc:creator>Dmitriy Rakivnenko</dc:creator>
  <cp:lastModifiedBy>Olya Datsenko</cp:lastModifiedBy>
  <cp:revision>4</cp:revision>
  <dcterms:created xsi:type="dcterms:W3CDTF">2019-11-04T22:31:41Z</dcterms:created>
  <dcterms:modified xsi:type="dcterms:W3CDTF">2019-11-07T16:29:31Z</dcterms:modified>
</cp:coreProperties>
</file>