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9" r:id="rId4"/>
    <p:sldId id="270" r:id="rId5"/>
    <p:sldId id="268" r:id="rId6"/>
    <p:sldId id="262" r:id="rId7"/>
    <p:sldId id="263" r:id="rId8"/>
    <p:sldId id="264" r:id="rId9"/>
    <p:sldId id="271"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F0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11/12/2019</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11/12/2019</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A014B-E0FD-499F-8535-E42132EC08BF}"/>
              </a:ext>
            </a:extLst>
          </p:cNvPr>
          <p:cNvSpPr>
            <a:spLocks noGrp="1"/>
          </p:cNvSpPr>
          <p:nvPr>
            <p:ph type="ctrTitle"/>
          </p:nvPr>
        </p:nvSpPr>
        <p:spPr>
          <a:xfrm>
            <a:off x="3283535" y="0"/>
            <a:ext cx="8908465" cy="540663"/>
          </a:xfrm>
        </p:spPr>
        <p:txBody>
          <a:bodyPr>
            <a:normAutofit fontScale="90000"/>
          </a:bodyPr>
          <a:lstStyle/>
          <a:p>
            <a:br>
              <a:rPr lang="en-US" dirty="0"/>
            </a:br>
            <a:r>
              <a:rPr lang="en-US" sz="3600" dirty="0"/>
              <a:t>Practical techniques in understanding of CI/CD.</a:t>
            </a:r>
            <a:endParaRPr lang="ru-RU" dirty="0"/>
          </a:p>
        </p:txBody>
      </p:sp>
      <p:sp>
        <p:nvSpPr>
          <p:cNvPr id="3" name="Subtitle 2">
            <a:extLst>
              <a:ext uri="{FF2B5EF4-FFF2-40B4-BE49-F238E27FC236}">
                <a16:creationId xmlns:a16="http://schemas.microsoft.com/office/drawing/2014/main" id="{7A1A34CB-3140-4E2B-ADF5-BBADB0D82E62}"/>
              </a:ext>
            </a:extLst>
          </p:cNvPr>
          <p:cNvSpPr>
            <a:spLocks noGrp="1"/>
          </p:cNvSpPr>
          <p:nvPr>
            <p:ph type="subTitle" idx="1"/>
          </p:nvPr>
        </p:nvSpPr>
        <p:spPr>
          <a:xfrm>
            <a:off x="8181978" y="5002945"/>
            <a:ext cx="4010022" cy="2239433"/>
          </a:xfrm>
        </p:spPr>
        <p:txBody>
          <a:bodyPr>
            <a:normAutofit/>
          </a:bodyPr>
          <a:lstStyle/>
          <a:p>
            <a:pPr algn="l"/>
            <a:r>
              <a:rPr lang="en-US" dirty="0">
                <a:latin typeface="Constantia" panose="02030602050306030303" pitchFamily="18" charset="0"/>
              </a:rPr>
              <a:t>External training </a:t>
            </a:r>
            <a:r>
              <a:rPr lang="ru-RU" dirty="0">
                <a:latin typeface="Constantia" panose="02030602050306030303" pitchFamily="18" charset="0"/>
              </a:rPr>
              <a:t>&lt;EPAM&gt;</a:t>
            </a:r>
            <a:br>
              <a:rPr lang="ru-RU" dirty="0">
                <a:latin typeface="Constantia" panose="02030602050306030303" pitchFamily="18" charset="0"/>
              </a:rPr>
            </a:br>
            <a:r>
              <a:rPr lang="ru-RU" dirty="0">
                <a:latin typeface="Constantia" panose="02030602050306030303" pitchFamily="18" charset="0"/>
              </a:rPr>
              <a:t>DevOps</a:t>
            </a:r>
            <a:br>
              <a:rPr lang="ru-RU" dirty="0">
                <a:latin typeface="Constantia" panose="02030602050306030303" pitchFamily="18" charset="0"/>
              </a:rPr>
            </a:br>
            <a:r>
              <a:rPr lang="en-US" dirty="0" err="1">
                <a:latin typeface="Constantia" panose="02030602050306030303" pitchFamily="18" charset="0"/>
              </a:rPr>
              <a:t>KhAI</a:t>
            </a:r>
            <a:r>
              <a:rPr lang="ru-RU" dirty="0">
                <a:latin typeface="Constantia" panose="02030602050306030303" pitchFamily="18" charset="0"/>
              </a:rPr>
              <a:t>_</a:t>
            </a:r>
            <a:r>
              <a:rPr lang="en-US" dirty="0">
                <a:latin typeface="Constantia" panose="02030602050306030303" pitchFamily="18" charset="0"/>
              </a:rPr>
              <a:t>Summer</a:t>
            </a:r>
            <a:r>
              <a:rPr lang="ru-RU" dirty="0">
                <a:latin typeface="Constantia" panose="02030602050306030303" pitchFamily="18" charset="0"/>
              </a:rPr>
              <a:t> 2019.</a:t>
            </a:r>
          </a:p>
          <a:p>
            <a:r>
              <a:rPr lang="en-US" dirty="0">
                <a:latin typeface="Constantia" panose="02030602050306030303" pitchFamily="18" charset="0"/>
              </a:rPr>
              <a:t>made by</a:t>
            </a:r>
            <a:r>
              <a:rPr lang="ru-RU" dirty="0">
                <a:latin typeface="Constantia" panose="02030602050306030303" pitchFamily="18" charset="0"/>
              </a:rPr>
              <a:t>:</a:t>
            </a:r>
            <a:br>
              <a:rPr lang="en-US" dirty="0">
                <a:latin typeface="Constantia" panose="02030602050306030303" pitchFamily="18" charset="0"/>
              </a:rPr>
            </a:br>
            <a:r>
              <a:rPr lang="en-US" dirty="0">
                <a:latin typeface="Constantia" panose="02030602050306030303" pitchFamily="18" charset="0"/>
              </a:rPr>
              <a:t>Rakivnenko Dmytro</a:t>
            </a:r>
            <a:endParaRPr lang="ru-RU" dirty="0">
              <a:latin typeface="Constantia" panose="02030602050306030303" pitchFamily="18" charset="0"/>
            </a:endParaRPr>
          </a:p>
          <a:p>
            <a:endParaRPr lang="ru-RU" dirty="0">
              <a:latin typeface="Constantia" panose="02030602050306030303" pitchFamily="18" charset="0"/>
            </a:endParaRPr>
          </a:p>
        </p:txBody>
      </p:sp>
      <p:sp>
        <p:nvSpPr>
          <p:cNvPr id="5" name="TextBox 4">
            <a:extLst>
              <a:ext uri="{FF2B5EF4-FFF2-40B4-BE49-F238E27FC236}">
                <a16:creationId xmlns:a16="http://schemas.microsoft.com/office/drawing/2014/main" id="{BEFEF0C1-F4E9-48F6-B5D1-3B794C7EE0ED}"/>
              </a:ext>
            </a:extLst>
          </p:cNvPr>
          <p:cNvSpPr txBox="1"/>
          <p:nvPr/>
        </p:nvSpPr>
        <p:spPr>
          <a:xfrm>
            <a:off x="1817490" y="2057274"/>
            <a:ext cx="8557023" cy="1938992"/>
          </a:xfrm>
          <a:prstGeom prst="rect">
            <a:avLst/>
          </a:prstGeom>
          <a:noFill/>
        </p:spPr>
        <p:txBody>
          <a:bodyPr wrap="none" rtlCol="0">
            <a:spAutoFit/>
          </a:bodyPr>
          <a:lstStyle/>
          <a:p>
            <a:pPr algn="ctr"/>
            <a:r>
              <a:rPr lang="en-US" sz="6000" b="1" dirty="0">
                <a:ln w="0"/>
                <a:gradFill>
                  <a:gsLst>
                    <a:gs pos="21000">
                      <a:srgbClr val="53575C"/>
                    </a:gs>
                    <a:gs pos="88000">
                      <a:srgbClr val="C5C7CA"/>
                    </a:gs>
                  </a:gsLst>
                  <a:lin ang="5400000"/>
                </a:gradFill>
              </a:rPr>
              <a:t>Spring-Boot Application. </a:t>
            </a:r>
            <a:br>
              <a:rPr lang="en-US" sz="6000" dirty="0"/>
            </a:br>
            <a:r>
              <a:rPr lang="en-US" sz="6000" b="1" dirty="0">
                <a:ln w="22225">
                  <a:solidFill>
                    <a:schemeClr val="accent2"/>
                  </a:solidFill>
                  <a:prstDash val="solid"/>
                </a:ln>
                <a:solidFill>
                  <a:schemeClr val="accent2">
                    <a:lumMod val="40000"/>
                    <a:lumOff val="60000"/>
                  </a:schemeClr>
                </a:solidFill>
              </a:rPr>
              <a:t>From Dev to Deploy.</a:t>
            </a:r>
            <a:endParaRPr lang="en-US" sz="6000" b="1"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282543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0E349-0AB9-4461-A9FD-34F30828BB73}"/>
              </a:ext>
            </a:extLst>
          </p:cNvPr>
          <p:cNvSpPr>
            <a:spLocks noGrp="1"/>
          </p:cNvSpPr>
          <p:nvPr>
            <p:ph type="title"/>
          </p:nvPr>
        </p:nvSpPr>
        <p:spPr>
          <a:xfrm>
            <a:off x="1484311" y="685800"/>
            <a:ext cx="10018713" cy="832607"/>
          </a:xfrm>
        </p:spPr>
        <p:txBody>
          <a:bodyPr/>
          <a:lstStyle/>
          <a:p>
            <a:r>
              <a:rPr lang="en-US" dirty="0"/>
              <a:t>Application configuration: </a:t>
            </a:r>
            <a:endParaRPr lang="ru-RU" dirty="0"/>
          </a:p>
        </p:txBody>
      </p:sp>
      <p:sp>
        <p:nvSpPr>
          <p:cNvPr id="3" name="Content Placeholder 2">
            <a:extLst>
              <a:ext uri="{FF2B5EF4-FFF2-40B4-BE49-F238E27FC236}">
                <a16:creationId xmlns:a16="http://schemas.microsoft.com/office/drawing/2014/main" id="{1ABE6F4F-4082-49BC-B120-09E404AC45A7}"/>
              </a:ext>
            </a:extLst>
          </p:cNvPr>
          <p:cNvSpPr>
            <a:spLocks noGrp="1"/>
          </p:cNvSpPr>
          <p:nvPr>
            <p:ph idx="1"/>
          </p:nvPr>
        </p:nvSpPr>
        <p:spPr>
          <a:xfrm>
            <a:off x="1484311" y="1887523"/>
            <a:ext cx="4983601" cy="2964110"/>
          </a:xfrm>
        </p:spPr>
        <p:txBody>
          <a:bodyPr/>
          <a:lstStyle/>
          <a:p>
            <a:r>
              <a:rPr lang="en-US" dirty="0"/>
              <a:t>It is also necessary to configure the code itself in order for the build to be made in .war format. One that can be deployed to tomcat without any problems. Since the source code is configured to build in .jar.</a:t>
            </a:r>
            <a:endParaRPr lang="ru-RU" dirty="0"/>
          </a:p>
        </p:txBody>
      </p:sp>
      <p:pic>
        <p:nvPicPr>
          <p:cNvPr id="4" name="Picture 3">
            <a:extLst>
              <a:ext uri="{FF2B5EF4-FFF2-40B4-BE49-F238E27FC236}">
                <a16:creationId xmlns:a16="http://schemas.microsoft.com/office/drawing/2014/main" id="{B647F9D9-0F1A-41D7-B417-3D5AD9E6CD2E}"/>
              </a:ext>
            </a:extLst>
          </p:cNvPr>
          <p:cNvPicPr>
            <a:picLocks noChangeAspect="1"/>
          </p:cNvPicPr>
          <p:nvPr/>
        </p:nvPicPr>
        <p:blipFill>
          <a:blip r:embed="rId2"/>
          <a:stretch>
            <a:fillRect/>
          </a:stretch>
        </p:blipFill>
        <p:spPr>
          <a:xfrm>
            <a:off x="7032769" y="2093314"/>
            <a:ext cx="4267200" cy="885825"/>
          </a:xfrm>
          <a:prstGeom prst="rect">
            <a:avLst/>
          </a:prstGeom>
        </p:spPr>
      </p:pic>
      <p:pic>
        <p:nvPicPr>
          <p:cNvPr id="5" name="Picture 4">
            <a:extLst>
              <a:ext uri="{FF2B5EF4-FFF2-40B4-BE49-F238E27FC236}">
                <a16:creationId xmlns:a16="http://schemas.microsoft.com/office/drawing/2014/main" id="{3FAE18B1-AA8E-4387-ADA9-DACB5CA1AC84}"/>
              </a:ext>
            </a:extLst>
          </p:cNvPr>
          <p:cNvPicPr>
            <a:picLocks noChangeAspect="1"/>
          </p:cNvPicPr>
          <p:nvPr/>
        </p:nvPicPr>
        <p:blipFill>
          <a:blip r:embed="rId3"/>
          <a:stretch>
            <a:fillRect/>
          </a:stretch>
        </p:blipFill>
        <p:spPr>
          <a:xfrm>
            <a:off x="7032769" y="1788514"/>
            <a:ext cx="2447925" cy="304800"/>
          </a:xfrm>
          <a:prstGeom prst="rect">
            <a:avLst/>
          </a:prstGeom>
        </p:spPr>
      </p:pic>
      <p:sp>
        <p:nvSpPr>
          <p:cNvPr id="6" name="TextBox 5">
            <a:extLst>
              <a:ext uri="{FF2B5EF4-FFF2-40B4-BE49-F238E27FC236}">
                <a16:creationId xmlns:a16="http://schemas.microsoft.com/office/drawing/2014/main" id="{F6708A57-C48E-45DE-B0E2-C03DCD773D9A}"/>
              </a:ext>
            </a:extLst>
          </p:cNvPr>
          <p:cNvSpPr txBox="1"/>
          <p:nvPr/>
        </p:nvSpPr>
        <p:spPr>
          <a:xfrm>
            <a:off x="8214218" y="2979139"/>
            <a:ext cx="1904302" cy="369332"/>
          </a:xfrm>
          <a:prstGeom prst="rect">
            <a:avLst/>
          </a:prstGeom>
          <a:noFill/>
        </p:spPr>
        <p:txBody>
          <a:bodyPr wrap="square" rtlCol="0">
            <a:spAutoFit/>
          </a:bodyPr>
          <a:lstStyle/>
          <a:p>
            <a:r>
              <a:rPr lang="en-US" dirty="0"/>
              <a:t>Pom.xml update</a:t>
            </a:r>
            <a:endParaRPr lang="ru-RU" dirty="0"/>
          </a:p>
        </p:txBody>
      </p:sp>
      <p:pic>
        <p:nvPicPr>
          <p:cNvPr id="7" name="Picture 6">
            <a:extLst>
              <a:ext uri="{FF2B5EF4-FFF2-40B4-BE49-F238E27FC236}">
                <a16:creationId xmlns:a16="http://schemas.microsoft.com/office/drawing/2014/main" id="{E9A8BF47-F6A4-4978-A043-CA66785F2E52}"/>
              </a:ext>
            </a:extLst>
          </p:cNvPr>
          <p:cNvPicPr>
            <a:picLocks noChangeAspect="1"/>
          </p:cNvPicPr>
          <p:nvPr/>
        </p:nvPicPr>
        <p:blipFill>
          <a:blip r:embed="rId4"/>
          <a:stretch>
            <a:fillRect/>
          </a:stretch>
        </p:blipFill>
        <p:spPr>
          <a:xfrm>
            <a:off x="7032769" y="3429000"/>
            <a:ext cx="4652668" cy="2511741"/>
          </a:xfrm>
          <a:prstGeom prst="rect">
            <a:avLst/>
          </a:prstGeom>
        </p:spPr>
      </p:pic>
      <p:sp>
        <p:nvSpPr>
          <p:cNvPr id="8" name="TextBox 7">
            <a:extLst>
              <a:ext uri="{FF2B5EF4-FFF2-40B4-BE49-F238E27FC236}">
                <a16:creationId xmlns:a16="http://schemas.microsoft.com/office/drawing/2014/main" id="{064B369B-34F6-4C57-8D65-7A7B5F32769F}"/>
              </a:ext>
            </a:extLst>
          </p:cNvPr>
          <p:cNvSpPr txBox="1"/>
          <p:nvPr/>
        </p:nvSpPr>
        <p:spPr>
          <a:xfrm>
            <a:off x="8233891" y="5940741"/>
            <a:ext cx="2250424" cy="369332"/>
          </a:xfrm>
          <a:prstGeom prst="rect">
            <a:avLst/>
          </a:prstGeom>
          <a:noFill/>
        </p:spPr>
        <p:txBody>
          <a:bodyPr wrap="none" rtlCol="0">
            <a:spAutoFit/>
          </a:bodyPr>
          <a:lstStyle/>
          <a:p>
            <a:r>
              <a:rPr lang="en-US" dirty="0"/>
              <a:t>Petclinic.java updates</a:t>
            </a:r>
            <a:endParaRPr lang="ru-RU" dirty="0"/>
          </a:p>
        </p:txBody>
      </p:sp>
    </p:spTree>
    <p:extLst>
      <p:ext uri="{BB962C8B-B14F-4D97-AF65-F5344CB8AC3E}">
        <p14:creationId xmlns:p14="http://schemas.microsoft.com/office/powerpoint/2010/main" val="3714000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4" presetClass="entr" presetSubtype="1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3" dur="500"/>
                                        <p:tgtEl>
                                          <p:spTgt spid="3">
                                            <p:txEl>
                                              <p:pRg st="0" end="0"/>
                                            </p:txEl>
                                          </p:spTgt>
                                        </p:tgtEl>
                                      </p:cBhvr>
                                    </p:animEffect>
                                  </p:childTnLst>
                                </p:cTn>
                              </p:par>
                            </p:childTnLst>
                          </p:cTn>
                        </p:par>
                        <p:par>
                          <p:cTn id="14" fill="hold">
                            <p:stCondLst>
                              <p:cond delay="1500"/>
                            </p:stCondLst>
                            <p:childTnLst>
                              <p:par>
                                <p:cTn id="15" presetID="14" presetClass="entr" presetSubtype="10"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randombar(horizontal)">
                                      <p:cBhvr>
                                        <p:cTn id="17" dur="500"/>
                                        <p:tgtEl>
                                          <p:spTgt spid="5"/>
                                        </p:tgtEl>
                                      </p:cBhvr>
                                    </p:animEffect>
                                  </p:childTnLst>
                                </p:cTn>
                              </p:par>
                              <p:par>
                                <p:cTn id="18" presetID="14" presetClass="entr" presetSubtype="1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randombar(horizontal)">
                                      <p:cBhvr>
                                        <p:cTn id="20" dur="500"/>
                                        <p:tgtEl>
                                          <p:spTgt spid="4"/>
                                        </p:tgtEl>
                                      </p:cBhvr>
                                    </p:animEffect>
                                  </p:childTnLst>
                                </p:cTn>
                              </p:par>
                            </p:childTnLst>
                          </p:cTn>
                        </p:par>
                        <p:par>
                          <p:cTn id="21" fill="hold">
                            <p:stCondLst>
                              <p:cond delay="2000"/>
                            </p:stCondLst>
                            <p:childTnLst>
                              <p:par>
                                <p:cTn id="22" presetID="2" presetClass="entr" presetSubtype="4"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childTnLst>
                          </p:cTn>
                        </p:par>
                        <p:par>
                          <p:cTn id="26" fill="hold">
                            <p:stCondLst>
                              <p:cond delay="2500"/>
                            </p:stCondLst>
                            <p:childTnLst>
                              <p:par>
                                <p:cTn id="27" presetID="53" presetClass="entr" presetSubtype="16" fill="hold" nodeType="after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p:cTn id="29" dur="500" fill="hold"/>
                                        <p:tgtEl>
                                          <p:spTgt spid="7"/>
                                        </p:tgtEl>
                                        <p:attrNameLst>
                                          <p:attrName>ppt_w</p:attrName>
                                        </p:attrNameLst>
                                      </p:cBhvr>
                                      <p:tavLst>
                                        <p:tav tm="0">
                                          <p:val>
                                            <p:fltVal val="0"/>
                                          </p:val>
                                        </p:tav>
                                        <p:tav tm="100000">
                                          <p:val>
                                            <p:strVal val="#ppt_w"/>
                                          </p:val>
                                        </p:tav>
                                      </p:tavLst>
                                    </p:anim>
                                    <p:anim calcmode="lin" valueType="num">
                                      <p:cBhvr>
                                        <p:cTn id="30" dur="500" fill="hold"/>
                                        <p:tgtEl>
                                          <p:spTgt spid="7"/>
                                        </p:tgtEl>
                                        <p:attrNameLst>
                                          <p:attrName>ppt_h</p:attrName>
                                        </p:attrNameLst>
                                      </p:cBhvr>
                                      <p:tavLst>
                                        <p:tav tm="0">
                                          <p:val>
                                            <p:fltVal val="0"/>
                                          </p:val>
                                        </p:tav>
                                        <p:tav tm="100000">
                                          <p:val>
                                            <p:strVal val="#ppt_h"/>
                                          </p:val>
                                        </p:tav>
                                      </p:tavLst>
                                    </p:anim>
                                    <p:animEffect transition="in" filter="fade">
                                      <p:cBhvr>
                                        <p:cTn id="31" dur="500"/>
                                        <p:tgtEl>
                                          <p:spTgt spid="7"/>
                                        </p:tgtEl>
                                      </p:cBhvr>
                                    </p:animEffect>
                                  </p:childTnLst>
                                </p:cTn>
                              </p:par>
                            </p:childTnLst>
                          </p:cTn>
                        </p:par>
                        <p:par>
                          <p:cTn id="32" fill="hold">
                            <p:stCondLst>
                              <p:cond delay="3000"/>
                            </p:stCondLst>
                            <p:childTnLst>
                              <p:par>
                                <p:cTn id="33" presetID="53" presetClass="entr" presetSubtype="16" fill="hold" grpId="0" nodeType="after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118F05E8-8783-4C3F-A5B4-EF4DBFC4022F}"/>
              </a:ext>
            </a:extLst>
          </p:cNvPr>
          <p:cNvPicPr>
            <a:picLocks noGrp="1" noChangeAspect="1"/>
          </p:cNvPicPr>
          <p:nvPr>
            <p:ph idx="1"/>
          </p:nvPr>
        </p:nvPicPr>
        <p:blipFill>
          <a:blip r:embed="rId3"/>
          <a:stretch>
            <a:fillRect/>
          </a:stretch>
        </p:blipFill>
        <p:spPr>
          <a:xfrm>
            <a:off x="6031345" y="1504134"/>
            <a:ext cx="5951576" cy="3834484"/>
          </a:xfrm>
          <a:prstGeom prst="rect">
            <a:avLst/>
          </a:prstGeom>
        </p:spPr>
      </p:pic>
      <p:sp>
        <p:nvSpPr>
          <p:cNvPr id="2" name="Title 1">
            <a:extLst>
              <a:ext uri="{FF2B5EF4-FFF2-40B4-BE49-F238E27FC236}">
                <a16:creationId xmlns:a16="http://schemas.microsoft.com/office/drawing/2014/main" id="{6A852C98-3958-422C-BE44-C05C59BDF7A1}"/>
              </a:ext>
            </a:extLst>
          </p:cNvPr>
          <p:cNvSpPr>
            <a:spLocks noGrp="1"/>
          </p:cNvSpPr>
          <p:nvPr>
            <p:ph type="title"/>
          </p:nvPr>
        </p:nvSpPr>
        <p:spPr>
          <a:xfrm>
            <a:off x="3772762" y="-9803"/>
            <a:ext cx="4788188" cy="1462959"/>
          </a:xfrm>
        </p:spPr>
        <p:txBody>
          <a:bodyPr>
            <a:normAutofit/>
          </a:bodyPr>
          <a:lstStyle/>
          <a:p>
            <a:r>
              <a:rPr lang="en-US" sz="4800"/>
              <a:t>Build and Deploy.</a:t>
            </a:r>
            <a:endParaRPr lang="ru-RU" sz="4800" dirty="0"/>
          </a:p>
        </p:txBody>
      </p:sp>
      <p:pic>
        <p:nvPicPr>
          <p:cNvPr id="3" name="Picture 2">
            <a:extLst>
              <a:ext uri="{FF2B5EF4-FFF2-40B4-BE49-F238E27FC236}">
                <a16:creationId xmlns:a16="http://schemas.microsoft.com/office/drawing/2014/main" id="{CF817640-36F1-40D7-8D2A-630BBDD5AF12}"/>
              </a:ext>
            </a:extLst>
          </p:cNvPr>
          <p:cNvPicPr>
            <a:picLocks noChangeAspect="1"/>
          </p:cNvPicPr>
          <p:nvPr/>
        </p:nvPicPr>
        <p:blipFill>
          <a:blip r:embed="rId4"/>
          <a:stretch>
            <a:fillRect/>
          </a:stretch>
        </p:blipFill>
        <p:spPr>
          <a:xfrm>
            <a:off x="0" y="1075879"/>
            <a:ext cx="5626302" cy="3024009"/>
          </a:xfrm>
          <a:prstGeom prst="rect">
            <a:avLst/>
          </a:prstGeom>
        </p:spPr>
      </p:pic>
      <p:pic>
        <p:nvPicPr>
          <p:cNvPr id="7" name="Picture 6">
            <a:extLst>
              <a:ext uri="{FF2B5EF4-FFF2-40B4-BE49-F238E27FC236}">
                <a16:creationId xmlns:a16="http://schemas.microsoft.com/office/drawing/2014/main" id="{B57C34FA-154D-44B2-9FCB-9C151FE54961}"/>
              </a:ext>
            </a:extLst>
          </p:cNvPr>
          <p:cNvPicPr>
            <a:picLocks noChangeAspect="1"/>
          </p:cNvPicPr>
          <p:nvPr/>
        </p:nvPicPr>
        <p:blipFill>
          <a:blip r:embed="rId5"/>
          <a:stretch>
            <a:fillRect/>
          </a:stretch>
        </p:blipFill>
        <p:spPr>
          <a:xfrm>
            <a:off x="2452" y="3842414"/>
            <a:ext cx="6028893" cy="2992407"/>
          </a:xfrm>
          <a:prstGeom prst="rect">
            <a:avLst/>
          </a:prstGeom>
        </p:spPr>
      </p:pic>
    </p:spTree>
    <p:extLst>
      <p:ext uri="{BB962C8B-B14F-4D97-AF65-F5344CB8AC3E}">
        <p14:creationId xmlns:p14="http://schemas.microsoft.com/office/powerpoint/2010/main" val="2724573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8785FB3A-997C-4C08-9522-6203E23C8B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4310" y="1066800"/>
            <a:ext cx="9525000" cy="53625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0CC2688-CEB7-41C4-821F-31E0726DBC7C}"/>
              </a:ext>
            </a:extLst>
          </p:cNvPr>
          <p:cNvSpPr>
            <a:spLocks noGrp="1"/>
          </p:cNvSpPr>
          <p:nvPr>
            <p:ph type="title"/>
          </p:nvPr>
        </p:nvSpPr>
        <p:spPr>
          <a:xfrm>
            <a:off x="1484310" y="-40987"/>
            <a:ext cx="10018713" cy="1373909"/>
          </a:xfrm>
        </p:spPr>
        <p:txBody>
          <a:bodyPr/>
          <a:lstStyle/>
          <a:p>
            <a:r>
              <a:rPr lang="en-US" dirty="0"/>
              <a:t>Q&amp;A session. </a:t>
            </a:r>
            <a:endParaRPr lang="ru-RU" dirty="0"/>
          </a:p>
        </p:txBody>
      </p:sp>
    </p:spTree>
    <p:extLst>
      <p:ext uri="{BB962C8B-B14F-4D97-AF65-F5344CB8AC3E}">
        <p14:creationId xmlns:p14="http://schemas.microsoft.com/office/powerpoint/2010/main" val="107558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21540-684F-47CE-B5CB-066CD385781B}"/>
              </a:ext>
            </a:extLst>
          </p:cNvPr>
          <p:cNvSpPr>
            <a:spLocks noGrp="1"/>
          </p:cNvSpPr>
          <p:nvPr>
            <p:ph type="title"/>
          </p:nvPr>
        </p:nvSpPr>
        <p:spPr>
          <a:xfrm>
            <a:off x="3869288" y="309695"/>
            <a:ext cx="4453424" cy="958442"/>
          </a:xfrm>
        </p:spPr>
        <p:txBody>
          <a:bodyPr/>
          <a:lstStyle/>
          <a:p>
            <a:pPr algn="r"/>
            <a:r>
              <a:rPr lang="en-US" b="1" dirty="0"/>
              <a:t>Used technologies: </a:t>
            </a:r>
            <a:endParaRPr lang="ru-RU" b="1" dirty="0"/>
          </a:p>
        </p:txBody>
      </p:sp>
      <p:sp>
        <p:nvSpPr>
          <p:cNvPr id="5" name="Content Placeholder 2">
            <a:extLst>
              <a:ext uri="{FF2B5EF4-FFF2-40B4-BE49-F238E27FC236}">
                <a16:creationId xmlns:a16="http://schemas.microsoft.com/office/drawing/2014/main" id="{BD4545BD-F898-4803-B86B-52433AB00F94}"/>
              </a:ext>
            </a:extLst>
          </p:cNvPr>
          <p:cNvSpPr txBox="1">
            <a:spLocks/>
          </p:cNvSpPr>
          <p:nvPr/>
        </p:nvSpPr>
        <p:spPr>
          <a:xfrm>
            <a:off x="2483704" y="1437314"/>
            <a:ext cx="7224592" cy="3983372"/>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b="1" dirty="0"/>
              <a:t>Terraform</a:t>
            </a:r>
            <a:r>
              <a:rPr lang="en-US" dirty="0"/>
              <a:t> – Infrastructure as a code;</a:t>
            </a:r>
          </a:p>
          <a:p>
            <a:r>
              <a:rPr lang="en-US" b="1" dirty="0"/>
              <a:t>Ansible</a:t>
            </a:r>
            <a:r>
              <a:rPr lang="en-US" dirty="0"/>
              <a:t> – Configuration management;</a:t>
            </a:r>
          </a:p>
          <a:p>
            <a:r>
              <a:rPr lang="en-US" b="1" dirty="0"/>
              <a:t>AWS</a:t>
            </a:r>
            <a:r>
              <a:rPr lang="en-US" dirty="0"/>
              <a:t> – Some Cloud provider;</a:t>
            </a:r>
            <a:endParaRPr lang="ru-RU" dirty="0"/>
          </a:p>
          <a:p>
            <a:r>
              <a:rPr lang="en-US" b="1" dirty="0"/>
              <a:t>Git</a:t>
            </a:r>
            <a:r>
              <a:rPr lang="en-US" dirty="0"/>
              <a:t> – Version control;</a:t>
            </a:r>
          </a:p>
          <a:p>
            <a:r>
              <a:rPr lang="en-US" b="1" dirty="0"/>
              <a:t>Jenkins</a:t>
            </a:r>
            <a:r>
              <a:rPr lang="en-US" dirty="0"/>
              <a:t> – Continuous integration;</a:t>
            </a:r>
          </a:p>
          <a:p>
            <a:r>
              <a:rPr lang="en-US" b="1" dirty="0"/>
              <a:t>Tomcat</a:t>
            </a:r>
            <a:r>
              <a:rPr lang="en-US" dirty="0"/>
              <a:t> – Web-Server;</a:t>
            </a:r>
          </a:p>
          <a:p>
            <a:r>
              <a:rPr lang="en-US" b="1" dirty="0"/>
              <a:t>Code</a:t>
            </a:r>
            <a:r>
              <a:rPr lang="en-US" dirty="0"/>
              <a:t> – Product code.</a:t>
            </a:r>
            <a:endParaRPr lang="ru-RU" dirty="0"/>
          </a:p>
        </p:txBody>
      </p:sp>
      <p:sp>
        <p:nvSpPr>
          <p:cNvPr id="6" name="TextBox 5">
            <a:extLst>
              <a:ext uri="{FF2B5EF4-FFF2-40B4-BE49-F238E27FC236}">
                <a16:creationId xmlns:a16="http://schemas.microsoft.com/office/drawing/2014/main" id="{1060C26B-18E0-4AA4-99AC-EF49E8C70D59}"/>
              </a:ext>
            </a:extLst>
          </p:cNvPr>
          <p:cNvSpPr txBox="1"/>
          <p:nvPr/>
        </p:nvSpPr>
        <p:spPr>
          <a:xfrm>
            <a:off x="7399090" y="6581001"/>
            <a:ext cx="4960690" cy="276999"/>
          </a:xfrm>
          <a:prstGeom prst="rect">
            <a:avLst/>
          </a:prstGeom>
          <a:noFill/>
        </p:spPr>
        <p:txBody>
          <a:bodyPr wrap="square" rtlCol="0">
            <a:spAutoFit/>
          </a:bodyPr>
          <a:lstStyle/>
          <a:p>
            <a:r>
              <a:rPr lang="en-US" sz="1200" dirty="0"/>
              <a:t>*- Provisioning, Configuration management, and Application-deployment</a:t>
            </a:r>
            <a:endParaRPr lang="ru-RU" sz="1200" dirty="0"/>
          </a:p>
        </p:txBody>
      </p:sp>
    </p:spTree>
    <p:extLst>
      <p:ext uri="{BB962C8B-B14F-4D97-AF65-F5344CB8AC3E}">
        <p14:creationId xmlns:p14="http://schemas.microsoft.com/office/powerpoint/2010/main" val="4110064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circle(in)">
                                      <p:cBhvr>
                                        <p:cTn id="12" dur="10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circle(in)">
                                      <p:cBhvr>
                                        <p:cTn id="17" dur="1000"/>
                                        <p:tgtEl>
                                          <p:spTgt spid="5">
                                            <p:txEl>
                                              <p:pRg st="1" end="1"/>
                                            </p:txEl>
                                          </p:spTgt>
                                        </p:tgtEl>
                                      </p:cBhvr>
                                    </p:animEffect>
                                  </p:childTnLst>
                                </p:cTn>
                              </p:par>
                            </p:childTnLst>
                          </p:cTn>
                        </p:par>
                        <p:par>
                          <p:cTn id="18" fill="hold">
                            <p:stCondLst>
                              <p:cond delay="1000"/>
                            </p:stCondLst>
                            <p:childTnLst>
                              <p:par>
                                <p:cTn id="19" presetID="14" presetClass="entr" presetSubtype="10"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randombar(horizontal)">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animEffect transition="in" filter="circle(in)">
                                      <p:cBhvr>
                                        <p:cTn id="26" dur="1000"/>
                                        <p:tgtEl>
                                          <p:spTgt spid="5">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animEffect transition="in" filter="circle(in)">
                                      <p:cBhvr>
                                        <p:cTn id="31" dur="1000"/>
                                        <p:tgtEl>
                                          <p:spTgt spid="5">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grpId="0" nodeType="clickEffect">
                                  <p:stCondLst>
                                    <p:cond delay="0"/>
                                  </p:stCondLst>
                                  <p:childTnLst>
                                    <p:set>
                                      <p:cBhvr>
                                        <p:cTn id="35" dur="1" fill="hold">
                                          <p:stCondLst>
                                            <p:cond delay="0"/>
                                          </p:stCondLst>
                                        </p:cTn>
                                        <p:tgtEl>
                                          <p:spTgt spid="5">
                                            <p:txEl>
                                              <p:pRg st="4" end="4"/>
                                            </p:txEl>
                                          </p:spTgt>
                                        </p:tgtEl>
                                        <p:attrNameLst>
                                          <p:attrName>style.visibility</p:attrName>
                                        </p:attrNameLst>
                                      </p:cBhvr>
                                      <p:to>
                                        <p:strVal val="visible"/>
                                      </p:to>
                                    </p:set>
                                    <p:animEffect transition="in" filter="circle(in)">
                                      <p:cBhvr>
                                        <p:cTn id="36" dur="1000"/>
                                        <p:tgtEl>
                                          <p:spTgt spid="5">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6" presetClass="entr" presetSubtype="16" fill="hold" grpId="0" nodeType="clickEffect">
                                  <p:stCondLst>
                                    <p:cond delay="0"/>
                                  </p:stCondLst>
                                  <p:childTnLst>
                                    <p:set>
                                      <p:cBhvr>
                                        <p:cTn id="40" dur="1" fill="hold">
                                          <p:stCondLst>
                                            <p:cond delay="0"/>
                                          </p:stCondLst>
                                        </p:cTn>
                                        <p:tgtEl>
                                          <p:spTgt spid="5">
                                            <p:txEl>
                                              <p:pRg st="5" end="5"/>
                                            </p:txEl>
                                          </p:spTgt>
                                        </p:tgtEl>
                                        <p:attrNameLst>
                                          <p:attrName>style.visibility</p:attrName>
                                        </p:attrNameLst>
                                      </p:cBhvr>
                                      <p:to>
                                        <p:strVal val="visible"/>
                                      </p:to>
                                    </p:set>
                                    <p:animEffect transition="in" filter="circle(in)">
                                      <p:cBhvr>
                                        <p:cTn id="41" dur="1000"/>
                                        <p:tgtEl>
                                          <p:spTgt spid="5">
                                            <p:txEl>
                                              <p:pRg st="5" end="5"/>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6" presetClass="entr" presetSubtype="16" fill="hold" grpId="0" nodeType="clickEffect">
                                  <p:stCondLst>
                                    <p:cond delay="0"/>
                                  </p:stCondLst>
                                  <p:childTnLst>
                                    <p:set>
                                      <p:cBhvr>
                                        <p:cTn id="45" dur="1" fill="hold">
                                          <p:stCondLst>
                                            <p:cond delay="0"/>
                                          </p:stCondLst>
                                        </p:cTn>
                                        <p:tgtEl>
                                          <p:spTgt spid="5">
                                            <p:txEl>
                                              <p:pRg st="6" end="6"/>
                                            </p:txEl>
                                          </p:spTgt>
                                        </p:tgtEl>
                                        <p:attrNameLst>
                                          <p:attrName>style.visibility</p:attrName>
                                        </p:attrNameLst>
                                      </p:cBhvr>
                                      <p:to>
                                        <p:strVal val="visible"/>
                                      </p:to>
                                    </p:set>
                                    <p:animEffect transition="in" filter="circle(in)">
                                      <p:cBhvr>
                                        <p:cTn id="46" dur="10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uiExpand="1" build="p"/>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8EB1F11-5A44-4312-94D2-66639A4FC9C9}"/>
              </a:ext>
            </a:extLst>
          </p:cNvPr>
          <p:cNvSpPr/>
          <p:nvPr/>
        </p:nvSpPr>
        <p:spPr>
          <a:xfrm>
            <a:off x="7751867" y="4141005"/>
            <a:ext cx="4200192" cy="2011261"/>
          </a:xfrm>
          <a:prstGeom prst="rect">
            <a:avLst/>
          </a:prstGeom>
          <a:solidFill>
            <a:srgbClr val="EFF0F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Rectangle 6">
            <a:extLst>
              <a:ext uri="{FF2B5EF4-FFF2-40B4-BE49-F238E27FC236}">
                <a16:creationId xmlns:a16="http://schemas.microsoft.com/office/drawing/2014/main" id="{3591661D-3BB5-4D4B-B793-43C54731299A}"/>
              </a:ext>
            </a:extLst>
          </p:cNvPr>
          <p:cNvSpPr/>
          <p:nvPr/>
        </p:nvSpPr>
        <p:spPr>
          <a:xfrm>
            <a:off x="7751867" y="1201105"/>
            <a:ext cx="4200192" cy="2011261"/>
          </a:xfrm>
          <a:prstGeom prst="rect">
            <a:avLst/>
          </a:prstGeom>
          <a:solidFill>
            <a:srgbClr val="EFF0F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Rectangle 3">
            <a:extLst>
              <a:ext uri="{FF2B5EF4-FFF2-40B4-BE49-F238E27FC236}">
                <a16:creationId xmlns:a16="http://schemas.microsoft.com/office/drawing/2014/main" id="{977EF3C0-4321-4BB3-99F4-57DD5FA5564D}"/>
              </a:ext>
            </a:extLst>
          </p:cNvPr>
          <p:cNvSpPr/>
          <p:nvPr/>
        </p:nvSpPr>
        <p:spPr>
          <a:xfrm>
            <a:off x="2061451" y="1201575"/>
            <a:ext cx="4364394" cy="4950691"/>
          </a:xfrm>
          <a:prstGeom prst="rect">
            <a:avLst/>
          </a:prstGeom>
          <a:solidFill>
            <a:srgbClr val="EFF0F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Title 1">
            <a:extLst>
              <a:ext uri="{FF2B5EF4-FFF2-40B4-BE49-F238E27FC236}">
                <a16:creationId xmlns:a16="http://schemas.microsoft.com/office/drawing/2014/main" id="{AD8947C8-423A-4180-91D4-B3D9F271E871}"/>
              </a:ext>
            </a:extLst>
          </p:cNvPr>
          <p:cNvSpPr>
            <a:spLocks noGrp="1"/>
          </p:cNvSpPr>
          <p:nvPr>
            <p:ph type="title"/>
          </p:nvPr>
        </p:nvSpPr>
        <p:spPr>
          <a:xfrm>
            <a:off x="1653808" y="18401"/>
            <a:ext cx="10008606" cy="981462"/>
          </a:xfrm>
        </p:spPr>
        <p:txBody>
          <a:bodyPr>
            <a:normAutofit/>
          </a:bodyPr>
          <a:lstStyle/>
          <a:p>
            <a:r>
              <a:rPr lang="en-US" dirty="0"/>
              <a:t>Infrastructure</a:t>
            </a:r>
            <a:endParaRPr lang="ru-RU" dirty="0"/>
          </a:p>
        </p:txBody>
      </p:sp>
      <p:pic>
        <p:nvPicPr>
          <p:cNvPr id="2054" name="Picture 6">
            <a:extLst>
              <a:ext uri="{FF2B5EF4-FFF2-40B4-BE49-F238E27FC236}">
                <a16:creationId xmlns:a16="http://schemas.microsoft.com/office/drawing/2014/main" id="{64441031-FF72-46A4-868C-D38496247F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2956" y="1487769"/>
            <a:ext cx="3381384" cy="169069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C946C705-A7C1-461E-9C3B-287A9CA062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0019" y="4272034"/>
            <a:ext cx="3907259" cy="1138382"/>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134CA5EA-B2B4-41DA-B2C5-843DE9E2C79A}"/>
              </a:ext>
            </a:extLst>
          </p:cNvPr>
          <p:cNvCxnSpPr/>
          <p:nvPr/>
        </p:nvCxnSpPr>
        <p:spPr>
          <a:xfrm>
            <a:off x="4243648" y="2650921"/>
            <a:ext cx="0" cy="1554480"/>
          </a:xfrm>
          <a:prstGeom prst="straightConnector1">
            <a:avLst/>
          </a:prstGeom>
          <a:ln>
            <a:solidFill>
              <a:schemeClr val="accent4"/>
            </a:solidFill>
            <a:tailEnd type="triangle"/>
          </a:ln>
          <a:effectLst>
            <a:innerShdw blurRad="63500" dist="50800" dir="18900000">
              <a:prstClr val="black">
                <a:alpha val="50000"/>
              </a:prstClr>
            </a:innerShdw>
          </a:effectLst>
        </p:spPr>
        <p:style>
          <a:lnRef idx="1">
            <a:schemeClr val="accent1"/>
          </a:lnRef>
          <a:fillRef idx="0">
            <a:schemeClr val="accent1"/>
          </a:fillRef>
          <a:effectRef idx="0">
            <a:schemeClr val="accent1"/>
          </a:effectRef>
          <a:fontRef idx="minor">
            <a:schemeClr val="tx1"/>
          </a:fontRef>
        </p:style>
      </p:cxnSp>
      <p:pic>
        <p:nvPicPr>
          <p:cNvPr id="2058" name="Picture 10">
            <a:extLst>
              <a:ext uri="{FF2B5EF4-FFF2-40B4-BE49-F238E27FC236}">
                <a16:creationId xmlns:a16="http://schemas.microsoft.com/office/drawing/2014/main" id="{188A60F7-3050-4B1B-9886-00F1CBDBE4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51867" y="1603775"/>
            <a:ext cx="1026464" cy="102646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a:extLst>
              <a:ext uri="{FF2B5EF4-FFF2-40B4-BE49-F238E27FC236}">
                <a16:creationId xmlns:a16="http://schemas.microsoft.com/office/drawing/2014/main" id="{A30C0090-ADE5-4E5D-A1B2-624D55ECC5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43372" y="4715139"/>
            <a:ext cx="1026464" cy="1026464"/>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a:extLst>
              <a:ext uri="{FF2B5EF4-FFF2-40B4-BE49-F238E27FC236}">
                <a16:creationId xmlns:a16="http://schemas.microsoft.com/office/drawing/2014/main" id="{ED92DFD6-C1D6-4677-B7BE-160D6C0151D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34046" y="1509553"/>
            <a:ext cx="942115" cy="1214907"/>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a:extLst>
              <a:ext uri="{FF2B5EF4-FFF2-40B4-BE49-F238E27FC236}">
                <a16:creationId xmlns:a16="http://schemas.microsoft.com/office/drawing/2014/main" id="{DF4EF5B1-597D-4AAD-8731-78A77AD41C3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14015" y="1378041"/>
            <a:ext cx="2111642" cy="1900478"/>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a:extLst>
              <a:ext uri="{FF2B5EF4-FFF2-40B4-BE49-F238E27FC236}">
                <a16:creationId xmlns:a16="http://schemas.microsoft.com/office/drawing/2014/main" id="{0112556C-0360-47F7-99F7-DEB408FA3CC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99205" y="4184295"/>
            <a:ext cx="2276956" cy="2276956"/>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a:extLst>
              <a:ext uri="{FF2B5EF4-FFF2-40B4-BE49-F238E27FC236}">
                <a16:creationId xmlns:a16="http://schemas.microsoft.com/office/drawing/2014/main" id="{97AD8AE2-0C79-441C-91B8-10EC1CAF684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812563" y="1690139"/>
            <a:ext cx="853734" cy="85373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0B74CA5-BCEA-404E-B2F2-9F1B24152E03}"/>
              </a:ext>
            </a:extLst>
          </p:cNvPr>
          <p:cNvSpPr txBox="1"/>
          <p:nvPr/>
        </p:nvSpPr>
        <p:spPr>
          <a:xfrm>
            <a:off x="3862774" y="6205633"/>
            <a:ext cx="780983" cy="369332"/>
          </a:xfrm>
          <a:prstGeom prst="rect">
            <a:avLst/>
          </a:prstGeom>
          <a:noFill/>
        </p:spPr>
        <p:txBody>
          <a:bodyPr wrap="none" rtlCol="0">
            <a:spAutoFit/>
          </a:bodyPr>
          <a:lstStyle/>
          <a:p>
            <a:r>
              <a:rPr lang="en-US" b="1" dirty="0"/>
              <a:t>HOST</a:t>
            </a:r>
            <a:endParaRPr lang="ru-RU" b="1" dirty="0"/>
          </a:p>
        </p:txBody>
      </p:sp>
      <p:sp>
        <p:nvSpPr>
          <p:cNvPr id="21" name="TextBox 20">
            <a:extLst>
              <a:ext uri="{FF2B5EF4-FFF2-40B4-BE49-F238E27FC236}">
                <a16:creationId xmlns:a16="http://schemas.microsoft.com/office/drawing/2014/main" id="{D1FC5601-34DE-4908-A2E0-6FB8CAF1206A}"/>
              </a:ext>
            </a:extLst>
          </p:cNvPr>
          <p:cNvSpPr txBox="1"/>
          <p:nvPr/>
        </p:nvSpPr>
        <p:spPr>
          <a:xfrm>
            <a:off x="8994341" y="3212693"/>
            <a:ext cx="1715244" cy="369332"/>
          </a:xfrm>
          <a:prstGeom prst="rect">
            <a:avLst/>
          </a:prstGeom>
          <a:noFill/>
        </p:spPr>
        <p:txBody>
          <a:bodyPr wrap="square" rtlCol="0">
            <a:spAutoFit/>
          </a:bodyPr>
          <a:lstStyle/>
          <a:p>
            <a:r>
              <a:rPr lang="en-US" b="1" dirty="0"/>
              <a:t>Jenkins Master</a:t>
            </a:r>
            <a:endParaRPr lang="ru-RU" b="1" dirty="0"/>
          </a:p>
        </p:txBody>
      </p:sp>
      <p:sp>
        <p:nvSpPr>
          <p:cNvPr id="22" name="TextBox 21">
            <a:extLst>
              <a:ext uri="{FF2B5EF4-FFF2-40B4-BE49-F238E27FC236}">
                <a16:creationId xmlns:a16="http://schemas.microsoft.com/office/drawing/2014/main" id="{857B659B-E04A-43EA-87DC-48F085DB422E}"/>
              </a:ext>
            </a:extLst>
          </p:cNvPr>
          <p:cNvSpPr txBox="1"/>
          <p:nvPr/>
        </p:nvSpPr>
        <p:spPr>
          <a:xfrm>
            <a:off x="9152433" y="6172931"/>
            <a:ext cx="1426083" cy="369332"/>
          </a:xfrm>
          <a:prstGeom prst="rect">
            <a:avLst/>
          </a:prstGeom>
          <a:noFill/>
        </p:spPr>
        <p:txBody>
          <a:bodyPr wrap="square" rtlCol="0">
            <a:spAutoFit/>
          </a:bodyPr>
          <a:lstStyle/>
          <a:p>
            <a:r>
              <a:rPr lang="en-US" b="1" dirty="0"/>
              <a:t>Web-Server</a:t>
            </a:r>
            <a:endParaRPr lang="ru-RU" b="1" dirty="0"/>
          </a:p>
        </p:txBody>
      </p:sp>
      <p:cxnSp>
        <p:nvCxnSpPr>
          <p:cNvPr id="10" name="Straight Arrow Connector 9">
            <a:extLst>
              <a:ext uri="{FF2B5EF4-FFF2-40B4-BE49-F238E27FC236}">
                <a16:creationId xmlns:a16="http://schemas.microsoft.com/office/drawing/2014/main" id="{2427D84D-BF17-4831-94F4-A76DC48F9C2B}"/>
              </a:ext>
            </a:extLst>
          </p:cNvPr>
          <p:cNvCxnSpPr>
            <a:stCxn id="4" idx="3"/>
            <a:endCxn id="2058" idx="1"/>
          </p:cNvCxnSpPr>
          <p:nvPr/>
        </p:nvCxnSpPr>
        <p:spPr>
          <a:xfrm flipV="1">
            <a:off x="6425845" y="2117007"/>
            <a:ext cx="1326022" cy="1559914"/>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3494826-1322-439A-B328-5B0E3A447728}"/>
              </a:ext>
            </a:extLst>
          </p:cNvPr>
          <p:cNvCxnSpPr>
            <a:stCxn id="4" idx="3"/>
            <a:endCxn id="19" idx="1"/>
          </p:cNvCxnSpPr>
          <p:nvPr/>
        </p:nvCxnSpPr>
        <p:spPr>
          <a:xfrm>
            <a:off x="6425845" y="3676921"/>
            <a:ext cx="1326022" cy="1469715"/>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3594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8C7F1-BD74-4FE5-BDD3-E368820C5D77}"/>
              </a:ext>
            </a:extLst>
          </p:cNvPr>
          <p:cNvSpPr>
            <a:spLocks noGrp="1"/>
          </p:cNvSpPr>
          <p:nvPr>
            <p:ph type="title"/>
          </p:nvPr>
        </p:nvSpPr>
        <p:spPr>
          <a:xfrm>
            <a:off x="2079929" y="822121"/>
            <a:ext cx="4287315" cy="5882780"/>
          </a:xfrm>
        </p:spPr>
        <p:txBody>
          <a:bodyPr>
            <a:noAutofit/>
          </a:bodyPr>
          <a:lstStyle/>
          <a:p>
            <a:pPr algn="l"/>
            <a:br>
              <a:rPr lang="en-US" sz="1400" dirty="0"/>
            </a:br>
            <a:r>
              <a:rPr lang="en-US" sz="1400" dirty="0"/>
              <a:t>resource "</a:t>
            </a:r>
            <a:r>
              <a:rPr lang="en-US" sz="1400" dirty="0" err="1"/>
              <a:t>aws_instance</a:t>
            </a:r>
            <a:r>
              <a:rPr lang="en-US" sz="1400" dirty="0"/>
              <a:t>" "Jenkins" {</a:t>
            </a:r>
            <a:br>
              <a:rPr lang="en-US" sz="1400" dirty="0"/>
            </a:br>
            <a:r>
              <a:rPr lang="en-US" sz="1400" dirty="0"/>
              <a:t>    </a:t>
            </a:r>
            <a:r>
              <a:rPr lang="en-US" sz="1400" b="1" dirty="0" err="1"/>
              <a:t>ami</a:t>
            </a:r>
            <a:r>
              <a:rPr lang="en-US" sz="1400" dirty="0"/>
              <a:t>                          = "ami-00c03f7f7f2ec15c3""</a:t>
            </a:r>
            <a:br>
              <a:rPr lang="en-US" sz="1400" dirty="0"/>
            </a:br>
            <a:r>
              <a:rPr lang="en-US" sz="1400" dirty="0"/>
              <a:t>    </a:t>
            </a:r>
            <a:r>
              <a:rPr lang="en-US" sz="1400" b="1" dirty="0" err="1"/>
              <a:t>instance_type</a:t>
            </a:r>
            <a:r>
              <a:rPr lang="en-US" sz="1400" b="1" dirty="0"/>
              <a:t>                </a:t>
            </a:r>
            <a:r>
              <a:rPr lang="en-US" sz="1400" dirty="0"/>
              <a:t>= "t2.small"</a:t>
            </a:r>
            <a:br>
              <a:rPr lang="en-US" sz="1400" dirty="0"/>
            </a:br>
            <a:r>
              <a:rPr lang="en-US" sz="1400" dirty="0"/>
              <a:t>    </a:t>
            </a:r>
            <a:r>
              <a:rPr lang="en-US" sz="1400" b="1" dirty="0" err="1"/>
              <a:t>key_name</a:t>
            </a:r>
            <a:r>
              <a:rPr lang="en-US" sz="1400" b="1" dirty="0"/>
              <a:t>                     </a:t>
            </a:r>
            <a:r>
              <a:rPr lang="en-US" sz="1400" dirty="0"/>
              <a:t>= "</a:t>
            </a:r>
            <a:r>
              <a:rPr lang="en-US" sz="1400" dirty="0" err="1"/>
              <a:t>newOhio</a:t>
            </a:r>
            <a:r>
              <a:rPr lang="en-US" sz="1400" dirty="0"/>
              <a:t>"</a:t>
            </a:r>
            <a:br>
              <a:rPr lang="en-US" sz="1400" dirty="0"/>
            </a:br>
            <a:r>
              <a:rPr lang="en-US" sz="1400" dirty="0"/>
              <a:t>    </a:t>
            </a:r>
            <a:r>
              <a:rPr lang="en-US" sz="1400" b="1" dirty="0" err="1"/>
              <a:t>private_ip</a:t>
            </a:r>
            <a:r>
              <a:rPr lang="en-US" sz="1400" b="1" dirty="0"/>
              <a:t>   </a:t>
            </a:r>
            <a:r>
              <a:rPr lang="en-US" sz="1400" dirty="0"/>
              <a:t>                = "172.31.21.189"</a:t>
            </a:r>
            <a:br>
              <a:rPr lang="en-US" sz="1400" dirty="0"/>
            </a:br>
            <a:r>
              <a:rPr lang="en-US" sz="1400" dirty="0"/>
              <a:t>    </a:t>
            </a:r>
            <a:r>
              <a:rPr lang="en-US" sz="1400" b="1" dirty="0" err="1"/>
              <a:t>subnet_id</a:t>
            </a:r>
            <a:r>
              <a:rPr lang="en-US" sz="1400" b="1" dirty="0"/>
              <a:t>      </a:t>
            </a:r>
            <a:r>
              <a:rPr lang="en-US" sz="1400" dirty="0"/>
              <a:t>              = "subnet-be6433c4"</a:t>
            </a:r>
            <a:br>
              <a:rPr lang="en-US" sz="1400" dirty="0"/>
            </a:br>
            <a:r>
              <a:rPr lang="en-US" sz="1400" dirty="0"/>
              <a:t>    </a:t>
            </a:r>
            <a:r>
              <a:rPr lang="en-US" sz="1400" b="1" dirty="0" err="1"/>
              <a:t>vpc_security_group_ids</a:t>
            </a:r>
            <a:r>
              <a:rPr lang="en-US" sz="1400" b="1" dirty="0"/>
              <a:t>       </a:t>
            </a:r>
            <a:r>
              <a:rPr lang="en-US" sz="1400" dirty="0"/>
              <a:t>= [aws_security_group.jenkinssg.id]</a:t>
            </a:r>
            <a:br>
              <a:rPr lang="en-US" sz="1400" dirty="0"/>
            </a:br>
            <a:r>
              <a:rPr lang="en-US" sz="1400" dirty="0"/>
              <a:t>    </a:t>
            </a:r>
            <a:r>
              <a:rPr lang="en-US" sz="1400" b="1" dirty="0" err="1"/>
              <a:t>root_block_device</a:t>
            </a:r>
            <a:r>
              <a:rPr lang="en-US" sz="1400" b="1" dirty="0"/>
              <a:t> </a:t>
            </a:r>
            <a:r>
              <a:rPr lang="en-US" sz="1400" dirty="0"/>
              <a:t>{</a:t>
            </a:r>
            <a:br>
              <a:rPr lang="en-US" sz="1400" dirty="0"/>
            </a:br>
            <a:r>
              <a:rPr lang="en-US" sz="1400" dirty="0"/>
              <a:t>    </a:t>
            </a:r>
            <a:r>
              <a:rPr lang="en-US" sz="1400" dirty="0" err="1"/>
              <a:t>volume_size</a:t>
            </a:r>
            <a:r>
              <a:rPr lang="en-US" sz="1400" dirty="0"/>
              <a:t> = 20</a:t>
            </a:r>
            <a:br>
              <a:rPr lang="en-US" sz="1400" dirty="0"/>
            </a:br>
            <a:r>
              <a:rPr lang="en-US" sz="1400" dirty="0"/>
              <a:t>    </a:t>
            </a:r>
            <a:r>
              <a:rPr lang="en-US" sz="1400" dirty="0" err="1"/>
              <a:t>volume_type</a:t>
            </a:r>
            <a:r>
              <a:rPr lang="en-US" sz="1400" dirty="0"/>
              <a:t> = "gp2"</a:t>
            </a:r>
            <a:br>
              <a:rPr lang="en-US" sz="1400" dirty="0"/>
            </a:br>
            <a:r>
              <a:rPr lang="en-US" sz="1400" dirty="0"/>
              <a:t>    </a:t>
            </a:r>
            <a:r>
              <a:rPr lang="en-US" sz="1400" dirty="0" err="1"/>
              <a:t>delete_on_termination</a:t>
            </a:r>
            <a:r>
              <a:rPr lang="en-US" sz="1400" dirty="0"/>
              <a:t> = true</a:t>
            </a:r>
            <a:br>
              <a:rPr lang="en-US" sz="1400" dirty="0"/>
            </a:br>
            <a:r>
              <a:rPr lang="en-US" sz="1400" dirty="0"/>
              <a:t>  }</a:t>
            </a:r>
            <a:br>
              <a:rPr lang="en-US" sz="1400" dirty="0"/>
            </a:br>
            <a:r>
              <a:rPr lang="en-US" sz="1400" dirty="0"/>
              <a:t>    tags                         = {</a:t>
            </a:r>
            <a:br>
              <a:rPr lang="en-US" sz="1400" dirty="0"/>
            </a:br>
            <a:r>
              <a:rPr lang="en-US" sz="1400" dirty="0"/>
              <a:t>          Name = "Masters"</a:t>
            </a:r>
            <a:br>
              <a:rPr lang="en-US" sz="1400" dirty="0"/>
            </a:br>
            <a:r>
              <a:rPr lang="en-US" sz="1400" dirty="0"/>
              <a:t>        }</a:t>
            </a:r>
            <a:br>
              <a:rPr lang="en-US" sz="1400" dirty="0"/>
            </a:br>
            <a:r>
              <a:rPr lang="en-US" sz="1400" dirty="0"/>
              <a:t>    </a:t>
            </a:r>
            <a:r>
              <a:rPr lang="en-US" sz="1400" b="1" dirty="0"/>
              <a:t>provisioner "local-exec"</a:t>
            </a:r>
            <a:r>
              <a:rPr lang="en-US" sz="1400" dirty="0"/>
              <a:t> {</a:t>
            </a:r>
            <a:br>
              <a:rPr lang="en-US" sz="1400" dirty="0"/>
            </a:br>
            <a:r>
              <a:rPr lang="en-US" sz="1400" dirty="0"/>
              <a:t>      command = &lt;&lt;EOT</a:t>
            </a:r>
            <a:br>
              <a:rPr lang="en-US" sz="1400" dirty="0"/>
            </a:br>
            <a:r>
              <a:rPr lang="en-US" sz="1400" dirty="0"/>
              <a:t>      sleep 50;</a:t>
            </a:r>
            <a:br>
              <a:rPr lang="en-US" sz="1400" dirty="0"/>
            </a:br>
            <a:r>
              <a:rPr lang="en-US" sz="1400" dirty="0"/>
              <a:t>      </a:t>
            </a:r>
            <a:r>
              <a:rPr lang="en-US" sz="1400" dirty="0" err="1"/>
              <a:t>working_dir</a:t>
            </a:r>
            <a:r>
              <a:rPr lang="en-US" sz="1400" dirty="0"/>
              <a:t> = "${</a:t>
            </a:r>
            <a:r>
              <a:rPr lang="en-US" sz="1400" dirty="0" err="1"/>
              <a:t>var.ansible_dir</a:t>
            </a:r>
            <a:r>
              <a:rPr lang="en-US" sz="1400" dirty="0"/>
              <a:t>}"</a:t>
            </a:r>
            <a:br>
              <a:rPr lang="en-US" sz="1400" dirty="0"/>
            </a:br>
            <a:r>
              <a:rPr lang="en-US" sz="1400" dirty="0"/>
              <a:t>      ansible-playbook -</a:t>
            </a:r>
            <a:r>
              <a:rPr lang="en-US" sz="1400" dirty="0" err="1"/>
              <a:t>i</a:t>
            </a:r>
            <a:r>
              <a:rPr lang="en-US" sz="1400" dirty="0"/>
              <a:t> hosts.txt </a:t>
            </a:r>
            <a:r>
              <a:rPr lang="en-US" sz="1400" dirty="0" err="1"/>
              <a:t>java.yml</a:t>
            </a:r>
            <a:br>
              <a:rPr lang="en-US" sz="1400" dirty="0"/>
            </a:br>
            <a:r>
              <a:rPr lang="en-US" sz="1400" dirty="0"/>
              <a:t>      ansible-playbook -</a:t>
            </a:r>
            <a:r>
              <a:rPr lang="en-US" sz="1400" dirty="0" err="1"/>
              <a:t>i</a:t>
            </a:r>
            <a:r>
              <a:rPr lang="en-US" sz="1400" dirty="0"/>
              <a:t> hosts.txt </a:t>
            </a:r>
            <a:r>
              <a:rPr lang="en-US" sz="1400" dirty="0" err="1"/>
              <a:t>maven.yml</a:t>
            </a:r>
            <a:br>
              <a:rPr lang="en-US" sz="1400" dirty="0"/>
            </a:br>
            <a:r>
              <a:rPr lang="en-US" sz="1400" dirty="0"/>
              <a:t>      ansible-playbook -</a:t>
            </a:r>
            <a:r>
              <a:rPr lang="en-US" sz="1400" dirty="0" err="1"/>
              <a:t>i</a:t>
            </a:r>
            <a:r>
              <a:rPr lang="en-US" sz="1400" dirty="0"/>
              <a:t> hosts.txt Playbook-</a:t>
            </a:r>
            <a:r>
              <a:rPr lang="en-US" sz="1400" dirty="0" err="1"/>
              <a:t>jenkins.yml</a:t>
            </a:r>
            <a:br>
              <a:rPr lang="en-US" sz="1400" dirty="0"/>
            </a:br>
            <a:r>
              <a:rPr lang="en-US" sz="1400" dirty="0"/>
              <a:t>    EOT</a:t>
            </a:r>
            <a:br>
              <a:rPr lang="en-US" sz="1400" dirty="0"/>
            </a:br>
            <a:r>
              <a:rPr lang="en-US" sz="1400" dirty="0"/>
              <a:t>  }</a:t>
            </a:r>
            <a:br>
              <a:rPr lang="en-US" sz="1400" dirty="0"/>
            </a:br>
            <a:r>
              <a:rPr lang="en-US" sz="1400" dirty="0"/>
              <a:t>}</a:t>
            </a:r>
            <a:br>
              <a:rPr lang="en-US" sz="1400" dirty="0"/>
            </a:br>
            <a:endParaRPr lang="ru-RU" sz="1400" dirty="0"/>
          </a:p>
        </p:txBody>
      </p:sp>
      <p:sp>
        <p:nvSpPr>
          <p:cNvPr id="4" name="Rectangle 3">
            <a:extLst>
              <a:ext uri="{FF2B5EF4-FFF2-40B4-BE49-F238E27FC236}">
                <a16:creationId xmlns:a16="http://schemas.microsoft.com/office/drawing/2014/main" id="{1267E51D-F422-4C17-B81F-070EA93EC73A}"/>
              </a:ext>
            </a:extLst>
          </p:cNvPr>
          <p:cNvSpPr/>
          <p:nvPr/>
        </p:nvSpPr>
        <p:spPr>
          <a:xfrm>
            <a:off x="6367244" y="939567"/>
            <a:ext cx="5220749" cy="3970318"/>
          </a:xfrm>
          <a:prstGeom prst="rect">
            <a:avLst/>
          </a:prstGeom>
        </p:spPr>
        <p:txBody>
          <a:bodyPr wrap="square">
            <a:spAutoFit/>
          </a:bodyPr>
          <a:lstStyle/>
          <a:p>
            <a:r>
              <a:rPr lang="en-US" sz="1400" dirty="0"/>
              <a:t>resource "</a:t>
            </a:r>
            <a:r>
              <a:rPr lang="en-US" sz="1400" dirty="0" err="1"/>
              <a:t>aws_security_group</a:t>
            </a:r>
            <a:r>
              <a:rPr lang="en-US" sz="1400" dirty="0"/>
              <a:t>" "</a:t>
            </a:r>
            <a:r>
              <a:rPr lang="en-US" sz="1400" dirty="0" err="1"/>
              <a:t>jenkinssg</a:t>
            </a:r>
            <a:r>
              <a:rPr lang="en-US" sz="1400" dirty="0"/>
              <a:t>" {</a:t>
            </a:r>
            <a:br>
              <a:rPr lang="en-US" sz="1400" dirty="0"/>
            </a:br>
            <a:r>
              <a:rPr lang="en-US" sz="1400" dirty="0"/>
              <a:t>    </a:t>
            </a:r>
            <a:r>
              <a:rPr lang="en-US" sz="1400" b="1" dirty="0"/>
              <a:t>name</a:t>
            </a:r>
            <a:r>
              <a:rPr lang="en-US" sz="1400" dirty="0"/>
              <a:t>        = "Jenkins security group"</a:t>
            </a:r>
            <a:br>
              <a:rPr lang="en-US" sz="1400" dirty="0"/>
            </a:br>
            <a:r>
              <a:rPr lang="en-US" sz="1400" dirty="0"/>
              <a:t>    </a:t>
            </a:r>
            <a:r>
              <a:rPr lang="en-US" sz="1400" b="1" dirty="0"/>
              <a:t>description</a:t>
            </a:r>
            <a:r>
              <a:rPr lang="en-US" sz="1400" dirty="0"/>
              <a:t> = "Security group for my needs for using Jenkins"</a:t>
            </a:r>
            <a:br>
              <a:rPr lang="en-US" sz="1400" dirty="0"/>
            </a:br>
            <a:r>
              <a:rPr lang="en-US" sz="1400" dirty="0"/>
              <a:t>    </a:t>
            </a:r>
            <a:r>
              <a:rPr lang="en-US" sz="1400" b="1" dirty="0" err="1"/>
              <a:t>vpc_id</a:t>
            </a:r>
            <a:r>
              <a:rPr lang="en-US" sz="1400" b="1" dirty="0"/>
              <a:t>                 </a:t>
            </a:r>
            <a:r>
              <a:rPr lang="en-US" sz="1400" dirty="0"/>
              <a:t>= "vpc-b4a051df"</a:t>
            </a:r>
            <a:br>
              <a:rPr lang="en-US" sz="1400" dirty="0"/>
            </a:br>
            <a:r>
              <a:rPr lang="en-US" sz="1400" dirty="0"/>
              <a:t>    </a:t>
            </a:r>
            <a:r>
              <a:rPr lang="en-US" sz="1400" b="1" dirty="0"/>
              <a:t>ingress</a:t>
            </a:r>
            <a:r>
              <a:rPr lang="en-US" sz="1400" dirty="0"/>
              <a:t> {</a:t>
            </a:r>
            <a:br>
              <a:rPr lang="en-US" sz="1400" dirty="0"/>
            </a:br>
            <a:r>
              <a:rPr lang="en-US" sz="1400" dirty="0"/>
              <a:t>      </a:t>
            </a:r>
            <a:r>
              <a:rPr lang="en-US" sz="1400" b="1" dirty="0" err="1"/>
              <a:t>from_port</a:t>
            </a:r>
            <a:r>
              <a:rPr lang="en-US" sz="1400" b="1" dirty="0"/>
              <a:t>     </a:t>
            </a:r>
            <a:r>
              <a:rPr lang="en-US" sz="1400" dirty="0"/>
              <a:t>= 8080</a:t>
            </a:r>
            <a:br>
              <a:rPr lang="en-US" sz="1400" dirty="0"/>
            </a:br>
            <a:r>
              <a:rPr lang="en-US" sz="1400" dirty="0"/>
              <a:t>      </a:t>
            </a:r>
            <a:r>
              <a:rPr lang="en-US" sz="1400" b="1" dirty="0" err="1"/>
              <a:t>to_port</a:t>
            </a:r>
            <a:r>
              <a:rPr lang="en-US" sz="1400" b="1" dirty="0"/>
              <a:t>       </a:t>
            </a:r>
            <a:r>
              <a:rPr lang="en-US" sz="1400" dirty="0"/>
              <a:t>= 8080</a:t>
            </a:r>
            <a:br>
              <a:rPr lang="en-US" sz="1400" dirty="0"/>
            </a:br>
            <a:r>
              <a:rPr lang="en-US" sz="1400" dirty="0"/>
              <a:t>      protocol      = "</a:t>
            </a:r>
            <a:r>
              <a:rPr lang="en-US" sz="1400" dirty="0" err="1"/>
              <a:t>tcp</a:t>
            </a:r>
            <a:r>
              <a:rPr lang="en-US" sz="1400" dirty="0"/>
              <a:t>"</a:t>
            </a:r>
            <a:br>
              <a:rPr lang="en-US" sz="1400" dirty="0"/>
            </a:br>
            <a:r>
              <a:rPr lang="en-US" sz="1400" dirty="0"/>
              <a:t>      </a:t>
            </a:r>
            <a:r>
              <a:rPr lang="en-US" sz="1400" dirty="0" err="1"/>
              <a:t>cidr_blocks</a:t>
            </a:r>
            <a:r>
              <a:rPr lang="en-US" sz="1400" dirty="0"/>
              <a:t>   = ["0.0.0.0/0"]</a:t>
            </a:r>
            <a:br>
              <a:rPr lang="en-US" sz="1400" dirty="0"/>
            </a:br>
            <a:r>
              <a:rPr lang="en-US" sz="1400" dirty="0"/>
              <a:t>    }</a:t>
            </a:r>
            <a:br>
              <a:rPr lang="en-US" sz="1400" dirty="0"/>
            </a:br>
            <a:br>
              <a:rPr lang="en-US" sz="1400" dirty="0"/>
            </a:br>
            <a:r>
              <a:rPr lang="en-US" sz="1400" dirty="0"/>
              <a:t>    egress {</a:t>
            </a:r>
            <a:br>
              <a:rPr lang="en-US" sz="1400" dirty="0"/>
            </a:br>
            <a:r>
              <a:rPr lang="en-US" sz="1400" dirty="0"/>
              <a:t>      </a:t>
            </a:r>
            <a:r>
              <a:rPr lang="en-US" sz="1400" dirty="0" err="1"/>
              <a:t>from_port</a:t>
            </a:r>
            <a:r>
              <a:rPr lang="en-US" sz="1400" dirty="0"/>
              <a:t>     = 0</a:t>
            </a:r>
            <a:br>
              <a:rPr lang="en-US" sz="1400" dirty="0"/>
            </a:br>
            <a:r>
              <a:rPr lang="en-US" sz="1400" dirty="0"/>
              <a:t>      </a:t>
            </a:r>
            <a:r>
              <a:rPr lang="en-US" sz="1400" dirty="0" err="1"/>
              <a:t>to_port</a:t>
            </a:r>
            <a:r>
              <a:rPr lang="en-US" sz="1400" dirty="0"/>
              <a:t>       = 0</a:t>
            </a:r>
            <a:br>
              <a:rPr lang="en-US" sz="1400" dirty="0"/>
            </a:br>
            <a:r>
              <a:rPr lang="en-US" sz="1400" dirty="0"/>
              <a:t>      protocol      = "-1"</a:t>
            </a:r>
            <a:br>
              <a:rPr lang="en-US" sz="1400" dirty="0"/>
            </a:br>
            <a:r>
              <a:rPr lang="en-US" sz="1400" dirty="0"/>
              <a:t>      </a:t>
            </a:r>
            <a:r>
              <a:rPr lang="en-US" sz="1400" dirty="0" err="1"/>
              <a:t>cidr_blocks</a:t>
            </a:r>
            <a:r>
              <a:rPr lang="en-US" sz="1400" dirty="0"/>
              <a:t>   = ["0.0.0.0/0"]</a:t>
            </a:r>
            <a:br>
              <a:rPr lang="en-US" sz="1400" dirty="0"/>
            </a:br>
            <a:r>
              <a:rPr lang="en-US" sz="1400" dirty="0"/>
              <a:t>    }</a:t>
            </a:r>
            <a:br>
              <a:rPr lang="en-US" sz="1400" dirty="0"/>
            </a:br>
            <a:r>
              <a:rPr lang="en-US" sz="1400" dirty="0"/>
              <a:t>}</a:t>
            </a:r>
            <a:endParaRPr lang="ru-RU" sz="1400" dirty="0"/>
          </a:p>
        </p:txBody>
      </p:sp>
      <p:sp>
        <p:nvSpPr>
          <p:cNvPr id="6" name="TextBox 5">
            <a:extLst>
              <a:ext uri="{FF2B5EF4-FFF2-40B4-BE49-F238E27FC236}">
                <a16:creationId xmlns:a16="http://schemas.microsoft.com/office/drawing/2014/main" id="{4F145DD7-912E-484E-B3DD-19CD875DC020}"/>
              </a:ext>
            </a:extLst>
          </p:cNvPr>
          <p:cNvSpPr txBox="1"/>
          <p:nvPr/>
        </p:nvSpPr>
        <p:spPr>
          <a:xfrm>
            <a:off x="3179427" y="153099"/>
            <a:ext cx="6375633" cy="523220"/>
          </a:xfrm>
          <a:prstGeom prst="rect">
            <a:avLst/>
          </a:prstGeom>
          <a:noFill/>
        </p:spPr>
        <p:txBody>
          <a:bodyPr wrap="square" rtlCol="0">
            <a:spAutoFit/>
          </a:bodyPr>
          <a:lstStyle/>
          <a:p>
            <a:pPr algn="ctr"/>
            <a:r>
              <a:rPr lang="en-US" sz="2800" b="1" dirty="0"/>
              <a:t>Jenkins</a:t>
            </a:r>
            <a:r>
              <a:rPr lang="ru-RU" sz="2800" b="1" dirty="0"/>
              <a:t> </a:t>
            </a:r>
            <a:r>
              <a:rPr lang="en-US" sz="2800" b="1" dirty="0"/>
              <a:t>Master instance configuration.</a:t>
            </a:r>
            <a:endParaRPr lang="ru-RU" sz="2800" b="1" dirty="0"/>
          </a:p>
        </p:txBody>
      </p:sp>
    </p:spTree>
    <p:extLst>
      <p:ext uri="{BB962C8B-B14F-4D97-AF65-F5344CB8AC3E}">
        <p14:creationId xmlns:p14="http://schemas.microsoft.com/office/powerpoint/2010/main" val="3284080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Прямая со стрелкой 50">
            <a:extLst>
              <a:ext uri="{FF2B5EF4-FFF2-40B4-BE49-F238E27FC236}">
                <a16:creationId xmlns:a16="http://schemas.microsoft.com/office/drawing/2014/main" id="{6A693045-5B63-4A78-ACBE-F0548CCD2E63}"/>
              </a:ext>
            </a:extLst>
          </p:cNvPr>
          <p:cNvCxnSpPr>
            <a:cxnSpLocks/>
            <a:stCxn id="30" idx="0"/>
          </p:cNvCxnSpPr>
          <p:nvPr/>
        </p:nvCxnSpPr>
        <p:spPr>
          <a:xfrm flipV="1">
            <a:off x="7253874" y="2946596"/>
            <a:ext cx="1292678" cy="472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Прямая со стрелкой 48">
            <a:extLst>
              <a:ext uri="{FF2B5EF4-FFF2-40B4-BE49-F238E27FC236}">
                <a16:creationId xmlns:a16="http://schemas.microsoft.com/office/drawing/2014/main" id="{B2ECEDAD-3F61-49C9-A8B2-094CE972D803}"/>
              </a:ext>
            </a:extLst>
          </p:cNvPr>
          <p:cNvCxnSpPr>
            <a:cxnSpLocks/>
            <a:stCxn id="14" idx="2"/>
            <a:endCxn id="5" idx="0"/>
          </p:cNvCxnSpPr>
          <p:nvPr/>
        </p:nvCxnSpPr>
        <p:spPr>
          <a:xfrm>
            <a:off x="5323126" y="2640780"/>
            <a:ext cx="1378080" cy="6958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 name="Picture 2" descr="ÐÐ¾ÑÐ¾Ð¶ÐµÐµ Ð¸Ð·Ð¾Ð±ÑÐ°Ð¶ÐµÐ½Ð¸Ðµ">
            <a:extLst>
              <a:ext uri="{FF2B5EF4-FFF2-40B4-BE49-F238E27FC236}">
                <a16:creationId xmlns:a16="http://schemas.microsoft.com/office/drawing/2014/main" id="{779728BE-71B2-4784-9951-6C01136A96A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1832" y="421816"/>
            <a:ext cx="1595120" cy="1595121"/>
          </a:xfrm>
          <a:prstGeom prst="rect">
            <a:avLst/>
          </a:prstGeom>
          <a:noFill/>
          <a:extLst>
            <a:ext uri="{909E8E84-426E-40DD-AFC4-6F175D3DCCD1}">
              <a14:hiddenFill xmlns:a14="http://schemas.microsoft.com/office/drawing/2010/main">
                <a:solidFill>
                  <a:srgbClr val="FFFFFF"/>
                </a:solidFill>
              </a14:hiddenFill>
            </a:ext>
          </a:extLst>
        </p:spPr>
      </p:pic>
      <p:pic>
        <p:nvPicPr>
          <p:cNvPr id="5" name="Рисунок 2">
            <a:extLst>
              <a:ext uri="{FF2B5EF4-FFF2-40B4-BE49-F238E27FC236}">
                <a16:creationId xmlns:a16="http://schemas.microsoft.com/office/drawing/2014/main" id="{AB2151EB-CEE4-4402-BBA3-285F50BD13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8890" y="3336599"/>
            <a:ext cx="3724631" cy="2577233"/>
          </a:xfrm>
          <a:prstGeom prst="rect">
            <a:avLst/>
          </a:prstGeom>
        </p:spPr>
      </p:pic>
      <p:pic>
        <p:nvPicPr>
          <p:cNvPr id="6" name="Рисунок 1">
            <a:extLst>
              <a:ext uri="{FF2B5EF4-FFF2-40B4-BE49-F238E27FC236}">
                <a16:creationId xmlns:a16="http://schemas.microsoft.com/office/drawing/2014/main" id="{7C6A645D-7A7F-44D4-97D7-AD414102233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99024" y="4801011"/>
            <a:ext cx="961062" cy="961062"/>
          </a:xfrm>
          <a:prstGeom prst="rect">
            <a:avLst/>
          </a:prstGeom>
        </p:spPr>
      </p:pic>
      <p:pic>
        <p:nvPicPr>
          <p:cNvPr id="8" name="Picture 12" descr="ÐÐ°ÑÑÐ¸Ð½ÐºÐ¸ Ð¿Ð¾ Ð·Ð°Ð¿ÑÐ¾ÑÑ jenkins png">
            <a:extLst>
              <a:ext uri="{FF2B5EF4-FFF2-40B4-BE49-F238E27FC236}">
                <a16:creationId xmlns:a16="http://schemas.microsoft.com/office/drawing/2014/main" id="{9A868442-BEAE-48E5-BC54-F4EE2C1A579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34151" y="621498"/>
            <a:ext cx="2013670" cy="2332435"/>
          </a:xfrm>
          <a:prstGeom prst="rect">
            <a:avLst/>
          </a:prstGeom>
          <a:noFill/>
          <a:extLst>
            <a:ext uri="{909E8E84-426E-40DD-AFC4-6F175D3DCCD1}">
              <a14:hiddenFill xmlns:a14="http://schemas.microsoft.com/office/drawing/2010/main">
                <a:solidFill>
                  <a:srgbClr val="FFFFFF"/>
                </a:solidFill>
              </a14:hiddenFill>
            </a:ext>
          </a:extLst>
        </p:spPr>
      </p:pic>
      <p:pic>
        <p:nvPicPr>
          <p:cNvPr id="9" name="Рисунок 9">
            <a:extLst>
              <a:ext uri="{FF2B5EF4-FFF2-40B4-BE49-F238E27FC236}">
                <a16:creationId xmlns:a16="http://schemas.microsoft.com/office/drawing/2014/main" id="{2DDD5C91-1EE7-4586-A518-371B79AB5B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89686" y="3501432"/>
            <a:ext cx="3652851" cy="2527565"/>
          </a:xfrm>
          <a:prstGeom prst="rect">
            <a:avLst/>
          </a:prstGeom>
        </p:spPr>
      </p:pic>
      <p:pic>
        <p:nvPicPr>
          <p:cNvPr id="11" name="Рисунок 19">
            <a:extLst>
              <a:ext uri="{FF2B5EF4-FFF2-40B4-BE49-F238E27FC236}">
                <a16:creationId xmlns:a16="http://schemas.microsoft.com/office/drawing/2014/main" id="{2191B32F-F27B-42DB-8A5C-DC2A4E3105D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221044" y="4032074"/>
            <a:ext cx="818175" cy="818175"/>
          </a:xfrm>
          <a:prstGeom prst="rect">
            <a:avLst/>
          </a:prstGeom>
        </p:spPr>
      </p:pic>
      <p:cxnSp>
        <p:nvCxnSpPr>
          <p:cNvPr id="12" name="Прямая со стрелкой 11">
            <a:extLst>
              <a:ext uri="{FF2B5EF4-FFF2-40B4-BE49-F238E27FC236}">
                <a16:creationId xmlns:a16="http://schemas.microsoft.com/office/drawing/2014/main" id="{5B0653A1-AA81-48D8-95F8-C9E3F9B62C99}"/>
              </a:ext>
            </a:extLst>
          </p:cNvPr>
          <p:cNvCxnSpPr>
            <a:cxnSpLocks/>
            <a:endCxn id="1028" idx="0"/>
          </p:cNvCxnSpPr>
          <p:nvPr/>
        </p:nvCxnSpPr>
        <p:spPr>
          <a:xfrm>
            <a:off x="1949392" y="1957848"/>
            <a:ext cx="581327" cy="23079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6F7C91E3-AD7B-4D33-B25F-8563E6E12863}"/>
              </a:ext>
            </a:extLst>
          </p:cNvPr>
          <p:cNvSpPr txBox="1"/>
          <p:nvPr/>
        </p:nvSpPr>
        <p:spPr>
          <a:xfrm>
            <a:off x="4452898" y="2574351"/>
            <a:ext cx="1785080" cy="584775"/>
          </a:xfrm>
          <a:prstGeom prst="rect">
            <a:avLst/>
          </a:prstGeom>
          <a:noFill/>
        </p:spPr>
        <p:txBody>
          <a:bodyPr wrap="square" rtlCol="0">
            <a:spAutoFit/>
          </a:bodyPr>
          <a:lstStyle/>
          <a:p>
            <a:r>
              <a:rPr lang="en-US" sz="3200" b="1" dirty="0">
                <a:latin typeface="Century Gothic" panose="020B0502020202020204" pitchFamily="34" charset="0"/>
                <a:cs typeface="Times New Roman" panose="02020603050405020304" pitchFamily="18" charset="0"/>
              </a:rPr>
              <a:t>MASTER</a:t>
            </a:r>
            <a:endParaRPr lang="ru-RU" sz="3200" b="1" dirty="0">
              <a:latin typeface="Century Gothic" panose="020B0502020202020204" pitchFamily="34" charset="0"/>
              <a:cs typeface="Times New Roman" panose="02020603050405020304" pitchFamily="18" charset="0"/>
            </a:endParaRPr>
          </a:p>
        </p:txBody>
      </p:sp>
      <p:pic>
        <p:nvPicPr>
          <p:cNvPr id="14" name="Рисунок 34">
            <a:extLst>
              <a:ext uri="{FF2B5EF4-FFF2-40B4-BE49-F238E27FC236}">
                <a16:creationId xmlns:a16="http://schemas.microsoft.com/office/drawing/2014/main" id="{4011FBBB-354F-4A09-A77B-3EA0CF7BBBEF}"/>
              </a:ext>
            </a:extLst>
          </p:cNvPr>
          <p:cNvPicPr>
            <a:picLocks noChangeAspect="1"/>
          </p:cNvPicPr>
          <p:nvPr/>
        </p:nvPicPr>
        <p:blipFill>
          <a:blip r:embed="rId7"/>
          <a:stretch>
            <a:fillRect/>
          </a:stretch>
        </p:blipFill>
        <p:spPr>
          <a:xfrm>
            <a:off x="4463767" y="683352"/>
            <a:ext cx="1718717" cy="1957428"/>
          </a:xfrm>
          <a:prstGeom prst="rect">
            <a:avLst/>
          </a:prstGeom>
        </p:spPr>
      </p:pic>
      <p:cxnSp>
        <p:nvCxnSpPr>
          <p:cNvPr id="15" name="Прямая со стрелкой 39">
            <a:extLst>
              <a:ext uri="{FF2B5EF4-FFF2-40B4-BE49-F238E27FC236}">
                <a16:creationId xmlns:a16="http://schemas.microsoft.com/office/drawing/2014/main" id="{A63BF343-6C6B-4577-80A9-E4DDAE21E8FF}"/>
              </a:ext>
            </a:extLst>
          </p:cNvPr>
          <p:cNvCxnSpPr>
            <a:cxnSpLocks/>
            <a:stCxn id="1028" idx="3"/>
            <a:endCxn id="13" idx="2"/>
          </p:cNvCxnSpPr>
          <p:nvPr/>
        </p:nvCxnSpPr>
        <p:spPr>
          <a:xfrm flipV="1">
            <a:off x="3328279" y="3159126"/>
            <a:ext cx="2017159" cy="19041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5AE8371E-1836-4043-85CC-D4CE2D5FA91D}"/>
              </a:ext>
            </a:extLst>
          </p:cNvPr>
          <p:cNvSpPr txBox="1"/>
          <p:nvPr/>
        </p:nvSpPr>
        <p:spPr>
          <a:xfrm>
            <a:off x="1543850" y="1835586"/>
            <a:ext cx="1249680" cy="646331"/>
          </a:xfrm>
          <a:prstGeom prst="rect">
            <a:avLst/>
          </a:prstGeom>
          <a:noFill/>
        </p:spPr>
        <p:txBody>
          <a:bodyPr wrap="square" rtlCol="0">
            <a:spAutoFit/>
          </a:bodyPr>
          <a:lstStyle/>
          <a:p>
            <a:r>
              <a:rPr lang="en-US" sz="3600" b="1" dirty="0">
                <a:latin typeface="Century Gothic" panose="020B0502020202020204" pitchFamily="34" charset="0"/>
              </a:rPr>
              <a:t>dev</a:t>
            </a:r>
            <a:endParaRPr lang="ru-RU" sz="3600" b="1" dirty="0">
              <a:latin typeface="Century Gothic" panose="020B0502020202020204" pitchFamily="34" charset="0"/>
            </a:endParaRPr>
          </a:p>
        </p:txBody>
      </p:sp>
      <p:sp>
        <p:nvSpPr>
          <p:cNvPr id="17" name="TextBox 16">
            <a:extLst>
              <a:ext uri="{FF2B5EF4-FFF2-40B4-BE49-F238E27FC236}">
                <a16:creationId xmlns:a16="http://schemas.microsoft.com/office/drawing/2014/main" id="{B1A25013-20FA-4800-9762-DA76EE4AC1C3}"/>
              </a:ext>
            </a:extLst>
          </p:cNvPr>
          <p:cNvSpPr txBox="1"/>
          <p:nvPr/>
        </p:nvSpPr>
        <p:spPr>
          <a:xfrm>
            <a:off x="1803325" y="5817627"/>
            <a:ext cx="1466051" cy="584775"/>
          </a:xfrm>
          <a:prstGeom prst="rect">
            <a:avLst/>
          </a:prstGeom>
          <a:noFill/>
        </p:spPr>
        <p:txBody>
          <a:bodyPr wrap="square" rtlCol="0">
            <a:spAutoFit/>
          </a:bodyPr>
          <a:lstStyle/>
          <a:p>
            <a:r>
              <a:rPr lang="en-US" sz="3200" b="1" dirty="0" err="1">
                <a:latin typeface="Century Gothic" panose="020B0502020202020204" pitchFamily="34" charset="0"/>
              </a:rPr>
              <a:t>github</a:t>
            </a:r>
            <a:endParaRPr lang="ru-RU" sz="3200" b="1" dirty="0">
              <a:latin typeface="Century Gothic" panose="020B0502020202020204" pitchFamily="34" charset="0"/>
            </a:endParaRPr>
          </a:p>
        </p:txBody>
      </p:sp>
      <p:sp>
        <p:nvSpPr>
          <p:cNvPr id="18" name="TextBox 17">
            <a:extLst>
              <a:ext uri="{FF2B5EF4-FFF2-40B4-BE49-F238E27FC236}">
                <a16:creationId xmlns:a16="http://schemas.microsoft.com/office/drawing/2014/main" id="{EC1A69B1-5B93-4926-9878-672EC08088C1}"/>
              </a:ext>
            </a:extLst>
          </p:cNvPr>
          <p:cNvSpPr txBox="1"/>
          <p:nvPr/>
        </p:nvSpPr>
        <p:spPr>
          <a:xfrm>
            <a:off x="5550841" y="5748124"/>
            <a:ext cx="3012680" cy="584775"/>
          </a:xfrm>
          <a:prstGeom prst="rect">
            <a:avLst/>
          </a:prstGeom>
          <a:noFill/>
        </p:spPr>
        <p:txBody>
          <a:bodyPr wrap="square" rtlCol="0">
            <a:spAutoFit/>
          </a:bodyPr>
          <a:lstStyle/>
          <a:p>
            <a:r>
              <a:rPr lang="en-US" sz="3200" b="1" dirty="0">
                <a:latin typeface="Century Gothic" panose="020B0502020202020204" pitchFamily="34" charset="0"/>
              </a:rPr>
              <a:t>Jenkins Server</a:t>
            </a:r>
            <a:endParaRPr lang="ru-RU" sz="3200" b="1" dirty="0">
              <a:latin typeface="Century Gothic" panose="020B0502020202020204" pitchFamily="34" charset="0"/>
            </a:endParaRPr>
          </a:p>
        </p:txBody>
      </p:sp>
      <p:sp>
        <p:nvSpPr>
          <p:cNvPr id="19" name="TextBox 18">
            <a:extLst>
              <a:ext uri="{FF2B5EF4-FFF2-40B4-BE49-F238E27FC236}">
                <a16:creationId xmlns:a16="http://schemas.microsoft.com/office/drawing/2014/main" id="{65FB37DC-3202-4A07-AB25-13AA9CB512AF}"/>
              </a:ext>
            </a:extLst>
          </p:cNvPr>
          <p:cNvSpPr txBox="1"/>
          <p:nvPr/>
        </p:nvSpPr>
        <p:spPr>
          <a:xfrm>
            <a:off x="7698330" y="2771794"/>
            <a:ext cx="1991360" cy="584775"/>
          </a:xfrm>
          <a:prstGeom prst="rect">
            <a:avLst/>
          </a:prstGeom>
          <a:noFill/>
        </p:spPr>
        <p:txBody>
          <a:bodyPr wrap="square" rtlCol="0">
            <a:spAutoFit/>
          </a:bodyPr>
          <a:lstStyle/>
          <a:p>
            <a:r>
              <a:rPr lang="en-US" sz="3200" b="1" dirty="0" err="1">
                <a:latin typeface="Century Gothic" panose="020B0502020202020204" pitchFamily="34" charset="0"/>
              </a:rPr>
              <a:t>Deployer</a:t>
            </a:r>
            <a:endParaRPr lang="ru-RU" sz="3200" b="1" dirty="0">
              <a:latin typeface="Century Gothic" panose="020B0502020202020204" pitchFamily="34" charset="0"/>
            </a:endParaRPr>
          </a:p>
        </p:txBody>
      </p:sp>
      <p:cxnSp>
        <p:nvCxnSpPr>
          <p:cNvPr id="23" name="Прямая со стрелкой 54">
            <a:extLst>
              <a:ext uri="{FF2B5EF4-FFF2-40B4-BE49-F238E27FC236}">
                <a16:creationId xmlns:a16="http://schemas.microsoft.com/office/drawing/2014/main" id="{7326BAE1-746B-4634-9727-70D87EE0BF29}"/>
              </a:ext>
            </a:extLst>
          </p:cNvPr>
          <p:cNvCxnSpPr>
            <a:cxnSpLocks/>
          </p:cNvCxnSpPr>
          <p:nvPr/>
        </p:nvCxnSpPr>
        <p:spPr>
          <a:xfrm>
            <a:off x="9581864" y="2788105"/>
            <a:ext cx="1029925" cy="12598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158BB6F2-53CF-4F77-ABEA-EC9013A8E1FD}"/>
              </a:ext>
            </a:extLst>
          </p:cNvPr>
          <p:cNvSpPr txBox="1"/>
          <p:nvPr/>
        </p:nvSpPr>
        <p:spPr>
          <a:xfrm>
            <a:off x="10528897" y="5714597"/>
            <a:ext cx="1620103" cy="584775"/>
          </a:xfrm>
          <a:prstGeom prst="rect">
            <a:avLst/>
          </a:prstGeom>
          <a:noFill/>
        </p:spPr>
        <p:txBody>
          <a:bodyPr wrap="square" rtlCol="0">
            <a:spAutoFit/>
          </a:bodyPr>
          <a:lstStyle/>
          <a:p>
            <a:r>
              <a:rPr lang="en-US" sz="3200" b="1" dirty="0">
                <a:latin typeface="Century Gothic" panose="020B0502020202020204" pitchFamily="34" charset="0"/>
              </a:rPr>
              <a:t>Server</a:t>
            </a:r>
            <a:endParaRPr lang="ru-RU" sz="3200" b="1" dirty="0">
              <a:latin typeface="Century Gothic" panose="020B0502020202020204" pitchFamily="34" charset="0"/>
            </a:endParaRPr>
          </a:p>
        </p:txBody>
      </p:sp>
      <p:sp>
        <p:nvSpPr>
          <p:cNvPr id="26" name="TextBox 25">
            <a:extLst>
              <a:ext uri="{FF2B5EF4-FFF2-40B4-BE49-F238E27FC236}">
                <a16:creationId xmlns:a16="http://schemas.microsoft.com/office/drawing/2014/main" id="{F568335D-C757-4704-A8B3-AF4F81A458CC}"/>
              </a:ext>
            </a:extLst>
          </p:cNvPr>
          <p:cNvSpPr txBox="1"/>
          <p:nvPr/>
        </p:nvSpPr>
        <p:spPr>
          <a:xfrm>
            <a:off x="1331991" y="2659383"/>
            <a:ext cx="1544320" cy="523220"/>
          </a:xfrm>
          <a:prstGeom prst="rect">
            <a:avLst/>
          </a:prstGeom>
          <a:noFill/>
        </p:spPr>
        <p:txBody>
          <a:bodyPr wrap="square" rtlCol="0">
            <a:spAutoFit/>
          </a:bodyPr>
          <a:lstStyle/>
          <a:p>
            <a:r>
              <a:rPr lang="en-US" sz="2800" b="1" dirty="0">
                <a:latin typeface="Century Gothic" panose="020B0502020202020204" pitchFamily="34" charset="0"/>
              </a:rPr>
              <a:t>commit</a:t>
            </a:r>
            <a:endParaRPr lang="ru-RU" sz="2800" b="1" dirty="0">
              <a:latin typeface="Century Gothic" panose="020B0502020202020204" pitchFamily="34" charset="0"/>
            </a:endParaRPr>
          </a:p>
        </p:txBody>
      </p:sp>
      <p:sp>
        <p:nvSpPr>
          <p:cNvPr id="29" name="TextBox 28">
            <a:extLst>
              <a:ext uri="{FF2B5EF4-FFF2-40B4-BE49-F238E27FC236}">
                <a16:creationId xmlns:a16="http://schemas.microsoft.com/office/drawing/2014/main" id="{73F3C5FE-A05A-4641-BE42-208C7E64A7F0}"/>
              </a:ext>
            </a:extLst>
          </p:cNvPr>
          <p:cNvSpPr txBox="1"/>
          <p:nvPr/>
        </p:nvSpPr>
        <p:spPr>
          <a:xfrm>
            <a:off x="10168419" y="3198167"/>
            <a:ext cx="1230237" cy="461665"/>
          </a:xfrm>
          <a:prstGeom prst="rect">
            <a:avLst/>
          </a:prstGeom>
          <a:noFill/>
        </p:spPr>
        <p:txBody>
          <a:bodyPr wrap="square" rtlCol="0">
            <a:spAutoFit/>
          </a:bodyPr>
          <a:lstStyle/>
          <a:p>
            <a:r>
              <a:rPr lang="en-US" sz="2400" b="1" dirty="0">
                <a:latin typeface="Century Gothic" panose="020B0502020202020204" pitchFamily="34" charset="0"/>
              </a:rPr>
              <a:t>deploy</a:t>
            </a:r>
            <a:endParaRPr lang="ru-RU" sz="2400" b="1" dirty="0">
              <a:latin typeface="Century Gothic" panose="020B0502020202020204" pitchFamily="34" charset="0"/>
            </a:endParaRPr>
          </a:p>
        </p:txBody>
      </p:sp>
      <p:sp>
        <p:nvSpPr>
          <p:cNvPr id="30" name="TextBox 29">
            <a:extLst>
              <a:ext uri="{FF2B5EF4-FFF2-40B4-BE49-F238E27FC236}">
                <a16:creationId xmlns:a16="http://schemas.microsoft.com/office/drawing/2014/main" id="{A0D3CC72-D9E5-4C9B-A5EE-821CB6070018}"/>
              </a:ext>
            </a:extLst>
          </p:cNvPr>
          <p:cNvSpPr txBox="1"/>
          <p:nvPr/>
        </p:nvSpPr>
        <p:spPr>
          <a:xfrm>
            <a:off x="5679074" y="3418610"/>
            <a:ext cx="3149600" cy="461665"/>
          </a:xfrm>
          <a:prstGeom prst="rect">
            <a:avLst/>
          </a:prstGeom>
          <a:noFill/>
        </p:spPr>
        <p:txBody>
          <a:bodyPr wrap="square" rtlCol="0">
            <a:spAutoFit/>
          </a:bodyPr>
          <a:lstStyle/>
          <a:p>
            <a:r>
              <a:rPr lang="en-US" sz="2400" b="1" dirty="0" err="1">
                <a:latin typeface="Century Gothic" panose="020B0502020202020204" pitchFamily="34" charset="0"/>
              </a:rPr>
              <a:t>Buiding</a:t>
            </a:r>
            <a:r>
              <a:rPr lang="en-US" sz="2400" b="1" dirty="0">
                <a:latin typeface="Century Gothic" panose="020B0502020202020204" pitchFamily="34" charset="0"/>
              </a:rPr>
              <a:t>/testing</a:t>
            </a:r>
            <a:endParaRPr lang="ru-RU" sz="2400" b="1" dirty="0">
              <a:latin typeface="Century Gothic" panose="020B0502020202020204" pitchFamily="34" charset="0"/>
            </a:endParaRPr>
          </a:p>
        </p:txBody>
      </p:sp>
      <p:pic>
        <p:nvPicPr>
          <p:cNvPr id="1026" name="Picture 2">
            <a:extLst>
              <a:ext uri="{FF2B5EF4-FFF2-40B4-BE49-F238E27FC236}">
                <a16:creationId xmlns:a16="http://schemas.microsoft.com/office/drawing/2014/main" id="{164EBEB6-DC51-412F-AC13-E0B1B06820B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308858" y="4699017"/>
            <a:ext cx="2013750" cy="13425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05869EA-9559-482C-B389-4FC5D4CAACA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33159" y="4265757"/>
            <a:ext cx="1595120" cy="159512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8B909E3E-512C-4065-987B-60F87FF1F95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27726" y="4172049"/>
            <a:ext cx="1374002" cy="1068668"/>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D5FF3103-D71F-4BDF-A310-BD43D3FD7040}"/>
              </a:ext>
            </a:extLst>
          </p:cNvPr>
          <p:cNvSpPr txBox="1"/>
          <p:nvPr/>
        </p:nvSpPr>
        <p:spPr>
          <a:xfrm>
            <a:off x="3387127" y="3880275"/>
            <a:ext cx="1814601" cy="461665"/>
          </a:xfrm>
          <a:prstGeom prst="rect">
            <a:avLst/>
          </a:prstGeom>
          <a:noFill/>
        </p:spPr>
        <p:txBody>
          <a:bodyPr wrap="square" rtlCol="0">
            <a:spAutoFit/>
          </a:bodyPr>
          <a:lstStyle/>
          <a:p>
            <a:r>
              <a:rPr lang="en-US" sz="2400" b="1" dirty="0" err="1">
                <a:latin typeface="Century Gothic" panose="020B0502020202020204" pitchFamily="34" charset="0"/>
              </a:rPr>
              <a:t>webhook</a:t>
            </a:r>
            <a:endParaRPr lang="ru-RU" sz="2400" b="1" dirty="0">
              <a:latin typeface="Century Gothic" panose="020B0502020202020204" pitchFamily="34" charset="0"/>
            </a:endParaRPr>
          </a:p>
        </p:txBody>
      </p:sp>
      <p:sp>
        <p:nvSpPr>
          <p:cNvPr id="45" name="TextBox 44">
            <a:extLst>
              <a:ext uri="{FF2B5EF4-FFF2-40B4-BE49-F238E27FC236}">
                <a16:creationId xmlns:a16="http://schemas.microsoft.com/office/drawing/2014/main" id="{7C6BB59B-88AD-4388-9981-E2E5F667EC89}"/>
              </a:ext>
            </a:extLst>
          </p:cNvPr>
          <p:cNvSpPr txBox="1"/>
          <p:nvPr/>
        </p:nvSpPr>
        <p:spPr>
          <a:xfrm>
            <a:off x="4640541" y="-98908"/>
            <a:ext cx="4833279" cy="707886"/>
          </a:xfrm>
          <a:prstGeom prst="rect">
            <a:avLst/>
          </a:prstGeom>
          <a:noFill/>
        </p:spPr>
        <p:txBody>
          <a:bodyPr wrap="square" rtlCol="0">
            <a:spAutoFit/>
          </a:bodyPr>
          <a:lstStyle/>
          <a:p>
            <a:r>
              <a:rPr lang="en-US" sz="4000" b="1" dirty="0">
                <a:latin typeface="Century Gothic" panose="020B0502020202020204" pitchFamily="34" charset="0"/>
                <a:cs typeface="Times New Roman" panose="02020603050405020304" pitchFamily="18" charset="0"/>
              </a:rPr>
              <a:t>CI/CD Workflow</a:t>
            </a:r>
            <a:endParaRPr lang="ru-RU" sz="4000" b="1" dirty="0">
              <a:latin typeface="Century Gothic" panose="020B0502020202020204" pitchFamily="34" charset="0"/>
              <a:cs typeface="Times New Roman" panose="02020603050405020304" pitchFamily="18" charset="0"/>
            </a:endParaRPr>
          </a:p>
        </p:txBody>
      </p:sp>
    </p:spTree>
    <p:extLst>
      <p:ext uri="{BB962C8B-B14F-4D97-AF65-F5344CB8AC3E}">
        <p14:creationId xmlns:p14="http://schemas.microsoft.com/office/powerpoint/2010/main" val="200181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E760C-E0B2-4866-A599-FD31E13C41B0}"/>
              </a:ext>
            </a:extLst>
          </p:cNvPr>
          <p:cNvSpPr>
            <a:spLocks noGrp="1"/>
          </p:cNvSpPr>
          <p:nvPr>
            <p:ph type="title"/>
          </p:nvPr>
        </p:nvSpPr>
        <p:spPr>
          <a:xfrm>
            <a:off x="5140733" y="685800"/>
            <a:ext cx="6362291" cy="1752599"/>
          </a:xfrm>
        </p:spPr>
        <p:txBody>
          <a:bodyPr>
            <a:normAutofit/>
          </a:bodyPr>
          <a:lstStyle/>
          <a:p>
            <a:r>
              <a:rPr lang="en-US" sz="4000" b="1"/>
              <a:t>Login to Jenkins</a:t>
            </a:r>
            <a:endParaRPr lang="ru-RU" sz="4000" b="1"/>
          </a:p>
        </p:txBody>
      </p:sp>
      <p:pic>
        <p:nvPicPr>
          <p:cNvPr id="1028" name="Picture 4">
            <a:extLst>
              <a:ext uri="{FF2B5EF4-FFF2-40B4-BE49-F238E27FC236}">
                <a16:creationId xmlns:a16="http://schemas.microsoft.com/office/drawing/2014/main" id="{4B5F7D17-B1AD-4E97-8CEE-EC99913CE53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4345" y="1905305"/>
            <a:ext cx="3982088" cy="1791939"/>
          </a:xfrm>
          <a:prstGeom prst="roundRect">
            <a:avLst>
              <a:gd name="adj" fmla="val 4380"/>
            </a:avLst>
          </a:prstGeom>
          <a:no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9031A7D6-410F-4FA9-9E3B-1BEB62A9D17D}"/>
              </a:ext>
            </a:extLst>
          </p:cNvPr>
          <p:cNvPicPr>
            <a:picLocks noChangeAspect="1"/>
          </p:cNvPicPr>
          <p:nvPr/>
        </p:nvPicPr>
        <p:blipFill>
          <a:blip r:embed="rId4"/>
          <a:stretch>
            <a:fillRect/>
          </a:stretch>
        </p:blipFill>
        <p:spPr>
          <a:xfrm>
            <a:off x="654345" y="4056725"/>
            <a:ext cx="3982088" cy="1386413"/>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3" name="Content Placeholder 2">
            <a:extLst>
              <a:ext uri="{FF2B5EF4-FFF2-40B4-BE49-F238E27FC236}">
                <a16:creationId xmlns:a16="http://schemas.microsoft.com/office/drawing/2014/main" id="{17AF38ED-AC4E-420F-A84E-934CB8AF409B}"/>
              </a:ext>
            </a:extLst>
          </p:cNvPr>
          <p:cNvSpPr>
            <a:spLocks noGrp="1"/>
          </p:cNvSpPr>
          <p:nvPr>
            <p:ph idx="1"/>
          </p:nvPr>
        </p:nvSpPr>
        <p:spPr>
          <a:xfrm>
            <a:off x="5140732" y="2666999"/>
            <a:ext cx="6362291" cy="3124201"/>
          </a:xfrm>
        </p:spPr>
        <p:txBody>
          <a:bodyPr>
            <a:normAutofit/>
          </a:bodyPr>
          <a:lstStyle/>
          <a:p>
            <a:r>
              <a:rPr lang="en-US" sz="2400" dirty="0"/>
              <a:t>The playbook that I have, by the end of the run, even displays </a:t>
            </a:r>
            <a:r>
              <a:rPr lang="en-US" sz="2400" dirty="0" err="1"/>
              <a:t>PassPhrase</a:t>
            </a:r>
            <a:r>
              <a:rPr lang="en-US" sz="2400" dirty="0"/>
              <a:t> for Jenkins.</a:t>
            </a:r>
            <a:endParaRPr lang="ru-RU" sz="2400" dirty="0"/>
          </a:p>
          <a:p>
            <a:r>
              <a:rPr lang="en-US" sz="2400" dirty="0"/>
              <a:t>If necessary, I also have a playbook for Jenkins-Node, which can be used to raise additional nodes without problems on which some work will be performed.</a:t>
            </a:r>
            <a:endParaRPr lang="ru-RU" sz="2400" dirty="0"/>
          </a:p>
        </p:txBody>
      </p:sp>
    </p:spTree>
    <p:extLst>
      <p:ext uri="{BB962C8B-B14F-4D97-AF65-F5344CB8AC3E}">
        <p14:creationId xmlns:p14="http://schemas.microsoft.com/office/powerpoint/2010/main" val="683332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par>
                          <p:cTn id="18" fill="hold">
                            <p:stCondLst>
                              <p:cond delay="2000"/>
                            </p:stCondLst>
                            <p:childTnLst>
                              <p:par>
                                <p:cTn id="19" presetID="14" presetClass="entr" presetSubtype="1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randombar(horizontal)">
                                      <p:cBhvr>
                                        <p:cTn id="21" dur="500"/>
                                        <p:tgtEl>
                                          <p:spTgt spid="4"/>
                                        </p:tgtEl>
                                      </p:cBhvr>
                                    </p:animEffect>
                                  </p:childTnLst>
                                </p:cTn>
                              </p:par>
                            </p:childTnLst>
                          </p:cTn>
                        </p:par>
                        <p:par>
                          <p:cTn id="22" fill="hold">
                            <p:stCondLst>
                              <p:cond delay="2500"/>
                            </p:stCondLst>
                            <p:childTnLst>
                              <p:par>
                                <p:cTn id="23" presetID="42" presetClass="entr" presetSubtype="0" fill="hold" nodeType="afterEffect">
                                  <p:stCondLst>
                                    <p:cond delay="0"/>
                                  </p:stCondLst>
                                  <p:childTnLst>
                                    <p:set>
                                      <p:cBhvr>
                                        <p:cTn id="24" dur="1" fill="hold">
                                          <p:stCondLst>
                                            <p:cond delay="0"/>
                                          </p:stCondLst>
                                        </p:cTn>
                                        <p:tgtEl>
                                          <p:spTgt spid="1028"/>
                                        </p:tgtEl>
                                        <p:attrNameLst>
                                          <p:attrName>style.visibility</p:attrName>
                                        </p:attrNameLst>
                                      </p:cBhvr>
                                      <p:to>
                                        <p:strVal val="visible"/>
                                      </p:to>
                                    </p:set>
                                    <p:animEffect transition="in" filter="fade">
                                      <p:cBhvr>
                                        <p:cTn id="25" dur="1000"/>
                                        <p:tgtEl>
                                          <p:spTgt spid="1028"/>
                                        </p:tgtEl>
                                      </p:cBhvr>
                                    </p:animEffect>
                                    <p:anim calcmode="lin" valueType="num">
                                      <p:cBhvr>
                                        <p:cTn id="26" dur="1000" fill="hold"/>
                                        <p:tgtEl>
                                          <p:spTgt spid="1028"/>
                                        </p:tgtEl>
                                        <p:attrNameLst>
                                          <p:attrName>ppt_x</p:attrName>
                                        </p:attrNameLst>
                                      </p:cBhvr>
                                      <p:tavLst>
                                        <p:tav tm="0">
                                          <p:val>
                                            <p:strVal val="#ppt_x"/>
                                          </p:val>
                                        </p:tav>
                                        <p:tav tm="100000">
                                          <p:val>
                                            <p:strVal val="#ppt_x"/>
                                          </p:val>
                                        </p:tav>
                                      </p:tavLst>
                                    </p:anim>
                                    <p:anim calcmode="lin" valueType="num">
                                      <p:cBhvr>
                                        <p:cTn id="27"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5E423-9D7B-49A9-8F7C-420877C90568}"/>
              </a:ext>
            </a:extLst>
          </p:cNvPr>
          <p:cNvSpPr>
            <a:spLocks noGrp="1"/>
          </p:cNvSpPr>
          <p:nvPr>
            <p:ph type="title"/>
          </p:nvPr>
        </p:nvSpPr>
        <p:spPr>
          <a:xfrm>
            <a:off x="6411811" y="685800"/>
            <a:ext cx="5370381" cy="1752599"/>
          </a:xfrm>
        </p:spPr>
        <p:txBody>
          <a:bodyPr>
            <a:normAutofit/>
          </a:bodyPr>
          <a:lstStyle/>
          <a:p>
            <a:pPr>
              <a:lnSpc>
                <a:spcPct val="90000"/>
              </a:lnSpc>
            </a:pPr>
            <a:r>
              <a:rPr lang="en-US" sz="3700" dirty="0"/>
              <a:t>Setting Up Environment variables. And all credential.</a:t>
            </a:r>
            <a:endParaRPr lang="ru-RU" sz="3700" dirty="0"/>
          </a:p>
        </p:txBody>
      </p:sp>
      <p:pic>
        <p:nvPicPr>
          <p:cNvPr id="4" name="Picture 3">
            <a:extLst>
              <a:ext uri="{FF2B5EF4-FFF2-40B4-BE49-F238E27FC236}">
                <a16:creationId xmlns:a16="http://schemas.microsoft.com/office/drawing/2014/main" id="{A792F187-B57C-4843-98F3-1E973172A7D0}"/>
              </a:ext>
            </a:extLst>
          </p:cNvPr>
          <p:cNvPicPr>
            <a:picLocks noChangeAspect="1"/>
          </p:cNvPicPr>
          <p:nvPr/>
        </p:nvPicPr>
        <p:blipFill>
          <a:blip r:embed="rId3"/>
          <a:stretch>
            <a:fillRect/>
          </a:stretch>
        </p:blipFill>
        <p:spPr>
          <a:xfrm>
            <a:off x="789834" y="722102"/>
            <a:ext cx="5452851" cy="1526798"/>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5" name="Picture 4">
            <a:extLst>
              <a:ext uri="{FF2B5EF4-FFF2-40B4-BE49-F238E27FC236}">
                <a16:creationId xmlns:a16="http://schemas.microsoft.com/office/drawing/2014/main" id="{032498A2-FC8F-4128-8CF1-656DC55B0E9C}"/>
              </a:ext>
            </a:extLst>
          </p:cNvPr>
          <p:cNvPicPr>
            <a:picLocks noChangeAspect="1"/>
          </p:cNvPicPr>
          <p:nvPr/>
        </p:nvPicPr>
        <p:blipFill>
          <a:blip r:embed="rId4"/>
          <a:stretch>
            <a:fillRect/>
          </a:stretch>
        </p:blipFill>
        <p:spPr>
          <a:xfrm>
            <a:off x="789834" y="2707920"/>
            <a:ext cx="3339741" cy="1442160"/>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6" name="Picture 5">
            <a:extLst>
              <a:ext uri="{FF2B5EF4-FFF2-40B4-BE49-F238E27FC236}">
                <a16:creationId xmlns:a16="http://schemas.microsoft.com/office/drawing/2014/main" id="{02E866F3-E06E-45B9-BFF6-08DA00EE8253}"/>
              </a:ext>
            </a:extLst>
          </p:cNvPr>
          <p:cNvPicPr>
            <a:picLocks noChangeAspect="1"/>
          </p:cNvPicPr>
          <p:nvPr/>
        </p:nvPicPr>
        <p:blipFill>
          <a:blip r:embed="rId5"/>
          <a:stretch>
            <a:fillRect/>
          </a:stretch>
        </p:blipFill>
        <p:spPr>
          <a:xfrm>
            <a:off x="789834" y="4711433"/>
            <a:ext cx="5121439" cy="1715680"/>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3" name="Content Placeholder 2">
            <a:extLst>
              <a:ext uri="{FF2B5EF4-FFF2-40B4-BE49-F238E27FC236}">
                <a16:creationId xmlns:a16="http://schemas.microsoft.com/office/drawing/2014/main" id="{137B9A35-4BA1-4A71-A61F-F80693E43881}"/>
              </a:ext>
            </a:extLst>
          </p:cNvPr>
          <p:cNvSpPr>
            <a:spLocks noGrp="1"/>
          </p:cNvSpPr>
          <p:nvPr>
            <p:ph idx="1"/>
          </p:nvPr>
        </p:nvSpPr>
        <p:spPr>
          <a:xfrm>
            <a:off x="6002005" y="2650221"/>
            <a:ext cx="6189995" cy="3124201"/>
          </a:xfrm>
        </p:spPr>
        <p:txBody>
          <a:bodyPr>
            <a:normAutofit/>
          </a:bodyPr>
          <a:lstStyle/>
          <a:p>
            <a:r>
              <a:rPr lang="en-US" dirty="0"/>
              <a:t>The main advantage of deploying the environment through Ansible is that I do not need to go to the Jenkins Master machine, since all environment variables are set via Playbooks.</a:t>
            </a:r>
            <a:endParaRPr lang="ru-RU" dirty="0"/>
          </a:p>
        </p:txBody>
      </p:sp>
      <p:sp>
        <p:nvSpPr>
          <p:cNvPr id="7" name="TextBox 6">
            <a:extLst>
              <a:ext uri="{FF2B5EF4-FFF2-40B4-BE49-F238E27FC236}">
                <a16:creationId xmlns:a16="http://schemas.microsoft.com/office/drawing/2014/main" id="{537B5114-51F9-4E12-B9B9-CB0DF4DCE9E2}"/>
              </a:ext>
            </a:extLst>
          </p:cNvPr>
          <p:cNvSpPr txBox="1"/>
          <p:nvPr/>
        </p:nvSpPr>
        <p:spPr>
          <a:xfrm>
            <a:off x="6821619" y="6427113"/>
            <a:ext cx="5370381" cy="430887"/>
          </a:xfrm>
          <a:prstGeom prst="rect">
            <a:avLst/>
          </a:prstGeom>
          <a:noFill/>
        </p:spPr>
        <p:txBody>
          <a:bodyPr wrap="none" rtlCol="0">
            <a:spAutoFit/>
          </a:bodyPr>
          <a:lstStyle/>
          <a:p>
            <a:pPr algn="r"/>
            <a:r>
              <a:rPr lang="en-US" sz="1100" dirty="0"/>
              <a:t>*Of course, it all went well, not the first time, but by the method of testing and mistakes, </a:t>
            </a:r>
            <a:br>
              <a:rPr lang="en-US" sz="1100" dirty="0"/>
            </a:br>
            <a:r>
              <a:rPr lang="en-US" sz="1100" dirty="0"/>
              <a:t>and some piece of patience.</a:t>
            </a:r>
            <a:endParaRPr lang="ru-RU" sz="1100" dirty="0"/>
          </a:p>
        </p:txBody>
      </p:sp>
    </p:spTree>
    <p:extLst>
      <p:ext uri="{BB962C8B-B14F-4D97-AF65-F5344CB8AC3E}">
        <p14:creationId xmlns:p14="http://schemas.microsoft.com/office/powerpoint/2010/main" val="2432976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2" presetClass="entr" presetSubtype="4" fill="hold" grpId="0" nodeType="after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 calcmode="lin" valueType="num">
                                      <p:cBhvr additive="base">
                                        <p:cTn id="10"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1"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2" fill="hold">
                            <p:stCondLst>
                              <p:cond delay="500"/>
                            </p:stCondLst>
                            <p:childTnLst>
                              <p:par>
                                <p:cTn id="13" presetID="42"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anim calcmode="lin" valueType="num">
                                      <p:cBhvr>
                                        <p:cTn id="16" dur="1000" fill="hold"/>
                                        <p:tgtEl>
                                          <p:spTgt spid="7"/>
                                        </p:tgtEl>
                                        <p:attrNameLst>
                                          <p:attrName>ppt_x</p:attrName>
                                        </p:attrNameLst>
                                      </p:cBhvr>
                                      <p:tavLst>
                                        <p:tav tm="0">
                                          <p:val>
                                            <p:strVal val="#ppt_x"/>
                                          </p:val>
                                        </p:tav>
                                        <p:tav tm="100000">
                                          <p:val>
                                            <p:strVal val="#ppt_x"/>
                                          </p:val>
                                        </p:tav>
                                      </p:tavLst>
                                    </p:anim>
                                    <p:anim calcmode="lin" valueType="num">
                                      <p:cBhvr>
                                        <p:cTn id="17" dur="1000" fill="hold"/>
                                        <p:tgtEl>
                                          <p:spTgt spid="7"/>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2" presetClass="entr" presetSubtype="1"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0-#ppt_h/2"/>
                                          </p:val>
                                        </p:tav>
                                        <p:tav tm="100000">
                                          <p:val>
                                            <p:strVal val="#ppt_y"/>
                                          </p:val>
                                        </p:tav>
                                      </p:tavLst>
                                    </p:anim>
                                  </p:childTnLst>
                                </p:cTn>
                              </p:par>
                            </p:childTnLst>
                          </p:cTn>
                        </p:par>
                        <p:par>
                          <p:cTn id="23" fill="hold">
                            <p:stCondLst>
                              <p:cond delay="2000"/>
                            </p:stCondLst>
                            <p:childTnLst>
                              <p:par>
                                <p:cTn id="24" presetID="47" presetClass="entr" presetSubtype="0"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par>
                          <p:cTn id="29" fill="hold">
                            <p:stCondLst>
                              <p:cond delay="3000"/>
                            </p:stCondLst>
                            <p:childTnLst>
                              <p:par>
                                <p:cTn id="30" presetID="47" presetClass="entr" presetSubtype="0" fill="hold" nodeType="after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anim calcmode="lin" valueType="num">
                                      <p:cBhvr>
                                        <p:cTn id="33" dur="1000" fill="hold"/>
                                        <p:tgtEl>
                                          <p:spTgt spid="6"/>
                                        </p:tgtEl>
                                        <p:attrNameLst>
                                          <p:attrName>ppt_x</p:attrName>
                                        </p:attrNameLst>
                                      </p:cBhvr>
                                      <p:tavLst>
                                        <p:tav tm="0">
                                          <p:val>
                                            <p:strVal val="#ppt_x"/>
                                          </p:val>
                                        </p:tav>
                                        <p:tav tm="100000">
                                          <p:val>
                                            <p:strVal val="#ppt_x"/>
                                          </p:val>
                                        </p:tav>
                                      </p:tavLst>
                                    </p:anim>
                                    <p:anim calcmode="lin" valueType="num">
                                      <p:cBhvr>
                                        <p:cTn id="3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CED9A-AF42-4BD0-B0E8-A9CB696C7BC3}"/>
              </a:ext>
            </a:extLst>
          </p:cNvPr>
          <p:cNvSpPr>
            <a:spLocks noGrp="1"/>
          </p:cNvSpPr>
          <p:nvPr>
            <p:ph type="title"/>
          </p:nvPr>
        </p:nvSpPr>
        <p:spPr>
          <a:xfrm>
            <a:off x="6399002" y="267783"/>
            <a:ext cx="5266525" cy="1256144"/>
          </a:xfrm>
        </p:spPr>
        <p:txBody>
          <a:bodyPr>
            <a:noAutofit/>
          </a:bodyPr>
          <a:lstStyle/>
          <a:p>
            <a:r>
              <a:rPr lang="en-US" sz="2800" b="1" dirty="0"/>
              <a:t>I create a </a:t>
            </a:r>
            <a:r>
              <a:rPr lang="en-US" sz="2800" b="1" dirty="0" err="1"/>
              <a:t>FreeStyle</a:t>
            </a:r>
            <a:r>
              <a:rPr lang="en-US" sz="2800" b="1" dirty="0"/>
              <a:t> project. Configure everything necessary for build and deployment.</a:t>
            </a:r>
            <a:endParaRPr lang="ru-RU" sz="2800" b="1" dirty="0"/>
          </a:p>
        </p:txBody>
      </p:sp>
      <p:pic>
        <p:nvPicPr>
          <p:cNvPr id="6" name="Picture 5">
            <a:extLst>
              <a:ext uri="{FF2B5EF4-FFF2-40B4-BE49-F238E27FC236}">
                <a16:creationId xmlns:a16="http://schemas.microsoft.com/office/drawing/2014/main" id="{F4B44001-14CE-4004-AAFB-5E6067667F0C}"/>
              </a:ext>
            </a:extLst>
          </p:cNvPr>
          <p:cNvPicPr>
            <a:picLocks noChangeAspect="1"/>
          </p:cNvPicPr>
          <p:nvPr/>
        </p:nvPicPr>
        <p:blipFill>
          <a:blip r:embed="rId3"/>
          <a:stretch>
            <a:fillRect/>
          </a:stretch>
        </p:blipFill>
        <p:spPr>
          <a:xfrm>
            <a:off x="420424" y="2846095"/>
            <a:ext cx="7439721" cy="616527"/>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4" name="Picture 3">
            <a:extLst>
              <a:ext uri="{FF2B5EF4-FFF2-40B4-BE49-F238E27FC236}">
                <a16:creationId xmlns:a16="http://schemas.microsoft.com/office/drawing/2014/main" id="{EF3B31E4-F4B1-4DAF-945C-BA3A033B69D2}"/>
              </a:ext>
            </a:extLst>
          </p:cNvPr>
          <p:cNvPicPr>
            <a:picLocks noChangeAspect="1"/>
          </p:cNvPicPr>
          <p:nvPr/>
        </p:nvPicPr>
        <p:blipFill>
          <a:blip r:embed="rId4"/>
          <a:stretch>
            <a:fillRect/>
          </a:stretch>
        </p:blipFill>
        <p:spPr>
          <a:xfrm>
            <a:off x="420424" y="423575"/>
            <a:ext cx="5086248" cy="2110793"/>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5" name="Picture 4">
            <a:extLst>
              <a:ext uri="{FF2B5EF4-FFF2-40B4-BE49-F238E27FC236}">
                <a16:creationId xmlns:a16="http://schemas.microsoft.com/office/drawing/2014/main" id="{D84C4913-4725-4154-9B51-6A950F8A67CB}"/>
              </a:ext>
            </a:extLst>
          </p:cNvPr>
          <p:cNvPicPr>
            <a:picLocks noChangeAspect="1"/>
          </p:cNvPicPr>
          <p:nvPr/>
        </p:nvPicPr>
        <p:blipFill>
          <a:blip r:embed="rId5"/>
          <a:stretch>
            <a:fillRect/>
          </a:stretch>
        </p:blipFill>
        <p:spPr>
          <a:xfrm>
            <a:off x="462650" y="3774349"/>
            <a:ext cx="5629406" cy="1632527"/>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3" name="Content Placeholder 2">
            <a:extLst>
              <a:ext uri="{FF2B5EF4-FFF2-40B4-BE49-F238E27FC236}">
                <a16:creationId xmlns:a16="http://schemas.microsoft.com/office/drawing/2014/main" id="{121342F1-7ED2-4CC5-8D32-AB0ABE600D94}"/>
              </a:ext>
            </a:extLst>
          </p:cNvPr>
          <p:cNvSpPr>
            <a:spLocks noGrp="1"/>
          </p:cNvSpPr>
          <p:nvPr>
            <p:ph idx="1"/>
          </p:nvPr>
        </p:nvSpPr>
        <p:spPr>
          <a:xfrm>
            <a:off x="6704735" y="1559353"/>
            <a:ext cx="4904314" cy="1950029"/>
          </a:xfrm>
        </p:spPr>
        <p:txBody>
          <a:bodyPr>
            <a:normAutofit/>
          </a:bodyPr>
          <a:lstStyle/>
          <a:p>
            <a:pPr algn="r"/>
            <a:r>
              <a:rPr lang="en-US" dirty="0" err="1"/>
              <a:t>Github</a:t>
            </a:r>
            <a:r>
              <a:rPr lang="en-US" dirty="0"/>
              <a:t> project.</a:t>
            </a:r>
          </a:p>
          <a:p>
            <a:pPr algn="r"/>
            <a:r>
              <a:rPr lang="en-US" dirty="0"/>
              <a:t>Webhook.</a:t>
            </a:r>
          </a:p>
          <a:p>
            <a:pPr algn="r"/>
            <a:r>
              <a:rPr lang="en-US" dirty="0"/>
              <a:t>Deployment. </a:t>
            </a:r>
          </a:p>
        </p:txBody>
      </p:sp>
      <p:pic>
        <p:nvPicPr>
          <p:cNvPr id="7" name="Picture 6">
            <a:extLst>
              <a:ext uri="{FF2B5EF4-FFF2-40B4-BE49-F238E27FC236}">
                <a16:creationId xmlns:a16="http://schemas.microsoft.com/office/drawing/2014/main" id="{7BFF5110-A0FD-4372-9DED-C9F3BCDB3737}"/>
              </a:ext>
            </a:extLst>
          </p:cNvPr>
          <p:cNvPicPr>
            <a:picLocks noChangeAspect="1"/>
          </p:cNvPicPr>
          <p:nvPr/>
        </p:nvPicPr>
        <p:blipFill>
          <a:blip r:embed="rId6"/>
          <a:stretch>
            <a:fillRect/>
          </a:stretch>
        </p:blipFill>
        <p:spPr>
          <a:xfrm>
            <a:off x="6232621" y="3641718"/>
            <a:ext cx="5848543" cy="2536130"/>
          </a:xfrm>
          <a:prstGeom prst="rect">
            <a:avLst/>
          </a:prstGeom>
        </p:spPr>
      </p:pic>
    </p:spTree>
    <p:extLst>
      <p:ext uri="{BB962C8B-B14F-4D97-AF65-F5344CB8AC3E}">
        <p14:creationId xmlns:p14="http://schemas.microsoft.com/office/powerpoint/2010/main" val="673862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6" presetClass="entr" presetSubtype="16"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750"/>
                                        <p:tgtEl>
                                          <p:spTgt spid="3">
                                            <p:txEl>
                                              <p:pRg st="0" end="0"/>
                                            </p:txEl>
                                          </p:spTgt>
                                        </p:tgtEl>
                                      </p:cBhvr>
                                    </p:animEffect>
                                  </p:childTnLst>
                                </p:cTn>
                              </p:par>
                              <p:par>
                                <p:cTn id="13" presetID="47"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anim calcmode="lin" valueType="num">
                                      <p:cBhvr>
                                        <p:cTn id="16" dur="1000" fill="hold"/>
                                        <p:tgtEl>
                                          <p:spTgt spid="4"/>
                                        </p:tgtEl>
                                        <p:attrNameLst>
                                          <p:attrName>ppt_x</p:attrName>
                                        </p:attrNameLst>
                                      </p:cBhvr>
                                      <p:tavLst>
                                        <p:tav tm="0">
                                          <p:val>
                                            <p:strVal val="#ppt_x"/>
                                          </p:val>
                                        </p:tav>
                                        <p:tav tm="100000">
                                          <p:val>
                                            <p:strVal val="#ppt_x"/>
                                          </p:val>
                                        </p:tav>
                                      </p:tavLst>
                                    </p:anim>
                                    <p:anim calcmode="lin" valueType="num">
                                      <p:cBhvr>
                                        <p:cTn id="17" dur="1000" fill="hold"/>
                                        <p:tgtEl>
                                          <p:spTgt spid="4"/>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14" presetClass="entr" presetSubtype="10"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randombar(horizontal)">
                                      <p:cBhvr>
                                        <p:cTn id="21" dur="500"/>
                                        <p:tgtEl>
                                          <p:spTgt spid="5"/>
                                        </p:tgtEl>
                                      </p:cBhvr>
                                    </p:animEffect>
                                  </p:childTnLst>
                                </p:cTn>
                              </p:par>
                            </p:childTnLst>
                          </p:cTn>
                        </p:par>
                        <p:par>
                          <p:cTn id="22" fill="hold">
                            <p:stCondLst>
                              <p:cond delay="2000"/>
                            </p:stCondLst>
                            <p:childTnLst>
                              <p:par>
                                <p:cTn id="23" presetID="6" presetClass="entr" presetSubtype="16" fill="hold" grpId="0" nodeType="after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circle(in)">
                                      <p:cBhvr>
                                        <p:cTn id="25" dur="750"/>
                                        <p:tgtEl>
                                          <p:spTgt spid="3">
                                            <p:txEl>
                                              <p:pRg st="1" end="1"/>
                                            </p:txEl>
                                          </p:spTgt>
                                        </p:tgtEl>
                                      </p:cBhvr>
                                    </p:animEffect>
                                  </p:childTnLst>
                                </p:cTn>
                              </p:par>
                            </p:childTnLst>
                          </p:cTn>
                        </p:par>
                        <p:par>
                          <p:cTn id="26" fill="hold">
                            <p:stCondLst>
                              <p:cond delay="2750"/>
                            </p:stCondLst>
                            <p:childTnLst>
                              <p:par>
                                <p:cTn id="27" presetID="6" presetClass="entr" presetSubtype="16" fill="hold"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circle(in)">
                                      <p:cBhvr>
                                        <p:cTn id="29" dur="1000"/>
                                        <p:tgtEl>
                                          <p:spTgt spid="6"/>
                                        </p:tgtEl>
                                      </p:cBhvr>
                                    </p:animEffect>
                                  </p:childTnLst>
                                </p:cTn>
                              </p:par>
                            </p:childTnLst>
                          </p:cTn>
                        </p:par>
                        <p:par>
                          <p:cTn id="30" fill="hold">
                            <p:stCondLst>
                              <p:cond delay="3750"/>
                            </p:stCondLst>
                            <p:childTnLst>
                              <p:par>
                                <p:cTn id="31" presetID="6" presetClass="entr" presetSubtype="16" fill="hold" grpId="0" nodeType="after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Effect transition="in" filter="circle(in)">
                                      <p:cBhvr>
                                        <p:cTn id="33" dur="750"/>
                                        <p:tgtEl>
                                          <p:spTgt spid="3">
                                            <p:txEl>
                                              <p:pRg st="2" end="2"/>
                                            </p:txEl>
                                          </p:spTgt>
                                        </p:tgtEl>
                                      </p:cBhvr>
                                    </p:animEffect>
                                  </p:childTnLst>
                                </p:cTn>
                              </p:par>
                            </p:childTnLst>
                          </p:cTn>
                        </p:par>
                        <p:par>
                          <p:cTn id="34" fill="hold">
                            <p:stCondLst>
                              <p:cond delay="4500"/>
                            </p:stCondLst>
                            <p:childTnLst>
                              <p:par>
                                <p:cTn id="35" presetID="42" presetClass="entr" presetSubtype="0" fill="hold"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anim calcmode="lin" valueType="num">
                                      <p:cBhvr>
                                        <p:cTn id="38" dur="500" fill="hold"/>
                                        <p:tgtEl>
                                          <p:spTgt spid="7"/>
                                        </p:tgtEl>
                                        <p:attrNameLst>
                                          <p:attrName>ppt_x</p:attrName>
                                        </p:attrNameLst>
                                      </p:cBhvr>
                                      <p:tavLst>
                                        <p:tav tm="0">
                                          <p:val>
                                            <p:strVal val="#ppt_x"/>
                                          </p:val>
                                        </p:tav>
                                        <p:tav tm="100000">
                                          <p:val>
                                            <p:strVal val="#ppt_x"/>
                                          </p:val>
                                        </p:tav>
                                      </p:tavLst>
                                    </p:anim>
                                    <p:anim calcmode="lin" valueType="num">
                                      <p:cBhvr>
                                        <p:cTn id="39"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E6011-FB1C-4390-8BEB-88D15C543458}"/>
              </a:ext>
            </a:extLst>
          </p:cNvPr>
          <p:cNvSpPr>
            <a:spLocks noGrp="1"/>
          </p:cNvSpPr>
          <p:nvPr>
            <p:ph type="title"/>
          </p:nvPr>
        </p:nvSpPr>
        <p:spPr>
          <a:xfrm>
            <a:off x="1484309" y="234357"/>
            <a:ext cx="10018713" cy="1017165"/>
          </a:xfrm>
        </p:spPr>
        <p:txBody>
          <a:bodyPr/>
          <a:lstStyle/>
          <a:p>
            <a:r>
              <a:rPr lang="en-US" dirty="0"/>
              <a:t> Or, as a Pipeline project.</a:t>
            </a:r>
            <a:endParaRPr lang="ru-RU" dirty="0"/>
          </a:p>
        </p:txBody>
      </p:sp>
      <p:sp>
        <p:nvSpPr>
          <p:cNvPr id="3" name="Content Placeholder 2">
            <a:extLst>
              <a:ext uri="{FF2B5EF4-FFF2-40B4-BE49-F238E27FC236}">
                <a16:creationId xmlns:a16="http://schemas.microsoft.com/office/drawing/2014/main" id="{54AC630E-FC9B-4135-9078-778FCBF23682}"/>
              </a:ext>
            </a:extLst>
          </p:cNvPr>
          <p:cNvSpPr>
            <a:spLocks noGrp="1"/>
          </p:cNvSpPr>
          <p:nvPr>
            <p:ph idx="1"/>
          </p:nvPr>
        </p:nvSpPr>
        <p:spPr>
          <a:xfrm>
            <a:off x="1484310" y="1866899"/>
            <a:ext cx="10018713" cy="3124201"/>
          </a:xfrm>
        </p:spPr>
        <p:txBody>
          <a:bodyPr/>
          <a:lstStyle/>
          <a:p>
            <a:endParaRPr lang="ru-RU" dirty="0"/>
          </a:p>
        </p:txBody>
      </p:sp>
      <p:pic>
        <p:nvPicPr>
          <p:cNvPr id="4" name="Picture 3">
            <a:extLst>
              <a:ext uri="{FF2B5EF4-FFF2-40B4-BE49-F238E27FC236}">
                <a16:creationId xmlns:a16="http://schemas.microsoft.com/office/drawing/2014/main" id="{4D200C84-67C8-42AC-A9A5-B2D7A2B9D923}"/>
              </a:ext>
            </a:extLst>
          </p:cNvPr>
          <p:cNvPicPr>
            <a:picLocks noChangeAspect="1"/>
          </p:cNvPicPr>
          <p:nvPr/>
        </p:nvPicPr>
        <p:blipFill>
          <a:blip r:embed="rId2"/>
          <a:stretch>
            <a:fillRect/>
          </a:stretch>
        </p:blipFill>
        <p:spPr>
          <a:xfrm>
            <a:off x="1397311" y="1764145"/>
            <a:ext cx="10499125" cy="4121881"/>
          </a:xfrm>
          <a:prstGeom prst="rect">
            <a:avLst/>
          </a:prstGeom>
        </p:spPr>
      </p:pic>
    </p:spTree>
    <p:extLst>
      <p:ext uri="{BB962C8B-B14F-4D97-AF65-F5344CB8AC3E}">
        <p14:creationId xmlns:p14="http://schemas.microsoft.com/office/powerpoint/2010/main" val="39634400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otalTime>126</TotalTime>
  <Words>799</Words>
  <Application>Microsoft Office PowerPoint</Application>
  <PresentationFormat>Widescreen</PresentationFormat>
  <Paragraphs>48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Constantia</vt:lpstr>
      <vt:lpstr>Corbel</vt:lpstr>
      <vt:lpstr>Parallax</vt:lpstr>
      <vt:lpstr> Practical techniques in understanding of CI/CD.</vt:lpstr>
      <vt:lpstr>Used technologies: </vt:lpstr>
      <vt:lpstr>Infrastructure</vt:lpstr>
      <vt:lpstr> resource "aws_instance" "Jenkins" {     ami                          = "ami-00c03f7f7f2ec15c3""     instance_type                = "t2.small"     key_name                     = "newOhio"     private_ip                   = "172.31.21.189"     subnet_id                    = "subnet-be6433c4"     vpc_security_group_ids       = [aws_security_group.jenkinssg.id]     root_block_device {     volume_size = 20     volume_type = "gp2"     delete_on_termination = true   }     tags                         = {           Name = "Masters"         }     provisioner "local-exec" {       command = &lt;&lt;EOT       sleep 50;       working_dir = "${var.ansible_dir}"       ansible-playbook -i hosts.txt java.yml       ansible-playbook -i hosts.txt maven.yml       ansible-playbook -i hosts.txt Playbook-jenkins.yml     EOT   } } </vt:lpstr>
      <vt:lpstr>PowerPoint Presentation</vt:lpstr>
      <vt:lpstr>Login to Jenkins</vt:lpstr>
      <vt:lpstr>Setting Up Environment variables. And all credential.</vt:lpstr>
      <vt:lpstr>I create a FreeStyle project. Configure everything necessary for build and deployment.</vt:lpstr>
      <vt:lpstr> Or, as a Pipeline project.</vt:lpstr>
      <vt:lpstr>Application configuration: </vt:lpstr>
      <vt:lpstr>Build and Deploy.</vt:lpstr>
      <vt:lpstr>Q&amp;A session.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Practical techniques in understanding of CI/CD.</dc:title>
  <dc:creator>Dmitriy Rakivnenko</dc:creator>
  <cp:lastModifiedBy>Dmitriy Rakivnenko</cp:lastModifiedBy>
  <cp:revision>21</cp:revision>
  <dcterms:created xsi:type="dcterms:W3CDTF">2019-11-04T22:31:41Z</dcterms:created>
  <dcterms:modified xsi:type="dcterms:W3CDTF">2019-11-11T22:25:13Z</dcterms:modified>
</cp:coreProperties>
</file>