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68" r:id="rId2"/>
    <p:sldId id="267" r:id="rId3"/>
    <p:sldId id="270" r:id="rId4"/>
    <p:sldId id="271" r:id="rId5"/>
    <p:sldId id="272" r:id="rId6"/>
    <p:sldId id="269" r:id="rId7"/>
  </p:sldIdLst>
  <p:sldSz cx="5659438" cy="7543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1550C-35F2-4963-BE63-29ED9A90FE2D}">
          <p14:sldIdLst>
            <p14:sldId id="268"/>
            <p14:sldId id="267"/>
            <p14:sldId id="270"/>
            <p14:sldId id="271"/>
            <p14:sldId id="272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346"/>
    <a:srgbClr val="008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8" autoAdjust="0"/>
    <p:restoredTop sz="94615"/>
  </p:normalViewPr>
  <p:slideViewPr>
    <p:cSldViewPr snapToGrid="0">
      <p:cViewPr>
        <p:scale>
          <a:sx n="130" d="100"/>
          <a:sy n="130" d="100"/>
        </p:scale>
        <p:origin x="2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1" d="100"/>
          <a:sy n="131" d="100"/>
        </p:scale>
        <p:origin x="118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E535-D103-420C-A3C8-BED39E8AE0DF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0FD7-3BBC-48BF-9046-F1A751293F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3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1pPr>
    <a:lvl2pPr marL="599474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2pPr>
    <a:lvl3pPr marL="119894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3pPr>
    <a:lvl4pPr marL="179841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4pPr>
    <a:lvl5pPr marL="239789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5pPr>
    <a:lvl6pPr marL="2997363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6pPr>
    <a:lvl7pPr marL="359683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7pPr>
    <a:lvl8pPr marL="419630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8pPr>
    <a:lvl9pPr marL="4795779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WhiteBoard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393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WhiteBoard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613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WhiteBoard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072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58" y="1234599"/>
            <a:ext cx="4810522" cy="2626360"/>
          </a:xfrm>
        </p:spPr>
        <p:txBody>
          <a:bodyPr anchor="b"/>
          <a:lstStyle>
            <a:lvl1pPr algn="ctr"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30" y="3962242"/>
            <a:ext cx="4244579" cy="1821338"/>
          </a:xfrm>
        </p:spPr>
        <p:txBody>
          <a:bodyPr/>
          <a:lstStyle>
            <a:lvl1pPr marL="0" indent="0" algn="ctr">
              <a:buNone/>
              <a:defRPr sz="1485"/>
            </a:lvl1pPr>
            <a:lvl2pPr marL="282961" indent="0" algn="ctr">
              <a:buNone/>
              <a:defRPr sz="1238"/>
            </a:lvl2pPr>
            <a:lvl3pPr marL="565922" indent="0" algn="ctr">
              <a:buNone/>
              <a:defRPr sz="1114"/>
            </a:lvl3pPr>
            <a:lvl4pPr marL="848883" indent="0" algn="ctr">
              <a:buNone/>
              <a:defRPr sz="990"/>
            </a:lvl4pPr>
            <a:lvl5pPr marL="1131844" indent="0" algn="ctr">
              <a:buNone/>
              <a:defRPr sz="990"/>
            </a:lvl5pPr>
            <a:lvl6pPr marL="1414805" indent="0" algn="ctr">
              <a:buNone/>
              <a:defRPr sz="990"/>
            </a:lvl6pPr>
            <a:lvl7pPr marL="1697766" indent="0" algn="ctr">
              <a:buNone/>
              <a:defRPr sz="990"/>
            </a:lvl7pPr>
            <a:lvl8pPr marL="1980728" indent="0" algn="ctr">
              <a:buNone/>
              <a:defRPr sz="990"/>
            </a:lvl8pPr>
            <a:lvl9pPr marL="2263689" indent="0" algn="ctr">
              <a:buNone/>
              <a:defRPr sz="9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EC025EC9-92ED-DA4D-576D-907AE489E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CAF061-8C70-A6F0-75E7-BCFC7A4FD69B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4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0036" y="401637"/>
            <a:ext cx="1220316" cy="63930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087" y="401637"/>
            <a:ext cx="3590206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4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874" y="-48765"/>
            <a:ext cx="3924895" cy="6170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87" y="721895"/>
            <a:ext cx="4881265" cy="6072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1FEA1704-0F0D-CC99-7732-EFA88F78E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A95C5-CC8B-0BAD-12DA-D2954CA9AFDC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D44923-231E-95FF-6658-B7CF1AAC43BA}"/>
              </a:ext>
            </a:extLst>
          </p:cNvPr>
          <p:cNvSpPr txBox="1"/>
          <p:nvPr userDrawn="1"/>
        </p:nvSpPr>
        <p:spPr>
          <a:xfrm>
            <a:off x="479725" y="33243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MR2.4</a:t>
            </a:r>
          </a:p>
        </p:txBody>
      </p:sp>
    </p:spTree>
    <p:extLst>
      <p:ext uri="{BB962C8B-B14F-4D97-AF65-F5344CB8AC3E}">
        <p14:creationId xmlns:p14="http://schemas.microsoft.com/office/powerpoint/2010/main" val="27209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9" y="1880713"/>
            <a:ext cx="4881265" cy="3138011"/>
          </a:xfrm>
          <a:prstGeom prst="rect">
            <a:avLst/>
          </a:prstGeom>
        </p:spPr>
        <p:txBody>
          <a:bodyPr anchor="b"/>
          <a:lstStyle>
            <a:lvl1pPr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39" y="5048411"/>
            <a:ext cx="4881265" cy="1650206"/>
          </a:xfrm>
        </p:spPr>
        <p:txBody>
          <a:bodyPr/>
          <a:lstStyle>
            <a:lvl1pPr marL="0" indent="0">
              <a:buNone/>
              <a:defRPr sz="1485">
                <a:solidFill>
                  <a:schemeClr val="tx1"/>
                </a:solidFill>
              </a:defRPr>
            </a:lvl1pPr>
            <a:lvl2pPr marL="2829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565922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3pPr>
            <a:lvl4pPr marL="84888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13184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414805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69776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198072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263689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1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086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5091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401639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24" y="1849279"/>
            <a:ext cx="2394207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24" y="2755582"/>
            <a:ext cx="2394207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5091" y="1849279"/>
            <a:ext cx="2405998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5091" y="2755582"/>
            <a:ext cx="2405998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8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2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2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999" y="1086169"/>
            <a:ext cx="2865090" cy="5360988"/>
          </a:xfrm>
        </p:spPr>
        <p:txBody>
          <a:bodyPr/>
          <a:lstStyle>
            <a:lvl1pPr>
              <a:defRPr sz="1980"/>
            </a:lvl1pPr>
            <a:lvl2pPr>
              <a:defRPr sz="1733"/>
            </a:lvl2pPr>
            <a:lvl3pPr>
              <a:defRPr sz="148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5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5999" y="1086169"/>
            <a:ext cx="2865090" cy="5360988"/>
          </a:xfrm>
        </p:spPr>
        <p:txBody>
          <a:bodyPr anchor="t"/>
          <a:lstStyle>
            <a:lvl1pPr marL="0" indent="0">
              <a:buNone/>
              <a:defRPr sz="1980"/>
            </a:lvl1pPr>
            <a:lvl2pPr marL="282961" indent="0">
              <a:buNone/>
              <a:defRPr sz="1733"/>
            </a:lvl2pPr>
            <a:lvl3pPr marL="565922" indent="0">
              <a:buNone/>
              <a:defRPr sz="1485"/>
            </a:lvl3pPr>
            <a:lvl4pPr marL="848883" indent="0">
              <a:buNone/>
              <a:defRPr sz="1238"/>
            </a:lvl4pPr>
            <a:lvl5pPr marL="1131844" indent="0">
              <a:buNone/>
              <a:defRPr sz="1238"/>
            </a:lvl5pPr>
            <a:lvl6pPr marL="1414805" indent="0">
              <a:buNone/>
              <a:defRPr sz="1238"/>
            </a:lvl6pPr>
            <a:lvl7pPr marL="1697766" indent="0">
              <a:buNone/>
              <a:defRPr sz="1238"/>
            </a:lvl7pPr>
            <a:lvl8pPr marL="1980728" indent="0">
              <a:buNone/>
              <a:defRPr sz="1238"/>
            </a:lvl8pPr>
            <a:lvl9pPr marL="2263689" indent="0">
              <a:buNone/>
              <a:defRPr sz="12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5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5684" y="-32084"/>
            <a:ext cx="3160815" cy="72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087" y="2008187"/>
            <a:ext cx="4881265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086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689" y="6991986"/>
            <a:ext cx="191006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6978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9FA0737F-7809-EF40-713B-5DCA4BDC90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162EF-4A5D-BC10-3AAE-5A44AF15A3D4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024CD2-5055-2AF1-C3C4-F38B0033985A}"/>
              </a:ext>
            </a:extLst>
          </p:cNvPr>
          <p:cNvSpPr txBox="1"/>
          <p:nvPr userDrawn="1"/>
        </p:nvSpPr>
        <p:spPr>
          <a:xfrm>
            <a:off x="479725" y="33243"/>
            <a:ext cx="1759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MR2.4 </a:t>
            </a:r>
            <a:r>
              <a:rPr lang="hu-HU" sz="2400" b="1" dirty="0" err="1"/>
              <a:t>Pack</a:t>
            </a:r>
            <a:r>
              <a:rPr lang="hu-HU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449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65922" rtl="0" eaLnBrk="1" latinLnBrk="0" hangingPunct="1">
        <a:lnSpc>
          <a:spcPct val="90000"/>
        </a:lnSpc>
        <a:spcBef>
          <a:spcPct val="0"/>
        </a:spcBef>
        <a:buNone/>
        <a:defRPr sz="272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481" indent="-141481" algn="l" defTabSz="565922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24442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07403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90364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273325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556286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839247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2122208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405169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1pPr>
      <a:lvl2pPr marL="282961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2pPr>
      <a:lvl3pPr marL="565922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48883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131844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414805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697766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1980728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263689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endParaRPr lang="hu-H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5E4B6-CBEF-6B83-BE93-5A5D0C553D8E}"/>
              </a:ext>
            </a:extLst>
          </p:cNvPr>
          <p:cNvSpPr txBox="1"/>
          <p:nvPr/>
        </p:nvSpPr>
        <p:spPr>
          <a:xfrm>
            <a:off x="-12397" y="569845"/>
            <a:ext cx="193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Tervezett kezdés: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3C82C-ABEC-7DE6-5FDC-72DEF3646B36}"/>
              </a:ext>
            </a:extLst>
          </p:cNvPr>
          <p:cNvSpPr txBox="1"/>
          <p:nvPr/>
        </p:nvSpPr>
        <p:spPr>
          <a:xfrm>
            <a:off x="2672406" y="569845"/>
            <a:ext cx="20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Tervezett befejezés: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DBEEE-C274-9B0E-C92A-780DBF955AB1}"/>
              </a:ext>
            </a:extLst>
          </p:cNvPr>
          <p:cNvSpPr txBox="1"/>
          <p:nvPr/>
        </p:nvSpPr>
        <p:spPr>
          <a:xfrm>
            <a:off x="17099" y="939177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Megjegyzés: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A1F562-271C-40C2-2866-F41DDE4616DA}"/>
              </a:ext>
            </a:extLst>
          </p:cNvPr>
          <p:cNvSpPr/>
          <p:nvPr/>
        </p:nvSpPr>
        <p:spPr>
          <a:xfrm>
            <a:off x="66259" y="1308509"/>
            <a:ext cx="5526919" cy="156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4DF24-8C08-DD33-84F4-4A029C71EF93}"/>
              </a:ext>
            </a:extLst>
          </p:cNvPr>
          <p:cNvCxnSpPr/>
          <p:nvPr/>
        </p:nvCxnSpPr>
        <p:spPr>
          <a:xfrm>
            <a:off x="17099" y="939177"/>
            <a:ext cx="55760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1CA98C-C8E1-3431-8EFF-54CD07FD9CF0}"/>
              </a:ext>
            </a:extLst>
          </p:cNvPr>
          <p:cNvSpPr txBox="1"/>
          <p:nvPr/>
        </p:nvSpPr>
        <p:spPr>
          <a:xfrm>
            <a:off x="-17315" y="2812222"/>
            <a:ext cx="169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Helyi kontaktok: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BD990A2-C296-5C8A-17B7-8A1DF6043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62924"/>
              </p:ext>
            </p:extLst>
          </p:nvPr>
        </p:nvGraphicFramePr>
        <p:xfrm>
          <a:off x="66259" y="3181553"/>
          <a:ext cx="5526918" cy="94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59">
                  <a:extLst>
                    <a:ext uri="{9D8B030D-6E8A-4147-A177-3AD203B41FA5}">
                      <a16:colId xmlns:a16="http://schemas.microsoft.com/office/drawing/2014/main" val="764437545"/>
                    </a:ext>
                  </a:extLst>
                </a:gridCol>
                <a:gridCol w="2763459">
                  <a:extLst>
                    <a:ext uri="{9D8B030D-6E8A-4147-A177-3AD203B41FA5}">
                      <a16:colId xmlns:a16="http://schemas.microsoft.com/office/drawing/2014/main" val="836845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#1</a:t>
                      </a: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82940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531C910-6829-33D0-E9A1-CD473D6CA0C8}"/>
              </a:ext>
            </a:extLst>
          </p:cNvPr>
          <p:cNvSpPr txBox="1"/>
          <p:nvPr/>
        </p:nvSpPr>
        <p:spPr>
          <a:xfrm>
            <a:off x="-12395" y="4124826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Előkészítés: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EC14E76E-209F-E1C6-35A5-D48BBE85A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306189"/>
              </p:ext>
            </p:extLst>
          </p:nvPr>
        </p:nvGraphicFramePr>
        <p:xfrm>
          <a:off x="66258" y="4441373"/>
          <a:ext cx="55269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06">
                  <a:extLst>
                    <a:ext uri="{9D8B030D-6E8A-4147-A177-3AD203B41FA5}">
                      <a16:colId xmlns:a16="http://schemas.microsoft.com/office/drawing/2014/main" val="871673816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1740673461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3544633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☐Beléptetés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☐Szállás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☐Kocsi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4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☐Update HDD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☐TEMPEST Cert ell.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☐TEMPEST Cert jkv.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03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☐Inventory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☐Password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HU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52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☐2x Pendrive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☐Initial backup HDD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HU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6836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21395A5-ACA7-B31B-68A5-1A4479C5D18A}"/>
              </a:ext>
            </a:extLst>
          </p:cNvPr>
          <p:cNvSpPr txBox="1"/>
          <p:nvPr/>
        </p:nvSpPr>
        <p:spPr>
          <a:xfrm>
            <a:off x="-7476" y="5958540"/>
            <a:ext cx="419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Telepítő munkaállomások (</a:t>
            </a:r>
            <a:r>
              <a:rPr lang="en-HU" i="1" dirty="0"/>
              <a:t>pld.: OPR01 TL</a:t>
            </a:r>
            <a:r>
              <a:rPr lang="en-HU" dirty="0"/>
              <a:t>):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A8C9900-69DA-BD93-709C-527010552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247669"/>
              </p:ext>
            </p:extLst>
          </p:nvPr>
        </p:nvGraphicFramePr>
        <p:xfrm>
          <a:off x="35940" y="6346233"/>
          <a:ext cx="5526918" cy="600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06">
                  <a:extLst>
                    <a:ext uri="{9D8B030D-6E8A-4147-A177-3AD203B41FA5}">
                      <a16:colId xmlns:a16="http://schemas.microsoft.com/office/drawing/2014/main" val="1950582533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4001095997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286978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#1</a:t>
                      </a: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89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742" y="-48765"/>
            <a:ext cx="2743026" cy="617034"/>
          </a:xfrm>
          <a:prstGeom prst="rect">
            <a:avLst/>
          </a:prstGeo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1/2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C07258F-C478-7C4B-8EB4-D2E61812A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02206"/>
              </p:ext>
            </p:extLst>
          </p:nvPr>
        </p:nvGraphicFramePr>
        <p:xfrm>
          <a:off x="17011" y="568269"/>
          <a:ext cx="5647198" cy="703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39881487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4099579745"/>
                    </a:ext>
                  </a:extLst>
                </a:gridCol>
                <a:gridCol w="2723012">
                  <a:extLst>
                    <a:ext uri="{9D8B030D-6E8A-4147-A177-3AD203B41FA5}">
                      <a16:colId xmlns:a16="http://schemas.microsoft.com/office/drawing/2014/main" val="430590996"/>
                    </a:ext>
                  </a:extLst>
                </a:gridCol>
                <a:gridCol w="673818">
                  <a:extLst>
                    <a:ext uri="{9D8B030D-6E8A-4147-A177-3AD203B41FA5}">
                      <a16:colId xmlns:a16="http://schemas.microsoft.com/office/drawing/2014/main" val="3399180806"/>
                    </a:ext>
                  </a:extLst>
                </a:gridCol>
                <a:gridCol w="1548058">
                  <a:extLst>
                    <a:ext uri="{9D8B030D-6E8A-4147-A177-3AD203B41FA5}">
                      <a16:colId xmlns:a16="http://schemas.microsoft.com/office/drawing/2014/main" val="770106357"/>
                    </a:ext>
                  </a:extLst>
                </a:gridCol>
              </a:tblGrid>
              <a:tr h="36713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STEP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TOPIC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>
                          <a:solidFill>
                            <a:schemeClr val="bg1"/>
                          </a:solidFill>
                        </a:rPr>
                        <a:t>Remarks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182469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Előkészítés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901305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 Rendszer ellenőrzés, laptopok és szerverek előkészítése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771267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 </a:t>
                      </a:r>
                      <a:r>
                        <a:rPr lang="hu-HU" dirty="0" err="1"/>
                        <a:t>vCenter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Certificate</a:t>
                      </a:r>
                      <a:r>
                        <a:rPr lang="hu-HU" dirty="0"/>
                        <a:t> megújítás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403291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 </a:t>
                      </a:r>
                      <a:r>
                        <a:rPr lang="hu-HU" dirty="0" err="1"/>
                        <a:t>Admin</a:t>
                      </a:r>
                      <a:r>
                        <a:rPr lang="hu-HU" dirty="0"/>
                        <a:t> linkek előkészítése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770925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 </a:t>
                      </a:r>
                      <a:r>
                        <a:rPr lang="hu-HU" dirty="0" err="1"/>
                        <a:t>Tools</a:t>
                      </a:r>
                      <a:r>
                        <a:rPr lang="hu-HU" dirty="0"/>
                        <a:t> telepítés az update laptopra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233044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419281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855849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397601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997952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758480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207846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61792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551508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848835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759766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65527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100365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3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90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C07258F-C478-7C4B-8EB4-D2E61812A6C1}"/>
              </a:ext>
            </a:extLst>
          </p:cNvPr>
          <p:cNvGraphicFramePr>
            <a:graphicFrameLocks noGrp="1"/>
          </p:cNvGraphicFramePr>
          <p:nvPr/>
        </p:nvGraphicFramePr>
        <p:xfrm>
          <a:off x="17011" y="568269"/>
          <a:ext cx="5580485" cy="6975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739881487"/>
                    </a:ext>
                  </a:extLst>
                </a:gridCol>
                <a:gridCol w="3192510">
                  <a:extLst>
                    <a:ext uri="{9D8B030D-6E8A-4147-A177-3AD203B41FA5}">
                      <a16:colId xmlns:a16="http://schemas.microsoft.com/office/drawing/2014/main" val="430590996"/>
                    </a:ext>
                  </a:extLst>
                </a:gridCol>
                <a:gridCol w="692144">
                  <a:extLst>
                    <a:ext uri="{9D8B030D-6E8A-4147-A177-3AD203B41FA5}">
                      <a16:colId xmlns:a16="http://schemas.microsoft.com/office/drawing/2014/main" val="3399180806"/>
                    </a:ext>
                  </a:extLst>
                </a:gridCol>
                <a:gridCol w="1462151">
                  <a:extLst>
                    <a:ext uri="{9D8B030D-6E8A-4147-A177-3AD203B41FA5}">
                      <a16:colId xmlns:a16="http://schemas.microsoft.com/office/drawing/2014/main" val="770106357"/>
                    </a:ext>
                  </a:extLst>
                </a:gridCol>
              </a:tblGrid>
              <a:tr h="36713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TOPIC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>
                          <a:solidFill>
                            <a:schemeClr val="bg1"/>
                          </a:solidFill>
                        </a:rPr>
                        <a:t>Remarks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182469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901305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771267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403291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770925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233044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419281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855849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397601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997952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758480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207846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61792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551508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848835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759766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65527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100365"/>
                  </a:ext>
                </a:extLst>
              </a:tr>
              <a:tr h="36713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3746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73C5019-B50C-2156-CBA7-173E3B7D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742" y="-48765"/>
            <a:ext cx="2743026" cy="617034"/>
          </a:xfrm>
          <a:prstGeom prst="rect">
            <a:avLst/>
          </a:prstGeo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2/2</a:t>
            </a:r>
          </a:p>
        </p:txBody>
      </p:sp>
    </p:spTree>
    <p:extLst>
      <p:ext uri="{BB962C8B-B14F-4D97-AF65-F5344CB8AC3E}">
        <p14:creationId xmlns:p14="http://schemas.microsoft.com/office/powerpoint/2010/main" val="288190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endParaRPr lang="hu-H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4BE2CD-60C1-D652-6234-7E4B613DE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73221"/>
              </p:ext>
            </p:extLst>
          </p:nvPr>
        </p:nvGraphicFramePr>
        <p:xfrm>
          <a:off x="94176" y="568269"/>
          <a:ext cx="5490547" cy="1416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3890">
                  <a:extLst>
                    <a:ext uri="{9D8B030D-6E8A-4147-A177-3AD203B41FA5}">
                      <a16:colId xmlns:a16="http://schemas.microsoft.com/office/drawing/2014/main" val="2208089504"/>
                    </a:ext>
                  </a:extLst>
                </a:gridCol>
                <a:gridCol w="615449">
                  <a:extLst>
                    <a:ext uri="{9D8B030D-6E8A-4147-A177-3AD203B41FA5}">
                      <a16:colId xmlns:a16="http://schemas.microsoft.com/office/drawing/2014/main" val="3867554980"/>
                    </a:ext>
                  </a:extLst>
                </a:gridCol>
                <a:gridCol w="3653725">
                  <a:extLst>
                    <a:ext uri="{9D8B030D-6E8A-4147-A177-3AD203B41FA5}">
                      <a16:colId xmlns:a16="http://schemas.microsoft.com/office/drawing/2014/main" val="2160085315"/>
                    </a:ext>
                  </a:extLst>
                </a:gridCol>
                <a:gridCol w="897483">
                  <a:extLst>
                    <a:ext uri="{9D8B030D-6E8A-4147-A177-3AD203B41FA5}">
                      <a16:colId xmlns:a16="http://schemas.microsoft.com/office/drawing/2014/main" val="3936561098"/>
                    </a:ext>
                  </a:extLst>
                </a:gridCol>
              </a:tblGrid>
              <a:tr h="273831">
                <a:tc>
                  <a:txBody>
                    <a:bodyPr/>
                    <a:lstStyle/>
                    <a:p>
                      <a:pPr algn="l" fontAlgn="b"/>
                      <a:endParaRPr lang="en-H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</a:rPr>
                        <a:t>STEP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effectLst/>
                        </a:rPr>
                        <a:t>Művelet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</a:rPr>
                        <a:t>Megj</a:t>
                      </a:r>
                      <a:r>
                        <a:rPr lang="en-GB" sz="1600" b="1" u="none" strike="noStrike" dirty="0">
                          <a:effectLst/>
                        </a:rPr>
                        <a:t>.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679991"/>
                  </a:ext>
                </a:extLst>
              </a:tr>
              <a:tr h="151288">
                <a:tc>
                  <a:txBody>
                    <a:bodyPr/>
                    <a:lstStyle/>
                    <a:p>
                      <a:pPr algn="l" fontAlgn="b"/>
                      <a:endParaRPr lang="en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Step 00.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Előkészítés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394054"/>
                  </a:ext>
                </a:extLst>
              </a:tr>
              <a:tr h="151288">
                <a:tc>
                  <a:txBody>
                    <a:bodyPr/>
                    <a:lstStyle/>
                    <a:p>
                      <a:pPr algn="l" fontAlgn="b"/>
                      <a:endParaRPr lang="en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HU" sz="1200" u="none" strike="noStrike">
                          <a:effectLst/>
                        </a:rPr>
                        <a:t>00.1</a:t>
                      </a:r>
                      <a:endParaRPr lang="en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Rendszer ellenőrzés és laptopok és szerverek előkészítése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916830"/>
                  </a:ext>
                </a:extLst>
              </a:tr>
              <a:tr h="151288">
                <a:tc>
                  <a:txBody>
                    <a:bodyPr/>
                    <a:lstStyle/>
                    <a:p>
                      <a:pPr algn="l" fontAlgn="b"/>
                      <a:endParaRPr lang="en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HU" sz="1200" u="none" strike="noStrike">
                          <a:effectLst/>
                        </a:rPr>
                        <a:t>00.2</a:t>
                      </a:r>
                      <a:endParaRPr lang="en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vCenter Certificate megújítás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975552"/>
                  </a:ext>
                </a:extLst>
              </a:tr>
              <a:tr h="151288">
                <a:tc>
                  <a:txBody>
                    <a:bodyPr/>
                    <a:lstStyle/>
                    <a:p>
                      <a:pPr algn="l" fontAlgn="b"/>
                      <a:endParaRPr lang="en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HU" sz="1200" u="none" strike="noStrike">
                          <a:effectLst/>
                        </a:rPr>
                        <a:t>00.3</a:t>
                      </a:r>
                      <a:endParaRPr lang="en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Admin linkek előkészítése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514012"/>
                  </a:ext>
                </a:extLst>
              </a:tr>
              <a:tr h="151288">
                <a:tc>
                  <a:txBody>
                    <a:bodyPr/>
                    <a:lstStyle/>
                    <a:p>
                      <a:pPr algn="l" fontAlgn="b"/>
                      <a:endParaRPr lang="en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HU" sz="1200" u="none" strike="noStrike">
                          <a:effectLst/>
                        </a:rPr>
                        <a:t>00.4</a:t>
                      </a:r>
                      <a:endParaRPr lang="en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Tools telepítés az update laptopra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745546"/>
                  </a:ext>
                </a:extLst>
              </a:tr>
              <a:tr h="151288">
                <a:tc>
                  <a:txBody>
                    <a:bodyPr/>
                    <a:lstStyle/>
                    <a:p>
                      <a:pPr algn="l" fontAlgn="b"/>
                      <a:endParaRPr lang="en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HU" sz="1200" u="none" strike="noStrike">
                          <a:effectLst/>
                        </a:rPr>
                        <a:t>00.5</a:t>
                      </a:r>
                      <a:endParaRPr lang="en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ESXi</a:t>
                      </a:r>
                      <a:r>
                        <a:rPr lang="en-GB" sz="1200" u="none" strike="noStrike" dirty="0">
                          <a:effectLst/>
                        </a:rPr>
                        <a:t> SSH </a:t>
                      </a:r>
                      <a:r>
                        <a:rPr lang="en-GB" sz="1200" u="none" strike="noStrike" dirty="0" err="1">
                          <a:effectLst/>
                        </a:rPr>
                        <a:t>engedélyezés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12102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5BACD55-864E-D36E-4EB8-49C977DC1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59253"/>
              </p:ext>
            </p:extLst>
          </p:nvPr>
        </p:nvGraphicFramePr>
        <p:xfrm>
          <a:off x="94176" y="2136058"/>
          <a:ext cx="33020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1526826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5144234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8690992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08255219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STEP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u="none" strike="noStrike">
                          <a:effectLst/>
                        </a:rPr>
                        <a:t>Művelet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Megj.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76619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Step 01.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MSA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697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82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827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815" y="-48765"/>
            <a:ext cx="3195954" cy="617034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D80D367-5936-EC2D-0851-6D143797C533}"/>
              </a:ext>
            </a:extLst>
          </p:cNvPr>
          <p:cNvGraphicFramePr>
            <a:graphicFrameLocks noGrp="1"/>
          </p:cNvGraphicFramePr>
          <p:nvPr/>
        </p:nvGraphicFramePr>
        <p:xfrm>
          <a:off x="38738" y="588944"/>
          <a:ext cx="5581607" cy="69142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6935">
                  <a:extLst>
                    <a:ext uri="{9D8B030D-6E8A-4147-A177-3AD203B41FA5}">
                      <a16:colId xmlns:a16="http://schemas.microsoft.com/office/drawing/2014/main" val="3794467028"/>
                    </a:ext>
                  </a:extLst>
                </a:gridCol>
                <a:gridCol w="3187274">
                  <a:extLst>
                    <a:ext uri="{9D8B030D-6E8A-4147-A177-3AD203B41FA5}">
                      <a16:colId xmlns:a16="http://schemas.microsoft.com/office/drawing/2014/main" val="428365829"/>
                    </a:ext>
                  </a:extLst>
                </a:gridCol>
                <a:gridCol w="780828">
                  <a:extLst>
                    <a:ext uri="{9D8B030D-6E8A-4147-A177-3AD203B41FA5}">
                      <a16:colId xmlns:a16="http://schemas.microsoft.com/office/drawing/2014/main" val="2657353463"/>
                    </a:ext>
                  </a:extLst>
                </a:gridCol>
                <a:gridCol w="444990">
                  <a:extLst>
                    <a:ext uri="{9D8B030D-6E8A-4147-A177-3AD203B41FA5}">
                      <a16:colId xmlns:a16="http://schemas.microsoft.com/office/drawing/2014/main" val="615630793"/>
                    </a:ext>
                  </a:extLst>
                </a:gridCol>
                <a:gridCol w="478572">
                  <a:extLst>
                    <a:ext uri="{9D8B030D-6E8A-4147-A177-3AD203B41FA5}">
                      <a16:colId xmlns:a16="http://schemas.microsoft.com/office/drawing/2014/main" val="4068609821"/>
                    </a:ext>
                  </a:extLst>
                </a:gridCol>
                <a:gridCol w="403008">
                  <a:extLst>
                    <a:ext uri="{9D8B030D-6E8A-4147-A177-3AD203B41FA5}">
                      <a16:colId xmlns:a16="http://schemas.microsoft.com/office/drawing/2014/main" val="169563680"/>
                    </a:ext>
                  </a:extLst>
                </a:gridCol>
              </a:tblGrid>
              <a:tr h="310450">
                <a:tc>
                  <a:txBody>
                    <a:bodyPr/>
                    <a:lstStyle/>
                    <a:p>
                      <a:endParaRPr lang="hu-HU" sz="1200" b="1" dirty="0"/>
                    </a:p>
                  </a:txBody>
                  <a:tcPr marL="120903" marR="120903" marT="60451" marB="6045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TOPIC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 err="1"/>
                        <a:t>Due</a:t>
                      </a:r>
                      <a:endParaRPr lang="hu-HU" sz="1200" b="1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AA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 err="1"/>
                        <a:t>HSz</a:t>
                      </a:r>
                      <a:endParaRPr lang="hu-HU" sz="1200" b="1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TL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125791"/>
                  </a:ext>
                </a:extLst>
              </a:tr>
              <a:tr h="6603834"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889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3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1261</TotalTime>
  <Words>151</Words>
  <Application>Microsoft Macintosh PowerPoint</Application>
  <PresentationFormat>Custom</PresentationFormat>
  <Paragraphs>69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Checklist 1/2</vt:lpstr>
      <vt:lpstr>Checklist 2/2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25</cp:revision>
  <dcterms:created xsi:type="dcterms:W3CDTF">2022-12-28T04:53:12Z</dcterms:created>
  <dcterms:modified xsi:type="dcterms:W3CDTF">2023-01-25T04:16:26Z</dcterms:modified>
</cp:coreProperties>
</file>