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68" r:id="rId2"/>
    <p:sldId id="271" r:id="rId3"/>
    <p:sldId id="272" r:id="rId4"/>
    <p:sldId id="273" r:id="rId5"/>
    <p:sldId id="274" r:id="rId6"/>
    <p:sldId id="275" r:id="rId7"/>
    <p:sldId id="276" r:id="rId8"/>
    <p:sldId id="279" r:id="rId9"/>
    <p:sldId id="280" r:id="rId10"/>
    <p:sldId id="281" r:id="rId11"/>
    <p:sldId id="282" r:id="rId12"/>
    <p:sldId id="283" r:id="rId13"/>
  </p:sldIdLst>
  <p:sldSz cx="5659438" cy="75438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01550C-35F2-4963-BE63-29ED9A90FE2D}">
          <p14:sldIdLst>
            <p14:sldId id="268"/>
            <p14:sldId id="271"/>
            <p14:sldId id="272"/>
            <p14:sldId id="273"/>
            <p14:sldId id="274"/>
            <p14:sldId id="275"/>
            <p14:sldId id="276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4346"/>
    <a:srgbClr val="008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8" autoAdjust="0"/>
    <p:restoredTop sz="94615"/>
  </p:normalViewPr>
  <p:slideViewPr>
    <p:cSldViewPr snapToGrid="0">
      <p:cViewPr varScale="1">
        <p:scale>
          <a:sx n="112" d="100"/>
          <a:sy n="112" d="100"/>
        </p:scale>
        <p:origin x="29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118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4E535-D103-420C-A3C8-BED39E8AE0DF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03638" y="857250"/>
            <a:ext cx="17367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F0FD7-3BBC-48BF-9046-F1A751293F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938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1pPr>
    <a:lvl2pPr marL="599474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2pPr>
    <a:lvl3pPr marL="1198945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3pPr>
    <a:lvl4pPr marL="1798418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4pPr>
    <a:lvl5pPr marL="2397890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5pPr>
    <a:lvl6pPr marL="2997363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6pPr>
    <a:lvl7pPr marL="3596835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7pPr>
    <a:lvl8pPr marL="4196308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8pPr>
    <a:lvl9pPr marL="4795779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458" y="1234599"/>
            <a:ext cx="4810522" cy="2626360"/>
          </a:xfrm>
        </p:spPr>
        <p:txBody>
          <a:bodyPr anchor="b"/>
          <a:lstStyle>
            <a:lvl1pPr algn="ctr">
              <a:defRPr sz="37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7430" y="3962242"/>
            <a:ext cx="4244579" cy="1821338"/>
          </a:xfrm>
        </p:spPr>
        <p:txBody>
          <a:bodyPr/>
          <a:lstStyle>
            <a:lvl1pPr marL="0" indent="0" algn="ctr">
              <a:buNone/>
              <a:defRPr sz="1485"/>
            </a:lvl1pPr>
            <a:lvl2pPr marL="282961" indent="0" algn="ctr">
              <a:buNone/>
              <a:defRPr sz="1238"/>
            </a:lvl2pPr>
            <a:lvl3pPr marL="565922" indent="0" algn="ctr">
              <a:buNone/>
              <a:defRPr sz="1114"/>
            </a:lvl3pPr>
            <a:lvl4pPr marL="848883" indent="0" algn="ctr">
              <a:buNone/>
              <a:defRPr sz="990"/>
            </a:lvl4pPr>
            <a:lvl5pPr marL="1131844" indent="0" algn="ctr">
              <a:buNone/>
              <a:defRPr sz="990"/>
            </a:lvl5pPr>
            <a:lvl6pPr marL="1414805" indent="0" algn="ctr">
              <a:buNone/>
              <a:defRPr sz="990"/>
            </a:lvl6pPr>
            <a:lvl7pPr marL="1697766" indent="0" algn="ctr">
              <a:buNone/>
              <a:defRPr sz="990"/>
            </a:lvl7pPr>
            <a:lvl8pPr marL="1980728" indent="0" algn="ctr">
              <a:buNone/>
              <a:defRPr sz="990"/>
            </a:lvl8pPr>
            <a:lvl9pPr marL="2263689" indent="0" algn="ctr">
              <a:buNone/>
              <a:defRPr sz="9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EC025EC9-92ED-DA4D-576D-907AE489E7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CAF061-8C70-A6F0-75E7-BCFC7A4FD69B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30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045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50036" y="401637"/>
            <a:ext cx="1220316" cy="639302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9087" y="401637"/>
            <a:ext cx="3590206" cy="63930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642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874" y="-48765"/>
            <a:ext cx="3924895" cy="6170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87" y="721895"/>
            <a:ext cx="4881265" cy="6072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1FEA1704-0F0D-CC99-7732-EFA88F78EE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0A95C5-CC8B-0BAD-12DA-D2954CA9AFDC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D44923-231E-95FF-6658-B7CF1AAC43BA}"/>
              </a:ext>
            </a:extLst>
          </p:cNvPr>
          <p:cNvSpPr txBox="1"/>
          <p:nvPr userDrawn="1"/>
        </p:nvSpPr>
        <p:spPr>
          <a:xfrm>
            <a:off x="479725" y="33243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MR2.4</a:t>
            </a:r>
          </a:p>
        </p:txBody>
      </p:sp>
    </p:spTree>
    <p:extLst>
      <p:ext uri="{BB962C8B-B14F-4D97-AF65-F5344CB8AC3E}">
        <p14:creationId xmlns:p14="http://schemas.microsoft.com/office/powerpoint/2010/main" val="272094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139" y="1880713"/>
            <a:ext cx="4881265" cy="3138011"/>
          </a:xfrm>
          <a:prstGeom prst="rect">
            <a:avLst/>
          </a:prstGeom>
        </p:spPr>
        <p:txBody>
          <a:bodyPr anchor="b"/>
          <a:lstStyle>
            <a:lvl1pPr>
              <a:defRPr sz="37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139" y="5048411"/>
            <a:ext cx="4881265" cy="1650206"/>
          </a:xfrm>
        </p:spPr>
        <p:txBody>
          <a:bodyPr/>
          <a:lstStyle>
            <a:lvl1pPr marL="0" indent="0">
              <a:buNone/>
              <a:defRPr sz="1485">
                <a:solidFill>
                  <a:schemeClr val="tx1"/>
                </a:solidFill>
              </a:defRPr>
            </a:lvl1pPr>
            <a:lvl2pPr marL="282961" indent="0">
              <a:buNone/>
              <a:defRPr sz="1238">
                <a:solidFill>
                  <a:schemeClr val="tx1">
                    <a:tint val="75000"/>
                  </a:schemeClr>
                </a:solidFill>
              </a:defRPr>
            </a:lvl2pPr>
            <a:lvl3pPr marL="565922" indent="0">
              <a:buNone/>
              <a:defRPr sz="1114">
                <a:solidFill>
                  <a:schemeClr val="tx1">
                    <a:tint val="75000"/>
                  </a:schemeClr>
                </a:solidFill>
              </a:defRPr>
            </a:lvl3pPr>
            <a:lvl4pPr marL="848883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4pPr>
            <a:lvl5pPr marL="1131844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5pPr>
            <a:lvl6pPr marL="1414805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6pPr>
            <a:lvl7pPr marL="1697766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7pPr>
            <a:lvl8pPr marL="1980728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8pPr>
            <a:lvl9pPr marL="2263689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017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086" y="2008187"/>
            <a:ext cx="2405261" cy="478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5091" y="2008187"/>
            <a:ext cx="2405261" cy="478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92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401639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824" y="1849279"/>
            <a:ext cx="2394207" cy="906303"/>
          </a:xfrm>
        </p:spPr>
        <p:txBody>
          <a:bodyPr anchor="b"/>
          <a:lstStyle>
            <a:lvl1pPr marL="0" indent="0">
              <a:buNone/>
              <a:defRPr sz="1485" b="1"/>
            </a:lvl1pPr>
            <a:lvl2pPr marL="282961" indent="0">
              <a:buNone/>
              <a:defRPr sz="1238" b="1"/>
            </a:lvl2pPr>
            <a:lvl3pPr marL="565922" indent="0">
              <a:buNone/>
              <a:defRPr sz="1114" b="1"/>
            </a:lvl3pPr>
            <a:lvl4pPr marL="848883" indent="0">
              <a:buNone/>
              <a:defRPr sz="990" b="1"/>
            </a:lvl4pPr>
            <a:lvl5pPr marL="1131844" indent="0">
              <a:buNone/>
              <a:defRPr sz="990" b="1"/>
            </a:lvl5pPr>
            <a:lvl6pPr marL="1414805" indent="0">
              <a:buNone/>
              <a:defRPr sz="990" b="1"/>
            </a:lvl6pPr>
            <a:lvl7pPr marL="1697766" indent="0">
              <a:buNone/>
              <a:defRPr sz="990" b="1"/>
            </a:lvl7pPr>
            <a:lvl8pPr marL="1980728" indent="0">
              <a:buNone/>
              <a:defRPr sz="990" b="1"/>
            </a:lvl8pPr>
            <a:lvl9pPr marL="2263689" indent="0">
              <a:buNone/>
              <a:defRPr sz="9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9824" y="2755582"/>
            <a:ext cx="2394207" cy="405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65091" y="1849279"/>
            <a:ext cx="2405998" cy="906303"/>
          </a:xfrm>
        </p:spPr>
        <p:txBody>
          <a:bodyPr anchor="b"/>
          <a:lstStyle>
            <a:lvl1pPr marL="0" indent="0">
              <a:buNone/>
              <a:defRPr sz="1485" b="1"/>
            </a:lvl1pPr>
            <a:lvl2pPr marL="282961" indent="0">
              <a:buNone/>
              <a:defRPr sz="1238" b="1"/>
            </a:lvl2pPr>
            <a:lvl3pPr marL="565922" indent="0">
              <a:buNone/>
              <a:defRPr sz="1114" b="1"/>
            </a:lvl3pPr>
            <a:lvl4pPr marL="848883" indent="0">
              <a:buNone/>
              <a:defRPr sz="990" b="1"/>
            </a:lvl4pPr>
            <a:lvl5pPr marL="1131844" indent="0">
              <a:buNone/>
              <a:defRPr sz="990" b="1"/>
            </a:lvl5pPr>
            <a:lvl6pPr marL="1414805" indent="0">
              <a:buNone/>
              <a:defRPr sz="990" b="1"/>
            </a:lvl6pPr>
            <a:lvl7pPr marL="1697766" indent="0">
              <a:buNone/>
              <a:defRPr sz="990" b="1"/>
            </a:lvl7pPr>
            <a:lvl8pPr marL="1980728" indent="0">
              <a:buNone/>
              <a:defRPr sz="990" b="1"/>
            </a:lvl8pPr>
            <a:lvl9pPr marL="2263689" indent="0">
              <a:buNone/>
              <a:defRPr sz="9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65091" y="2755582"/>
            <a:ext cx="2405998" cy="405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489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122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122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502920"/>
            <a:ext cx="1825316" cy="1760220"/>
          </a:xfrm>
          <a:prstGeom prst="rect">
            <a:avLst/>
          </a:prstGeom>
        </p:spPr>
        <p:txBody>
          <a:bodyPr anchor="b"/>
          <a:lstStyle>
            <a:lvl1pPr>
              <a:defRPr sz="1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5999" y="1086169"/>
            <a:ext cx="2865090" cy="5360988"/>
          </a:xfrm>
        </p:spPr>
        <p:txBody>
          <a:bodyPr/>
          <a:lstStyle>
            <a:lvl1pPr>
              <a:defRPr sz="1980"/>
            </a:lvl1pPr>
            <a:lvl2pPr>
              <a:defRPr sz="1733"/>
            </a:lvl2pPr>
            <a:lvl3pPr>
              <a:defRPr sz="1485"/>
            </a:lvl3pPr>
            <a:lvl4pPr>
              <a:defRPr sz="1238"/>
            </a:lvl4pPr>
            <a:lvl5pPr>
              <a:defRPr sz="1238"/>
            </a:lvl5pPr>
            <a:lvl6pPr>
              <a:defRPr sz="1238"/>
            </a:lvl6pPr>
            <a:lvl7pPr>
              <a:defRPr sz="1238"/>
            </a:lvl7pPr>
            <a:lvl8pPr>
              <a:defRPr sz="1238"/>
            </a:lvl8pPr>
            <a:lvl9pPr>
              <a:defRPr sz="12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9824" y="2263140"/>
            <a:ext cx="1825316" cy="4192747"/>
          </a:xfrm>
        </p:spPr>
        <p:txBody>
          <a:bodyPr/>
          <a:lstStyle>
            <a:lvl1pPr marL="0" indent="0">
              <a:buNone/>
              <a:defRPr sz="990"/>
            </a:lvl1pPr>
            <a:lvl2pPr marL="282961" indent="0">
              <a:buNone/>
              <a:defRPr sz="866"/>
            </a:lvl2pPr>
            <a:lvl3pPr marL="565922" indent="0">
              <a:buNone/>
              <a:defRPr sz="743"/>
            </a:lvl3pPr>
            <a:lvl4pPr marL="848883" indent="0">
              <a:buNone/>
              <a:defRPr sz="619"/>
            </a:lvl4pPr>
            <a:lvl5pPr marL="1131844" indent="0">
              <a:buNone/>
              <a:defRPr sz="619"/>
            </a:lvl5pPr>
            <a:lvl6pPr marL="1414805" indent="0">
              <a:buNone/>
              <a:defRPr sz="619"/>
            </a:lvl6pPr>
            <a:lvl7pPr marL="1697766" indent="0">
              <a:buNone/>
              <a:defRPr sz="619"/>
            </a:lvl7pPr>
            <a:lvl8pPr marL="1980728" indent="0">
              <a:buNone/>
              <a:defRPr sz="619"/>
            </a:lvl8pPr>
            <a:lvl9pPr marL="2263689" indent="0">
              <a:buNone/>
              <a:defRPr sz="6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753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502920"/>
            <a:ext cx="1825316" cy="1760220"/>
          </a:xfrm>
          <a:prstGeom prst="rect">
            <a:avLst/>
          </a:prstGeom>
        </p:spPr>
        <p:txBody>
          <a:bodyPr anchor="b"/>
          <a:lstStyle>
            <a:lvl1pPr>
              <a:defRPr sz="1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05999" y="1086169"/>
            <a:ext cx="2865090" cy="5360988"/>
          </a:xfrm>
        </p:spPr>
        <p:txBody>
          <a:bodyPr anchor="t"/>
          <a:lstStyle>
            <a:lvl1pPr marL="0" indent="0">
              <a:buNone/>
              <a:defRPr sz="1980"/>
            </a:lvl1pPr>
            <a:lvl2pPr marL="282961" indent="0">
              <a:buNone/>
              <a:defRPr sz="1733"/>
            </a:lvl2pPr>
            <a:lvl3pPr marL="565922" indent="0">
              <a:buNone/>
              <a:defRPr sz="1485"/>
            </a:lvl3pPr>
            <a:lvl4pPr marL="848883" indent="0">
              <a:buNone/>
              <a:defRPr sz="1238"/>
            </a:lvl4pPr>
            <a:lvl5pPr marL="1131844" indent="0">
              <a:buNone/>
              <a:defRPr sz="1238"/>
            </a:lvl5pPr>
            <a:lvl6pPr marL="1414805" indent="0">
              <a:buNone/>
              <a:defRPr sz="1238"/>
            </a:lvl6pPr>
            <a:lvl7pPr marL="1697766" indent="0">
              <a:buNone/>
              <a:defRPr sz="1238"/>
            </a:lvl7pPr>
            <a:lvl8pPr marL="1980728" indent="0">
              <a:buNone/>
              <a:defRPr sz="1238"/>
            </a:lvl8pPr>
            <a:lvl9pPr marL="2263689" indent="0">
              <a:buNone/>
              <a:defRPr sz="123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9824" y="2263140"/>
            <a:ext cx="1825316" cy="4192747"/>
          </a:xfrm>
        </p:spPr>
        <p:txBody>
          <a:bodyPr/>
          <a:lstStyle>
            <a:lvl1pPr marL="0" indent="0">
              <a:buNone/>
              <a:defRPr sz="990"/>
            </a:lvl1pPr>
            <a:lvl2pPr marL="282961" indent="0">
              <a:buNone/>
              <a:defRPr sz="866"/>
            </a:lvl2pPr>
            <a:lvl3pPr marL="565922" indent="0">
              <a:buNone/>
              <a:defRPr sz="743"/>
            </a:lvl3pPr>
            <a:lvl4pPr marL="848883" indent="0">
              <a:buNone/>
              <a:defRPr sz="619"/>
            </a:lvl4pPr>
            <a:lvl5pPr marL="1131844" indent="0">
              <a:buNone/>
              <a:defRPr sz="619"/>
            </a:lvl5pPr>
            <a:lvl6pPr marL="1414805" indent="0">
              <a:buNone/>
              <a:defRPr sz="619"/>
            </a:lvl6pPr>
            <a:lvl7pPr marL="1697766" indent="0">
              <a:buNone/>
              <a:defRPr sz="619"/>
            </a:lvl7pPr>
            <a:lvl8pPr marL="1980728" indent="0">
              <a:buNone/>
              <a:defRPr sz="619"/>
            </a:lvl8pPr>
            <a:lvl9pPr marL="2263689" indent="0">
              <a:buNone/>
              <a:defRPr sz="6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156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5684" y="-32084"/>
            <a:ext cx="3160815" cy="729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087" y="2008187"/>
            <a:ext cx="4881265" cy="4786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086" y="6991986"/>
            <a:ext cx="1273374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BD6FE-51DD-461E-8822-A356448EC8B6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689" y="6991986"/>
            <a:ext cx="191006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6978" y="6991986"/>
            <a:ext cx="1273374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9FA0737F-7809-EF40-713B-5DCA4BDC90D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F162EF-4A5D-BC10-3AAE-5A44AF15A3D4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C024CD2-5055-2AF1-C3C4-F38B0033985A}"/>
              </a:ext>
            </a:extLst>
          </p:cNvPr>
          <p:cNvSpPr txBox="1"/>
          <p:nvPr userDrawn="1"/>
        </p:nvSpPr>
        <p:spPr>
          <a:xfrm>
            <a:off x="479725" y="33243"/>
            <a:ext cx="1759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MR2.4 </a:t>
            </a:r>
            <a:r>
              <a:rPr lang="hu-HU" sz="2400" b="1" dirty="0" err="1"/>
              <a:t>Pack</a:t>
            </a:r>
            <a:r>
              <a:rPr lang="hu-HU" sz="24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4491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65922" rtl="0" eaLnBrk="1" latinLnBrk="0" hangingPunct="1">
        <a:lnSpc>
          <a:spcPct val="90000"/>
        </a:lnSpc>
        <a:spcBef>
          <a:spcPct val="0"/>
        </a:spcBef>
        <a:buNone/>
        <a:defRPr sz="2723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481" indent="-141481" algn="l" defTabSz="565922" rtl="0" eaLnBrk="1" latinLnBrk="0" hangingPunct="1">
        <a:lnSpc>
          <a:spcPct val="90000"/>
        </a:lnSpc>
        <a:spcBef>
          <a:spcPts val="619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24442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07403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3pPr>
      <a:lvl4pPr marL="990364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4pPr>
      <a:lvl5pPr marL="1273325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5pPr>
      <a:lvl6pPr marL="1556286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6pPr>
      <a:lvl7pPr marL="1839247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7pPr>
      <a:lvl8pPr marL="2122208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8pPr>
      <a:lvl9pPr marL="2405169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1pPr>
      <a:lvl2pPr marL="282961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2pPr>
      <a:lvl3pPr marL="565922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3pPr>
      <a:lvl4pPr marL="848883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4pPr>
      <a:lvl5pPr marL="1131844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5pPr>
      <a:lvl6pPr marL="1414805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6pPr>
      <a:lvl7pPr marL="1697766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7pPr>
      <a:lvl8pPr marL="1980728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8pPr>
      <a:lvl9pPr marL="2263689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61" y="-48765"/>
            <a:ext cx="3187408" cy="617034"/>
          </a:xfrm>
        </p:spPr>
        <p:txBody>
          <a:bodyPr/>
          <a:lstStyle/>
          <a:p>
            <a:endParaRPr lang="hu-H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25E4B6-CBEF-6B83-BE93-5A5D0C553D8E}"/>
              </a:ext>
            </a:extLst>
          </p:cNvPr>
          <p:cNvSpPr txBox="1"/>
          <p:nvPr/>
        </p:nvSpPr>
        <p:spPr>
          <a:xfrm>
            <a:off x="-12397" y="450201"/>
            <a:ext cx="193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U" dirty="0"/>
              <a:t>Tervezett kezdés: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E3C82C-ABEC-7DE6-5FDC-72DEF3646B36}"/>
              </a:ext>
            </a:extLst>
          </p:cNvPr>
          <p:cNvSpPr txBox="1"/>
          <p:nvPr/>
        </p:nvSpPr>
        <p:spPr>
          <a:xfrm>
            <a:off x="2672406" y="450201"/>
            <a:ext cx="202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U" dirty="0"/>
              <a:t>Tervezett befejezés: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5DBEEE-C274-9B0E-C92A-780DBF955AB1}"/>
              </a:ext>
            </a:extLst>
          </p:cNvPr>
          <p:cNvSpPr txBox="1"/>
          <p:nvPr/>
        </p:nvSpPr>
        <p:spPr>
          <a:xfrm>
            <a:off x="17099" y="768253"/>
            <a:ext cx="1341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U" dirty="0"/>
              <a:t>Megjegyzés: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A1F562-271C-40C2-2866-F41DDE4616DA}"/>
              </a:ext>
            </a:extLst>
          </p:cNvPr>
          <p:cNvSpPr/>
          <p:nvPr/>
        </p:nvSpPr>
        <p:spPr>
          <a:xfrm>
            <a:off x="66259" y="1137585"/>
            <a:ext cx="5526919" cy="1562510"/>
          </a:xfrm>
          <a:prstGeom prst="rect">
            <a:avLst/>
          </a:prstGeom>
          <a:noFill/>
          <a:ln w="28575">
            <a:solidFill>
              <a:srgbClr val="3F43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4DF24-8C08-DD33-84F4-4A029C71EF93}"/>
              </a:ext>
            </a:extLst>
          </p:cNvPr>
          <p:cNvCxnSpPr/>
          <p:nvPr/>
        </p:nvCxnSpPr>
        <p:spPr>
          <a:xfrm>
            <a:off x="10521" y="2784206"/>
            <a:ext cx="5576079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D1CA98C-C8E1-3431-8EFF-54CD07FD9CF0}"/>
              </a:ext>
            </a:extLst>
          </p:cNvPr>
          <p:cNvSpPr txBox="1"/>
          <p:nvPr/>
        </p:nvSpPr>
        <p:spPr>
          <a:xfrm>
            <a:off x="10521" y="3451682"/>
            <a:ext cx="1696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U" dirty="0"/>
              <a:t>Helyi kontaktok: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0BD990A2-C296-5C8A-17B7-8A1DF6043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991609"/>
              </p:ext>
            </p:extLst>
          </p:nvPr>
        </p:nvGraphicFramePr>
        <p:xfrm>
          <a:off x="94095" y="3778283"/>
          <a:ext cx="5526918" cy="94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59">
                  <a:extLst>
                    <a:ext uri="{9D8B030D-6E8A-4147-A177-3AD203B41FA5}">
                      <a16:colId xmlns:a16="http://schemas.microsoft.com/office/drawing/2014/main" val="764437545"/>
                    </a:ext>
                  </a:extLst>
                </a:gridCol>
                <a:gridCol w="2763459">
                  <a:extLst>
                    <a:ext uri="{9D8B030D-6E8A-4147-A177-3AD203B41FA5}">
                      <a16:colId xmlns:a16="http://schemas.microsoft.com/office/drawing/2014/main" val="836845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U" dirty="0">
                          <a:solidFill>
                            <a:schemeClr val="tx1"/>
                          </a:solidFill>
                        </a:rPr>
                        <a:t>#1</a:t>
                      </a:r>
                    </a:p>
                    <a:p>
                      <a:endParaRPr lang="en-HU" dirty="0">
                        <a:solidFill>
                          <a:schemeClr val="tx1"/>
                        </a:solidFill>
                      </a:endParaRPr>
                    </a:p>
                    <a:p>
                      <a:endParaRPr lang="en-HU" dirty="0">
                        <a:solidFill>
                          <a:schemeClr val="tx1"/>
                        </a:solidFill>
                      </a:endParaRPr>
                    </a:p>
                    <a:p>
                      <a:endParaRPr lang="en-HU" dirty="0">
                        <a:solidFill>
                          <a:schemeClr val="tx1"/>
                        </a:solidFill>
                      </a:endParaRPr>
                    </a:p>
                    <a:p>
                      <a:endParaRPr lang="en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dirty="0">
                          <a:solidFill>
                            <a:schemeClr val="tx1"/>
                          </a:solidFill>
                        </a:rPr>
                        <a:t>#2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82940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531C910-6829-33D0-E9A1-CD473D6CA0C8}"/>
              </a:ext>
            </a:extLst>
          </p:cNvPr>
          <p:cNvSpPr txBox="1"/>
          <p:nvPr/>
        </p:nvSpPr>
        <p:spPr>
          <a:xfrm>
            <a:off x="15441" y="4721556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U" dirty="0"/>
              <a:t>Előkészítés: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EC14E76E-209F-E1C6-35A5-D48BBE85A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127152"/>
              </p:ext>
            </p:extLst>
          </p:nvPr>
        </p:nvGraphicFramePr>
        <p:xfrm>
          <a:off x="94094" y="5038103"/>
          <a:ext cx="552691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306">
                  <a:extLst>
                    <a:ext uri="{9D8B030D-6E8A-4147-A177-3AD203B41FA5}">
                      <a16:colId xmlns:a16="http://schemas.microsoft.com/office/drawing/2014/main" val="871673816"/>
                    </a:ext>
                  </a:extLst>
                </a:gridCol>
                <a:gridCol w="1842306">
                  <a:extLst>
                    <a:ext uri="{9D8B030D-6E8A-4147-A177-3AD203B41FA5}">
                      <a16:colId xmlns:a16="http://schemas.microsoft.com/office/drawing/2014/main" val="1740673461"/>
                    </a:ext>
                  </a:extLst>
                </a:gridCol>
                <a:gridCol w="1842306">
                  <a:extLst>
                    <a:ext uri="{9D8B030D-6E8A-4147-A177-3AD203B41FA5}">
                      <a16:colId xmlns:a16="http://schemas.microsoft.com/office/drawing/2014/main" val="3544633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☐Beléptetés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☐Szállás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☐Kocsi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54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☐Update HDD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☐TEMPEST Cert ell.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☐TEMPEST Cert jkv.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03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☐Inventory Excel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☐Password Excel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HU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7520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☐2x Pendrive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sz="1500" b="0" dirty="0">
                          <a:solidFill>
                            <a:schemeClr val="tx1"/>
                          </a:solidFill>
                        </a:rPr>
                        <a:t>☐Initial backup HDD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HU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68369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21395A5-ACA7-B31B-68A5-1A4479C5D18A}"/>
              </a:ext>
            </a:extLst>
          </p:cNvPr>
          <p:cNvSpPr txBox="1"/>
          <p:nvPr/>
        </p:nvSpPr>
        <p:spPr>
          <a:xfrm>
            <a:off x="20360" y="6555270"/>
            <a:ext cx="4125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Update</a:t>
            </a:r>
            <a:r>
              <a:rPr lang="en-HU" dirty="0"/>
              <a:t> munkaállomások (</a:t>
            </a:r>
            <a:r>
              <a:rPr lang="en-HU" i="1" dirty="0"/>
              <a:t>pld.: OPR01 TL</a:t>
            </a:r>
            <a:r>
              <a:rPr lang="en-HU" dirty="0"/>
              <a:t>):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3A8C9900-69DA-BD93-709C-527010552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120794"/>
              </p:ext>
            </p:extLst>
          </p:nvPr>
        </p:nvGraphicFramePr>
        <p:xfrm>
          <a:off x="63776" y="6917325"/>
          <a:ext cx="5526918" cy="600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306">
                  <a:extLst>
                    <a:ext uri="{9D8B030D-6E8A-4147-A177-3AD203B41FA5}">
                      <a16:colId xmlns:a16="http://schemas.microsoft.com/office/drawing/2014/main" val="1950582533"/>
                    </a:ext>
                  </a:extLst>
                </a:gridCol>
                <a:gridCol w="1842306">
                  <a:extLst>
                    <a:ext uri="{9D8B030D-6E8A-4147-A177-3AD203B41FA5}">
                      <a16:colId xmlns:a16="http://schemas.microsoft.com/office/drawing/2014/main" val="4001095997"/>
                    </a:ext>
                  </a:extLst>
                </a:gridCol>
                <a:gridCol w="1842306">
                  <a:extLst>
                    <a:ext uri="{9D8B030D-6E8A-4147-A177-3AD203B41FA5}">
                      <a16:colId xmlns:a16="http://schemas.microsoft.com/office/drawing/2014/main" val="2869788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U" dirty="0">
                          <a:solidFill>
                            <a:schemeClr val="tx1"/>
                          </a:solidFill>
                        </a:rPr>
                        <a:t>#1</a:t>
                      </a:r>
                    </a:p>
                    <a:p>
                      <a:endParaRPr lang="en-HU" dirty="0">
                        <a:solidFill>
                          <a:schemeClr val="tx1"/>
                        </a:solidFill>
                      </a:endParaRPr>
                    </a:p>
                    <a:p>
                      <a:endParaRPr lang="en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dirty="0">
                          <a:solidFill>
                            <a:schemeClr val="tx1"/>
                          </a:solidFill>
                        </a:rPr>
                        <a:t>#2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U" dirty="0">
                          <a:solidFill>
                            <a:schemeClr val="tx1"/>
                          </a:solidFill>
                        </a:rPr>
                        <a:t>#3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97374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295733E-C1D0-89F5-1D25-6DDE7BBF0689}"/>
              </a:ext>
            </a:extLst>
          </p:cNvPr>
          <p:cNvSpPr txBox="1"/>
          <p:nvPr/>
        </p:nvSpPr>
        <p:spPr>
          <a:xfrm>
            <a:off x="-20943" y="2769929"/>
            <a:ext cx="250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Kiküldetési órák száma</a:t>
            </a:r>
            <a:r>
              <a:rPr lang="en-HU" dirty="0"/>
              <a:t>: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76305BA-63A1-12E3-EE57-D91736ED5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909448"/>
              </p:ext>
            </p:extLst>
          </p:nvPr>
        </p:nvGraphicFramePr>
        <p:xfrm>
          <a:off x="94094" y="3061446"/>
          <a:ext cx="5526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692">
                  <a:extLst>
                    <a:ext uri="{9D8B030D-6E8A-4147-A177-3AD203B41FA5}">
                      <a16:colId xmlns:a16="http://schemas.microsoft.com/office/drawing/2014/main" val="463194379"/>
                    </a:ext>
                  </a:extLst>
                </a:gridCol>
                <a:gridCol w="552692">
                  <a:extLst>
                    <a:ext uri="{9D8B030D-6E8A-4147-A177-3AD203B41FA5}">
                      <a16:colId xmlns:a16="http://schemas.microsoft.com/office/drawing/2014/main" val="1778981506"/>
                    </a:ext>
                  </a:extLst>
                </a:gridCol>
                <a:gridCol w="552692">
                  <a:extLst>
                    <a:ext uri="{9D8B030D-6E8A-4147-A177-3AD203B41FA5}">
                      <a16:colId xmlns:a16="http://schemas.microsoft.com/office/drawing/2014/main" val="4067887468"/>
                    </a:ext>
                  </a:extLst>
                </a:gridCol>
                <a:gridCol w="552692">
                  <a:extLst>
                    <a:ext uri="{9D8B030D-6E8A-4147-A177-3AD203B41FA5}">
                      <a16:colId xmlns:a16="http://schemas.microsoft.com/office/drawing/2014/main" val="3398148603"/>
                    </a:ext>
                  </a:extLst>
                </a:gridCol>
                <a:gridCol w="552692">
                  <a:extLst>
                    <a:ext uri="{9D8B030D-6E8A-4147-A177-3AD203B41FA5}">
                      <a16:colId xmlns:a16="http://schemas.microsoft.com/office/drawing/2014/main" val="1454881021"/>
                    </a:ext>
                  </a:extLst>
                </a:gridCol>
                <a:gridCol w="552692">
                  <a:extLst>
                    <a:ext uri="{9D8B030D-6E8A-4147-A177-3AD203B41FA5}">
                      <a16:colId xmlns:a16="http://schemas.microsoft.com/office/drawing/2014/main" val="1997819331"/>
                    </a:ext>
                  </a:extLst>
                </a:gridCol>
                <a:gridCol w="552692">
                  <a:extLst>
                    <a:ext uri="{9D8B030D-6E8A-4147-A177-3AD203B41FA5}">
                      <a16:colId xmlns:a16="http://schemas.microsoft.com/office/drawing/2014/main" val="3796760980"/>
                    </a:ext>
                  </a:extLst>
                </a:gridCol>
                <a:gridCol w="552692">
                  <a:extLst>
                    <a:ext uri="{9D8B030D-6E8A-4147-A177-3AD203B41FA5}">
                      <a16:colId xmlns:a16="http://schemas.microsoft.com/office/drawing/2014/main" val="445261958"/>
                    </a:ext>
                  </a:extLst>
                </a:gridCol>
                <a:gridCol w="552692">
                  <a:extLst>
                    <a:ext uri="{9D8B030D-6E8A-4147-A177-3AD203B41FA5}">
                      <a16:colId xmlns:a16="http://schemas.microsoft.com/office/drawing/2014/main" val="2912322524"/>
                    </a:ext>
                  </a:extLst>
                </a:gridCol>
                <a:gridCol w="552692">
                  <a:extLst>
                    <a:ext uri="{9D8B030D-6E8A-4147-A177-3AD203B41FA5}">
                      <a16:colId xmlns:a16="http://schemas.microsoft.com/office/drawing/2014/main" val="3805518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900" dirty="0">
                          <a:solidFill>
                            <a:schemeClr val="tx1"/>
                          </a:solidFill>
                        </a:rPr>
                        <a:t>#1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900" dirty="0">
                          <a:solidFill>
                            <a:schemeClr val="tx1"/>
                          </a:solidFill>
                        </a:rPr>
                        <a:t>#2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900" dirty="0">
                          <a:solidFill>
                            <a:schemeClr val="tx1"/>
                          </a:solidFill>
                        </a:rPr>
                        <a:t>#3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900" dirty="0">
                          <a:solidFill>
                            <a:schemeClr val="tx1"/>
                          </a:solidFill>
                        </a:rPr>
                        <a:t>#4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900" dirty="0">
                          <a:solidFill>
                            <a:schemeClr val="tx1"/>
                          </a:solidFill>
                        </a:rPr>
                        <a:t>#5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900" dirty="0">
                          <a:solidFill>
                            <a:schemeClr val="tx1"/>
                          </a:solidFill>
                        </a:rPr>
                        <a:t>#6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900" dirty="0">
                          <a:solidFill>
                            <a:schemeClr val="tx1"/>
                          </a:solidFill>
                        </a:rPr>
                        <a:t>#7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900" dirty="0">
                          <a:solidFill>
                            <a:schemeClr val="tx1"/>
                          </a:solidFill>
                        </a:rPr>
                        <a:t>#8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900" dirty="0">
                          <a:solidFill>
                            <a:schemeClr val="tx1"/>
                          </a:solidFill>
                        </a:rPr>
                        <a:t>#9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900" dirty="0">
                          <a:solidFill>
                            <a:schemeClr val="tx1"/>
                          </a:solidFill>
                        </a:rPr>
                        <a:t>#10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21461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92E5C5-B82C-BD9B-41CF-B429D7FC2043}"/>
              </a:ext>
            </a:extLst>
          </p:cNvPr>
          <p:cNvCxnSpPr/>
          <p:nvPr/>
        </p:nvCxnSpPr>
        <p:spPr>
          <a:xfrm>
            <a:off x="17099" y="799294"/>
            <a:ext cx="5576079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895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9719" y="-48765"/>
            <a:ext cx="2571050" cy="617034"/>
          </a:xfrm>
        </p:spPr>
        <p:txBody>
          <a:bodyPr/>
          <a:lstStyle/>
          <a:p>
            <a:r>
              <a:rPr lang="hu-HU" dirty="0" err="1"/>
              <a:t>Days</a:t>
            </a:r>
            <a:r>
              <a:rPr lang="hu-HU" dirty="0"/>
              <a:t> 05-06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28539C-EE6E-C67C-9934-DF7863FCBE2B}"/>
              </a:ext>
            </a:extLst>
          </p:cNvPr>
          <p:cNvSpPr txBox="1"/>
          <p:nvPr/>
        </p:nvSpPr>
        <p:spPr>
          <a:xfrm>
            <a:off x="65155" y="581112"/>
            <a:ext cx="5529128" cy="3416320"/>
          </a:xfrm>
          <a:prstGeom prst="rect">
            <a:avLst/>
          </a:prstGeom>
          <a:noFill/>
          <a:ln w="28575">
            <a:solidFill>
              <a:srgbClr val="3F4346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Day05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           </a:t>
            </a:r>
          </a:p>
          <a:p>
            <a:endParaRPr lang="hu-HU" dirty="0"/>
          </a:p>
          <a:p>
            <a:r>
              <a:rPr lang="hu-HU" dirty="0"/>
              <a:t>               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E5690-F36A-3581-54B2-D28DFB3EF4B6}"/>
              </a:ext>
            </a:extLst>
          </p:cNvPr>
          <p:cNvSpPr txBox="1"/>
          <p:nvPr/>
        </p:nvSpPr>
        <p:spPr>
          <a:xfrm>
            <a:off x="65155" y="4023943"/>
            <a:ext cx="5529128" cy="3416320"/>
          </a:xfrm>
          <a:prstGeom prst="rect">
            <a:avLst/>
          </a:prstGeom>
          <a:noFill/>
          <a:ln w="28575">
            <a:solidFill>
              <a:srgbClr val="3F4346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Day06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           </a:t>
            </a:r>
          </a:p>
          <a:p>
            <a:endParaRPr lang="hu-HU" dirty="0"/>
          </a:p>
          <a:p>
            <a:r>
              <a:rPr lang="hu-HU" dirty="0"/>
              <a:t>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008605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9719" y="-48765"/>
            <a:ext cx="2571050" cy="617034"/>
          </a:xfrm>
        </p:spPr>
        <p:txBody>
          <a:bodyPr/>
          <a:lstStyle/>
          <a:p>
            <a:r>
              <a:rPr lang="hu-HU" dirty="0" err="1"/>
              <a:t>Days</a:t>
            </a:r>
            <a:r>
              <a:rPr lang="hu-HU" dirty="0"/>
              <a:t> 07-08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28539C-EE6E-C67C-9934-DF7863FCBE2B}"/>
              </a:ext>
            </a:extLst>
          </p:cNvPr>
          <p:cNvSpPr txBox="1"/>
          <p:nvPr/>
        </p:nvSpPr>
        <p:spPr>
          <a:xfrm>
            <a:off x="65155" y="581112"/>
            <a:ext cx="5529128" cy="3416320"/>
          </a:xfrm>
          <a:prstGeom prst="rect">
            <a:avLst/>
          </a:prstGeom>
          <a:noFill/>
          <a:ln w="28575">
            <a:solidFill>
              <a:srgbClr val="3F4346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Day07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           </a:t>
            </a:r>
          </a:p>
          <a:p>
            <a:endParaRPr lang="hu-HU" dirty="0"/>
          </a:p>
          <a:p>
            <a:r>
              <a:rPr lang="hu-HU" dirty="0"/>
              <a:t>               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E5690-F36A-3581-54B2-D28DFB3EF4B6}"/>
              </a:ext>
            </a:extLst>
          </p:cNvPr>
          <p:cNvSpPr txBox="1"/>
          <p:nvPr/>
        </p:nvSpPr>
        <p:spPr>
          <a:xfrm>
            <a:off x="65155" y="4023943"/>
            <a:ext cx="5529128" cy="3416320"/>
          </a:xfrm>
          <a:prstGeom prst="rect">
            <a:avLst/>
          </a:prstGeom>
          <a:noFill/>
          <a:ln w="28575">
            <a:solidFill>
              <a:srgbClr val="3F4346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Day08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           </a:t>
            </a:r>
          </a:p>
          <a:p>
            <a:endParaRPr lang="hu-HU" dirty="0"/>
          </a:p>
          <a:p>
            <a:r>
              <a:rPr lang="hu-HU" dirty="0"/>
              <a:t>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92227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9719" y="-48765"/>
            <a:ext cx="2571050" cy="617034"/>
          </a:xfrm>
        </p:spPr>
        <p:txBody>
          <a:bodyPr/>
          <a:lstStyle/>
          <a:p>
            <a:r>
              <a:rPr lang="hu-HU" dirty="0" err="1"/>
              <a:t>Days</a:t>
            </a:r>
            <a:r>
              <a:rPr lang="hu-HU" dirty="0"/>
              <a:t> 09-10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28539C-EE6E-C67C-9934-DF7863FCBE2B}"/>
              </a:ext>
            </a:extLst>
          </p:cNvPr>
          <p:cNvSpPr txBox="1"/>
          <p:nvPr/>
        </p:nvSpPr>
        <p:spPr>
          <a:xfrm>
            <a:off x="65155" y="581112"/>
            <a:ext cx="5529128" cy="3416320"/>
          </a:xfrm>
          <a:prstGeom prst="rect">
            <a:avLst/>
          </a:prstGeom>
          <a:noFill/>
          <a:ln w="28575">
            <a:solidFill>
              <a:srgbClr val="3F4346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Day09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           </a:t>
            </a:r>
          </a:p>
          <a:p>
            <a:endParaRPr lang="hu-HU" dirty="0"/>
          </a:p>
          <a:p>
            <a:r>
              <a:rPr lang="hu-HU" dirty="0"/>
              <a:t>               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E5690-F36A-3581-54B2-D28DFB3EF4B6}"/>
              </a:ext>
            </a:extLst>
          </p:cNvPr>
          <p:cNvSpPr txBox="1"/>
          <p:nvPr/>
        </p:nvSpPr>
        <p:spPr>
          <a:xfrm>
            <a:off x="65155" y="4023943"/>
            <a:ext cx="5529128" cy="3416320"/>
          </a:xfrm>
          <a:prstGeom prst="rect">
            <a:avLst/>
          </a:prstGeom>
          <a:noFill/>
          <a:ln w="28575">
            <a:solidFill>
              <a:srgbClr val="3F4346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Day10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           </a:t>
            </a:r>
          </a:p>
          <a:p>
            <a:endParaRPr lang="hu-HU" dirty="0"/>
          </a:p>
          <a:p>
            <a:r>
              <a:rPr lang="hu-HU" dirty="0"/>
              <a:t>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01222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9719" y="-48765"/>
            <a:ext cx="2571050" cy="617034"/>
          </a:xfrm>
        </p:spPr>
        <p:txBody>
          <a:bodyPr/>
          <a:lstStyle/>
          <a:p>
            <a:r>
              <a:rPr lang="hu-HU" dirty="0" err="1"/>
              <a:t>Checklist</a:t>
            </a:r>
            <a:r>
              <a:rPr lang="hu-HU" dirty="0"/>
              <a:t> 1/6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D8759ED-92A2-9FA8-DC26-FAD2326D2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096116"/>
              </p:ext>
            </p:extLst>
          </p:nvPr>
        </p:nvGraphicFramePr>
        <p:xfrm>
          <a:off x="59821" y="564023"/>
          <a:ext cx="5522434" cy="28931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557">
                  <a:extLst>
                    <a:ext uri="{9D8B030D-6E8A-4147-A177-3AD203B41FA5}">
                      <a16:colId xmlns:a16="http://schemas.microsoft.com/office/drawing/2014/main" val="2874914062"/>
                    </a:ext>
                  </a:extLst>
                </a:gridCol>
                <a:gridCol w="561120">
                  <a:extLst>
                    <a:ext uri="{9D8B030D-6E8A-4147-A177-3AD203B41FA5}">
                      <a16:colId xmlns:a16="http://schemas.microsoft.com/office/drawing/2014/main" val="2159588509"/>
                    </a:ext>
                  </a:extLst>
                </a:gridCol>
                <a:gridCol w="3051101">
                  <a:extLst>
                    <a:ext uri="{9D8B030D-6E8A-4147-A177-3AD203B41FA5}">
                      <a16:colId xmlns:a16="http://schemas.microsoft.com/office/drawing/2014/main" val="3843668523"/>
                    </a:ext>
                  </a:extLst>
                </a:gridCol>
                <a:gridCol w="332774">
                  <a:extLst>
                    <a:ext uri="{9D8B030D-6E8A-4147-A177-3AD203B41FA5}">
                      <a16:colId xmlns:a16="http://schemas.microsoft.com/office/drawing/2014/main" val="186224599"/>
                    </a:ext>
                  </a:extLst>
                </a:gridCol>
                <a:gridCol w="1369882">
                  <a:extLst>
                    <a:ext uri="{9D8B030D-6E8A-4147-A177-3AD203B41FA5}">
                      <a16:colId xmlns:a16="http://schemas.microsoft.com/office/drawing/2014/main" val="3546464111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423967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00.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Előkészítés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30289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Rendszer ellenőrzés és laptopok és szerverek előkészítése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69683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00.1.1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M01_Update mappa felmásolása az update laptopokra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45m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181928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00.1.2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WinSrv c:\tmp és megosztás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30m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997611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00.1.3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DCTL1 D:\dtemp és megosztás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5m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8034972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00.1.4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DEP1 root check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10m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77761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00.1.5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PowerCLI6.5 telepítés az update laptopokra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5m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226803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00.1.6</a:t>
                      </a: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VMRC telepítése az update laptopokra</a:t>
                      </a: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630939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 err="1">
                          <a:effectLst/>
                        </a:rPr>
                        <a:t>vCenter</a:t>
                      </a:r>
                      <a:r>
                        <a:rPr lang="hu-HU" sz="1200" u="none" strike="noStrike" dirty="0">
                          <a:effectLst/>
                        </a:rPr>
                        <a:t> </a:t>
                      </a:r>
                      <a:r>
                        <a:rPr lang="hu-HU" sz="1200" u="none" strike="noStrike" dirty="0" err="1">
                          <a:effectLst/>
                        </a:rPr>
                        <a:t>Certificate</a:t>
                      </a:r>
                      <a:r>
                        <a:rPr lang="hu-HU" sz="1200" u="none" strike="noStrike" dirty="0">
                          <a:effectLst/>
                        </a:rPr>
                        <a:t> megújítás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60m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0352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Admin linkek előkészítése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20m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104504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Tools telepítés az update laptopra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5m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97359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00.5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ESXi SSH engedélyezés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10m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5747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343EC9-E814-460E-D254-930EABFA0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004447"/>
              </p:ext>
            </p:extLst>
          </p:nvPr>
        </p:nvGraphicFramePr>
        <p:xfrm>
          <a:off x="59821" y="3543199"/>
          <a:ext cx="5522434" cy="440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350">
                  <a:extLst>
                    <a:ext uri="{9D8B030D-6E8A-4147-A177-3AD203B41FA5}">
                      <a16:colId xmlns:a16="http://schemas.microsoft.com/office/drawing/2014/main" val="1894989885"/>
                    </a:ext>
                  </a:extLst>
                </a:gridCol>
                <a:gridCol w="557144">
                  <a:extLst>
                    <a:ext uri="{9D8B030D-6E8A-4147-A177-3AD203B41FA5}">
                      <a16:colId xmlns:a16="http://schemas.microsoft.com/office/drawing/2014/main" val="2884614909"/>
                    </a:ext>
                  </a:extLst>
                </a:gridCol>
                <a:gridCol w="3033341">
                  <a:extLst>
                    <a:ext uri="{9D8B030D-6E8A-4147-A177-3AD203B41FA5}">
                      <a16:colId xmlns:a16="http://schemas.microsoft.com/office/drawing/2014/main" val="435176289"/>
                    </a:ext>
                  </a:extLst>
                </a:gridCol>
                <a:gridCol w="363691">
                  <a:extLst>
                    <a:ext uri="{9D8B030D-6E8A-4147-A177-3AD203B41FA5}">
                      <a16:colId xmlns:a16="http://schemas.microsoft.com/office/drawing/2014/main" val="3050527454"/>
                    </a:ext>
                  </a:extLst>
                </a:gridCol>
                <a:gridCol w="1361908">
                  <a:extLst>
                    <a:ext uri="{9D8B030D-6E8A-4147-A177-3AD203B41FA5}">
                      <a16:colId xmlns:a16="http://schemas.microsoft.com/office/drawing/2014/main" val="2953544284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983201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01.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MSA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35m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139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BF04FE-933B-E035-80E0-F57A78F3C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634410"/>
              </p:ext>
            </p:extLst>
          </p:nvPr>
        </p:nvGraphicFramePr>
        <p:xfrm>
          <a:off x="59821" y="4054654"/>
          <a:ext cx="5522434" cy="23376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350">
                  <a:extLst>
                    <a:ext uri="{9D8B030D-6E8A-4147-A177-3AD203B41FA5}">
                      <a16:colId xmlns:a16="http://schemas.microsoft.com/office/drawing/2014/main" val="2066004643"/>
                    </a:ext>
                  </a:extLst>
                </a:gridCol>
                <a:gridCol w="557144">
                  <a:extLst>
                    <a:ext uri="{9D8B030D-6E8A-4147-A177-3AD203B41FA5}">
                      <a16:colId xmlns:a16="http://schemas.microsoft.com/office/drawing/2014/main" val="3637551306"/>
                    </a:ext>
                  </a:extLst>
                </a:gridCol>
                <a:gridCol w="3033341">
                  <a:extLst>
                    <a:ext uri="{9D8B030D-6E8A-4147-A177-3AD203B41FA5}">
                      <a16:colId xmlns:a16="http://schemas.microsoft.com/office/drawing/2014/main" val="3129564955"/>
                    </a:ext>
                  </a:extLst>
                </a:gridCol>
                <a:gridCol w="363691">
                  <a:extLst>
                    <a:ext uri="{9D8B030D-6E8A-4147-A177-3AD203B41FA5}">
                      <a16:colId xmlns:a16="http://schemas.microsoft.com/office/drawing/2014/main" val="3893723758"/>
                    </a:ext>
                  </a:extLst>
                </a:gridCol>
                <a:gridCol w="1361908">
                  <a:extLst>
                    <a:ext uri="{9D8B030D-6E8A-4147-A177-3AD203B41FA5}">
                      <a16:colId xmlns:a16="http://schemas.microsoft.com/office/drawing/2014/main" val="619639851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23448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02.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iLO/BIOS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34752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iLO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268073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02.1.1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iLO4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47519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02.1.2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iLO3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289905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02.1.3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iLO2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147618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02.1.4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iLO1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92875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BIOS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382978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02.2.1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Srv4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664082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02.2.2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Srv3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43864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02.2.3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Srv2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247533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02.2.4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Srv1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251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82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9719" y="-48765"/>
            <a:ext cx="2571050" cy="617034"/>
          </a:xfrm>
        </p:spPr>
        <p:txBody>
          <a:bodyPr/>
          <a:lstStyle/>
          <a:p>
            <a:r>
              <a:rPr lang="hu-HU" dirty="0" err="1"/>
              <a:t>Checklist</a:t>
            </a:r>
            <a:r>
              <a:rPr lang="hu-HU" dirty="0"/>
              <a:t> 2/6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231E43D-66B1-2CDD-35D1-18C7179E8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211160"/>
              </p:ext>
            </p:extLst>
          </p:nvPr>
        </p:nvGraphicFramePr>
        <p:xfrm>
          <a:off x="47106" y="560240"/>
          <a:ext cx="5550388" cy="27170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394">
                  <a:extLst>
                    <a:ext uri="{9D8B030D-6E8A-4147-A177-3AD203B41FA5}">
                      <a16:colId xmlns:a16="http://schemas.microsoft.com/office/drawing/2014/main" val="2190568365"/>
                    </a:ext>
                  </a:extLst>
                </a:gridCol>
                <a:gridCol w="559964">
                  <a:extLst>
                    <a:ext uri="{9D8B030D-6E8A-4147-A177-3AD203B41FA5}">
                      <a16:colId xmlns:a16="http://schemas.microsoft.com/office/drawing/2014/main" val="2168575002"/>
                    </a:ext>
                  </a:extLst>
                </a:gridCol>
                <a:gridCol w="3048696">
                  <a:extLst>
                    <a:ext uri="{9D8B030D-6E8A-4147-A177-3AD203B41FA5}">
                      <a16:colId xmlns:a16="http://schemas.microsoft.com/office/drawing/2014/main" val="3763966828"/>
                    </a:ext>
                  </a:extLst>
                </a:gridCol>
                <a:gridCol w="365532">
                  <a:extLst>
                    <a:ext uri="{9D8B030D-6E8A-4147-A177-3AD203B41FA5}">
                      <a16:colId xmlns:a16="http://schemas.microsoft.com/office/drawing/2014/main" val="2435404458"/>
                    </a:ext>
                  </a:extLst>
                </a:gridCol>
                <a:gridCol w="1368802">
                  <a:extLst>
                    <a:ext uri="{9D8B030D-6E8A-4147-A177-3AD203B41FA5}">
                      <a16:colId xmlns:a16="http://schemas.microsoft.com/office/drawing/2014/main" val="3262928581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793482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03.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VMWare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82910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Jelszó beállítás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412996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Backup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803080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vCenter upgrade 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858849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vCenter upgrade 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9440315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03.5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ESXi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093674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03.5.1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ESXI3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3644546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03.5.2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ESXi2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661863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03.5.3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ESXi1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330648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03.5.4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Config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4110844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03.6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License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781908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03.7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VMware Tools upgrade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6198771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03.8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VMRC telepítés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91657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ECB98C-1E45-6899-E618-39D0045D8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645706"/>
              </p:ext>
            </p:extLst>
          </p:nvPr>
        </p:nvGraphicFramePr>
        <p:xfrm>
          <a:off x="47106" y="3450264"/>
          <a:ext cx="5550388" cy="440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395">
                  <a:extLst>
                    <a:ext uri="{9D8B030D-6E8A-4147-A177-3AD203B41FA5}">
                      <a16:colId xmlns:a16="http://schemas.microsoft.com/office/drawing/2014/main" val="1122117814"/>
                    </a:ext>
                  </a:extLst>
                </a:gridCol>
                <a:gridCol w="559964">
                  <a:extLst>
                    <a:ext uri="{9D8B030D-6E8A-4147-A177-3AD203B41FA5}">
                      <a16:colId xmlns:a16="http://schemas.microsoft.com/office/drawing/2014/main" val="4010369151"/>
                    </a:ext>
                  </a:extLst>
                </a:gridCol>
                <a:gridCol w="3048695">
                  <a:extLst>
                    <a:ext uri="{9D8B030D-6E8A-4147-A177-3AD203B41FA5}">
                      <a16:colId xmlns:a16="http://schemas.microsoft.com/office/drawing/2014/main" val="1433167601"/>
                    </a:ext>
                  </a:extLst>
                </a:gridCol>
                <a:gridCol w="365532">
                  <a:extLst>
                    <a:ext uri="{9D8B030D-6E8A-4147-A177-3AD203B41FA5}">
                      <a16:colId xmlns:a16="http://schemas.microsoft.com/office/drawing/2014/main" val="2434247325"/>
                    </a:ext>
                  </a:extLst>
                </a:gridCol>
                <a:gridCol w="1368802">
                  <a:extLst>
                    <a:ext uri="{9D8B030D-6E8A-4147-A177-3AD203B41FA5}">
                      <a16:colId xmlns:a16="http://schemas.microsoft.com/office/drawing/2014/main" val="1302427190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802213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04.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UPS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45133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3C832F-FE70-91A9-6228-33FCD7378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370904"/>
              </p:ext>
            </p:extLst>
          </p:nvPr>
        </p:nvGraphicFramePr>
        <p:xfrm>
          <a:off x="47106" y="4063612"/>
          <a:ext cx="5550388" cy="13890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394">
                  <a:extLst>
                    <a:ext uri="{9D8B030D-6E8A-4147-A177-3AD203B41FA5}">
                      <a16:colId xmlns:a16="http://schemas.microsoft.com/office/drawing/2014/main" val="3216365346"/>
                    </a:ext>
                  </a:extLst>
                </a:gridCol>
                <a:gridCol w="559964">
                  <a:extLst>
                    <a:ext uri="{9D8B030D-6E8A-4147-A177-3AD203B41FA5}">
                      <a16:colId xmlns:a16="http://schemas.microsoft.com/office/drawing/2014/main" val="830784339"/>
                    </a:ext>
                  </a:extLst>
                </a:gridCol>
                <a:gridCol w="3048696">
                  <a:extLst>
                    <a:ext uri="{9D8B030D-6E8A-4147-A177-3AD203B41FA5}">
                      <a16:colId xmlns:a16="http://schemas.microsoft.com/office/drawing/2014/main" val="116705533"/>
                    </a:ext>
                  </a:extLst>
                </a:gridCol>
                <a:gridCol w="365532">
                  <a:extLst>
                    <a:ext uri="{9D8B030D-6E8A-4147-A177-3AD203B41FA5}">
                      <a16:colId xmlns:a16="http://schemas.microsoft.com/office/drawing/2014/main" val="2581686155"/>
                    </a:ext>
                  </a:extLst>
                </a:gridCol>
                <a:gridCol w="1368802">
                  <a:extLst>
                    <a:ext uri="{9D8B030D-6E8A-4147-A177-3AD203B41FA5}">
                      <a16:colId xmlns:a16="http://schemas.microsoft.com/office/drawing/2014/main" val="2572163734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986190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05.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Windows szerverek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244186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05.1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Network adapters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9063377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05.1.1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Fájlok másolása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122835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05.1.2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DCTL1 update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8398888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05.1.3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CSD1-RECC1 update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575070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05.1.4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WRKF1-I4DP1-BACK1 update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71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278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9719" y="-48765"/>
            <a:ext cx="2571050" cy="617034"/>
          </a:xfrm>
        </p:spPr>
        <p:txBody>
          <a:bodyPr/>
          <a:lstStyle/>
          <a:p>
            <a:r>
              <a:rPr lang="hu-HU" dirty="0" err="1"/>
              <a:t>Checklist</a:t>
            </a:r>
            <a:r>
              <a:rPr lang="hu-HU" dirty="0"/>
              <a:t> 3/6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DCBDDD5-0610-C0ED-57F1-F26B635A5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383125"/>
              </p:ext>
            </p:extLst>
          </p:nvPr>
        </p:nvGraphicFramePr>
        <p:xfrm>
          <a:off x="55652" y="626454"/>
          <a:ext cx="5541843" cy="34691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075">
                  <a:extLst>
                    <a:ext uri="{9D8B030D-6E8A-4147-A177-3AD203B41FA5}">
                      <a16:colId xmlns:a16="http://schemas.microsoft.com/office/drawing/2014/main" val="1758338446"/>
                    </a:ext>
                  </a:extLst>
                </a:gridCol>
                <a:gridCol w="559102">
                  <a:extLst>
                    <a:ext uri="{9D8B030D-6E8A-4147-A177-3AD203B41FA5}">
                      <a16:colId xmlns:a16="http://schemas.microsoft.com/office/drawing/2014/main" val="1554768689"/>
                    </a:ext>
                  </a:extLst>
                </a:gridCol>
                <a:gridCol w="3044002">
                  <a:extLst>
                    <a:ext uri="{9D8B030D-6E8A-4147-A177-3AD203B41FA5}">
                      <a16:colId xmlns:a16="http://schemas.microsoft.com/office/drawing/2014/main" val="2574907284"/>
                    </a:ext>
                  </a:extLst>
                </a:gridCol>
                <a:gridCol w="364969">
                  <a:extLst>
                    <a:ext uri="{9D8B030D-6E8A-4147-A177-3AD203B41FA5}">
                      <a16:colId xmlns:a16="http://schemas.microsoft.com/office/drawing/2014/main" val="1672022719"/>
                    </a:ext>
                  </a:extLst>
                </a:gridCol>
                <a:gridCol w="1366695">
                  <a:extLst>
                    <a:ext uri="{9D8B030D-6E8A-4147-A177-3AD203B41FA5}">
                      <a16:colId xmlns:a16="http://schemas.microsoft.com/office/drawing/2014/main" val="408475940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47824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06.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Microsoft Deployment Tool Update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6927558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Előkészítés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7512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Script futtatása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074495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I4D Explorer update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103804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Updating configuration Internet Information Services (IIS)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06025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06.5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Deployment Services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273153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06.5.1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Update drivers for deployment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571006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06.5.2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Add drivers to boot images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35146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06.5.3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Load the new MDT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54236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06.5.4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GPO Update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788266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06.5.5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WSUS telepítés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389547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06.5.6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WSUS beállítás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348441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06.6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Fortion Workflow (Server Side)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478977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06.7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Fortion Datashare (Server Side)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362959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06.8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Fortion IMINT KDB (Server Side)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7214012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06.9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I4D: Proxy rules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71272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8230FF-F22C-4263-3428-B4AF82316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442714"/>
              </p:ext>
            </p:extLst>
          </p:nvPr>
        </p:nvGraphicFramePr>
        <p:xfrm>
          <a:off x="55652" y="4282170"/>
          <a:ext cx="5541843" cy="15787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075">
                  <a:extLst>
                    <a:ext uri="{9D8B030D-6E8A-4147-A177-3AD203B41FA5}">
                      <a16:colId xmlns:a16="http://schemas.microsoft.com/office/drawing/2014/main" val="4068060794"/>
                    </a:ext>
                  </a:extLst>
                </a:gridCol>
                <a:gridCol w="559102">
                  <a:extLst>
                    <a:ext uri="{9D8B030D-6E8A-4147-A177-3AD203B41FA5}">
                      <a16:colId xmlns:a16="http://schemas.microsoft.com/office/drawing/2014/main" val="969200954"/>
                    </a:ext>
                  </a:extLst>
                </a:gridCol>
                <a:gridCol w="3044002">
                  <a:extLst>
                    <a:ext uri="{9D8B030D-6E8A-4147-A177-3AD203B41FA5}">
                      <a16:colId xmlns:a16="http://schemas.microsoft.com/office/drawing/2014/main" val="2497165471"/>
                    </a:ext>
                  </a:extLst>
                </a:gridCol>
                <a:gridCol w="364969">
                  <a:extLst>
                    <a:ext uri="{9D8B030D-6E8A-4147-A177-3AD203B41FA5}">
                      <a16:colId xmlns:a16="http://schemas.microsoft.com/office/drawing/2014/main" val="744894615"/>
                    </a:ext>
                  </a:extLst>
                </a:gridCol>
                <a:gridCol w="1366695">
                  <a:extLst>
                    <a:ext uri="{9D8B030D-6E8A-4147-A177-3AD203B41FA5}">
                      <a16:colId xmlns:a16="http://schemas.microsoft.com/office/drawing/2014/main" val="62048358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146425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07.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Linux szerverek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959896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07.1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Copy files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798043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07.2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System update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992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07.3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Fortion i4D (Server Side)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182357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07.4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Fortion Electronic Warfare Analyst (Server Side)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1498744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07.5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Fortion Media Mining (Server Side)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7907050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07.6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iKDB (Server Side)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23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23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9719" y="-48765"/>
            <a:ext cx="2571050" cy="617034"/>
          </a:xfrm>
        </p:spPr>
        <p:txBody>
          <a:bodyPr/>
          <a:lstStyle/>
          <a:p>
            <a:r>
              <a:rPr lang="hu-HU" dirty="0" err="1"/>
              <a:t>Checklist</a:t>
            </a:r>
            <a:r>
              <a:rPr lang="hu-HU" dirty="0"/>
              <a:t> 4/6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2F9F893-46C8-A502-DEC1-C24CF5E0E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512399"/>
              </p:ext>
            </p:extLst>
          </p:nvPr>
        </p:nvGraphicFramePr>
        <p:xfrm>
          <a:off x="47107" y="599408"/>
          <a:ext cx="5558934" cy="17616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714">
                  <a:extLst>
                    <a:ext uri="{9D8B030D-6E8A-4147-A177-3AD203B41FA5}">
                      <a16:colId xmlns:a16="http://schemas.microsoft.com/office/drawing/2014/main" val="172927754"/>
                    </a:ext>
                  </a:extLst>
                </a:gridCol>
                <a:gridCol w="560826">
                  <a:extLst>
                    <a:ext uri="{9D8B030D-6E8A-4147-A177-3AD203B41FA5}">
                      <a16:colId xmlns:a16="http://schemas.microsoft.com/office/drawing/2014/main" val="3043695461"/>
                    </a:ext>
                  </a:extLst>
                </a:gridCol>
                <a:gridCol w="3053390">
                  <a:extLst>
                    <a:ext uri="{9D8B030D-6E8A-4147-A177-3AD203B41FA5}">
                      <a16:colId xmlns:a16="http://schemas.microsoft.com/office/drawing/2014/main" val="1513910570"/>
                    </a:ext>
                  </a:extLst>
                </a:gridCol>
                <a:gridCol w="366095">
                  <a:extLst>
                    <a:ext uri="{9D8B030D-6E8A-4147-A177-3AD203B41FA5}">
                      <a16:colId xmlns:a16="http://schemas.microsoft.com/office/drawing/2014/main" val="3878187451"/>
                    </a:ext>
                  </a:extLst>
                </a:gridCol>
                <a:gridCol w="1370909">
                  <a:extLst>
                    <a:ext uri="{9D8B030D-6E8A-4147-A177-3AD203B41FA5}">
                      <a16:colId xmlns:a16="http://schemas.microsoft.com/office/drawing/2014/main" val="3007425978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733286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08.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Supervision (CheckMk update)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420438"/>
                  </a:ext>
                </a:extLst>
              </a:tr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706433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09.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SYSTEM DOC UPDATE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2671583"/>
                  </a:ext>
                </a:extLst>
              </a:tr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74678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10.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Cartographic layers data copy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311552"/>
                  </a:ext>
                </a:extLst>
              </a:tr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336752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11.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VEEAM Backup Upgrade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46070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7C17E6E-BB08-271B-8301-E9420500F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378111"/>
              </p:ext>
            </p:extLst>
          </p:nvPr>
        </p:nvGraphicFramePr>
        <p:xfrm>
          <a:off x="47107" y="2526247"/>
          <a:ext cx="5558934" cy="440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714">
                  <a:extLst>
                    <a:ext uri="{9D8B030D-6E8A-4147-A177-3AD203B41FA5}">
                      <a16:colId xmlns:a16="http://schemas.microsoft.com/office/drawing/2014/main" val="640624959"/>
                    </a:ext>
                  </a:extLst>
                </a:gridCol>
                <a:gridCol w="560826">
                  <a:extLst>
                    <a:ext uri="{9D8B030D-6E8A-4147-A177-3AD203B41FA5}">
                      <a16:colId xmlns:a16="http://schemas.microsoft.com/office/drawing/2014/main" val="2352852816"/>
                    </a:ext>
                  </a:extLst>
                </a:gridCol>
                <a:gridCol w="3053390">
                  <a:extLst>
                    <a:ext uri="{9D8B030D-6E8A-4147-A177-3AD203B41FA5}">
                      <a16:colId xmlns:a16="http://schemas.microsoft.com/office/drawing/2014/main" val="991696761"/>
                    </a:ext>
                  </a:extLst>
                </a:gridCol>
                <a:gridCol w="366095">
                  <a:extLst>
                    <a:ext uri="{9D8B030D-6E8A-4147-A177-3AD203B41FA5}">
                      <a16:colId xmlns:a16="http://schemas.microsoft.com/office/drawing/2014/main" val="3044293525"/>
                    </a:ext>
                  </a:extLst>
                </a:gridCol>
                <a:gridCol w="1370909">
                  <a:extLst>
                    <a:ext uri="{9D8B030D-6E8A-4147-A177-3AD203B41FA5}">
                      <a16:colId xmlns:a16="http://schemas.microsoft.com/office/drawing/2014/main" val="4029332119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889602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12.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BOOTABLE USB FLASH DRIVE: RUFUS.EXE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95738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EEA8A5-CD68-083F-5724-A782592DF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854565"/>
              </p:ext>
            </p:extLst>
          </p:nvPr>
        </p:nvGraphicFramePr>
        <p:xfrm>
          <a:off x="47107" y="3131868"/>
          <a:ext cx="5558934" cy="440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714">
                  <a:extLst>
                    <a:ext uri="{9D8B030D-6E8A-4147-A177-3AD203B41FA5}">
                      <a16:colId xmlns:a16="http://schemas.microsoft.com/office/drawing/2014/main" val="1372835131"/>
                    </a:ext>
                  </a:extLst>
                </a:gridCol>
                <a:gridCol w="560826">
                  <a:extLst>
                    <a:ext uri="{9D8B030D-6E8A-4147-A177-3AD203B41FA5}">
                      <a16:colId xmlns:a16="http://schemas.microsoft.com/office/drawing/2014/main" val="3674874837"/>
                    </a:ext>
                  </a:extLst>
                </a:gridCol>
                <a:gridCol w="3053390">
                  <a:extLst>
                    <a:ext uri="{9D8B030D-6E8A-4147-A177-3AD203B41FA5}">
                      <a16:colId xmlns:a16="http://schemas.microsoft.com/office/drawing/2014/main" val="2877588659"/>
                    </a:ext>
                  </a:extLst>
                </a:gridCol>
                <a:gridCol w="366095">
                  <a:extLst>
                    <a:ext uri="{9D8B030D-6E8A-4147-A177-3AD203B41FA5}">
                      <a16:colId xmlns:a16="http://schemas.microsoft.com/office/drawing/2014/main" val="3685978486"/>
                    </a:ext>
                  </a:extLst>
                </a:gridCol>
                <a:gridCol w="1370909">
                  <a:extLst>
                    <a:ext uri="{9D8B030D-6E8A-4147-A177-3AD203B41FA5}">
                      <a16:colId xmlns:a16="http://schemas.microsoft.com/office/drawing/2014/main" val="42459609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970245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13.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DEPLOYING A WORKSTATION WITH THE MDT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27319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C9F826-5ACB-CA08-B9CD-59D68E112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700804"/>
              </p:ext>
            </p:extLst>
          </p:nvPr>
        </p:nvGraphicFramePr>
        <p:xfrm>
          <a:off x="47108" y="5344100"/>
          <a:ext cx="5591079" cy="19838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7783">
                  <a:extLst>
                    <a:ext uri="{9D8B030D-6E8A-4147-A177-3AD203B41FA5}">
                      <a16:colId xmlns:a16="http://schemas.microsoft.com/office/drawing/2014/main" val="1508616396"/>
                    </a:ext>
                  </a:extLst>
                </a:gridCol>
                <a:gridCol w="338013">
                  <a:extLst>
                    <a:ext uri="{9D8B030D-6E8A-4147-A177-3AD203B41FA5}">
                      <a16:colId xmlns:a16="http://schemas.microsoft.com/office/drawing/2014/main" val="2338039052"/>
                    </a:ext>
                  </a:extLst>
                </a:gridCol>
                <a:gridCol w="414320">
                  <a:extLst>
                    <a:ext uri="{9D8B030D-6E8A-4147-A177-3AD203B41FA5}">
                      <a16:colId xmlns:a16="http://schemas.microsoft.com/office/drawing/2014/main" val="2570298176"/>
                    </a:ext>
                  </a:extLst>
                </a:gridCol>
                <a:gridCol w="410735">
                  <a:extLst>
                    <a:ext uri="{9D8B030D-6E8A-4147-A177-3AD203B41FA5}">
                      <a16:colId xmlns:a16="http://schemas.microsoft.com/office/drawing/2014/main" val="1004746133"/>
                    </a:ext>
                  </a:extLst>
                </a:gridCol>
                <a:gridCol w="253503">
                  <a:extLst>
                    <a:ext uri="{9D8B030D-6E8A-4147-A177-3AD203B41FA5}">
                      <a16:colId xmlns:a16="http://schemas.microsoft.com/office/drawing/2014/main" val="883867006"/>
                    </a:ext>
                  </a:extLst>
                </a:gridCol>
                <a:gridCol w="770882">
                  <a:extLst>
                    <a:ext uri="{9D8B030D-6E8A-4147-A177-3AD203B41FA5}">
                      <a16:colId xmlns:a16="http://schemas.microsoft.com/office/drawing/2014/main" val="3299307325"/>
                    </a:ext>
                  </a:extLst>
                </a:gridCol>
                <a:gridCol w="541186">
                  <a:extLst>
                    <a:ext uri="{9D8B030D-6E8A-4147-A177-3AD203B41FA5}">
                      <a16:colId xmlns:a16="http://schemas.microsoft.com/office/drawing/2014/main" val="300289453"/>
                    </a:ext>
                  </a:extLst>
                </a:gridCol>
                <a:gridCol w="335502">
                  <a:extLst>
                    <a:ext uri="{9D8B030D-6E8A-4147-A177-3AD203B41FA5}">
                      <a16:colId xmlns:a16="http://schemas.microsoft.com/office/drawing/2014/main" val="655255484"/>
                    </a:ext>
                  </a:extLst>
                </a:gridCol>
                <a:gridCol w="433046">
                  <a:extLst>
                    <a:ext uri="{9D8B030D-6E8A-4147-A177-3AD203B41FA5}">
                      <a16:colId xmlns:a16="http://schemas.microsoft.com/office/drawing/2014/main" val="283047474"/>
                    </a:ext>
                  </a:extLst>
                </a:gridCol>
                <a:gridCol w="429299">
                  <a:extLst>
                    <a:ext uri="{9D8B030D-6E8A-4147-A177-3AD203B41FA5}">
                      <a16:colId xmlns:a16="http://schemas.microsoft.com/office/drawing/2014/main" val="2172114951"/>
                    </a:ext>
                  </a:extLst>
                </a:gridCol>
                <a:gridCol w="298892">
                  <a:extLst>
                    <a:ext uri="{9D8B030D-6E8A-4147-A177-3AD203B41FA5}">
                      <a16:colId xmlns:a16="http://schemas.microsoft.com/office/drawing/2014/main" val="3426793133"/>
                    </a:ext>
                  </a:extLst>
                </a:gridCol>
                <a:gridCol w="847918">
                  <a:extLst>
                    <a:ext uri="{9D8B030D-6E8A-4147-A177-3AD203B41FA5}">
                      <a16:colId xmlns:a16="http://schemas.microsoft.com/office/drawing/2014/main" val="1966935464"/>
                    </a:ext>
                  </a:extLst>
                </a:gridCol>
              </a:tblGrid>
              <a:tr h="148426"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WS</a:t>
                      </a:r>
                      <a:endParaRPr lang="hu-HU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MDT</a:t>
                      </a:r>
                      <a:endParaRPr lang="hu-HU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VAMT</a:t>
                      </a:r>
                      <a:endParaRPr lang="hu-HU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WSUS</a:t>
                      </a:r>
                      <a:endParaRPr lang="hu-HU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I4D</a:t>
                      </a: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WS</a:t>
                      </a:r>
                      <a:endParaRPr lang="hu-HU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MDT</a:t>
                      </a:r>
                      <a:endParaRPr lang="hu-HU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VAMT</a:t>
                      </a:r>
                      <a:endParaRPr lang="hu-HU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WSUS</a:t>
                      </a: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I4D</a:t>
                      </a:r>
                      <a:endParaRPr lang="hu-HU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220410"/>
                  </a:ext>
                </a:extLst>
              </a:tr>
              <a:tr h="148426"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OPR01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OPR07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579421"/>
                  </a:ext>
                </a:extLst>
              </a:tr>
              <a:tr h="148426"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OPR02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OPR08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311615"/>
                  </a:ext>
                </a:extLst>
              </a:tr>
              <a:tr h="148426"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OPR03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OPR09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8905"/>
                  </a:ext>
                </a:extLst>
              </a:tr>
              <a:tr h="148426"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OPR04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OPR10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435078"/>
                  </a:ext>
                </a:extLst>
              </a:tr>
              <a:tr h="148426"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OPR05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OPR11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>
                          <a:effectLst/>
                        </a:rPr>
                        <a:t> 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840628"/>
                  </a:ext>
                </a:extLst>
              </a:tr>
              <a:tr h="148426"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OPR06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OPR12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827605"/>
                  </a:ext>
                </a:extLst>
              </a:tr>
              <a:tr h="148426"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80319"/>
                  </a:ext>
                </a:extLst>
              </a:tr>
              <a:tr h="148426"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MMCO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u-H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Kapugép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400" u="none" strike="noStrike" dirty="0">
                          <a:effectLst/>
                        </a:rPr>
                        <a:t> 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8" marR="7068" marT="70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1566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D9B038E-11DE-FD61-E304-7FA879AC3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010267"/>
              </p:ext>
            </p:extLst>
          </p:nvPr>
        </p:nvGraphicFramePr>
        <p:xfrm>
          <a:off x="47107" y="3682905"/>
          <a:ext cx="5558934" cy="440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714">
                  <a:extLst>
                    <a:ext uri="{9D8B030D-6E8A-4147-A177-3AD203B41FA5}">
                      <a16:colId xmlns:a16="http://schemas.microsoft.com/office/drawing/2014/main" val="666954240"/>
                    </a:ext>
                  </a:extLst>
                </a:gridCol>
                <a:gridCol w="560826">
                  <a:extLst>
                    <a:ext uri="{9D8B030D-6E8A-4147-A177-3AD203B41FA5}">
                      <a16:colId xmlns:a16="http://schemas.microsoft.com/office/drawing/2014/main" val="4262755634"/>
                    </a:ext>
                  </a:extLst>
                </a:gridCol>
                <a:gridCol w="3053390">
                  <a:extLst>
                    <a:ext uri="{9D8B030D-6E8A-4147-A177-3AD203B41FA5}">
                      <a16:colId xmlns:a16="http://schemas.microsoft.com/office/drawing/2014/main" val="1645741677"/>
                    </a:ext>
                  </a:extLst>
                </a:gridCol>
                <a:gridCol w="366095">
                  <a:extLst>
                    <a:ext uri="{9D8B030D-6E8A-4147-A177-3AD203B41FA5}">
                      <a16:colId xmlns:a16="http://schemas.microsoft.com/office/drawing/2014/main" val="3237942817"/>
                    </a:ext>
                  </a:extLst>
                </a:gridCol>
                <a:gridCol w="1370909">
                  <a:extLst>
                    <a:ext uri="{9D8B030D-6E8A-4147-A177-3AD203B41FA5}">
                      <a16:colId xmlns:a16="http://schemas.microsoft.com/office/drawing/2014/main" val="3157836473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384075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Step 14.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VAMT Installation on an Internet Workstation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192940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DE910A4-A1F1-170A-AFAB-4C2EA8DC9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944381"/>
              </p:ext>
            </p:extLst>
          </p:nvPr>
        </p:nvGraphicFramePr>
        <p:xfrm>
          <a:off x="47107" y="4233942"/>
          <a:ext cx="5558934" cy="880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714">
                  <a:extLst>
                    <a:ext uri="{9D8B030D-6E8A-4147-A177-3AD203B41FA5}">
                      <a16:colId xmlns:a16="http://schemas.microsoft.com/office/drawing/2014/main" val="2216693367"/>
                    </a:ext>
                  </a:extLst>
                </a:gridCol>
                <a:gridCol w="560826">
                  <a:extLst>
                    <a:ext uri="{9D8B030D-6E8A-4147-A177-3AD203B41FA5}">
                      <a16:colId xmlns:a16="http://schemas.microsoft.com/office/drawing/2014/main" val="3078559084"/>
                    </a:ext>
                  </a:extLst>
                </a:gridCol>
                <a:gridCol w="3053390">
                  <a:extLst>
                    <a:ext uri="{9D8B030D-6E8A-4147-A177-3AD203B41FA5}">
                      <a16:colId xmlns:a16="http://schemas.microsoft.com/office/drawing/2014/main" val="3996794006"/>
                    </a:ext>
                  </a:extLst>
                </a:gridCol>
                <a:gridCol w="366095">
                  <a:extLst>
                    <a:ext uri="{9D8B030D-6E8A-4147-A177-3AD203B41FA5}">
                      <a16:colId xmlns:a16="http://schemas.microsoft.com/office/drawing/2014/main" val="2584652749"/>
                    </a:ext>
                  </a:extLst>
                </a:gridCol>
                <a:gridCol w="1370909">
                  <a:extLst>
                    <a:ext uri="{9D8B030D-6E8A-4147-A177-3AD203B41FA5}">
                      <a16:colId xmlns:a16="http://schemas.microsoft.com/office/drawing/2014/main" val="3846540802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799938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15.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Teszt felhasználók létrehozása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775198"/>
                  </a:ext>
                </a:extLst>
              </a:tr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966637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16.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I4D LICENSE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026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367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9719" y="-48765"/>
            <a:ext cx="2571050" cy="617034"/>
          </a:xfrm>
        </p:spPr>
        <p:txBody>
          <a:bodyPr/>
          <a:lstStyle/>
          <a:p>
            <a:r>
              <a:rPr lang="hu-HU" dirty="0" err="1"/>
              <a:t>Checklist</a:t>
            </a:r>
            <a:r>
              <a:rPr lang="hu-HU" dirty="0"/>
              <a:t> 5/6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5F1842-5A7F-EE02-C68D-5DEDDB4B7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836293"/>
              </p:ext>
            </p:extLst>
          </p:nvPr>
        </p:nvGraphicFramePr>
        <p:xfrm>
          <a:off x="38560" y="607479"/>
          <a:ext cx="5558936" cy="15787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714">
                  <a:extLst>
                    <a:ext uri="{9D8B030D-6E8A-4147-A177-3AD203B41FA5}">
                      <a16:colId xmlns:a16="http://schemas.microsoft.com/office/drawing/2014/main" val="2269498183"/>
                    </a:ext>
                  </a:extLst>
                </a:gridCol>
                <a:gridCol w="560827">
                  <a:extLst>
                    <a:ext uri="{9D8B030D-6E8A-4147-A177-3AD203B41FA5}">
                      <a16:colId xmlns:a16="http://schemas.microsoft.com/office/drawing/2014/main" val="1074942876"/>
                    </a:ext>
                  </a:extLst>
                </a:gridCol>
                <a:gridCol w="3053390">
                  <a:extLst>
                    <a:ext uri="{9D8B030D-6E8A-4147-A177-3AD203B41FA5}">
                      <a16:colId xmlns:a16="http://schemas.microsoft.com/office/drawing/2014/main" val="1951258105"/>
                    </a:ext>
                  </a:extLst>
                </a:gridCol>
                <a:gridCol w="366095">
                  <a:extLst>
                    <a:ext uri="{9D8B030D-6E8A-4147-A177-3AD203B41FA5}">
                      <a16:colId xmlns:a16="http://schemas.microsoft.com/office/drawing/2014/main" val="437102501"/>
                    </a:ext>
                  </a:extLst>
                </a:gridCol>
                <a:gridCol w="1370910">
                  <a:extLst>
                    <a:ext uri="{9D8B030D-6E8A-4147-A177-3AD203B41FA5}">
                      <a16:colId xmlns:a16="http://schemas.microsoft.com/office/drawing/2014/main" val="3317667954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529517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17.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Licenses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284725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17.1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Luciad Release 2019.1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4724489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17.2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CSD License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241017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17.3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Vocapia License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41774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17.4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Systran License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335850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17.5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ILO License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421692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17.6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ESXi License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23811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58BE40-4DFB-8418-B8C9-93DE88DAA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410727"/>
              </p:ext>
            </p:extLst>
          </p:nvPr>
        </p:nvGraphicFramePr>
        <p:xfrm>
          <a:off x="38560" y="2321964"/>
          <a:ext cx="5558937" cy="8198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714">
                  <a:extLst>
                    <a:ext uri="{9D8B030D-6E8A-4147-A177-3AD203B41FA5}">
                      <a16:colId xmlns:a16="http://schemas.microsoft.com/office/drawing/2014/main" val="43312408"/>
                    </a:ext>
                  </a:extLst>
                </a:gridCol>
                <a:gridCol w="560827">
                  <a:extLst>
                    <a:ext uri="{9D8B030D-6E8A-4147-A177-3AD203B41FA5}">
                      <a16:colId xmlns:a16="http://schemas.microsoft.com/office/drawing/2014/main" val="3443507264"/>
                    </a:ext>
                  </a:extLst>
                </a:gridCol>
                <a:gridCol w="3053391">
                  <a:extLst>
                    <a:ext uri="{9D8B030D-6E8A-4147-A177-3AD203B41FA5}">
                      <a16:colId xmlns:a16="http://schemas.microsoft.com/office/drawing/2014/main" val="1806640566"/>
                    </a:ext>
                  </a:extLst>
                </a:gridCol>
                <a:gridCol w="366095">
                  <a:extLst>
                    <a:ext uri="{9D8B030D-6E8A-4147-A177-3AD203B41FA5}">
                      <a16:colId xmlns:a16="http://schemas.microsoft.com/office/drawing/2014/main" val="2989146031"/>
                    </a:ext>
                  </a:extLst>
                </a:gridCol>
                <a:gridCol w="1370910">
                  <a:extLst>
                    <a:ext uri="{9D8B030D-6E8A-4147-A177-3AD203B41FA5}">
                      <a16:colId xmlns:a16="http://schemas.microsoft.com/office/drawing/2014/main" val="148654312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119956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18.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Fortion Media Mining (Collection Workstation)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784794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18.1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BIOS update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820473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18.2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Application Update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14407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897E8C-D8D0-55F3-50B5-7458C8765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784224"/>
              </p:ext>
            </p:extLst>
          </p:nvPr>
        </p:nvGraphicFramePr>
        <p:xfrm>
          <a:off x="38560" y="3277557"/>
          <a:ext cx="5558937" cy="11992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714">
                  <a:extLst>
                    <a:ext uri="{9D8B030D-6E8A-4147-A177-3AD203B41FA5}">
                      <a16:colId xmlns:a16="http://schemas.microsoft.com/office/drawing/2014/main" val="1185739656"/>
                    </a:ext>
                  </a:extLst>
                </a:gridCol>
                <a:gridCol w="560827">
                  <a:extLst>
                    <a:ext uri="{9D8B030D-6E8A-4147-A177-3AD203B41FA5}">
                      <a16:colId xmlns:a16="http://schemas.microsoft.com/office/drawing/2014/main" val="1194726758"/>
                    </a:ext>
                  </a:extLst>
                </a:gridCol>
                <a:gridCol w="3053391">
                  <a:extLst>
                    <a:ext uri="{9D8B030D-6E8A-4147-A177-3AD203B41FA5}">
                      <a16:colId xmlns:a16="http://schemas.microsoft.com/office/drawing/2014/main" val="2794497053"/>
                    </a:ext>
                  </a:extLst>
                </a:gridCol>
                <a:gridCol w="366095">
                  <a:extLst>
                    <a:ext uri="{9D8B030D-6E8A-4147-A177-3AD203B41FA5}">
                      <a16:colId xmlns:a16="http://schemas.microsoft.com/office/drawing/2014/main" val="2553145073"/>
                    </a:ext>
                  </a:extLst>
                </a:gridCol>
                <a:gridCol w="1370910">
                  <a:extLst>
                    <a:ext uri="{9D8B030D-6E8A-4147-A177-3AD203B41FA5}">
                      <a16:colId xmlns:a16="http://schemas.microsoft.com/office/drawing/2014/main" val="245213887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9433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19.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Post-Installation Configurations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762333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19.1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MediaMining Collection Workstation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881807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19.2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MediaMining Exploitation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384710"/>
                  </a:ext>
                </a:extLst>
              </a:tr>
              <a:tr h="14371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19.3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IMINT KDB – RECCE user management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8275120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19.4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Shared Context.cml file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 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 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663649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8356D42-0D0F-BAE5-EB43-5641C8E5F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339585"/>
              </p:ext>
            </p:extLst>
          </p:nvPr>
        </p:nvGraphicFramePr>
        <p:xfrm>
          <a:off x="38559" y="5826100"/>
          <a:ext cx="5558937" cy="880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714">
                  <a:extLst>
                    <a:ext uri="{9D8B030D-6E8A-4147-A177-3AD203B41FA5}">
                      <a16:colId xmlns:a16="http://schemas.microsoft.com/office/drawing/2014/main" val="3033812827"/>
                    </a:ext>
                  </a:extLst>
                </a:gridCol>
                <a:gridCol w="560827">
                  <a:extLst>
                    <a:ext uri="{9D8B030D-6E8A-4147-A177-3AD203B41FA5}">
                      <a16:colId xmlns:a16="http://schemas.microsoft.com/office/drawing/2014/main" val="1865488388"/>
                    </a:ext>
                  </a:extLst>
                </a:gridCol>
                <a:gridCol w="3053391">
                  <a:extLst>
                    <a:ext uri="{9D8B030D-6E8A-4147-A177-3AD203B41FA5}">
                      <a16:colId xmlns:a16="http://schemas.microsoft.com/office/drawing/2014/main" val="2097934010"/>
                    </a:ext>
                  </a:extLst>
                </a:gridCol>
                <a:gridCol w="366095">
                  <a:extLst>
                    <a:ext uri="{9D8B030D-6E8A-4147-A177-3AD203B41FA5}">
                      <a16:colId xmlns:a16="http://schemas.microsoft.com/office/drawing/2014/main" val="3165215745"/>
                    </a:ext>
                  </a:extLst>
                </a:gridCol>
                <a:gridCol w="1370910">
                  <a:extLst>
                    <a:ext uri="{9D8B030D-6E8A-4147-A177-3AD203B41FA5}">
                      <a16:colId xmlns:a16="http://schemas.microsoft.com/office/drawing/2014/main" val="929345693"/>
                    </a:ext>
                  </a:extLst>
                </a:gridCol>
              </a:tblGrid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05499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20.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Application links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347448"/>
                  </a:ext>
                </a:extLst>
              </a:tr>
              <a:tr h="171083"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STEP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Művelet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Idő</a:t>
                      </a:r>
                      <a:endParaRPr lang="hu-HU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Megj.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787613"/>
                  </a:ext>
                </a:extLst>
              </a:tr>
              <a:tr h="15055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Step 21.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LockScreen GPO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>
                          <a:effectLst/>
                        </a:rPr>
                        <a:t> </a:t>
                      </a:r>
                      <a:endParaRPr lang="hu-H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1" u="none" strike="noStrike" dirty="0">
                          <a:effectLst/>
                        </a:rPr>
                        <a:t> </a:t>
                      </a:r>
                      <a:endParaRPr lang="hu-H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43" marR="6843" marT="68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6525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41D044A-D19F-E6C0-BAB1-4FC8DD4D570D}"/>
              </a:ext>
            </a:extLst>
          </p:cNvPr>
          <p:cNvSpPr txBox="1"/>
          <p:nvPr/>
        </p:nvSpPr>
        <p:spPr>
          <a:xfrm>
            <a:off x="50250" y="4612596"/>
            <a:ext cx="318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WinSrv</a:t>
            </a:r>
            <a:r>
              <a:rPr lang="hu-HU" dirty="0"/>
              <a:t> version </a:t>
            </a: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table</a:t>
            </a:r>
            <a:r>
              <a:rPr lang="hu-HU" dirty="0"/>
              <a:t> here</a:t>
            </a:r>
          </a:p>
        </p:txBody>
      </p:sp>
    </p:spTree>
    <p:extLst>
      <p:ext uri="{BB962C8B-B14F-4D97-AF65-F5344CB8AC3E}">
        <p14:creationId xmlns:p14="http://schemas.microsoft.com/office/powerpoint/2010/main" val="2518796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9719" y="-48765"/>
            <a:ext cx="2571050" cy="617034"/>
          </a:xfrm>
        </p:spPr>
        <p:txBody>
          <a:bodyPr/>
          <a:lstStyle/>
          <a:p>
            <a:r>
              <a:rPr lang="hu-HU" dirty="0" err="1"/>
              <a:t>Checklist</a:t>
            </a:r>
            <a:r>
              <a:rPr lang="hu-HU" dirty="0"/>
              <a:t> 6/6</a:t>
            </a:r>
          </a:p>
        </p:txBody>
      </p:sp>
    </p:spTree>
    <p:extLst>
      <p:ext uri="{BB962C8B-B14F-4D97-AF65-F5344CB8AC3E}">
        <p14:creationId xmlns:p14="http://schemas.microsoft.com/office/powerpoint/2010/main" val="3493699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9719" y="-48765"/>
            <a:ext cx="2571050" cy="617034"/>
          </a:xfrm>
        </p:spPr>
        <p:txBody>
          <a:bodyPr/>
          <a:lstStyle/>
          <a:p>
            <a:r>
              <a:rPr lang="hu-HU" dirty="0" err="1"/>
              <a:t>Days</a:t>
            </a:r>
            <a:r>
              <a:rPr lang="hu-HU" dirty="0"/>
              <a:t> 01-02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28539C-EE6E-C67C-9934-DF7863FCBE2B}"/>
              </a:ext>
            </a:extLst>
          </p:cNvPr>
          <p:cNvSpPr txBox="1"/>
          <p:nvPr/>
        </p:nvSpPr>
        <p:spPr>
          <a:xfrm>
            <a:off x="65155" y="581112"/>
            <a:ext cx="5529128" cy="3416320"/>
          </a:xfrm>
          <a:prstGeom prst="rect">
            <a:avLst/>
          </a:prstGeom>
          <a:noFill/>
          <a:ln w="28575">
            <a:solidFill>
              <a:srgbClr val="3F4346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Day01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           </a:t>
            </a:r>
          </a:p>
          <a:p>
            <a:endParaRPr lang="hu-HU" dirty="0"/>
          </a:p>
          <a:p>
            <a:r>
              <a:rPr lang="hu-HU" dirty="0"/>
              <a:t>               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E5690-F36A-3581-54B2-D28DFB3EF4B6}"/>
              </a:ext>
            </a:extLst>
          </p:cNvPr>
          <p:cNvSpPr txBox="1"/>
          <p:nvPr/>
        </p:nvSpPr>
        <p:spPr>
          <a:xfrm>
            <a:off x="65155" y="4023943"/>
            <a:ext cx="5529128" cy="3416320"/>
          </a:xfrm>
          <a:prstGeom prst="rect">
            <a:avLst/>
          </a:prstGeom>
          <a:noFill/>
          <a:ln w="28575">
            <a:solidFill>
              <a:srgbClr val="3F4346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Day02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           </a:t>
            </a:r>
          </a:p>
          <a:p>
            <a:endParaRPr lang="hu-HU" dirty="0"/>
          </a:p>
          <a:p>
            <a:r>
              <a:rPr lang="hu-HU" dirty="0"/>
              <a:t>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501898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D5649-7DFE-3110-C092-DF7F65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9719" y="-48765"/>
            <a:ext cx="2571050" cy="617034"/>
          </a:xfrm>
        </p:spPr>
        <p:txBody>
          <a:bodyPr/>
          <a:lstStyle/>
          <a:p>
            <a:r>
              <a:rPr lang="hu-HU" dirty="0" err="1"/>
              <a:t>Days</a:t>
            </a:r>
            <a:r>
              <a:rPr lang="hu-HU" dirty="0"/>
              <a:t> 03-04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28539C-EE6E-C67C-9934-DF7863FCBE2B}"/>
              </a:ext>
            </a:extLst>
          </p:cNvPr>
          <p:cNvSpPr txBox="1"/>
          <p:nvPr/>
        </p:nvSpPr>
        <p:spPr>
          <a:xfrm>
            <a:off x="65155" y="581112"/>
            <a:ext cx="5529128" cy="3416320"/>
          </a:xfrm>
          <a:prstGeom prst="rect">
            <a:avLst/>
          </a:prstGeom>
          <a:noFill/>
          <a:ln w="28575">
            <a:solidFill>
              <a:srgbClr val="3F4346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Day03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           </a:t>
            </a:r>
          </a:p>
          <a:p>
            <a:endParaRPr lang="hu-HU" dirty="0"/>
          </a:p>
          <a:p>
            <a:r>
              <a:rPr lang="hu-HU" dirty="0"/>
              <a:t>               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E5690-F36A-3581-54B2-D28DFB3EF4B6}"/>
              </a:ext>
            </a:extLst>
          </p:cNvPr>
          <p:cNvSpPr txBox="1"/>
          <p:nvPr/>
        </p:nvSpPr>
        <p:spPr>
          <a:xfrm>
            <a:off x="65155" y="4023943"/>
            <a:ext cx="5529128" cy="3416320"/>
          </a:xfrm>
          <a:prstGeom prst="rect">
            <a:avLst/>
          </a:prstGeom>
          <a:noFill/>
          <a:ln w="28575">
            <a:solidFill>
              <a:srgbClr val="3F4346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Day04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           </a:t>
            </a:r>
          </a:p>
          <a:p>
            <a:endParaRPr lang="hu-HU" dirty="0"/>
          </a:p>
          <a:p>
            <a:r>
              <a:rPr lang="hu-HU" dirty="0"/>
              <a:t>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049364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1446</TotalTime>
  <Words>1054</Words>
  <Application>Microsoft Office PowerPoint</Application>
  <PresentationFormat>Custom</PresentationFormat>
  <Paragraphs>817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Checklist 1/6</vt:lpstr>
      <vt:lpstr>Checklist 2/6</vt:lpstr>
      <vt:lpstr>Checklist 3/6</vt:lpstr>
      <vt:lpstr>Checklist 4/6</vt:lpstr>
      <vt:lpstr>Checklist 5/6</vt:lpstr>
      <vt:lpstr>Checklist 6/6</vt:lpstr>
      <vt:lpstr>Days 01-02</vt:lpstr>
      <vt:lpstr>Days 03-04</vt:lpstr>
      <vt:lpstr>Days 05-06</vt:lpstr>
      <vt:lpstr>Days 07-08</vt:lpstr>
      <vt:lpstr>Days 09-10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László Tamás</dc:creator>
  <cp:lastModifiedBy>László Tamás</cp:lastModifiedBy>
  <cp:revision>39</cp:revision>
  <dcterms:created xsi:type="dcterms:W3CDTF">2022-12-28T04:53:12Z</dcterms:created>
  <dcterms:modified xsi:type="dcterms:W3CDTF">2023-01-26T08:37:15Z</dcterms:modified>
</cp:coreProperties>
</file>