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68" r:id="rId2"/>
    <p:sldId id="271" r:id="rId3"/>
    <p:sldId id="272" r:id="rId4"/>
    <p:sldId id="273" r:id="rId5"/>
    <p:sldId id="274" r:id="rId6"/>
    <p:sldId id="275" r:id="rId7"/>
    <p:sldId id="276" r:id="rId8"/>
    <p:sldId id="279" r:id="rId9"/>
    <p:sldId id="280" r:id="rId10"/>
    <p:sldId id="281" r:id="rId11"/>
    <p:sldId id="282" r:id="rId12"/>
    <p:sldId id="283" r:id="rId13"/>
  </p:sldIdLst>
  <p:sldSz cx="5659438" cy="7543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1550C-35F2-4963-BE63-29ED9A90FE2D}">
          <p14:sldIdLst>
            <p14:sldId id="268"/>
            <p14:sldId id="271"/>
            <p14:sldId id="272"/>
            <p14:sldId id="273"/>
            <p14:sldId id="274"/>
            <p14:sldId id="275"/>
            <p14:sldId id="276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346"/>
    <a:srgbClr val="008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8" autoAdjust="0"/>
    <p:restoredTop sz="94615"/>
  </p:normalViewPr>
  <p:slideViewPr>
    <p:cSldViewPr snapToGrid="0">
      <p:cViewPr varScale="1">
        <p:scale>
          <a:sx n="112" d="100"/>
          <a:sy n="112" d="100"/>
        </p:scale>
        <p:origin x="29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1" d="100"/>
          <a:sy n="131" d="100"/>
        </p:scale>
        <p:origin x="118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535-D103-420C-A3C8-BED39E8AE0DF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0FD7-3BBC-48BF-9046-F1A751293F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3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1pPr>
    <a:lvl2pPr marL="599474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2pPr>
    <a:lvl3pPr marL="119894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3pPr>
    <a:lvl4pPr marL="179841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4pPr>
    <a:lvl5pPr marL="239789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5pPr>
    <a:lvl6pPr marL="2997363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6pPr>
    <a:lvl7pPr marL="359683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7pPr>
    <a:lvl8pPr marL="419630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8pPr>
    <a:lvl9pPr marL="4795779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58" y="1234599"/>
            <a:ext cx="4810522" cy="2626360"/>
          </a:xfrm>
        </p:spPr>
        <p:txBody>
          <a:bodyPr anchor="b"/>
          <a:lstStyle>
            <a:lvl1pPr algn="ctr"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30" y="3962242"/>
            <a:ext cx="4244579" cy="1821338"/>
          </a:xfrm>
        </p:spPr>
        <p:txBody>
          <a:bodyPr/>
          <a:lstStyle>
            <a:lvl1pPr marL="0" indent="0" algn="ctr">
              <a:buNone/>
              <a:defRPr sz="1485"/>
            </a:lvl1pPr>
            <a:lvl2pPr marL="282961" indent="0" algn="ctr">
              <a:buNone/>
              <a:defRPr sz="1238"/>
            </a:lvl2pPr>
            <a:lvl3pPr marL="565922" indent="0" algn="ctr">
              <a:buNone/>
              <a:defRPr sz="1114"/>
            </a:lvl3pPr>
            <a:lvl4pPr marL="848883" indent="0" algn="ctr">
              <a:buNone/>
              <a:defRPr sz="990"/>
            </a:lvl4pPr>
            <a:lvl5pPr marL="1131844" indent="0" algn="ctr">
              <a:buNone/>
              <a:defRPr sz="990"/>
            </a:lvl5pPr>
            <a:lvl6pPr marL="1414805" indent="0" algn="ctr">
              <a:buNone/>
              <a:defRPr sz="990"/>
            </a:lvl6pPr>
            <a:lvl7pPr marL="1697766" indent="0" algn="ctr">
              <a:buNone/>
              <a:defRPr sz="990"/>
            </a:lvl7pPr>
            <a:lvl8pPr marL="1980728" indent="0" algn="ctr">
              <a:buNone/>
              <a:defRPr sz="990"/>
            </a:lvl8pPr>
            <a:lvl9pPr marL="2263689" indent="0" algn="ctr">
              <a:buNone/>
              <a:defRPr sz="9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EC025EC9-92ED-DA4D-576D-907AE489E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CAF061-8C70-A6F0-75E7-BCFC7A4FD69B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0036" y="401637"/>
            <a:ext cx="1220316" cy="63930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087" y="401637"/>
            <a:ext cx="3590206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874" y="-48765"/>
            <a:ext cx="3924895" cy="6170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87" y="721895"/>
            <a:ext cx="4881265" cy="6072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1FEA1704-0F0D-CC99-7732-EFA88F78E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A95C5-CC8B-0BAD-12DA-D2954CA9AFDC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D44923-231E-95FF-6658-B7CF1AAC43BA}"/>
              </a:ext>
            </a:extLst>
          </p:cNvPr>
          <p:cNvSpPr txBox="1"/>
          <p:nvPr userDrawn="1"/>
        </p:nvSpPr>
        <p:spPr>
          <a:xfrm>
            <a:off x="479725" y="33243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MR2.4</a:t>
            </a:r>
          </a:p>
        </p:txBody>
      </p:sp>
    </p:spTree>
    <p:extLst>
      <p:ext uri="{BB962C8B-B14F-4D97-AF65-F5344CB8AC3E}">
        <p14:creationId xmlns:p14="http://schemas.microsoft.com/office/powerpoint/2010/main" val="27209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9" y="1880713"/>
            <a:ext cx="4881265" cy="3138011"/>
          </a:xfrm>
          <a:prstGeom prst="rect">
            <a:avLst/>
          </a:prstGeom>
        </p:spPr>
        <p:txBody>
          <a:bodyPr anchor="b"/>
          <a:lstStyle>
            <a:lvl1pPr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39" y="5048411"/>
            <a:ext cx="4881265" cy="1650206"/>
          </a:xfrm>
        </p:spPr>
        <p:txBody>
          <a:bodyPr/>
          <a:lstStyle>
            <a:lvl1pPr marL="0" indent="0">
              <a:buNone/>
              <a:defRPr sz="1485">
                <a:solidFill>
                  <a:schemeClr val="tx1"/>
                </a:solidFill>
              </a:defRPr>
            </a:lvl1pPr>
            <a:lvl2pPr marL="2829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56592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3pPr>
            <a:lvl4pPr marL="84888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13184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414805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69776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198072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26368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1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086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5091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401639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4" y="1849279"/>
            <a:ext cx="2394207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24" y="2755582"/>
            <a:ext cx="2394207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5091" y="1849279"/>
            <a:ext cx="2405998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5091" y="2755582"/>
            <a:ext cx="2405998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8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2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2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999" y="1086169"/>
            <a:ext cx="2865090" cy="5360988"/>
          </a:xfrm>
        </p:spPr>
        <p:txBody>
          <a:bodyPr/>
          <a:lstStyle>
            <a:lvl1pPr>
              <a:defRPr sz="1980"/>
            </a:lvl1pPr>
            <a:lvl2pPr>
              <a:defRPr sz="1733"/>
            </a:lvl2pPr>
            <a:lvl3pPr>
              <a:defRPr sz="148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5999" y="1086169"/>
            <a:ext cx="2865090" cy="5360988"/>
          </a:xfrm>
        </p:spPr>
        <p:txBody>
          <a:bodyPr anchor="t"/>
          <a:lstStyle>
            <a:lvl1pPr marL="0" indent="0">
              <a:buNone/>
              <a:defRPr sz="1980"/>
            </a:lvl1pPr>
            <a:lvl2pPr marL="282961" indent="0">
              <a:buNone/>
              <a:defRPr sz="1733"/>
            </a:lvl2pPr>
            <a:lvl3pPr marL="565922" indent="0">
              <a:buNone/>
              <a:defRPr sz="1485"/>
            </a:lvl3pPr>
            <a:lvl4pPr marL="848883" indent="0">
              <a:buNone/>
              <a:defRPr sz="1238"/>
            </a:lvl4pPr>
            <a:lvl5pPr marL="1131844" indent="0">
              <a:buNone/>
              <a:defRPr sz="1238"/>
            </a:lvl5pPr>
            <a:lvl6pPr marL="1414805" indent="0">
              <a:buNone/>
              <a:defRPr sz="1238"/>
            </a:lvl6pPr>
            <a:lvl7pPr marL="1697766" indent="0">
              <a:buNone/>
              <a:defRPr sz="1238"/>
            </a:lvl7pPr>
            <a:lvl8pPr marL="1980728" indent="0">
              <a:buNone/>
              <a:defRPr sz="1238"/>
            </a:lvl8pPr>
            <a:lvl9pPr marL="2263689" indent="0">
              <a:buNone/>
              <a:defRPr sz="12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5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5684" y="-32084"/>
            <a:ext cx="3160815" cy="72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087" y="2008187"/>
            <a:ext cx="4881265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086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689" y="6991986"/>
            <a:ext cx="191006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6978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9FA0737F-7809-EF40-713B-5DCA4BDC90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162EF-4A5D-BC10-3AAE-5A44AF15A3D4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024CD2-5055-2AF1-C3C4-F38B0033985A}"/>
              </a:ext>
            </a:extLst>
          </p:cNvPr>
          <p:cNvSpPr txBox="1"/>
          <p:nvPr userDrawn="1"/>
        </p:nvSpPr>
        <p:spPr>
          <a:xfrm>
            <a:off x="479725" y="33243"/>
            <a:ext cx="1759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MR2.4 </a:t>
            </a:r>
            <a:r>
              <a:rPr lang="hu-HU" sz="2400" b="1" dirty="0" err="1"/>
              <a:t>Pack</a:t>
            </a:r>
            <a:r>
              <a:rPr lang="hu-HU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449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5922" rtl="0" eaLnBrk="1" latinLnBrk="0" hangingPunct="1">
        <a:lnSpc>
          <a:spcPct val="90000"/>
        </a:lnSpc>
        <a:spcBef>
          <a:spcPct val="0"/>
        </a:spcBef>
        <a:buNone/>
        <a:defRPr sz="272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481" indent="-141481" algn="l" defTabSz="565922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4442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07403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90364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273325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556286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839247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2122208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405169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1pPr>
      <a:lvl2pPr marL="282961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2pPr>
      <a:lvl3pPr marL="565922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48883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131844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414805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697766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1980728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263689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endParaRPr lang="hu-H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5E4B6-CBEF-6B83-BE93-5A5D0C553D8E}"/>
              </a:ext>
            </a:extLst>
          </p:cNvPr>
          <p:cNvSpPr txBox="1"/>
          <p:nvPr/>
        </p:nvSpPr>
        <p:spPr>
          <a:xfrm>
            <a:off x="-12397" y="569845"/>
            <a:ext cx="193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Tervezett kezdés: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3C82C-ABEC-7DE6-5FDC-72DEF3646B36}"/>
              </a:ext>
            </a:extLst>
          </p:cNvPr>
          <p:cNvSpPr txBox="1"/>
          <p:nvPr/>
        </p:nvSpPr>
        <p:spPr>
          <a:xfrm>
            <a:off x="2672406" y="569845"/>
            <a:ext cx="20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Tervezett befejezés: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DBEEE-C274-9B0E-C92A-780DBF955AB1}"/>
              </a:ext>
            </a:extLst>
          </p:cNvPr>
          <p:cNvSpPr txBox="1"/>
          <p:nvPr/>
        </p:nvSpPr>
        <p:spPr>
          <a:xfrm>
            <a:off x="17099" y="1144272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Megjegyzés: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A1F562-271C-40C2-2866-F41DDE4616DA}"/>
              </a:ext>
            </a:extLst>
          </p:cNvPr>
          <p:cNvSpPr/>
          <p:nvPr/>
        </p:nvSpPr>
        <p:spPr>
          <a:xfrm>
            <a:off x="66259" y="1513604"/>
            <a:ext cx="5526919" cy="156251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4DF24-8C08-DD33-84F4-4A029C71EF93}"/>
              </a:ext>
            </a:extLst>
          </p:cNvPr>
          <p:cNvCxnSpPr/>
          <p:nvPr/>
        </p:nvCxnSpPr>
        <p:spPr>
          <a:xfrm>
            <a:off x="17099" y="1161370"/>
            <a:ext cx="5576079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1CA98C-C8E1-3431-8EFF-54CD07FD9CF0}"/>
              </a:ext>
            </a:extLst>
          </p:cNvPr>
          <p:cNvSpPr txBox="1"/>
          <p:nvPr/>
        </p:nvSpPr>
        <p:spPr>
          <a:xfrm>
            <a:off x="-17315" y="3017317"/>
            <a:ext cx="169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Helyi kontaktok: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BD990A2-C296-5C8A-17B7-8A1DF6043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02615"/>
              </p:ext>
            </p:extLst>
          </p:nvPr>
        </p:nvGraphicFramePr>
        <p:xfrm>
          <a:off x="66259" y="3386648"/>
          <a:ext cx="5526918" cy="94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59">
                  <a:extLst>
                    <a:ext uri="{9D8B030D-6E8A-4147-A177-3AD203B41FA5}">
                      <a16:colId xmlns:a16="http://schemas.microsoft.com/office/drawing/2014/main" val="764437545"/>
                    </a:ext>
                  </a:extLst>
                </a:gridCol>
                <a:gridCol w="2763459">
                  <a:extLst>
                    <a:ext uri="{9D8B030D-6E8A-4147-A177-3AD203B41FA5}">
                      <a16:colId xmlns:a16="http://schemas.microsoft.com/office/drawing/2014/main" val="836845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#1</a:t>
                      </a: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82940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531C910-6829-33D0-E9A1-CD473D6CA0C8}"/>
              </a:ext>
            </a:extLst>
          </p:cNvPr>
          <p:cNvSpPr txBox="1"/>
          <p:nvPr/>
        </p:nvSpPr>
        <p:spPr>
          <a:xfrm>
            <a:off x="-12395" y="432992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Előkészítés: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EC14E76E-209F-E1C6-35A5-D48BBE85A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191517"/>
              </p:ext>
            </p:extLst>
          </p:nvPr>
        </p:nvGraphicFramePr>
        <p:xfrm>
          <a:off x="66258" y="4646468"/>
          <a:ext cx="55269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06">
                  <a:extLst>
                    <a:ext uri="{9D8B030D-6E8A-4147-A177-3AD203B41FA5}">
                      <a16:colId xmlns:a16="http://schemas.microsoft.com/office/drawing/2014/main" val="871673816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1740673461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3544633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☐Beléptetés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☐Szállás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☐Kocsi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4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☐Update HDD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☐TEMPEST Cert ell.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☐TEMPEST Cert jkv.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03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☐Inventory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☐Password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HU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52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☐2x Pendrive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☐Initial backup HDD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HU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6836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21395A5-ACA7-B31B-68A5-1A4479C5D18A}"/>
              </a:ext>
            </a:extLst>
          </p:cNvPr>
          <p:cNvSpPr txBox="1"/>
          <p:nvPr/>
        </p:nvSpPr>
        <p:spPr>
          <a:xfrm>
            <a:off x="-7476" y="6163635"/>
            <a:ext cx="412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Update</a:t>
            </a:r>
            <a:r>
              <a:rPr lang="en-HU" dirty="0"/>
              <a:t> munkaállomások (</a:t>
            </a:r>
            <a:r>
              <a:rPr lang="en-HU" i="1" dirty="0"/>
              <a:t>pld.: OPR01 TL</a:t>
            </a:r>
            <a:r>
              <a:rPr lang="en-HU" dirty="0"/>
              <a:t>):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A8C9900-69DA-BD93-709C-527010552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14044"/>
              </p:ext>
            </p:extLst>
          </p:nvPr>
        </p:nvGraphicFramePr>
        <p:xfrm>
          <a:off x="35940" y="6551328"/>
          <a:ext cx="5526918" cy="600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06">
                  <a:extLst>
                    <a:ext uri="{9D8B030D-6E8A-4147-A177-3AD203B41FA5}">
                      <a16:colId xmlns:a16="http://schemas.microsoft.com/office/drawing/2014/main" val="1950582533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4001095997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286978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#1</a:t>
                      </a: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37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95733E-C1D0-89F5-1D25-6DDE7BBF0689}"/>
              </a:ext>
            </a:extLst>
          </p:cNvPr>
          <p:cNvSpPr txBox="1"/>
          <p:nvPr/>
        </p:nvSpPr>
        <p:spPr>
          <a:xfrm>
            <a:off x="-17315" y="799275"/>
            <a:ext cx="250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Kiküldetési órák száma</a:t>
            </a:r>
            <a:r>
              <a:rPr lang="en-H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3189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05-06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Day05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Day06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0860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07-08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Day07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Day08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9222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09-10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Day09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Day10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1222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1/6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8759ED-92A2-9FA8-DC26-FAD2326D2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32329"/>
              </p:ext>
            </p:extLst>
          </p:nvPr>
        </p:nvGraphicFramePr>
        <p:xfrm>
          <a:off x="59821" y="564023"/>
          <a:ext cx="5522434" cy="2703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557">
                  <a:extLst>
                    <a:ext uri="{9D8B030D-6E8A-4147-A177-3AD203B41FA5}">
                      <a16:colId xmlns:a16="http://schemas.microsoft.com/office/drawing/2014/main" val="2874914062"/>
                    </a:ext>
                  </a:extLst>
                </a:gridCol>
                <a:gridCol w="561120">
                  <a:extLst>
                    <a:ext uri="{9D8B030D-6E8A-4147-A177-3AD203B41FA5}">
                      <a16:colId xmlns:a16="http://schemas.microsoft.com/office/drawing/2014/main" val="2159588509"/>
                    </a:ext>
                  </a:extLst>
                </a:gridCol>
                <a:gridCol w="3051101">
                  <a:extLst>
                    <a:ext uri="{9D8B030D-6E8A-4147-A177-3AD203B41FA5}">
                      <a16:colId xmlns:a16="http://schemas.microsoft.com/office/drawing/2014/main" val="3843668523"/>
                    </a:ext>
                  </a:extLst>
                </a:gridCol>
                <a:gridCol w="332774">
                  <a:extLst>
                    <a:ext uri="{9D8B030D-6E8A-4147-A177-3AD203B41FA5}">
                      <a16:colId xmlns:a16="http://schemas.microsoft.com/office/drawing/2014/main" val="186224599"/>
                    </a:ext>
                  </a:extLst>
                </a:gridCol>
                <a:gridCol w="1369882">
                  <a:extLst>
                    <a:ext uri="{9D8B030D-6E8A-4147-A177-3AD203B41FA5}">
                      <a16:colId xmlns:a16="http://schemas.microsoft.com/office/drawing/2014/main" val="3546464111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42396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00.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Előkészítés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30289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Rendszer ellenőrzés és laptopok és szerverek előkészítése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6968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M01_Update mappa felmásolása az update laptopokra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45m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18192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WinSrv c:\tmp és megosztás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30m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97611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DCTL1 D:\dtemp és megosztás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5m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03497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DEP1 root check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10m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77761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PowerCLI6.5 telepítés az update laptopokra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5m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22680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vCenter Certificate megújítás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60m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035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Admin linkek előkészítése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20m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10450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Tools telepítés az update laptopra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5m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97359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 SSH engedélyezés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10m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574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343EC9-E814-460E-D254-930EABFA0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89464"/>
              </p:ext>
            </p:extLst>
          </p:nvPr>
        </p:nvGraphicFramePr>
        <p:xfrm>
          <a:off x="59821" y="3346644"/>
          <a:ext cx="5522434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350">
                  <a:extLst>
                    <a:ext uri="{9D8B030D-6E8A-4147-A177-3AD203B41FA5}">
                      <a16:colId xmlns:a16="http://schemas.microsoft.com/office/drawing/2014/main" val="1894989885"/>
                    </a:ext>
                  </a:extLst>
                </a:gridCol>
                <a:gridCol w="557144">
                  <a:extLst>
                    <a:ext uri="{9D8B030D-6E8A-4147-A177-3AD203B41FA5}">
                      <a16:colId xmlns:a16="http://schemas.microsoft.com/office/drawing/2014/main" val="2884614909"/>
                    </a:ext>
                  </a:extLst>
                </a:gridCol>
                <a:gridCol w="3033341">
                  <a:extLst>
                    <a:ext uri="{9D8B030D-6E8A-4147-A177-3AD203B41FA5}">
                      <a16:colId xmlns:a16="http://schemas.microsoft.com/office/drawing/2014/main" val="435176289"/>
                    </a:ext>
                  </a:extLst>
                </a:gridCol>
                <a:gridCol w="363691">
                  <a:extLst>
                    <a:ext uri="{9D8B030D-6E8A-4147-A177-3AD203B41FA5}">
                      <a16:colId xmlns:a16="http://schemas.microsoft.com/office/drawing/2014/main" val="3050527454"/>
                    </a:ext>
                  </a:extLst>
                </a:gridCol>
                <a:gridCol w="1361908">
                  <a:extLst>
                    <a:ext uri="{9D8B030D-6E8A-4147-A177-3AD203B41FA5}">
                      <a16:colId xmlns:a16="http://schemas.microsoft.com/office/drawing/2014/main" val="2953544284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983201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01.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MSA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35m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139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BF04FE-933B-E035-80E0-F57A78F3C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38500"/>
              </p:ext>
            </p:extLst>
          </p:nvPr>
        </p:nvGraphicFramePr>
        <p:xfrm>
          <a:off x="59821" y="3943557"/>
          <a:ext cx="5522434" cy="2337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350">
                  <a:extLst>
                    <a:ext uri="{9D8B030D-6E8A-4147-A177-3AD203B41FA5}">
                      <a16:colId xmlns:a16="http://schemas.microsoft.com/office/drawing/2014/main" val="2066004643"/>
                    </a:ext>
                  </a:extLst>
                </a:gridCol>
                <a:gridCol w="557144">
                  <a:extLst>
                    <a:ext uri="{9D8B030D-6E8A-4147-A177-3AD203B41FA5}">
                      <a16:colId xmlns:a16="http://schemas.microsoft.com/office/drawing/2014/main" val="3637551306"/>
                    </a:ext>
                  </a:extLst>
                </a:gridCol>
                <a:gridCol w="3033341">
                  <a:extLst>
                    <a:ext uri="{9D8B030D-6E8A-4147-A177-3AD203B41FA5}">
                      <a16:colId xmlns:a16="http://schemas.microsoft.com/office/drawing/2014/main" val="3129564955"/>
                    </a:ext>
                  </a:extLst>
                </a:gridCol>
                <a:gridCol w="363691">
                  <a:extLst>
                    <a:ext uri="{9D8B030D-6E8A-4147-A177-3AD203B41FA5}">
                      <a16:colId xmlns:a16="http://schemas.microsoft.com/office/drawing/2014/main" val="3893723758"/>
                    </a:ext>
                  </a:extLst>
                </a:gridCol>
                <a:gridCol w="1361908">
                  <a:extLst>
                    <a:ext uri="{9D8B030D-6E8A-4147-A177-3AD203B41FA5}">
                      <a16:colId xmlns:a16="http://schemas.microsoft.com/office/drawing/2014/main" val="619639851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23448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02.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iLO/BIOS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3475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26807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4751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28990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4761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287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BIOS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38297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66408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386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24753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251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82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2/6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31E43D-66B1-2CDD-35D1-18C7179E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11160"/>
              </p:ext>
            </p:extLst>
          </p:nvPr>
        </p:nvGraphicFramePr>
        <p:xfrm>
          <a:off x="47106" y="560240"/>
          <a:ext cx="5550388" cy="2717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394">
                  <a:extLst>
                    <a:ext uri="{9D8B030D-6E8A-4147-A177-3AD203B41FA5}">
                      <a16:colId xmlns:a16="http://schemas.microsoft.com/office/drawing/2014/main" val="2190568365"/>
                    </a:ext>
                  </a:extLst>
                </a:gridCol>
                <a:gridCol w="559964">
                  <a:extLst>
                    <a:ext uri="{9D8B030D-6E8A-4147-A177-3AD203B41FA5}">
                      <a16:colId xmlns:a16="http://schemas.microsoft.com/office/drawing/2014/main" val="2168575002"/>
                    </a:ext>
                  </a:extLst>
                </a:gridCol>
                <a:gridCol w="3048696">
                  <a:extLst>
                    <a:ext uri="{9D8B030D-6E8A-4147-A177-3AD203B41FA5}">
                      <a16:colId xmlns:a16="http://schemas.microsoft.com/office/drawing/2014/main" val="3763966828"/>
                    </a:ext>
                  </a:extLst>
                </a:gridCol>
                <a:gridCol w="365532">
                  <a:extLst>
                    <a:ext uri="{9D8B030D-6E8A-4147-A177-3AD203B41FA5}">
                      <a16:colId xmlns:a16="http://schemas.microsoft.com/office/drawing/2014/main" val="2435404458"/>
                    </a:ext>
                  </a:extLst>
                </a:gridCol>
                <a:gridCol w="1368802">
                  <a:extLst>
                    <a:ext uri="{9D8B030D-6E8A-4147-A177-3AD203B41FA5}">
                      <a16:colId xmlns:a16="http://schemas.microsoft.com/office/drawing/2014/main" val="3262928581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79348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03.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VMWare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82910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Jelszó beállítás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41299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Backup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803080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vCenter upgrade 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85884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vCenter upgrade 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44031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09367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64454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66186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33064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Config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11084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78190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03.7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VMware Tools upgrade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198771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03.8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VMRC telepítés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91657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ECB98C-1E45-6899-E618-39D0045D8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45706"/>
              </p:ext>
            </p:extLst>
          </p:nvPr>
        </p:nvGraphicFramePr>
        <p:xfrm>
          <a:off x="47106" y="3450264"/>
          <a:ext cx="5550388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395">
                  <a:extLst>
                    <a:ext uri="{9D8B030D-6E8A-4147-A177-3AD203B41FA5}">
                      <a16:colId xmlns:a16="http://schemas.microsoft.com/office/drawing/2014/main" val="1122117814"/>
                    </a:ext>
                  </a:extLst>
                </a:gridCol>
                <a:gridCol w="559964">
                  <a:extLst>
                    <a:ext uri="{9D8B030D-6E8A-4147-A177-3AD203B41FA5}">
                      <a16:colId xmlns:a16="http://schemas.microsoft.com/office/drawing/2014/main" val="4010369151"/>
                    </a:ext>
                  </a:extLst>
                </a:gridCol>
                <a:gridCol w="3048695">
                  <a:extLst>
                    <a:ext uri="{9D8B030D-6E8A-4147-A177-3AD203B41FA5}">
                      <a16:colId xmlns:a16="http://schemas.microsoft.com/office/drawing/2014/main" val="1433167601"/>
                    </a:ext>
                  </a:extLst>
                </a:gridCol>
                <a:gridCol w="365532">
                  <a:extLst>
                    <a:ext uri="{9D8B030D-6E8A-4147-A177-3AD203B41FA5}">
                      <a16:colId xmlns:a16="http://schemas.microsoft.com/office/drawing/2014/main" val="2434247325"/>
                    </a:ext>
                  </a:extLst>
                </a:gridCol>
                <a:gridCol w="1368802">
                  <a:extLst>
                    <a:ext uri="{9D8B030D-6E8A-4147-A177-3AD203B41FA5}">
                      <a16:colId xmlns:a16="http://schemas.microsoft.com/office/drawing/2014/main" val="1302427190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80221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04.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UPS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45133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3C832F-FE70-91A9-6228-33FCD7378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70904"/>
              </p:ext>
            </p:extLst>
          </p:nvPr>
        </p:nvGraphicFramePr>
        <p:xfrm>
          <a:off x="47106" y="4063612"/>
          <a:ext cx="5550388" cy="1389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394">
                  <a:extLst>
                    <a:ext uri="{9D8B030D-6E8A-4147-A177-3AD203B41FA5}">
                      <a16:colId xmlns:a16="http://schemas.microsoft.com/office/drawing/2014/main" val="3216365346"/>
                    </a:ext>
                  </a:extLst>
                </a:gridCol>
                <a:gridCol w="559964">
                  <a:extLst>
                    <a:ext uri="{9D8B030D-6E8A-4147-A177-3AD203B41FA5}">
                      <a16:colId xmlns:a16="http://schemas.microsoft.com/office/drawing/2014/main" val="830784339"/>
                    </a:ext>
                  </a:extLst>
                </a:gridCol>
                <a:gridCol w="3048696">
                  <a:extLst>
                    <a:ext uri="{9D8B030D-6E8A-4147-A177-3AD203B41FA5}">
                      <a16:colId xmlns:a16="http://schemas.microsoft.com/office/drawing/2014/main" val="116705533"/>
                    </a:ext>
                  </a:extLst>
                </a:gridCol>
                <a:gridCol w="365532">
                  <a:extLst>
                    <a:ext uri="{9D8B030D-6E8A-4147-A177-3AD203B41FA5}">
                      <a16:colId xmlns:a16="http://schemas.microsoft.com/office/drawing/2014/main" val="2581686155"/>
                    </a:ext>
                  </a:extLst>
                </a:gridCol>
                <a:gridCol w="1368802">
                  <a:extLst>
                    <a:ext uri="{9D8B030D-6E8A-4147-A177-3AD203B41FA5}">
                      <a16:colId xmlns:a16="http://schemas.microsoft.com/office/drawing/2014/main" val="2572163734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86190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05.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Windows szerverek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24418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Network adapters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06337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Fájlok másolása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12283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DCTL1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39888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CSD1-RECC1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575070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WRKF1-I4DP1-BACK1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7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27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3/6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CBDDD5-0610-C0ED-57F1-F26B635A5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83125"/>
              </p:ext>
            </p:extLst>
          </p:nvPr>
        </p:nvGraphicFramePr>
        <p:xfrm>
          <a:off x="55652" y="626454"/>
          <a:ext cx="5541843" cy="3469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75">
                  <a:extLst>
                    <a:ext uri="{9D8B030D-6E8A-4147-A177-3AD203B41FA5}">
                      <a16:colId xmlns:a16="http://schemas.microsoft.com/office/drawing/2014/main" val="1758338446"/>
                    </a:ext>
                  </a:extLst>
                </a:gridCol>
                <a:gridCol w="559102">
                  <a:extLst>
                    <a:ext uri="{9D8B030D-6E8A-4147-A177-3AD203B41FA5}">
                      <a16:colId xmlns:a16="http://schemas.microsoft.com/office/drawing/2014/main" val="1554768689"/>
                    </a:ext>
                  </a:extLst>
                </a:gridCol>
                <a:gridCol w="3044002">
                  <a:extLst>
                    <a:ext uri="{9D8B030D-6E8A-4147-A177-3AD203B41FA5}">
                      <a16:colId xmlns:a16="http://schemas.microsoft.com/office/drawing/2014/main" val="2574907284"/>
                    </a:ext>
                  </a:extLst>
                </a:gridCol>
                <a:gridCol w="364969">
                  <a:extLst>
                    <a:ext uri="{9D8B030D-6E8A-4147-A177-3AD203B41FA5}">
                      <a16:colId xmlns:a16="http://schemas.microsoft.com/office/drawing/2014/main" val="1672022719"/>
                    </a:ext>
                  </a:extLst>
                </a:gridCol>
                <a:gridCol w="1366695">
                  <a:extLst>
                    <a:ext uri="{9D8B030D-6E8A-4147-A177-3AD203B41FA5}">
                      <a16:colId xmlns:a16="http://schemas.microsoft.com/office/drawing/2014/main" val="408475940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782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06.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Microsoft Deployment Tool Update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92755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Előkészítés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512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Script futtatása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07449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I4D Explorer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10380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Updating configuration Internet Information Services (IIS)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06025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Deployment Services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27315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Update drivers for deployment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57100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Add drivers to boot images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35146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Load the new MDT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54236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GPO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78826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WSUS telepítés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38954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WSUS beállítás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34844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Workflow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47897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06.7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Datashare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36295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06.8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Fortion IMINT KDB (Server Side)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214012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06.9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I4D: Proxy rules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71272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8230FF-F22C-4263-3428-B4AF82316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42714"/>
              </p:ext>
            </p:extLst>
          </p:nvPr>
        </p:nvGraphicFramePr>
        <p:xfrm>
          <a:off x="55652" y="4282170"/>
          <a:ext cx="5541843" cy="1578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75">
                  <a:extLst>
                    <a:ext uri="{9D8B030D-6E8A-4147-A177-3AD203B41FA5}">
                      <a16:colId xmlns:a16="http://schemas.microsoft.com/office/drawing/2014/main" val="4068060794"/>
                    </a:ext>
                  </a:extLst>
                </a:gridCol>
                <a:gridCol w="559102">
                  <a:extLst>
                    <a:ext uri="{9D8B030D-6E8A-4147-A177-3AD203B41FA5}">
                      <a16:colId xmlns:a16="http://schemas.microsoft.com/office/drawing/2014/main" val="969200954"/>
                    </a:ext>
                  </a:extLst>
                </a:gridCol>
                <a:gridCol w="3044002">
                  <a:extLst>
                    <a:ext uri="{9D8B030D-6E8A-4147-A177-3AD203B41FA5}">
                      <a16:colId xmlns:a16="http://schemas.microsoft.com/office/drawing/2014/main" val="2497165471"/>
                    </a:ext>
                  </a:extLst>
                </a:gridCol>
                <a:gridCol w="364969">
                  <a:extLst>
                    <a:ext uri="{9D8B030D-6E8A-4147-A177-3AD203B41FA5}">
                      <a16:colId xmlns:a16="http://schemas.microsoft.com/office/drawing/2014/main" val="744894615"/>
                    </a:ext>
                  </a:extLst>
                </a:gridCol>
                <a:gridCol w="1366695">
                  <a:extLst>
                    <a:ext uri="{9D8B030D-6E8A-4147-A177-3AD203B41FA5}">
                      <a16:colId xmlns:a16="http://schemas.microsoft.com/office/drawing/2014/main" val="62048358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14642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07.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Linux szerverek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5989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Copy files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79804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System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99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i4D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18235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Electronic Warfare Analyst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49874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Media Mining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907050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iKDB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23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23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4/6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F9F893-46C8-A502-DEC1-C24CF5E0E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12399"/>
              </p:ext>
            </p:extLst>
          </p:nvPr>
        </p:nvGraphicFramePr>
        <p:xfrm>
          <a:off x="47107" y="599408"/>
          <a:ext cx="5558934" cy="1761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172927754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3043695461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1513910570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878187451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3007425978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33286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08.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Supervision (CheckMk update)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420438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0643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09.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SYSTEM DOC UPDATE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671583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74678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10.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Cartographic layers data copy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311552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336752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11.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VEEAM Backup Upgrade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46070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C17E6E-BB08-271B-8301-E9420500F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78111"/>
              </p:ext>
            </p:extLst>
          </p:nvPr>
        </p:nvGraphicFramePr>
        <p:xfrm>
          <a:off x="47107" y="2526247"/>
          <a:ext cx="5558934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640624959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2352852816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991696761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044293525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4029332119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889602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12.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BOOTABLE USB FLASH DRIVE: RUFUS.EXE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9573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EEA8A5-CD68-083F-5724-A782592DF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54565"/>
              </p:ext>
            </p:extLst>
          </p:nvPr>
        </p:nvGraphicFramePr>
        <p:xfrm>
          <a:off x="47107" y="3131868"/>
          <a:ext cx="5558934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1372835131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3674874837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2877588659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685978486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42459609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70245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13.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DEPLOYING A WORKSTATION WITH THE MDT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2731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C9F826-5ACB-CA08-B9CD-59D68E11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12164"/>
              </p:ext>
            </p:extLst>
          </p:nvPr>
        </p:nvGraphicFramePr>
        <p:xfrm>
          <a:off x="47107" y="5344100"/>
          <a:ext cx="5558934" cy="1983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561">
                  <a:extLst>
                    <a:ext uri="{9D8B030D-6E8A-4147-A177-3AD203B41FA5}">
                      <a16:colId xmlns:a16="http://schemas.microsoft.com/office/drawing/2014/main" val="1508616396"/>
                    </a:ext>
                  </a:extLst>
                </a:gridCol>
                <a:gridCol w="400485">
                  <a:extLst>
                    <a:ext uri="{9D8B030D-6E8A-4147-A177-3AD203B41FA5}">
                      <a16:colId xmlns:a16="http://schemas.microsoft.com/office/drawing/2014/main" val="2338039052"/>
                    </a:ext>
                  </a:extLst>
                </a:gridCol>
                <a:gridCol w="463489">
                  <a:extLst>
                    <a:ext uri="{9D8B030D-6E8A-4147-A177-3AD203B41FA5}">
                      <a16:colId xmlns:a16="http://schemas.microsoft.com/office/drawing/2014/main" val="2570298176"/>
                    </a:ext>
                  </a:extLst>
                </a:gridCol>
                <a:gridCol w="356783">
                  <a:extLst>
                    <a:ext uri="{9D8B030D-6E8A-4147-A177-3AD203B41FA5}">
                      <a16:colId xmlns:a16="http://schemas.microsoft.com/office/drawing/2014/main" val="1004746133"/>
                    </a:ext>
                  </a:extLst>
                </a:gridCol>
                <a:gridCol w="1012149">
                  <a:extLst>
                    <a:ext uri="{9D8B030D-6E8A-4147-A177-3AD203B41FA5}">
                      <a16:colId xmlns:a16="http://schemas.microsoft.com/office/drawing/2014/main" val="3299307325"/>
                    </a:ext>
                  </a:extLst>
                </a:gridCol>
                <a:gridCol w="546561">
                  <a:extLst>
                    <a:ext uri="{9D8B030D-6E8A-4147-A177-3AD203B41FA5}">
                      <a16:colId xmlns:a16="http://schemas.microsoft.com/office/drawing/2014/main" val="300289453"/>
                    </a:ext>
                  </a:extLst>
                </a:gridCol>
                <a:gridCol w="400485">
                  <a:extLst>
                    <a:ext uri="{9D8B030D-6E8A-4147-A177-3AD203B41FA5}">
                      <a16:colId xmlns:a16="http://schemas.microsoft.com/office/drawing/2014/main" val="655255484"/>
                    </a:ext>
                  </a:extLst>
                </a:gridCol>
                <a:gridCol w="463489">
                  <a:extLst>
                    <a:ext uri="{9D8B030D-6E8A-4147-A177-3AD203B41FA5}">
                      <a16:colId xmlns:a16="http://schemas.microsoft.com/office/drawing/2014/main" val="283047474"/>
                    </a:ext>
                  </a:extLst>
                </a:gridCol>
                <a:gridCol w="356783">
                  <a:extLst>
                    <a:ext uri="{9D8B030D-6E8A-4147-A177-3AD203B41FA5}">
                      <a16:colId xmlns:a16="http://schemas.microsoft.com/office/drawing/2014/main" val="3426793133"/>
                    </a:ext>
                  </a:extLst>
                </a:gridCol>
                <a:gridCol w="1012149">
                  <a:extLst>
                    <a:ext uri="{9D8B030D-6E8A-4147-A177-3AD203B41FA5}">
                      <a16:colId xmlns:a16="http://schemas.microsoft.com/office/drawing/2014/main" val="1966935464"/>
                    </a:ext>
                  </a:extLst>
                </a:gridCol>
              </a:tblGrid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WS</a:t>
                      </a:r>
                      <a:endParaRPr lang="hu-H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MDT</a:t>
                      </a:r>
                      <a:endParaRPr lang="hu-HU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VAMT</a:t>
                      </a:r>
                      <a:endParaRPr lang="hu-H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I4D</a:t>
                      </a:r>
                      <a:endParaRPr lang="hu-HU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WS</a:t>
                      </a:r>
                      <a:endParaRPr lang="hu-HU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MDT</a:t>
                      </a:r>
                      <a:endParaRPr lang="hu-HU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VAMT</a:t>
                      </a:r>
                      <a:endParaRPr lang="hu-HU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I4D</a:t>
                      </a:r>
                      <a:endParaRPr lang="hu-HU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220410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OPR01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OPR07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79421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OPR02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OPR08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11615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OPR03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OPR09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8905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OPR04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OPR10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435078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OPR05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OPR11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840628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OPR06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OPR12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27605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80319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MMCO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Kapugép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156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9B038E-11DE-FD61-E304-7FA879AC3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10267"/>
              </p:ext>
            </p:extLst>
          </p:nvPr>
        </p:nvGraphicFramePr>
        <p:xfrm>
          <a:off x="47107" y="3682905"/>
          <a:ext cx="5558934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666954240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4262755634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1645741677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237942817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3157836473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384075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Step 14.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VAMT Installation on an Internet Workstation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9294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E910A4-A1F1-170A-AFAB-4C2EA8DC9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44381"/>
              </p:ext>
            </p:extLst>
          </p:nvPr>
        </p:nvGraphicFramePr>
        <p:xfrm>
          <a:off x="47107" y="4233942"/>
          <a:ext cx="5558934" cy="880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2216693367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3078559084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3996794006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2584652749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3846540802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99938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15.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Teszt felhasználók létrehozása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775198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966637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16.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I4D LICENSE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02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36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5/6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F1842-5A7F-EE02-C68D-5DEDDB4B7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36293"/>
              </p:ext>
            </p:extLst>
          </p:nvPr>
        </p:nvGraphicFramePr>
        <p:xfrm>
          <a:off x="38560" y="607479"/>
          <a:ext cx="5558936" cy="1578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2269498183"/>
                    </a:ext>
                  </a:extLst>
                </a:gridCol>
                <a:gridCol w="560827">
                  <a:extLst>
                    <a:ext uri="{9D8B030D-6E8A-4147-A177-3AD203B41FA5}">
                      <a16:colId xmlns:a16="http://schemas.microsoft.com/office/drawing/2014/main" val="1074942876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1951258105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437102501"/>
                    </a:ext>
                  </a:extLst>
                </a:gridCol>
                <a:gridCol w="1370910">
                  <a:extLst>
                    <a:ext uri="{9D8B030D-6E8A-4147-A177-3AD203B41FA5}">
                      <a16:colId xmlns:a16="http://schemas.microsoft.com/office/drawing/2014/main" val="3317667954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52951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17.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Licenses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28472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Luciad Release 2019.1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72448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CSD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24101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Vocapia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4177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Systran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335850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21692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2381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58BE40-4DFB-8418-B8C9-93DE88DAA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10727"/>
              </p:ext>
            </p:extLst>
          </p:nvPr>
        </p:nvGraphicFramePr>
        <p:xfrm>
          <a:off x="38560" y="2321964"/>
          <a:ext cx="5558937" cy="819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43312408"/>
                    </a:ext>
                  </a:extLst>
                </a:gridCol>
                <a:gridCol w="560827">
                  <a:extLst>
                    <a:ext uri="{9D8B030D-6E8A-4147-A177-3AD203B41FA5}">
                      <a16:colId xmlns:a16="http://schemas.microsoft.com/office/drawing/2014/main" val="3443507264"/>
                    </a:ext>
                  </a:extLst>
                </a:gridCol>
                <a:gridCol w="3053391">
                  <a:extLst>
                    <a:ext uri="{9D8B030D-6E8A-4147-A177-3AD203B41FA5}">
                      <a16:colId xmlns:a16="http://schemas.microsoft.com/office/drawing/2014/main" val="1806640566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2989146031"/>
                    </a:ext>
                  </a:extLst>
                </a:gridCol>
                <a:gridCol w="1370910">
                  <a:extLst>
                    <a:ext uri="{9D8B030D-6E8A-4147-A177-3AD203B41FA5}">
                      <a16:colId xmlns:a16="http://schemas.microsoft.com/office/drawing/2014/main" val="148654312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1995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18.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Fortion Media Mining (Collection Workstation)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78479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18.1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BIOS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82047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18.2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Application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1440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897E8C-D8D0-55F3-50B5-7458C8765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84224"/>
              </p:ext>
            </p:extLst>
          </p:nvPr>
        </p:nvGraphicFramePr>
        <p:xfrm>
          <a:off x="38560" y="3277557"/>
          <a:ext cx="5558937" cy="1199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1185739656"/>
                    </a:ext>
                  </a:extLst>
                </a:gridCol>
                <a:gridCol w="560827">
                  <a:extLst>
                    <a:ext uri="{9D8B030D-6E8A-4147-A177-3AD203B41FA5}">
                      <a16:colId xmlns:a16="http://schemas.microsoft.com/office/drawing/2014/main" val="1194726758"/>
                    </a:ext>
                  </a:extLst>
                </a:gridCol>
                <a:gridCol w="3053391">
                  <a:extLst>
                    <a:ext uri="{9D8B030D-6E8A-4147-A177-3AD203B41FA5}">
                      <a16:colId xmlns:a16="http://schemas.microsoft.com/office/drawing/2014/main" val="2794497053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2553145073"/>
                    </a:ext>
                  </a:extLst>
                </a:gridCol>
                <a:gridCol w="1370910">
                  <a:extLst>
                    <a:ext uri="{9D8B030D-6E8A-4147-A177-3AD203B41FA5}">
                      <a16:colId xmlns:a16="http://schemas.microsoft.com/office/drawing/2014/main" val="245213887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943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19.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Post-Installation Configurations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76233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19.1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MediaMining Collection Workstation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88180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19.2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MediaMining Exploitation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384710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19.3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IMINT KDB – RECCE user management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275120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19.4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Shared Context.cml file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6364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356D42-0D0F-BAE5-EB43-5641C8E5F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39585"/>
              </p:ext>
            </p:extLst>
          </p:nvPr>
        </p:nvGraphicFramePr>
        <p:xfrm>
          <a:off x="38559" y="5826100"/>
          <a:ext cx="5558937" cy="880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3033812827"/>
                    </a:ext>
                  </a:extLst>
                </a:gridCol>
                <a:gridCol w="560827">
                  <a:extLst>
                    <a:ext uri="{9D8B030D-6E8A-4147-A177-3AD203B41FA5}">
                      <a16:colId xmlns:a16="http://schemas.microsoft.com/office/drawing/2014/main" val="1865488388"/>
                    </a:ext>
                  </a:extLst>
                </a:gridCol>
                <a:gridCol w="3053391">
                  <a:extLst>
                    <a:ext uri="{9D8B030D-6E8A-4147-A177-3AD203B41FA5}">
                      <a16:colId xmlns:a16="http://schemas.microsoft.com/office/drawing/2014/main" val="2097934010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165215745"/>
                    </a:ext>
                  </a:extLst>
                </a:gridCol>
                <a:gridCol w="1370910">
                  <a:extLst>
                    <a:ext uri="{9D8B030D-6E8A-4147-A177-3AD203B41FA5}">
                      <a16:colId xmlns:a16="http://schemas.microsoft.com/office/drawing/2014/main" val="929345693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05499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20.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Application links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347448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78761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21.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LockScreen GPO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6525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1D044A-D19F-E6C0-BAB1-4FC8DD4D570D}"/>
              </a:ext>
            </a:extLst>
          </p:cNvPr>
          <p:cNvSpPr txBox="1"/>
          <p:nvPr/>
        </p:nvSpPr>
        <p:spPr>
          <a:xfrm>
            <a:off x="50250" y="4612596"/>
            <a:ext cx="318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WinSrv</a:t>
            </a:r>
            <a:r>
              <a:rPr lang="hu-HU" dirty="0"/>
              <a:t> version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table</a:t>
            </a:r>
            <a:r>
              <a:rPr lang="hu-HU" dirty="0"/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251879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6/6</a:t>
            </a:r>
          </a:p>
        </p:txBody>
      </p:sp>
    </p:spTree>
    <p:extLst>
      <p:ext uri="{BB962C8B-B14F-4D97-AF65-F5344CB8AC3E}">
        <p14:creationId xmlns:p14="http://schemas.microsoft.com/office/powerpoint/2010/main" val="349369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01-02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Day01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Day02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0189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03-04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Day03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Day04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4936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</TotalTime>
  <Words>1025</Words>
  <Application>Microsoft Office PowerPoint</Application>
  <PresentationFormat>Custom</PresentationFormat>
  <Paragraphs>802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Checklist 1/6</vt:lpstr>
      <vt:lpstr>Checklist 2/6</vt:lpstr>
      <vt:lpstr>Checklist 3/6</vt:lpstr>
      <vt:lpstr>Checklist 4/6</vt:lpstr>
      <vt:lpstr>Checklist 5/6</vt:lpstr>
      <vt:lpstr>Checklist 6/6</vt:lpstr>
      <vt:lpstr>Days 01-02</vt:lpstr>
      <vt:lpstr>Days 03-04</vt:lpstr>
      <vt:lpstr>Days 05-06</vt:lpstr>
      <vt:lpstr>Days 07-08</vt:lpstr>
      <vt:lpstr>Days 09-10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34</cp:revision>
  <dcterms:created xsi:type="dcterms:W3CDTF">2022-12-28T04:53:12Z</dcterms:created>
  <dcterms:modified xsi:type="dcterms:W3CDTF">2023-01-25T05:36:16Z</dcterms:modified>
</cp:coreProperties>
</file>